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0764-F6A2-420E-A0E3-F66BA6EA039A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B4F5-E760-4797-9CB1-FA413786A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6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2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FB4A-FD52-40B7-AEF6-5BB345C019A1}" type="datetimeFigureOut">
              <a:rPr kumimoji="1" lang="ja-JP" altLang="en-US" smtClean="0"/>
              <a:t>2016/10/31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46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787571"/>
              </p:ext>
            </p:extLst>
          </p:nvPr>
        </p:nvGraphicFramePr>
        <p:xfrm>
          <a:off x="128463" y="692695"/>
          <a:ext cx="9638268" cy="6048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3189"/>
                <a:gridCol w="803189"/>
                <a:gridCol w="803189"/>
                <a:gridCol w="803189"/>
                <a:gridCol w="803189"/>
                <a:gridCol w="803189"/>
                <a:gridCol w="803189"/>
                <a:gridCol w="803189"/>
                <a:gridCol w="803189"/>
                <a:gridCol w="803189"/>
                <a:gridCol w="803189"/>
                <a:gridCol w="803189"/>
              </a:tblGrid>
              <a:tr h="6139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９月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H29.1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２月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５月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６月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７月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８月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10057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79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16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190644" y="1505625"/>
            <a:ext cx="665623" cy="613264"/>
          </a:xfrm>
          <a:prstGeom prst="roundRect">
            <a:avLst>
              <a:gd name="adj" fmla="val 10943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rtlCol="0" anchor="ctr"/>
          <a:lstStyle/>
          <a:p>
            <a:pPr algn="ctr"/>
            <a:r>
              <a:rPr lang="ja-JP" altLang="en-US" sz="1000" dirty="0" smtClean="0"/>
              <a:t>運協設置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条例案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上程</a:t>
            </a:r>
            <a:endParaRPr kumimoji="1" lang="ja-JP" altLang="en-US" sz="1000" dirty="0"/>
          </a:p>
        </p:txBody>
      </p:sp>
      <p:sp>
        <p:nvSpPr>
          <p:cNvPr id="12" name="右矢印 11"/>
          <p:cNvSpPr/>
          <p:nvPr/>
        </p:nvSpPr>
        <p:spPr>
          <a:xfrm>
            <a:off x="856267" y="1704245"/>
            <a:ext cx="164768" cy="216024"/>
          </a:xfrm>
          <a:prstGeom prst="rightArrow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021035" y="1505625"/>
            <a:ext cx="665623" cy="613264"/>
          </a:xfrm>
          <a:prstGeom prst="roundRect">
            <a:avLst>
              <a:gd name="adj" fmla="val 12008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rtlCol="0" anchor="ctr"/>
          <a:lstStyle/>
          <a:p>
            <a:pPr algn="ctr"/>
            <a:r>
              <a:rPr lang="ja-JP" altLang="en-US" sz="1000" dirty="0"/>
              <a:t>運協</a:t>
            </a:r>
            <a:r>
              <a:rPr lang="ja-JP" altLang="en-US" sz="1000" dirty="0" smtClean="0"/>
              <a:t>設置</a:t>
            </a:r>
            <a:r>
              <a:rPr kumimoji="1" lang="ja-JP" altLang="en-US" sz="1000" dirty="0" smtClean="0"/>
              <a:t>条例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成立</a:t>
            </a:r>
            <a:endParaRPr kumimoji="1" lang="ja-JP" altLang="en-US" sz="1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2626677" y="2425925"/>
            <a:ext cx="663073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第１回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360712" y="2950742"/>
            <a:ext cx="1336627" cy="764653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意見交換</a:t>
            </a:r>
            <a:r>
              <a:rPr lang="en-US" altLang="ja-JP" sz="1000" dirty="0" smtClean="0"/>
              <a:t>】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・議事、運営方法等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・国の動向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・国保運営方針</a:t>
            </a:r>
            <a:r>
              <a:rPr lang="ja-JP" altLang="en-US" sz="1000" dirty="0"/>
              <a:t>（</a:t>
            </a:r>
            <a:r>
              <a:rPr kumimoji="1" lang="ja-JP" altLang="en-US" sz="1000" dirty="0" smtClean="0"/>
              <a:t>骨子）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835210" y="2950742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意見交換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（たたき台）</a:t>
            </a:r>
            <a:endParaRPr kumimoji="1" lang="ja-JP" altLang="en-US" sz="1000" dirty="0"/>
          </a:p>
        </p:txBody>
      </p:sp>
      <p:sp>
        <p:nvSpPr>
          <p:cNvPr id="25" name="角丸四角形 24"/>
          <p:cNvSpPr/>
          <p:nvPr/>
        </p:nvSpPr>
        <p:spPr>
          <a:xfrm>
            <a:off x="6303032" y="2425925"/>
            <a:ext cx="294035" cy="2587252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/>
              <a:t>改正国保法に基づく市町村への意見聴取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022125" y="2425466"/>
            <a:ext cx="663073" cy="448852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第２回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6597067" y="2546194"/>
            <a:ext cx="732197" cy="216024"/>
          </a:xfrm>
          <a:prstGeom prst="rightArrow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411062" y="2425466"/>
            <a:ext cx="663073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第３回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230810" y="2425466"/>
            <a:ext cx="663073" cy="447934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第４回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20731" y="2950742"/>
            <a:ext cx="900342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諮問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8216362" y="2950742"/>
            <a:ext cx="913102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答申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32" name="角丸四角形 31"/>
          <p:cNvSpPr/>
          <p:nvPr/>
        </p:nvSpPr>
        <p:spPr>
          <a:xfrm>
            <a:off x="8451623" y="3560211"/>
            <a:ext cx="1258227" cy="1524972"/>
          </a:xfrm>
          <a:prstGeom prst="roundRect">
            <a:avLst>
              <a:gd name="adj" fmla="val 5009"/>
            </a:avLst>
          </a:prstGeom>
          <a:ln w="127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９月以降</a:t>
            </a:r>
            <a:r>
              <a:rPr lang="en-US" altLang="ja-JP" sz="1000" dirty="0" smtClean="0"/>
              <a:t>】</a:t>
            </a:r>
          </a:p>
          <a:p>
            <a:r>
              <a:rPr lang="ja-JP" altLang="en-US" sz="1000" dirty="0" smtClean="0"/>
              <a:t>運営方針に基づき</a:t>
            </a:r>
            <a:endParaRPr lang="en-US" altLang="ja-JP" sz="1000" dirty="0"/>
          </a:p>
          <a:p>
            <a:pPr marL="92075" indent="-92075"/>
            <a:r>
              <a:rPr kumimoji="1" lang="ja-JP" altLang="en-US" sz="1000" dirty="0" smtClean="0"/>
              <a:t>・府国保条例制定</a:t>
            </a:r>
            <a:endParaRPr kumimoji="1" lang="en-US" altLang="ja-JP" sz="1000" dirty="0" smtClean="0"/>
          </a:p>
          <a:p>
            <a:pPr marL="92075" indent="-92075"/>
            <a:r>
              <a:rPr kumimoji="1" lang="ja-JP" altLang="en-US" sz="1000" dirty="0" smtClean="0"/>
              <a:t>・納付金算定</a:t>
            </a:r>
            <a:endParaRPr kumimoji="1" lang="en-US" altLang="ja-JP" sz="1000" dirty="0" smtClean="0"/>
          </a:p>
          <a:p>
            <a:pPr marL="92075" indent="-92075"/>
            <a:r>
              <a:rPr lang="ja-JP" altLang="en-US" sz="1000" dirty="0" smtClean="0"/>
              <a:t>・保険料率算出</a:t>
            </a:r>
            <a:endParaRPr lang="en-US" altLang="ja-JP" sz="1000" dirty="0" smtClean="0"/>
          </a:p>
          <a:p>
            <a:pPr marL="92075" indent="-92075"/>
            <a:endParaRPr lang="en-US" altLang="ja-JP" sz="1000" dirty="0" smtClean="0"/>
          </a:p>
          <a:p>
            <a:pPr marL="92075" indent="-92075"/>
            <a:r>
              <a:rPr lang="ja-JP" altLang="en-US" sz="1000" dirty="0"/>
              <a:t>⇒</a:t>
            </a:r>
            <a:r>
              <a:rPr lang="en-US" altLang="ja-JP" sz="1000" dirty="0" smtClean="0"/>
              <a:t>30</a:t>
            </a:r>
            <a:r>
              <a:rPr lang="ja-JP" altLang="en-US" sz="1000" dirty="0" smtClean="0"/>
              <a:t>年度に向けた準備作業を開始</a:t>
            </a:r>
            <a:endParaRPr lang="en-US" altLang="ja-JP" sz="1000" dirty="0" smtClean="0"/>
          </a:p>
          <a:p>
            <a:pPr marL="92075" indent="-92075"/>
            <a:r>
              <a:rPr kumimoji="1" lang="ja-JP" altLang="en-US" sz="1000" dirty="0" smtClean="0"/>
              <a:t>（市町村での対応等）</a:t>
            </a:r>
            <a:endParaRPr kumimoji="1" lang="en-US" altLang="ja-JP" sz="1000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1738580" y="5301208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1600221" y="5805264"/>
            <a:ext cx="939792" cy="504056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  <a:endParaRPr lang="en-US" altLang="ja-JP" sz="1000" dirty="0"/>
          </a:p>
          <a:p>
            <a:pPr algn="ctr"/>
            <a:r>
              <a:rPr kumimoji="1" lang="ja-JP" altLang="en-US" sz="1000" dirty="0" smtClean="0"/>
              <a:t>・国保運営方針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（骨子）</a:t>
            </a:r>
            <a:endParaRPr kumimoji="1" lang="ja-JP" altLang="en-US" sz="1000" dirty="0"/>
          </a:p>
        </p:txBody>
      </p:sp>
      <p:sp>
        <p:nvSpPr>
          <p:cNvPr id="37" name="正方形/長方形 36"/>
          <p:cNvSpPr/>
          <p:nvPr/>
        </p:nvSpPr>
        <p:spPr>
          <a:xfrm>
            <a:off x="3507293" y="5805264"/>
            <a:ext cx="962198" cy="504056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/>
          </a:p>
          <a:p>
            <a:pPr algn="ctr"/>
            <a:r>
              <a:rPr lang="ja-JP" altLang="en-US" sz="1000" dirty="0" smtClean="0"/>
              <a:t>（たたき台）</a:t>
            </a:r>
            <a:endParaRPr kumimoji="1" lang="ja-JP" altLang="en-US" sz="1000" dirty="0"/>
          </a:p>
        </p:txBody>
      </p:sp>
      <p:sp>
        <p:nvSpPr>
          <p:cNvPr id="39" name="正方形/長方形 38"/>
          <p:cNvSpPr/>
          <p:nvPr/>
        </p:nvSpPr>
        <p:spPr>
          <a:xfrm>
            <a:off x="5353660" y="5805425"/>
            <a:ext cx="938656" cy="504056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/>
          </a:p>
          <a:p>
            <a:pPr algn="ctr"/>
            <a:r>
              <a:rPr lang="ja-JP" altLang="en-US" sz="1000" dirty="0" smtClean="0"/>
              <a:t>（素案）</a:t>
            </a:r>
            <a:endParaRPr kumimoji="1" lang="ja-JP" altLang="en-US" sz="1000" dirty="0"/>
          </a:p>
        </p:txBody>
      </p:sp>
      <p:sp>
        <p:nvSpPr>
          <p:cNvPr id="40" name="角丸四角形 39"/>
          <p:cNvSpPr/>
          <p:nvPr/>
        </p:nvSpPr>
        <p:spPr>
          <a:xfrm>
            <a:off x="9024295" y="1381275"/>
            <a:ext cx="710011" cy="861965"/>
          </a:xfrm>
          <a:prstGeom prst="roundRect">
            <a:avLst>
              <a:gd name="adj" fmla="val 8618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（最終）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～</a:t>
            </a:r>
            <a:r>
              <a:rPr kumimoji="1" lang="ja-JP" altLang="en-US" sz="1000" dirty="0" smtClean="0"/>
              <a:t>公表～</a:t>
            </a:r>
            <a:endParaRPr kumimoji="1" lang="ja-JP" altLang="en-US" sz="1000" dirty="0"/>
          </a:p>
        </p:txBody>
      </p:sp>
      <p:sp>
        <p:nvSpPr>
          <p:cNvPr id="41" name="角丸四角形 40"/>
          <p:cNvSpPr/>
          <p:nvPr/>
        </p:nvSpPr>
        <p:spPr>
          <a:xfrm>
            <a:off x="5837546" y="1432431"/>
            <a:ext cx="710011" cy="759652"/>
          </a:xfrm>
          <a:prstGeom prst="roundRect">
            <a:avLst>
              <a:gd name="adj" fmla="val 12176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（</a:t>
            </a:r>
            <a:r>
              <a:rPr lang="ja-JP" altLang="en-US" sz="1000" dirty="0" smtClean="0"/>
              <a:t>素案）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2" name="右矢印 41"/>
          <p:cNvSpPr/>
          <p:nvPr/>
        </p:nvSpPr>
        <p:spPr>
          <a:xfrm>
            <a:off x="8074135" y="2542108"/>
            <a:ext cx="156675" cy="224197"/>
          </a:xfrm>
          <a:prstGeom prst="rightArrow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869306" y="5813386"/>
            <a:ext cx="964013" cy="495933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・国保運営方針（案）</a:t>
            </a:r>
            <a:endParaRPr kumimoji="1" lang="ja-JP" altLang="en-US" sz="1000" dirty="0"/>
          </a:p>
        </p:txBody>
      </p:sp>
      <p:sp>
        <p:nvSpPr>
          <p:cNvPr id="45" name="角丸四角形 44"/>
          <p:cNvSpPr/>
          <p:nvPr/>
        </p:nvSpPr>
        <p:spPr>
          <a:xfrm>
            <a:off x="7411062" y="1432431"/>
            <a:ext cx="710011" cy="759652"/>
          </a:xfrm>
          <a:prstGeom prst="roundRect">
            <a:avLst>
              <a:gd name="adj" fmla="val 10219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（案）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7" name="正方形/長方形 46"/>
          <p:cNvSpPr/>
          <p:nvPr/>
        </p:nvSpPr>
        <p:spPr>
          <a:xfrm>
            <a:off x="8486014" y="5805263"/>
            <a:ext cx="1001144" cy="504217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・国保運営方針（最終）</a:t>
            </a:r>
            <a:endParaRPr kumimoji="1" lang="ja-JP" altLang="en-US" sz="1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117019" y="12005"/>
            <a:ext cx="7776864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今後のスケジュール（案）</a:t>
            </a:r>
            <a:endParaRPr kumimoji="1" lang="ja-JP" altLang="en-US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3656856" y="5317956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5506009" y="5301208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2" name="正方形/長方形 51"/>
          <p:cNvSpPr/>
          <p:nvPr/>
        </p:nvSpPr>
        <p:spPr>
          <a:xfrm>
            <a:off x="7007829" y="5317956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3" name="正方形/長方形 52"/>
          <p:cNvSpPr/>
          <p:nvPr/>
        </p:nvSpPr>
        <p:spPr>
          <a:xfrm>
            <a:off x="8655050" y="5301208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10" name="右矢印 9"/>
          <p:cNvSpPr/>
          <p:nvPr/>
        </p:nvSpPr>
        <p:spPr>
          <a:xfrm>
            <a:off x="1424608" y="6381328"/>
            <a:ext cx="7704856" cy="319502"/>
          </a:xfrm>
          <a:prstGeom prst="rightArrow">
            <a:avLst>
              <a:gd name="adj1" fmla="val 67887"/>
              <a:gd name="adj2" fmla="val 118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/>
              <a:t>財政運営・事業運営検討</a:t>
            </a:r>
            <a:r>
              <a:rPr lang="en-US" altLang="ja-JP" sz="1000" b="1" dirty="0" smtClean="0"/>
              <a:t>WG</a:t>
            </a:r>
            <a:r>
              <a:rPr lang="ja-JP" altLang="en-US" sz="1000" b="1" dirty="0" smtClean="0"/>
              <a:t>等</a:t>
            </a:r>
            <a:endParaRPr kumimoji="1" lang="ja-JP" altLang="en-US" sz="1000" b="1" dirty="0"/>
          </a:p>
        </p:txBody>
      </p:sp>
      <p:sp>
        <p:nvSpPr>
          <p:cNvPr id="35" name="テキスト ボックス 16"/>
          <p:cNvSpPr txBox="1"/>
          <p:nvPr/>
        </p:nvSpPr>
        <p:spPr>
          <a:xfrm>
            <a:off x="8553400" y="44624"/>
            <a:ext cx="12241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資料</a:t>
            </a:r>
            <a:r>
              <a:rPr lang="en-US" altLang="ja-JP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kumimoji="1" lang="en-US" altLang="ja-JP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-2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84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240</Words>
  <Application>Microsoft Office PowerPoint</Application>
  <PresentationFormat>A4 210 x 297 mm</PresentationFormat>
  <Paragraphs>86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44</cp:revision>
  <cp:lastPrinted>2016-10-07T03:06:08Z</cp:lastPrinted>
  <dcterms:created xsi:type="dcterms:W3CDTF">2016-06-28T04:38:26Z</dcterms:created>
  <dcterms:modified xsi:type="dcterms:W3CDTF">2016-10-31T00:34:25Z</dcterms:modified>
</cp:coreProperties>
</file>