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9" r:id="rId3"/>
    <p:sldId id="260"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69" d="100"/>
          <a:sy n="69" d="100"/>
        </p:scale>
        <p:origin x="7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E695EA0-0EDB-47A2-944B-34E49D38E1BA}" type="datetimeFigureOut">
              <a:rPr kumimoji="1" lang="ja-JP" altLang="en-US" smtClean="0"/>
              <a:t>2023/1/13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1CD97C7-ACB6-4DD5-A949-C60342AA10F6}" type="slidenum">
              <a:rPr kumimoji="1" lang="ja-JP" altLang="en-US" smtClean="0"/>
              <a:t>‹#›</a:t>
            </a:fld>
            <a:endParaRPr kumimoji="1" lang="ja-JP" altLang="en-US"/>
          </a:p>
        </p:txBody>
      </p:sp>
    </p:spTree>
    <p:extLst>
      <p:ext uri="{BB962C8B-B14F-4D97-AF65-F5344CB8AC3E}">
        <p14:creationId xmlns:p14="http://schemas.microsoft.com/office/powerpoint/2010/main" val="39585729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589018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26409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21024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361546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150798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314615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3495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711427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71646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447733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29AE0-4030-4FFF-94C2-BC1AE81425D4}" type="datetimeFigureOut">
              <a:rPr kumimoji="1" lang="ja-JP" altLang="en-US" smtClean="0"/>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401534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29AE0-4030-4FFF-94C2-BC1AE81425D4}" type="datetimeFigureOut">
              <a:rPr kumimoji="1" lang="ja-JP" altLang="en-US" smtClean="0"/>
              <a:t>2023/1/13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6651C-B432-4417-9FB4-2E311A92E5BB}" type="slidenum">
              <a:rPr kumimoji="1" lang="ja-JP" altLang="en-US" smtClean="0"/>
              <a:t>‹#›</a:t>
            </a:fld>
            <a:endParaRPr kumimoji="1" lang="ja-JP" altLang="en-US"/>
          </a:p>
        </p:txBody>
      </p:sp>
    </p:spTree>
    <p:extLst>
      <p:ext uri="{BB962C8B-B14F-4D97-AF65-F5344CB8AC3E}">
        <p14:creationId xmlns:p14="http://schemas.microsoft.com/office/powerpoint/2010/main" val="2589480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8870" y="146343"/>
            <a:ext cx="3057247"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第４回部会の概要</a:t>
            </a:r>
          </a:p>
        </p:txBody>
      </p:sp>
      <p:sp>
        <p:nvSpPr>
          <p:cNvPr id="5" name="テキスト ボックス 4"/>
          <p:cNvSpPr txBox="1"/>
          <p:nvPr/>
        </p:nvSpPr>
        <p:spPr>
          <a:xfrm>
            <a:off x="282000" y="689553"/>
            <a:ext cx="11628000" cy="4570482"/>
          </a:xfrm>
          <a:prstGeom prst="rect">
            <a:avLst/>
          </a:prstGeom>
          <a:noFill/>
          <a:ln>
            <a:solidFill>
              <a:srgbClr val="002060"/>
            </a:solidFill>
          </a:ln>
        </p:spPr>
        <p:txBody>
          <a:bodyPr wrap="square" lIns="288000" tIns="0" rIns="288000" bIns="0" rtlCol="0">
            <a:spAutoFit/>
          </a:bodyPr>
          <a:lstStyle/>
          <a:p>
            <a:pPr>
              <a:lnSpc>
                <a:spcPct val="150000"/>
              </a:lnSpc>
            </a:pPr>
            <a:r>
              <a:rPr lang="en-US" altLang="ja-JP" sz="1600" dirty="0">
                <a:latin typeface="HG丸ｺﾞｼｯｸM-PRO" panose="020F0600000000000000" pitchFamily="50" charset="-128"/>
                <a:ea typeface="HG丸ｺﾞｼｯｸM-PRO" panose="020F0600000000000000" pitchFamily="50" charset="-128"/>
              </a:rPr>
              <a:t>1  </a:t>
            </a:r>
            <a:r>
              <a:rPr lang="ja-JP" altLang="en-US" sz="1600" dirty="0">
                <a:latin typeface="HG丸ｺﾞｼｯｸM-PRO" panose="020F0600000000000000" pitchFamily="50" charset="-128"/>
                <a:ea typeface="HG丸ｺﾞｼｯｸM-PRO" panose="020F0600000000000000" pitchFamily="50" charset="-128"/>
              </a:rPr>
              <a:t>開　催　</a:t>
            </a:r>
            <a:endParaRPr lang="en-US" altLang="ja-JP" sz="16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600" dirty="0">
                <a:latin typeface="HG丸ｺﾞｼｯｸM-PRO" panose="020F0600000000000000" pitchFamily="50" charset="-128"/>
                <a:ea typeface="HG丸ｺﾞｼｯｸM-PRO" panose="020F0600000000000000" pitchFamily="50" charset="-128"/>
              </a:rPr>
              <a:t>　 令和４年</a:t>
            </a:r>
            <a:r>
              <a:rPr lang="en-US" altLang="ja-JP" sz="1600" dirty="0">
                <a:latin typeface="HG丸ｺﾞｼｯｸM-PRO" panose="020F0600000000000000" pitchFamily="50" charset="-128"/>
                <a:ea typeface="HG丸ｺﾞｼｯｸM-PRO" panose="020F0600000000000000" pitchFamily="50" charset="-128"/>
              </a:rPr>
              <a:t>12</a:t>
            </a:r>
            <a:r>
              <a:rPr lang="ja-JP" altLang="en-US" sz="1600" dirty="0">
                <a:latin typeface="HG丸ｺﾞｼｯｸM-PRO" panose="020F0600000000000000" pitchFamily="50" charset="-128"/>
                <a:ea typeface="HG丸ｺﾞｼｯｸM-PRO" panose="020F0600000000000000" pitchFamily="50" charset="-128"/>
              </a:rPr>
              <a:t>月</a:t>
            </a:r>
            <a:r>
              <a:rPr lang="en-US" altLang="ja-JP" sz="1600" dirty="0">
                <a:latin typeface="HG丸ｺﾞｼｯｸM-PRO" panose="020F0600000000000000" pitchFamily="50" charset="-128"/>
                <a:ea typeface="HG丸ｺﾞｼｯｸM-PRO" panose="020F0600000000000000" pitchFamily="50" charset="-128"/>
              </a:rPr>
              <a:t>19</a:t>
            </a:r>
            <a:r>
              <a:rPr lang="ja-JP" altLang="en-US" sz="1600" dirty="0">
                <a:latin typeface="HG丸ｺﾞｼｯｸM-PRO" panose="020F0600000000000000" pitchFamily="50" charset="-128"/>
                <a:ea typeface="HG丸ｺﾞｼｯｸM-PRO" panose="020F0600000000000000" pitchFamily="50" charset="-128"/>
              </a:rPr>
              <a:t>日（月） 午後３時</a:t>
            </a:r>
            <a:r>
              <a:rPr lang="en-US" altLang="ja-JP" sz="1600" dirty="0">
                <a:latin typeface="HG丸ｺﾞｼｯｸM-PRO" panose="020F0600000000000000" pitchFamily="50" charset="-128"/>
                <a:ea typeface="HG丸ｺﾞｼｯｸM-PRO" panose="020F0600000000000000" pitchFamily="50" charset="-128"/>
              </a:rPr>
              <a:t>00</a:t>
            </a:r>
            <a:r>
              <a:rPr lang="ja-JP" altLang="en-US" sz="1600" dirty="0">
                <a:latin typeface="HG丸ｺﾞｼｯｸM-PRO" panose="020F0600000000000000" pitchFamily="50" charset="-128"/>
                <a:ea typeface="HG丸ｺﾞｼｯｸM-PRO" panose="020F0600000000000000" pitchFamily="50" charset="-128"/>
              </a:rPr>
              <a:t>分～４時</a:t>
            </a:r>
            <a:r>
              <a:rPr lang="en-US" altLang="ja-JP" sz="1600" dirty="0">
                <a:latin typeface="HG丸ｺﾞｼｯｸM-PRO" panose="020F0600000000000000" pitchFamily="50" charset="-128"/>
                <a:ea typeface="HG丸ｺﾞｼｯｸM-PRO" panose="020F0600000000000000" pitchFamily="50" charset="-128"/>
              </a:rPr>
              <a:t>30</a:t>
            </a:r>
            <a:r>
              <a:rPr lang="ja-JP" altLang="en-US" sz="1600" dirty="0">
                <a:latin typeface="HG丸ｺﾞｼｯｸM-PRO" panose="020F0600000000000000" pitchFamily="50" charset="-128"/>
                <a:ea typeface="HG丸ｺﾞｼｯｸM-PRO" panose="020F0600000000000000" pitchFamily="50" charset="-128"/>
              </a:rPr>
              <a:t>分　　大阪港湾局　第８・９会議室（</a:t>
            </a:r>
            <a:r>
              <a:rPr lang="en-US" altLang="ja-JP" sz="1600" dirty="0">
                <a:latin typeface="HG丸ｺﾞｼｯｸM-PRO" panose="020F0600000000000000" pitchFamily="50" charset="-128"/>
                <a:ea typeface="HG丸ｺﾞｼｯｸM-PRO" panose="020F0600000000000000" pitchFamily="50" charset="-128"/>
              </a:rPr>
              <a:t>WEB</a:t>
            </a:r>
            <a:r>
              <a:rPr lang="ja-JP" altLang="en-US" sz="1600" dirty="0">
                <a:latin typeface="HG丸ｺﾞｼｯｸM-PRO" panose="020F0600000000000000" pitchFamily="50" charset="-128"/>
                <a:ea typeface="HG丸ｺﾞｼｯｸM-PRO" panose="020F0600000000000000" pitchFamily="50" charset="-128"/>
              </a:rPr>
              <a:t>会議併用）</a:t>
            </a:r>
          </a:p>
          <a:p>
            <a:pPr>
              <a:lnSpc>
                <a:spcPct val="150000"/>
              </a:lnSpc>
            </a:pPr>
            <a:endParaRPr lang="ja-JP" altLang="en-US" sz="1600" dirty="0">
              <a:latin typeface="HG丸ｺﾞｼｯｸM-PRO" panose="020F0600000000000000" pitchFamily="50" charset="-128"/>
              <a:ea typeface="HG丸ｺﾞｼｯｸM-PRO" panose="020F0600000000000000" pitchFamily="50" charset="-128"/>
            </a:endParaRPr>
          </a:p>
          <a:p>
            <a:pPr>
              <a:lnSpc>
                <a:spcPct val="150000"/>
              </a:lnSpc>
            </a:pP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a:latin typeface="HG丸ｺﾞｼｯｸM-PRO" panose="020F0600000000000000" pitchFamily="50" charset="-128"/>
                <a:ea typeface="HG丸ｺﾞｼｯｸM-PRO" panose="020F0600000000000000" pitchFamily="50" charset="-128"/>
              </a:rPr>
              <a:t>  議　題　</a:t>
            </a:r>
          </a:p>
          <a:p>
            <a:pPr marL="180000">
              <a:lnSpc>
                <a:spcPct val="150000"/>
              </a:lnSpc>
            </a:pPr>
            <a:r>
              <a:rPr lang="ja-JP" altLang="en-US" sz="1400" dirty="0">
                <a:latin typeface="HG丸ｺﾞｼｯｸM-PRO" panose="020F0600000000000000" pitchFamily="50" charset="-128"/>
                <a:ea typeface="HG丸ｺﾞｼｯｸM-PRO" panose="020F0600000000000000" pitchFamily="50" charset="-128"/>
              </a:rPr>
              <a:t>（１）これまでの議論経過</a:t>
            </a:r>
            <a:endParaRPr lang="en-US" altLang="ja-JP" sz="1400" dirty="0">
              <a:latin typeface="HG丸ｺﾞｼｯｸM-PRO" panose="020F0600000000000000" pitchFamily="50" charset="-128"/>
              <a:ea typeface="HG丸ｺﾞｼｯｸM-PRO" panose="020F0600000000000000" pitchFamily="50" charset="-128"/>
            </a:endParaRPr>
          </a:p>
          <a:p>
            <a:pPr marL="180000">
              <a:lnSpc>
                <a:spcPct val="150000"/>
              </a:lnSpc>
            </a:pPr>
            <a:r>
              <a:rPr lang="ja-JP" altLang="en-US" sz="1400" dirty="0">
                <a:latin typeface="HG丸ｺﾞｼｯｸM-PRO" panose="020F0600000000000000" pitchFamily="50" charset="-128"/>
                <a:ea typeface="HG丸ｺﾞｼｯｸM-PRO" panose="020F0600000000000000" pitchFamily="50" charset="-128"/>
              </a:rPr>
              <a:t>（２）港湾法の一部改正</a:t>
            </a:r>
            <a:endParaRPr lang="en-US" altLang="ja-JP" sz="1400" dirty="0">
              <a:latin typeface="HG丸ｺﾞｼｯｸM-PRO" panose="020F0600000000000000" pitchFamily="50" charset="-128"/>
              <a:ea typeface="HG丸ｺﾞｼｯｸM-PRO" panose="020F0600000000000000" pitchFamily="50" charset="-128"/>
            </a:endParaRPr>
          </a:p>
          <a:p>
            <a:pPr marL="180000">
              <a:lnSpc>
                <a:spcPct val="150000"/>
              </a:lnSpc>
            </a:pPr>
            <a:r>
              <a:rPr lang="ja-JP" altLang="en-US" sz="1400" dirty="0">
                <a:latin typeface="HG丸ｺﾞｼｯｸM-PRO" panose="020F0600000000000000" pitchFamily="50" charset="-128"/>
                <a:ea typeface="HG丸ｺﾞｼｯｸM-PRO" panose="020F0600000000000000" pitchFamily="50" charset="-128"/>
              </a:rPr>
              <a:t>（３）ＣＮＰ 形成計画（案）作成に向けた論点 について</a:t>
            </a:r>
            <a:endParaRPr lang="en-US" altLang="ja-JP" sz="1400" dirty="0">
              <a:latin typeface="HG丸ｺﾞｼｯｸM-PRO" panose="020F0600000000000000" pitchFamily="50" charset="-128"/>
              <a:ea typeface="HG丸ｺﾞｼｯｸM-PRO" panose="020F0600000000000000" pitchFamily="50" charset="-128"/>
            </a:endParaRPr>
          </a:p>
          <a:p>
            <a:pPr marL="180000">
              <a:lnSpc>
                <a:spcPct val="150000"/>
              </a:lnSpc>
            </a:pPr>
            <a:r>
              <a:rPr lang="ja-JP" altLang="en-US" sz="1400" dirty="0">
                <a:latin typeface="HG丸ｺﾞｼｯｸM-PRO" panose="020F0600000000000000" pitchFamily="50" charset="-128"/>
                <a:ea typeface="HG丸ｺﾞｼｯｸM-PRO" panose="020F0600000000000000" pitchFamily="50" charset="-128"/>
              </a:rPr>
              <a:t>（４）ＣＮＰ 形成計画（素案）からの変更点</a:t>
            </a:r>
            <a:endParaRPr lang="en-US" altLang="ja-JP" sz="1400" dirty="0">
              <a:latin typeface="HG丸ｺﾞｼｯｸM-PRO" panose="020F0600000000000000" pitchFamily="50" charset="-128"/>
              <a:ea typeface="HG丸ｺﾞｼｯｸM-PRO" panose="020F0600000000000000" pitchFamily="50" charset="-128"/>
            </a:endParaRPr>
          </a:p>
          <a:p>
            <a:pPr marL="180000">
              <a:lnSpc>
                <a:spcPct val="150000"/>
              </a:lnSpc>
            </a:pPr>
            <a:r>
              <a:rPr lang="ja-JP" altLang="en-US" sz="1400" dirty="0">
                <a:latin typeface="HG丸ｺﾞｼｯｸM-PRO" panose="020F0600000000000000" pitchFamily="50" charset="-128"/>
                <a:ea typeface="HG丸ｺﾞｼｯｸM-PRO" panose="020F0600000000000000" pitchFamily="50" charset="-128"/>
              </a:rPr>
              <a:t>（５）その他</a:t>
            </a:r>
            <a:endParaRPr lang="en-US" altLang="ja-JP" sz="1400" dirty="0">
              <a:latin typeface="HG丸ｺﾞｼｯｸM-PRO" panose="020F0600000000000000" pitchFamily="50" charset="-128"/>
              <a:ea typeface="HG丸ｺﾞｼｯｸM-PRO" panose="020F0600000000000000" pitchFamily="50" charset="-128"/>
            </a:endParaRPr>
          </a:p>
          <a:p>
            <a:pPr>
              <a:lnSpc>
                <a:spcPct val="150000"/>
              </a:lnSpc>
            </a:pPr>
            <a:endParaRPr lang="en-US" altLang="ja-JP" sz="1600" dirty="0">
              <a:latin typeface="HG丸ｺﾞｼｯｸM-PRO" panose="020F0600000000000000" pitchFamily="50" charset="-128"/>
              <a:ea typeface="HG丸ｺﾞｼｯｸM-PRO" panose="020F0600000000000000" pitchFamily="50" charset="-128"/>
            </a:endParaRPr>
          </a:p>
          <a:p>
            <a:pPr>
              <a:lnSpc>
                <a:spcPct val="150000"/>
              </a:lnSpc>
            </a:pPr>
            <a:r>
              <a:rPr lang="en-US" altLang="ja-JP" sz="1600" dirty="0">
                <a:latin typeface="HG丸ｺﾞｼｯｸM-PRO" panose="020F0600000000000000" pitchFamily="50" charset="-128"/>
                <a:ea typeface="HG丸ｺﾞｼｯｸM-PRO" panose="020F0600000000000000" pitchFamily="50" charset="-128"/>
              </a:rPr>
              <a:t>3</a:t>
            </a:r>
            <a:r>
              <a:rPr lang="ja-JP" altLang="en-US" sz="1600" dirty="0">
                <a:latin typeface="HG丸ｺﾞｼｯｸM-PRO" panose="020F0600000000000000" pitchFamily="50" charset="-128"/>
                <a:ea typeface="HG丸ｺﾞｼｯｸM-PRO" panose="020F0600000000000000" pitchFamily="50" charset="-128"/>
              </a:rPr>
              <a:t>  主な内容</a:t>
            </a:r>
            <a:endParaRPr lang="en-US" altLang="ja-JP" sz="1600" dirty="0">
              <a:latin typeface="HG丸ｺﾞｼｯｸM-PRO" panose="020F0600000000000000" pitchFamily="50" charset="-128"/>
              <a:ea typeface="HG丸ｺﾞｼｯｸM-PRO" panose="020F0600000000000000" pitchFamily="50" charset="-128"/>
            </a:endParaRPr>
          </a:p>
          <a:p>
            <a:pPr marL="324000" indent="-180000">
              <a:lnSpc>
                <a:spcPct val="150000"/>
              </a:lnSpc>
            </a:pPr>
            <a:r>
              <a:rPr lang="ja-JP" altLang="en-US" sz="1400" dirty="0">
                <a:latin typeface="HG丸ｺﾞｼｯｸM-PRO" panose="020F0600000000000000" pitchFamily="50" charset="-128"/>
                <a:ea typeface="HG丸ｺﾞｼｯｸM-PRO" panose="020F0600000000000000" pitchFamily="50" charset="-128"/>
              </a:rPr>
              <a:t>・脱炭素化に係る港湾法の一部改正内容、大阪府における技術開発支援の取組み及び脱炭素の取組みについて共有</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50000"/>
              </a:lnSpc>
            </a:pP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形成計画（案）の作成に向けて議論</a:t>
            </a:r>
          </a:p>
        </p:txBody>
      </p:sp>
      <p:sp>
        <p:nvSpPr>
          <p:cNvPr id="2" name="テキスト ボックス 1"/>
          <p:cNvSpPr txBox="1"/>
          <p:nvPr/>
        </p:nvSpPr>
        <p:spPr>
          <a:xfrm>
            <a:off x="10866476" y="6135"/>
            <a:ext cx="1107996" cy="461665"/>
          </a:xfrm>
          <a:prstGeom prst="rect">
            <a:avLst/>
          </a:prstGeom>
          <a:solidFill>
            <a:schemeClr val="bg1"/>
          </a:solidFill>
          <a:ln>
            <a:solidFill>
              <a:schemeClr val="tx1"/>
            </a:solidFill>
          </a:ln>
        </p:spPr>
        <p:txBody>
          <a:bodyPr wrap="non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資料２</a:t>
            </a:r>
          </a:p>
        </p:txBody>
      </p:sp>
      <p:sp>
        <p:nvSpPr>
          <p:cNvPr id="3" name="スライド番号プレースホルダー 2"/>
          <p:cNvSpPr>
            <a:spLocks noGrp="1"/>
          </p:cNvSpPr>
          <p:nvPr>
            <p:ph type="sldNum" sz="quarter" idx="12"/>
          </p:nvPr>
        </p:nvSpPr>
        <p:spPr>
          <a:xfrm>
            <a:off x="9441879" y="6481045"/>
            <a:ext cx="2743200" cy="365125"/>
          </a:xfrm>
        </p:spPr>
        <p:txBody>
          <a:bodyPr/>
          <a:lstStyle/>
          <a:p>
            <a:fld id="{9F96651C-B432-4417-9FB4-2E311A92E5BB}" type="slidenum">
              <a:rPr kumimoji="1" lang="ja-JP" altLang="en-US" smtClean="0"/>
              <a:t>1</a:t>
            </a:fld>
            <a:endParaRPr kumimoji="1" lang="ja-JP" altLang="en-US" dirty="0"/>
          </a:p>
        </p:txBody>
      </p:sp>
    </p:spTree>
    <p:extLst>
      <p:ext uri="{BB962C8B-B14F-4D97-AF65-F5344CB8AC3E}">
        <p14:creationId xmlns:p14="http://schemas.microsoft.com/office/powerpoint/2010/main" val="440791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8870" y="160631"/>
            <a:ext cx="3057247"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第４回部会の概要</a:t>
            </a:r>
          </a:p>
        </p:txBody>
      </p:sp>
      <p:sp>
        <p:nvSpPr>
          <p:cNvPr id="5" name="テキスト ボックス 4"/>
          <p:cNvSpPr txBox="1"/>
          <p:nvPr/>
        </p:nvSpPr>
        <p:spPr>
          <a:xfrm>
            <a:off x="282000" y="703841"/>
            <a:ext cx="11628000" cy="5814990"/>
          </a:xfrm>
          <a:prstGeom prst="rect">
            <a:avLst/>
          </a:prstGeom>
          <a:noFill/>
          <a:ln>
            <a:solidFill>
              <a:srgbClr val="002060"/>
            </a:solidFill>
          </a:ln>
        </p:spPr>
        <p:txBody>
          <a:bodyPr wrap="square" lIns="288000" tIns="0" rIns="288000" bIns="0" rtlCol="0">
            <a:spAutoFit/>
          </a:bodyPr>
          <a:lstStyle/>
          <a:p>
            <a:pPr>
              <a:lnSpc>
                <a:spcPct val="140000"/>
              </a:lnSpc>
            </a:pPr>
            <a:r>
              <a:rPr lang="en-US" altLang="ja-JP" sz="1600" dirty="0">
                <a:latin typeface="HG丸ｺﾞｼｯｸM-PRO" panose="020F0600000000000000" pitchFamily="50" charset="-128"/>
                <a:ea typeface="HG丸ｺﾞｼｯｸM-PRO" panose="020F0600000000000000" pitchFamily="50" charset="-128"/>
              </a:rPr>
              <a:t>4</a:t>
            </a:r>
            <a:r>
              <a:rPr lang="ja-JP" altLang="en-US" sz="1600" dirty="0">
                <a:latin typeface="HG丸ｺﾞｼｯｸM-PRO" panose="020F0600000000000000" pitchFamily="50" charset="-128"/>
                <a:ea typeface="HG丸ｺﾞｼｯｸM-PRO" panose="020F0600000000000000" pitchFamily="50" charset="-128"/>
              </a:rPr>
              <a:t>　部会における主な意見</a:t>
            </a:r>
            <a:endParaRPr lang="en-US" altLang="ja-JP" sz="16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・陸上からの電力供給については</a:t>
            </a:r>
            <a:r>
              <a:rPr lang="ja-JP" altLang="en-US" sz="1400" dirty="0" smtClean="0">
                <a:latin typeface="HG丸ｺﾞｼｯｸM-PRO" panose="020F0600000000000000" pitchFamily="50" charset="-128"/>
                <a:ea typeface="HG丸ｺﾞｼｯｸM-PRO" panose="020F0600000000000000" pitchFamily="50" charset="-128"/>
              </a:rPr>
              <a:t>、電力</a:t>
            </a:r>
            <a:r>
              <a:rPr lang="ja-JP" altLang="en-US" sz="1400" dirty="0">
                <a:latin typeface="HG丸ｺﾞｼｯｸM-PRO" panose="020F0600000000000000" pitchFamily="50" charset="-128"/>
                <a:ea typeface="HG丸ｺﾞｼｯｸM-PRO" panose="020F0600000000000000" pitchFamily="50" charset="-128"/>
              </a:rPr>
              <a:t>自体が脱炭素化された電力を導入する</a:t>
            </a:r>
            <a:r>
              <a:rPr lang="ja-JP" altLang="en-US" sz="1400">
                <a:latin typeface="HG丸ｺﾞｼｯｸM-PRO" panose="020F0600000000000000" pitchFamily="50" charset="-128"/>
                <a:ea typeface="HG丸ｺﾞｼｯｸM-PRO" panose="020F0600000000000000" pitchFamily="50" charset="-128"/>
              </a:rPr>
              <a:t>こと</a:t>
            </a:r>
            <a:r>
              <a:rPr lang="ja-JP" altLang="en-US" sz="1400">
                <a:latin typeface="HG丸ｺﾞｼｯｸM-PRO" panose="020F0600000000000000" pitchFamily="50" charset="-128"/>
                <a:ea typeface="HG丸ｺﾞｼｯｸM-PRO" panose="020F0600000000000000" pitchFamily="50" charset="-128"/>
              </a:rPr>
              <a:t>が望ましい。</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a:t>
            </a:r>
            <a:r>
              <a:rPr lang="ja-JP" altLang="en-US" sz="1400" u="sng" dirty="0">
                <a:latin typeface="HG丸ｺﾞｼｯｸM-PRO" panose="020F0600000000000000" pitchFamily="50" charset="-128"/>
                <a:ea typeface="HG丸ｺﾞｼｯｸM-PRO" panose="020F0600000000000000" pitchFamily="50" charset="-128"/>
              </a:rPr>
              <a:t>船舶自体のカーボンニュートラル化も必要となるが、中小船社にとっては大きな負担となるため、関係者全体でのコスト負担のあり方についての議論が必要</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・水素ステーションからターミナル内で使用する荷役機械までを考慮した水素の供給計画が必要。</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・ターミナル外での温室効果ガスの削減目標と削減計画の乖離が大きいため、ターミナル外での取組みが特に重要。</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40000"/>
              </a:lnSpc>
            </a:pPr>
            <a:endParaRPr lang="en-US" altLang="ja-JP" sz="4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＜その他質問事項等＞</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形成計画と港湾脱炭素化推進計画の違いは何か。</a:t>
            </a:r>
            <a:endParaRPr lang="en-US" altLang="ja-JP" sz="1400" dirty="0">
              <a:latin typeface="HG丸ｺﾞｼｯｸM-PRO" panose="020F0600000000000000" pitchFamily="50" charset="-128"/>
              <a:ea typeface="HG丸ｺﾞｼｯｸM-PRO" panose="020F0600000000000000" pitchFamily="50" charset="-128"/>
            </a:endParaRPr>
          </a:p>
          <a:p>
            <a:pPr marL="540000" lvl="1"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形成計画は「</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形成計画策定マニュアル（初版）」を参考としてとりまとめる任意計画だが、港湾脱炭素化推進計画は港湾</a:t>
            </a:r>
            <a:r>
              <a:rPr lang="ja-JP" altLang="en-US" sz="1400" dirty="0" smtClean="0">
                <a:latin typeface="HG丸ｺﾞｼｯｸM-PRO" panose="020F0600000000000000" pitchFamily="50" charset="-128"/>
                <a:ea typeface="HG丸ｺﾞｼｯｸM-PRO" panose="020F0600000000000000" pitchFamily="50" charset="-128"/>
              </a:rPr>
              <a:t>法第</a:t>
            </a:r>
            <a:r>
              <a:rPr lang="en-US" altLang="ja-JP" sz="1400" dirty="0" smtClean="0">
                <a:latin typeface="HG丸ｺﾞｼｯｸM-PRO" panose="020F0600000000000000" pitchFamily="50" charset="-128"/>
                <a:ea typeface="HG丸ｺﾞｼｯｸM-PRO" panose="020F0600000000000000" pitchFamily="50" charset="-128"/>
              </a:rPr>
              <a:t>50</a:t>
            </a:r>
            <a:r>
              <a:rPr lang="ja-JP" altLang="en-US" sz="1400" dirty="0" smtClean="0">
                <a:latin typeface="HG丸ｺﾞｼｯｸM-PRO" panose="020F0600000000000000" pitchFamily="50" charset="-128"/>
                <a:ea typeface="HG丸ｺﾞｼｯｸM-PRO" panose="020F0600000000000000" pitchFamily="50" charset="-128"/>
              </a:rPr>
              <a:t>条の</a:t>
            </a:r>
            <a:r>
              <a:rPr lang="en-US" altLang="ja-JP" sz="1400" dirty="0" smtClean="0">
                <a:latin typeface="HG丸ｺﾞｼｯｸM-PRO" panose="020F0600000000000000" pitchFamily="50" charset="-128"/>
                <a:ea typeface="HG丸ｺﾞｼｯｸM-PRO" panose="020F0600000000000000" pitchFamily="50" charset="-128"/>
              </a:rPr>
              <a:t>2</a:t>
            </a:r>
            <a:r>
              <a:rPr lang="ja-JP" altLang="en-US" sz="1400" dirty="0" smtClean="0">
                <a:latin typeface="HG丸ｺﾞｼｯｸM-PRO" panose="020F0600000000000000" pitchFamily="50" charset="-128"/>
                <a:ea typeface="HG丸ｺﾞｼｯｸM-PRO" panose="020F0600000000000000" pitchFamily="50" charset="-128"/>
              </a:rPr>
              <a:t>に</a:t>
            </a:r>
            <a:r>
              <a:rPr lang="ja-JP" altLang="en-US" sz="1400" dirty="0">
                <a:latin typeface="HG丸ｺﾞｼｯｸM-PRO" panose="020F0600000000000000" pitchFamily="50" charset="-128"/>
                <a:ea typeface="HG丸ｺﾞｼｯｸM-PRO" panose="020F0600000000000000" pitchFamily="50" charset="-128"/>
              </a:rPr>
              <a:t>基づく法定計画である。</a:t>
            </a:r>
            <a:endParaRPr lang="en-US" altLang="ja-JP" sz="1400" dirty="0">
              <a:latin typeface="HG丸ｺﾞｼｯｸM-PRO" panose="020F0600000000000000" pitchFamily="50" charset="-128"/>
              <a:ea typeface="HG丸ｺﾞｼｯｸM-PRO" panose="020F0600000000000000" pitchFamily="50" charset="-128"/>
            </a:endParaRPr>
          </a:p>
          <a:p>
            <a:pPr marL="540000" lvl="1" indent="-180000">
              <a:lnSpc>
                <a:spcPct val="140000"/>
              </a:lnSpc>
            </a:pPr>
            <a:r>
              <a:rPr lang="en-US" altLang="ja-JP" sz="14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港湾脱炭素化推進計画の内容は、基本的に</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形成計画を踏まえたものを想定している。</a:t>
            </a: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a:t>
            </a:r>
            <a:r>
              <a:rPr lang="ja-JP" altLang="en-US" sz="1400" u="sng" dirty="0">
                <a:latin typeface="HG丸ｺﾞｼｯｸM-PRO" panose="020F0600000000000000" pitchFamily="50" charset="-128"/>
                <a:ea typeface="HG丸ｺﾞｼｯｸM-PRO" panose="020F0600000000000000" pitchFamily="50" charset="-128"/>
              </a:rPr>
              <a:t>港湾脱炭素化推進地区において、分区内における構造物規制の緩和は、港湾管理者が直ちに設定可能なものか。</a:t>
            </a:r>
            <a:endParaRPr lang="en-US" altLang="ja-JP" sz="1400" u="sng" dirty="0">
              <a:latin typeface="HG丸ｺﾞｼｯｸM-PRO" panose="020F0600000000000000" pitchFamily="50" charset="-128"/>
              <a:ea typeface="HG丸ｺﾞｼｯｸM-PRO" panose="020F0600000000000000" pitchFamily="50" charset="-128"/>
            </a:endParaRPr>
          </a:p>
          <a:p>
            <a:pPr marL="540000" lvl="1" indent="-180000">
              <a:lnSpc>
                <a:spcPct val="140000"/>
              </a:lnSpc>
            </a:pPr>
            <a:r>
              <a:rPr lang="ja-JP" altLang="en-US" sz="1400" u="sng" dirty="0">
                <a:latin typeface="HG丸ｺﾞｼｯｸM-PRO" panose="020F0600000000000000" pitchFamily="50" charset="-128"/>
                <a:ea typeface="HG丸ｺﾞｼｯｸM-PRO" panose="020F0600000000000000" pitchFamily="50" charset="-128"/>
              </a:rPr>
              <a:t>→脱炭素化推進地区は、港湾脱炭素化推進計画を作成した港湾管理者が定めることができるものであり、まず港湾脱炭素化推進計画の作成が必要</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・港湾脱炭素化推進協議会の規模・頻度について想定はあるか。</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　→港湾脱炭素化推進協議会は計画を作成しようとする港湾管理者が組織することができるものであり、規模・頻度については各港の状況に応じて港湾管理者が設定することを想定している。</a:t>
            </a:r>
            <a:endParaRPr lang="en-US" altLang="ja-JP" sz="1400" dirty="0">
              <a:latin typeface="HG丸ｺﾞｼｯｸM-PRO" panose="020F0600000000000000" pitchFamily="50" charset="-128"/>
              <a:ea typeface="HG丸ｺﾞｼｯｸM-PRO" panose="020F0600000000000000" pitchFamily="50" charset="-128"/>
            </a:endParaRPr>
          </a:p>
          <a:p>
            <a:pPr marL="324000" indent="-180000">
              <a:lnSpc>
                <a:spcPct val="140000"/>
              </a:lnSpc>
            </a:pPr>
            <a:r>
              <a:rPr lang="ja-JP" altLang="en-US" sz="1400" dirty="0">
                <a:latin typeface="HG丸ｺﾞｼｯｸM-PRO" panose="020F0600000000000000" pitchFamily="50" charset="-128"/>
                <a:ea typeface="HG丸ｺﾞｼｯｸM-PRO" panose="020F0600000000000000" pitchFamily="50" charset="-128"/>
              </a:rPr>
              <a:t>・次世代エネルギーの受入拠点の形成に関して、大阪“みなと”以外の港との連携について現時点で具体的に想定しているものはあるか。→現時点で具体的に想定しているものはない。</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形成計画の策定以降検討していく。</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2"/>
          <p:cNvSpPr>
            <a:spLocks noGrp="1"/>
          </p:cNvSpPr>
          <p:nvPr>
            <p:ph type="sldNum" sz="quarter" idx="12"/>
          </p:nvPr>
        </p:nvSpPr>
        <p:spPr>
          <a:xfrm>
            <a:off x="9441879" y="6481045"/>
            <a:ext cx="2743200" cy="365125"/>
          </a:xfrm>
        </p:spPr>
        <p:txBody>
          <a:bodyPr/>
          <a:lstStyle/>
          <a:p>
            <a:fld id="{9F96651C-B432-4417-9FB4-2E311A92E5BB}" type="slidenum">
              <a:rPr kumimoji="1" lang="ja-JP" altLang="en-US" smtClean="0"/>
              <a:t>2</a:t>
            </a:fld>
            <a:endParaRPr kumimoji="1" lang="ja-JP" altLang="en-US" dirty="0"/>
          </a:p>
        </p:txBody>
      </p:sp>
    </p:spTree>
    <p:extLst>
      <p:ext uri="{BB962C8B-B14F-4D97-AF65-F5344CB8AC3E}">
        <p14:creationId xmlns:p14="http://schemas.microsoft.com/office/powerpoint/2010/main" val="758425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8870" y="160631"/>
            <a:ext cx="5570756"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部会</a:t>
            </a:r>
            <a:r>
              <a:rPr lang="ja-JP" altLang="en-US" sz="2800" dirty="0">
                <a:latin typeface="HG丸ｺﾞｼｯｸM-PRO" panose="020F0600000000000000" pitchFamily="50" charset="-128"/>
                <a:ea typeface="HG丸ｺﾞｼｯｸM-PRO" panose="020F0600000000000000" pitchFamily="50" charset="-128"/>
              </a:rPr>
              <a:t>後の意見照会での主なご意見</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17BDEAA6-43DE-43FD-AB58-1DB9A16D9C3D}"/>
              </a:ext>
            </a:extLst>
          </p:cNvPr>
          <p:cNvSpPr txBox="1"/>
          <p:nvPr/>
        </p:nvSpPr>
        <p:spPr>
          <a:xfrm>
            <a:off x="282000" y="703840"/>
            <a:ext cx="11628000" cy="6010876"/>
          </a:xfrm>
          <a:prstGeom prst="rect">
            <a:avLst/>
          </a:prstGeom>
          <a:noFill/>
          <a:ln>
            <a:solidFill>
              <a:srgbClr val="002060"/>
            </a:solidFill>
          </a:ln>
        </p:spPr>
        <p:txBody>
          <a:bodyPr wrap="square" lIns="288000" tIns="0" rIns="288000" bIns="0" rtlCol="0">
            <a:spAutoFit/>
          </a:bodyPr>
          <a:lstStyle/>
          <a:p>
            <a:pPr marL="180000" indent="-180000">
              <a:lnSpc>
                <a:spcPct val="130000"/>
              </a:lnSpc>
            </a:pP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2.</a:t>
            </a:r>
            <a:r>
              <a:rPr lang="ja-JP" altLang="en-US" sz="1400" dirty="0">
                <a:latin typeface="HG丸ｺﾞｼｯｸM-PRO" panose="020F0600000000000000" pitchFamily="50" charset="-128"/>
                <a:ea typeface="HG丸ｺﾞｼｯｸM-PRO" panose="020F0600000000000000" pitchFamily="50" charset="-128"/>
              </a:rPr>
              <a:t> 基本的な事項＞</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lnSpc>
                <a:spcPct val="130000"/>
              </a:lnSpc>
            </a:pPr>
            <a:r>
              <a:rPr lang="ja-JP" altLang="en-US" sz="1400" dirty="0">
                <a:latin typeface="HG丸ｺﾞｼｯｸM-PRO" panose="020F0600000000000000" pitchFamily="50" charset="-128"/>
                <a:ea typeface="HG丸ｺﾞｼｯｸM-PRO" panose="020F0600000000000000" pitchFamily="50" charset="-128"/>
              </a:rPr>
              <a:t>・堺泉北港地区コンビナートではカーボンニュートラル対応で大規模な水素需要が想定され、民間事業者の既存の桟橋・貯蔵設備や遊休地などを活用して、海外から大量の水素を国内に受け入れる拠点を整備することが考えられる。これを見据え、ターミナル外における</a:t>
            </a:r>
            <a:r>
              <a:rPr lang="en-US" altLang="ja-JP" sz="1400" dirty="0">
                <a:latin typeface="HG丸ｺﾞｼｯｸM-PRO" panose="020F0600000000000000" pitchFamily="50" charset="-128"/>
                <a:ea typeface="HG丸ｺﾞｼｯｸM-PRO" panose="020F0600000000000000" pitchFamily="50" charset="-128"/>
              </a:rPr>
              <a:t>CNP</a:t>
            </a:r>
            <a:r>
              <a:rPr lang="ja-JP" altLang="en-US" sz="1400" dirty="0">
                <a:latin typeface="HG丸ｺﾞｼｯｸM-PRO" panose="020F0600000000000000" pitchFamily="50" charset="-128"/>
                <a:ea typeface="HG丸ｺﾞｼｯｸM-PRO" panose="020F0600000000000000" pitchFamily="50" charset="-128"/>
              </a:rPr>
              <a:t>形成</a:t>
            </a:r>
            <a:r>
              <a:rPr lang="ja-JP" altLang="en-US" sz="1400" dirty="0" smtClean="0">
                <a:latin typeface="HG丸ｺﾞｼｯｸM-PRO" panose="020F0600000000000000" pitchFamily="50" charset="-128"/>
                <a:ea typeface="HG丸ｺﾞｼｯｸM-PRO" panose="020F0600000000000000" pitchFamily="50" charset="-128"/>
              </a:rPr>
              <a:t>計画</a:t>
            </a:r>
            <a:r>
              <a:rPr lang="ja-JP" altLang="en-US" sz="1400" dirty="0">
                <a:latin typeface="HG丸ｺﾞｼｯｸM-PRO" panose="020F0600000000000000" pitchFamily="50" charset="-128"/>
                <a:ea typeface="HG丸ｺﾞｼｯｸM-PRO" panose="020F0600000000000000" pitchFamily="50" charset="-128"/>
              </a:rPr>
              <a:t>の</a:t>
            </a:r>
            <a:r>
              <a:rPr lang="ja-JP" altLang="en-US" sz="1400" dirty="0" smtClean="0">
                <a:latin typeface="HG丸ｺﾞｼｯｸM-PRO" panose="020F0600000000000000" pitchFamily="50" charset="-128"/>
                <a:ea typeface="HG丸ｺﾞｼｯｸM-PRO" panose="020F0600000000000000" pitchFamily="50" charset="-128"/>
              </a:rPr>
              <a:t>対象施設等に水素の活用</a:t>
            </a:r>
            <a:r>
              <a:rPr lang="ja-JP" altLang="en-US" sz="1400" dirty="0">
                <a:latin typeface="HG丸ｺﾞｼｯｸM-PRO" panose="020F0600000000000000" pitchFamily="50" charset="-128"/>
                <a:ea typeface="HG丸ｺﾞｼｯｸM-PRO" panose="020F0600000000000000" pitchFamily="50" charset="-128"/>
              </a:rPr>
              <a:t>が想定される施設を追加する</a:t>
            </a:r>
            <a:r>
              <a:rPr lang="ja-JP" altLang="en-US" sz="1400" dirty="0" smtClean="0">
                <a:latin typeface="HG丸ｺﾞｼｯｸM-PRO" panose="020F0600000000000000" pitchFamily="50" charset="-128"/>
                <a:ea typeface="HG丸ｺﾞｼｯｸM-PRO" panose="020F0600000000000000" pitchFamily="50" charset="-128"/>
              </a:rPr>
              <a:t>などした方が良い</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lnSpc>
                <a:spcPct val="130000"/>
              </a:lnSpc>
            </a:pP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GX</a:t>
            </a:r>
            <a:r>
              <a:rPr lang="ja-JP" altLang="en-US" sz="1400" dirty="0">
                <a:latin typeface="HG丸ｺﾞｼｯｸM-PRO" panose="020F0600000000000000" pitchFamily="50" charset="-128"/>
                <a:ea typeface="HG丸ｺﾞｼｯｸM-PRO" panose="020F0600000000000000" pitchFamily="50" charset="-128"/>
              </a:rPr>
              <a:t>実行会議（内閣官房）</a:t>
            </a:r>
            <a:r>
              <a:rPr lang="en-US" altLang="ja-JP" sz="1400" baseline="300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において、発電設備の脱炭素化に資する技術として、水素・アンモニアと並列して</a:t>
            </a:r>
            <a:r>
              <a:rPr lang="en-US" altLang="ja-JP" sz="1400" dirty="0">
                <a:latin typeface="HG丸ｺﾞｼｯｸM-PRO" panose="020F0600000000000000" pitchFamily="50" charset="-128"/>
                <a:ea typeface="HG丸ｺﾞｼｯｸM-PRO" panose="020F0600000000000000" pitchFamily="50" charset="-128"/>
              </a:rPr>
              <a:t>CCUS</a:t>
            </a:r>
            <a:r>
              <a:rPr lang="en-US" altLang="ja-JP" sz="1400" baseline="300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・カーボンリサイクルが掲げられている。</a:t>
            </a:r>
            <a:r>
              <a:rPr lang="en-US" altLang="ja-JP" sz="1400" u="sng" dirty="0">
                <a:latin typeface="HG丸ｺﾞｼｯｸM-PRO" panose="020F0600000000000000" pitchFamily="50" charset="-128"/>
                <a:ea typeface="HG丸ｺﾞｼｯｸM-PRO" panose="020F0600000000000000" pitchFamily="50" charset="-128"/>
              </a:rPr>
              <a:t>CNP</a:t>
            </a:r>
            <a:r>
              <a:rPr lang="ja-JP" altLang="en-US" sz="1400" u="sng" dirty="0">
                <a:latin typeface="HG丸ｺﾞｼｯｸM-PRO" panose="020F0600000000000000" pitchFamily="50" charset="-128"/>
                <a:ea typeface="HG丸ｺﾞｼｯｸM-PRO" panose="020F0600000000000000" pitchFamily="50" charset="-128"/>
              </a:rPr>
              <a:t>形成計画においてはメタネーションが考慮されていることを踏まえ、水素・アンモニアと並列して</a:t>
            </a:r>
            <a:r>
              <a:rPr lang="en-US" altLang="ja-JP" sz="1400" u="sng" dirty="0">
                <a:latin typeface="HG丸ｺﾞｼｯｸM-PRO" panose="020F0600000000000000" pitchFamily="50" charset="-128"/>
                <a:ea typeface="HG丸ｺﾞｼｯｸM-PRO" panose="020F0600000000000000" pitchFamily="50" charset="-128"/>
              </a:rPr>
              <a:t>CCUS</a:t>
            </a:r>
            <a:r>
              <a:rPr lang="ja-JP" altLang="en-US" sz="1400" u="sng" dirty="0">
                <a:latin typeface="HG丸ｺﾞｼｯｸM-PRO" panose="020F0600000000000000" pitchFamily="50" charset="-128"/>
                <a:ea typeface="HG丸ｺﾞｼｯｸM-PRO" panose="020F0600000000000000" pitchFamily="50" charset="-128"/>
              </a:rPr>
              <a:t>を記載することを検討したほうがよい</a:t>
            </a:r>
            <a:r>
              <a:rPr lang="ja-JP" altLang="en-US" sz="1400" dirty="0">
                <a:latin typeface="HG丸ｺﾞｼｯｸM-PRO" panose="020F0600000000000000" pitchFamily="50" charset="-128"/>
                <a:ea typeface="HG丸ｺﾞｼｯｸM-PRO" panose="020F0600000000000000" pitchFamily="50" charset="-128"/>
              </a:rPr>
              <a:t>ので</a:t>
            </a:r>
            <a:r>
              <a:rPr lang="ja-JP" altLang="en-US" sz="1400" dirty="0" smtClean="0">
                <a:latin typeface="HG丸ｺﾞｼｯｸM-PRO" panose="020F0600000000000000" pitchFamily="50" charset="-128"/>
                <a:ea typeface="HG丸ｺﾞｼｯｸM-PRO" panose="020F0600000000000000" pitchFamily="50" charset="-128"/>
              </a:rPr>
              <a:t>はないか。</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lnSpc>
                <a:spcPct val="130000"/>
              </a:lnSpc>
              <a:spcBef>
                <a:spcPts val="1200"/>
              </a:spcBef>
            </a:pP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4.</a:t>
            </a:r>
            <a:r>
              <a:rPr lang="ja-JP" altLang="en-US" sz="1400" dirty="0">
                <a:latin typeface="HG丸ｺﾞｼｯｸM-PRO" panose="020F0600000000000000" pitchFamily="50" charset="-128"/>
                <a:ea typeface="HG丸ｺﾞｼｯｸM-PRO" panose="020F0600000000000000" pitchFamily="50" charset="-128"/>
              </a:rPr>
              <a:t> 温室効果ガス削減目標及び削減計画＞</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lnSpc>
                <a:spcPct val="130000"/>
              </a:lnSpc>
            </a:pPr>
            <a:r>
              <a:rPr lang="ja-JP" altLang="en-US" sz="1400" dirty="0">
                <a:latin typeface="HG丸ｺﾞｼｯｸM-PRO" panose="020F0600000000000000" pitchFamily="50" charset="-128"/>
                <a:ea typeface="HG丸ｺﾞｼｯｸM-PRO" panose="020F0600000000000000" pitchFamily="50" charset="-128"/>
              </a:rPr>
              <a:t>・発電（ターミナル外）におけるカーボンニュートラル化について、</a:t>
            </a:r>
            <a:r>
              <a:rPr lang="en-US" altLang="ja-JP" sz="1400" dirty="0">
                <a:latin typeface="HG丸ｺﾞｼｯｸM-PRO" panose="020F0600000000000000" pitchFamily="50" charset="-128"/>
                <a:ea typeface="HG丸ｺﾞｼｯｸM-PRO" panose="020F0600000000000000" pitchFamily="50" charset="-128"/>
              </a:rPr>
              <a:t>2030</a:t>
            </a:r>
            <a:r>
              <a:rPr lang="ja-JP" altLang="en-US" sz="1400" dirty="0">
                <a:latin typeface="HG丸ｺﾞｼｯｸM-PRO" panose="020F0600000000000000" pitchFamily="50" charset="-128"/>
                <a:ea typeface="HG丸ｺﾞｼｯｸM-PRO" panose="020F0600000000000000" pitchFamily="50" charset="-128"/>
              </a:rPr>
              <a:t>年「</a:t>
            </a:r>
            <a:r>
              <a:rPr lang="en-US" altLang="ja-JP" sz="1400" dirty="0">
                <a:latin typeface="HG丸ｺﾞｼｯｸM-PRO" panose="020F0600000000000000" pitchFamily="50" charset="-128"/>
                <a:ea typeface="HG丸ｺﾞｼｯｸM-PRO" panose="020F0600000000000000" pitchFamily="50" charset="-128"/>
              </a:rPr>
              <a:t>LNG</a:t>
            </a:r>
            <a:r>
              <a:rPr lang="ja-JP" altLang="en-US" sz="1400" dirty="0">
                <a:latin typeface="HG丸ｺﾞｼｯｸM-PRO" panose="020F0600000000000000" pitchFamily="50" charset="-128"/>
                <a:ea typeface="HG丸ｺﾞｼｯｸM-PRO" panose="020F0600000000000000" pitchFamily="50" charset="-128"/>
              </a:rPr>
              <a:t>火力発電所での水素混焼・バイオマス燃料等による電力排出係数削減」としているが、合成メタンへの転換によって既存の発電設備を活用しての脱炭素化が可能となるため、合成メタン混焼も追加したほうがよい。</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lnSpc>
                <a:spcPct val="130000"/>
              </a:lnSpc>
            </a:pPr>
            <a:r>
              <a:rPr lang="ja-JP" altLang="en-US" sz="1400" dirty="0">
                <a:latin typeface="HG丸ｺﾞｼｯｸM-PRO" panose="020F0600000000000000" pitchFamily="50" charset="-128"/>
                <a:ea typeface="HG丸ｺﾞｼｯｸM-PRO" panose="020F0600000000000000" pitchFamily="50" charset="-128"/>
              </a:rPr>
              <a:t>・都市ガス（ターミナル外）のカーボンニュートラル化について、</a:t>
            </a:r>
            <a:r>
              <a:rPr lang="en-US" altLang="ja-JP" sz="1400" dirty="0">
                <a:latin typeface="HG丸ｺﾞｼｯｸM-PRO" panose="020F0600000000000000" pitchFamily="50" charset="-128"/>
                <a:ea typeface="HG丸ｺﾞｼｯｸM-PRO" panose="020F0600000000000000" pitchFamily="50" charset="-128"/>
              </a:rPr>
              <a:t>2050</a:t>
            </a:r>
            <a:r>
              <a:rPr lang="ja-JP" altLang="en-US" sz="1400" dirty="0">
                <a:latin typeface="HG丸ｺﾞｼｯｸM-PRO" panose="020F0600000000000000" pitchFamily="50" charset="-128"/>
                <a:ea typeface="HG丸ｺﾞｼｯｸM-PRO" panose="020F0600000000000000" pitchFamily="50" charset="-128"/>
              </a:rPr>
              <a:t>年「メタネーション</a:t>
            </a:r>
            <a:r>
              <a:rPr lang="en-US" altLang="ja-JP" sz="1400" dirty="0">
                <a:latin typeface="HG丸ｺﾞｼｯｸM-PRO" panose="020F0600000000000000" pitchFamily="50" charset="-128"/>
                <a:ea typeface="HG丸ｺﾞｼｯｸM-PRO" panose="020F0600000000000000" pitchFamily="50" charset="-128"/>
              </a:rPr>
              <a:t>100%</a:t>
            </a:r>
            <a:r>
              <a:rPr lang="ja-JP" altLang="en-US" sz="1400" dirty="0">
                <a:latin typeface="HG丸ｺﾞｼｯｸM-PRO" panose="020F0600000000000000" pitchFamily="50" charset="-128"/>
                <a:ea typeface="HG丸ｺﾞｼｯｸM-PRO" panose="020F0600000000000000" pitchFamily="50" charset="-128"/>
              </a:rPr>
              <a:t>転換」としているが、合成メタン以外にもバイオガス等によることも考えられるため、メタネーション</a:t>
            </a:r>
            <a:r>
              <a:rPr lang="en-US" altLang="ja-JP" sz="1400" dirty="0">
                <a:latin typeface="HG丸ｺﾞｼｯｸM-PRO" panose="020F0600000000000000" pitchFamily="50" charset="-128"/>
                <a:ea typeface="HG丸ｺﾞｼｯｸM-PRO" panose="020F0600000000000000" pitchFamily="50" charset="-128"/>
              </a:rPr>
              <a:t>90%</a:t>
            </a:r>
            <a:r>
              <a:rPr lang="ja-JP" altLang="en-US" sz="1400" dirty="0">
                <a:latin typeface="HG丸ｺﾞｼｯｸM-PRO" panose="020F0600000000000000" pitchFamily="50" charset="-128"/>
                <a:ea typeface="HG丸ｺﾞｼｯｸM-PRO" panose="020F0600000000000000" pitchFamily="50" charset="-128"/>
              </a:rPr>
              <a:t>以上としたほうがよい。</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lnSpc>
                <a:spcPct val="130000"/>
              </a:lnSpc>
            </a:pPr>
            <a:r>
              <a:rPr lang="ja-JP" altLang="en-US" sz="1400" dirty="0">
                <a:latin typeface="HG丸ｺﾞｼｯｸM-PRO" panose="020F0600000000000000" pitchFamily="50" charset="-128"/>
                <a:ea typeface="HG丸ｺﾞｼｯｸM-PRO" panose="020F0600000000000000" pitchFamily="50" charset="-128"/>
              </a:rPr>
              <a:t>・化学（ターミナル外）のカーボンニュートラル化について、</a:t>
            </a:r>
            <a:r>
              <a:rPr lang="en-US" altLang="ja-JP" sz="1400" dirty="0">
                <a:latin typeface="HG丸ｺﾞｼｯｸM-PRO" panose="020F0600000000000000" pitchFamily="50" charset="-128"/>
                <a:ea typeface="HG丸ｺﾞｼｯｸM-PRO" panose="020F0600000000000000" pitchFamily="50" charset="-128"/>
              </a:rPr>
              <a:t>2030</a:t>
            </a:r>
            <a:r>
              <a:rPr lang="ja-JP" altLang="en-US" sz="1400" dirty="0">
                <a:latin typeface="HG丸ｺﾞｼｯｸM-PRO" panose="020F0600000000000000" pitchFamily="50" charset="-128"/>
                <a:ea typeface="HG丸ｺﾞｼｯｸM-PRO" panose="020F0600000000000000" pitchFamily="50" charset="-128"/>
              </a:rPr>
              <a:t>年「ボイラー燃料の</a:t>
            </a:r>
            <a:r>
              <a:rPr lang="en-US" altLang="ja-JP" sz="1400" dirty="0">
                <a:latin typeface="HG丸ｺﾞｼｯｸM-PRO" panose="020F0600000000000000" pitchFamily="50" charset="-128"/>
                <a:ea typeface="HG丸ｺﾞｼｯｸM-PRO" panose="020F0600000000000000" pitchFamily="50" charset="-128"/>
              </a:rPr>
              <a:t>LNG</a:t>
            </a:r>
            <a:r>
              <a:rPr lang="ja-JP" altLang="en-US" sz="1400" dirty="0">
                <a:latin typeface="HG丸ｺﾞｼｯｸM-PRO" panose="020F0600000000000000" pitchFamily="50" charset="-128"/>
                <a:ea typeface="HG丸ｺﾞｼｯｸM-PRO" panose="020F0600000000000000" pitchFamily="50" charset="-128"/>
              </a:rPr>
              <a:t>利用」としているが、</a:t>
            </a:r>
            <a:r>
              <a:rPr lang="en-US" altLang="ja-JP" sz="1400" dirty="0">
                <a:latin typeface="HG丸ｺﾞｼｯｸM-PRO" panose="020F0600000000000000" pitchFamily="50" charset="-128"/>
                <a:ea typeface="HG丸ｺﾞｼｯｸM-PRO" panose="020F0600000000000000" pitchFamily="50" charset="-128"/>
              </a:rPr>
              <a:t>2030</a:t>
            </a:r>
            <a:r>
              <a:rPr lang="ja-JP" altLang="en-US" sz="1400" dirty="0">
                <a:latin typeface="HG丸ｺﾞｼｯｸM-PRO" panose="020F0600000000000000" pitchFamily="50" charset="-128"/>
                <a:ea typeface="HG丸ｺﾞｼｯｸM-PRO" panose="020F0600000000000000" pitchFamily="50" charset="-128"/>
              </a:rPr>
              <a:t>年のアンモニア燃料利用も想定される。また、</a:t>
            </a:r>
            <a:r>
              <a:rPr lang="en-US" altLang="ja-JP" sz="1400" dirty="0">
                <a:latin typeface="HG丸ｺﾞｼｯｸM-PRO" panose="020F0600000000000000" pitchFamily="50" charset="-128"/>
                <a:ea typeface="HG丸ｺﾞｼｯｸM-PRO" panose="020F0600000000000000" pitchFamily="50" charset="-128"/>
              </a:rPr>
              <a:t>2050</a:t>
            </a:r>
            <a:r>
              <a:rPr lang="ja-JP" altLang="en-US" sz="1400" dirty="0">
                <a:latin typeface="HG丸ｺﾞｼｯｸM-PRO" panose="020F0600000000000000" pitchFamily="50" charset="-128"/>
                <a:ea typeface="HG丸ｺﾞｼｯｸM-PRO" panose="020F0600000000000000" pitchFamily="50" charset="-128"/>
              </a:rPr>
              <a:t>年「ボイラー燃料のアンモニア利用等」としているが、水素利用も想定される。</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lnSpc>
                <a:spcPct val="130000"/>
              </a:lnSpc>
              <a:spcBef>
                <a:spcPts val="1200"/>
              </a:spcBef>
            </a:pP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5.</a:t>
            </a:r>
            <a:r>
              <a:rPr lang="ja-JP" altLang="en-US" sz="1400" dirty="0">
                <a:latin typeface="HG丸ｺﾞｼｯｸM-PRO" panose="020F0600000000000000" pitchFamily="50" charset="-128"/>
                <a:ea typeface="HG丸ｺﾞｼｯｸM-PRO" panose="020F0600000000000000" pitchFamily="50" charset="-128"/>
              </a:rPr>
              <a:t> 水素・燃料アンモニア等供給目標及び供給計画＞</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lnSpc>
                <a:spcPct val="130000"/>
              </a:lnSpc>
            </a:pPr>
            <a:r>
              <a:rPr lang="ja-JP" altLang="en-US" sz="1400" dirty="0">
                <a:latin typeface="HG丸ｺﾞｼｯｸM-PRO" panose="020F0600000000000000" pitchFamily="50" charset="-128"/>
                <a:ea typeface="HG丸ｺﾞｼｯｸM-PRO" panose="020F0600000000000000" pitchFamily="50" charset="-128"/>
              </a:rPr>
              <a:t>・</a:t>
            </a:r>
            <a:r>
              <a:rPr lang="ja-JP" altLang="en-US" sz="1400" u="sng" dirty="0">
                <a:latin typeface="HG丸ｺﾞｼｯｸM-PRO" panose="020F0600000000000000" pitchFamily="50" charset="-128"/>
                <a:ea typeface="HG丸ｺﾞｼｯｸM-PRO" panose="020F0600000000000000" pitchFamily="50" charset="-128"/>
              </a:rPr>
              <a:t>メタネーションは、</a:t>
            </a:r>
            <a:r>
              <a:rPr lang="en-US" altLang="ja-JP" sz="1400" u="sng" dirty="0">
                <a:latin typeface="HG丸ｺﾞｼｯｸM-PRO" panose="020F0600000000000000" pitchFamily="50" charset="-128"/>
                <a:ea typeface="HG丸ｺﾞｼｯｸM-PRO" panose="020F0600000000000000" pitchFamily="50" charset="-128"/>
              </a:rPr>
              <a:t>LNG</a:t>
            </a:r>
            <a:r>
              <a:rPr lang="ja-JP" altLang="en-US" sz="1400" u="sng" dirty="0">
                <a:latin typeface="HG丸ｺﾞｼｯｸM-PRO" panose="020F0600000000000000" pitchFamily="50" charset="-128"/>
                <a:ea typeface="HG丸ｺﾞｼｯｸM-PRO" panose="020F0600000000000000" pitchFamily="50" charset="-128"/>
              </a:rPr>
              <a:t>の既存設備を利用することに優位性があるとすると、</a:t>
            </a:r>
            <a:r>
              <a:rPr lang="ja-JP" altLang="en-US" sz="1400" u="sng" dirty="0" smtClean="0">
                <a:latin typeface="HG丸ｺﾞｼｯｸM-PRO" panose="020F0600000000000000" pitchFamily="50" charset="-128"/>
                <a:ea typeface="HG丸ｺﾞｼｯｸM-PRO" panose="020F0600000000000000" pitchFamily="50" charset="-128"/>
              </a:rPr>
              <a:t>合成メタンの製造を</a:t>
            </a:r>
            <a:r>
              <a:rPr lang="ja-JP" altLang="en-US" sz="1400" u="sng" dirty="0">
                <a:latin typeface="HG丸ｺﾞｼｯｸM-PRO" panose="020F0600000000000000" pitchFamily="50" charset="-128"/>
                <a:ea typeface="HG丸ｺﾞｼｯｸM-PRO" panose="020F0600000000000000" pitchFamily="50" charset="-128"/>
              </a:rPr>
              <a:t>海外の水素製造地で行うことが考えられる。そのため、水素貯蔵・供給設備のタンクに必要な貯蔵量として算入することは相応しくないので</a:t>
            </a:r>
            <a:r>
              <a:rPr lang="ja-JP" altLang="en-US" sz="1400" u="sng" dirty="0" smtClean="0">
                <a:latin typeface="HG丸ｺﾞｼｯｸM-PRO" panose="020F0600000000000000" pitchFamily="50" charset="-128"/>
                <a:ea typeface="HG丸ｺﾞｼｯｸM-PRO" panose="020F0600000000000000" pitchFamily="50" charset="-128"/>
              </a:rPr>
              <a:t>はないか。</a:t>
            </a:r>
            <a:endParaRPr lang="en-US" altLang="ja-JP" sz="1400" dirty="0">
              <a:latin typeface="HG丸ｺﾞｼｯｸM-PRO" panose="020F0600000000000000" pitchFamily="50" charset="-128"/>
              <a:ea typeface="HG丸ｺﾞｼｯｸM-PRO" panose="020F0600000000000000" pitchFamily="50" charset="-128"/>
            </a:endParaRPr>
          </a:p>
          <a:p>
            <a:pPr marL="180000" indent="-180000">
              <a:spcBef>
                <a:spcPts val="1200"/>
              </a:spcBef>
            </a:pPr>
            <a:r>
              <a:rPr lang="en-US" altLang="ja-JP" sz="1100" dirty="0">
                <a:latin typeface="HG丸ｺﾞｼｯｸM-PRO" panose="020F0600000000000000" pitchFamily="50" charset="-128"/>
                <a:ea typeface="HG丸ｺﾞｼｯｸM-PRO" panose="020F0600000000000000" pitchFamily="50" charset="-128"/>
              </a:rPr>
              <a:t>※GX</a:t>
            </a:r>
            <a:r>
              <a:rPr lang="ja-JP" altLang="en-US" sz="1100" dirty="0">
                <a:latin typeface="HG丸ｺﾞｼｯｸM-PRO" panose="020F0600000000000000" pitchFamily="50" charset="-128"/>
                <a:ea typeface="HG丸ｺﾞｼｯｸM-PRO" panose="020F0600000000000000" pitchFamily="50" charset="-128"/>
              </a:rPr>
              <a:t>実行会議：産業革命以来の化石燃料中心の経済・社会、産業構造をクリーンエネルギー中心に移行させ、経済社会システム全体の変革、すなわち、ＧＸ（グリーントランスフォーメーション）を実行するべく、必要な施策を検討するため、内閣総理大臣を議長として開催されている。</a:t>
            </a:r>
            <a:endParaRPr lang="en-US" altLang="ja-JP" sz="1100" dirty="0">
              <a:latin typeface="HG丸ｺﾞｼｯｸM-PRO" panose="020F0600000000000000" pitchFamily="50" charset="-128"/>
              <a:ea typeface="HG丸ｺﾞｼｯｸM-PRO" panose="020F0600000000000000" pitchFamily="50" charset="-128"/>
            </a:endParaRPr>
          </a:p>
          <a:p>
            <a:pPr marL="180000" indent="-180000"/>
            <a:r>
              <a:rPr lang="en-US" altLang="ja-JP" sz="1100" dirty="0">
                <a:latin typeface="HG丸ｺﾞｼｯｸM-PRO" panose="020F0600000000000000" pitchFamily="50" charset="-128"/>
                <a:ea typeface="HG丸ｺﾞｼｯｸM-PRO" panose="020F0600000000000000" pitchFamily="50" charset="-128"/>
              </a:rPr>
              <a:t>※CCUS</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Carbon dioxide Capture, Utilization and Storage</a:t>
            </a:r>
            <a:r>
              <a:rPr lang="ja-JP" altLang="en-US" sz="1100" dirty="0" err="1">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二酸化炭素を回収・貯留するとともに貯留した二酸化炭素を活用する技術</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2"/>
          <p:cNvSpPr>
            <a:spLocks noGrp="1"/>
          </p:cNvSpPr>
          <p:nvPr>
            <p:ph type="sldNum" sz="quarter" idx="12"/>
          </p:nvPr>
        </p:nvSpPr>
        <p:spPr>
          <a:xfrm>
            <a:off x="9441879" y="6481045"/>
            <a:ext cx="2743200" cy="365125"/>
          </a:xfrm>
        </p:spPr>
        <p:txBody>
          <a:bodyPr/>
          <a:lstStyle/>
          <a:p>
            <a:fld id="{9F96651C-B432-4417-9FB4-2E311A92E5BB}" type="slidenum">
              <a:rPr kumimoji="1" lang="ja-JP" altLang="en-US" smtClean="0"/>
              <a:t>3</a:t>
            </a:fld>
            <a:endParaRPr kumimoji="1" lang="ja-JP" altLang="en-US" dirty="0"/>
          </a:p>
        </p:txBody>
      </p:sp>
    </p:spTree>
    <p:extLst>
      <p:ext uri="{BB962C8B-B14F-4D97-AF65-F5344CB8AC3E}">
        <p14:creationId xmlns:p14="http://schemas.microsoft.com/office/powerpoint/2010/main" val="143823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1054</Words>
  <Application>Microsoft Office PowerPoint</Application>
  <PresentationFormat>ワイド画面</PresentationFormat>
  <Paragraphs>46</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HG丸ｺﾞｼｯｸM-PRO</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竹谷　悠</dc:creator>
  <cp:lastModifiedBy>竹谷　悠</cp:lastModifiedBy>
  <cp:revision>48</cp:revision>
  <cp:lastPrinted>2023-01-13T11:18:04Z</cp:lastPrinted>
  <dcterms:modified xsi:type="dcterms:W3CDTF">2023-01-13T12:07:20Z</dcterms:modified>
</cp:coreProperties>
</file>