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700" autoAdjust="0"/>
  </p:normalViewPr>
  <p:slideViewPr>
    <p:cSldViewPr>
      <p:cViewPr varScale="1">
        <p:scale>
          <a:sx n="70" d="100"/>
          <a:sy n="70" d="100"/>
        </p:scale>
        <p:origin x="1386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0D44D03-7498-4745-8E51-F325B4AF3C63}" type="datetimeFigureOut">
              <a:rPr kumimoji="1" lang="ja-JP" altLang="en-US" smtClean="0"/>
              <a:t>2019/3/22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21225"/>
            <a:ext cx="5445125" cy="447198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176CCD6-480A-4349-9AEC-3B9CE9EB1C9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70610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76CCD6-480A-4349-9AEC-3B9CE9EB1C9F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824621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6D2F5C-CCA1-4267-B527-6886BA172D8D}" type="datetimeFigureOut">
              <a:rPr kumimoji="1" lang="ja-JP" altLang="en-US" smtClean="0"/>
              <a:t>2019/3/22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55565-FE2B-4D1A-AFA7-AC76C061766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17865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6D2F5C-CCA1-4267-B527-6886BA172D8D}" type="datetimeFigureOut">
              <a:rPr kumimoji="1" lang="ja-JP" altLang="en-US" smtClean="0"/>
              <a:t>2019/3/22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55565-FE2B-4D1A-AFA7-AC76C061766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364885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6D2F5C-CCA1-4267-B527-6886BA172D8D}" type="datetimeFigureOut">
              <a:rPr kumimoji="1" lang="ja-JP" altLang="en-US" smtClean="0"/>
              <a:t>2019/3/22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55565-FE2B-4D1A-AFA7-AC76C061766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779923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6D2F5C-CCA1-4267-B527-6886BA172D8D}" type="datetimeFigureOut">
              <a:rPr kumimoji="1" lang="ja-JP" altLang="en-US" smtClean="0"/>
              <a:t>2019/3/22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55565-FE2B-4D1A-AFA7-AC76C061766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681327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6D2F5C-CCA1-4267-B527-6886BA172D8D}" type="datetimeFigureOut">
              <a:rPr kumimoji="1" lang="ja-JP" altLang="en-US" smtClean="0"/>
              <a:t>2019/3/22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55565-FE2B-4D1A-AFA7-AC76C061766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927743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6D2F5C-CCA1-4267-B527-6886BA172D8D}" type="datetimeFigureOut">
              <a:rPr kumimoji="1" lang="ja-JP" altLang="en-US" smtClean="0"/>
              <a:t>2019/3/22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55565-FE2B-4D1A-AFA7-AC76C061766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329197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6D2F5C-CCA1-4267-B527-6886BA172D8D}" type="datetimeFigureOut">
              <a:rPr kumimoji="1" lang="ja-JP" altLang="en-US" smtClean="0"/>
              <a:t>2019/3/22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55565-FE2B-4D1A-AFA7-AC76C061766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267409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6D2F5C-CCA1-4267-B527-6886BA172D8D}" type="datetimeFigureOut">
              <a:rPr kumimoji="1" lang="ja-JP" altLang="en-US" smtClean="0"/>
              <a:t>2019/3/22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55565-FE2B-4D1A-AFA7-AC76C061766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416993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6D2F5C-CCA1-4267-B527-6886BA172D8D}" type="datetimeFigureOut">
              <a:rPr kumimoji="1" lang="ja-JP" altLang="en-US" smtClean="0"/>
              <a:t>2019/3/22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55565-FE2B-4D1A-AFA7-AC76C061766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594578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6D2F5C-CCA1-4267-B527-6886BA172D8D}" type="datetimeFigureOut">
              <a:rPr kumimoji="1" lang="ja-JP" altLang="en-US" smtClean="0"/>
              <a:t>2019/3/22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55565-FE2B-4D1A-AFA7-AC76C061766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716950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6D2F5C-CCA1-4267-B527-6886BA172D8D}" type="datetimeFigureOut">
              <a:rPr kumimoji="1" lang="ja-JP" altLang="en-US" smtClean="0"/>
              <a:t>2019/3/22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55565-FE2B-4D1A-AFA7-AC76C061766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878365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6D2F5C-CCA1-4267-B527-6886BA172D8D}" type="datetimeFigureOut">
              <a:rPr kumimoji="1" lang="ja-JP" altLang="en-US" smtClean="0"/>
              <a:t>2019/3/22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055565-FE2B-4D1A-AFA7-AC76C061766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54325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線吹き出し 1 (枠付き) 99"/>
          <p:cNvSpPr/>
          <p:nvPr/>
        </p:nvSpPr>
        <p:spPr>
          <a:xfrm>
            <a:off x="1115616" y="836322"/>
            <a:ext cx="1425480" cy="700591"/>
          </a:xfrm>
          <a:prstGeom prst="borderCallout1">
            <a:avLst>
              <a:gd name="adj1" fmla="val 49515"/>
              <a:gd name="adj2" fmla="val 99841"/>
              <a:gd name="adj3" fmla="val 62697"/>
              <a:gd name="adj4" fmla="val 153836"/>
            </a:avLst>
          </a:prstGeom>
          <a:noFill/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dist"/>
            <a:r>
              <a:rPr lang="ja-JP" altLang="en-US" sz="1600" dirty="0" smtClean="0">
                <a:gradFill flip="none" rotWithShape="1">
                  <a:gsLst>
                    <a:gs pos="0">
                      <a:schemeClr val="accent5">
                        <a:lumMod val="75000"/>
                        <a:shade val="30000"/>
                        <a:satMod val="115000"/>
                      </a:schemeClr>
                    </a:gs>
                    <a:gs pos="50000">
                      <a:schemeClr val="accent5">
                        <a:lumMod val="75000"/>
                        <a:shade val="67500"/>
                        <a:satMod val="115000"/>
                      </a:schemeClr>
                    </a:gs>
                    <a:gs pos="100000">
                      <a:schemeClr val="accent5">
                        <a:lumMod val="75000"/>
                        <a:shade val="100000"/>
                        <a:satMod val="115000"/>
                      </a:schemeClr>
                    </a:gs>
                  </a:gsLst>
                  <a:lin ang="2700000" scaled="1"/>
                  <a:tileRect/>
                </a:gradFill>
              </a:rPr>
              <a:t>初期対応</a:t>
            </a:r>
            <a:endParaRPr kumimoji="1" lang="ja-JP" altLang="en-US" sz="1600" dirty="0">
              <a:gradFill flip="none" rotWithShape="1">
                <a:gsLst>
                  <a:gs pos="0">
                    <a:schemeClr val="accent5">
                      <a:lumMod val="75000"/>
                      <a:shade val="30000"/>
                      <a:satMod val="115000"/>
                    </a:schemeClr>
                  </a:gs>
                  <a:gs pos="50000">
                    <a:schemeClr val="accent5">
                      <a:lumMod val="75000"/>
                      <a:shade val="67500"/>
                      <a:satMod val="115000"/>
                    </a:schemeClr>
                  </a:gs>
                  <a:gs pos="100000">
                    <a:schemeClr val="accent5">
                      <a:lumMod val="75000"/>
                      <a:shade val="100000"/>
                      <a:satMod val="115000"/>
                    </a:schemeClr>
                  </a:gs>
                </a:gsLst>
                <a:lin ang="2700000" scaled="1"/>
                <a:tileRect/>
              </a:gradFill>
            </a:endParaRPr>
          </a:p>
        </p:txBody>
      </p:sp>
      <p:sp>
        <p:nvSpPr>
          <p:cNvPr id="11" name="線吹き出し 1 (枠付き) 10"/>
          <p:cNvSpPr/>
          <p:nvPr/>
        </p:nvSpPr>
        <p:spPr>
          <a:xfrm>
            <a:off x="618867" y="2132856"/>
            <a:ext cx="1982617" cy="670770"/>
          </a:xfrm>
          <a:prstGeom prst="borderCallout1">
            <a:avLst>
              <a:gd name="adj1" fmla="val 54662"/>
              <a:gd name="adj2" fmla="val 99906"/>
              <a:gd name="adj3" fmla="val 72720"/>
              <a:gd name="adj4" fmla="val 158528"/>
            </a:avLst>
          </a:prstGeom>
          <a:noFill/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dist"/>
            <a:r>
              <a:rPr kumimoji="1" lang="ja-JP" altLang="en-US" sz="1600" dirty="0" smtClean="0">
                <a:gradFill flip="none" rotWithShape="1">
                  <a:gsLst>
                    <a:gs pos="0">
                      <a:schemeClr val="accent1">
                        <a:shade val="30000"/>
                        <a:satMod val="115000"/>
                      </a:schemeClr>
                    </a:gs>
                    <a:gs pos="50000">
                      <a:schemeClr val="accent1">
                        <a:shade val="67500"/>
                        <a:satMod val="115000"/>
                      </a:schemeClr>
                    </a:gs>
                    <a:gs pos="100000">
                      <a:schemeClr val="accent1">
                        <a:shade val="100000"/>
                        <a:satMod val="115000"/>
                      </a:schemeClr>
                    </a:gs>
                  </a:gsLst>
                  <a:lin ang="2700000" scaled="1"/>
                  <a:tileRect/>
                </a:gradFill>
              </a:rPr>
              <a:t>事務の委託範囲</a:t>
            </a:r>
            <a:endParaRPr kumimoji="1" lang="ja-JP" altLang="en-US" sz="1600" dirty="0">
              <a:gradFill flip="none" rotWithShape="1">
                <a:gsLst>
                  <a:gs pos="0">
                    <a:schemeClr val="accent1">
                      <a:shade val="30000"/>
                      <a:satMod val="115000"/>
                    </a:schemeClr>
                  </a:gs>
                  <a:gs pos="50000">
                    <a:schemeClr val="accent1">
                      <a:shade val="67500"/>
                      <a:satMod val="115000"/>
                    </a:schemeClr>
                  </a:gs>
                  <a:gs pos="100000">
                    <a:schemeClr val="accent1">
                      <a:shade val="100000"/>
                      <a:satMod val="115000"/>
                    </a:schemeClr>
                  </a:gs>
                </a:gsLst>
                <a:lin ang="2700000" scaled="1"/>
                <a:tileRect/>
              </a:gradFill>
            </a:endParaRPr>
          </a:p>
        </p:txBody>
      </p:sp>
      <p:sp>
        <p:nvSpPr>
          <p:cNvPr id="96" name="テキスト ボックス 95"/>
          <p:cNvSpPr txBox="1"/>
          <p:nvPr/>
        </p:nvSpPr>
        <p:spPr>
          <a:xfrm>
            <a:off x="3676557" y="6162576"/>
            <a:ext cx="259924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 smtClean="0"/>
              <a:t>⑫</a:t>
            </a:r>
            <a:r>
              <a:rPr kumimoji="1" lang="en-US" altLang="ja-JP" sz="1400" dirty="0" smtClean="0"/>
              <a:t>-2</a:t>
            </a:r>
            <a:r>
              <a:rPr kumimoji="1" lang="ja-JP" altLang="en-US" sz="1400" dirty="0" smtClean="0"/>
              <a:t>　　 ⑫</a:t>
            </a:r>
            <a:r>
              <a:rPr kumimoji="1" lang="en-US" altLang="ja-JP" sz="1400" dirty="0" smtClean="0"/>
              <a:t>-3</a:t>
            </a:r>
            <a:endParaRPr kumimoji="1" lang="ja-JP" altLang="en-US" sz="1400" dirty="0"/>
          </a:p>
        </p:txBody>
      </p:sp>
      <p:sp>
        <p:nvSpPr>
          <p:cNvPr id="124" name="下矢印 123"/>
          <p:cNvSpPr/>
          <p:nvPr/>
        </p:nvSpPr>
        <p:spPr>
          <a:xfrm>
            <a:off x="4291380" y="3197324"/>
            <a:ext cx="523788" cy="272290"/>
          </a:xfrm>
          <a:prstGeom prst="downArrow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角丸四角形 9"/>
          <p:cNvSpPr/>
          <p:nvPr/>
        </p:nvSpPr>
        <p:spPr>
          <a:xfrm>
            <a:off x="3259441" y="2319266"/>
            <a:ext cx="2546283" cy="948572"/>
          </a:xfrm>
          <a:prstGeom prst="roundRect">
            <a:avLst/>
          </a:prstGeom>
          <a:solidFill>
            <a:schemeClr val="accent4">
              <a:lumMod val="75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角丸四角形 8"/>
          <p:cNvSpPr/>
          <p:nvPr/>
        </p:nvSpPr>
        <p:spPr>
          <a:xfrm>
            <a:off x="3259441" y="529766"/>
            <a:ext cx="2576385" cy="1179388"/>
          </a:xfrm>
          <a:prstGeom prst="roundRect">
            <a:avLst/>
          </a:prstGeom>
          <a:gradFill>
            <a:gsLst>
              <a:gs pos="38000">
                <a:schemeClr val="accent6">
                  <a:lumMod val="20000"/>
                  <a:lumOff val="80000"/>
                </a:schemeClr>
              </a:gs>
              <a:gs pos="0">
                <a:schemeClr val="accent6">
                  <a:lumMod val="20000"/>
                  <a:lumOff val="80000"/>
                </a:schemeClr>
              </a:gs>
              <a:gs pos="71000">
                <a:schemeClr val="accent6">
                  <a:lumMod val="40000"/>
                  <a:lumOff val="60000"/>
                </a:schemeClr>
              </a:gs>
              <a:gs pos="100000">
                <a:schemeClr val="accent6">
                  <a:lumMod val="40000"/>
                  <a:lumOff val="60000"/>
                </a:schemeClr>
              </a:gs>
            </a:gsLst>
            <a:lin ang="5400000" scaled="1"/>
          </a:gra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角丸四角形 5"/>
          <p:cNvSpPr/>
          <p:nvPr/>
        </p:nvSpPr>
        <p:spPr>
          <a:xfrm>
            <a:off x="2576954" y="3850854"/>
            <a:ext cx="4462799" cy="2347504"/>
          </a:xfrm>
          <a:prstGeom prst="roundRect">
            <a:avLst>
              <a:gd name="adj" fmla="val 9380"/>
            </a:avLst>
          </a:prstGeom>
          <a:gradFill>
            <a:gsLst>
              <a:gs pos="0">
                <a:schemeClr val="accent6">
                  <a:tint val="50000"/>
                  <a:satMod val="300000"/>
                </a:schemeClr>
              </a:gs>
              <a:gs pos="35000">
                <a:schemeClr val="accent6">
                  <a:tint val="37000"/>
                  <a:satMod val="300000"/>
                </a:schemeClr>
              </a:gs>
              <a:gs pos="100000">
                <a:schemeClr val="accent6">
                  <a:tint val="15000"/>
                  <a:satMod val="350000"/>
                </a:schemeClr>
              </a:gs>
            </a:gsLst>
            <a:lin ang="16200000" scaled="1"/>
          </a:gra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0" name="下矢印 139"/>
          <p:cNvSpPr/>
          <p:nvPr/>
        </p:nvSpPr>
        <p:spPr>
          <a:xfrm>
            <a:off x="1425694" y="5038163"/>
            <a:ext cx="165474" cy="1057191"/>
          </a:xfrm>
          <a:prstGeom prst="downArrow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角丸四角形 3"/>
          <p:cNvSpPr/>
          <p:nvPr/>
        </p:nvSpPr>
        <p:spPr>
          <a:xfrm>
            <a:off x="83874" y="229643"/>
            <a:ext cx="8856984" cy="6583733"/>
          </a:xfrm>
          <a:prstGeom prst="roundRect">
            <a:avLst>
              <a:gd name="adj" fmla="val 5266"/>
            </a:avLst>
          </a:prstGeom>
          <a:noFill/>
          <a:ln w="38100">
            <a:solidFill>
              <a:schemeClr val="accent6">
                <a:alpha val="50000"/>
              </a:schemeClr>
            </a:solidFill>
          </a:ln>
          <a:effectLst>
            <a:glow rad="63500">
              <a:schemeClr val="accent6">
                <a:satMod val="175000"/>
                <a:alpha val="40000"/>
              </a:schemeClr>
            </a:glo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44" name="右矢印 143"/>
          <p:cNvSpPr/>
          <p:nvPr/>
        </p:nvSpPr>
        <p:spPr>
          <a:xfrm rot="20433976">
            <a:off x="5228295" y="1656273"/>
            <a:ext cx="2065977" cy="184138"/>
          </a:xfrm>
          <a:prstGeom prst="rightArrow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2" name="右矢印 141"/>
          <p:cNvSpPr/>
          <p:nvPr/>
        </p:nvSpPr>
        <p:spPr>
          <a:xfrm rot="20978185">
            <a:off x="5067350" y="1314798"/>
            <a:ext cx="2026295" cy="197192"/>
          </a:xfrm>
          <a:prstGeom prst="rightArrow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1" name="右矢印 140"/>
          <p:cNvSpPr/>
          <p:nvPr/>
        </p:nvSpPr>
        <p:spPr>
          <a:xfrm rot="546878">
            <a:off x="5155166" y="772416"/>
            <a:ext cx="1930660" cy="173113"/>
          </a:xfrm>
          <a:prstGeom prst="rightArrow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9" name="下矢印 128"/>
          <p:cNvSpPr/>
          <p:nvPr/>
        </p:nvSpPr>
        <p:spPr>
          <a:xfrm>
            <a:off x="3491730" y="4168825"/>
            <a:ext cx="186854" cy="756000"/>
          </a:xfrm>
          <a:prstGeom prst="downArrow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8" name="下矢印 127"/>
          <p:cNvSpPr/>
          <p:nvPr/>
        </p:nvSpPr>
        <p:spPr>
          <a:xfrm>
            <a:off x="4748080" y="4149080"/>
            <a:ext cx="190227" cy="252000"/>
          </a:xfrm>
          <a:prstGeom prst="downArrow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8" name="下矢印 137"/>
          <p:cNvSpPr/>
          <p:nvPr/>
        </p:nvSpPr>
        <p:spPr>
          <a:xfrm>
            <a:off x="7440330" y="5213372"/>
            <a:ext cx="178374" cy="1181058"/>
          </a:xfrm>
          <a:prstGeom prst="downArrow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5" name="下矢印 134"/>
          <p:cNvSpPr/>
          <p:nvPr/>
        </p:nvSpPr>
        <p:spPr>
          <a:xfrm>
            <a:off x="7982173" y="3717032"/>
            <a:ext cx="178146" cy="432000"/>
          </a:xfrm>
          <a:prstGeom prst="downArrow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4" name="右矢印 133"/>
          <p:cNvSpPr/>
          <p:nvPr/>
        </p:nvSpPr>
        <p:spPr>
          <a:xfrm>
            <a:off x="6444207" y="5013176"/>
            <a:ext cx="527627" cy="212129"/>
          </a:xfrm>
          <a:prstGeom prst="rightArrow">
            <a:avLst/>
          </a:prstGeom>
          <a:solidFill>
            <a:schemeClr val="bg1"/>
          </a:solidFill>
          <a:ln w="19050"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7" name="下矢印 126"/>
          <p:cNvSpPr/>
          <p:nvPr/>
        </p:nvSpPr>
        <p:spPr>
          <a:xfrm>
            <a:off x="4441820" y="3717032"/>
            <a:ext cx="190227" cy="180000"/>
          </a:xfrm>
          <a:prstGeom prst="downArrow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6" name="下矢印 125"/>
          <p:cNvSpPr/>
          <p:nvPr/>
        </p:nvSpPr>
        <p:spPr>
          <a:xfrm rot="4099057">
            <a:off x="2899527" y="2633634"/>
            <a:ext cx="380121" cy="1354986"/>
          </a:xfrm>
          <a:prstGeom prst="downArrow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2" name="下矢印 121"/>
          <p:cNvSpPr/>
          <p:nvPr/>
        </p:nvSpPr>
        <p:spPr>
          <a:xfrm>
            <a:off x="4470978" y="1918697"/>
            <a:ext cx="190227" cy="252000"/>
          </a:xfrm>
          <a:prstGeom prst="downArrow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1" name="下矢印 120"/>
          <p:cNvSpPr/>
          <p:nvPr/>
        </p:nvSpPr>
        <p:spPr>
          <a:xfrm>
            <a:off x="4451835" y="1182422"/>
            <a:ext cx="190227" cy="216024"/>
          </a:xfrm>
          <a:prstGeom prst="downArrow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0" name="下矢印 119"/>
          <p:cNvSpPr/>
          <p:nvPr/>
        </p:nvSpPr>
        <p:spPr>
          <a:xfrm>
            <a:off x="4439262" y="779581"/>
            <a:ext cx="190227" cy="216024"/>
          </a:xfrm>
          <a:prstGeom prst="downArrow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8" name="下矢印 107"/>
          <p:cNvSpPr/>
          <p:nvPr/>
        </p:nvSpPr>
        <p:spPr>
          <a:xfrm>
            <a:off x="4444859" y="363036"/>
            <a:ext cx="190227" cy="216024"/>
          </a:xfrm>
          <a:prstGeom prst="downArrow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5" name="正方形/長方形 74"/>
          <p:cNvSpPr/>
          <p:nvPr/>
        </p:nvSpPr>
        <p:spPr>
          <a:xfrm>
            <a:off x="3939284" y="579887"/>
            <a:ext cx="1269346" cy="260598"/>
          </a:xfrm>
          <a:prstGeom prst="rect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 smtClean="0"/>
              <a:t>納入の通知</a:t>
            </a:r>
            <a:endParaRPr kumimoji="1" lang="ja-JP" altLang="en-US" sz="1400" dirty="0"/>
          </a:p>
        </p:txBody>
      </p:sp>
      <p:sp>
        <p:nvSpPr>
          <p:cNvPr id="80" name="正方形/長方形 79"/>
          <p:cNvSpPr/>
          <p:nvPr/>
        </p:nvSpPr>
        <p:spPr>
          <a:xfrm>
            <a:off x="3931080" y="997644"/>
            <a:ext cx="1264863" cy="260598"/>
          </a:xfrm>
          <a:prstGeom prst="rect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 smtClean="0"/>
              <a:t>滞納（不履行）</a:t>
            </a:r>
            <a:endParaRPr kumimoji="1" lang="ja-JP" altLang="en-US" sz="1100" dirty="0"/>
          </a:p>
        </p:txBody>
      </p:sp>
      <p:sp>
        <p:nvSpPr>
          <p:cNvPr id="82" name="円/楕円 81"/>
          <p:cNvSpPr/>
          <p:nvPr/>
        </p:nvSpPr>
        <p:spPr>
          <a:xfrm>
            <a:off x="7144051" y="784796"/>
            <a:ext cx="1435936" cy="752117"/>
          </a:xfrm>
          <a:prstGeom prst="ellipse">
            <a:avLst/>
          </a:prstGeom>
          <a:noFill/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b="1" dirty="0" smtClean="0">
                <a:solidFill>
                  <a:schemeClr val="tx2">
                    <a:lumMod val="75000"/>
                  </a:schemeClr>
                </a:solidFill>
              </a:rPr>
              <a:t>完　　納</a:t>
            </a:r>
            <a:endParaRPr kumimoji="1" lang="ja-JP" altLang="en-US" sz="14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99" name="正方形/長方形 98"/>
          <p:cNvSpPr/>
          <p:nvPr/>
        </p:nvSpPr>
        <p:spPr>
          <a:xfrm>
            <a:off x="3574840" y="2927650"/>
            <a:ext cx="1944216" cy="259200"/>
          </a:xfrm>
          <a:prstGeom prst="rect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72000" tIns="0" rIns="72000" bIns="0" rtlCol="0" anchor="ctr"/>
          <a:lstStyle/>
          <a:p>
            <a:pPr algn="ctr"/>
            <a:r>
              <a:rPr kumimoji="1" lang="ja-JP" altLang="en-US" sz="1400" dirty="0" smtClean="0"/>
              <a:t>所在調査 ・ 財産調査</a:t>
            </a:r>
            <a:endParaRPr kumimoji="1" lang="ja-JP" altLang="en-US" sz="1400" dirty="0"/>
          </a:p>
        </p:txBody>
      </p:sp>
      <p:sp>
        <p:nvSpPr>
          <p:cNvPr id="103" name="正方形/長方形 102"/>
          <p:cNvSpPr/>
          <p:nvPr/>
        </p:nvSpPr>
        <p:spPr>
          <a:xfrm>
            <a:off x="3208337" y="3888482"/>
            <a:ext cx="3163861" cy="26059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 smtClean="0"/>
              <a:t>支　払　督　促</a:t>
            </a:r>
            <a:endParaRPr kumimoji="1" lang="ja-JP" altLang="en-US" sz="1400" dirty="0"/>
          </a:p>
        </p:txBody>
      </p:sp>
      <p:sp>
        <p:nvSpPr>
          <p:cNvPr id="104" name="正方形/長方形 103"/>
          <p:cNvSpPr/>
          <p:nvPr/>
        </p:nvSpPr>
        <p:spPr>
          <a:xfrm>
            <a:off x="7072008" y="4957351"/>
            <a:ext cx="930308" cy="260598"/>
          </a:xfrm>
          <a:prstGeom prst="rect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 smtClean="0"/>
              <a:t>分割納付</a:t>
            </a:r>
            <a:endParaRPr kumimoji="1" lang="ja-JP" altLang="en-US" sz="1400" dirty="0"/>
          </a:p>
        </p:txBody>
      </p:sp>
      <p:sp>
        <p:nvSpPr>
          <p:cNvPr id="106" name="円/楕円 105"/>
          <p:cNvSpPr/>
          <p:nvPr/>
        </p:nvSpPr>
        <p:spPr>
          <a:xfrm>
            <a:off x="3033283" y="6394784"/>
            <a:ext cx="5209572" cy="333825"/>
          </a:xfrm>
          <a:prstGeom prst="ellipse">
            <a:avLst/>
          </a:prstGeom>
          <a:noFill/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b="1" dirty="0" smtClean="0">
                <a:solidFill>
                  <a:schemeClr val="tx2">
                    <a:lumMod val="75000"/>
                  </a:schemeClr>
                </a:solidFill>
              </a:rPr>
              <a:t>完　　　納</a:t>
            </a:r>
            <a:endParaRPr kumimoji="1" lang="ja-JP" altLang="en-US" sz="14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07" name="角丸四角形 106"/>
          <p:cNvSpPr/>
          <p:nvPr/>
        </p:nvSpPr>
        <p:spPr>
          <a:xfrm>
            <a:off x="2411760" y="3790784"/>
            <a:ext cx="1200571" cy="286288"/>
          </a:xfrm>
          <a:prstGeom prst="round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36000" tIns="36000" rIns="36000" bIns="36000" rtlCol="0" anchor="ctr"/>
          <a:lstStyle/>
          <a:p>
            <a:pPr algn="ctr"/>
            <a:r>
              <a:rPr kumimoji="1" lang="ja-JP" altLang="en-US" sz="1100" b="1" dirty="0" smtClean="0">
                <a:solidFill>
                  <a:schemeClr val="tx2">
                    <a:lumMod val="75000"/>
                  </a:schemeClr>
                </a:solidFill>
              </a:rPr>
              <a:t>法的措置</a:t>
            </a:r>
            <a:endParaRPr kumimoji="1" lang="ja-JP" altLang="en-US" sz="11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09" name="正方形/長方形 108"/>
          <p:cNvSpPr/>
          <p:nvPr/>
        </p:nvSpPr>
        <p:spPr>
          <a:xfrm>
            <a:off x="2631332" y="4192370"/>
            <a:ext cx="1076572" cy="244742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100" dirty="0" smtClean="0"/>
              <a:t>異議申立あり</a:t>
            </a:r>
            <a:endParaRPr kumimoji="1" lang="ja-JP" altLang="en-US" sz="1100" dirty="0"/>
          </a:p>
        </p:txBody>
      </p:sp>
      <p:sp>
        <p:nvSpPr>
          <p:cNvPr id="111" name="正方形/長方形 110"/>
          <p:cNvSpPr/>
          <p:nvPr/>
        </p:nvSpPr>
        <p:spPr bwMode="gray">
          <a:xfrm>
            <a:off x="4794291" y="4146739"/>
            <a:ext cx="1145861" cy="290373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100" dirty="0" smtClean="0"/>
              <a:t>異議申立なし</a:t>
            </a:r>
            <a:endParaRPr kumimoji="1" lang="ja-JP" altLang="en-US" sz="1100" dirty="0"/>
          </a:p>
        </p:txBody>
      </p:sp>
      <p:sp>
        <p:nvSpPr>
          <p:cNvPr id="123" name="下矢印 122"/>
          <p:cNvSpPr/>
          <p:nvPr/>
        </p:nvSpPr>
        <p:spPr>
          <a:xfrm>
            <a:off x="4441820" y="2645815"/>
            <a:ext cx="195750" cy="271662"/>
          </a:xfrm>
          <a:prstGeom prst="downArrow">
            <a:avLst/>
          </a:prstGeom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8" name="円/楕円 117"/>
          <p:cNvSpPr/>
          <p:nvPr/>
        </p:nvSpPr>
        <p:spPr>
          <a:xfrm>
            <a:off x="363466" y="6093296"/>
            <a:ext cx="1994629" cy="356407"/>
          </a:xfrm>
          <a:prstGeom prst="ellipse">
            <a:avLst/>
          </a:prstGeom>
          <a:noFill/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b="1" dirty="0" smtClean="0">
                <a:solidFill>
                  <a:schemeClr val="tx2">
                    <a:lumMod val="75000"/>
                  </a:schemeClr>
                </a:solidFill>
              </a:rPr>
              <a:t>不納欠損</a:t>
            </a:r>
            <a:endParaRPr kumimoji="1" lang="ja-JP" altLang="en-US" sz="14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30" name="下矢印 129"/>
          <p:cNvSpPr/>
          <p:nvPr/>
        </p:nvSpPr>
        <p:spPr>
          <a:xfrm>
            <a:off x="4940770" y="4642643"/>
            <a:ext cx="187200" cy="1116000"/>
          </a:xfrm>
          <a:prstGeom prst="downArrow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1" name="下矢印 130"/>
          <p:cNvSpPr/>
          <p:nvPr/>
        </p:nvSpPr>
        <p:spPr>
          <a:xfrm>
            <a:off x="3500367" y="5075834"/>
            <a:ext cx="187200" cy="684000"/>
          </a:xfrm>
          <a:prstGeom prst="downArrow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5" name="正方形/長方形 114"/>
          <p:cNvSpPr/>
          <p:nvPr/>
        </p:nvSpPr>
        <p:spPr>
          <a:xfrm>
            <a:off x="2928482" y="5305285"/>
            <a:ext cx="2278896" cy="29046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72000" tIns="0" rIns="72000" bIns="0" rtlCol="0" anchor="ctr"/>
          <a:lstStyle/>
          <a:p>
            <a:pPr algn="ctr"/>
            <a:r>
              <a:rPr kumimoji="1" lang="ja-JP" altLang="en-US" sz="1400" dirty="0" smtClean="0"/>
              <a:t>債務名義取得</a:t>
            </a:r>
            <a:endParaRPr kumimoji="1" lang="ja-JP" altLang="en-US" sz="1400" dirty="0"/>
          </a:p>
        </p:txBody>
      </p:sp>
      <p:sp>
        <p:nvSpPr>
          <p:cNvPr id="136" name="下矢印 135"/>
          <p:cNvSpPr/>
          <p:nvPr/>
        </p:nvSpPr>
        <p:spPr>
          <a:xfrm>
            <a:off x="7982173" y="4427162"/>
            <a:ext cx="199718" cy="1989250"/>
          </a:xfrm>
          <a:prstGeom prst="downArrow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3" name="右矢印 132"/>
          <p:cNvSpPr/>
          <p:nvPr/>
        </p:nvSpPr>
        <p:spPr>
          <a:xfrm>
            <a:off x="4139951" y="5013176"/>
            <a:ext cx="1332000" cy="216024"/>
          </a:xfrm>
          <a:prstGeom prst="rightArrow">
            <a:avLst/>
          </a:prstGeom>
          <a:solidFill>
            <a:schemeClr val="bg1"/>
          </a:solidFill>
          <a:ln w="19050"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7" name="下矢印 136"/>
          <p:cNvSpPr/>
          <p:nvPr/>
        </p:nvSpPr>
        <p:spPr>
          <a:xfrm>
            <a:off x="7420155" y="3752719"/>
            <a:ext cx="190227" cy="1188000"/>
          </a:xfrm>
          <a:prstGeom prst="downArrow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9" name="下矢印 138"/>
          <p:cNvSpPr/>
          <p:nvPr/>
        </p:nvSpPr>
        <p:spPr>
          <a:xfrm>
            <a:off x="1915013" y="3717032"/>
            <a:ext cx="190800" cy="1584000"/>
          </a:xfrm>
          <a:prstGeom prst="downArrow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9" name="下矢印 48"/>
          <p:cNvSpPr/>
          <p:nvPr/>
        </p:nvSpPr>
        <p:spPr>
          <a:xfrm>
            <a:off x="4098608" y="6067029"/>
            <a:ext cx="192771" cy="273003"/>
          </a:xfrm>
          <a:prstGeom prst="downArrow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8" name="六角形 147"/>
          <p:cNvSpPr/>
          <p:nvPr/>
        </p:nvSpPr>
        <p:spPr>
          <a:xfrm>
            <a:off x="3052008" y="3456410"/>
            <a:ext cx="5547773" cy="280194"/>
          </a:xfrm>
          <a:prstGeom prst="hexagon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600" b="1" dirty="0" smtClean="0">
                <a:solidFill>
                  <a:schemeClr val="tx2">
                    <a:lumMod val="75000"/>
                  </a:schemeClr>
                </a:solidFill>
              </a:rPr>
              <a:t>債　権　回　収</a:t>
            </a:r>
            <a:endParaRPr kumimoji="1" lang="ja-JP" altLang="en-US" sz="16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52" name="下矢印 51"/>
          <p:cNvSpPr/>
          <p:nvPr/>
        </p:nvSpPr>
        <p:spPr>
          <a:xfrm>
            <a:off x="1907703" y="5409312"/>
            <a:ext cx="198109" cy="755816"/>
          </a:xfrm>
          <a:prstGeom prst="downArrow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6" name="正方形/長方形 115"/>
          <p:cNvSpPr/>
          <p:nvPr/>
        </p:nvSpPr>
        <p:spPr>
          <a:xfrm>
            <a:off x="2944309" y="5787069"/>
            <a:ext cx="2278896" cy="29046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72000" tIns="0" rIns="72000" bIns="0" rtlCol="0" anchor="ctr"/>
          <a:lstStyle/>
          <a:p>
            <a:pPr algn="ctr"/>
            <a:r>
              <a:rPr kumimoji="1" lang="ja-JP" altLang="en-US" sz="1400" dirty="0" smtClean="0"/>
              <a:t>強制執行</a:t>
            </a:r>
            <a:endParaRPr kumimoji="1" lang="ja-JP" altLang="en-US" sz="1400" dirty="0"/>
          </a:p>
        </p:txBody>
      </p:sp>
      <p:sp>
        <p:nvSpPr>
          <p:cNvPr id="112" name="正方形/長方形 111"/>
          <p:cNvSpPr/>
          <p:nvPr/>
        </p:nvSpPr>
        <p:spPr>
          <a:xfrm>
            <a:off x="2966646" y="4915178"/>
            <a:ext cx="1177925" cy="30562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400" b="1" i="1" dirty="0" smtClean="0"/>
              <a:t>通常訴訟 </a:t>
            </a:r>
            <a:r>
              <a:rPr lang="en-US" altLang="ja-JP" sz="1400" b="1" i="1" dirty="0" smtClean="0"/>
              <a:t>※</a:t>
            </a:r>
            <a:endParaRPr kumimoji="1" lang="ja-JP" altLang="en-US" sz="1400" b="1" i="1" dirty="0"/>
          </a:p>
        </p:txBody>
      </p:sp>
      <p:sp>
        <p:nvSpPr>
          <p:cNvPr id="114" name="正方形/長方形 113"/>
          <p:cNvSpPr/>
          <p:nvPr/>
        </p:nvSpPr>
        <p:spPr>
          <a:xfrm>
            <a:off x="5507556" y="4923578"/>
            <a:ext cx="972381" cy="30562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400" b="1" i="1" dirty="0" smtClean="0"/>
              <a:t>和　解 </a:t>
            </a:r>
            <a:r>
              <a:rPr lang="en-US" altLang="ja-JP" sz="1400" b="1" i="1" dirty="0"/>
              <a:t>※</a:t>
            </a:r>
            <a:endParaRPr kumimoji="1" lang="ja-JP" altLang="en-US" sz="1400" b="1" i="1" dirty="0"/>
          </a:p>
        </p:txBody>
      </p:sp>
      <p:sp>
        <p:nvSpPr>
          <p:cNvPr id="2" name="フッター プレースホルダー 1"/>
          <p:cNvSpPr>
            <a:spLocks noGrp="1"/>
          </p:cNvSpPr>
          <p:nvPr>
            <p:ph type="ftr" sz="quarter" idx="11"/>
          </p:nvPr>
        </p:nvSpPr>
        <p:spPr>
          <a:xfrm>
            <a:off x="5870926" y="6456614"/>
            <a:ext cx="2895600" cy="462955"/>
          </a:xfrm>
        </p:spPr>
        <p:txBody>
          <a:bodyPr rIns="0"/>
          <a:lstStyle/>
          <a:p>
            <a:r>
              <a:rPr kumimoji="1" lang="en-US" altLang="ja-JP" dirty="0" smtClean="0"/>
              <a:t>                             </a:t>
            </a:r>
            <a:r>
              <a:rPr kumimoji="1" lang="ja-JP" altLang="en-US" dirty="0" smtClean="0"/>
              <a:t>　　　　　　　　　</a:t>
            </a:r>
            <a:r>
              <a:rPr kumimoji="1" lang="ja-JP" altLang="en-US" b="1" i="1" dirty="0" smtClean="0"/>
              <a:t> </a:t>
            </a:r>
            <a:r>
              <a:rPr kumimoji="1" lang="en-US" altLang="ja-JP" b="1" i="1" dirty="0" smtClean="0">
                <a:solidFill>
                  <a:schemeClr val="tx1"/>
                </a:solidFill>
              </a:rPr>
              <a:t>※</a:t>
            </a:r>
            <a:r>
              <a:rPr kumimoji="1" lang="ja-JP" altLang="en-US" b="1" i="1" dirty="0" smtClean="0">
                <a:solidFill>
                  <a:schemeClr val="tx1"/>
                </a:solidFill>
              </a:rPr>
              <a:t>議決事項</a:t>
            </a:r>
            <a:endParaRPr kumimoji="1" lang="ja-JP" altLang="en-US" b="1" i="1" dirty="0">
              <a:solidFill>
                <a:schemeClr val="tx1"/>
              </a:solidFill>
            </a:endParaRPr>
          </a:p>
        </p:txBody>
      </p:sp>
      <p:sp>
        <p:nvSpPr>
          <p:cNvPr id="105" name="正方形/長方形 104"/>
          <p:cNvSpPr/>
          <p:nvPr/>
        </p:nvSpPr>
        <p:spPr>
          <a:xfrm>
            <a:off x="7618704" y="4176514"/>
            <a:ext cx="936104" cy="260598"/>
          </a:xfrm>
          <a:prstGeom prst="rect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 smtClean="0"/>
              <a:t>一括納付</a:t>
            </a:r>
            <a:endParaRPr kumimoji="1" lang="ja-JP" altLang="en-US" sz="1400" dirty="0"/>
          </a:p>
        </p:txBody>
      </p:sp>
      <p:sp>
        <p:nvSpPr>
          <p:cNvPr id="3" name="曲折矢印 2"/>
          <p:cNvSpPr/>
          <p:nvPr/>
        </p:nvSpPr>
        <p:spPr>
          <a:xfrm rot="10800000">
            <a:off x="4188564" y="4653135"/>
            <a:ext cx="396000" cy="395819"/>
          </a:xfrm>
          <a:prstGeom prst="bentArrow">
            <a:avLst>
              <a:gd name="adj1" fmla="val 18826"/>
              <a:gd name="adj2" fmla="val 25000"/>
              <a:gd name="adj3" fmla="val 25000"/>
              <a:gd name="adj4" fmla="val 43750"/>
            </a:avLst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13" name="正方形/長方形 112"/>
          <p:cNvSpPr/>
          <p:nvPr/>
        </p:nvSpPr>
        <p:spPr>
          <a:xfrm>
            <a:off x="4066233" y="4437112"/>
            <a:ext cx="1497870" cy="26059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 smtClean="0"/>
              <a:t>仮執行宣言申立</a:t>
            </a:r>
            <a:endParaRPr kumimoji="1" lang="ja-JP" altLang="en-US" sz="1400" dirty="0"/>
          </a:p>
        </p:txBody>
      </p:sp>
      <p:sp>
        <p:nvSpPr>
          <p:cNvPr id="56" name="正方形/長方形 55"/>
          <p:cNvSpPr/>
          <p:nvPr/>
        </p:nvSpPr>
        <p:spPr>
          <a:xfrm>
            <a:off x="3707904" y="4650795"/>
            <a:ext cx="1145861" cy="290373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100" dirty="0" smtClean="0"/>
              <a:t>異議申立あり</a:t>
            </a:r>
            <a:endParaRPr kumimoji="1" lang="ja-JP" altLang="en-US" sz="1100" dirty="0"/>
          </a:p>
        </p:txBody>
      </p:sp>
      <p:sp>
        <p:nvSpPr>
          <p:cNvPr id="57" name="正方形/長方形 56"/>
          <p:cNvSpPr/>
          <p:nvPr/>
        </p:nvSpPr>
        <p:spPr>
          <a:xfrm>
            <a:off x="4650275" y="4669980"/>
            <a:ext cx="1145861" cy="290373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100" dirty="0" smtClean="0"/>
              <a:t>異議申立なし</a:t>
            </a:r>
            <a:endParaRPr kumimoji="1" lang="ja-JP" altLang="en-US" sz="1100" dirty="0"/>
          </a:p>
        </p:txBody>
      </p:sp>
      <p:sp>
        <p:nvSpPr>
          <p:cNvPr id="147" name="六角形 146"/>
          <p:cNvSpPr/>
          <p:nvPr/>
        </p:nvSpPr>
        <p:spPr>
          <a:xfrm>
            <a:off x="251520" y="3428997"/>
            <a:ext cx="2164365" cy="280800"/>
          </a:xfrm>
          <a:prstGeom prst="hexagon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600" b="1" dirty="0" smtClean="0">
                <a:solidFill>
                  <a:schemeClr val="tx2">
                    <a:lumMod val="75000"/>
                  </a:schemeClr>
                </a:solidFill>
              </a:rPr>
              <a:t>債権</a:t>
            </a:r>
            <a:r>
              <a:rPr lang="ja-JP" altLang="en-US" sz="1600" b="1" dirty="0">
                <a:solidFill>
                  <a:schemeClr val="tx2">
                    <a:lumMod val="75000"/>
                  </a:schemeClr>
                </a:solidFill>
              </a:rPr>
              <a:t>整理</a:t>
            </a:r>
            <a:endParaRPr kumimoji="1" lang="ja-JP" altLang="en-US" sz="16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3562411" y="522927"/>
            <a:ext cx="286629" cy="343438"/>
          </a:xfrm>
          <a:prstGeom prst="rect">
            <a:avLst/>
          </a:prstGeom>
          <a:noFill/>
        </p:spPr>
        <p:txBody>
          <a:bodyPr wrap="square" tIns="72000" rtlCol="0" anchor="ctr" anchorCtr="0">
            <a:spAutoFit/>
          </a:bodyPr>
          <a:lstStyle/>
          <a:p>
            <a:r>
              <a:rPr kumimoji="1" lang="ja-JP" altLang="en-US" sz="1400" dirty="0" smtClean="0"/>
              <a:t>①</a:t>
            </a:r>
            <a:endParaRPr kumimoji="1" lang="ja-JP" altLang="en-US" sz="1400" dirty="0"/>
          </a:p>
        </p:txBody>
      </p:sp>
      <p:sp>
        <p:nvSpPr>
          <p:cNvPr id="59" name="テキスト ボックス 58"/>
          <p:cNvSpPr txBox="1"/>
          <p:nvPr/>
        </p:nvSpPr>
        <p:spPr>
          <a:xfrm>
            <a:off x="6501282" y="978150"/>
            <a:ext cx="43900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 smtClean="0"/>
              <a:t>②</a:t>
            </a:r>
            <a:endParaRPr kumimoji="1" lang="ja-JP" altLang="en-US" sz="1400" dirty="0"/>
          </a:p>
        </p:txBody>
      </p:sp>
      <p:sp>
        <p:nvSpPr>
          <p:cNvPr id="60" name="テキスト ボックス 59"/>
          <p:cNvSpPr txBox="1"/>
          <p:nvPr/>
        </p:nvSpPr>
        <p:spPr>
          <a:xfrm>
            <a:off x="3602378" y="1358805"/>
            <a:ext cx="2945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 smtClean="0"/>
              <a:t>③</a:t>
            </a:r>
            <a:endParaRPr kumimoji="1" lang="ja-JP" altLang="en-US" sz="1400" dirty="0"/>
          </a:p>
        </p:txBody>
      </p:sp>
      <p:sp>
        <p:nvSpPr>
          <p:cNvPr id="62" name="テキスト ボックス 61"/>
          <p:cNvSpPr txBox="1"/>
          <p:nvPr/>
        </p:nvSpPr>
        <p:spPr bwMode="white">
          <a:xfrm>
            <a:off x="3826851" y="2653652"/>
            <a:ext cx="294512" cy="334313"/>
          </a:xfrm>
          <a:prstGeom prst="rect">
            <a:avLst/>
          </a:prstGeom>
          <a:noFill/>
        </p:spPr>
        <p:txBody>
          <a:bodyPr wrap="square" tIns="72000" rtlCol="0" anchor="ctr" anchorCtr="0">
            <a:spAutoFit/>
          </a:bodyPr>
          <a:lstStyle/>
          <a:p>
            <a:r>
              <a:rPr kumimoji="1" lang="ja-JP" altLang="en-US" sz="1400" dirty="0" smtClean="0">
                <a:solidFill>
                  <a:schemeClr val="lt1"/>
                </a:solidFill>
              </a:rPr>
              <a:t>⑤</a:t>
            </a:r>
            <a:endParaRPr kumimoji="1" lang="ja-JP" altLang="en-US" sz="1400" dirty="0">
              <a:solidFill>
                <a:schemeClr val="lt1"/>
              </a:solidFill>
            </a:endParaRPr>
          </a:p>
        </p:txBody>
      </p:sp>
      <p:sp>
        <p:nvSpPr>
          <p:cNvPr id="61" name="テキスト ボックス 60"/>
          <p:cNvSpPr txBox="1"/>
          <p:nvPr/>
        </p:nvSpPr>
        <p:spPr bwMode="white">
          <a:xfrm>
            <a:off x="3213962" y="2326201"/>
            <a:ext cx="572810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kumimoji="1" lang="ja-JP" altLang="en-US" sz="1400" dirty="0" smtClean="0">
                <a:solidFill>
                  <a:schemeClr val="bg1"/>
                </a:solidFill>
              </a:rPr>
              <a:t>④</a:t>
            </a:r>
            <a:r>
              <a:rPr kumimoji="1" lang="en-US" altLang="ja-JP" sz="1400" dirty="0" smtClean="0">
                <a:solidFill>
                  <a:schemeClr val="bg1"/>
                </a:solidFill>
              </a:rPr>
              <a:t>-B</a:t>
            </a:r>
            <a:endParaRPr kumimoji="1" lang="ja-JP" altLang="en-US" sz="1400" dirty="0">
              <a:solidFill>
                <a:schemeClr val="bg1"/>
              </a:solidFill>
            </a:endParaRPr>
          </a:p>
        </p:txBody>
      </p:sp>
      <p:sp>
        <p:nvSpPr>
          <p:cNvPr id="63" name="テキスト ボックス 62"/>
          <p:cNvSpPr txBox="1"/>
          <p:nvPr/>
        </p:nvSpPr>
        <p:spPr>
          <a:xfrm>
            <a:off x="4029893" y="4201343"/>
            <a:ext cx="294512" cy="307777"/>
          </a:xfrm>
          <a:prstGeom prst="rect">
            <a:avLst/>
          </a:prstGeom>
          <a:noFill/>
        </p:spPr>
        <p:txBody>
          <a:bodyPr wrap="square" tIns="36000" rtlCol="0" anchor="ctr" anchorCtr="0">
            <a:spAutoFit/>
          </a:bodyPr>
          <a:lstStyle/>
          <a:p>
            <a:r>
              <a:rPr kumimoji="1" lang="ja-JP" altLang="en-US" sz="1400" dirty="0" smtClean="0"/>
              <a:t>⑧</a:t>
            </a:r>
            <a:endParaRPr kumimoji="1" lang="ja-JP" altLang="en-US" sz="1400" dirty="0"/>
          </a:p>
        </p:txBody>
      </p:sp>
      <p:sp>
        <p:nvSpPr>
          <p:cNvPr id="64" name="テキスト ボックス 63"/>
          <p:cNvSpPr txBox="1"/>
          <p:nvPr/>
        </p:nvSpPr>
        <p:spPr bwMode="white">
          <a:xfrm>
            <a:off x="4778694" y="2669135"/>
            <a:ext cx="294512" cy="327043"/>
          </a:xfrm>
          <a:prstGeom prst="rect">
            <a:avLst/>
          </a:prstGeom>
          <a:noFill/>
        </p:spPr>
        <p:txBody>
          <a:bodyPr wrap="square" tIns="64800" rtlCol="0">
            <a:spAutoFit/>
          </a:bodyPr>
          <a:lstStyle/>
          <a:p>
            <a:r>
              <a:rPr lang="ja-JP" altLang="en-US" sz="1400" dirty="0" smtClean="0">
                <a:solidFill>
                  <a:schemeClr val="bg1"/>
                </a:solidFill>
              </a:rPr>
              <a:t>⑥</a:t>
            </a:r>
            <a:endParaRPr kumimoji="1" lang="ja-JP" altLang="en-US" sz="1600" dirty="0">
              <a:solidFill>
                <a:schemeClr val="bg1"/>
              </a:solidFill>
            </a:endParaRPr>
          </a:p>
        </p:txBody>
      </p:sp>
      <p:sp>
        <p:nvSpPr>
          <p:cNvPr id="70" name="テキスト ボックス 69"/>
          <p:cNvSpPr txBox="1"/>
          <p:nvPr/>
        </p:nvSpPr>
        <p:spPr>
          <a:xfrm>
            <a:off x="677088" y="6093296"/>
            <a:ext cx="2945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 smtClean="0"/>
              <a:t>⑯</a:t>
            </a:r>
            <a:endParaRPr kumimoji="1" lang="ja-JP" altLang="en-US" sz="1400" dirty="0"/>
          </a:p>
        </p:txBody>
      </p:sp>
      <p:sp>
        <p:nvSpPr>
          <p:cNvPr id="71" name="テキスト ボックス 70"/>
          <p:cNvSpPr txBox="1"/>
          <p:nvPr/>
        </p:nvSpPr>
        <p:spPr>
          <a:xfrm>
            <a:off x="2641154" y="5778413"/>
            <a:ext cx="2945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 smtClean="0"/>
              <a:t>⑫</a:t>
            </a:r>
            <a:endParaRPr kumimoji="1" lang="ja-JP" altLang="en-US" sz="1400" dirty="0"/>
          </a:p>
        </p:txBody>
      </p:sp>
      <p:sp>
        <p:nvSpPr>
          <p:cNvPr id="72" name="テキスト ボックス 71"/>
          <p:cNvSpPr txBox="1"/>
          <p:nvPr/>
        </p:nvSpPr>
        <p:spPr>
          <a:xfrm>
            <a:off x="2631305" y="5317778"/>
            <a:ext cx="2945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 smtClean="0"/>
              <a:t>⑪</a:t>
            </a:r>
            <a:endParaRPr kumimoji="1" lang="ja-JP" altLang="en-US" sz="1400" dirty="0"/>
          </a:p>
        </p:txBody>
      </p:sp>
      <p:sp>
        <p:nvSpPr>
          <p:cNvPr id="73" name="テキスト ボックス 72"/>
          <p:cNvSpPr txBox="1"/>
          <p:nvPr/>
        </p:nvSpPr>
        <p:spPr>
          <a:xfrm>
            <a:off x="5580112" y="4697710"/>
            <a:ext cx="294512" cy="307777"/>
          </a:xfrm>
          <a:prstGeom prst="rect">
            <a:avLst/>
          </a:prstGeom>
          <a:noFill/>
        </p:spPr>
        <p:txBody>
          <a:bodyPr wrap="square" tIns="36000" rtlCol="0" anchor="ctr" anchorCtr="0">
            <a:spAutoFit/>
          </a:bodyPr>
          <a:lstStyle/>
          <a:p>
            <a:r>
              <a:rPr lang="ja-JP" altLang="en-US" sz="1400" dirty="0"/>
              <a:t>⑩</a:t>
            </a:r>
            <a:endParaRPr kumimoji="1" lang="ja-JP" altLang="en-US" sz="1400" dirty="0"/>
          </a:p>
        </p:txBody>
      </p:sp>
      <p:sp>
        <p:nvSpPr>
          <p:cNvPr id="76" name="テキスト ボックス 75"/>
          <p:cNvSpPr txBox="1"/>
          <p:nvPr/>
        </p:nvSpPr>
        <p:spPr>
          <a:xfrm>
            <a:off x="3917448" y="3861048"/>
            <a:ext cx="2945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 smtClean="0"/>
              <a:t>⑦</a:t>
            </a:r>
            <a:endParaRPr kumimoji="1" lang="ja-JP" altLang="en-US" sz="1400" dirty="0"/>
          </a:p>
        </p:txBody>
      </p:sp>
      <p:sp>
        <p:nvSpPr>
          <p:cNvPr id="77" name="テキスト ボックス 76"/>
          <p:cNvSpPr txBox="1"/>
          <p:nvPr/>
        </p:nvSpPr>
        <p:spPr>
          <a:xfrm>
            <a:off x="1195994" y="5085184"/>
            <a:ext cx="294512" cy="307777"/>
          </a:xfrm>
          <a:prstGeom prst="rect">
            <a:avLst/>
          </a:prstGeom>
          <a:noFill/>
        </p:spPr>
        <p:txBody>
          <a:bodyPr wrap="square" tIns="36000" rtlCol="0" anchor="ctr" anchorCtr="0">
            <a:spAutoFit/>
          </a:bodyPr>
          <a:lstStyle/>
          <a:p>
            <a:r>
              <a:rPr kumimoji="1" lang="ja-JP" altLang="en-US" sz="1400" dirty="0" smtClean="0"/>
              <a:t>⑮</a:t>
            </a:r>
            <a:endParaRPr kumimoji="1" lang="ja-JP" altLang="en-US" sz="1400" dirty="0"/>
          </a:p>
        </p:txBody>
      </p:sp>
      <p:sp>
        <p:nvSpPr>
          <p:cNvPr id="79" name="テキスト ボックス 78"/>
          <p:cNvSpPr txBox="1"/>
          <p:nvPr/>
        </p:nvSpPr>
        <p:spPr>
          <a:xfrm>
            <a:off x="655218" y="4587454"/>
            <a:ext cx="244374" cy="307777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r>
              <a:rPr kumimoji="1" lang="ja-JP" altLang="en-US" sz="1400" dirty="0" smtClean="0"/>
              <a:t>⑭</a:t>
            </a:r>
            <a:endParaRPr kumimoji="1" lang="ja-JP" altLang="en-US" sz="1400" dirty="0"/>
          </a:p>
        </p:txBody>
      </p:sp>
      <p:sp>
        <p:nvSpPr>
          <p:cNvPr id="84" name="テキスト ボックス 83"/>
          <p:cNvSpPr txBox="1"/>
          <p:nvPr/>
        </p:nvSpPr>
        <p:spPr>
          <a:xfrm>
            <a:off x="173032" y="3789040"/>
            <a:ext cx="2945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 smtClean="0"/>
              <a:t>⑬</a:t>
            </a:r>
            <a:endParaRPr kumimoji="1" lang="ja-JP" altLang="en-US" sz="1400" dirty="0"/>
          </a:p>
        </p:txBody>
      </p:sp>
      <p:sp>
        <p:nvSpPr>
          <p:cNvPr id="86" name="テキスト ボックス 85"/>
          <p:cNvSpPr txBox="1"/>
          <p:nvPr/>
        </p:nvSpPr>
        <p:spPr>
          <a:xfrm>
            <a:off x="7191547" y="1692020"/>
            <a:ext cx="6832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 smtClean="0"/>
              <a:t>②</a:t>
            </a:r>
            <a:endParaRPr lang="en-US" altLang="ja-JP" sz="1400" dirty="0" smtClean="0"/>
          </a:p>
        </p:txBody>
      </p:sp>
      <p:sp>
        <p:nvSpPr>
          <p:cNvPr id="87" name="テキスト ボックス 86"/>
          <p:cNvSpPr txBox="1"/>
          <p:nvPr/>
        </p:nvSpPr>
        <p:spPr>
          <a:xfrm>
            <a:off x="7527046" y="3933031"/>
            <a:ext cx="133493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 smtClean="0"/>
              <a:t>⑩</a:t>
            </a:r>
            <a:r>
              <a:rPr kumimoji="1" lang="en-US" altLang="ja-JP" sz="1400" dirty="0" smtClean="0"/>
              <a:t>‐2       </a:t>
            </a:r>
            <a:r>
              <a:rPr kumimoji="1" lang="ja-JP" altLang="en-US" sz="1400" dirty="0" smtClean="0"/>
              <a:t>⑩</a:t>
            </a:r>
            <a:r>
              <a:rPr kumimoji="1" lang="en-US" altLang="ja-JP" sz="1400" dirty="0" smtClean="0"/>
              <a:t>-3</a:t>
            </a:r>
            <a:endParaRPr kumimoji="1" lang="ja-JP" altLang="en-US" sz="1400" dirty="0"/>
          </a:p>
        </p:txBody>
      </p:sp>
      <p:sp>
        <p:nvSpPr>
          <p:cNvPr id="88" name="テキスト ボックス 87"/>
          <p:cNvSpPr txBox="1"/>
          <p:nvPr/>
        </p:nvSpPr>
        <p:spPr>
          <a:xfrm>
            <a:off x="6773371" y="1507979"/>
            <a:ext cx="3209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/>
              <a:t>②</a:t>
            </a:r>
            <a:endParaRPr kumimoji="1" lang="ja-JP" altLang="en-US" sz="1400" dirty="0"/>
          </a:p>
        </p:txBody>
      </p:sp>
      <p:sp>
        <p:nvSpPr>
          <p:cNvPr id="89" name="テキスト ボックス 88"/>
          <p:cNvSpPr txBox="1"/>
          <p:nvPr/>
        </p:nvSpPr>
        <p:spPr>
          <a:xfrm>
            <a:off x="6906234" y="4713651"/>
            <a:ext cx="128406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 smtClean="0"/>
              <a:t>  ⑩</a:t>
            </a:r>
            <a:r>
              <a:rPr kumimoji="1" lang="en-US" altLang="ja-JP" sz="1400" dirty="0" smtClean="0"/>
              <a:t>‐2      </a:t>
            </a:r>
            <a:r>
              <a:rPr kumimoji="1" lang="ja-JP" altLang="en-US" sz="1400" dirty="0" smtClean="0"/>
              <a:t>⑩</a:t>
            </a:r>
            <a:r>
              <a:rPr kumimoji="1" lang="en-US" altLang="ja-JP" sz="1400" dirty="0" smtClean="0"/>
              <a:t>-3</a:t>
            </a:r>
            <a:endParaRPr kumimoji="1" lang="ja-JP" altLang="en-US" sz="1400" dirty="0"/>
          </a:p>
        </p:txBody>
      </p:sp>
      <p:sp>
        <p:nvSpPr>
          <p:cNvPr id="90" name="正方形/長方形 89"/>
          <p:cNvSpPr/>
          <p:nvPr/>
        </p:nvSpPr>
        <p:spPr>
          <a:xfrm>
            <a:off x="858149" y="4608474"/>
            <a:ext cx="977547" cy="476710"/>
          </a:xfrm>
          <a:prstGeom prst="rect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36000" rIns="0" rtlCol="0" anchor="ctr"/>
          <a:lstStyle/>
          <a:p>
            <a:r>
              <a:rPr lang="ja-JP" altLang="en-US" sz="1400" dirty="0"/>
              <a:t> </a:t>
            </a:r>
            <a:r>
              <a:rPr lang="ja-JP" altLang="en-US" sz="1200" dirty="0" smtClean="0"/>
              <a:t>時効の援用・ </a:t>
            </a:r>
            <a:endParaRPr lang="en-US" altLang="ja-JP" sz="1200" dirty="0" smtClean="0"/>
          </a:p>
          <a:p>
            <a:r>
              <a:rPr lang="ja-JP" altLang="en-US" sz="1200" dirty="0" smtClean="0"/>
              <a:t> </a:t>
            </a:r>
            <a:r>
              <a:rPr lang="ja-JP" altLang="en-US" sz="1200" dirty="0" smtClean="0">
                <a:solidFill>
                  <a:schemeClr val="tx1"/>
                </a:solidFill>
              </a:rPr>
              <a:t>徴収停止</a:t>
            </a:r>
            <a:endParaRPr lang="en-US" altLang="ja-JP" sz="1200" dirty="0" smtClean="0">
              <a:solidFill>
                <a:schemeClr val="tx1"/>
              </a:solidFill>
            </a:endParaRPr>
          </a:p>
        </p:txBody>
      </p:sp>
      <p:sp>
        <p:nvSpPr>
          <p:cNvPr id="91" name="正方形/長方形 90"/>
          <p:cNvSpPr/>
          <p:nvPr/>
        </p:nvSpPr>
        <p:spPr>
          <a:xfrm>
            <a:off x="251520" y="4032410"/>
            <a:ext cx="1552601" cy="476710"/>
          </a:xfrm>
          <a:prstGeom prst="rect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36000" rIns="0" rtlCol="0" anchor="ctr"/>
          <a:lstStyle/>
          <a:p>
            <a:r>
              <a:rPr lang="ja-JP" altLang="en-US" sz="1200" dirty="0" smtClean="0"/>
              <a:t>債権者集会への出席・</a:t>
            </a:r>
            <a:endParaRPr lang="en-US" altLang="ja-JP" sz="1200" dirty="0" smtClean="0"/>
          </a:p>
          <a:p>
            <a:r>
              <a:rPr kumimoji="1" lang="ja-JP" altLang="en-US" sz="1200" dirty="0" smtClean="0"/>
              <a:t>破産管財人との協議等</a:t>
            </a:r>
            <a:endParaRPr lang="en-US" altLang="ja-JP" sz="1200" dirty="0" smtClean="0"/>
          </a:p>
        </p:txBody>
      </p:sp>
      <p:sp>
        <p:nvSpPr>
          <p:cNvPr id="119" name="正方形/長方形 118"/>
          <p:cNvSpPr/>
          <p:nvPr/>
        </p:nvSpPr>
        <p:spPr>
          <a:xfrm>
            <a:off x="1187624" y="5328642"/>
            <a:ext cx="1280499" cy="260598"/>
          </a:xfrm>
          <a:prstGeom prst="rect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400" b="1" i="1" dirty="0" smtClean="0"/>
              <a:t>債権放棄 </a:t>
            </a:r>
            <a:r>
              <a:rPr kumimoji="1" lang="en-US" altLang="ja-JP" sz="1200" b="1" i="1" dirty="0" smtClean="0"/>
              <a:t>※</a:t>
            </a:r>
            <a:endParaRPr kumimoji="1" lang="ja-JP" altLang="en-US" sz="1400" b="1" i="1" dirty="0"/>
          </a:p>
        </p:txBody>
      </p:sp>
      <p:sp>
        <p:nvSpPr>
          <p:cNvPr id="92" name="下矢印 91"/>
          <p:cNvSpPr/>
          <p:nvPr/>
        </p:nvSpPr>
        <p:spPr>
          <a:xfrm>
            <a:off x="971599" y="5085184"/>
            <a:ext cx="198109" cy="1051570"/>
          </a:xfrm>
          <a:prstGeom prst="downArrow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3" name="下矢印 92"/>
          <p:cNvSpPr/>
          <p:nvPr/>
        </p:nvSpPr>
        <p:spPr>
          <a:xfrm>
            <a:off x="420759" y="4509120"/>
            <a:ext cx="198109" cy="1643078"/>
          </a:xfrm>
          <a:prstGeom prst="downArrow">
            <a:avLst/>
          </a:prstGeom>
          <a:ln>
            <a:solidFill>
              <a:schemeClr val="accent1"/>
            </a:solidFill>
          </a:ln>
          <a:scene3d>
            <a:camera prst="orthographicFront">
              <a:rot lat="0" lon="0" rev="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4" name="テキスト ボックス 93"/>
          <p:cNvSpPr txBox="1"/>
          <p:nvPr/>
        </p:nvSpPr>
        <p:spPr>
          <a:xfrm>
            <a:off x="6673442" y="667172"/>
            <a:ext cx="43900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 smtClean="0"/>
              <a:t>②</a:t>
            </a:r>
            <a:endParaRPr kumimoji="1" lang="ja-JP" altLang="en-US" sz="1400" dirty="0"/>
          </a:p>
        </p:txBody>
      </p:sp>
      <p:sp>
        <p:nvSpPr>
          <p:cNvPr id="81" name="テキスト ボックス 80"/>
          <p:cNvSpPr txBox="1"/>
          <p:nvPr/>
        </p:nvSpPr>
        <p:spPr>
          <a:xfrm>
            <a:off x="2636397" y="4921423"/>
            <a:ext cx="2945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 smtClean="0"/>
              <a:t>⑨</a:t>
            </a:r>
            <a:endParaRPr kumimoji="1" lang="ja-JP" altLang="en-US" sz="1400" dirty="0"/>
          </a:p>
        </p:txBody>
      </p:sp>
      <p:sp>
        <p:nvSpPr>
          <p:cNvPr id="95" name="正方形/長方形 94"/>
          <p:cNvSpPr/>
          <p:nvPr/>
        </p:nvSpPr>
        <p:spPr>
          <a:xfrm>
            <a:off x="7527046" y="160738"/>
            <a:ext cx="1342106" cy="263592"/>
          </a:xfrm>
          <a:prstGeom prst="rect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ja-JP" altLang="en-US" sz="1400" b="1" dirty="0" smtClean="0"/>
              <a:t>資 料 </a:t>
            </a:r>
            <a:r>
              <a:rPr kumimoji="1" lang="ja-JP" altLang="en-US" sz="1400" b="1" dirty="0" smtClean="0"/>
              <a:t>９－</a:t>
            </a:r>
            <a:r>
              <a:rPr lang="ja-JP" altLang="en-US" sz="1400" b="1" dirty="0" smtClean="0"/>
              <a:t>３</a:t>
            </a:r>
            <a:endParaRPr kumimoji="1" lang="ja-JP" altLang="en-US" sz="1400" b="1" dirty="0"/>
          </a:p>
        </p:txBody>
      </p:sp>
      <p:sp>
        <p:nvSpPr>
          <p:cNvPr id="12" name="爆発 1 11"/>
          <p:cNvSpPr/>
          <p:nvPr/>
        </p:nvSpPr>
        <p:spPr>
          <a:xfrm>
            <a:off x="3676557" y="-12824"/>
            <a:ext cx="1718355" cy="545143"/>
          </a:xfrm>
          <a:prstGeom prst="irregularSeal1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ja-JP" altLang="en-US" sz="1400" dirty="0" smtClean="0"/>
              <a:t>債権の発生</a:t>
            </a:r>
            <a:endParaRPr kumimoji="1" lang="ja-JP" altLang="en-US" sz="1400" dirty="0"/>
          </a:p>
        </p:txBody>
      </p:sp>
      <p:sp>
        <p:nvSpPr>
          <p:cNvPr id="110" name="対角する 2 つの角を丸めた四角形 109"/>
          <p:cNvSpPr/>
          <p:nvPr/>
        </p:nvSpPr>
        <p:spPr>
          <a:xfrm>
            <a:off x="582074" y="44624"/>
            <a:ext cx="2448272" cy="459482"/>
          </a:xfrm>
          <a:prstGeom prst="round2Diag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dist"/>
            <a:r>
              <a:rPr kumimoji="1" lang="ja-JP" altLang="en-US" sz="1400" b="1" dirty="0" smtClean="0"/>
              <a:t>債権回収・整理のフロー図</a:t>
            </a:r>
            <a:endParaRPr kumimoji="1" lang="ja-JP" altLang="en-US" sz="1400" b="1" dirty="0"/>
          </a:p>
        </p:txBody>
      </p:sp>
      <p:sp>
        <p:nvSpPr>
          <p:cNvPr id="97" name="テキスト ボックス 4"/>
          <p:cNvSpPr txBox="1"/>
          <p:nvPr/>
        </p:nvSpPr>
        <p:spPr>
          <a:xfrm>
            <a:off x="356459" y="3742735"/>
            <a:ext cx="1853823" cy="240367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36000" tIns="0" rIns="3600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lnSpc>
                <a:spcPts val="1000"/>
              </a:lnSpc>
              <a:spcAft>
                <a:spcPts val="0"/>
              </a:spcAft>
            </a:pPr>
            <a:r>
              <a:rPr lang="ja-JP" altLang="en-US" sz="1200" kern="100" dirty="0" smtClean="0">
                <a:solidFill>
                  <a:srgbClr val="FF0000"/>
                </a:solidFill>
                <a:effectLst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　</a:t>
            </a:r>
            <a:r>
              <a:rPr lang="ja-JP" altLang="en-US" sz="1400" kern="100" dirty="0" smtClean="0">
                <a:solidFill>
                  <a:srgbClr val="FF0000"/>
                </a:solidFill>
                <a:effectLst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　</a:t>
            </a:r>
            <a:r>
              <a:rPr lang="ja-JP" altLang="en-US" sz="1200" kern="100" dirty="0" smtClean="0">
                <a:solidFill>
                  <a:srgbClr val="FF0000"/>
                </a:solidFill>
                <a:effectLst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～ 無</a:t>
            </a:r>
            <a:r>
              <a:rPr lang="ja-JP" altLang="en-US" sz="1200" kern="100" dirty="0" smtClean="0">
                <a:solidFill>
                  <a:srgbClr val="FF0000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資力</a:t>
            </a:r>
            <a:r>
              <a:rPr lang="ja-JP" altLang="en-US" sz="1200" kern="100" dirty="0" smtClean="0">
                <a:solidFill>
                  <a:srgbClr val="FF0000"/>
                </a:solidFill>
                <a:effectLst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・</a:t>
            </a:r>
            <a:r>
              <a:rPr lang="ja-JP" altLang="en-US" sz="1200" kern="100" dirty="0" smtClean="0">
                <a:solidFill>
                  <a:srgbClr val="FF0000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破産等 ～</a:t>
            </a:r>
            <a:endParaRPr lang="ja-JP" sz="1200" kern="100" dirty="0">
              <a:solidFill>
                <a:srgbClr val="FF0000"/>
              </a:solidFill>
              <a:effectLst/>
              <a:latin typeface="UD デジタル 教科書体 NK-R" panose="02020400000000000000" pitchFamily="18" charset="-128"/>
              <a:ea typeface="UD デジタル 教科書体 NK-R" panose="02020400000000000000" pitchFamily="18" charset="-128"/>
              <a:cs typeface="Times New Roman" panose="02020603050405020304" pitchFamily="18" charset="0"/>
            </a:endParaRPr>
          </a:p>
        </p:txBody>
      </p:sp>
      <p:sp>
        <p:nvSpPr>
          <p:cNvPr id="98" name="フッター プレースホルダー 1"/>
          <p:cNvSpPr txBox="1">
            <a:spLocks/>
          </p:cNvSpPr>
          <p:nvPr/>
        </p:nvSpPr>
        <p:spPr>
          <a:xfrm>
            <a:off x="265981" y="6370739"/>
            <a:ext cx="2895600" cy="462955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defPPr>
              <a:defRPr lang="ja-JP"/>
            </a:defPPr>
            <a:lvl1pPr marL="0" algn="ctr" defTabSz="914400" rtl="0" eaLnBrk="1" latinLnBrk="0" hangingPunct="1"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u="sng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＊⑮⑯は債権保有者のみ実施可能</a:t>
            </a:r>
            <a:endParaRPr lang="ja-JP" altLang="en-US" u="sng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8" name="角丸四角形 7"/>
          <p:cNvSpPr/>
          <p:nvPr/>
        </p:nvSpPr>
        <p:spPr>
          <a:xfrm>
            <a:off x="5239470" y="5397687"/>
            <a:ext cx="1732365" cy="50224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r>
              <a:rPr kumimoji="1" lang="ja-JP" altLang="en-US" sz="1200" dirty="0" smtClean="0"/>
              <a:t>＊⑦～⑫は一連の業務</a:t>
            </a:r>
            <a:endParaRPr kumimoji="1" lang="en-US" altLang="ja-JP" sz="1200" dirty="0" smtClean="0"/>
          </a:p>
          <a:p>
            <a:r>
              <a:rPr lang="ja-JP" altLang="en-US" sz="1200" dirty="0" smtClean="0"/>
              <a:t>④～⑥は法的措置の前提</a:t>
            </a:r>
            <a:endParaRPr kumimoji="1" lang="ja-JP" altLang="en-US" sz="1200" dirty="0"/>
          </a:p>
        </p:txBody>
      </p:sp>
      <p:sp>
        <p:nvSpPr>
          <p:cNvPr id="102" name="下矢印 101"/>
          <p:cNvSpPr/>
          <p:nvPr/>
        </p:nvSpPr>
        <p:spPr>
          <a:xfrm>
            <a:off x="4459835" y="1623922"/>
            <a:ext cx="190227" cy="216024"/>
          </a:xfrm>
          <a:prstGeom prst="downArrow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3" name="正方形/長方形 82"/>
          <p:cNvSpPr/>
          <p:nvPr/>
        </p:nvSpPr>
        <p:spPr>
          <a:xfrm>
            <a:off x="3931080" y="1403899"/>
            <a:ext cx="1308390" cy="260598"/>
          </a:xfrm>
          <a:prstGeom prst="rect">
            <a:avLst/>
          </a:prstGeom>
          <a:solidFill>
            <a:schemeClr val="lt1"/>
          </a:solidFill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 smtClean="0"/>
              <a:t>督　促</a:t>
            </a:r>
            <a:endParaRPr kumimoji="1" lang="ja-JP" altLang="en-US" sz="1400" dirty="0"/>
          </a:p>
        </p:txBody>
      </p:sp>
      <p:sp>
        <p:nvSpPr>
          <p:cNvPr id="117" name="右矢印 116"/>
          <p:cNvSpPr/>
          <p:nvPr/>
        </p:nvSpPr>
        <p:spPr>
          <a:xfrm rot="19961533">
            <a:off x="5263623" y="2003311"/>
            <a:ext cx="2333987" cy="164629"/>
          </a:xfrm>
          <a:prstGeom prst="rightArrow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正方形/長方形 12"/>
          <p:cNvSpPr/>
          <p:nvPr/>
        </p:nvSpPr>
        <p:spPr>
          <a:xfrm>
            <a:off x="3211530" y="1835043"/>
            <a:ext cx="57977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400" dirty="0" smtClean="0"/>
              <a:t>④−</a:t>
            </a:r>
            <a:r>
              <a:rPr lang="en-US" altLang="ja-JP" sz="1400" dirty="0"/>
              <a:t>A</a:t>
            </a:r>
            <a:endParaRPr lang="ja-JP" altLang="en-US" sz="1400" dirty="0"/>
          </a:p>
        </p:txBody>
      </p:sp>
      <p:sp>
        <p:nvSpPr>
          <p:cNvPr id="125" name="下矢印 124"/>
          <p:cNvSpPr/>
          <p:nvPr/>
        </p:nvSpPr>
        <p:spPr>
          <a:xfrm>
            <a:off x="4459835" y="2132604"/>
            <a:ext cx="190227" cy="216024"/>
          </a:xfrm>
          <a:prstGeom prst="downArrow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1" name="正方形/長方形 100"/>
          <p:cNvSpPr/>
          <p:nvPr/>
        </p:nvSpPr>
        <p:spPr>
          <a:xfrm>
            <a:off x="3682955" y="1826656"/>
            <a:ext cx="1803217" cy="352202"/>
          </a:xfrm>
          <a:prstGeom prst="rect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72000" tIns="36000" rIns="72000" bIns="0" rtlCol="0" anchor="ctr"/>
          <a:lstStyle/>
          <a:p>
            <a:pPr algn="ctr">
              <a:lnSpc>
                <a:spcPts val="1200"/>
              </a:lnSpc>
            </a:pPr>
            <a:r>
              <a:rPr kumimoji="1" lang="ja-JP" altLang="en-US" sz="1400" dirty="0" smtClean="0"/>
              <a:t>催　　　告</a:t>
            </a:r>
            <a:endParaRPr kumimoji="1" lang="en-US" altLang="ja-JP" sz="1400" dirty="0" smtClean="0"/>
          </a:p>
          <a:p>
            <a:pPr algn="ctr">
              <a:lnSpc>
                <a:spcPts val="1200"/>
              </a:lnSpc>
            </a:pPr>
            <a:r>
              <a:rPr kumimoji="1" lang="ja-JP" altLang="en-US" sz="1100" dirty="0" smtClean="0"/>
              <a:t>（催告状の発行及び発送）</a:t>
            </a:r>
            <a:endParaRPr kumimoji="1" lang="ja-JP" altLang="en-US" sz="1100" dirty="0"/>
          </a:p>
        </p:txBody>
      </p:sp>
      <p:sp>
        <p:nvSpPr>
          <p:cNvPr id="85" name="正方形/長方形 84"/>
          <p:cNvSpPr/>
          <p:nvPr/>
        </p:nvSpPr>
        <p:spPr>
          <a:xfrm>
            <a:off x="3671197" y="2365396"/>
            <a:ext cx="1826731" cy="354455"/>
          </a:xfrm>
          <a:prstGeom prst="rect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72000" tIns="36000" rIns="72000" bIns="0" rtlCol="0" anchor="ctr"/>
          <a:lstStyle/>
          <a:p>
            <a:pPr algn="ctr">
              <a:lnSpc>
                <a:spcPts val="1200"/>
              </a:lnSpc>
            </a:pPr>
            <a:r>
              <a:rPr kumimoji="1" lang="ja-JP" altLang="en-US" sz="1400" dirty="0" smtClean="0"/>
              <a:t>催　　　告</a:t>
            </a:r>
            <a:endParaRPr kumimoji="1" lang="en-US" altLang="ja-JP" sz="1400" dirty="0" smtClean="0"/>
          </a:p>
          <a:p>
            <a:pPr algn="ctr">
              <a:lnSpc>
                <a:spcPts val="1200"/>
              </a:lnSpc>
            </a:pPr>
            <a:r>
              <a:rPr kumimoji="1" lang="ja-JP" altLang="en-US" sz="1100" dirty="0" smtClean="0"/>
              <a:t>（</a:t>
            </a:r>
            <a:r>
              <a:rPr lang="ja-JP" altLang="en-US" sz="1100" dirty="0"/>
              <a:t>納付</a:t>
            </a:r>
            <a:r>
              <a:rPr lang="ja-JP" altLang="en-US" sz="1100" dirty="0" smtClean="0"/>
              <a:t>の勧奨</a:t>
            </a:r>
            <a:r>
              <a:rPr kumimoji="1" lang="ja-JP" altLang="en-US" sz="1100" dirty="0" smtClean="0"/>
              <a:t>）</a:t>
            </a:r>
            <a:endParaRPr kumimoji="1" lang="ja-JP" altLang="en-US" sz="1100" dirty="0"/>
          </a:p>
        </p:txBody>
      </p:sp>
    </p:spTree>
    <p:extLst>
      <p:ext uri="{BB962C8B-B14F-4D97-AF65-F5344CB8AC3E}">
        <p14:creationId xmlns:p14="http://schemas.microsoft.com/office/powerpoint/2010/main" val="3698462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1004</TotalTime>
  <Words>160</Words>
  <Application>Microsoft Office PowerPoint</Application>
  <PresentationFormat>画面に合わせる (4:3)</PresentationFormat>
  <Paragraphs>65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HG丸ｺﾞｼｯｸM-PRO</vt:lpstr>
      <vt:lpstr>ＭＳ Ｐゴシック</vt:lpstr>
      <vt:lpstr>UD デジタル 教科書体 NK-R</vt:lpstr>
      <vt:lpstr>Arial</vt:lpstr>
      <vt:lpstr>Calibri</vt:lpstr>
      <vt:lpstr>Times New Roman</vt:lpstr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HOSTNAME</dc:creator>
  <cp:lastModifiedBy>阪口　功一</cp:lastModifiedBy>
  <cp:revision>110</cp:revision>
  <cp:lastPrinted>2019-02-21T01:55:51Z</cp:lastPrinted>
  <dcterms:created xsi:type="dcterms:W3CDTF">2018-09-28T05:57:28Z</dcterms:created>
  <dcterms:modified xsi:type="dcterms:W3CDTF">2019-03-22T09:24:07Z</dcterms:modified>
</cp:coreProperties>
</file>