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632" autoAdjust="0"/>
    <p:restoredTop sz="94660"/>
  </p:normalViewPr>
  <p:slideViewPr>
    <p:cSldViewPr>
      <p:cViewPr varScale="1">
        <p:scale>
          <a:sx n="70" d="100"/>
          <a:sy n="70" d="100"/>
        </p:scale>
        <p:origin x="18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72A6-615D-4A26-8C91-82C70F93D37E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3752-A39A-41CC-96A1-ECF462717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86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72A6-615D-4A26-8C91-82C70F93D37E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3752-A39A-41CC-96A1-ECF462717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44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72A6-615D-4A26-8C91-82C70F93D37E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3752-A39A-41CC-96A1-ECF462717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60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72A6-615D-4A26-8C91-82C70F93D37E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3752-A39A-41CC-96A1-ECF462717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78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72A6-615D-4A26-8C91-82C70F93D37E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3752-A39A-41CC-96A1-ECF462717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41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72A6-615D-4A26-8C91-82C70F93D37E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3752-A39A-41CC-96A1-ECF462717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52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72A6-615D-4A26-8C91-82C70F93D37E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3752-A39A-41CC-96A1-ECF462717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85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72A6-615D-4A26-8C91-82C70F93D37E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3752-A39A-41CC-96A1-ECF462717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45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72A6-615D-4A26-8C91-82C70F93D37E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3752-A39A-41CC-96A1-ECF462717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94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72A6-615D-4A26-8C91-82C70F93D37E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3752-A39A-41CC-96A1-ECF462717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04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72A6-615D-4A26-8C91-82C70F93D37E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3752-A39A-41CC-96A1-ECF462717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27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572A6-615D-4A26-8C91-82C70F93D37E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03752-A39A-41CC-96A1-ECF462717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07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63688" y="44624"/>
            <a:ext cx="5976664" cy="526571"/>
          </a:xfrm>
        </p:spPr>
        <p:txBody>
          <a:bodyPr>
            <a:noAutofit/>
          </a:bodyPr>
          <a:lstStyle/>
          <a:p>
            <a:r>
              <a:rPr kumimoji="1" lang="ja-JP" altLang="en-US" sz="2200" u="sng" dirty="0" smtClean="0"/>
              <a:t>府が実施可能な給付</a:t>
            </a:r>
            <a:r>
              <a:rPr lang="ja-JP" altLang="en-US" sz="2200" u="sng" dirty="0" smtClean="0"/>
              <a:t>点検の検討</a:t>
            </a:r>
            <a:r>
              <a:rPr kumimoji="1" lang="ja-JP" altLang="en-US" sz="2200" u="sng" dirty="0" smtClean="0"/>
              <a:t>について</a:t>
            </a:r>
            <a:endParaRPr kumimoji="1" lang="ja-JP" altLang="en-US" sz="2200" u="sng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496" y="522571"/>
            <a:ext cx="9083040" cy="1615827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 smtClean="0"/>
              <a:t>１．主な検討事項</a:t>
            </a:r>
            <a:endParaRPr kumimoji="1" lang="en-US" altLang="ja-JP" b="1" dirty="0" smtClean="0"/>
          </a:p>
          <a:p>
            <a:pPr>
              <a:lnSpc>
                <a:spcPct val="150000"/>
              </a:lnSpc>
            </a:pPr>
            <a:r>
              <a:rPr kumimoji="1" lang="ja-JP" altLang="en-US" sz="1400" dirty="0" smtClean="0"/>
              <a:t>　　　</a:t>
            </a:r>
            <a:r>
              <a:rPr lang="ja-JP" altLang="en-US" sz="1400" dirty="0" smtClean="0"/>
              <a:t>〇国民健康保険法第７５条</a:t>
            </a:r>
            <a:r>
              <a:rPr lang="ja-JP" altLang="en-US" sz="1400" dirty="0"/>
              <a:t>の３から第７５条の</a:t>
            </a:r>
            <a:r>
              <a:rPr lang="ja-JP" altLang="en-US" sz="1400" dirty="0" smtClean="0"/>
              <a:t>６に基づき、府が実施する</a:t>
            </a:r>
            <a:r>
              <a:rPr kumimoji="1" lang="ja-JP" altLang="en-US" sz="1400" dirty="0" smtClean="0"/>
              <a:t>給付点検調査の内容について</a:t>
            </a:r>
            <a:endParaRPr kumimoji="1" lang="en-US" altLang="ja-JP" sz="1400" dirty="0" smtClean="0"/>
          </a:p>
          <a:p>
            <a:pPr>
              <a:lnSpc>
                <a:spcPct val="150000"/>
              </a:lnSpc>
            </a:pPr>
            <a:r>
              <a:rPr lang="ja-JP" altLang="en-US" sz="1200" dirty="0" smtClean="0"/>
              <a:t>　　　　</a:t>
            </a:r>
            <a:r>
              <a:rPr lang="en-US" altLang="ja-JP" sz="1100" b="1" dirty="0" smtClean="0"/>
              <a:t>※</a:t>
            </a:r>
            <a:r>
              <a:rPr lang="ja-JP" altLang="en-US" sz="1100" b="1" dirty="0" smtClean="0"/>
              <a:t>国民健康保険法第４５条第４項及び「診療報酬明細書点検調査事務処理要領」に基づき、従来から市町村が実施している給付点検調査（二次</a:t>
            </a:r>
            <a:endParaRPr lang="en-US" altLang="ja-JP" sz="1100" b="1" dirty="0" smtClean="0"/>
          </a:p>
          <a:p>
            <a:pPr>
              <a:lnSpc>
                <a:spcPct val="150000"/>
              </a:lnSpc>
            </a:pPr>
            <a:r>
              <a:rPr lang="ja-JP" altLang="en-US" sz="1100" b="1" dirty="0"/>
              <a:t>　</a:t>
            </a:r>
            <a:r>
              <a:rPr lang="ja-JP" altLang="en-US" sz="1100" b="1" dirty="0" smtClean="0"/>
              <a:t>　　　　　点検含む）は含まれない</a:t>
            </a:r>
            <a:endParaRPr lang="en-US" altLang="ja-JP" sz="1100" b="1" dirty="0" smtClean="0"/>
          </a:p>
          <a:p>
            <a:pPr>
              <a:lnSpc>
                <a:spcPct val="150000"/>
              </a:lnSpc>
            </a:pPr>
            <a:r>
              <a:rPr kumimoji="1" lang="ja-JP" altLang="en-US" sz="1100" b="1" dirty="0" smtClean="0"/>
              <a:t>　　　　 </a:t>
            </a:r>
            <a:r>
              <a:rPr kumimoji="1" lang="en-US" altLang="ja-JP" sz="1100" b="1" dirty="0" smtClean="0"/>
              <a:t>※</a:t>
            </a:r>
            <a:r>
              <a:rPr kumimoji="1" lang="ja-JP" altLang="en-US" sz="1100" b="1" dirty="0" smtClean="0"/>
              <a:t>国民健康保険法第４１条の指導及び同法第４５条の２の監査に係るものは含まれない</a:t>
            </a:r>
            <a:endParaRPr kumimoji="1" lang="en-US" altLang="ja-JP" sz="1100" b="1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2194980"/>
            <a:ext cx="9089563" cy="301621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b="1" dirty="0"/>
              <a:t>２．検討</a:t>
            </a:r>
            <a:r>
              <a:rPr lang="ja-JP" altLang="en-US" b="1" dirty="0" smtClean="0"/>
              <a:t>の状況</a:t>
            </a:r>
            <a:endParaRPr kumimoji="1" lang="en-US" altLang="ja-JP" b="1" dirty="0" smtClean="0"/>
          </a:p>
          <a:p>
            <a:r>
              <a:rPr lang="ja-JP" altLang="en-US" sz="1400" dirty="0" smtClean="0"/>
              <a:t>　　　府における点検内容について、国保総合システムの改修状況等を確認し、現時点で実施可能な内容とした。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ja-JP" altLang="en-US" sz="1600" dirty="0" smtClean="0"/>
              <a:t>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来年度以降、システム導入後に、順次試験的に実施し、効果検証を行いながらさらな</a:t>
            </a:r>
            <a:r>
              <a:rPr lang="ja-JP" altLang="en-US" sz="1200" dirty="0"/>
              <a:t>る</a:t>
            </a:r>
            <a:r>
              <a:rPr lang="ja-JP" altLang="en-US" sz="1200" dirty="0" smtClean="0"/>
              <a:t>検討</a:t>
            </a:r>
            <a:r>
              <a:rPr lang="ja-JP" altLang="en-US" sz="1200" dirty="0"/>
              <a:t>を進める</a:t>
            </a:r>
            <a:r>
              <a:rPr lang="ja-JP" altLang="en-US" sz="1200" dirty="0" smtClean="0"/>
              <a:t>予定。</a:t>
            </a:r>
            <a:endParaRPr lang="en-US" altLang="ja-JP" sz="1200" dirty="0"/>
          </a:p>
          <a:p>
            <a:endParaRPr lang="en-US" altLang="ja-JP" sz="1200" dirty="0" smtClean="0"/>
          </a:p>
          <a:p>
            <a:endParaRPr lang="en-US" altLang="ja-JP" sz="1200" dirty="0" smtClean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 smtClean="0"/>
          </a:p>
          <a:p>
            <a:endParaRPr lang="en-US" altLang="ja-JP" sz="1200" dirty="0"/>
          </a:p>
          <a:p>
            <a:endParaRPr lang="en-US" altLang="ja-JP" sz="1200" dirty="0" smtClean="0"/>
          </a:p>
          <a:p>
            <a:endParaRPr lang="en-US" altLang="ja-JP" sz="1200" dirty="0"/>
          </a:p>
          <a:p>
            <a:endParaRPr lang="en-US" altLang="ja-JP" sz="1200" dirty="0" smtClean="0"/>
          </a:p>
          <a:p>
            <a:endParaRPr lang="en-US" altLang="ja-JP" sz="1200" dirty="0" smtClean="0"/>
          </a:p>
          <a:p>
            <a:endParaRPr lang="en-US" altLang="ja-JP" sz="800" dirty="0" smtClean="0"/>
          </a:p>
          <a:p>
            <a:r>
              <a:rPr lang="ja-JP" altLang="en-US" sz="1400" dirty="0" smtClean="0"/>
              <a:t>　</a:t>
            </a:r>
            <a:endParaRPr lang="en-US" altLang="ja-JP" sz="11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019" y="5270288"/>
            <a:ext cx="9083040" cy="1477328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 smtClean="0"/>
              <a:t>３．保険者努力支援制度（都道府県分）について　</a:t>
            </a:r>
            <a:r>
              <a:rPr kumimoji="1" lang="en-US" altLang="ja-JP" b="1" dirty="0" smtClean="0"/>
              <a:t>【</a:t>
            </a:r>
            <a:r>
              <a:rPr kumimoji="1" lang="ja-JP" altLang="en-US" b="1" dirty="0" smtClean="0"/>
              <a:t>平成３０年度の取組状況</a:t>
            </a:r>
            <a:r>
              <a:rPr kumimoji="1" lang="en-US" altLang="ja-JP" b="1" dirty="0" smtClean="0"/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　　〇市町村への指導・助言等の項目「給付点検に関する取組状況」についてエントリー済み。</a:t>
            </a:r>
            <a:endParaRPr lang="en-US" altLang="ja-JP" sz="1400" dirty="0" smtClean="0"/>
          </a:p>
          <a:p>
            <a:pPr>
              <a:lnSpc>
                <a:spcPct val="1500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　</a:t>
            </a:r>
            <a:r>
              <a:rPr lang="ja-JP" altLang="en-US" sz="1400" dirty="0"/>
              <a:t>　</a:t>
            </a:r>
            <a:r>
              <a:rPr lang="ja-JP" altLang="en-US" sz="1400" b="1" dirty="0" smtClean="0"/>
              <a:t>≪給付点検調査に係る事務処理方針を策定しているか</a:t>
            </a:r>
            <a:r>
              <a:rPr lang="ja-JP" altLang="en-US" sz="1400" b="1" dirty="0" smtClean="0">
                <a:latin typeface="+mj-ea"/>
                <a:ea typeface="+mj-ea"/>
              </a:rPr>
              <a:t>。≫　⇒　</a:t>
            </a:r>
            <a:r>
              <a:rPr lang="en-US" altLang="ja-JP" sz="1400" b="1" dirty="0" smtClean="0">
                <a:latin typeface="+mj-ea"/>
                <a:ea typeface="+mj-ea"/>
              </a:rPr>
              <a:t>【</a:t>
            </a:r>
            <a:r>
              <a:rPr lang="ja-JP" altLang="en-US" sz="1400" b="1" dirty="0" smtClean="0">
                <a:latin typeface="+mj-ea"/>
                <a:ea typeface="+mj-ea"/>
              </a:rPr>
              <a:t>資料８－２</a:t>
            </a:r>
            <a:r>
              <a:rPr lang="en-US" altLang="ja-JP" sz="1400" b="1" dirty="0" smtClean="0">
                <a:latin typeface="+mj-ea"/>
                <a:ea typeface="+mj-ea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200" dirty="0">
                <a:latin typeface="+mj-ea"/>
                <a:ea typeface="+mj-ea"/>
              </a:rPr>
              <a:t>　</a:t>
            </a:r>
            <a:r>
              <a:rPr lang="en-US" altLang="ja-JP" sz="1200" b="1" u="sng" dirty="0">
                <a:latin typeface="+mj-ea"/>
                <a:ea typeface="+mj-ea"/>
              </a:rPr>
              <a:t>※</a:t>
            </a:r>
            <a:r>
              <a:rPr lang="ja-JP" altLang="en-US" sz="1200" b="1" u="sng" dirty="0">
                <a:latin typeface="+mj-ea"/>
                <a:ea typeface="+mj-ea"/>
              </a:rPr>
              <a:t>平成３０年度中に策定する必要があることから、現時点で、実施可能な範囲において策定。</a:t>
            </a:r>
            <a:r>
              <a:rPr lang="ja-JP" altLang="en-US" sz="1200" dirty="0">
                <a:latin typeface="+mj-ea"/>
                <a:ea typeface="+mj-ea"/>
              </a:rPr>
              <a:t>（次年度以降、見直し可</a:t>
            </a:r>
            <a:r>
              <a:rPr lang="ja-JP" altLang="en-US" sz="1200" dirty="0" smtClean="0">
                <a:latin typeface="+mj-ea"/>
                <a:ea typeface="+mj-ea"/>
              </a:rPr>
              <a:t>）</a:t>
            </a:r>
            <a:endParaRPr lang="en-US" altLang="ja-JP" sz="1400" dirty="0" smtClean="0">
              <a:latin typeface="+mj-ea"/>
              <a:ea typeface="+mj-ea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78979" y="3228606"/>
            <a:ext cx="8451523" cy="1944216"/>
          </a:xfrm>
          <a:prstGeom prst="roundRect">
            <a:avLst>
              <a:gd name="adj" fmla="val 11343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endParaRPr lang="en-US" altLang="ja-JP" sz="1200" dirty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endParaRPr lang="ja-JP" altLang="en-US" sz="1200" dirty="0">
              <a:solidFill>
                <a:schemeClr val="tx1"/>
              </a:solidFill>
            </a:endParaRPr>
          </a:p>
          <a:p>
            <a:endParaRPr lang="en-US" altLang="ja-JP" sz="1200" dirty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endParaRPr lang="en-US" altLang="ja-JP" sz="1200" dirty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endParaRPr lang="en-US" altLang="ja-JP" sz="1200" dirty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5"/>
          <p:cNvSpPr txBox="1"/>
          <p:nvPr/>
        </p:nvSpPr>
        <p:spPr>
          <a:xfrm>
            <a:off x="8038416" y="207204"/>
            <a:ext cx="1080120" cy="27699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資料８</a:t>
            </a:r>
            <a:endParaRPr lang="en-US" altLang="ja-JP" sz="1200" b="1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3838" y="3444630"/>
            <a:ext cx="5904656" cy="1695228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467544" y="3212976"/>
            <a:ext cx="2386294" cy="1837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dirty="0"/>
          </a:p>
          <a:p>
            <a:r>
              <a:rPr lang="ja-JP" altLang="en-US" dirty="0">
                <a:solidFill>
                  <a:schemeClr val="tx1"/>
                </a:solidFill>
              </a:rPr>
              <a:t>　　　　　　　　　　　　　　　　　</a:t>
            </a:r>
            <a:r>
              <a:rPr lang="ja-JP" altLang="en-US" dirty="0" smtClean="0">
                <a:solidFill>
                  <a:schemeClr val="tx1"/>
                </a:solidFill>
              </a:rPr>
              <a:t>　　　　　　　　　　　　　　　　　　　　　　　　　　　　　　　　　　　　　　　　</a:t>
            </a:r>
            <a:r>
              <a:rPr lang="ja-JP" altLang="en-US" sz="1200" dirty="0" smtClean="0">
                <a:solidFill>
                  <a:schemeClr val="tx1"/>
                </a:solidFill>
              </a:rPr>
              <a:t>≪参考≫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国保総合システム担当者説明会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（平成</a:t>
            </a:r>
            <a:r>
              <a:rPr lang="en-US" altLang="ja-JP" sz="1200" dirty="0" smtClean="0">
                <a:solidFill>
                  <a:schemeClr val="tx1"/>
                </a:solidFill>
              </a:rPr>
              <a:t>30</a:t>
            </a:r>
            <a:r>
              <a:rPr lang="ja-JP" altLang="en-US" sz="1200" dirty="0" smtClean="0">
                <a:solidFill>
                  <a:schemeClr val="tx1"/>
                </a:solidFill>
              </a:rPr>
              <a:t>年８月７日）資料より抜粋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〇　国保</a:t>
            </a:r>
            <a:r>
              <a:rPr lang="ja-JP" altLang="en-US" sz="1200" dirty="0">
                <a:solidFill>
                  <a:schemeClr val="tx1"/>
                </a:solidFill>
              </a:rPr>
              <a:t>総合システムに</a:t>
            </a:r>
            <a:r>
              <a:rPr lang="ja-JP" altLang="en-US" sz="1200" dirty="0" smtClean="0">
                <a:solidFill>
                  <a:schemeClr val="tx1"/>
                </a:solidFill>
              </a:rPr>
              <a:t>おける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開発スケジュール（案）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endParaRPr kumimoji="1" lang="ja-JP" altLang="en-US" sz="1200" dirty="0"/>
          </a:p>
        </p:txBody>
      </p:sp>
      <p:sp>
        <p:nvSpPr>
          <p:cNvPr id="10" name="テキスト ボックス 5"/>
          <p:cNvSpPr txBox="1"/>
          <p:nvPr/>
        </p:nvSpPr>
        <p:spPr>
          <a:xfrm>
            <a:off x="6588224" y="3270217"/>
            <a:ext cx="2088232" cy="21544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第</a:t>
            </a:r>
            <a:r>
              <a:rPr lang="en-US" altLang="ja-JP" sz="8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40</a:t>
            </a:r>
            <a:r>
              <a:rPr lang="ja-JP" altLang="en-US" sz="8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回事業運営</a:t>
            </a:r>
            <a:r>
              <a:rPr lang="en-US" altLang="ja-JP" sz="8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WG(H30.11.8)</a:t>
            </a:r>
            <a:r>
              <a:rPr lang="ja-JP" altLang="en-US" sz="8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資料より</a:t>
            </a:r>
            <a:endParaRPr lang="en-US" altLang="ja-JP" sz="8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60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41</Words>
  <Application>Microsoft Office PowerPoint</Application>
  <PresentationFormat>画面に合わせる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HGSｺﾞｼｯｸE</vt:lpstr>
      <vt:lpstr>ＭＳ Ｐゴシック</vt:lpstr>
      <vt:lpstr>Arial</vt:lpstr>
      <vt:lpstr>Calibri</vt:lpstr>
      <vt:lpstr>Office ​​テーマ</vt:lpstr>
      <vt:lpstr>府が実施可能な給付点検の検討について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保健事業・医療費適正化作業チーム</dc:title>
  <dc:creator>HOSTNAME</dc:creator>
  <cp:lastModifiedBy>山中　里紗</cp:lastModifiedBy>
  <cp:revision>102</cp:revision>
  <cp:lastPrinted>2019-03-25T05:38:09Z</cp:lastPrinted>
  <dcterms:created xsi:type="dcterms:W3CDTF">2016-06-14T04:57:03Z</dcterms:created>
  <dcterms:modified xsi:type="dcterms:W3CDTF">2019-03-25T05:38:20Z</dcterms:modified>
</cp:coreProperties>
</file>