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700" autoAdjust="0"/>
  </p:normalViewPr>
  <p:slideViewPr>
    <p:cSldViewPr>
      <p:cViewPr varScale="1">
        <p:scale>
          <a:sx n="70" d="100"/>
          <a:sy n="70" d="100"/>
        </p:scale>
        <p:origin x="1398"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2020/9/3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2020/9/3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2020/9/3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2020/9/3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2020/9/3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2020/9/3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C787C0F-74BD-4AF3-BD7C-BD9F70D2C250}" type="datetimeFigureOut">
              <a:rPr kumimoji="1" lang="ja-JP" altLang="en-US" smtClean="0"/>
              <a:t>2020/9/3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C787C0F-74BD-4AF3-BD7C-BD9F70D2C250}" type="datetimeFigureOut">
              <a:rPr kumimoji="1" lang="ja-JP" altLang="en-US" smtClean="0"/>
              <a:t>2020/9/3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C787C0F-74BD-4AF3-BD7C-BD9F70D2C250}" type="datetimeFigureOut">
              <a:rPr kumimoji="1" lang="ja-JP" altLang="en-US" smtClean="0"/>
              <a:t>2020/9/3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2020/9/3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2020/9/3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87C0F-74BD-4AF3-BD7C-BD9F70D2C250}" type="datetimeFigureOut">
              <a:rPr kumimoji="1" lang="ja-JP" altLang="en-US" smtClean="0"/>
              <a:t>2020/9/3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0528" y="-27384"/>
            <a:ext cx="8784976" cy="360040"/>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平成</a:t>
            </a:r>
            <a:r>
              <a:rPr lang="en-US" altLang="ja-JP" sz="1800" b="1" dirty="0">
                <a:latin typeface="HGS創英角ｺﾞｼｯｸUB" panose="020B0900000000000000" pitchFamily="50" charset="-128"/>
                <a:ea typeface="HGS創英角ｺﾞｼｯｸUB" panose="020B0900000000000000" pitchFamily="50" charset="-128"/>
              </a:rPr>
              <a:t>30</a:t>
            </a:r>
            <a:r>
              <a:rPr lang="ja-JP" altLang="en-US" sz="1800" b="1" dirty="0" smtClean="0">
                <a:latin typeface="HGS創英角ｺﾞｼｯｸUB" panose="020B0900000000000000" pitchFamily="50" charset="-128"/>
                <a:ea typeface="HGS創英角ｺﾞｼｯｸUB" panose="020B0900000000000000" pitchFamily="50" charset="-128"/>
              </a:rPr>
              <a:t>年度の財政</a:t>
            </a:r>
            <a:r>
              <a:rPr lang="ja-JP" altLang="ja-JP" sz="1800" b="1" dirty="0" smtClean="0">
                <a:latin typeface="HGS創英角ｺﾞｼｯｸUB" panose="020B0900000000000000" pitchFamily="50" charset="-128"/>
                <a:ea typeface="HGS創英角ｺﾞｼｯｸUB" panose="020B0900000000000000" pitchFamily="50" charset="-128"/>
              </a:rPr>
              <a:t>運営</a:t>
            </a:r>
            <a:r>
              <a:rPr lang="ja-JP" altLang="ja-JP" sz="1800" b="1" dirty="0">
                <a:latin typeface="HGS創英角ｺﾞｼｯｸUB" panose="020B0900000000000000" pitchFamily="50" charset="-128"/>
                <a:ea typeface="HGS創英角ｺﾞｼｯｸUB" panose="020B0900000000000000" pitchFamily="50" charset="-128"/>
              </a:rPr>
              <a:t>検討Ｗ・</a:t>
            </a:r>
            <a:r>
              <a:rPr lang="ja-JP" altLang="ja-JP" sz="1800" b="1" dirty="0" smtClean="0">
                <a:latin typeface="HGS創英角ｺﾞｼｯｸUB" panose="020B0900000000000000" pitchFamily="50" charset="-128"/>
                <a:ea typeface="HGS創英角ｺﾞｼｯｸUB" panose="020B0900000000000000" pitchFamily="50" charset="-128"/>
              </a:rPr>
              <a:t>Ｇ</a:t>
            </a:r>
            <a:r>
              <a:rPr lang="ja-JP" altLang="en-US" sz="1800" b="1" dirty="0" smtClean="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09855334"/>
              </p:ext>
            </p:extLst>
          </p:nvPr>
        </p:nvGraphicFramePr>
        <p:xfrm>
          <a:off x="35496" y="371465"/>
          <a:ext cx="9072765" cy="6444156"/>
        </p:xfrm>
        <a:graphic>
          <a:graphicData uri="http://schemas.openxmlformats.org/drawingml/2006/table">
            <a:tbl>
              <a:tblPr firstRow="1" bandRow="1">
                <a:tableStyleId>{5940675A-B579-460E-94D1-54222C63F5DA}</a:tableStyleId>
              </a:tblPr>
              <a:tblGrid>
                <a:gridCol w="792088">
                  <a:extLst>
                    <a:ext uri="{9D8B030D-6E8A-4147-A177-3AD203B41FA5}">
                      <a16:colId xmlns:a16="http://schemas.microsoft.com/office/drawing/2014/main" val="20000"/>
                    </a:ext>
                  </a:extLst>
                </a:gridCol>
                <a:gridCol w="1800200">
                  <a:extLst>
                    <a:ext uri="{9D8B030D-6E8A-4147-A177-3AD203B41FA5}">
                      <a16:colId xmlns:a16="http://schemas.microsoft.com/office/drawing/2014/main" val="20003"/>
                    </a:ext>
                  </a:extLst>
                </a:gridCol>
                <a:gridCol w="4680520">
                  <a:extLst>
                    <a:ext uri="{9D8B030D-6E8A-4147-A177-3AD203B41FA5}">
                      <a16:colId xmlns:a16="http://schemas.microsoft.com/office/drawing/2014/main" val="20004"/>
                    </a:ext>
                  </a:extLst>
                </a:gridCol>
                <a:gridCol w="1799957">
                  <a:extLst>
                    <a:ext uri="{9D8B030D-6E8A-4147-A177-3AD203B41FA5}">
                      <a16:colId xmlns:a16="http://schemas.microsoft.com/office/drawing/2014/main" val="3958627028"/>
                    </a:ext>
                  </a:extLst>
                </a:gridCol>
              </a:tblGrid>
              <a:tr h="324156">
                <a:tc>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項目</a:t>
                      </a:r>
                      <a:endParaRPr kumimoji="1" lang="ja-JP" altLang="en-US" sz="1000" dirty="0">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algn="ctr"/>
                      <a:r>
                        <a:rPr kumimoji="1" lang="ja-JP" altLang="en-US" sz="1000" dirty="0" smtClean="0">
                          <a:latin typeface="HGPｺﾞｼｯｸE" panose="020B0900000000000000" pitchFamily="50" charset="-128"/>
                          <a:ea typeface="HGPｺﾞｼｯｸE" panose="020B0900000000000000" pitchFamily="50" charset="-128"/>
                        </a:rPr>
                        <a:t>平成</a:t>
                      </a:r>
                      <a:r>
                        <a:rPr kumimoji="1" lang="en-US" altLang="ja-JP" sz="1000" dirty="0" smtClean="0">
                          <a:latin typeface="HGPｺﾞｼｯｸE" panose="020B0900000000000000" pitchFamily="50" charset="-128"/>
                          <a:ea typeface="HGPｺﾞｼｯｸE" panose="020B0900000000000000" pitchFamily="50" charset="-128"/>
                        </a:rPr>
                        <a:t>30</a:t>
                      </a:r>
                      <a:r>
                        <a:rPr kumimoji="1" lang="ja-JP" altLang="en-US" sz="1000" dirty="0" smtClean="0">
                          <a:latin typeface="HGPｺﾞｼｯｸE" panose="020B0900000000000000" pitchFamily="50" charset="-128"/>
                          <a:ea typeface="HGPｺﾞｼｯｸE" panose="020B0900000000000000" pitchFamily="50" charset="-128"/>
                        </a:rPr>
                        <a:t>年度検討事項</a:t>
                      </a:r>
                      <a:endParaRPr kumimoji="1" lang="ja-JP" altLang="en-US" sz="1000" dirty="0">
                        <a:latin typeface="HGPｺﾞｼｯｸE" panose="020B0900000000000000" pitchFamily="50" charset="-128"/>
                        <a:ea typeface="HGPｺﾞｼｯｸE" panose="020B0900000000000000" pitchFamily="50" charset="-128"/>
                      </a:endParaRPr>
                    </a:p>
                  </a:txBody>
                  <a:tcPr anchor="ct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40000"/>
                        <a:lumOff val="60000"/>
                      </a:schemeClr>
                    </a:solidFill>
                  </a:tcPr>
                </a:tc>
                <a:tc>
                  <a:txBody>
                    <a:bodyPr/>
                    <a:lstStyle/>
                    <a:p>
                      <a:pPr algn="ctr"/>
                      <a:r>
                        <a:rPr kumimoji="1" lang="ja-JP" altLang="en-US" sz="1000" dirty="0" smtClean="0">
                          <a:solidFill>
                            <a:schemeClr val="tx1"/>
                          </a:solidFill>
                          <a:latin typeface="HGPｺﾞｼｯｸE" panose="020B0900000000000000" pitchFamily="50" charset="-128"/>
                          <a:ea typeface="HGPｺﾞｼｯｸE" panose="020B0900000000000000" pitchFamily="50" charset="-128"/>
                        </a:rPr>
                        <a:t>これまでの検討結果</a:t>
                      </a:r>
                      <a:endParaRPr kumimoji="1" lang="ja-JP" altLang="en-US" sz="10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40000"/>
                        <a:lumOff val="60000"/>
                      </a:schemeClr>
                    </a:solidFill>
                  </a:tcPr>
                </a:tc>
                <a:tc>
                  <a:txBody>
                    <a:bodyPr/>
                    <a:lstStyle/>
                    <a:p>
                      <a:pPr algn="ctr"/>
                      <a:r>
                        <a:rPr kumimoji="1" lang="ja-JP" altLang="en-US" sz="1000" dirty="0" smtClean="0">
                          <a:solidFill>
                            <a:schemeClr val="tx1"/>
                          </a:solidFill>
                          <a:latin typeface="HGPｺﾞｼｯｸE" panose="020B0900000000000000" pitchFamily="50" charset="-128"/>
                          <a:ea typeface="HGPｺﾞｼｯｸE" panose="020B0900000000000000" pitchFamily="50" charset="-128"/>
                        </a:rPr>
                        <a:t>平成</a:t>
                      </a:r>
                      <a:r>
                        <a:rPr kumimoji="1" lang="en-US" altLang="ja-JP" sz="1000" dirty="0" smtClean="0">
                          <a:solidFill>
                            <a:schemeClr val="tx1"/>
                          </a:solidFill>
                          <a:latin typeface="HGPｺﾞｼｯｸE" panose="020B0900000000000000" pitchFamily="50" charset="-128"/>
                          <a:ea typeface="HGPｺﾞｼｯｸE" panose="020B0900000000000000" pitchFamily="50" charset="-128"/>
                        </a:rPr>
                        <a:t>31</a:t>
                      </a:r>
                      <a:r>
                        <a:rPr kumimoji="1" lang="ja-JP" altLang="en-US" sz="1000" dirty="0" smtClean="0">
                          <a:solidFill>
                            <a:schemeClr val="tx1"/>
                          </a:solidFill>
                          <a:latin typeface="HGPｺﾞｼｯｸE" panose="020B0900000000000000" pitchFamily="50" charset="-128"/>
                          <a:ea typeface="HGPｺﾞｼｯｸE" panose="020B0900000000000000" pitchFamily="50" charset="-128"/>
                        </a:rPr>
                        <a:t>年度主な検討事項</a:t>
                      </a:r>
                      <a:endParaRPr kumimoji="1" lang="ja-JP" altLang="en-US" sz="10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40000"/>
                        <a:lumOff val="60000"/>
                      </a:schemeClr>
                    </a:solidFill>
                  </a:tcPr>
                </a:tc>
                <a:extLst>
                  <a:ext uri="{0D108BD9-81ED-4DB2-BD59-A6C34878D82A}">
                    <a16:rowId xmlns:a16="http://schemas.microsoft.com/office/drawing/2014/main" val="10000"/>
                  </a:ext>
                </a:extLst>
              </a:tr>
              <a:tr h="2844000">
                <a:tc>
                  <a:txBody>
                    <a:bodyPr/>
                    <a:lstStyle/>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保険料率</a:t>
                      </a:r>
                    </a:p>
                  </a:txBody>
                  <a:tcPr anchor="ctr">
                    <a:solidFill>
                      <a:schemeClr val="accent6">
                        <a:lumMod val="40000"/>
                        <a:lumOff val="60000"/>
                      </a:schemeClr>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府全体の共通公費の範囲の検討</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①過年度の保険料収納見込み（退職分）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②過年度の保険料収納見込み（一般分）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③保険者努力支援制度（都道府県分）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標準保険料率算定に用いる被保険者数・所得の推計方法</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共通公費の範囲</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①退職被保険者保険料収納見込み</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・翌々年度の事業費納付金必要額（前述基礎ファイル報告額）と加減算することにより調整。</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・調整額は、当該年度の納付金算定にあたり提出した前々年度の市町村基礎ファイル</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退職保険料・保険料軽減額</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報告金額と当該年度の退職被保険者分保険料収納額</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過年度分含む決算額</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の差額。</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②過年度の保険料収納見込み（一般分）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年度同様、過去</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ヵ年の平均収納額の</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60%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を納付金に設定。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③保険者努力支援制度（都道府県分）</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年度同様、事業費納付金及び標準保険料率の引き下げに活用。</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④算定可能な特別調整交付金</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・算定省令第</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6</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条第</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項ヲのうち、「未就学児に係る医療費」、「特々調」を共通公費に追加</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⑤府独自ｲﾝｾﾝﾃｨﾌﾞ</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・上記財源の一部を保険料引下げに活用。</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被保険者数・所得の推計方法</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年度推計結果の分析及び平成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31</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年度国提示推計方法の妥当性を踏まえ、国が示す推計方法とおり実施。</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年度決算状況を踏まえた検証</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府全体の共通公費の範囲の検討</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①過年度の保険料収納見込み（一般分）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②保険者努力支援制度（都道府県分）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2016000">
                <a:tc>
                  <a:txBody>
                    <a:bodyPr/>
                    <a:lstStyle/>
                    <a:p>
                      <a:pPr algn="l"/>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保険料減免</a:t>
                      </a:r>
                      <a:endParaRPr kumimoji="1" lang="en-US" altLang="ja-JP" sz="950" dirty="0" smtClean="0">
                        <a:solidFill>
                          <a:schemeClr val="tx1"/>
                        </a:solidFill>
                        <a:latin typeface="HGPｺﾞｼｯｸE" panose="020B0900000000000000" pitchFamily="50" charset="-128"/>
                        <a:ea typeface="HGPｺﾞｼｯｸE" panose="020B0900000000000000" pitchFamily="50" charset="-128"/>
                      </a:endParaRPr>
                    </a:p>
                    <a:p>
                      <a:pPr algn="l"/>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・軽減</a:t>
                      </a:r>
                    </a:p>
                  </a:txBody>
                  <a:tcPr anchor="ctr">
                    <a:solidFill>
                      <a:schemeClr val="accent6">
                        <a:lumMod val="40000"/>
                        <a:lumOff val="60000"/>
                      </a:schemeClr>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zh-TW" altLang="en-US" sz="950" dirty="0" smtClean="0">
                          <a:solidFill>
                            <a:schemeClr val="tx1"/>
                          </a:solidFill>
                          <a:latin typeface="HGPｺﾞｼｯｸM" panose="020B0600000000000000" pitchFamily="50" charset="-128"/>
                          <a:ea typeface="HGPｺﾞｼｯｸM" panose="020B0600000000000000" pitchFamily="50" charset="-128"/>
                        </a:rPr>
                        <a:t>多子世帯減免</a:t>
                      </a:r>
                      <a:endParaRPr kumimoji="1" lang="en-US" altLang="zh-TW" sz="95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多子減免</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検討スケジュールを整理。</a:t>
                      </a:r>
                      <a:r>
                        <a:rPr kumimoji="1" lang="ja-JP" altLang="en-US" sz="950" u="sng" dirty="0" smtClean="0">
                          <a:solidFill>
                            <a:schemeClr val="tx1"/>
                          </a:solidFill>
                          <a:latin typeface="HGPｺﾞｼｯｸM" panose="020B0600000000000000" pitchFamily="50" charset="-128"/>
                          <a:ea typeface="HGPｺﾞｼｯｸM" panose="020B0600000000000000" pitchFamily="50" charset="-128"/>
                        </a:rPr>
                        <a:t>加えて、全市町村への意見照会を実施。</a:t>
                      </a:r>
                      <a:endParaRPr kumimoji="1" lang="en-US" altLang="ja-JP" sz="950" u="sng"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u="sng" dirty="0" smtClean="0">
                          <a:solidFill>
                            <a:schemeClr val="tx1"/>
                          </a:solidFill>
                          <a:latin typeface="HGPｺﾞｼｯｸM" panose="020B0600000000000000" pitchFamily="50" charset="-128"/>
                          <a:ea typeface="HGPｺﾞｼｯｸM" panose="020B0600000000000000" pitchFamily="50" charset="-128"/>
                        </a:rPr>
                        <a:t>旧被扶養者減免</a:t>
                      </a:r>
                      <a:endParaRPr kumimoji="1" lang="en-US" altLang="ja-JP" sz="950" u="sng"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u="sng" dirty="0" smtClean="0">
                          <a:solidFill>
                            <a:schemeClr val="tx1"/>
                          </a:solidFill>
                          <a:latin typeface="HGPｺﾞｼｯｸM" panose="020B0600000000000000" pitchFamily="50" charset="-128"/>
                          <a:ea typeface="HGPｺﾞｼｯｸM" panose="020B0600000000000000" pitchFamily="50" charset="-128"/>
                        </a:rPr>
                        <a:t>国基準の改定に伴い、別に定める基準を改定。</a:t>
                      </a:r>
                      <a:endParaRPr kumimoji="1" lang="en-US" altLang="ja-JP" sz="950" u="sng" dirty="0" smtClean="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保険給付費等交付金（普通交付金）の対象</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普通交付金の交付対象は、原則、</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大阪府国民健康保険運営方針の別に定める基準及び同基準に基づく運用を満たしている場合のみ</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であるが、保険料減免に係る普通交付金について、運用に基づくシステム改修をはじめとする準備を要することも踏まえ、平成</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31</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年度までは、運営方針の別に定める基準を満たしていれば、交付対象とする</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経過措置として、運用については、これまでの各市町村の取扱いとすることも可能とする</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u="none" dirty="0" err="1"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なお、平成</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32</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年度以降について、原則通りの取扱いとする。</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多子減免</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国における議論内容・全市町村への意見照会を踏まえた検討</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80981838"/>
                  </a:ext>
                </a:extLst>
              </a:tr>
              <a:tr h="1260000">
                <a:tc>
                  <a:txBody>
                    <a:bodyPr/>
                    <a:lstStyle/>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標準</a:t>
                      </a:r>
                      <a:endParaRPr kumimoji="1" lang="en-US" altLang="ja-JP" sz="950" dirty="0" smtClean="0">
                        <a:solidFill>
                          <a:schemeClr val="tx1"/>
                        </a:solidFill>
                        <a:latin typeface="HGPｺﾞｼｯｸE" panose="020B0900000000000000" pitchFamily="50" charset="-128"/>
                        <a:ea typeface="HGPｺﾞｼｯｸE" panose="020B0900000000000000" pitchFamily="50" charset="-128"/>
                      </a:endParaRPr>
                    </a:p>
                    <a:p>
                      <a:r>
                        <a:rPr kumimoji="1" lang="ja-JP" altLang="en-US" sz="950" dirty="0" smtClean="0">
                          <a:solidFill>
                            <a:schemeClr val="tx1"/>
                          </a:solidFill>
                          <a:latin typeface="HGPｺﾞｼｯｸE" panose="020B0900000000000000" pitchFamily="50" charset="-128"/>
                          <a:ea typeface="HGPｺﾞｼｯｸE" panose="020B0900000000000000" pitchFamily="50" charset="-128"/>
                        </a:rPr>
                        <a:t>収納率</a:t>
                      </a:r>
                      <a:endParaRPr kumimoji="1" lang="en-US" altLang="ja-JP" sz="950" dirty="0" smtClean="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40000"/>
                        <a:lumOff val="60000"/>
                      </a:schemeClr>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初年度においては、標準収納率を達成できず、納付金支払いが困難となる財政リスクを避けることに重きを置いて設定条件を設定したが、状況に応じて見直しを実施。</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直近の収納率実績や、保険料抑制効果を勘案し、算定の基となる値を平成</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27</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年度実績に変更するとともに、設定条件を以下のとおり変更。</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規模別基準収納率</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0" marR="0" indent="1746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規模別平均収納率－</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0.5</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インセンティブ</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174625"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規模別基準収納率を上回っている値の</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1/4</a:t>
                      </a: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努力分</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0" marR="0" indent="1746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実収納率</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+0.6</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年度決算状況を踏まえた検証</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27884415"/>
                  </a:ext>
                </a:extLst>
              </a:tr>
            </a:tbl>
          </a:graphicData>
        </a:graphic>
      </p:graphicFrame>
      <p:sp>
        <p:nvSpPr>
          <p:cNvPr id="4" name="テキスト ボックス 3"/>
          <p:cNvSpPr txBox="1"/>
          <p:nvPr/>
        </p:nvSpPr>
        <p:spPr>
          <a:xfrm>
            <a:off x="7884368" y="0"/>
            <a:ext cx="1188132" cy="307777"/>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sz="1400" b="1" dirty="0" smtClean="0">
                <a:latin typeface="+mn-ea"/>
              </a:rPr>
              <a:t>資料１－２　</a:t>
            </a:r>
            <a:r>
              <a:rPr kumimoji="1" lang="ja-JP" altLang="en-US" sz="1200" b="1" dirty="0" smtClean="0">
                <a:latin typeface="+mn-ea"/>
              </a:rPr>
              <a:t>　　</a:t>
            </a:r>
            <a:endParaRPr kumimoji="1" lang="ja-JP" altLang="en-US" sz="1200" b="1" dirty="0">
              <a:latin typeface="+mn-ea"/>
            </a:endParaRPr>
          </a:p>
        </p:txBody>
      </p:sp>
    </p:spTree>
    <p:extLst>
      <p:ext uri="{BB962C8B-B14F-4D97-AF65-F5344CB8AC3E}">
        <p14:creationId xmlns:p14="http://schemas.microsoft.com/office/powerpoint/2010/main" val="155266841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3049</TotalTime>
  <Words>666</Words>
  <Application>Microsoft Office PowerPoint</Application>
  <PresentationFormat>画面に合わせる (4:3)</PresentationFormat>
  <Paragraphs>57</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HGPｺﾞｼｯｸE</vt:lpstr>
      <vt:lpstr>HGPｺﾞｼｯｸM</vt:lpstr>
      <vt:lpstr>HGS創英角ｺﾞｼｯｸUB</vt:lpstr>
      <vt:lpstr>ＭＳ Ｐゴシック</vt:lpstr>
      <vt:lpstr>Arial</vt:lpstr>
      <vt:lpstr>Calibri</vt:lpstr>
      <vt:lpstr>Wingdings</vt:lpstr>
      <vt:lpstr>Office ​​テーマ</vt:lpstr>
      <vt:lpstr>平成30年度の財政運営検討Ｗ・Ｇの検討事項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山中　里紗</cp:lastModifiedBy>
  <cp:revision>190</cp:revision>
  <cp:lastPrinted>2018-11-26T05:19:57Z</cp:lastPrinted>
  <dcterms:created xsi:type="dcterms:W3CDTF">2016-01-05T01:34:32Z</dcterms:created>
  <dcterms:modified xsi:type="dcterms:W3CDTF">2020-09-03T08:47:42Z</dcterms:modified>
</cp:coreProperties>
</file>