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varScale="1">
        <p:scale>
          <a:sx n="70" d="100"/>
          <a:sy n="70" d="100"/>
        </p:scale>
        <p:origin x="139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2020/9/3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2020/9/3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a:latin typeface="HGS創英角ｺﾞｼｯｸUB" panose="020B0900000000000000" pitchFamily="50" charset="-128"/>
                <a:ea typeface="HGS創英角ｺﾞｼｯｸUB" panose="020B0900000000000000" pitchFamily="50" charset="-128"/>
              </a:rPr>
              <a:t>30</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09855334"/>
              </p:ext>
            </p:extLst>
          </p:nvPr>
        </p:nvGraphicFramePr>
        <p:xfrm>
          <a:off x="35496" y="371465"/>
          <a:ext cx="9072765" cy="6444156"/>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3"/>
                    </a:ext>
                  </a:extLst>
                </a:gridCol>
                <a:gridCol w="4680520">
                  <a:extLst>
                    <a:ext uri="{9D8B030D-6E8A-4147-A177-3AD203B41FA5}">
                      <a16:colId xmlns:a16="http://schemas.microsoft.com/office/drawing/2014/main" val="20004"/>
                    </a:ext>
                  </a:extLst>
                </a:gridCol>
                <a:gridCol w="1799957">
                  <a:extLst>
                    <a:ext uri="{9D8B030D-6E8A-4147-A177-3AD203B41FA5}">
                      <a16:colId xmlns:a16="http://schemas.microsoft.com/office/drawing/2014/main" val="3958627028"/>
                    </a:ext>
                  </a:extLst>
                </a:gridCol>
              </a:tblGrid>
              <a:tr h="324156">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年度検討事項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平成</a:t>
                      </a:r>
                      <a:r>
                        <a:rPr kumimoji="1" lang="en-US" altLang="ja-JP" sz="1000" dirty="0" smtClean="0">
                          <a:solidFill>
                            <a:schemeClr val="tx1"/>
                          </a:solidFill>
                          <a:latin typeface="HGPｺﾞｼｯｸE" panose="020B0900000000000000" pitchFamily="50" charset="-128"/>
                          <a:ea typeface="HGPｺﾞｼｯｸE" panose="020B0900000000000000" pitchFamily="50" charset="-128"/>
                        </a:rPr>
                        <a:t>31</a:t>
                      </a: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年度主な検討事項</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2844000">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保険料率</a:t>
                      </a:r>
                    </a:p>
                  </a:txBody>
                  <a:tcPr anchor="ctr">
                    <a:solidFill>
                      <a:schemeClr val="accent6">
                        <a:lumMod val="40000"/>
                        <a:lumOff val="6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①過年度の保険料収納見込み（退職分）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標準保険料率算定に用いる被保険者数・所得の推計方法</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共通公費の範囲</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①退職被保険者保険料収納見込み</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・翌々年度の事業費納付金必要額（前述基礎ファイル報告額）と加減算することにより調整。</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・調整額は、当該年度の納付金算定にあたり提出した前々年度の市町村基礎ファイル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退職保険料・保険料軽減額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報告金額と当該年度の退職被保険者分保険料収納額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過年度分含む決算額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の差額。</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年度同様、過去</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を納付金に設定。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年度同様、事業費納付金及び標準保険料率の引き下げに活用。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④算定可能な特別調整交付金</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項ヲのうち、「未就学児に係る医療費」、「特々調」を共通公費に追加</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⑤府独自ｲﾝｾﾝﾃｨﾌﾞ</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・上記財源の一部を保険料引下げに活用。</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被保険者数・所得の推計方法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年度推計結果の分析及び平成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年度国提示推計方法の妥当性を踏まえ、国が示す推計方法とおり実施。</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年度決算状況を踏まえた検証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016000">
                <a:tc>
                  <a:txBody>
                    <a:bodyPr/>
                    <a:lstStyle/>
                    <a:p>
                      <a:pPr algn="l"/>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・軽減</a:t>
                      </a:r>
                    </a:p>
                  </a:txBody>
                  <a:tcPr anchor="ctr">
                    <a:solidFill>
                      <a:schemeClr val="accent6">
                        <a:lumMod val="40000"/>
                        <a:lumOff val="6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多子世帯減免</a:t>
                      </a:r>
                      <a:endParaRPr kumimoji="1" lang="en-US" altLang="zh-TW"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多子減免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検討スケジュールを整理。</a:t>
                      </a:r>
                      <a:r>
                        <a:rPr kumimoji="1" lang="ja-JP" altLang="en-US" sz="950" u="sng" dirty="0" smtClean="0">
                          <a:solidFill>
                            <a:schemeClr val="tx1"/>
                          </a:solidFill>
                          <a:latin typeface="HGPｺﾞｼｯｸM" panose="020B0600000000000000" pitchFamily="50" charset="-128"/>
                          <a:ea typeface="HGPｺﾞｼｯｸM" panose="020B0600000000000000" pitchFamily="50" charset="-128"/>
                        </a:rPr>
                        <a:t>加えて、全市町村への意見照会を実施。</a:t>
                      </a:r>
                      <a:endParaRPr kumimoji="1" lang="en-US" altLang="ja-JP" sz="950"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chemeClr val="tx1"/>
                          </a:solidFill>
                          <a:latin typeface="HGPｺﾞｼｯｸM" panose="020B0600000000000000" pitchFamily="50" charset="-128"/>
                          <a:ea typeface="HGPｺﾞｼｯｸM" panose="020B0600000000000000" pitchFamily="50" charset="-128"/>
                        </a:rPr>
                        <a:t>旧被扶養者減免</a:t>
                      </a:r>
                      <a:endParaRPr kumimoji="1" lang="en-US" altLang="ja-JP" sz="950"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chemeClr val="tx1"/>
                          </a:solidFill>
                          <a:latin typeface="HGPｺﾞｼｯｸM" panose="020B0600000000000000" pitchFamily="50" charset="-128"/>
                          <a:ea typeface="HGPｺﾞｼｯｸM" panose="020B0600000000000000" pitchFamily="50" charset="-128"/>
                        </a:rPr>
                        <a:t>国基準の改定に伴い、別に定める基準を改定。</a:t>
                      </a:r>
                      <a:endParaRPr kumimoji="1" lang="en-US" altLang="ja-JP" sz="950" u="sng"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保険給付費等交付金（普通交付金）の対象</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普通交付金の交付対象は、原則、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であるが、保険料減免に係る普通交付金について、運用に基づくシステム改修をはじめとする準備を要することも踏まえ、平成</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年度までは、運営方針の別に定める基準を満たしていれば、交付対象とする</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err="1"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なお、平成</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年度以降について、原則通りの取扱いとする。</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多子減免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国における議論内容・全市町村への意見照会を踏まえた検討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80981838"/>
                  </a:ext>
                </a:extLst>
              </a:tr>
              <a:tr h="1260000">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初年度においては、標準収納率を達成できず、納付金支払いが困難となる財政リスクを避けることに重きを置いて設定条件を設定したが、状況に応じて見直しを実施。</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直近の収納率実績や、保険料抑制効果を勘案し、算定の基となる値を平成</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年度実績に変更するとともに、設定条件を以下のとおり変更。</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規模別基準収納率</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インセンティブ</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1/4</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努力分</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年度決算状況を踏まえた検証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7884415"/>
                  </a:ext>
                </a:extLst>
              </a:tr>
            </a:tbl>
          </a:graphicData>
        </a:graphic>
      </p:graphicFrame>
      <p:sp>
        <p:nvSpPr>
          <p:cNvPr id="4" name="テキスト ボックス 3"/>
          <p:cNvSpPr txBox="1"/>
          <p:nvPr/>
        </p:nvSpPr>
        <p:spPr>
          <a:xfrm>
            <a:off x="7884368" y="0"/>
            <a:ext cx="1188132"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資料１－２　</a:t>
            </a:r>
            <a:r>
              <a:rPr kumimoji="1" lang="ja-JP" altLang="en-US" sz="1200" b="1" dirty="0" smtClean="0">
                <a:latin typeface="+mn-ea"/>
              </a:rPr>
              <a:t>　　</a:t>
            </a:r>
            <a:endParaRPr kumimoji="1" lang="ja-JP" altLang="en-US" sz="1200" b="1" dirty="0">
              <a:latin typeface="+mn-ea"/>
            </a:endParaRPr>
          </a:p>
        </p:txBody>
      </p:sp>
    </p:spTree>
    <p:extLst>
      <p:ext uri="{BB962C8B-B14F-4D97-AF65-F5344CB8AC3E}">
        <p14:creationId xmlns:p14="http://schemas.microsoft.com/office/powerpoint/2010/main" val="155266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3049</TotalTime>
  <Words>666</Words>
  <Application>Microsoft Office PowerPoint</Application>
  <PresentationFormat>画面に合わせる (4:3)</PresentationFormat>
  <Paragraphs>57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HGS創英角ｺﾞｼｯｸUB</vt:lpstr>
      <vt:lpstr>ＭＳ Ｐゴシック</vt:lpstr>
      <vt:lpstr>Arial</vt:lpstr>
      <vt:lpstr>Calibri</vt:lpstr>
      <vt:lpstr>Wingdings</vt:lpstr>
      <vt:lpstr>Office ​​テーマ</vt:lpstr>
      <vt:lpstr>平成30年度の財政運営検討Ｗ・Ｇの検討事項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190</cp:revision>
  <cp:lastPrinted>2018-11-26T05:19:57Z</cp:lastPrinted>
  <dcterms:created xsi:type="dcterms:W3CDTF">2016-01-05T01:34:32Z</dcterms:created>
  <dcterms:modified xsi:type="dcterms:W3CDTF">2020-09-03T08:47:42Z</dcterms:modified>
</cp:coreProperties>
</file>