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7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9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2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60" r:id="rId1"/>
    <p:sldMasterId id="2147483988" r:id="rId2"/>
    <p:sldMasterId id="2147483994" r:id="rId3"/>
    <p:sldMasterId id="2147484034" r:id="rId4"/>
    <p:sldMasterId id="2147484047" r:id="rId5"/>
    <p:sldMasterId id="2147484063" r:id="rId6"/>
    <p:sldMasterId id="2147484069" r:id="rId7"/>
    <p:sldMasterId id="2147484076" r:id="rId8"/>
    <p:sldMasterId id="2147484081" r:id="rId9"/>
    <p:sldMasterId id="2147484118" r:id="rId10"/>
    <p:sldMasterId id="2147484126" r:id="rId11"/>
    <p:sldMasterId id="2147484141" r:id="rId12"/>
    <p:sldMasterId id="2147484156" r:id="rId13"/>
    <p:sldMasterId id="2147484166" r:id="rId14"/>
    <p:sldMasterId id="2147484181" r:id="rId15"/>
    <p:sldMasterId id="2147484193" r:id="rId16"/>
    <p:sldMasterId id="2147484208" r:id="rId17"/>
    <p:sldMasterId id="2147484213" r:id="rId18"/>
    <p:sldMasterId id="2147484219" r:id="rId19"/>
    <p:sldMasterId id="2147484225" r:id="rId20"/>
    <p:sldMasterId id="2147484230" r:id="rId21"/>
    <p:sldMasterId id="2147484245" r:id="rId22"/>
    <p:sldMasterId id="2147484257" r:id="rId23"/>
  </p:sldMasterIdLst>
  <p:notesMasterIdLst>
    <p:notesMasterId r:id="rId31"/>
  </p:notesMasterIdLst>
  <p:handoutMasterIdLst>
    <p:handoutMasterId r:id="rId32"/>
  </p:handoutMasterIdLst>
  <p:sldIdLst>
    <p:sldId id="679" r:id="rId24"/>
    <p:sldId id="684" r:id="rId25"/>
    <p:sldId id="690" r:id="rId26"/>
    <p:sldId id="688" r:id="rId27"/>
    <p:sldId id="692" r:id="rId28"/>
    <p:sldId id="693" r:id="rId29"/>
    <p:sldId id="694" r:id="rId30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0C4F4"/>
    <a:srgbClr val="64CFF6"/>
    <a:srgbClr val="F07F6B"/>
    <a:srgbClr val="4087C8"/>
    <a:srgbClr val="BFBFBF"/>
    <a:srgbClr val="8DDCF8"/>
    <a:srgbClr val="00BCB8"/>
    <a:srgbClr val="DAEDE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333" autoAdjust="0"/>
  </p:normalViewPr>
  <p:slideViewPr>
    <p:cSldViewPr>
      <p:cViewPr varScale="1">
        <p:scale>
          <a:sx n="73" d="100"/>
          <a:sy n="73" d="100"/>
        </p:scale>
        <p:origin x="1056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4532"/>
    </p:cViewPr>
  </p:sorterViewPr>
  <p:notesViewPr>
    <p:cSldViewPr>
      <p:cViewPr varScale="1">
        <p:scale>
          <a:sx n="49" d="100"/>
          <a:sy n="49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19413" cy="495300"/>
          </a:xfrm>
          <a:prstGeom prst="rect">
            <a:avLst/>
          </a:prstGeom>
        </p:spPr>
        <p:txBody>
          <a:bodyPr vert="horz" lIns="91438" tIns="45722" rIns="91438" bIns="4572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1606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38" tIns="45722" rIns="91438" bIns="45722" rtlCol="0"/>
          <a:lstStyle>
            <a:lvl1pPr algn="r">
              <a:defRPr sz="1100"/>
            </a:lvl1pPr>
          </a:lstStyle>
          <a:p>
            <a:fld id="{8A4FAE83-6876-449D-BCCE-496EC707688A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1607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371015"/>
            <a:ext cx="2919413" cy="495300"/>
          </a:xfrm>
          <a:prstGeom prst="rect">
            <a:avLst/>
          </a:prstGeom>
        </p:spPr>
        <p:txBody>
          <a:bodyPr vert="horz" lIns="91438" tIns="45722" rIns="91438" bIns="4572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1608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438" tIns="45722" rIns="91438" bIns="45722" rtlCol="0" anchor="b"/>
          <a:lstStyle>
            <a:lvl1pPr algn="r">
              <a:defRPr sz="1100"/>
            </a:lvl1pPr>
          </a:lstStyle>
          <a:p>
            <a:fld id="{68D39ECE-9559-4BF9-A72E-0A6C08851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085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19413" cy="495300"/>
          </a:xfrm>
          <a:prstGeom prst="rect">
            <a:avLst/>
          </a:prstGeom>
        </p:spPr>
        <p:txBody>
          <a:bodyPr vert="horz" lIns="91438" tIns="45722" rIns="91438" bIns="4572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1599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38" tIns="45722" rIns="91438" bIns="45722" rtlCol="0"/>
          <a:lstStyle>
            <a:lvl1pPr algn="r">
              <a:defRPr sz="1100"/>
            </a:lvl1pPr>
          </a:lstStyle>
          <a:p>
            <a:fld id="{0AC30D34-39EC-4333-89A4-48E429B38CE2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1600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2" rIns="91438" bIns="45722" rtlCol="0" anchor="ctr"/>
          <a:lstStyle/>
          <a:p>
            <a:endParaRPr lang="ja-JP" altLang="en-US"/>
          </a:p>
        </p:txBody>
      </p:sp>
      <p:sp>
        <p:nvSpPr>
          <p:cNvPr id="1601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7" y="4748214"/>
            <a:ext cx="5389564" cy="3884613"/>
          </a:xfrm>
          <a:prstGeom prst="rect">
            <a:avLst/>
          </a:prstGeom>
        </p:spPr>
        <p:txBody>
          <a:bodyPr vert="horz" lIns="91438" tIns="45722" rIns="91438" bIns="457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02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9" y="9371015"/>
            <a:ext cx="2919413" cy="495300"/>
          </a:xfrm>
          <a:prstGeom prst="rect">
            <a:avLst/>
          </a:prstGeom>
        </p:spPr>
        <p:txBody>
          <a:bodyPr vert="horz" lIns="91438" tIns="45722" rIns="91438" bIns="4572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1603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438" tIns="45722" rIns="91438" bIns="45722" rtlCol="0" anchor="b"/>
          <a:lstStyle>
            <a:lvl1pPr algn="r">
              <a:defRPr sz="1100"/>
            </a:lvl1pPr>
          </a:lstStyle>
          <a:p>
            <a:fld id="{21C75C97-5DEC-465A-942A-ECFBEE6DB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974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7" descr="mlit_top"/>
          <p:cNvPicPr>
            <a:picLocks noChangeAspect="1" noChangeArrowheads="1"/>
          </p:cNvPicPr>
          <p:nvPr userDrawn="1"/>
        </p:nvPicPr>
        <p:blipFill>
          <a:blip r:embed="rId2"/>
          <a:srcRect t="62230"/>
          <a:stretch>
            <a:fillRect/>
          </a:stretch>
        </p:blipFill>
        <p:spPr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Rectangle 9"/>
          <p:cNvSpPr>
            <a:spLocks noChangeArrowheads="1"/>
          </p:cNvSpPr>
          <p:nvPr userDrawn="1"/>
        </p:nvSpPr>
        <p:spPr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69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Text Box 12"/>
          <p:cNvSpPr txBox="1">
            <a:spLocks noChangeArrowheads="1"/>
          </p:cNvSpPr>
          <p:nvPr userDrawn="1"/>
        </p:nvSpPr>
        <p:spPr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10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7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6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2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3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3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3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165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3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0025"/>
            <a:ext cx="23114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28EFBF-787C-4644-A72D-2586AE847FC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780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903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904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05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9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907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908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909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402997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82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8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9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612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7" descr="mlit_top"/>
          <p:cNvPicPr>
            <a:picLocks noChangeAspect="1" noChangeArrowheads="1"/>
          </p:cNvPicPr>
          <p:nvPr userDrawn="1"/>
        </p:nvPicPr>
        <p:blipFill>
          <a:blip r:embed="rId2"/>
          <a:srcRect t="62230"/>
          <a:stretch>
            <a:fillRect/>
          </a:stretch>
        </p:blipFill>
        <p:spPr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Rectangle 9"/>
          <p:cNvSpPr>
            <a:spLocks noChangeArrowheads="1"/>
          </p:cNvSpPr>
          <p:nvPr userDrawn="1"/>
        </p:nvSpPr>
        <p:spPr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69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Text Box 12"/>
          <p:cNvSpPr txBox="1">
            <a:spLocks noChangeArrowheads="1"/>
          </p:cNvSpPr>
          <p:nvPr userDrawn="1"/>
        </p:nvSpPr>
        <p:spPr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10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7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33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651FC12D-27C1-4F31-90C9-A93D49E44687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5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471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907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0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3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3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3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3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818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06FFE511-5094-4685-A035-FB392A6605D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88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25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1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187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2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 dirty="0"/>
              <a:t>図を追加</a:t>
            </a:r>
          </a:p>
        </p:txBody>
      </p:sp>
      <p:sp>
        <p:nvSpPr>
          <p:cNvPr id="112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758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2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3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3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3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108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3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3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3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3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654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4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4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E4E-BD9F-47BF-A186-821F82A19E0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466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コンテンツ プレースホルダ 1"/>
          <p:cNvSpPr>
            <a:spLocks noGrp="1"/>
          </p:cNvSpPr>
          <p:nvPr>
            <p:ph/>
          </p:nvPr>
        </p:nvSpPr>
        <p:spPr>
          <a:xfrm>
            <a:off x="1" y="0"/>
            <a:ext cx="9958533" cy="6096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4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4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4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9C724C-C8A3-4570-8517-74791A8177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378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5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5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5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0025"/>
            <a:ext cx="23114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28EFBF-787C-4644-A72D-2586AE847FC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8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537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538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39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54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541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542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543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4531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4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4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E4E-BD9F-47BF-A186-821F82A19E0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375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643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4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979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1551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1552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778464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7" descr="mlit_top"/>
          <p:cNvPicPr>
            <a:picLocks noChangeAspect="1" noChangeArrowheads="1"/>
          </p:cNvPicPr>
          <p:nvPr userDrawn="1"/>
        </p:nvPicPr>
        <p:blipFill>
          <a:blip r:embed="rId2"/>
          <a:srcRect t="62230"/>
          <a:stretch>
            <a:fillRect/>
          </a:stretch>
        </p:blipFill>
        <p:spPr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Rectangle 9"/>
          <p:cNvSpPr>
            <a:spLocks noChangeArrowheads="1"/>
          </p:cNvSpPr>
          <p:nvPr userDrawn="1"/>
        </p:nvSpPr>
        <p:spPr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40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Text Box 12"/>
          <p:cNvSpPr txBox="1">
            <a:spLocks noChangeArrowheads="1"/>
          </p:cNvSpPr>
          <p:nvPr userDrawn="1"/>
        </p:nvSpPr>
        <p:spPr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4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4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123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5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5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651FC12D-27C1-4F31-90C9-A93D49E44687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37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5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5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132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6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242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0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1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7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710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06FFE511-5094-4685-A035-FB392A6605D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558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8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8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7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コンテンツ プレースホルダ 1"/>
          <p:cNvSpPr>
            <a:spLocks noGrp="1"/>
          </p:cNvSpPr>
          <p:nvPr>
            <p:ph/>
          </p:nvPr>
        </p:nvSpPr>
        <p:spPr>
          <a:xfrm>
            <a:off x="1" y="0"/>
            <a:ext cx="9958533" cy="6096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4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4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4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9C724C-C8A3-4570-8517-74791A8177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644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6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87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8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9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178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 dirty="0"/>
              <a:t>図を追加</a:t>
            </a:r>
          </a:p>
        </p:txBody>
      </p:sp>
      <p:sp>
        <p:nvSpPr>
          <p:cNvPr id="109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9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9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776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0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0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0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70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6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0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0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60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1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1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E4E-BD9F-47BF-A186-821F82A19E0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648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コンテンツ プレースホルダ 1"/>
          <p:cNvSpPr>
            <a:spLocks noGrp="1"/>
          </p:cNvSpPr>
          <p:nvPr>
            <p:ph/>
          </p:nvPr>
        </p:nvSpPr>
        <p:spPr>
          <a:xfrm>
            <a:off x="1" y="0"/>
            <a:ext cx="9958533" cy="6096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1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9C724C-C8A3-4570-8517-74791A8177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319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2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0025"/>
            <a:ext cx="23114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28EFBF-787C-4644-A72D-2586AE847FC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9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903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904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05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9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907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908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909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844993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942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7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5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5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5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0025"/>
            <a:ext cx="23114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28EFBF-787C-4644-A72D-2586AE847FC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387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9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9103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903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904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05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9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907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908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909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864921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035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9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6823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254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255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56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25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258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259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260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187562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3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709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68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69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95262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6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670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671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72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67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674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675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676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8735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254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255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56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25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258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259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260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764726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309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8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2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4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0975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7" descr="mlit_top"/>
          <p:cNvPicPr>
            <a:picLocks noChangeAspect="1" noChangeArrowheads="1"/>
          </p:cNvPicPr>
          <p:nvPr userDrawn="1"/>
        </p:nvPicPr>
        <p:blipFill>
          <a:blip r:embed="rId2"/>
          <a:srcRect t="62230"/>
          <a:stretch>
            <a:fillRect/>
          </a:stretch>
        </p:blipFill>
        <p:spPr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Rectangle 9"/>
          <p:cNvSpPr>
            <a:spLocks noChangeArrowheads="1"/>
          </p:cNvSpPr>
          <p:nvPr userDrawn="1"/>
        </p:nvSpPr>
        <p:spPr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40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Text Box 12"/>
          <p:cNvSpPr txBox="1">
            <a:spLocks noChangeArrowheads="1"/>
          </p:cNvSpPr>
          <p:nvPr userDrawn="1"/>
        </p:nvSpPr>
        <p:spPr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4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890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651FC12D-27C1-4F31-90C9-A93D49E44687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86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444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6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922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0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1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456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06FFE511-5094-4685-A035-FB392A6605D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477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4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47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6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87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308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 dirty="0"/>
              <a:t>図を追加</a:t>
            </a:r>
          </a:p>
        </p:txBody>
      </p:sp>
      <p:sp>
        <p:nvSpPr>
          <p:cNvPr id="109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428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0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57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6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107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E4E-BD9F-47BF-A186-821F82A19E0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442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コンテンツ プレースホルダ 1"/>
          <p:cNvSpPr>
            <a:spLocks noGrp="1"/>
          </p:cNvSpPr>
          <p:nvPr>
            <p:ph/>
          </p:nvPr>
        </p:nvSpPr>
        <p:spPr>
          <a:xfrm>
            <a:off x="1" y="0"/>
            <a:ext cx="9958533" cy="6096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1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9C724C-C8A3-4570-8517-74791A8177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349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0025"/>
            <a:ext cx="23114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28EFBF-787C-4644-A72D-2586AE847FC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654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 userDrawn="1"/>
        </p:nvPicPr>
        <p:blipFill>
          <a:blip r:embed="rId2" cstate="print"/>
          <a:srcRect t="62230"/>
          <a:stretch>
            <a:fillRect/>
          </a:stretch>
        </p:blipFill>
        <p:spPr bwMode="auto">
          <a:xfrm>
            <a:off x="3" y="6524661"/>
            <a:ext cx="9906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833305" y="3284574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defTabSz="914346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" y="6051586"/>
            <a:ext cx="2301081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" y="6524660"/>
            <a:ext cx="3771150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>
            <a:spAutoFit/>
          </a:bodyPr>
          <a:lstStyle/>
          <a:p>
            <a:pPr defTabSz="9143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i="1" dirty="0">
                <a:solidFill>
                  <a:prstClr val="white"/>
                </a:solidFill>
                <a:latin typeface="Times New Roman" pitchFamily="18" charset="0"/>
              </a:rPr>
              <a:t>Ministry of </a:t>
            </a:r>
            <a:r>
              <a:rPr lang="en-US" altLang="ja-JP" sz="1200" i="1" dirty="0" smtClean="0">
                <a:solidFill>
                  <a:prstClr val="white"/>
                </a:solidFill>
                <a:latin typeface="Times New Roman" pitchFamily="18" charset="0"/>
              </a:rPr>
              <a:t>Land</a:t>
            </a:r>
            <a:r>
              <a:rPr lang="ja-JP" altLang="en-US" sz="1200" i="1" dirty="0" err="1" smtClean="0">
                <a:solidFill>
                  <a:prstClr val="white"/>
                </a:solidFill>
                <a:latin typeface="Times New Roman" pitchFamily="18" charset="0"/>
              </a:rPr>
              <a:t>、</a:t>
            </a:r>
            <a:r>
              <a:rPr lang="en-US" altLang="ja-JP" sz="1200" i="1" dirty="0" smtClean="0">
                <a:solidFill>
                  <a:prstClr val="white"/>
                </a:solidFill>
                <a:latin typeface="Times New Roman" pitchFamily="18" charset="0"/>
              </a:rPr>
              <a:t> Infrastructure</a:t>
            </a:r>
            <a:r>
              <a:rPr lang="ja-JP" altLang="en-US" sz="1200" i="1" dirty="0" err="1" smtClean="0">
                <a:solidFill>
                  <a:prstClr val="white"/>
                </a:solidFill>
                <a:latin typeface="Times New Roman" pitchFamily="18" charset="0"/>
              </a:rPr>
              <a:t>、</a:t>
            </a:r>
            <a:r>
              <a:rPr lang="en-US" altLang="ja-JP" sz="1200" i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ja-JP" sz="1200" i="1" dirty="0">
                <a:solidFill>
                  <a:prstClr val="white"/>
                </a:solidFill>
                <a:latin typeface="Times New Roman" pitchFamily="18" charset="0"/>
              </a:rPr>
              <a:t>Transport and Tourism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91" y="2133636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3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1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B69E-7056-48BD-BE8C-C5E11BB58C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FC96-8832-404D-A265-B73147B2DDB0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3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9" y="440693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9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6" indent="0">
              <a:buNone/>
              <a:defRPr sz="1600"/>
            </a:lvl3pPr>
            <a:lvl4pPr marL="1371520" indent="0">
              <a:buNone/>
              <a:defRPr sz="1400"/>
            </a:lvl4pPr>
            <a:lvl5pPr marL="1828693" indent="0">
              <a:buNone/>
              <a:defRPr sz="1400"/>
            </a:lvl5pPr>
            <a:lvl6pPr marL="2285866" indent="0">
              <a:buNone/>
              <a:defRPr sz="1400"/>
            </a:lvl6pPr>
            <a:lvl7pPr marL="2743039" indent="0">
              <a:buNone/>
              <a:defRPr sz="1400"/>
            </a:lvl7pPr>
            <a:lvl8pPr marL="3200212" indent="0">
              <a:buNone/>
              <a:defRPr sz="1400"/>
            </a:lvl8pPr>
            <a:lvl9pPr marL="3657385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AD99-CC59-4166-ABBD-8DE5148183C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8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494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12834-269D-4A39-803E-7A0655FA0AD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2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3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39" indent="0">
              <a:buNone/>
              <a:defRPr sz="1600" b="1"/>
            </a:lvl7pPr>
            <a:lvl8pPr marL="3200212" indent="0">
              <a:buNone/>
              <a:defRPr sz="1600" b="1"/>
            </a:lvl8pPr>
            <a:lvl9pPr marL="3657385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8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3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39" indent="0">
              <a:buNone/>
              <a:defRPr sz="1600" b="1"/>
            </a:lvl7pPr>
            <a:lvl8pPr marL="3200212" indent="0">
              <a:buNone/>
              <a:defRPr sz="1600" b="1"/>
            </a:lvl8pPr>
            <a:lvl9pPr marL="3657385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1AC3-9B7D-4838-8BEF-7E62123D4E0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057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3EB69-8D65-47DD-860E-0A1328D4769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661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0A3C-32D6-4FDF-AD1D-AF76EDC5531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422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5" y="27306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20" indent="0">
              <a:buNone/>
              <a:defRPr sz="900"/>
            </a:lvl4pPr>
            <a:lvl5pPr marL="1828693" indent="0">
              <a:buNone/>
              <a:defRPr sz="900"/>
            </a:lvl5pPr>
            <a:lvl6pPr marL="2285866" indent="0">
              <a:buNone/>
              <a:defRPr sz="900"/>
            </a:lvl6pPr>
            <a:lvl7pPr marL="2743039" indent="0">
              <a:buNone/>
              <a:defRPr sz="900"/>
            </a:lvl7pPr>
            <a:lvl8pPr marL="3200212" indent="0">
              <a:buNone/>
              <a:defRPr sz="900"/>
            </a:lvl8pPr>
            <a:lvl9pPr marL="3657385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F1980-AE01-450F-AF94-B2C0BF4C728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49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20" indent="0">
              <a:buNone/>
              <a:defRPr sz="2000"/>
            </a:lvl4pPr>
            <a:lvl5pPr marL="1828693" indent="0">
              <a:buNone/>
              <a:defRPr sz="2000"/>
            </a:lvl5pPr>
            <a:lvl6pPr marL="2285866" indent="0">
              <a:buNone/>
              <a:defRPr sz="2000"/>
            </a:lvl6pPr>
            <a:lvl7pPr marL="2743039" indent="0">
              <a:buNone/>
              <a:defRPr sz="2000"/>
            </a:lvl7pPr>
            <a:lvl8pPr marL="3200212" indent="0">
              <a:buNone/>
              <a:defRPr sz="2000"/>
            </a:lvl8pPr>
            <a:lvl9pPr marL="3657385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20" indent="0">
              <a:buNone/>
              <a:defRPr sz="900"/>
            </a:lvl4pPr>
            <a:lvl5pPr marL="1828693" indent="0">
              <a:buNone/>
              <a:defRPr sz="900"/>
            </a:lvl5pPr>
            <a:lvl6pPr marL="2285866" indent="0">
              <a:buNone/>
              <a:defRPr sz="900"/>
            </a:lvl6pPr>
            <a:lvl7pPr marL="2743039" indent="0">
              <a:buNone/>
              <a:defRPr sz="900"/>
            </a:lvl7pPr>
            <a:lvl8pPr marL="3200212" indent="0">
              <a:buNone/>
              <a:defRPr sz="900"/>
            </a:lvl8pPr>
            <a:lvl9pPr marL="3657385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DAF3-91A1-448C-80C4-3C69CAB5BC5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770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A4B7-9A00-4A23-9722-E813F88B5E8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966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9" y="13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13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581C-BF1B-4453-9823-8B1F366ABE0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68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903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904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05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9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907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908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909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699723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1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68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69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693194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3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9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2828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" name="Picture 7" descr="mlit_top"/>
          <p:cNvPicPr>
            <a:picLocks noChangeAspect="1" noChangeArrowheads="1"/>
          </p:cNvPicPr>
          <p:nvPr userDrawn="1"/>
        </p:nvPicPr>
        <p:blipFill>
          <a:blip r:embed="rId2"/>
          <a:srcRect t="62230"/>
          <a:stretch>
            <a:fillRect/>
          </a:stretch>
        </p:blipFill>
        <p:spPr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Rectangle 9"/>
          <p:cNvSpPr>
            <a:spLocks noChangeArrowheads="1"/>
          </p:cNvSpPr>
          <p:nvPr userDrawn="1"/>
        </p:nvSpPr>
        <p:spPr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293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Text Box 12"/>
          <p:cNvSpPr txBox="1">
            <a:spLocks noChangeArrowheads="1"/>
          </p:cNvSpPr>
          <p:nvPr userDrawn="1"/>
        </p:nvSpPr>
        <p:spPr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12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2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29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29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29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0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651FC12D-27C1-4F31-90C9-A93D49E44687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6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02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0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0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0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651FC12D-27C1-4F31-90C9-A93D49E44687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51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0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0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1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0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14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15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1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1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5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21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2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23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24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2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2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2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06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3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3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3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06FFE511-5094-4685-A035-FB392A6605D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96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3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3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8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39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40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4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4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4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78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46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 dirty="0"/>
              <a:t>図を追加</a:t>
            </a:r>
          </a:p>
        </p:txBody>
      </p:sp>
      <p:sp>
        <p:nvSpPr>
          <p:cNvPr id="1347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4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4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5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05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5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5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5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5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2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59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6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6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61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6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6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E4E-BD9F-47BF-A186-821F82A19E0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57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コンテンツ プレースホルダ 1"/>
          <p:cNvSpPr>
            <a:spLocks noGrp="1"/>
          </p:cNvSpPr>
          <p:nvPr>
            <p:ph/>
          </p:nvPr>
        </p:nvSpPr>
        <p:spPr>
          <a:xfrm>
            <a:off x="1" y="0"/>
            <a:ext cx="9958533" cy="6096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6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37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37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9C724C-C8A3-4570-8517-74791A8177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34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7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7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0025"/>
            <a:ext cx="23114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28EFBF-787C-4644-A72D-2586AE847FC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537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538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39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54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541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542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543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64510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5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4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71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1551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1552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07687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" name="Picture 7" descr="mlit_top"/>
          <p:cNvPicPr>
            <a:picLocks noChangeAspect="1" noChangeArrowheads="1"/>
          </p:cNvPicPr>
          <p:nvPr userDrawn="1"/>
        </p:nvPicPr>
        <p:blipFill>
          <a:blip r:embed="rId2"/>
          <a:srcRect t="62230"/>
          <a:stretch>
            <a:fillRect/>
          </a:stretch>
        </p:blipFill>
        <p:spPr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6" name="Rectangle 9"/>
          <p:cNvSpPr>
            <a:spLocks noChangeArrowheads="1"/>
          </p:cNvSpPr>
          <p:nvPr userDrawn="1"/>
        </p:nvSpPr>
        <p:spPr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2767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8" name="Text Box 12"/>
          <p:cNvSpPr txBox="1">
            <a:spLocks noChangeArrowheads="1"/>
          </p:cNvSpPr>
          <p:nvPr userDrawn="1"/>
        </p:nvSpPr>
        <p:spPr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27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7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277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7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7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94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776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7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651FC12D-27C1-4F31-90C9-A93D49E44687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62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782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78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8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8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4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65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788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8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9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9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90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79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796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97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798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9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0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0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30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80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0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0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06FFE511-5094-4685-A035-FB392A6605D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9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0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39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81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81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81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1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1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44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820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 dirty="0"/>
              <a:t>図を追加</a:t>
            </a:r>
          </a:p>
        </p:txBody>
      </p:sp>
      <p:sp>
        <p:nvSpPr>
          <p:cNvPr id="2821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82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2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2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827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82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2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3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06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283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83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3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3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46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39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4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E4E-BD9F-47BF-A186-821F82A19E0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41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コンテンツ プレースホルダ 1"/>
          <p:cNvSpPr>
            <a:spLocks noGrp="1"/>
          </p:cNvSpPr>
          <p:nvPr>
            <p:ph/>
          </p:nvPr>
        </p:nvSpPr>
        <p:spPr>
          <a:xfrm>
            <a:off x="1" y="0"/>
            <a:ext cx="9958533" cy="6096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84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84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84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9C724C-C8A3-4570-8517-74791A8177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0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84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84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4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85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0025"/>
            <a:ext cx="23114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28EFBF-787C-4644-A72D-2586AE847FC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10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903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904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05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9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907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908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909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375405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4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9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9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32274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922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92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2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2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37C20-F80C-4F92-B49E-9F67F3C614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926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6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670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671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72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67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674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675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676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95814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74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8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9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4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050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06FFE511-5094-4685-A035-FB392A6605D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223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601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602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03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60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605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606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607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22800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1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1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2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20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21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22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3505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6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670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671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72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67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674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675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676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65201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91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8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59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4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060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69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69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69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19AF-C46D-4C36-94D1-69325ADD5D0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092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3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903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6524656"/>
            <a:ext cx="9906000" cy="333375"/>
          </a:xfrm>
          <a:prstGeom prst="rect">
            <a:avLst/>
          </a:prstGeom>
          <a:noFill/>
        </p:spPr>
      </p:pic>
      <p:sp>
        <p:nvSpPr>
          <p:cNvPr id="1904" name="Rectangle 9"/>
          <p:cNvSpPr>
            <a:spLocks noChangeArrowheads="1"/>
          </p:cNvSpPr>
          <p:nvPr/>
        </p:nvSpPr>
        <p:spPr>
          <a:xfrm>
            <a:off x="1833305" y="3284569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05" name="Text Box 12"/>
          <p:cNvSpPr txBox="1">
            <a:spLocks noChangeArrowheads="1"/>
          </p:cNvSpPr>
          <p:nvPr/>
        </p:nvSpPr>
        <p:spPr>
          <a:xfrm>
            <a:off x="17" y="6524654"/>
            <a:ext cx="3874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FFFFFF"/>
                </a:solidFill>
                <a:latin typeface="Arial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9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0A9-93CD-4DE8-80FA-5BECF888EE7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907" name="Group 4"/>
          <p:cNvGrpSpPr>
            <a:grpSpLocks noChangeAspect="1"/>
          </p:cNvGrpSpPr>
          <p:nvPr userDrawn="1"/>
        </p:nvGrpSpPr>
        <p:grpSpPr>
          <a:xfrm>
            <a:off x="11" y="6051581"/>
            <a:ext cx="2301081" cy="473075"/>
            <a:chOff x="0" y="3812"/>
            <a:chExt cx="1338" cy="298"/>
          </a:xfrm>
        </p:grpSpPr>
        <p:sp>
          <p:nvSpPr>
            <p:cNvPr id="1908" name="AutoShape 3"/>
            <p:cNvSpPr>
              <a:spLocks noChangeAspect="1" noChangeArrowheads="1" noTextEdit="1"/>
            </p:cNvSpPr>
            <p:nvPr userDrawn="1"/>
          </p:nvSpPr>
          <p:spPr>
            <a:xfrm>
              <a:off x="0" y="3812"/>
              <a:ext cx="1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909" name="Picture 5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812"/>
              <a:ext cx="13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4244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0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42B-CFC2-4BDB-8E98-30D1E15874E9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26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DE-FE09-4370-A521-93A5DB28219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2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関東地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372225"/>
            <a:ext cx="23114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84550" y="6378575"/>
            <a:ext cx="3136900" cy="476250"/>
          </a:xfrm>
          <a:prstGeom prst="rect">
            <a:avLst/>
          </a:prstGeom>
        </p:spPr>
        <p:txBody>
          <a:bodyPr anchor="b"/>
          <a:lstStyle>
            <a:lvl1pPr>
              <a:defRPr sz="1292">
                <a:latin typeface="+mn-ea"/>
                <a:ea typeface="+mn-ea"/>
              </a:defRPr>
            </a:lvl1pPr>
          </a:lstStyle>
          <a:p>
            <a:pPr defTabSz="844083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94600" y="6381700"/>
            <a:ext cx="2311400" cy="476250"/>
          </a:xfrm>
        </p:spPr>
        <p:txBody>
          <a:bodyPr/>
          <a:lstStyle/>
          <a:p>
            <a:pPr defTabSz="844083"/>
            <a:fld id="{C512F234-6453-4BD4-B135-21D1881FD27F}" type="slidenum">
              <a:rPr lang="en-US" altLang="ja-JP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919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4"/>
            <a:ext cx="99059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8825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7" descr="mlit_top"/>
          <p:cNvPicPr>
            <a:picLocks noChangeAspect="1" noChangeArrowheads="1"/>
          </p:cNvPicPr>
          <p:nvPr userDrawn="1"/>
        </p:nvPicPr>
        <p:blipFill>
          <a:blip r:embed="rId2"/>
          <a:srcRect t="62230"/>
          <a:stretch>
            <a:fillRect/>
          </a:stretch>
        </p:blipFill>
        <p:spPr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Rectangle 9"/>
          <p:cNvSpPr>
            <a:spLocks noChangeArrowheads="1"/>
          </p:cNvSpPr>
          <p:nvPr userDrawn="1"/>
        </p:nvSpPr>
        <p:spPr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40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Text Box 12"/>
          <p:cNvSpPr txBox="1">
            <a:spLocks noChangeArrowheads="1"/>
          </p:cNvSpPr>
          <p:nvPr userDrawn="1"/>
        </p:nvSpPr>
        <p:spPr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4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28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651FC12D-27C1-4F31-90C9-A93D49E44687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09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51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6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0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1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17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06FFE511-5094-4685-A035-FB392A6605D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072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3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1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305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6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87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18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 dirty="0"/>
              <a:t>図を追加</a:t>
            </a:r>
          </a:p>
        </p:txBody>
      </p:sp>
      <p:sp>
        <p:nvSpPr>
          <p:cNvPr id="109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3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0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07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6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67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E4E-BD9F-47BF-A186-821F82A19E0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766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コンテンツ プレースホルダ 1"/>
          <p:cNvSpPr>
            <a:spLocks noGrp="1"/>
          </p:cNvSpPr>
          <p:nvPr>
            <p:ph/>
          </p:nvPr>
        </p:nvSpPr>
        <p:spPr>
          <a:xfrm>
            <a:off x="1" y="0"/>
            <a:ext cx="9958533" cy="6096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1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9C724C-C8A3-4570-8517-74791A8177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08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0025"/>
            <a:ext cx="23114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28EFBF-787C-4644-A72D-2586AE847FC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34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8" name="Picture 7" descr="mlit_top"/>
          <p:cNvPicPr>
            <a:picLocks noChangeAspect="1" noChangeArrowheads="1"/>
          </p:cNvPicPr>
          <p:nvPr userDrawn="1"/>
        </p:nvPicPr>
        <p:blipFill>
          <a:blip r:embed="rId2"/>
          <a:srcRect t="62230"/>
          <a:stretch>
            <a:fillRect/>
          </a:stretch>
        </p:blipFill>
        <p:spPr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Rectangle 9"/>
          <p:cNvSpPr>
            <a:spLocks noChangeArrowheads="1"/>
          </p:cNvSpPr>
          <p:nvPr userDrawn="1"/>
        </p:nvSpPr>
        <p:spPr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450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Text Box 12"/>
          <p:cNvSpPr txBox="1">
            <a:spLocks noChangeArrowheads="1"/>
          </p:cNvSpPr>
          <p:nvPr userDrawn="1"/>
        </p:nvSpPr>
        <p:spPr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14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45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5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5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04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5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6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6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651FC12D-27C1-4F31-90C9-A93D49E44687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55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6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4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2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 dirty="0"/>
              <a:t>図を追加</a:t>
            </a:r>
          </a:p>
        </p:txBody>
      </p:sp>
      <p:sp>
        <p:nvSpPr>
          <p:cNvPr id="112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41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7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7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7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7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7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842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7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7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80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81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8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8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8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82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8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8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8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06FFE511-5094-4685-A035-FB392A6605D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401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9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9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672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96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97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9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9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0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712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50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 dirty="0"/>
              <a:t>図を追加</a:t>
            </a:r>
          </a:p>
        </p:txBody>
      </p:sp>
      <p:sp>
        <p:nvSpPr>
          <p:cNvPr id="150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50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0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0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848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510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1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1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15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516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1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51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64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2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2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E4E-BD9F-47BF-A186-821F82A19E0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039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コンテンツ プレースホルダ 1"/>
          <p:cNvSpPr>
            <a:spLocks noGrp="1"/>
          </p:cNvSpPr>
          <p:nvPr>
            <p:ph/>
          </p:nvPr>
        </p:nvSpPr>
        <p:spPr>
          <a:xfrm>
            <a:off x="1" y="0"/>
            <a:ext cx="9958533" cy="6096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2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2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2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9C724C-C8A3-4570-8517-74791A8177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7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2.xml"/><Relationship Id="rId9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1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40.xml"/><Relationship Id="rId9" Type="http://schemas.openxmlformats.org/officeDocument/2006/relationships/image" Target="../media/image5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1.pn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44.xml"/><Relationship Id="rId9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.png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148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1.png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152.xml"/><Relationship Id="rId9" Type="http://schemas.openxmlformats.org/officeDocument/2006/relationships/image" Target="../media/image5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162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9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1.png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81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5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5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5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1058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1059" name="Picture 9" descr="mlit_top"/>
            <p:cNvPicPr>
              <a:picLocks noChangeAspect="1" noChangeArrowheads="1"/>
            </p:cNvPicPr>
            <p:nvPr userDrawn="1"/>
          </p:nvPicPr>
          <p:blipFill>
            <a:blip r:embed="rId1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60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61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2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3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6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34339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65" name="Picture 14"/>
          <p:cNvPicPr>
            <a:picLocks noChangeAspect="1" noChangeArrowheads="1"/>
          </p:cNvPicPr>
          <p:nvPr userDrawn="1"/>
        </p:nvPicPr>
        <p:blipFill>
          <a:blip r:embed="rId19"/>
          <a:srcRect t="3670"/>
          <a:stretch>
            <a:fillRect/>
          </a:stretch>
        </p:blipFill>
        <p:spPr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5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8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890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891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892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893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894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895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897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898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899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96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1029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1030" name="Picture 9" descr="mlit_top"/>
            <p:cNvPicPr>
              <a:picLocks noChangeAspect="1" noChangeArrowheads="1"/>
            </p:cNvPicPr>
            <p:nvPr userDrawn="1"/>
          </p:nvPicPr>
          <p:blipFill>
            <a:blip r:embed="rId1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1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2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3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4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34339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19"/>
          <a:srcRect t="3670"/>
          <a:stretch>
            <a:fillRect/>
          </a:stretch>
        </p:blipFill>
        <p:spPr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5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4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1439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1440" name="Picture 9" descr="mlit_top"/>
            <p:cNvPicPr>
              <a:picLocks noChangeAspect="1" noChangeArrowheads="1"/>
            </p:cNvPicPr>
            <p:nvPr userDrawn="1"/>
          </p:nvPicPr>
          <p:blipFill>
            <a:blip r:embed="rId1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41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442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3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4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34339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446" name="Picture 14"/>
          <p:cNvPicPr>
            <a:picLocks noChangeAspect="1" noChangeArrowheads="1"/>
          </p:cNvPicPr>
          <p:nvPr userDrawn="1"/>
        </p:nvPicPr>
        <p:blipFill>
          <a:blip r:embed="rId19"/>
          <a:srcRect t="3670"/>
          <a:stretch>
            <a:fillRect/>
          </a:stretch>
        </p:blipFill>
        <p:spPr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93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8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890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891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892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893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894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895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897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898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899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1727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5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5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5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1058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1059" name="Picture 9" descr="mlit_top"/>
            <p:cNvPicPr>
              <a:picLocks noChangeAspect="1" noChangeArrowheads="1"/>
            </p:cNvPicPr>
            <p:nvPr userDrawn="1"/>
          </p:nvPicPr>
          <p:blipFill>
            <a:blip r:embed="rId1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60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61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2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3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6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34339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65" name="Picture 14"/>
          <p:cNvPicPr>
            <a:picLocks noChangeAspect="1" noChangeArrowheads="1"/>
          </p:cNvPicPr>
          <p:nvPr userDrawn="1"/>
        </p:nvPicPr>
        <p:blipFill>
          <a:blip r:embed="rId19"/>
          <a:srcRect t="3670"/>
          <a:stretch>
            <a:fillRect/>
          </a:stretch>
        </p:blipFill>
        <p:spPr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11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2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52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52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524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525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526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527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528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529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531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532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533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8005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1029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1030" name="Picture 9" descr="mlit_top"/>
            <p:cNvPicPr>
              <a:picLocks noChangeAspect="1" noChangeArrowheads="1"/>
            </p:cNvPicPr>
            <p:nvPr userDrawn="1"/>
          </p:nvPicPr>
          <p:blipFill>
            <a:blip r:embed="rId1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1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2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3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4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34339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19"/>
          <a:srcRect t="3670"/>
          <a:stretch>
            <a:fillRect/>
          </a:stretch>
        </p:blipFill>
        <p:spPr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8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8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890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891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892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893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894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895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897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898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899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850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8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890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891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892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893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894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895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897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898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899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6848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3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3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4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241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242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243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244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245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246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248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249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250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4494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3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3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4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241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242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243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244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245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246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248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249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250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2471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65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5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5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657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658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659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660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661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662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664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665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666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101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1029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1030" name="Picture 9" descr="mlit_top"/>
            <p:cNvPicPr>
              <a:picLocks noChangeAspect="1" noChangeArrowheads="1"/>
            </p:cNvPicPr>
            <p:nvPr userDrawn="1"/>
          </p:nvPicPr>
          <p:blipFill>
            <a:blip r:embed="rId1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1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2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3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4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34339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19"/>
          <a:srcRect t="3670"/>
          <a:stretch>
            <a:fillRect/>
          </a:stretch>
        </p:blipFill>
        <p:spPr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6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1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 defTabSz="9143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defTabSz="9143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ea"/>
                <a:ea typeface="+mn-ea"/>
              </a:defRPr>
            </a:lvl1pPr>
          </a:lstStyle>
          <a:p>
            <a:pPr defTabSz="9143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" y="0"/>
            <a:ext cx="9906000" cy="546100"/>
            <a:chOff x="0" y="0"/>
            <a:chExt cx="5760" cy="344"/>
          </a:xfrm>
        </p:grpSpPr>
        <p:pic>
          <p:nvPicPr>
            <p:cNvPr id="1033" name="Picture 9" descr="mlit_top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5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" y="0"/>
            <a:ext cx="760491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6" cstate="print"/>
          <a:srcRect t="3670"/>
          <a:stretch>
            <a:fillRect/>
          </a:stretch>
        </p:blipFill>
        <p:spPr bwMode="auto">
          <a:xfrm>
            <a:off x="8225771" y="16"/>
            <a:ext cx="168023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25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73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346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520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693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880" indent="-34288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06" indent="-28573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33" indent="-228586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06" indent="-22858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79" indent="-228586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52" indent="-22858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26" indent="-22858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799" indent="-22858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972" indent="-22858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0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2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5" algn="l" defTabSz="91434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8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890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891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892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893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894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895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897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898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899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678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7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28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28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1282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1283" name="Picture 9" descr="mlit_top"/>
            <p:cNvPicPr>
              <a:picLocks noChangeAspect="1" noChangeArrowheads="1"/>
            </p:cNvPicPr>
            <p:nvPr userDrawn="1"/>
          </p:nvPicPr>
          <p:blipFill>
            <a:blip r:embed="rId1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84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285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6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7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8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34339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289" name="Picture 14"/>
          <p:cNvPicPr>
            <a:picLocks noChangeAspect="1" noChangeArrowheads="1"/>
          </p:cNvPicPr>
          <p:nvPr userDrawn="1"/>
        </p:nvPicPr>
        <p:blipFill>
          <a:blip r:embed="rId19"/>
          <a:srcRect t="3670"/>
          <a:stretch>
            <a:fillRect/>
          </a:stretch>
        </p:blipFill>
        <p:spPr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29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2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52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52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524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525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526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527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528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529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531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532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533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1341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5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5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75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2756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2757" name="Picture 9" descr="mlit_top"/>
            <p:cNvPicPr>
              <a:picLocks noChangeAspect="1" noChangeArrowheads="1"/>
            </p:cNvPicPr>
            <p:nvPr userDrawn="1"/>
          </p:nvPicPr>
          <p:blipFill>
            <a:blip r:embed="rId1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58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2759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60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61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34339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2763" name="Picture 14"/>
          <p:cNvPicPr>
            <a:picLocks noChangeAspect="1" noChangeArrowheads="1"/>
          </p:cNvPicPr>
          <p:nvPr userDrawn="1"/>
        </p:nvPicPr>
        <p:blipFill>
          <a:blip r:embed="rId19"/>
          <a:srcRect t="3670"/>
          <a:stretch>
            <a:fillRect/>
          </a:stretch>
        </p:blipFill>
        <p:spPr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1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8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8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890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891" name="Picture 9" descr="mlit_top"/>
            <p:cNvPicPr>
              <a:picLocks noChangeAspect="1" noChangeArrowheads="1"/>
            </p:cNvPicPr>
            <p:nvPr userDrawn="1"/>
          </p:nvPicPr>
          <p:blipFill>
            <a:blip r:embed="rId7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892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893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894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9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895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9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897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898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899" name="Picture 5"/>
            <p:cNvPicPr>
              <a:picLocks noChangeAspect="1" noChangeArrowheads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0973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65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5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5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657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658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659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660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661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662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664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665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666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634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85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8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8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588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589" name="Picture 9" descr="mlit_top"/>
            <p:cNvPicPr>
              <a:picLocks noChangeAspect="1" noChangeArrowheads="1"/>
            </p:cNvPicPr>
            <p:nvPr userDrawn="1"/>
          </p:nvPicPr>
          <p:blipFill>
            <a:blip r:embed="rId6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590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591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592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593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595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596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597" name="Picture 5"/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587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65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497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5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0835" y="63817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5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BDCCAD7-0933-48F6-9043-FD9D5B5648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657" name="Group 18"/>
          <p:cNvGrpSpPr/>
          <p:nvPr/>
        </p:nvGrpSpPr>
        <p:grpSpPr>
          <a:xfrm>
            <a:off x="0" y="25052"/>
            <a:ext cx="9906000" cy="546100"/>
            <a:chOff x="0" y="0"/>
            <a:chExt cx="5760" cy="344"/>
          </a:xfrm>
        </p:grpSpPr>
        <p:pic>
          <p:nvPicPr>
            <p:cNvPr id="1658" name="Picture 9" descr="mlit_top"/>
            <p:cNvPicPr>
              <a:picLocks noChangeAspect="1" noChangeArrowheads="1"/>
            </p:cNvPicPr>
            <p:nvPr userDrawn="1"/>
          </p:nvPicPr>
          <p:blipFill>
            <a:blip r:embed="rId7"/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1659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660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8"/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661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9"/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662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9"/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1664" name="Group 4"/>
          <p:cNvGrpSpPr>
            <a:grpSpLocks noChangeAspect="1"/>
          </p:cNvGrpSpPr>
          <p:nvPr/>
        </p:nvGrpSpPr>
        <p:grpSpPr>
          <a:xfrm>
            <a:off x="8225771" y="25401"/>
            <a:ext cx="1680236" cy="333375"/>
            <a:chOff x="4783" y="16"/>
            <a:chExt cx="977" cy="210"/>
          </a:xfrm>
        </p:grpSpPr>
        <p:sp>
          <p:nvSpPr>
            <p:cNvPr id="1665" name="AutoShape 3"/>
            <p:cNvSpPr>
              <a:spLocks noChangeAspect="1" noChangeArrowheads="1" noTextEdit="1"/>
            </p:cNvSpPr>
            <p:nvPr userDrawn="1"/>
          </p:nvSpPr>
          <p:spPr>
            <a:xfrm>
              <a:off x="4783" y="16"/>
              <a:ext cx="9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666" name="Picture 5"/>
            <p:cNvPicPr>
              <a:picLocks noChangeAspect="1" noChangeArrowheads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783" y="8"/>
              <a:ext cx="97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4914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7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3600000" y="3573368"/>
            <a:ext cx="3240000" cy="3168000"/>
          </a:xfrm>
          <a:prstGeom prst="rect">
            <a:avLst/>
          </a:prstGeom>
          <a:solidFill>
            <a:schemeClr val="accent2">
              <a:lumMod val="20000"/>
              <a:lumOff val="80000"/>
              <a:alpha val="49804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《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グリーン成長戦略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年カーボンニュートラルに伴うグリーン成長戦略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R2.12.25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</a:t>
            </a:r>
            <a:endParaRPr kumimoji="1" lang="en-US" altLang="ja-JP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★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経産省を中心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に、革新的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イノベーションに関わる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重要分野に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ついて実行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計画を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策定（昨年末の成長戦略会議に報告）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「経済と環境の好循環」を作っていく産業政策＝グリーン成長戦略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・今後の産業として成長が期待され、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年カーボンニュートラルを目指す上で取組が不可欠な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14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の重要分野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において、目標、研究開発・実証、制度整備等を盛り込んだ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「実行計画」を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策定（うち、国交省関連分野は１２分野）</a:t>
            </a:r>
            <a:endParaRPr kumimoji="1" lang="en-US" altLang="ja-JP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・高い目標にコミットする企業による長期にわたる技術の開発・実証を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２兆円の基金で支援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12000" y="3573368"/>
            <a:ext cx="2880000" cy="3168000"/>
          </a:xfrm>
          <a:prstGeom prst="rect">
            <a:avLst/>
          </a:prstGeom>
          <a:solidFill>
            <a:schemeClr val="accent5">
              <a:lumMod val="20000"/>
              <a:lumOff val="80000"/>
              <a:alpha val="49804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《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地域脱炭素ロードマップ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国・地方脱炭素実現会議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の設置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R2.12.25)</a:t>
            </a: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★議長：官房長官、副議長：環境大臣、総務大臣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　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(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第１回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：</a:t>
            </a:r>
            <a:r>
              <a:rPr kumimoji="1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R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２</a:t>
            </a:r>
            <a:r>
              <a:rPr kumimoji="1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.12</a:t>
            </a:r>
            <a:r>
              <a:rPr kumimoji="1" lang="ja-JP" alt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、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第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回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：</a:t>
            </a:r>
            <a:r>
              <a:rPr kumimoji="1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R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３</a:t>
            </a:r>
            <a:r>
              <a:rPr kumimoji="1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.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４</a:t>
            </a:r>
            <a:r>
              <a:rPr kumimoji="1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)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★環境省を中心に、国・地方が協働する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地域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脱炭素ロードマップ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を本年夏に策定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予定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・５年の集中期間に政策を総動員（①適用可能な最新技術でできる重点対策を全国で実施、②先行モデルケースづくり）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185738" marR="0" lvl="0" indent="-185738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（参考）ゼロカーボンシティ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の拡大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2550" marR="0" lvl="0" indent="-82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・東京都、京都市、横浜市を始めと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する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391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自治体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が「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年までに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CO</a:t>
            </a:r>
            <a:r>
              <a:rPr kumimoji="1" lang="en-US" altLang="ja-JP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排出実質ゼロ」を表明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R3.5.28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時点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2550" marR="0" lvl="0" indent="-82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000" y="3573368"/>
            <a:ext cx="3456000" cy="3168000"/>
          </a:xfrm>
          <a:prstGeom prst="rect">
            <a:avLst/>
          </a:prstGeom>
          <a:solidFill>
            <a:schemeClr val="accent3">
              <a:lumMod val="20000"/>
              <a:lumOff val="80000"/>
              <a:alpha val="49804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《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関連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計画等の見直し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地球温暖化対策計画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の見直し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・中期：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2030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年度に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2013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年度比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26%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減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・長期：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年までに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80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％減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★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2021.11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COP26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に</a:t>
            </a:r>
            <a:r>
              <a:rPr kumimoji="1" lang="ja-JP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向け改定予定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エネルギー基本計画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の見直し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2030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年エネルギーミックスの実現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　火力全体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56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77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％）、原子力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22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6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％）、再エネ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22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17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％）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2018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年度）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-857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★</a:t>
            </a:r>
            <a:r>
              <a:rPr kumimoji="1" lang="ja-JP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地球温暖化対策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計画と併せ改定予定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パリ協定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長期成長戦略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の見直し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5725" marR="0" lvl="0" indent="-857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・ビジネス主導の非連続なイノベーションを通じた「環境と成長の好循環」の実現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★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年カーボンニュートラルに伴い見直し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0"/>
            <a:ext cx="9906000" cy="476250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87C8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+mj-cs"/>
              </a:rPr>
              <a:t>２０５０年カーボンニュートラルに向けた動き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000" y="585367"/>
            <a:ext cx="9720000" cy="2880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Ins="0" rtlCol="0">
            <a:noAutofit/>
          </a:bodyPr>
          <a:lstStyle/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　内閣総理大臣所信表明演説（令和２年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月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26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日）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25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年まで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に温室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効果ガスの排出を全体としてゼロにする、すなわち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年カーボンニュートラル、脱炭素社会の実現を目指す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。</a:t>
            </a: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　内閣総理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大臣施政方針演説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令和３年１月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8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日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</a:t>
            </a:r>
          </a:p>
          <a:p>
            <a:pPr marL="825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カーボンニュートラルを宣言しました。もはや環境対策は経済の制約ではなく、社会経済を大きく変革し、投資を促し、生産性を向上させ、産業構造の大転換と力強い成長を生み出す、その鍵となる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もの。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25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ＣＯＰ２６までに、意欲的</a:t>
            </a:r>
            <a:r>
              <a:rPr kumimoji="1" lang="ja-JP" alt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な２０３０年目標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を表明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し、各国との連携を深めながら、世界の脱炭素化を前進させます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。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日米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首脳共同声明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令和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３年４月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16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日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</a:t>
            </a:r>
          </a:p>
          <a:p>
            <a:pPr marL="825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日米両国は、双方が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世界の気温上昇を摂氏１．５度までに制限する努力及び２０５０年温室効果ガス排出実質ゼロ目標と整合的な形で、２０３０年までに確固たる気候行動を取ることにコミット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した。</a:t>
            </a: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　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地球温暖化対策推進本部（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令和３年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４月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22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日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</a:t>
            </a:r>
          </a:p>
          <a:p>
            <a:pPr marL="825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2050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年目標と整合的で、野心的な目標として、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2030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年度に、温室効果ガスを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2013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年度から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46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％削減することを目指します</a:t>
            </a:r>
            <a:r>
              <a:rPr kumimoji="1" lang="ja-JP" alt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。</a:t>
            </a:r>
            <a:endParaRPr kumimoji="1" lang="en-US" altLang="ja-JP" sz="1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825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さらに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、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50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％の高みに向けて、挑戦を続けてまいります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。このあと、気候サミットにおいて、国際社会へも表明をいたします。</a:t>
            </a:r>
          </a:p>
          <a:p>
            <a:pPr marL="825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650746" y="4920569"/>
            <a:ext cx="3060000" cy="12746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97760" y="651605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900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lang="ja-JP" altLang="en-US" sz="900" dirty="0">
                <a:latin typeface="+mn-ea"/>
                <a:ea typeface="+mn-ea"/>
              </a:rPr>
              <a:t>出典：社会資本整備審議会・交通政策審議会環境部会・技術部会合同グリーン社会</a:t>
            </a:r>
            <a:r>
              <a:rPr lang="en-US" altLang="ja-JP" sz="900" dirty="0">
                <a:latin typeface="+mn-ea"/>
                <a:ea typeface="+mn-ea"/>
              </a:rPr>
              <a:t>WG</a:t>
            </a:r>
            <a:r>
              <a:rPr lang="ja-JP" altLang="en-US" sz="900" dirty="0">
                <a:latin typeface="+mn-ea"/>
                <a:ea typeface="+mn-ea"/>
              </a:rPr>
              <a:t>（</a:t>
            </a:r>
            <a:r>
              <a:rPr lang="ja-JP" altLang="en-US" sz="900" dirty="0" smtClean="0">
                <a:latin typeface="+mn-ea"/>
                <a:ea typeface="+mn-ea"/>
              </a:rPr>
              <a:t>第４回</a:t>
            </a:r>
            <a:r>
              <a:rPr lang="ja-JP" altLang="en-US" sz="900" dirty="0">
                <a:latin typeface="+mn-ea"/>
                <a:ea typeface="+mn-ea"/>
              </a:rPr>
              <a:t>）資料抜粋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455712" y="462376"/>
            <a:ext cx="1296144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210607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回資料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0601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）に差替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スライド番号プレースホルダー 3"/>
          <p:cNvSpPr txBox="1">
            <a:spLocks/>
          </p:cNvSpPr>
          <p:nvPr/>
        </p:nvSpPr>
        <p:spPr>
          <a:xfrm>
            <a:off x="7594600" y="6545237"/>
            <a:ext cx="2311400" cy="340147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noProof="0" dirty="0" smtClean="0">
                <a:solidFill>
                  <a:prstClr val="black"/>
                </a:solidFill>
                <a:latin typeface="Arial"/>
              </a:rPr>
              <a:t>1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609738"/>
            <a:ext cx="9777536" cy="6203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製油所・発電所や産業が集積する港湾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705528" y="6586824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617296" y="6533970"/>
            <a:ext cx="2311400" cy="4762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	2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19"/>
          <p:cNvSpPr txBox="1"/>
          <p:nvPr/>
        </p:nvSpPr>
        <p:spPr>
          <a:xfrm>
            <a:off x="-2175792" y="2517027"/>
            <a:ext cx="202996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211224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産業港湾課プレス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3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4" y="621368"/>
            <a:ext cx="9780750" cy="612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ＣＮＰの形成に向けた検討体制等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9709615" y="6482214"/>
            <a:ext cx="19638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610152" y="6453336"/>
            <a:ext cx="2311400" cy="4762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3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19"/>
          <p:cNvSpPr txBox="1"/>
          <p:nvPr/>
        </p:nvSpPr>
        <p:spPr>
          <a:xfrm>
            <a:off x="-2175792" y="2517027"/>
            <a:ext cx="202996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211224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産業港湾課プレス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4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ＣＮＰの形成に向けた取組の進め方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4</a:t>
            </a:r>
            <a:endParaRPr lang="en-US" altLang="ja-JP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87437"/>
            <a:ext cx="9433048" cy="5981923"/>
          </a:xfrm>
          <a:prstGeom prst="rect">
            <a:avLst/>
          </a:prstGeom>
        </p:spPr>
      </p:pic>
      <p:sp>
        <p:nvSpPr>
          <p:cNvPr id="5" name="テキスト ボックス 19"/>
          <p:cNvSpPr txBox="1"/>
          <p:nvPr/>
        </p:nvSpPr>
        <p:spPr>
          <a:xfrm>
            <a:off x="-2175792" y="2517027"/>
            <a:ext cx="202996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211224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産業港湾課プレス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2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9" y="510754"/>
            <a:ext cx="9802875" cy="6336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CNP</a:t>
            </a:r>
            <a:r>
              <a:rPr lang="ja-JP" altLang="en-US" dirty="0"/>
              <a:t>の形成に向けた施策の方向性」概要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673534" y="6349426"/>
            <a:ext cx="2311400" cy="4762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5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19"/>
          <p:cNvSpPr txBox="1"/>
          <p:nvPr/>
        </p:nvSpPr>
        <p:spPr>
          <a:xfrm>
            <a:off x="-2175792" y="2517027"/>
            <a:ext cx="202996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211224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産業港湾課プレス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36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" y="559498"/>
            <a:ext cx="9862690" cy="62538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CNP</a:t>
            </a:r>
            <a:r>
              <a:rPr lang="ja-JP" altLang="en-US" dirty="0"/>
              <a:t>形成計画策定マニュアル（初版）」概要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9707915" y="6597352"/>
            <a:ext cx="19638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94600" y="6481142"/>
            <a:ext cx="2311400" cy="4762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6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19"/>
          <p:cNvSpPr txBox="1"/>
          <p:nvPr/>
        </p:nvSpPr>
        <p:spPr>
          <a:xfrm>
            <a:off x="-2175792" y="2517027"/>
            <a:ext cx="202996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211224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産業港湾課プレス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6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" y="585352"/>
            <a:ext cx="9871793" cy="6012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（参考）　</a:t>
            </a:r>
            <a:r>
              <a:rPr lang="en-US" altLang="ja-JP" dirty="0" smtClean="0"/>
              <a:t>CNP</a:t>
            </a:r>
            <a:r>
              <a:rPr lang="ja-JP" altLang="en-US" dirty="0"/>
              <a:t>形成計画の主な記載項目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9679037" y="6580100"/>
            <a:ext cx="19638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7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19"/>
          <p:cNvSpPr txBox="1"/>
          <p:nvPr/>
        </p:nvSpPr>
        <p:spPr>
          <a:xfrm>
            <a:off x="-2175792" y="2517027"/>
            <a:ext cx="202996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211224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産業港湾課プレス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custGeom>
          <a:avLst/>
          <a:gdLst/>
          <a:ahLst/>
          <a:cxnLst/>
          <a:rect l="l" t="t" r="r" b="b"/>
          <a:pathLst/>
        </a:custGeom>
        <a:noFill/>
        <a:ln>
          <a:noFill/>
        </a:ln>
      </a:spPr>
      <a:bodyPr vertOverflow="overflow" horzOverflow="overflow" vert="eaVert" wrap="square">
        <a:spAutoFit/>
      </a:bodyPr>
      <a:lstStyle>
        <a:defPPr marL="782526" indent="-782526" defTabSz="844073" eaLnBrk="1" fontAlgn="auto" hangingPunct="1">
          <a:lnSpc>
            <a:spcPct val="90000"/>
          </a:lnSpc>
          <a:spcBef>
            <a:spcPts val="139"/>
          </a:spcBef>
          <a:spcAft>
            <a:spcPts val="0"/>
          </a:spcAft>
          <a:defRPr sz="1400" kern="0" dirty="0">
            <a:solidFill>
              <a:srgbClr val="00000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7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kumimoji="1" sz="700"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4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noFill/>
        <a:ln>
          <a:noFill/>
        </a:ln>
      </a:spPr>
      <a:bodyPr vertOverflow="overflow" horzOverflow="overflow" vert="horz" wrap="none" rtlCol="0">
        <a:spAutoFit/>
      </a:bodyPr>
      <a:lstStyle>
        <a:defPPr marL="782526" indent="-782526" defTabSz="844073" eaLnBrk="1" fontAlgn="auto" hangingPunct="1">
          <a:lnSpc>
            <a:spcPct val="90000"/>
          </a:lnSpc>
          <a:spcBef>
            <a:spcPts val="139"/>
          </a:spcBef>
          <a:spcAft>
            <a:spcPts val="0"/>
          </a:spcAft>
          <a:defRPr kumimoji="1" sz="1400" kern="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5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custGeom>
          <a:avLst/>
          <a:gdLst/>
          <a:ahLst/>
          <a:cxnLst/>
          <a:rect l="l" t="t" r="r" b="b"/>
          <a:pathLst/>
        </a:custGeom>
        <a:noFill/>
        <a:ln>
          <a:noFill/>
        </a:ln>
      </a:spPr>
      <a:bodyPr vertOverflow="overflow" horzOverflow="overflow" vert="eaVert" wrap="square">
        <a:spAutoFit/>
      </a:bodyPr>
      <a:lstStyle>
        <a:defPPr marL="782526" indent="-782526" defTabSz="844073" eaLnBrk="1" fontAlgn="auto" hangingPunct="1">
          <a:lnSpc>
            <a:spcPct val="90000"/>
          </a:lnSpc>
          <a:spcBef>
            <a:spcPts val="139"/>
          </a:spcBef>
          <a:spcAft>
            <a:spcPts val="0"/>
          </a:spcAft>
          <a:defRPr sz="1400" kern="0" dirty="0">
            <a:solidFill>
              <a:srgbClr val="000000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8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kumimoji="1" sz="700" dirty="0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6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custGeom>
          <a:avLst/>
          <a:gdLst/>
          <a:ahLst/>
          <a:cxnLst/>
          <a:rect l="l" t="t" r="r" b="b"/>
          <a:pathLst/>
        </a:custGeom>
        <a:noFill/>
        <a:ln>
          <a:noFill/>
        </a:ln>
      </a:spPr>
      <a:bodyPr vertOverflow="overflow" horzOverflow="overflow" vert="eaVert" wrap="square">
        <a:spAutoFit/>
      </a:bodyPr>
      <a:lstStyle>
        <a:defPPr marL="782526" indent="-782526" defTabSz="844073" eaLnBrk="1" fontAlgn="auto" hangingPunct="1">
          <a:lnSpc>
            <a:spcPct val="90000"/>
          </a:lnSpc>
          <a:spcBef>
            <a:spcPts val="139"/>
          </a:spcBef>
          <a:spcAft>
            <a:spcPts val="0"/>
          </a:spcAft>
          <a:defRPr sz="1400" kern="0" dirty="0">
            <a:solidFill>
              <a:srgbClr val="000000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9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custGeom>
          <a:avLst/>
          <a:gdLst/>
          <a:ahLst/>
          <a:cxnLst/>
          <a:rect l="l" t="t" r="r" b="b"/>
          <a:pathLst/>
        </a:custGeom>
        <a:noFill/>
        <a:ln>
          <a:noFill/>
        </a:ln>
      </a:spPr>
      <a:bodyPr vertOverflow="overflow" horzOverflow="overflow" vert="eaVert" wrap="square">
        <a:spAutoFit/>
      </a:bodyPr>
      <a:lstStyle>
        <a:defPPr marL="782526" indent="-782526" defTabSz="844073" eaLnBrk="1" fontAlgn="auto" hangingPunct="1">
          <a:lnSpc>
            <a:spcPct val="90000"/>
          </a:lnSpc>
          <a:spcBef>
            <a:spcPts val="139"/>
          </a:spcBef>
          <a:spcAft>
            <a:spcPts val="0"/>
          </a:spcAft>
          <a:defRPr sz="1400" kern="0" dirty="0">
            <a:solidFill>
              <a:srgbClr val="000000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9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kumimoji="1" sz="700" dirty="0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20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kumimoji="1" sz="700" dirty="0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21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custGeom>
          <a:avLst/>
          <a:gdLst/>
          <a:ahLst/>
          <a:cxnLst/>
          <a:rect l="l" t="t" r="r" b="b"/>
          <a:pathLst/>
        </a:custGeom>
        <a:noFill/>
        <a:ln>
          <a:noFill/>
        </a:ln>
      </a:spPr>
      <a:bodyPr vertOverflow="overflow" horzOverflow="overflow" vert="eaVert" wrap="square">
        <a:spAutoFit/>
      </a:bodyPr>
      <a:lstStyle>
        <a:defPPr marL="782526" indent="-782526" defTabSz="844073" eaLnBrk="1" fontAlgn="auto" hangingPunct="1">
          <a:lnSpc>
            <a:spcPct val="90000"/>
          </a:lnSpc>
          <a:spcBef>
            <a:spcPts val="139"/>
          </a:spcBef>
          <a:spcAft>
            <a:spcPts val="0"/>
          </a:spcAft>
          <a:defRPr sz="1400" kern="0" dirty="0">
            <a:solidFill>
              <a:srgbClr val="000000"/>
            </a:soli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D7FC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custGeom>
          <a:avLst/>
          <a:gdLst/>
          <a:ahLst/>
          <a:cxnLst/>
          <a:rect l="l" t="t" r="r" b="b"/>
          <a:pathLst/>
        </a:custGeom>
        <a:noFill/>
        <a:ln>
          <a:noFill/>
        </a:ln>
      </a:spPr>
      <a:bodyPr vertOverflow="overflow" horzOverflow="overflow" wrap="none" rtlCol="0">
        <a:spAutoFit/>
      </a:bodyPr>
      <a:lstStyle>
        <a:defPPr marL="782526" indent="-782526" defTabSz="844073" eaLnBrk="1" fontAlgn="auto" hangingPunct="1">
          <a:lnSpc>
            <a:spcPct val="90000"/>
          </a:lnSpc>
          <a:spcBef>
            <a:spcPts val="139"/>
          </a:spcBef>
          <a:spcAft>
            <a:spcPts val="0"/>
          </a:spcAft>
          <a:defRPr kumimoji="1" sz="1400" kern="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パワポﾏｽﾀｰﾃﾞｻﾞｲﾝ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15113</TotalTime>
  <Words>808</Words>
  <Application>Microsoft Office PowerPoint</Application>
  <PresentationFormat>A4 210 x 297 mm</PresentationFormat>
  <Paragraphs>66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23</vt:i4>
      </vt:variant>
      <vt:variant>
        <vt:lpstr>スライド タイトル</vt:lpstr>
      </vt:variant>
      <vt:variant>
        <vt:i4>7</vt:i4>
      </vt:variant>
    </vt:vector>
  </HeadingPairs>
  <TitlesOfParts>
    <vt:vector size="35" baseType="lpstr">
      <vt:lpstr>HGP創英角ｺﾞｼｯｸUB</vt:lpstr>
      <vt:lpstr>ＭＳ Ｐゴシック</vt:lpstr>
      <vt:lpstr>Arial</vt:lpstr>
      <vt:lpstr>Calibri</vt:lpstr>
      <vt:lpstr>Times New Roman</vt:lpstr>
      <vt:lpstr>13_標準デザイン</vt:lpstr>
      <vt:lpstr>14_パワポﾏｽﾀｰﾃﾞｻﾞｲﾝ</vt:lpstr>
      <vt:lpstr>18_標準デザイン</vt:lpstr>
      <vt:lpstr>8_パワポﾏｽﾀｰﾃﾞｻﾞｲﾝ</vt:lpstr>
      <vt:lpstr>1_標準デザイン</vt:lpstr>
      <vt:lpstr>15_パワポﾏｽﾀｰﾃﾞｻﾞｲﾝ</vt:lpstr>
      <vt:lpstr>11_パワポﾏｽﾀｰﾃﾞｻﾞｲﾝ</vt:lpstr>
      <vt:lpstr>16_パワポﾏｽﾀｰﾃﾞｻﾞｲﾝ</vt:lpstr>
      <vt:lpstr>12_パワポﾏｽﾀｰﾃﾞｻﾞｲﾝ</vt:lpstr>
      <vt:lpstr>17_パワポﾏｽﾀｰﾃﾞｻﾞｲﾝ</vt:lpstr>
      <vt:lpstr>14_標準デザイン</vt:lpstr>
      <vt:lpstr>15_標準デザイン</vt:lpstr>
      <vt:lpstr>18_パワポﾏｽﾀｰﾃﾞｻﾞｲﾝ</vt:lpstr>
      <vt:lpstr>16_標準デザイン</vt:lpstr>
      <vt:lpstr>9_パワポﾏｽﾀｰﾃﾞｻﾞｲﾝ</vt:lpstr>
      <vt:lpstr>17_標準デザイン</vt:lpstr>
      <vt:lpstr>19_パワポﾏｽﾀｰﾃﾞｻﾞｲﾝ</vt:lpstr>
      <vt:lpstr>20_パワポﾏｽﾀｰﾃﾞｻﾞｲﾝ</vt:lpstr>
      <vt:lpstr>21_パワポﾏｽﾀｰﾃﾞｻﾞｲﾝ</vt:lpstr>
      <vt:lpstr>13_パワポﾏｽﾀｰﾃﾞｻﾞｲﾝ</vt:lpstr>
      <vt:lpstr>19_標準デザイン</vt:lpstr>
      <vt:lpstr>2_標準デザイン</vt:lpstr>
      <vt:lpstr>22_パワポﾏｽﾀｰﾃﾞｻﾞｲﾝ</vt:lpstr>
      <vt:lpstr>PowerPoint プレゼンテーション</vt:lpstr>
      <vt:lpstr>製油所・発電所や産業が集積する港湾</vt:lpstr>
      <vt:lpstr>ＣＮＰの形成に向けた検討体制等</vt:lpstr>
      <vt:lpstr>ＣＮＰの形成に向けた取組の進め方</vt:lpstr>
      <vt:lpstr>「CNPの形成に向けた施策の方向性」概要</vt:lpstr>
      <vt:lpstr>「CNP形成計画策定マニュアル（初版）」概要</vt:lpstr>
      <vt:lpstr>（参考）　CNP形成計画の主な記載項目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ㅤ</dc:creator>
  <cp:lastModifiedBy>畠山　三冬</cp:lastModifiedBy>
  <cp:revision>1175</cp:revision>
  <cp:lastPrinted>2021-06-07T10:53:20Z</cp:lastPrinted>
  <dcterms:created xsi:type="dcterms:W3CDTF">2021-01-04T09:58:15Z</dcterms:created>
  <dcterms:modified xsi:type="dcterms:W3CDTF">2022-01-27T06:39:41Z</dcterms:modified>
</cp:coreProperties>
</file>