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
  </p:notesMasterIdLst>
  <p:sldIdLst>
    <p:sldId id="259" r:id="rId5"/>
    <p:sldId id="257" r:id="rId6"/>
    <p:sldId id="258" r:id="rId7"/>
    <p:sldId id="256" r:id="rId8"/>
  </p:sldIdLst>
  <p:sldSz cx="12801600" cy="9601200" type="A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5153" autoAdjust="0"/>
  </p:normalViewPr>
  <p:slideViewPr>
    <p:cSldViewPr snapToGrid="0">
      <p:cViewPr>
        <p:scale>
          <a:sx n="75" d="100"/>
          <a:sy n="75" d="100"/>
        </p:scale>
        <p:origin x="1128" y="-1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6780" cy="719620"/>
          </a:xfrm>
          <a:prstGeom prst="rect">
            <a:avLst/>
          </a:prstGeom>
        </p:spPr>
        <p:txBody>
          <a:bodyPr vert="horz" lIns="91986" tIns="45994" rIns="91986" bIns="4599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363" y="2"/>
            <a:ext cx="4308379" cy="719620"/>
          </a:xfrm>
          <a:prstGeom prst="rect">
            <a:avLst/>
          </a:prstGeom>
        </p:spPr>
        <p:txBody>
          <a:bodyPr vert="horz" lIns="91986" tIns="45994" rIns="91986" bIns="45994" rtlCol="0"/>
          <a:lstStyle>
            <a:lvl1pPr algn="r">
              <a:defRPr sz="1200"/>
            </a:lvl1pPr>
          </a:lstStyle>
          <a:p>
            <a:fld id="{E5A2FF32-83CE-4083-A509-7B9A22C63EC2}"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1738313" y="1797050"/>
            <a:ext cx="6465887" cy="4849813"/>
          </a:xfrm>
          <a:prstGeom prst="rect">
            <a:avLst/>
          </a:prstGeom>
          <a:noFill/>
          <a:ln w="12700">
            <a:solidFill>
              <a:prstClr val="black"/>
            </a:solidFill>
          </a:ln>
        </p:spPr>
        <p:txBody>
          <a:bodyPr vert="horz" lIns="91986" tIns="45994" rIns="91986" bIns="45994" rtlCol="0" anchor="ctr"/>
          <a:lstStyle/>
          <a:p>
            <a:endParaRPr lang="ja-JP" altLang="en-US"/>
          </a:p>
        </p:txBody>
      </p:sp>
      <p:sp>
        <p:nvSpPr>
          <p:cNvPr id="5" name="ノート プレースホルダー 4"/>
          <p:cNvSpPr>
            <a:spLocks noGrp="1"/>
          </p:cNvSpPr>
          <p:nvPr>
            <p:ph type="body" sz="quarter" idx="3"/>
          </p:nvPr>
        </p:nvSpPr>
        <p:spPr>
          <a:xfrm>
            <a:off x="994733" y="6915374"/>
            <a:ext cx="7951470" cy="5656435"/>
          </a:xfrm>
          <a:prstGeom prst="rect">
            <a:avLst/>
          </a:prstGeom>
        </p:spPr>
        <p:txBody>
          <a:bodyPr vert="horz" lIns="91986" tIns="45994" rIns="91986" bIns="459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8845"/>
            <a:ext cx="4306780" cy="719620"/>
          </a:xfrm>
          <a:prstGeom prst="rect">
            <a:avLst/>
          </a:prstGeom>
        </p:spPr>
        <p:txBody>
          <a:bodyPr vert="horz" lIns="91986" tIns="45994" rIns="91986" bIns="459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363" y="13648845"/>
            <a:ext cx="4308379" cy="719620"/>
          </a:xfrm>
          <a:prstGeom prst="rect">
            <a:avLst/>
          </a:prstGeom>
        </p:spPr>
        <p:txBody>
          <a:bodyPr vert="horz" lIns="91986" tIns="45994" rIns="91986" bIns="45994" rtlCol="0" anchor="b"/>
          <a:lstStyle>
            <a:lvl1pPr algn="r">
              <a:defRPr sz="12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2026/3/16</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 概要版　</a:t>
            </a:r>
            <a:r>
              <a:rPr lang="ja-JP" altLang="en-US"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（令和</a:t>
            </a:r>
            <a:r>
              <a:rPr lang="en-US" altLang="ja-JP"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8</a:t>
            </a:r>
            <a:r>
              <a:rPr lang="ja-JP" altLang="en-US"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年</a:t>
            </a:r>
            <a:r>
              <a:rPr lang="en-US" altLang="ja-JP"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3</a:t>
            </a:r>
            <a:r>
              <a:rPr lang="ja-JP" altLang="en-US"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月変更）</a:t>
            </a:r>
            <a:endPar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endParaRP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dirty="0">
                          <a:latin typeface="ＭＳ Ｐゴシック" panose="020B0600070205080204" pitchFamily="50" charset="-128"/>
                          <a:ea typeface="ＭＳ Ｐゴシック" panose="020B0600070205080204" pitchFamily="50" charset="-128"/>
                        </a:rPr>
                        <a:t>　上記の取組等を実施し、海上輸送やサプライチェーンの脱炭素化に取り組む船会社・荷主企業から選択されることによる国際競争力の強化を図る。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1195793641"/>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41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35</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48</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a:p>
            </p:txBody>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1781865760"/>
              </p:ext>
            </p:extLst>
          </p:nvPr>
        </p:nvGraphicFramePr>
        <p:xfrm>
          <a:off x="7688696" y="2173990"/>
          <a:ext cx="5048532" cy="225552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本社社屋の照明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近畿港運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倉庫内照明</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a:t>
                      </a:r>
                      <a:r>
                        <a:rPr kumimoji="1" lang="en-US" altLang="zh-CN" sz="1200" dirty="0">
                          <a:solidFill>
                            <a:schemeClr val="tx1"/>
                          </a:solidFill>
                          <a:latin typeface="ＭＳ Ｐゴシック" panose="020B0600070205080204" pitchFamily="50" charset="-128"/>
                          <a:ea typeface="ＭＳ Ｐゴシック" panose="020B0600070205080204" pitchFamily="50" charset="-128"/>
                        </a:rPr>
                        <a:t>LED</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櫻島埠頭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zh-CN" altLang="en-US" sz="1200" dirty="0">
                        <a:solidFill>
                          <a:schemeClr val="tx1"/>
                        </a:solidFill>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臨港道路の照明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化（美化柱等）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創エネ（再生可能エネルギー）</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太陽光発電</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住友電気工業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3179676148"/>
              </p:ext>
            </p:extLst>
          </p:nvPr>
        </p:nvGraphicFramePr>
        <p:xfrm>
          <a:off x="75258" y="7279762"/>
          <a:ext cx="7403228" cy="2068204"/>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86400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水素燃料電池船の導入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岩谷産業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国土交通省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2274423027"/>
              </p:ext>
            </p:extLst>
          </p:nvPr>
        </p:nvGraphicFramePr>
        <p:xfrm>
          <a:off x="7694386" y="4524024"/>
          <a:ext cx="5048532" cy="3436097"/>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08800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辰巳商会</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メンテナンス棟の照明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川崎汽船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上屋・ヤード内の照明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ヤード内照明の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商船三井</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さんふらわあ</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3880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社有車の電動化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臨港道路の照明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化（美化柱等）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南港発電所更新計画</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242072"/>
            <a:ext cx="2900104" cy="3750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301750"/>
            <a:ext cx="1876989" cy="79174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301750"/>
            <a:ext cx="4050169" cy="320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2445191576"/>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6,700</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7,465</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1,411</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1,415</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1,820</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1,940</a:t>
                      </a:r>
                      <a:r>
                        <a:rPr lang="ja-JP" altLang="en-US" sz="1000" b="0" dirty="0">
                          <a:solidFill>
                            <a:schemeClr val="tx1"/>
                          </a:solidFill>
                          <a:effectLst/>
                          <a:latin typeface="ＭＳ Ｐゴシック" panose="020B0600070205080204" pitchFamily="50" charset="-128"/>
                          <a:ea typeface="ＭＳ Ｐゴシック" panose="020B0600070205080204" pitchFamily="50" charset="-128"/>
                        </a:rPr>
                        <a:t>千</a:t>
                      </a:r>
                      <a:r>
                        <a:rPr lang="ja-JP" sz="1000" b="0" dirty="0">
                          <a:solidFill>
                            <a:schemeClr val="tx1"/>
                          </a:solidFill>
                          <a:effectLst/>
                          <a:latin typeface="ＭＳ Ｐゴシック" panose="020B0600070205080204" pitchFamily="50" charset="-128"/>
                          <a:ea typeface="ＭＳ Ｐゴシック" panose="020B0600070205080204" pitchFamily="50" charset="-128"/>
                        </a:rPr>
                        <a:t>トン</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25.6</a:t>
                      </a:r>
                      <a:r>
                        <a:rPr lang="ja-JP" sz="1000" b="0" dirty="0">
                          <a:solidFill>
                            <a:schemeClr val="tx1"/>
                          </a:solidFill>
                          <a:effectLst/>
                          <a:latin typeface="ＭＳ Ｐゴシック" panose="020B0600070205080204" pitchFamily="50" charset="-128"/>
                          <a:ea typeface="ＭＳ Ｐゴシック" panose="020B0600070205080204" pitchFamily="50" charset="-128"/>
                        </a:rPr>
                        <a:t>％</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solidFill>
                            <a:schemeClr val="tx1"/>
                          </a:solidFill>
                          <a:effectLst/>
                          <a:latin typeface="ＭＳ Ｐゴシック" panose="020B0600070205080204" pitchFamily="50" charset="-128"/>
                          <a:ea typeface="ＭＳ Ｐゴシック" panose="020B0600070205080204" pitchFamily="50" charset="-128"/>
                        </a:rPr>
                        <a:t>24.3</a:t>
                      </a:r>
                      <a:r>
                        <a:rPr lang="ja-JP" sz="1000" b="0" dirty="0">
                          <a:solidFill>
                            <a:schemeClr val="tx1"/>
                          </a:solidFill>
                          <a:effectLst/>
                          <a:latin typeface="ＭＳ Ｐゴシック" panose="020B0600070205080204" pitchFamily="50" charset="-128"/>
                          <a:ea typeface="ＭＳ Ｐゴシック" panose="020B0600070205080204" pitchFamily="50" charset="-128"/>
                        </a:rPr>
                        <a:t>％</a:t>
                      </a:r>
                      <a:endParaRPr lang="ja-JP" sz="1000" b="0" dirty="0">
                        <a:solidFill>
                          <a:schemeClr val="tx1"/>
                        </a:solidFill>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1723814757"/>
              </p:ext>
            </p:extLst>
          </p:nvPr>
        </p:nvGraphicFramePr>
        <p:xfrm>
          <a:off x="7694386" y="8093347"/>
          <a:ext cx="5048532" cy="124927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3240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上屋・ヤード内の照明</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3894523" y="8516265"/>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1430016366"/>
              </p:ext>
            </p:extLst>
          </p:nvPr>
        </p:nvGraphicFramePr>
        <p:xfrm>
          <a:off x="8986697" y="4896372"/>
          <a:ext cx="3679606" cy="1524000"/>
        </p:xfrm>
        <a:graphic>
          <a:graphicData uri="http://schemas.openxmlformats.org/drawingml/2006/table">
            <a:tbl>
              <a:tblPr firstRow="1" bandRow="1">
                <a:tableStyleId>{69CF1AB2-1976-4502-BF36-3FF5EA218861}</a:tableStyleId>
              </a:tblPr>
              <a:tblGrid>
                <a:gridCol w="1097061">
                  <a:extLst>
                    <a:ext uri="{9D8B030D-6E8A-4147-A177-3AD203B41FA5}">
                      <a16:colId xmlns:a16="http://schemas.microsoft.com/office/drawing/2014/main" val="2884538398"/>
                    </a:ext>
                  </a:extLst>
                </a:gridCol>
                <a:gridCol w="258254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4195335099"/>
              </p:ext>
            </p:extLst>
          </p:nvPr>
        </p:nvGraphicFramePr>
        <p:xfrm>
          <a:off x="52281" y="4083324"/>
          <a:ext cx="5544000" cy="2337048"/>
        </p:xfrm>
        <a:graphic>
          <a:graphicData uri="http://schemas.openxmlformats.org/drawingml/2006/table">
            <a:tbl>
              <a:tblPr firstRow="1" bandRow="1">
                <a:tableStyleId>{69CF1AB2-1976-4502-BF36-3FF5EA218861}</a:tableStyleId>
              </a:tblPr>
              <a:tblGrid>
                <a:gridCol w="1260000">
                  <a:extLst>
                    <a:ext uri="{9D8B030D-6E8A-4147-A177-3AD203B41FA5}">
                      <a16:colId xmlns:a16="http://schemas.microsoft.com/office/drawing/2014/main" val="2884538398"/>
                    </a:ext>
                  </a:extLst>
                </a:gridCol>
                <a:gridCol w="4284000">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倉庫の定温設備改修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八興運輸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大王海運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4282094571"/>
              </p:ext>
            </p:extLst>
          </p:nvPr>
        </p:nvGraphicFramePr>
        <p:xfrm>
          <a:off x="5693730" y="4083324"/>
          <a:ext cx="3206852" cy="2337048"/>
        </p:xfrm>
        <a:graphic>
          <a:graphicData uri="http://schemas.openxmlformats.org/drawingml/2006/table">
            <a:tbl>
              <a:tblPr firstRow="1" bandRow="1">
                <a:tableStyleId>{69CF1AB2-1976-4502-BF36-3FF5EA218861}</a:tableStyleId>
              </a:tblPr>
              <a:tblGrid>
                <a:gridCol w="1078545">
                  <a:extLst>
                    <a:ext uri="{9D8B030D-6E8A-4147-A177-3AD203B41FA5}">
                      <a16:colId xmlns:a16="http://schemas.microsoft.com/office/drawing/2014/main" val="2884538398"/>
                    </a:ext>
                  </a:extLst>
                </a:gridCol>
                <a:gridCol w="2128307">
                  <a:extLst>
                    <a:ext uri="{9D8B030D-6E8A-4147-A177-3AD203B41FA5}">
                      <a16:colId xmlns:a16="http://schemas.microsoft.com/office/drawing/2014/main" val="4219817226"/>
                    </a:ext>
                  </a:extLst>
                </a:gridCol>
              </a:tblGrid>
              <a:tr h="64080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169624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アンモニア燃料のナフサ分解炉実用化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三井</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化学</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zh-CN"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大阪ガス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アンモニア供給拠点形成の検討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三井物産、三井化学、</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IHI】※</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76802820"/>
              </p:ext>
            </p:extLst>
          </p:nvPr>
        </p:nvGraphicFramePr>
        <p:xfrm>
          <a:off x="8986698" y="626437"/>
          <a:ext cx="3679607" cy="4174164"/>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7555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0417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255690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社有車の電動化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堺泉北エリアにおける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CCS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バリューチェーン構築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関西電力、コスモ石油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SAF</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製造装置の建造・供給</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合同会社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ENERGY】※</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冷熱利用型空気分離ガス製造設備改造</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コーポレートＰＰＡ導入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構内照明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4" name="コネクタ: カギ線 93">
            <a:extLst>
              <a:ext uri="{FF2B5EF4-FFF2-40B4-BE49-F238E27FC236}">
                <a16:creationId xmlns:a16="http://schemas.microsoft.com/office/drawing/2014/main" id="{A4B441B3-288F-EDC6-66F4-B302DE16032F}"/>
              </a:ext>
            </a:extLst>
          </p:cNvPr>
          <p:cNvCxnSpPr>
            <a:cxnSpLocks/>
          </p:cNvCxnSpPr>
          <p:nvPr/>
        </p:nvCxnSpPr>
        <p:spPr>
          <a:xfrm>
            <a:off x="3526309" y="8662534"/>
            <a:ext cx="1591858" cy="567199"/>
          </a:xfrm>
          <a:prstGeom prst="bentConnector3">
            <a:avLst>
              <a:gd name="adj1" fmla="val 915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 name="楕円 103">
            <a:extLst>
              <a:ext uri="{FF2B5EF4-FFF2-40B4-BE49-F238E27FC236}">
                <a16:creationId xmlns:a16="http://schemas.microsoft.com/office/drawing/2014/main" id="{F80B8B15-7B3E-C65D-2D4E-CD346D7626C2}"/>
              </a:ext>
            </a:extLst>
          </p:cNvPr>
          <p:cNvSpPr/>
          <p:nvPr/>
        </p:nvSpPr>
        <p:spPr>
          <a:xfrm>
            <a:off x="4961696" y="887059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F7C258B0-7CC5-0A9E-0630-7A21AEA4C898}"/>
              </a:ext>
            </a:extLst>
          </p:cNvPr>
          <p:cNvSpPr txBox="1"/>
          <p:nvPr/>
        </p:nvSpPr>
        <p:spPr>
          <a:xfrm>
            <a:off x="4625456" y="9273251"/>
            <a:ext cx="1457450"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岸和田旧港地区</a:t>
            </a:r>
          </a:p>
        </p:txBody>
      </p:sp>
      <p:graphicFrame>
        <p:nvGraphicFramePr>
          <p:cNvPr id="9" name="表 8">
            <a:extLst>
              <a:ext uri="{FF2B5EF4-FFF2-40B4-BE49-F238E27FC236}">
                <a16:creationId xmlns:a16="http://schemas.microsoft.com/office/drawing/2014/main" id="{2E6683A3-21E3-22FD-E6A3-CF970A0AE6B2}"/>
              </a:ext>
            </a:extLst>
          </p:cNvPr>
          <p:cNvGraphicFramePr>
            <a:graphicFrameLocks noGrp="1"/>
          </p:cNvGraphicFramePr>
          <p:nvPr>
            <p:extLst>
              <p:ext uri="{D42A27DB-BD31-4B8C-83A1-F6EECF244321}">
                <p14:modId xmlns:p14="http://schemas.microsoft.com/office/powerpoint/2010/main" val="4146700969"/>
              </p:ext>
            </p:extLst>
          </p:nvPr>
        </p:nvGraphicFramePr>
        <p:xfrm>
          <a:off x="7850672" y="7191447"/>
          <a:ext cx="3922228" cy="1493520"/>
        </p:xfrm>
        <a:graphic>
          <a:graphicData uri="http://schemas.openxmlformats.org/drawingml/2006/table">
            <a:tbl>
              <a:tblPr firstRow="1" bandRow="1">
                <a:tableStyleId>{69CF1AB2-1976-4502-BF36-3FF5EA218861}</a:tableStyleId>
              </a:tblPr>
              <a:tblGrid>
                <a:gridCol w="1313190">
                  <a:extLst>
                    <a:ext uri="{9D8B030D-6E8A-4147-A177-3AD203B41FA5}">
                      <a16:colId xmlns:a16="http://schemas.microsoft.com/office/drawing/2014/main" val="2884538398"/>
                    </a:ext>
                  </a:extLst>
                </a:gridCol>
                <a:gridCol w="2609038">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(C)</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阪南</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区</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構内照明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太陽光発電設備の設置</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グリーン電力の導入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sp>
        <p:nvSpPr>
          <p:cNvPr id="27" name="楕円 26">
            <a:extLst>
              <a:ext uri="{FF2B5EF4-FFF2-40B4-BE49-F238E27FC236}">
                <a16:creationId xmlns:a16="http://schemas.microsoft.com/office/drawing/2014/main" id="{123AB63A-3602-7575-A677-D6F7E496427A}"/>
              </a:ext>
            </a:extLst>
          </p:cNvPr>
          <p:cNvSpPr/>
          <p:nvPr/>
        </p:nvSpPr>
        <p:spPr>
          <a:xfrm>
            <a:off x="4713717" y="8079252"/>
            <a:ext cx="653140" cy="56138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B5BECA15-6894-D4F5-3FE5-AB94ACC4C449}"/>
              </a:ext>
            </a:extLst>
          </p:cNvPr>
          <p:cNvCxnSpPr>
            <a:cxnSpLocks/>
            <a:stCxn id="9" idx="1"/>
            <a:endCxn id="27" idx="6"/>
          </p:cNvCxnSpPr>
          <p:nvPr/>
        </p:nvCxnSpPr>
        <p:spPr>
          <a:xfrm flipH="1">
            <a:off x="5366857" y="7938207"/>
            <a:ext cx="2483815" cy="42173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4AFF3033-46B3-011C-4A0A-2BFCE6DE0247}"/>
              </a:ext>
            </a:extLst>
          </p:cNvPr>
          <p:cNvSpPr txBox="1"/>
          <p:nvPr/>
        </p:nvSpPr>
        <p:spPr>
          <a:xfrm>
            <a:off x="4739341" y="7858904"/>
            <a:ext cx="970137"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2</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3962941400"/>
              </p:ext>
            </p:extLst>
          </p:nvPr>
        </p:nvGraphicFramePr>
        <p:xfrm>
          <a:off x="6608505" y="4483540"/>
          <a:ext cx="5862028" cy="4898713"/>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56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520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63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556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5633" y="55209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1449" y="5520962"/>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5633" y="4827131"/>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5632" y="5066495"/>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21449" y="5066495"/>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5632" y="527698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1449" y="5276989"/>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21449" y="4827131"/>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66913"/>
            <a:ext cx="3076694"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21449" y="7377020"/>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73417"/>
            <a:ext cx="18324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34842" y="5773417"/>
            <a:ext cx="1098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803798" y="6563636"/>
            <a:ext cx="165914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5633" y="6563636"/>
            <a:ext cx="2098595"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5632" y="7377020"/>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21449" y="8653462"/>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1449" y="8398528"/>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5633" y="7890164"/>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5633" y="8398528"/>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5633" y="86534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21449" y="7890164"/>
            <a:ext cx="1339200" cy="180000"/>
          </a:xfrm>
          <a:prstGeom prst="homePlate">
            <a:avLst/>
          </a:prstGeom>
          <a:solidFill>
            <a:srgbClr val="ED7D31">
              <a:lumMod val="60000"/>
              <a:lumOff val="40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168006"/>
            <a:ext cx="3079676"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5633" y="891167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21449" y="8911679"/>
            <a:ext cx="1339200" cy="180000"/>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5633" y="7114413"/>
            <a:ext cx="1207637"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0758" y="8145665"/>
            <a:ext cx="14400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5633" y="8145665"/>
            <a:ext cx="954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2272716"/>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194656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193025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2243678"/>
            <a:ext cx="1341202" cy="313957"/>
            <a:chOff x="9536452" y="12927034"/>
            <a:chExt cx="2564283" cy="600263"/>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95028"/>
              <a:ext cx="636330"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44278"/>
              <a:ext cx="615819"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2721" y="13179133"/>
              <a:ext cx="696328"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062011" y="12927034"/>
              <a:ext cx="2038724"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2546167739"/>
              </p:ext>
            </p:extLst>
          </p:nvPr>
        </p:nvGraphicFramePr>
        <p:xfrm>
          <a:off x="99976" y="2526528"/>
          <a:ext cx="6192000" cy="7009440"/>
        </p:xfrm>
        <a:graphic>
          <a:graphicData uri="http://schemas.openxmlformats.org/drawingml/2006/table">
            <a:tbl>
              <a:tblPr firstRow="1" bandRow="1"/>
              <a:tblGrid>
                <a:gridCol w="208280">
                  <a:extLst>
                    <a:ext uri="{9D8B030D-6E8A-4147-A177-3AD203B41FA5}">
                      <a16:colId xmlns:a16="http://schemas.microsoft.com/office/drawing/2014/main" val="1390695492"/>
                    </a:ext>
                  </a:extLst>
                </a:gridCol>
                <a:gridCol w="2061564">
                  <a:extLst>
                    <a:ext uri="{9D8B030D-6E8A-4147-A177-3AD203B41FA5}">
                      <a16:colId xmlns:a16="http://schemas.microsoft.com/office/drawing/2014/main" val="694847143"/>
                    </a:ext>
                  </a:extLst>
                </a:gridCol>
                <a:gridCol w="992505">
                  <a:extLst>
                    <a:ext uri="{9D8B030D-6E8A-4147-A177-3AD203B41FA5}">
                      <a16:colId xmlns:a16="http://schemas.microsoft.com/office/drawing/2014/main" val="3405436965"/>
                    </a:ext>
                  </a:extLst>
                </a:gridCol>
                <a:gridCol w="1514475">
                  <a:extLst>
                    <a:ext uri="{9D8B030D-6E8A-4147-A177-3AD203B41FA5}">
                      <a16:colId xmlns:a16="http://schemas.microsoft.com/office/drawing/2014/main" val="3761638086"/>
                    </a:ext>
                  </a:extLst>
                </a:gridCol>
                <a:gridCol w="1415176">
                  <a:extLst>
                    <a:ext uri="{9D8B030D-6E8A-4147-A177-3AD203B41FA5}">
                      <a16:colId xmlns:a16="http://schemas.microsoft.com/office/drawing/2014/main" val="532515363"/>
                    </a:ext>
                  </a:extLst>
                </a:gridCol>
              </a:tblGrid>
              <a:tr h="288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24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2160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216000">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16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16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216000">
                <a:tc vMerge="1">
                  <a:txBody>
                    <a:bodyPr/>
                    <a:lstStyle/>
                    <a:p>
                      <a:endPar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荷役機械（</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RTG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）の照明</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11398153"/>
                  </a:ext>
                </a:extLst>
              </a:tr>
              <a:tr h="1800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陸上電力供給設備（低圧）整備（直営船）</a:t>
                      </a: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52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88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16000">
                <a:tc rowSpan="1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0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2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marR="36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52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倉庫の定温設備改修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949006"/>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倉庫内照明の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68270"/>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冷熱利用型空気分離ガス製造設備改造</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940238"/>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コーポレート</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PPA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導入</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40402"/>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太陽光発電設備の設置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70291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zh-TW" altLang="en-US" sz="800" b="0" kern="1200" dirty="0">
                          <a:solidFill>
                            <a:schemeClr val="tx1"/>
                          </a:solidFill>
                          <a:latin typeface="ＭＳ Ｐゴシック" panose="020B0600070205080204" pitchFamily="50" charset="-128"/>
                          <a:ea typeface="ＭＳ Ｐゴシック" panose="020B0600070205080204" pitchFamily="50" charset="-128"/>
                          <a:cs typeface="+mn-cs"/>
                        </a:rPr>
                        <a:t>発電所更新計画</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387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バリューチェーン（</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関連設備）の構築</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16510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アンモニア供給拠点形成の検討</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4666854"/>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68466"/>
            <a:ext cx="6264000" cy="144622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ブルーカーボン生態系の導入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307606"/>
            <a:ext cx="6264000" cy="1809315"/>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三井物産株式会社、三井化学株式会社及び株式会社ＩＨＩ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「大阪堺・泉北地域におけるアンモニア供給拠点整備の事業性調査事業」</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401382"/>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港湾を利用する荷主や船会社、港湾で事業を営む港湾運送事業者や倉庫業者等をはじめ多岐にわたる関係者と一体となって官民連携で取組を進めることが重要との観点から、引き続き次のとおり</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73923" y="3200937"/>
            <a:ext cx="69113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59131" y="3402579"/>
            <a:ext cx="2041582"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73923" y="4713881"/>
            <a:ext cx="6876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60848" y="4713881"/>
            <a:ext cx="144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73923" y="4503892"/>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73923" y="7623876"/>
            <a:ext cx="1278574"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46781" y="7623876"/>
            <a:ext cx="3852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73923" y="6330877"/>
            <a:ext cx="24912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81596" y="6330877"/>
            <a:ext cx="1396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59346" y="5899525"/>
            <a:ext cx="181171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73923" y="6117664"/>
            <a:ext cx="68708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73923" y="4948407"/>
            <a:ext cx="6867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81597" y="5899525"/>
            <a:ext cx="1396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81597" y="6728724"/>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73923" y="3641078"/>
            <a:ext cx="68432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24681" y="7567564"/>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2026</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73923" y="5683033"/>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73923" y="7302020"/>
            <a:ext cx="801769"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74453" y="7302020"/>
            <a:ext cx="398385"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73923" y="6841121"/>
            <a:ext cx="24912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69957" y="3601257"/>
            <a:ext cx="689291" cy="215444"/>
          </a:xfrm>
          <a:prstGeom prst="rect">
            <a:avLst/>
          </a:prstGeom>
          <a:noFill/>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73923" y="4063673"/>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300774" y="4710336"/>
            <a:ext cx="1620000"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04862" y="6485337"/>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36064" y="6485337"/>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73923" y="6629664"/>
            <a:ext cx="166596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35069" y="6629664"/>
            <a:ext cx="8280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59346" y="3200937"/>
            <a:ext cx="3222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59346" y="4948407"/>
            <a:ext cx="201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05989" y="4844683"/>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73923" y="5465590"/>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73923" y="5899525"/>
            <a:ext cx="69113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59346" y="6117664"/>
            <a:ext cx="181171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68096"/>
            <a:ext cx="756617" cy="107722"/>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7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0444" y="7114413"/>
            <a:ext cx="2548800" cy="180000"/>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5670"/>
            <a:ext cx="307075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5633" y="7635670"/>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5633" y="9168006"/>
            <a:ext cx="68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73923" y="3402579"/>
            <a:ext cx="691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56591" y="5683033"/>
            <a:ext cx="30361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73923" y="3851521"/>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58926" y="3851521"/>
            <a:ext cx="3222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73923" y="5248845"/>
            <a:ext cx="802458"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74452" y="5248845"/>
            <a:ext cx="178447"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86976" y="5278196"/>
            <a:ext cx="141064" cy="84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73922" y="7054326"/>
            <a:ext cx="3898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705633" y="5773417"/>
            <a:ext cx="830226"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5633" y="6866913"/>
            <a:ext cx="68309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導入済</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704617" y="61372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9193" y="6139651"/>
            <a:ext cx="6492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65665" y="4742549"/>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08257" y="5090620"/>
            <a:ext cx="1101584" cy="169277"/>
          </a:xfrm>
          <a:prstGeom prst="rect">
            <a:avLst/>
          </a:prstGeom>
        </p:spPr>
        <p:txBody>
          <a:bodyPr wrap="none">
            <a:spAutoFit/>
            <a:scene3d>
              <a:camera prst="orthographicFront"/>
              <a:lightRig rig="threePt" dir="t"/>
            </a:scene3d>
            <a:sp3d extrusionH="57150">
              <a:bevelT w="38100" h="38100"/>
            </a:sp3d>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2025</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 </a:t>
            </a:r>
            <a:r>
              <a:rPr lang="zh-TW" altLang="en-US" sz="500" dirty="0">
                <a:effectLst>
                  <a:glow rad="127000">
                    <a:schemeClr val="bg1"/>
                  </a:glow>
                </a:effectLst>
                <a:latin typeface="ＭＳ Ｐゴシック" panose="020B0600070205080204" pitchFamily="50" charset="-128"/>
                <a:ea typeface="ＭＳ Ｐゴシック" panose="020B0600070205080204" pitchFamily="50" charset="-128"/>
              </a:rPr>
              <a:t>水素燃料</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旅客船商用運航</a:t>
            </a: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857009" y="6827350"/>
            <a:ext cx="60753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effectLst>
                  <a:glow rad="127000">
                    <a:schemeClr val="bg1"/>
                  </a:glow>
                </a:effectLst>
                <a:uLnTx/>
                <a:uFillTx/>
                <a:latin typeface="ＭＳ Ｐゴシック" panose="020B0600070205080204" pitchFamily="50" charset="-128"/>
                <a:ea typeface="ＭＳ Ｐゴシック" panose="020B0600070205080204" pitchFamily="50" charset="-128"/>
              </a:rPr>
              <a:t>商船三井さんふらわあ</a:t>
            </a:r>
          </a:p>
        </p:txBody>
      </p:sp>
      <p:sp>
        <p:nvSpPr>
          <p:cNvPr id="33" name="矢印: 五方向 24">
            <a:extLst>
              <a:ext uri="{FF2B5EF4-FFF2-40B4-BE49-F238E27FC236}">
                <a16:creationId xmlns:a16="http://schemas.microsoft.com/office/drawing/2014/main" id="{0A9A412F-31CE-BBED-0A8C-900EE6514D1C}"/>
              </a:ext>
            </a:extLst>
          </p:cNvPr>
          <p:cNvSpPr/>
          <p:nvPr/>
        </p:nvSpPr>
        <p:spPr>
          <a:xfrm>
            <a:off x="3373645" y="4285041"/>
            <a:ext cx="864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4" name="矢印: 五方向 24">
            <a:extLst>
              <a:ext uri="{FF2B5EF4-FFF2-40B4-BE49-F238E27FC236}">
                <a16:creationId xmlns:a16="http://schemas.microsoft.com/office/drawing/2014/main" id="{64111757-65CD-E6C5-7BAA-CE73440FCFF5}"/>
              </a:ext>
            </a:extLst>
          </p:cNvPr>
          <p:cNvSpPr/>
          <p:nvPr/>
        </p:nvSpPr>
        <p:spPr>
          <a:xfrm>
            <a:off x="2377788" y="8063082"/>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5" name="矢印: 五方向 24">
            <a:extLst>
              <a:ext uri="{FF2B5EF4-FFF2-40B4-BE49-F238E27FC236}">
                <a16:creationId xmlns:a16="http://schemas.microsoft.com/office/drawing/2014/main" id="{81ACD0A4-F4B3-97ED-AE85-8ECB43AF2C96}"/>
              </a:ext>
            </a:extLst>
          </p:cNvPr>
          <p:cNvSpPr/>
          <p:nvPr/>
        </p:nvSpPr>
        <p:spPr>
          <a:xfrm>
            <a:off x="2377787" y="7845639"/>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導入済</a:t>
            </a:r>
          </a:p>
        </p:txBody>
      </p:sp>
      <p:sp>
        <p:nvSpPr>
          <p:cNvPr id="36" name="矢印: 五方向 24">
            <a:extLst>
              <a:ext uri="{FF2B5EF4-FFF2-40B4-BE49-F238E27FC236}">
                <a16:creationId xmlns:a16="http://schemas.microsoft.com/office/drawing/2014/main" id="{DA80BD50-AAD9-6671-BFD1-422CC863A14E}"/>
              </a:ext>
            </a:extLst>
          </p:cNvPr>
          <p:cNvSpPr/>
          <p:nvPr/>
        </p:nvSpPr>
        <p:spPr>
          <a:xfrm>
            <a:off x="3055630" y="8058852"/>
            <a:ext cx="180743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7" name="矢印: 五方向 23">
            <a:extLst>
              <a:ext uri="{FF2B5EF4-FFF2-40B4-BE49-F238E27FC236}">
                <a16:creationId xmlns:a16="http://schemas.microsoft.com/office/drawing/2014/main" id="{2E344281-C6FB-5160-57E4-9636435FA1EB}"/>
              </a:ext>
            </a:extLst>
          </p:cNvPr>
          <p:cNvSpPr/>
          <p:nvPr/>
        </p:nvSpPr>
        <p:spPr>
          <a:xfrm>
            <a:off x="3362992" y="8928037"/>
            <a:ext cx="1278574"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更新</a:t>
            </a:r>
          </a:p>
        </p:txBody>
      </p:sp>
      <p:sp>
        <p:nvSpPr>
          <p:cNvPr id="38" name="矢印: 五方向 23">
            <a:extLst>
              <a:ext uri="{FF2B5EF4-FFF2-40B4-BE49-F238E27FC236}">
                <a16:creationId xmlns:a16="http://schemas.microsoft.com/office/drawing/2014/main" id="{4218AFFF-C66E-FB74-0A2C-38771F326F52}"/>
              </a:ext>
            </a:extLst>
          </p:cNvPr>
          <p:cNvSpPr/>
          <p:nvPr/>
        </p:nvSpPr>
        <p:spPr>
          <a:xfrm>
            <a:off x="2374556" y="9141564"/>
            <a:ext cx="2491199"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ＭＳ Ｐゴシック" panose="020B0600070205080204" pitchFamily="50" charset="-128"/>
                <a:ea typeface="ＭＳ Ｐゴシック" panose="020B0600070205080204" pitchFamily="50" charset="-128"/>
              </a:rPr>
              <a:t>CCS </a:t>
            </a:r>
            <a:r>
              <a:rPr lang="ja-JP" altLang="en-US" sz="700" dirty="0">
                <a:solidFill>
                  <a:schemeClr val="tx1"/>
                </a:solidFill>
                <a:latin typeface="ＭＳ Ｐゴシック" panose="020B0600070205080204" pitchFamily="50" charset="-128"/>
                <a:ea typeface="ＭＳ Ｐゴシック" panose="020B0600070205080204" pitchFamily="50" charset="-128"/>
              </a:rPr>
              <a:t>関連設備の構築・推進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矢印: 五方向 23">
            <a:extLst>
              <a:ext uri="{FF2B5EF4-FFF2-40B4-BE49-F238E27FC236}">
                <a16:creationId xmlns:a16="http://schemas.microsoft.com/office/drawing/2014/main" id="{76297B80-0927-CDF5-7E33-C344C92213C9}"/>
              </a:ext>
            </a:extLst>
          </p:cNvPr>
          <p:cNvSpPr/>
          <p:nvPr/>
        </p:nvSpPr>
        <p:spPr>
          <a:xfrm>
            <a:off x="2380905" y="9357636"/>
            <a:ext cx="2491199"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アンモニア供給拠点形成・推進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矢印: 五方向 24">
            <a:extLst>
              <a:ext uri="{FF2B5EF4-FFF2-40B4-BE49-F238E27FC236}">
                <a16:creationId xmlns:a16="http://schemas.microsoft.com/office/drawing/2014/main" id="{D139A309-3C17-65E0-3873-BF0BB4F8C793}"/>
              </a:ext>
            </a:extLst>
          </p:cNvPr>
          <p:cNvSpPr/>
          <p:nvPr/>
        </p:nvSpPr>
        <p:spPr>
          <a:xfrm>
            <a:off x="4641566" y="8926335"/>
            <a:ext cx="1645488"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a:t>
            </a:r>
          </a:p>
        </p:txBody>
      </p:sp>
      <p:sp>
        <p:nvSpPr>
          <p:cNvPr id="41" name="矢印: 五方向 24">
            <a:extLst>
              <a:ext uri="{FF2B5EF4-FFF2-40B4-BE49-F238E27FC236}">
                <a16:creationId xmlns:a16="http://schemas.microsoft.com/office/drawing/2014/main" id="{04767081-1FE0-6F18-A620-DBF2EC6378A1}"/>
              </a:ext>
            </a:extLst>
          </p:cNvPr>
          <p:cNvSpPr/>
          <p:nvPr/>
        </p:nvSpPr>
        <p:spPr>
          <a:xfrm>
            <a:off x="4890254" y="9142346"/>
            <a:ext cx="1396800"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導入・拡大</a:t>
            </a:r>
          </a:p>
        </p:txBody>
      </p:sp>
      <p:sp>
        <p:nvSpPr>
          <p:cNvPr id="42" name="矢印: 五方向 24">
            <a:extLst>
              <a:ext uri="{FF2B5EF4-FFF2-40B4-BE49-F238E27FC236}">
                <a16:creationId xmlns:a16="http://schemas.microsoft.com/office/drawing/2014/main" id="{107DA427-FDED-DD32-500D-5F432AF3CB35}"/>
              </a:ext>
            </a:extLst>
          </p:cNvPr>
          <p:cNvSpPr/>
          <p:nvPr/>
        </p:nvSpPr>
        <p:spPr>
          <a:xfrm>
            <a:off x="4887946" y="9354351"/>
            <a:ext cx="1396800"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208" name="矢印: 五方向 24">
            <a:extLst>
              <a:ext uri="{FF2B5EF4-FFF2-40B4-BE49-F238E27FC236}">
                <a16:creationId xmlns:a16="http://schemas.microsoft.com/office/drawing/2014/main" id="{A69CDF28-ECA7-8FE2-86B7-6BD994CE3254}"/>
              </a:ext>
            </a:extLst>
          </p:cNvPr>
          <p:cNvSpPr/>
          <p:nvPr/>
        </p:nvSpPr>
        <p:spPr>
          <a:xfrm>
            <a:off x="2375053" y="8709636"/>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209" name="矢印: 五方向 24">
            <a:extLst>
              <a:ext uri="{FF2B5EF4-FFF2-40B4-BE49-F238E27FC236}">
                <a16:creationId xmlns:a16="http://schemas.microsoft.com/office/drawing/2014/main" id="{DA4EB676-E41A-430F-507B-920EA27C6150}"/>
              </a:ext>
            </a:extLst>
          </p:cNvPr>
          <p:cNvSpPr/>
          <p:nvPr/>
        </p:nvSpPr>
        <p:spPr>
          <a:xfrm>
            <a:off x="3052895" y="8495856"/>
            <a:ext cx="180743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10" name="矢印: 五方向 24">
            <a:extLst>
              <a:ext uri="{FF2B5EF4-FFF2-40B4-BE49-F238E27FC236}">
                <a16:creationId xmlns:a16="http://schemas.microsoft.com/office/drawing/2014/main" id="{353BC278-472C-103F-7874-CC9DDAF8063A}"/>
              </a:ext>
            </a:extLst>
          </p:cNvPr>
          <p:cNvSpPr/>
          <p:nvPr/>
        </p:nvSpPr>
        <p:spPr>
          <a:xfrm>
            <a:off x="3052894" y="8711928"/>
            <a:ext cx="3240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11" name="矢印: 五方向 24">
            <a:extLst>
              <a:ext uri="{FF2B5EF4-FFF2-40B4-BE49-F238E27FC236}">
                <a16:creationId xmlns:a16="http://schemas.microsoft.com/office/drawing/2014/main" id="{2D28A80E-2BE9-5D30-3E0F-BD7C17CA6BFB}"/>
              </a:ext>
            </a:extLst>
          </p:cNvPr>
          <p:cNvSpPr/>
          <p:nvPr/>
        </p:nvSpPr>
        <p:spPr>
          <a:xfrm>
            <a:off x="3052895" y="8280612"/>
            <a:ext cx="576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aa934f-8d5e-4c49-9747-914447de81bd">
      <Terms xmlns="http://schemas.microsoft.com/office/infopath/2007/PartnerControls"/>
    </lcf76f155ced4ddcb4097134ff3c332f>
    <TaxCatchAll xmlns="4af25c4d-afdb-425b-8ff7-83dd2c2f7b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90259BE6169E643AC7CF548DC42C08F" ma:contentTypeVersion="13" ma:contentTypeDescription="新しいドキュメントを作成します。" ma:contentTypeScope="" ma:versionID="cd0d102ecb7080275da9610285800bbc">
  <xsd:schema xmlns:xsd="http://www.w3.org/2001/XMLSchema" xmlns:xs="http://www.w3.org/2001/XMLSchema" xmlns:p="http://schemas.microsoft.com/office/2006/metadata/properties" xmlns:ns2="3eaa934f-8d5e-4c49-9747-914447de81bd" xmlns:ns3="4af25c4d-afdb-425b-8ff7-83dd2c2f7b57" targetNamespace="http://schemas.microsoft.com/office/2006/metadata/properties" ma:root="true" ma:fieldsID="f0248d3a9df0779e56d8c56745a69f52" ns2:_="" ns3:_="">
    <xsd:import namespace="3eaa934f-8d5e-4c49-9747-914447de81bd"/>
    <xsd:import namespace="4af25c4d-afdb-425b-8ff7-83dd2c2f7b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a934f-8d5e-4c49-9747-914447de8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b20bc4c0-b5c3-46e9-8f47-946ac7c6ad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25c4d-afdb-425b-8ff7-83dd2c2f7b5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a8c6fe-cd14-40ba-a2f4-f392a6f2ec6a}" ma:internalName="TaxCatchAll" ma:showField="CatchAllData" ma:web="4af25c4d-afdb-425b-8ff7-83dd2c2f7b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4F07D-0FBA-4D3F-A884-F55A3980EE5D}">
  <ds:schemaRefs>
    <ds:schemaRef ds:uri="http://schemas.microsoft.com/office/2006/documentManagement/types"/>
    <ds:schemaRef ds:uri="http://schemas.microsoft.com/office/2006/metadata/properties"/>
    <ds:schemaRef ds:uri="3eaa934f-8d5e-4c49-9747-914447de81bd"/>
    <ds:schemaRef ds:uri="http://purl.org/dc/terms/"/>
    <ds:schemaRef ds:uri="http://schemas.openxmlformats.org/package/2006/metadata/core-properties"/>
    <ds:schemaRef ds:uri="http://purl.org/dc/dcmitype/"/>
    <ds:schemaRef ds:uri="4af25c4d-afdb-425b-8ff7-83dd2c2f7b57"/>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3C1DAB13-9235-4996-B2B0-9FADD8CB7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a934f-8d5e-4c49-9747-914447de81bd"/>
    <ds:schemaRef ds:uri="4af25c4d-afdb-425b-8ff7-83dd2c2f7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6DA1E-DDEC-4DE7-A5CD-C28D3709F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3491</Words>
  <Application>Microsoft Office PowerPoint</Application>
  <PresentationFormat>A3 297x420 mm</PresentationFormat>
  <Paragraphs>561</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HGP創英角ｺﾞｼｯｸUB</vt:lpstr>
      <vt:lpstr>HG丸ｺﾞｼｯｸM-PRO</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2026-03-16T08:25:03Z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0x010100690259BE6169E643AC7CF548DC42C08F</vt:lpwstr>
  </property>
  <property fmtid="{D5CDD505-2E9C-101B-9397-08002B2CF9AE}" pid="3" name="MediaServiceImageTags">
    <vt:lpwstr/>
  </property>
</Properties>
</file>