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309" r:id="rId2"/>
    <p:sldId id="310" r:id="rId3"/>
  </p:sldIdLst>
  <p:sldSz cx="9144000" cy="6858000" type="screen4x3"/>
  <p:notesSz cx="6797675" cy="9926638"/>
  <p:defaultTextStyle>
    <a:defPPr>
      <a:defRPr lang="ja-JP"/>
    </a:defPPr>
    <a:lvl1pPr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sz="2800" kern="1200">
        <a:solidFill>
          <a:schemeClr val="tx1"/>
        </a:solidFill>
        <a:latin typeface="Calibri" panose="020F0502020204030204" pitchFamily="34" charset="0"/>
        <a:ea typeface="ＭＳ Ｐゴシック" panose="020B0600070205080204" pitchFamily="50" charset="-128"/>
        <a:cs typeface="+mn-cs"/>
      </a:defRPr>
    </a:lvl5pPr>
    <a:lvl6pPr marL="22860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6pPr>
    <a:lvl7pPr marL="27432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7pPr>
    <a:lvl8pPr marL="32004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8pPr>
    <a:lvl9pPr marL="3657600" algn="l" defTabSz="914400" rtl="0" eaLnBrk="1" latinLnBrk="0" hangingPunct="1">
      <a:defRPr kumimoji="1" sz="2800" kern="1200">
        <a:solidFill>
          <a:schemeClr val="tx1"/>
        </a:solidFill>
        <a:latin typeface="Calibri" panose="020F050202020403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CF4"/>
    <a:srgbClr val="DDDDDD"/>
    <a:srgbClr val="DCE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762" y="72"/>
      </p:cViewPr>
      <p:guideLst>
        <p:guide orient="horz" pos="2160"/>
        <p:guide pos="2880"/>
      </p:guideLst>
    </p:cSldViewPr>
  </p:slideViewPr>
  <p:notesTextViewPr>
    <p:cViewPr>
      <p:scale>
        <a:sx n="1" d="1"/>
        <a:sy n="1" d="1"/>
      </p:scale>
      <p:origin x="0" y="0"/>
    </p:cViewPr>
  </p:notesTextViewPr>
  <p:notesViewPr>
    <p:cSldViewPr>
      <p:cViewPr varScale="1">
        <p:scale>
          <a:sx n="63" d="100"/>
          <a:sy n="63" d="100"/>
        </p:scale>
        <p:origin x="-2970" y="-126"/>
      </p:cViewPr>
      <p:guideLst>
        <p:guide orient="horz" pos="3127"/>
        <p:guide pos="214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58" tIns="45679" rIns="91358" bIns="45679" rtlCol="0"/>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3" name="日付プレースホルダー 2"/>
          <p:cNvSpPr>
            <a:spLocks noGrp="1"/>
          </p:cNvSpPr>
          <p:nvPr>
            <p:ph type="dt" sz="quarter" idx="1"/>
          </p:nvPr>
        </p:nvSpPr>
        <p:spPr>
          <a:xfrm>
            <a:off x="3850643" y="0"/>
            <a:ext cx="2945448" cy="496253"/>
          </a:xfrm>
          <a:prstGeom prst="rect">
            <a:avLst/>
          </a:prstGeom>
        </p:spPr>
        <p:txBody>
          <a:bodyPr vert="horz" lIns="91358" tIns="45679" rIns="91358" bIns="45679" rtlCol="0"/>
          <a:lstStyle>
            <a:lvl1pPr algn="r" eaLnBrk="1" fontAlgn="auto" hangingPunct="1">
              <a:spcBef>
                <a:spcPts val="0"/>
              </a:spcBef>
              <a:spcAft>
                <a:spcPts val="0"/>
              </a:spcAft>
              <a:buFontTx/>
              <a:buNone/>
              <a:defRPr sz="1200">
                <a:latin typeface="+mn-lt"/>
                <a:ea typeface="+mn-ea"/>
              </a:defRPr>
            </a:lvl1pPr>
          </a:lstStyle>
          <a:p>
            <a:pPr>
              <a:defRPr/>
            </a:pPr>
            <a:fld id="{7E3DD260-D2BB-4240-B2BD-9FEB058C5EDB}" type="datetimeFigureOut">
              <a:rPr lang="ja-JP" altLang="en-US"/>
              <a:pPr>
                <a:defRPr/>
              </a:pPr>
              <a:t>2023/3/23</a:t>
            </a:fld>
            <a:endParaRPr lang="ja-JP" altLang="en-US"/>
          </a:p>
        </p:txBody>
      </p:sp>
      <p:sp>
        <p:nvSpPr>
          <p:cNvPr id="4" name="フッター プレースホルダー 3"/>
          <p:cNvSpPr>
            <a:spLocks noGrp="1"/>
          </p:cNvSpPr>
          <p:nvPr>
            <p:ph type="ftr" sz="quarter" idx="2"/>
          </p:nvPr>
        </p:nvSpPr>
        <p:spPr>
          <a:xfrm>
            <a:off x="0" y="9428800"/>
            <a:ext cx="2945448" cy="496252"/>
          </a:xfrm>
          <a:prstGeom prst="rect">
            <a:avLst/>
          </a:prstGeom>
        </p:spPr>
        <p:txBody>
          <a:bodyPr vert="horz" lIns="91358" tIns="45679" rIns="91358" bIns="45679" rtlCol="0" anchor="b"/>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5" name="スライド番号プレースホルダー 4"/>
          <p:cNvSpPr>
            <a:spLocks noGrp="1"/>
          </p:cNvSpPr>
          <p:nvPr>
            <p:ph type="sldNum" sz="quarter" idx="3"/>
          </p:nvPr>
        </p:nvSpPr>
        <p:spPr>
          <a:xfrm>
            <a:off x="3850643" y="9428800"/>
            <a:ext cx="2945448" cy="496252"/>
          </a:xfrm>
          <a:prstGeom prst="rect">
            <a:avLst/>
          </a:prstGeom>
        </p:spPr>
        <p:txBody>
          <a:bodyPr vert="horz" wrap="square" lIns="91358" tIns="45679" rIns="91358" bIns="45679" numCol="1" anchor="b" anchorCtr="0" compatLnSpc="1">
            <a:prstTxWarp prst="textNoShape">
              <a:avLst/>
            </a:prstTxWarp>
          </a:bodyPr>
          <a:lstStyle>
            <a:lvl1pPr algn="r" eaLnBrk="1" hangingPunct="1">
              <a:defRPr sz="1200" smtClean="0"/>
            </a:lvl1pPr>
          </a:lstStyle>
          <a:p>
            <a:pPr>
              <a:defRPr/>
            </a:pPr>
            <a:fld id="{D3EE9728-77CA-484E-A33C-C496457F7E0C}"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5448" cy="496253"/>
          </a:xfrm>
          <a:prstGeom prst="rect">
            <a:avLst/>
          </a:prstGeom>
        </p:spPr>
        <p:txBody>
          <a:bodyPr vert="horz" lIns="91358" tIns="45679" rIns="91358" bIns="45679" rtlCol="0"/>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3" name="日付プレースホルダー 2"/>
          <p:cNvSpPr>
            <a:spLocks noGrp="1"/>
          </p:cNvSpPr>
          <p:nvPr>
            <p:ph type="dt" idx="1"/>
          </p:nvPr>
        </p:nvSpPr>
        <p:spPr>
          <a:xfrm>
            <a:off x="3850643" y="0"/>
            <a:ext cx="2945448" cy="496253"/>
          </a:xfrm>
          <a:prstGeom prst="rect">
            <a:avLst/>
          </a:prstGeom>
        </p:spPr>
        <p:txBody>
          <a:bodyPr vert="horz" lIns="91358" tIns="45679" rIns="91358" bIns="45679" rtlCol="0"/>
          <a:lstStyle>
            <a:lvl1pPr algn="r" eaLnBrk="1" fontAlgn="auto" hangingPunct="1">
              <a:spcBef>
                <a:spcPts val="0"/>
              </a:spcBef>
              <a:spcAft>
                <a:spcPts val="0"/>
              </a:spcAft>
              <a:buFontTx/>
              <a:buNone/>
              <a:defRPr sz="1200">
                <a:latin typeface="+mn-lt"/>
                <a:ea typeface="+mn-ea"/>
              </a:defRPr>
            </a:lvl1pPr>
          </a:lstStyle>
          <a:p>
            <a:pPr>
              <a:defRPr/>
            </a:pPr>
            <a:fld id="{C9A29C90-F0E9-42B1-A313-B273FCDEFEEE}" type="datetimeFigureOut">
              <a:rPr lang="ja-JP" altLang="en-US"/>
              <a:pPr>
                <a:defRPr/>
              </a:pPr>
              <a:t>2023/3/23</a:t>
            </a:fld>
            <a:endParaRPr lang="ja-JP" altLang="en-US"/>
          </a:p>
        </p:txBody>
      </p:sp>
      <p:sp>
        <p:nvSpPr>
          <p:cNvPr id="4" name="スライド イメージ プレースホルダー 3"/>
          <p:cNvSpPr>
            <a:spLocks noGrp="1" noRot="1" noChangeAspect="1"/>
          </p:cNvSpPr>
          <p:nvPr>
            <p:ph type="sldImg" idx="2"/>
          </p:nvPr>
        </p:nvSpPr>
        <p:spPr>
          <a:xfrm>
            <a:off x="917575" y="742950"/>
            <a:ext cx="4962525" cy="3722688"/>
          </a:xfrm>
          <a:prstGeom prst="rect">
            <a:avLst/>
          </a:prstGeom>
          <a:noFill/>
          <a:ln w="12700">
            <a:solidFill>
              <a:prstClr val="black"/>
            </a:solidFill>
          </a:ln>
        </p:spPr>
        <p:txBody>
          <a:bodyPr vert="horz" lIns="91358" tIns="45679" rIns="91358" bIns="45679" rtlCol="0" anchor="ctr"/>
          <a:lstStyle/>
          <a:p>
            <a:pPr lvl="0"/>
            <a:endParaRPr lang="ja-JP" altLang="en-US" noProof="0"/>
          </a:p>
        </p:txBody>
      </p:sp>
      <p:sp>
        <p:nvSpPr>
          <p:cNvPr id="5" name="ノート プレースホルダー 4"/>
          <p:cNvSpPr>
            <a:spLocks noGrp="1"/>
          </p:cNvSpPr>
          <p:nvPr>
            <p:ph type="body" sz="quarter" idx="3"/>
          </p:nvPr>
        </p:nvSpPr>
        <p:spPr>
          <a:xfrm>
            <a:off x="680085" y="4715193"/>
            <a:ext cx="5439091" cy="4467859"/>
          </a:xfrm>
          <a:prstGeom prst="rect">
            <a:avLst/>
          </a:prstGeom>
        </p:spPr>
        <p:txBody>
          <a:bodyPr vert="horz" lIns="91358" tIns="45679" rIns="91358" bIns="45679"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0" y="9428800"/>
            <a:ext cx="2945448" cy="496252"/>
          </a:xfrm>
          <a:prstGeom prst="rect">
            <a:avLst/>
          </a:prstGeom>
        </p:spPr>
        <p:txBody>
          <a:bodyPr vert="horz" lIns="91358" tIns="45679" rIns="91358" bIns="45679" rtlCol="0" anchor="b"/>
          <a:lstStyle>
            <a:lvl1pPr algn="l" eaLnBrk="1" fontAlgn="auto" hangingPunct="1">
              <a:spcBef>
                <a:spcPts val="0"/>
              </a:spcBef>
              <a:spcAft>
                <a:spcPts val="0"/>
              </a:spcAft>
              <a:buFontTx/>
              <a:buNone/>
              <a:defRPr sz="1200">
                <a:latin typeface="+mn-lt"/>
                <a:ea typeface="+mn-ea"/>
              </a:defRPr>
            </a:lvl1pPr>
          </a:lstStyle>
          <a:p>
            <a:pPr>
              <a:defRPr/>
            </a:pPr>
            <a:endParaRPr lang="ja-JP" altLang="en-US"/>
          </a:p>
        </p:txBody>
      </p:sp>
      <p:sp>
        <p:nvSpPr>
          <p:cNvPr id="7" name="スライド番号プレースホルダー 6"/>
          <p:cNvSpPr>
            <a:spLocks noGrp="1"/>
          </p:cNvSpPr>
          <p:nvPr>
            <p:ph type="sldNum" sz="quarter" idx="5"/>
          </p:nvPr>
        </p:nvSpPr>
        <p:spPr>
          <a:xfrm>
            <a:off x="3850643" y="9428800"/>
            <a:ext cx="2945448" cy="496252"/>
          </a:xfrm>
          <a:prstGeom prst="rect">
            <a:avLst/>
          </a:prstGeom>
        </p:spPr>
        <p:txBody>
          <a:bodyPr vert="horz" wrap="square" lIns="91358" tIns="45679" rIns="91358" bIns="45679" numCol="1" anchor="b" anchorCtr="0" compatLnSpc="1">
            <a:prstTxWarp prst="textNoShape">
              <a:avLst/>
            </a:prstTxWarp>
          </a:bodyPr>
          <a:lstStyle>
            <a:lvl1pPr algn="r" eaLnBrk="1" hangingPunct="1">
              <a:defRPr sz="1200" smtClean="0"/>
            </a:lvl1pPr>
          </a:lstStyle>
          <a:p>
            <a:pPr>
              <a:defRPr/>
            </a:pPr>
            <a:fld id="{459D4146-4EBC-4931-AC47-951AAE126FB8}"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スライド イメージ プレースホルダー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3" name="ノート プレースホルダー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ja-JP" alt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6D3288E5-952C-4F60-BEF4-691237E9A50F}" type="datetime1">
              <a:rPr lang="ja-JP" altLang="en-US"/>
              <a:pPr>
                <a:defRPr/>
              </a:pPr>
              <a:t>2023/3/23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D49ED82-E0FD-4E35-B754-0286C341D083}" type="slidenum">
              <a:rPr lang="ja-JP" altLang="en-US"/>
              <a:pPr>
                <a:defRPr/>
              </a:pPr>
              <a:t>‹#›</a:t>
            </a:fld>
            <a:endParaRPr lang="ja-JP" altLang="en-US"/>
          </a:p>
        </p:txBody>
      </p:sp>
    </p:spTree>
    <p:extLst>
      <p:ext uri="{BB962C8B-B14F-4D97-AF65-F5344CB8AC3E}">
        <p14:creationId xmlns:p14="http://schemas.microsoft.com/office/powerpoint/2010/main" val="9143825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B90052E9-11D8-4DFB-AAD4-9F85AA09D5B1}" type="datetime1">
              <a:rPr lang="ja-JP" altLang="en-US"/>
              <a:pPr>
                <a:defRPr/>
              </a:pPr>
              <a:t>2023/3/23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D9A4F8A-16C4-4B0C-8E78-9DB951475F68}" type="slidenum">
              <a:rPr lang="ja-JP" altLang="en-US"/>
              <a:pPr>
                <a:defRPr/>
              </a:pPr>
              <a:t>‹#›</a:t>
            </a:fld>
            <a:endParaRPr lang="ja-JP" altLang="en-US"/>
          </a:p>
        </p:txBody>
      </p:sp>
    </p:spTree>
    <p:extLst>
      <p:ext uri="{BB962C8B-B14F-4D97-AF65-F5344CB8AC3E}">
        <p14:creationId xmlns:p14="http://schemas.microsoft.com/office/powerpoint/2010/main" val="189213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0EC88F22-2AFE-47E2-AAD2-76098BF44F92}" type="datetime1">
              <a:rPr lang="ja-JP" altLang="en-US"/>
              <a:pPr>
                <a:defRPr/>
              </a:pPr>
              <a:t>2023/3/23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BFE164C4-0234-416D-9619-F4B11462DF58}" type="slidenum">
              <a:rPr lang="ja-JP" altLang="en-US"/>
              <a:pPr>
                <a:defRPr/>
              </a:pPr>
              <a:t>‹#›</a:t>
            </a:fld>
            <a:endParaRPr lang="ja-JP" altLang="en-US"/>
          </a:p>
        </p:txBody>
      </p:sp>
    </p:spTree>
    <p:extLst>
      <p:ext uri="{BB962C8B-B14F-4D97-AF65-F5344CB8AC3E}">
        <p14:creationId xmlns:p14="http://schemas.microsoft.com/office/powerpoint/2010/main" val="27292310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verTx" preserve="1">
  <p:cSld name="タイトル、コンテンツ、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8229600" cy="2185988"/>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3938588"/>
            <a:ext cx="8229600" cy="2187575"/>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ー 3"/>
          <p:cNvSpPr>
            <a:spLocks noGrp="1"/>
          </p:cNvSpPr>
          <p:nvPr>
            <p:ph type="dt" sz="half" idx="10"/>
          </p:nvPr>
        </p:nvSpPr>
        <p:spPr/>
        <p:txBody>
          <a:bodyPr/>
          <a:lstStyle>
            <a:lvl1pPr>
              <a:defRPr/>
            </a:lvl1pPr>
          </a:lstStyle>
          <a:p>
            <a:pPr>
              <a:defRPr/>
            </a:pPr>
            <a:fld id="{18978DAA-8836-4AE7-8C09-AD3FD999D11B}" type="datetime1">
              <a:rPr lang="ja-JP" altLang="en-US"/>
              <a:pPr>
                <a:defRPr/>
              </a:pPr>
              <a:t>2023/3/23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DD9C0D90-8AEE-406F-83E9-2A2FD61D1025}" type="slidenum">
              <a:rPr lang="ja-JP" altLang="en-US"/>
              <a:pPr>
                <a:defRPr/>
              </a:pPr>
              <a:t>‹#›</a:t>
            </a:fld>
            <a:endParaRPr lang="ja-JP" altLang="en-US"/>
          </a:p>
        </p:txBody>
      </p:sp>
    </p:spTree>
    <p:extLst>
      <p:ext uri="{BB962C8B-B14F-4D97-AF65-F5344CB8AC3E}">
        <p14:creationId xmlns:p14="http://schemas.microsoft.com/office/powerpoint/2010/main" val="361263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A04BA11F-8A44-4A25-834C-AF90EC39BFB5}" type="datetime1">
              <a:rPr lang="ja-JP" altLang="en-US"/>
              <a:pPr>
                <a:defRPr/>
              </a:pPr>
              <a:t>2023/3/23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38221C5A-8464-4697-BDDE-8339117A96B6}" type="slidenum">
              <a:rPr lang="ja-JP" altLang="en-US"/>
              <a:pPr>
                <a:defRPr/>
              </a:pPr>
              <a:t>‹#›</a:t>
            </a:fld>
            <a:endParaRPr lang="ja-JP" altLang="en-US"/>
          </a:p>
        </p:txBody>
      </p:sp>
    </p:spTree>
    <p:extLst>
      <p:ext uri="{BB962C8B-B14F-4D97-AF65-F5344CB8AC3E}">
        <p14:creationId xmlns:p14="http://schemas.microsoft.com/office/powerpoint/2010/main" val="36791382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370FD377-5496-4710-91EF-5AFF3113944C}" type="datetime1">
              <a:rPr lang="ja-JP" altLang="en-US"/>
              <a:pPr>
                <a:defRPr/>
              </a:pPr>
              <a:t>2023/3/23</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pPr>
              <a:defRPr/>
            </a:pPr>
            <a:fld id="{678BF37E-B37C-4371-9C71-F721088128DF}" type="slidenum">
              <a:rPr lang="ja-JP" altLang="en-US"/>
              <a:pPr>
                <a:defRPr/>
              </a:pPr>
              <a:t>‹#›</a:t>
            </a:fld>
            <a:endParaRPr lang="ja-JP" altLang="en-US"/>
          </a:p>
        </p:txBody>
      </p:sp>
    </p:spTree>
    <p:extLst>
      <p:ext uri="{BB962C8B-B14F-4D97-AF65-F5344CB8AC3E}">
        <p14:creationId xmlns:p14="http://schemas.microsoft.com/office/powerpoint/2010/main" val="22175335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A740202E-E859-45E7-81AD-46E8E3A03F9B}" type="datetime1">
              <a:rPr lang="ja-JP" altLang="en-US"/>
              <a:pPr>
                <a:defRPr/>
              </a:pPr>
              <a:t>2023/3/23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79387BBC-DC32-4B99-BAD9-FB09451BE21C}" type="slidenum">
              <a:rPr lang="ja-JP" altLang="en-US"/>
              <a:pPr>
                <a:defRPr/>
              </a:pPr>
              <a:t>‹#›</a:t>
            </a:fld>
            <a:endParaRPr lang="ja-JP" altLang="en-US"/>
          </a:p>
        </p:txBody>
      </p:sp>
    </p:spTree>
    <p:extLst>
      <p:ext uri="{BB962C8B-B14F-4D97-AF65-F5344CB8AC3E}">
        <p14:creationId xmlns:p14="http://schemas.microsoft.com/office/powerpoint/2010/main" val="404098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87600524-43A1-4AF2-AAFB-806EF68C3C10}" type="datetime1">
              <a:rPr lang="ja-JP" altLang="en-US"/>
              <a:pPr>
                <a:defRPr/>
              </a:pPr>
              <a:t>2023/3/23</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pPr>
              <a:defRPr/>
            </a:pPr>
            <a:fld id="{5C7D2BF9-23A5-4C70-BAA5-97C4EFB5FFBB}" type="slidenum">
              <a:rPr lang="ja-JP" altLang="en-US"/>
              <a:pPr>
                <a:defRPr/>
              </a:pPr>
              <a:t>‹#›</a:t>
            </a:fld>
            <a:endParaRPr lang="ja-JP" altLang="en-US"/>
          </a:p>
        </p:txBody>
      </p:sp>
    </p:spTree>
    <p:extLst>
      <p:ext uri="{BB962C8B-B14F-4D97-AF65-F5344CB8AC3E}">
        <p14:creationId xmlns:p14="http://schemas.microsoft.com/office/powerpoint/2010/main" val="15762317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F1CEB29D-0F8F-4A7A-9B70-68ED8DAD3C4C}" type="datetime1">
              <a:rPr lang="ja-JP" altLang="en-US"/>
              <a:pPr>
                <a:defRPr/>
              </a:pPr>
              <a:t>2023/3/23</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pPr>
              <a:defRPr/>
            </a:pPr>
            <a:fld id="{654A6BF7-85C4-46CD-A885-F9337D6CC1EA}" type="slidenum">
              <a:rPr lang="ja-JP" altLang="en-US"/>
              <a:pPr>
                <a:defRPr/>
              </a:pPr>
              <a:t>‹#›</a:t>
            </a:fld>
            <a:endParaRPr lang="ja-JP" altLang="en-US"/>
          </a:p>
        </p:txBody>
      </p:sp>
    </p:spTree>
    <p:extLst>
      <p:ext uri="{BB962C8B-B14F-4D97-AF65-F5344CB8AC3E}">
        <p14:creationId xmlns:p14="http://schemas.microsoft.com/office/powerpoint/2010/main" val="3734107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AFAF0C49-82B0-41C8-B642-EAA6DDD30C39}" type="datetime1">
              <a:rPr lang="ja-JP" altLang="en-US"/>
              <a:pPr>
                <a:defRPr/>
              </a:pPr>
              <a:t>2023/3/23</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pPr>
              <a:defRPr/>
            </a:pPr>
            <a:fld id="{0E6E9550-E791-49E7-B7BA-8B8D070554B8}" type="slidenum">
              <a:rPr lang="ja-JP" altLang="en-US"/>
              <a:pPr>
                <a:defRPr/>
              </a:pPr>
              <a:t>‹#›</a:t>
            </a:fld>
            <a:endParaRPr lang="ja-JP" altLang="en-US"/>
          </a:p>
        </p:txBody>
      </p:sp>
    </p:spTree>
    <p:extLst>
      <p:ext uri="{BB962C8B-B14F-4D97-AF65-F5344CB8AC3E}">
        <p14:creationId xmlns:p14="http://schemas.microsoft.com/office/powerpoint/2010/main" val="3389360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48F9C7C1-B3DE-4CD5-9BB2-C7E1781085A0}" type="datetime1">
              <a:rPr lang="ja-JP" altLang="en-US"/>
              <a:pPr>
                <a:defRPr/>
              </a:pPr>
              <a:t>2023/3/23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341EAA98-9412-4B9A-B2E5-5FC80E47B9AD}" type="slidenum">
              <a:rPr lang="ja-JP" altLang="en-US"/>
              <a:pPr>
                <a:defRPr/>
              </a:pPr>
              <a:t>‹#›</a:t>
            </a:fld>
            <a:endParaRPr lang="ja-JP" altLang="en-US"/>
          </a:p>
        </p:txBody>
      </p:sp>
    </p:spTree>
    <p:extLst>
      <p:ext uri="{BB962C8B-B14F-4D97-AF65-F5344CB8AC3E}">
        <p14:creationId xmlns:p14="http://schemas.microsoft.com/office/powerpoint/2010/main" val="39495384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3E1EF69-9DBA-4A6C-81FE-02122E4F5D7D}" type="datetime1">
              <a:rPr lang="ja-JP" altLang="en-US"/>
              <a:pPr>
                <a:defRPr/>
              </a:pPr>
              <a:t>2023/3/23</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pPr>
              <a:defRPr/>
            </a:pPr>
            <a:fld id="{E76348C6-5E77-4CC9-9389-8122C5576838}" type="slidenum">
              <a:rPr lang="ja-JP" altLang="en-US"/>
              <a:pPr>
                <a:defRPr/>
              </a:pPr>
              <a:t>‹#›</a:t>
            </a:fld>
            <a:endParaRPr lang="ja-JP" altLang="en-US"/>
          </a:p>
        </p:txBody>
      </p:sp>
    </p:spTree>
    <p:extLst>
      <p:ext uri="{BB962C8B-B14F-4D97-AF65-F5344CB8AC3E}">
        <p14:creationId xmlns:p14="http://schemas.microsoft.com/office/powerpoint/2010/main" val="1734343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タイトル プレースホルダー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1027" name="テキスト プレースホルダー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buFontTx/>
              <a:buNone/>
              <a:defRPr sz="1200">
                <a:solidFill>
                  <a:schemeClr val="tx1">
                    <a:tint val="75000"/>
                  </a:schemeClr>
                </a:solidFill>
                <a:latin typeface="+mn-lt"/>
                <a:ea typeface="+mn-ea"/>
              </a:defRPr>
            </a:lvl1pPr>
          </a:lstStyle>
          <a:p>
            <a:pPr>
              <a:defRPr/>
            </a:pPr>
            <a:fld id="{FF00E8C5-902A-4A5C-A1F2-97D46344E572}" type="datetime1">
              <a:rPr lang="ja-JP" altLang="en-US"/>
              <a:pPr>
                <a:defRPr/>
              </a:pPr>
              <a:t>2023/3/23</a:t>
            </a:fld>
            <a:endParaRPr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buFontTx/>
              <a:buNone/>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9E504288-B728-4281-9E0F-66AE46717FB9}"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2"/>
          <p:cNvSpPr txBox="1">
            <a:spLocks noGrp="1" noChangeArrowheads="1"/>
          </p:cNvSpPr>
          <p:nvPr>
            <p:ph type="title" idx="4294967295"/>
          </p:nvPr>
        </p:nvSpPr>
        <p:spPr>
          <a:xfrm>
            <a:off x="333375" y="182563"/>
            <a:ext cx="8496300" cy="369887"/>
          </a:xfrm>
          <a:gradFill rotWithShape="1">
            <a:gsLst>
              <a:gs pos="100000">
                <a:srgbClr val="00B0F0"/>
              </a:gs>
              <a:gs pos="0">
                <a:srgbClr val="00B0F0"/>
              </a:gs>
              <a:gs pos="50000">
                <a:schemeClr val="bg1"/>
              </a:gs>
              <a:gs pos="100000">
                <a:srgbClr val="00B0F0"/>
              </a:gs>
            </a:gsLst>
            <a:lin ang="5400000" scaled="1"/>
          </a:gradFill>
          <a:extLst/>
        </p:spPr>
        <p:txBody>
          <a:bodyPr>
            <a:spAutoFit/>
          </a:bodyPr>
          <a:lstStyle/>
          <a:p>
            <a:pPr eaLnBrk="1" hangingPunct="1">
              <a:defRPr/>
            </a:pPr>
            <a:r>
              <a:rPr lang="ja-JP" altLang="en-US" sz="1800" dirty="0" smtClean="0">
                <a:latin typeface="HG丸ｺﾞｼｯｸM-PRO" pitchFamily="50" charset="-128"/>
                <a:ea typeface="HG丸ｺﾞｼｯｸM-PRO" pitchFamily="50" charset="-128"/>
              </a:rPr>
              <a:t>総合相談事業交付金</a:t>
            </a:r>
            <a:r>
              <a:rPr lang="ja-JP" altLang="en-US" sz="1800" dirty="0">
                <a:latin typeface="HG丸ｺﾞｼｯｸM-PRO" pitchFamily="50" charset="-128"/>
                <a:ea typeface="HG丸ｺﾞｼｯｸM-PRO" pitchFamily="50" charset="-128"/>
              </a:rPr>
              <a:t> </a:t>
            </a:r>
            <a:r>
              <a:rPr lang="ja-JP" altLang="en-US" sz="1800" dirty="0" smtClean="0">
                <a:latin typeface="HG丸ｺﾞｼｯｸM-PRO" pitchFamily="50" charset="-128"/>
                <a:ea typeface="HG丸ｺﾞｼｯｸM-PRO" pitchFamily="50" charset="-128"/>
              </a:rPr>
              <a:t>制度概要 </a:t>
            </a:r>
          </a:p>
        </p:txBody>
      </p:sp>
      <p:graphicFrame>
        <p:nvGraphicFramePr>
          <p:cNvPr id="6" name="Group 66"/>
          <p:cNvGraphicFramePr>
            <a:graphicFrameLocks noGrp="1"/>
          </p:cNvGraphicFramePr>
          <p:nvPr>
            <p:ph sz="half" idx="1"/>
          </p:nvPr>
        </p:nvGraphicFramePr>
        <p:xfrm>
          <a:off x="361950" y="836613"/>
          <a:ext cx="8458200" cy="5634039"/>
        </p:xfrm>
        <a:graphic>
          <a:graphicData uri="http://schemas.openxmlformats.org/drawingml/2006/table">
            <a:tbl>
              <a:tblPr/>
              <a:tblGrid>
                <a:gridCol w="1218554">
                  <a:extLst>
                    <a:ext uri="{9D8B030D-6E8A-4147-A177-3AD203B41FA5}">
                      <a16:colId xmlns:a16="http://schemas.microsoft.com/office/drawing/2014/main" val="20000"/>
                    </a:ext>
                  </a:extLst>
                </a:gridCol>
                <a:gridCol w="1075195">
                  <a:extLst>
                    <a:ext uri="{9D8B030D-6E8A-4147-A177-3AD203B41FA5}">
                      <a16:colId xmlns:a16="http://schemas.microsoft.com/office/drawing/2014/main" val="20001"/>
                    </a:ext>
                  </a:extLst>
                </a:gridCol>
                <a:gridCol w="6164451">
                  <a:extLst>
                    <a:ext uri="{9D8B030D-6E8A-4147-A177-3AD203B41FA5}">
                      <a16:colId xmlns:a16="http://schemas.microsoft.com/office/drawing/2014/main" val="20002"/>
                    </a:ext>
                  </a:extLst>
                </a:gridCol>
              </a:tblGrid>
              <a:tr h="303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FFFFFF"/>
                          </a:solidFill>
                          <a:effectLst/>
                          <a:latin typeface="HG丸ｺﾞｼｯｸM-PRO" pitchFamily="50" charset="-128"/>
                          <a:ea typeface="HG丸ｺﾞｼｯｸM-PRO" pitchFamily="50" charset="-128"/>
                        </a:rPr>
                        <a:t> </a:t>
                      </a:r>
                      <a:r>
                        <a:rPr kumimoji="0" lang="ja-JP" altLang="en-US" sz="1100" b="1" i="0" u="none" strike="noStrike" cap="none" normalizeH="0" baseline="0" dirty="0" smtClean="0">
                          <a:ln>
                            <a:noFill/>
                          </a:ln>
                          <a:solidFill>
                            <a:srgbClr val="FFFFFF"/>
                          </a:solidFill>
                          <a:effectLst/>
                          <a:latin typeface="HG丸ｺﾞｼｯｸM-PRO" pitchFamily="50" charset="-128"/>
                          <a:ea typeface="HG丸ｺﾞｼｯｸM-PRO" pitchFamily="50" charset="-128"/>
                        </a:rPr>
                        <a:t>区　　　分</a:t>
                      </a:r>
                      <a:endParaRPr kumimoji="0" lang="ja-JP" altLang="ja-JP" sz="1100" b="1" i="0" u="none" strike="noStrike" cap="none" normalizeH="0" baseline="0" dirty="0" smtClean="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100" b="1" i="0" u="none" strike="noStrike" cap="none" normalizeH="0" baseline="0" dirty="0" smtClean="0">
                          <a:ln>
                            <a:noFill/>
                          </a:ln>
                          <a:solidFill>
                            <a:srgbClr val="FFFFFF"/>
                          </a:solidFill>
                          <a:effectLst/>
                          <a:latin typeface="HG丸ｺﾞｼｯｸM-PRO" pitchFamily="50" charset="-128"/>
                          <a:ea typeface="HG丸ｺﾞｼｯｸM-PRO" pitchFamily="50" charset="-128"/>
                          <a:cs typeface="Times New Roman" pitchFamily="18" charset="0"/>
                        </a:rPr>
                        <a:t>配分割合</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100" b="1" i="0" u="none" strike="noStrike" cap="none" normalizeH="0" baseline="0" dirty="0" smtClean="0">
                          <a:ln>
                            <a:noFill/>
                          </a:ln>
                          <a:solidFill>
                            <a:srgbClr val="FFFFFF"/>
                          </a:solidFill>
                          <a:effectLst/>
                          <a:latin typeface="HG丸ｺﾞｼｯｸM-PRO" pitchFamily="50" charset="-128"/>
                          <a:ea typeface="HG丸ｺﾞｼｯｸM-PRO" pitchFamily="50" charset="-128"/>
                        </a:rPr>
                        <a:t> </a:t>
                      </a:r>
                      <a:r>
                        <a:rPr kumimoji="0" lang="ja-JP" altLang="en-US" sz="1100" b="1" i="0" u="none" strike="noStrike" cap="none" normalizeH="0" baseline="0" dirty="0" smtClean="0">
                          <a:ln>
                            <a:noFill/>
                          </a:ln>
                          <a:solidFill>
                            <a:srgbClr val="FFFFFF"/>
                          </a:solidFill>
                          <a:effectLst/>
                          <a:latin typeface="HG丸ｺﾞｼｯｸM-PRO" pitchFamily="50" charset="-128"/>
                          <a:ea typeface="HG丸ｺﾞｼｯｸM-PRO" pitchFamily="50" charset="-128"/>
                        </a:rPr>
                        <a:t>主な考え方</a:t>
                      </a:r>
                      <a:endParaRPr kumimoji="0" lang="ja-JP" altLang="ja-JP" sz="1100" b="1" i="0" u="none" strike="noStrike" cap="none" normalizeH="0" baseline="0" dirty="0" smtClean="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303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rPr>
                        <a:t>財政割</a:t>
                      </a:r>
                      <a:endPar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１０％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rPr>
                        <a:t>標準財政規模及び申請年度を含む３ヵ年の財政力指数の平均による算定</a:t>
                      </a:r>
                      <a:endPar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33793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基本割</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１０％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交付金対象の常設相談窓口における、週あたりの相談窓口開設時間数による算定</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356615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rPr>
                        <a:t>創意工夫割</a:t>
                      </a:r>
                      <a:endParaRPr kumimoji="0" lang="en-US" altLang="ja-JP" sz="1200" b="0" i="0" u="none" strike="noStrike" cap="none" normalizeH="0" baseline="0" dirty="0" smtClean="0">
                        <a:ln>
                          <a:noFill/>
                        </a:ln>
                        <a:solidFill>
                          <a:srgbClr val="000000"/>
                        </a:solidFill>
                        <a:effectLst/>
                        <a:latin typeface="HG丸ｺﾞｼｯｸM-PRO" pitchFamily="50" charset="-128"/>
                        <a:ea typeface="HG丸ｺﾞｼｯｸM-PRO" pitchFamily="50" charset="-128"/>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３０％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○新たな専門相談窓口の開設</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（平成</a:t>
                      </a:r>
                      <a:r>
                        <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20</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年度以降設置分）</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１窓口につき１０ポイント</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○相談の質を高めるための人材養成</a:t>
                      </a:r>
                      <a:endParaRPr kumimoji="0" lang="en-US" altLang="ja-JP"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１つの取組みにつき５ポイント（上限５取組）</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○専門家による相談体制の確保</a:t>
                      </a:r>
                      <a:endParaRPr kumimoji="0" lang="en-US" altLang="ja-JP"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１名につき５ポイント（上限５名）</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○ケーススタディ等で取り上げた事案の評価</a:t>
                      </a:r>
                      <a:endParaRPr kumimoji="0" lang="en-US" altLang="ja-JP"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１事案につき１０ポイント（上限３事案）</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○好事例のメニュー化</a:t>
                      </a:r>
                      <a:endParaRPr kumimoji="0" lang="en-US" altLang="ja-JP" sz="12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１メニュー実施につき、５ポイント</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①受付窓口の集約・ワンストップサービス化</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②ＮＰＯ等とのネットワーク</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③出張相談会・イベント等での特別相談や講座等</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④相談情報のデータベース化</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⑤休日、時間外での相談対応</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⑥既存窓口の拡充、移設</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⑦－１潜在的相談ニーズの掘り起こし（広報紙への毎月掲載及び市町村</a:t>
                      </a:r>
                      <a:r>
                        <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HP</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にわかりやすく掲載）</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⑦－２潜在的相談ニーズの掘り起こし（市町村の実情に即した取組み）</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⑧複数市町村での広域連携</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rPr>
                        <a:t>　　　⑨その他の創意工夫による取組み</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1" lang="ja-JP" altLang="en-US" sz="900" u="none" dirty="0" smtClean="0">
                          <a:solidFill>
                            <a:schemeClr val="tx1"/>
                          </a:solidFill>
                          <a:latin typeface="HG丸ｺﾞｼｯｸM-PRO" pitchFamily="50" charset="-128"/>
                          <a:ea typeface="HG丸ｺﾞｼｯｸM-PRO" pitchFamily="50" charset="-128"/>
                        </a:rPr>
                        <a:t>　</a:t>
                      </a:r>
                      <a:r>
                        <a:rPr kumimoji="1" lang="ja-JP" altLang="en-US" sz="1000" u="none" dirty="0" smtClean="0">
                          <a:solidFill>
                            <a:schemeClr val="tx1"/>
                          </a:solidFill>
                          <a:latin typeface="HG丸ｺﾞｼｯｸM-PRO" pitchFamily="50" charset="-128"/>
                          <a:ea typeface="HG丸ｺﾞｼｯｸM-PRO" pitchFamily="50" charset="-128"/>
                        </a:rPr>
                        <a:t>メニュー①～⑧については、メニュー毎に</a:t>
                      </a:r>
                      <a:r>
                        <a:rPr kumimoji="1" lang="en-US" altLang="ja-JP" sz="1000" u="none" dirty="0" smtClean="0">
                          <a:solidFill>
                            <a:schemeClr val="tx1"/>
                          </a:solidFill>
                          <a:latin typeface="HG丸ｺﾞｼｯｸM-PRO" pitchFamily="50" charset="-128"/>
                          <a:ea typeface="HG丸ｺﾞｼｯｸM-PRO" pitchFamily="50" charset="-128"/>
                        </a:rPr>
                        <a:t>1</a:t>
                      </a:r>
                      <a:r>
                        <a:rPr kumimoji="1" lang="ja-JP" altLang="en-US" sz="1000" u="none" dirty="0" smtClean="0">
                          <a:solidFill>
                            <a:schemeClr val="tx1"/>
                          </a:solidFill>
                          <a:latin typeface="HG丸ｺﾞｼｯｸM-PRO" pitchFamily="50" charset="-128"/>
                          <a:ea typeface="HG丸ｺﾞｼｯｸM-PRO" pitchFamily="50" charset="-128"/>
                        </a:rPr>
                        <a:t>取組みとして評価し、すべての分野（市町村で取り組んでいるすべての分野）において取り組んでいる場合は、ポイントを２倍（</a:t>
                      </a:r>
                      <a:r>
                        <a:rPr kumimoji="1" lang="en-US" altLang="ja-JP" sz="1000" u="none" dirty="0" smtClean="0">
                          <a:solidFill>
                            <a:schemeClr val="tx1"/>
                          </a:solidFill>
                          <a:latin typeface="HG丸ｺﾞｼｯｸM-PRO" pitchFamily="50" charset="-128"/>
                          <a:ea typeface="HG丸ｺﾞｼｯｸM-PRO" pitchFamily="50" charset="-128"/>
                        </a:rPr>
                        <a:t>10</a:t>
                      </a:r>
                      <a:r>
                        <a:rPr kumimoji="1" lang="ja-JP" altLang="en-US" sz="1000" u="none" dirty="0" smtClean="0">
                          <a:solidFill>
                            <a:schemeClr val="tx1"/>
                          </a:solidFill>
                          <a:latin typeface="HG丸ｺﾞｼｯｸM-PRO" pitchFamily="50" charset="-128"/>
                          <a:ea typeface="HG丸ｺﾞｼｯｸM-PRO" pitchFamily="50" charset="-128"/>
                        </a:rPr>
                        <a:t>ポイント）にする</a:t>
                      </a:r>
                      <a:endParaRPr kumimoji="1" lang="en-US" altLang="ja-JP" sz="1000" u="none" dirty="0" smtClean="0">
                        <a:solidFill>
                          <a:schemeClr val="tx1"/>
                        </a:solidFill>
                        <a:latin typeface="HG丸ｺﾞｼｯｸM-PRO" pitchFamily="50" charset="-128"/>
                        <a:ea typeface="HG丸ｺﾞｼｯｸM-PRO" pitchFamily="50" charset="-128"/>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extLst>
                  <a:ext uri="{0D108BD9-81ED-4DB2-BD59-A6C34878D82A}">
                    <a16:rowId xmlns:a16="http://schemas.microsoft.com/office/drawing/2014/main" val="10003"/>
                  </a:ext>
                </a:extLst>
              </a:tr>
              <a:tr h="112334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rPr>
                        <a:t>相談件数割</a:t>
                      </a:r>
                      <a:endPar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５０％</a:t>
                      </a: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○相談件数</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１ポイント</a:t>
                      </a:r>
                      <a:r>
                        <a:rPr kumimoji="0" lang="ja-JP"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×前年度の</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件数</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（全体の</a:t>
                      </a:r>
                      <a:r>
                        <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10</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％分は人口</a:t>
                      </a:r>
                      <a:r>
                        <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10</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万人換算による相対評価）</a:t>
                      </a:r>
                      <a:endParaRPr kumimoji="0" lang="en-US" altLang="ja-JP" sz="10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○アウトリーチ</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２０ポイント</a:t>
                      </a:r>
                      <a:r>
                        <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前年度の事案数</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○ケース検討会議</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○フォローアップ</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○寄り添い相談</a:t>
                      </a:r>
                      <a:r>
                        <a:rPr kumimoji="0" lang="ja-JP" altLang="en-US" sz="1000" b="0" i="0" u="none" strike="noStrike" cap="none" normalizeH="0" baseline="0" dirty="0" smtClean="0">
                          <a:ln>
                            <a:noFill/>
                          </a:ln>
                          <a:solidFill>
                            <a:schemeClr val="tx1"/>
                          </a:solidFill>
                          <a:effectLst/>
                          <a:latin typeface="HG丸ｺﾞｼｯｸM-PRO" pitchFamily="50" charset="-128"/>
                          <a:ea typeface="HG丸ｺﾞｼｯｸM-PRO" pitchFamily="50" charset="-128"/>
                        </a:rPr>
                        <a:t>　　　　  </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○自宅等への出張相談　</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１０ポイント</a:t>
                      </a:r>
                      <a:r>
                        <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a:t>
                      </a:r>
                      <a:r>
                        <a:rPr kumimoji="0" lang="ja-JP" altLang="en-US" sz="1100" b="0" i="0" u="none" strike="noStrike" cap="none" normalizeH="0" baseline="0" dirty="0" smtClean="0">
                          <a:ln>
                            <a:noFill/>
                          </a:ln>
                          <a:solidFill>
                            <a:schemeClr val="tx1"/>
                          </a:solidFill>
                          <a:effectLst/>
                          <a:latin typeface="HG丸ｺﾞｼｯｸM-PRO" pitchFamily="50" charset="-128"/>
                          <a:ea typeface="HG丸ｺﾞｼｯｸM-PRO" pitchFamily="50" charset="-128"/>
                        </a:rPr>
                        <a:t>前年度の回数</a:t>
                      </a:r>
                      <a:endParaRPr kumimoji="0" lang="en-US" altLang="ja-JP" sz="11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txBody>
                  <a:tcPr marL="68575" marR="68575"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4125" name="Rectangle 67"/>
          <p:cNvSpPr>
            <a:spLocks/>
          </p:cNvSpPr>
          <p:nvPr/>
        </p:nvSpPr>
        <p:spPr bwMode="auto">
          <a:xfrm>
            <a:off x="250825" y="549275"/>
            <a:ext cx="2665413"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buFont typeface="Arial" panose="020B0604020202020204" pitchFamily="34" charset="0"/>
              <a:buNone/>
            </a:pPr>
            <a:r>
              <a:rPr lang="ja-JP" altLang="en-US" sz="1400">
                <a:latin typeface="HG丸ｺﾞｼｯｸM-PRO" panose="020F0600000000000000" pitchFamily="50" charset="-128"/>
                <a:ea typeface="HG丸ｺﾞｼｯｸM-PRO" panose="020F0600000000000000" pitchFamily="50" charset="-128"/>
              </a:rPr>
              <a:t>■配分基準の項目と考え方</a:t>
            </a:r>
          </a:p>
        </p:txBody>
      </p:sp>
      <p:sp>
        <p:nvSpPr>
          <p:cNvPr id="4126" name="テキスト ボックス 8"/>
          <p:cNvSpPr txBox="1">
            <a:spLocks noChangeArrowheads="1"/>
          </p:cNvSpPr>
          <p:nvPr/>
        </p:nvSpPr>
        <p:spPr bwMode="auto">
          <a:xfrm>
            <a:off x="361950" y="6429375"/>
            <a:ext cx="8593138" cy="231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algn="ctr" eaLnBrk="1" hangingPunct="1">
              <a:spcBef>
                <a:spcPct val="0"/>
              </a:spcBef>
              <a:buFontTx/>
              <a:buNone/>
            </a:pPr>
            <a:r>
              <a:rPr lang="ja-JP" altLang="en-US" sz="900">
                <a:latin typeface="HG丸ｺﾞｼｯｸM-PRO" panose="020F0600000000000000" pitchFamily="50" charset="-128"/>
                <a:ea typeface="HG丸ｺﾞｼｯｸM-PRO" panose="020F0600000000000000" pitchFamily="50" charset="-128"/>
              </a:rPr>
              <a:t>注：安定的な事業運営を確保するため、原則として、前年度交付金額の</a:t>
            </a:r>
            <a:r>
              <a:rPr lang="en-US" altLang="ja-JP" sz="900">
                <a:latin typeface="HG丸ｺﾞｼｯｸM-PRO" panose="020F0600000000000000" pitchFamily="50" charset="-128"/>
                <a:ea typeface="HG丸ｺﾞｼｯｸM-PRO" panose="020F0600000000000000" pitchFamily="50" charset="-128"/>
              </a:rPr>
              <a:t>70/100</a:t>
            </a:r>
            <a:r>
              <a:rPr lang="ja-JP" altLang="en-US" sz="900">
                <a:latin typeface="HG丸ｺﾞｼｯｸM-PRO" panose="020F0600000000000000" pitchFamily="50" charset="-128"/>
                <a:ea typeface="HG丸ｺﾞｼｯｸM-PRO" panose="020F0600000000000000" pitchFamily="50" charset="-128"/>
              </a:rPr>
              <a:t>を下限とする。（平成</a:t>
            </a:r>
            <a:r>
              <a:rPr lang="en-US" altLang="ja-JP" sz="900">
                <a:latin typeface="HG丸ｺﾞｼｯｸM-PRO" panose="020F0600000000000000" pitchFamily="50" charset="-128"/>
                <a:ea typeface="HG丸ｺﾞｼｯｸM-PRO" panose="020F0600000000000000" pitchFamily="50" charset="-128"/>
              </a:rPr>
              <a:t>29</a:t>
            </a:r>
            <a:r>
              <a:rPr lang="ja-JP" altLang="en-US" sz="900">
                <a:latin typeface="HG丸ｺﾞｼｯｸM-PRO" panose="020F0600000000000000" pitchFamily="50" charset="-128"/>
                <a:ea typeface="HG丸ｺﾞｼｯｸM-PRO" panose="020F0600000000000000" pitchFamily="50" charset="-128"/>
              </a:rPr>
              <a:t>年度については、激変緩和措置として</a:t>
            </a:r>
            <a:r>
              <a:rPr lang="en-US" altLang="ja-JP" sz="900">
                <a:latin typeface="HG丸ｺﾞｼｯｸM-PRO" panose="020F0600000000000000" pitchFamily="50" charset="-128"/>
                <a:ea typeface="HG丸ｺﾞｼｯｸM-PRO" panose="020F0600000000000000" pitchFamily="50" charset="-128"/>
              </a:rPr>
              <a:t>80/100</a:t>
            </a:r>
            <a:r>
              <a:rPr lang="ja-JP" altLang="en-US" sz="900">
                <a:latin typeface="HG丸ｺﾞｼｯｸM-PRO" panose="020F0600000000000000" pitchFamily="50" charset="-128"/>
                <a:ea typeface="HG丸ｺﾞｼｯｸM-PRO" panose="020F0600000000000000" pitchFamily="50" charset="-128"/>
              </a:rPr>
              <a:t>を下限）</a:t>
            </a:r>
          </a:p>
        </p:txBody>
      </p:sp>
      <p:sp>
        <p:nvSpPr>
          <p:cNvPr id="4127" name="テキスト ボックス 1"/>
          <p:cNvSpPr txBox="1">
            <a:spLocks noChangeArrowheads="1"/>
          </p:cNvSpPr>
          <p:nvPr/>
        </p:nvSpPr>
        <p:spPr bwMode="auto">
          <a:xfrm>
            <a:off x="6588125" y="5789613"/>
            <a:ext cx="1881188"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ja-JP" altLang="en-US" sz="900">
                <a:latin typeface="HG丸ｺﾞｼｯｸM-PRO" panose="020F0600000000000000" pitchFamily="50" charset="-128"/>
                <a:ea typeface="HG丸ｺﾞｼｯｸM-PRO" panose="020F0600000000000000" pitchFamily="50" charset="-128"/>
              </a:rPr>
              <a:t>合計ポイントが相談件数割の</a:t>
            </a:r>
            <a:endParaRPr lang="en-US" altLang="ja-JP" sz="900">
              <a:latin typeface="HG丸ｺﾞｼｯｸM-PRO" panose="020F0600000000000000" pitchFamily="50" charset="-128"/>
              <a:ea typeface="HG丸ｺﾞｼｯｸM-PRO" panose="020F0600000000000000" pitchFamily="50" charset="-128"/>
            </a:endParaRPr>
          </a:p>
          <a:p>
            <a:pPr eaLnBrk="1" hangingPunct="1">
              <a:spcBef>
                <a:spcPct val="0"/>
              </a:spcBef>
              <a:buFontTx/>
              <a:buNone/>
            </a:pPr>
            <a:r>
              <a:rPr lang="en-US" altLang="ja-JP" sz="900">
                <a:latin typeface="HG丸ｺﾞｼｯｸM-PRO" panose="020F0600000000000000" pitchFamily="50" charset="-128"/>
                <a:ea typeface="HG丸ｺﾞｼｯｸM-PRO" panose="020F0600000000000000" pitchFamily="50" charset="-128"/>
              </a:rPr>
              <a:t>1/2</a:t>
            </a:r>
            <a:r>
              <a:rPr lang="ja-JP" altLang="en-US" sz="900">
                <a:latin typeface="HG丸ｺﾞｼｯｸM-PRO" panose="020F0600000000000000" pitchFamily="50" charset="-128"/>
                <a:ea typeface="HG丸ｺﾞｼｯｸM-PRO" panose="020F0600000000000000" pitchFamily="50" charset="-128"/>
              </a:rPr>
              <a:t>を超えないように調整</a:t>
            </a:r>
          </a:p>
        </p:txBody>
      </p:sp>
      <p:sp>
        <p:nvSpPr>
          <p:cNvPr id="3" name="右中かっこ 2"/>
          <p:cNvSpPr/>
          <p:nvPr/>
        </p:nvSpPr>
        <p:spPr>
          <a:xfrm>
            <a:off x="6291263" y="5556250"/>
            <a:ext cx="296862" cy="836613"/>
          </a:xfrm>
          <a:prstGeom prst="rightBrace">
            <a:avLst/>
          </a:prstGeom>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p>
        </p:txBody>
      </p:sp>
      <p:sp>
        <p:nvSpPr>
          <p:cNvPr id="4129" name="テキスト ボックス 6"/>
          <p:cNvSpPr txBox="1">
            <a:spLocks noChangeArrowheads="1"/>
          </p:cNvSpPr>
          <p:nvPr/>
        </p:nvSpPr>
        <p:spPr bwMode="auto">
          <a:xfrm rot="5400000">
            <a:off x="-8001" y="3256066"/>
            <a:ext cx="34778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dirty="0" smtClean="0">
                <a:latin typeface="Century" panose="02040604050505020304" pitchFamily="18" charset="0"/>
              </a:rPr>
              <a:t>38</a:t>
            </a:r>
            <a:endParaRPr lang="ja-JP" altLang="en-US" sz="1100" dirty="0">
              <a:latin typeface="Century" panose="020406040505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2"/>
          <p:cNvSpPr txBox="1">
            <a:spLocks noGrp="1" noChangeArrowheads="1"/>
          </p:cNvSpPr>
          <p:nvPr>
            <p:ph type="title" idx="4294967295"/>
          </p:nvPr>
        </p:nvSpPr>
        <p:spPr>
          <a:xfrm>
            <a:off x="333375" y="182563"/>
            <a:ext cx="8496300" cy="369887"/>
          </a:xfrm>
          <a:gradFill rotWithShape="1">
            <a:gsLst>
              <a:gs pos="100000">
                <a:srgbClr val="00B0F0"/>
              </a:gs>
              <a:gs pos="0">
                <a:srgbClr val="00B0F0"/>
              </a:gs>
              <a:gs pos="50000">
                <a:schemeClr val="bg1"/>
              </a:gs>
              <a:gs pos="100000">
                <a:srgbClr val="00B0F0"/>
              </a:gs>
            </a:gsLst>
            <a:lin ang="5400000" scaled="1"/>
          </a:gradFill>
          <a:extLst/>
        </p:spPr>
        <p:txBody>
          <a:bodyPr>
            <a:spAutoFit/>
          </a:bodyPr>
          <a:lstStyle/>
          <a:p>
            <a:pPr eaLnBrk="1" hangingPunct="1">
              <a:defRPr/>
            </a:pPr>
            <a:r>
              <a:rPr lang="ja-JP" altLang="en-US" sz="1800" dirty="0" smtClean="0">
                <a:latin typeface="HG丸ｺﾞｼｯｸM-PRO" pitchFamily="50" charset="-128"/>
                <a:ea typeface="HG丸ｺﾞｼｯｸM-PRO" pitchFamily="50" charset="-128"/>
              </a:rPr>
              <a:t>総合相談事業交付金</a:t>
            </a:r>
            <a:r>
              <a:rPr lang="ja-JP" altLang="en-US" sz="1800" dirty="0">
                <a:latin typeface="HG丸ｺﾞｼｯｸM-PRO" pitchFamily="50" charset="-128"/>
                <a:ea typeface="HG丸ｺﾞｼｯｸM-PRO" pitchFamily="50" charset="-128"/>
              </a:rPr>
              <a:t> </a:t>
            </a:r>
            <a:r>
              <a:rPr lang="ja-JP" altLang="en-US" sz="1800" dirty="0" smtClean="0">
                <a:latin typeface="HG丸ｺﾞｼｯｸM-PRO" pitchFamily="50" charset="-128"/>
                <a:ea typeface="HG丸ｺﾞｼｯｸM-PRO" pitchFamily="50" charset="-128"/>
              </a:rPr>
              <a:t>対象事業</a:t>
            </a:r>
          </a:p>
        </p:txBody>
      </p:sp>
      <p:graphicFrame>
        <p:nvGraphicFramePr>
          <p:cNvPr id="5" name="Group 66"/>
          <p:cNvGraphicFramePr>
            <a:graphicFrameLocks noGrp="1"/>
          </p:cNvGraphicFramePr>
          <p:nvPr>
            <p:ph sz="half" idx="1"/>
            <p:extLst>
              <p:ext uri="{D42A27DB-BD31-4B8C-83A1-F6EECF244321}">
                <p14:modId xmlns:p14="http://schemas.microsoft.com/office/powerpoint/2010/main" val="2521223040"/>
              </p:ext>
            </p:extLst>
          </p:nvPr>
        </p:nvGraphicFramePr>
        <p:xfrm>
          <a:off x="361950" y="836613"/>
          <a:ext cx="8432800" cy="5654335"/>
        </p:xfrm>
        <a:graphic>
          <a:graphicData uri="http://schemas.openxmlformats.org/drawingml/2006/table">
            <a:tbl>
              <a:tblPr/>
              <a:tblGrid>
                <a:gridCol w="2268094">
                  <a:extLst>
                    <a:ext uri="{9D8B030D-6E8A-4147-A177-3AD203B41FA5}">
                      <a16:colId xmlns:a16="http://schemas.microsoft.com/office/drawing/2014/main" val="20000"/>
                    </a:ext>
                  </a:extLst>
                </a:gridCol>
                <a:gridCol w="6164706">
                  <a:extLst>
                    <a:ext uri="{9D8B030D-6E8A-4147-A177-3AD203B41FA5}">
                      <a16:colId xmlns:a16="http://schemas.microsoft.com/office/drawing/2014/main" val="20002"/>
                    </a:ext>
                  </a:extLst>
                </a:gridCol>
              </a:tblGrid>
              <a:tr h="3033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ja-JP" sz="1200" b="1" i="0" u="none" strike="noStrike" cap="none" normalizeH="0" baseline="0" dirty="0" smtClean="0">
                          <a:ln>
                            <a:noFill/>
                          </a:ln>
                          <a:solidFill>
                            <a:srgbClr val="FFFFFF"/>
                          </a:solidFill>
                          <a:effectLst/>
                          <a:latin typeface="HG丸ｺﾞｼｯｸM-PRO" pitchFamily="50" charset="-128"/>
                          <a:ea typeface="HG丸ｺﾞｼｯｸM-PRO" pitchFamily="50" charset="-128"/>
                        </a:rPr>
                        <a:t> </a:t>
                      </a:r>
                      <a:r>
                        <a:rPr kumimoji="0" lang="ja-JP" altLang="en-US" sz="1200" b="1" i="0" u="none" strike="noStrike" cap="none" normalizeH="0" baseline="0" dirty="0" smtClean="0">
                          <a:ln>
                            <a:noFill/>
                          </a:ln>
                          <a:solidFill>
                            <a:srgbClr val="FFFFFF"/>
                          </a:solidFill>
                          <a:effectLst/>
                          <a:latin typeface="HG丸ｺﾞｼｯｸM-PRO" pitchFamily="50" charset="-128"/>
                          <a:ea typeface="HG丸ｺﾞｼｯｸM-PRO" pitchFamily="50" charset="-128"/>
                        </a:rPr>
                        <a:t>分野</a:t>
                      </a:r>
                      <a:endParaRPr kumimoji="0" lang="ja-JP" altLang="ja-JP" sz="1200" b="1" i="0" u="none" strike="noStrike" cap="none" normalizeH="0" baseline="0" dirty="0" smtClean="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1" i="0" u="none" strike="noStrike" cap="none" normalizeH="0" baseline="0" dirty="0" smtClean="0">
                          <a:ln>
                            <a:noFill/>
                          </a:ln>
                          <a:solidFill>
                            <a:srgbClr val="FFFFFF"/>
                          </a:solidFill>
                          <a:effectLst/>
                          <a:latin typeface="HG丸ｺﾞｼｯｸM-PRO" pitchFamily="50" charset="-128"/>
                          <a:ea typeface="HG丸ｺﾞｼｯｸM-PRO" pitchFamily="50" charset="-128"/>
                        </a:rPr>
                        <a:t>対象と</a:t>
                      </a:r>
                      <a:r>
                        <a:rPr kumimoji="0" lang="ja-JP" altLang="en-US" sz="1200" b="1" i="0" u="none" strike="noStrike" cap="none" normalizeH="0" baseline="0" smtClean="0">
                          <a:ln>
                            <a:noFill/>
                          </a:ln>
                          <a:solidFill>
                            <a:srgbClr val="FFFFFF"/>
                          </a:solidFill>
                          <a:effectLst/>
                          <a:latin typeface="HG丸ｺﾞｼｯｸM-PRO" pitchFamily="50" charset="-128"/>
                          <a:ea typeface="HG丸ｺﾞｼｯｸM-PRO" pitchFamily="50" charset="-128"/>
                        </a:rPr>
                        <a:t>なる事業</a:t>
                      </a:r>
                      <a:r>
                        <a:rPr kumimoji="0" lang="en-US" altLang="ja-JP" sz="1200" b="1" i="0" u="none" strike="noStrike" cap="none" normalizeH="0" baseline="0" dirty="0" smtClean="0">
                          <a:ln>
                            <a:noFill/>
                          </a:ln>
                          <a:solidFill>
                            <a:srgbClr val="FFFFFF"/>
                          </a:solidFill>
                          <a:effectLst/>
                          <a:latin typeface="HG丸ｺﾞｼｯｸM-PRO" pitchFamily="50" charset="-128"/>
                          <a:ea typeface="HG丸ｺﾞｼｯｸM-PRO" pitchFamily="50" charset="-128"/>
                        </a:rPr>
                        <a:t> </a:t>
                      </a:r>
                      <a:endParaRPr kumimoji="0" lang="ja-JP" altLang="ja-JP" sz="1200" b="1" i="0" u="none" strike="noStrike" cap="none" normalizeH="0" baseline="0" dirty="0" smtClean="0">
                        <a:ln>
                          <a:noFill/>
                        </a:ln>
                        <a:solidFill>
                          <a:srgbClr val="FFFFFF"/>
                        </a:solidFill>
                        <a:effectLst/>
                        <a:latin typeface="HG丸ｺﾞｼｯｸM-PRO" pitchFamily="50" charset="-128"/>
                        <a:ea typeface="HG丸ｺﾞｼｯｸM-PRO" pitchFamily="50" charset="-128"/>
                        <a:cs typeface="Times New Roman" pitchFamily="18" charset="0"/>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35298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人権相談分野</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人権侵害を受け、または受ける恐れのある府民が、自らの主体的な判断により課題を解決することができるように事案に応じた適切な助言や情報提供などを行った相談対応が該当します。</a:t>
                      </a:r>
                      <a:endParaRPr kumimoji="0" lang="en-US" altLang="ja-JP"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1"/>
                  </a:ext>
                </a:extLst>
              </a:tr>
              <a:tr h="13326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地域就労支援分野</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C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働く意欲がありながらさまざまな就労阻害要因のために就労できない者に対し、雇用・就労支援の促進を図るための相談対応が該当します。</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2"/>
                  </a:ext>
                </a:extLst>
              </a:tr>
              <a:tr h="13326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rPr>
                        <a:t>進路選択支援分野</a:t>
                      </a:r>
                      <a:endParaRPr kumimoji="0" lang="en-US" altLang="ja-JP" sz="1200" b="0" i="0" u="none" strike="noStrike" cap="none" normalizeH="0" baseline="0" dirty="0" smtClean="0">
                        <a:ln>
                          <a:noFill/>
                        </a:ln>
                        <a:solidFill>
                          <a:srgbClr val="000000"/>
                        </a:solidFill>
                        <a:effectLst/>
                        <a:latin typeface="HG丸ｺﾞｼｯｸM-PRO" pitchFamily="50" charset="-128"/>
                        <a:ea typeface="HG丸ｺﾞｼｯｸM-PRO" pitchFamily="50" charset="-128"/>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C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defRPr/>
                      </a:pPr>
                      <a:r>
                        <a:rPr kumimoji="1" lang="ja-JP" altLang="en-US" sz="1200" u="none" dirty="0" smtClean="0">
                          <a:solidFill>
                            <a:schemeClr val="tx1"/>
                          </a:solidFill>
                          <a:latin typeface="HG丸ｺﾞｼｯｸM-PRO" pitchFamily="50" charset="-128"/>
                          <a:ea typeface="HG丸ｺﾞｼｯｸM-PRO" pitchFamily="50" charset="-128"/>
                        </a:rPr>
                        <a:t>家庭事情や経済的な理由等により就学が困難な、支援を要する生徒に対する、奨学金制度等の活用による進路選択上の課題についての相談対応が該当します。</a:t>
                      </a:r>
                      <a:endParaRPr kumimoji="1" lang="en-US" altLang="ja-JP" sz="1200" u="none" dirty="0" smtClean="0">
                        <a:solidFill>
                          <a:schemeClr val="tx1"/>
                        </a:solidFill>
                        <a:latin typeface="HG丸ｺﾞｼｯｸM-PRO" pitchFamily="50" charset="-128"/>
                        <a:ea typeface="HG丸ｺﾞｼｯｸM-PRO" pitchFamily="50" charset="-128"/>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CF4"/>
                    </a:solidFill>
                  </a:tcPr>
                </a:tc>
                <a:extLst>
                  <a:ext uri="{0D108BD9-81ED-4DB2-BD59-A6C34878D82A}">
                    <a16:rowId xmlns:a16="http://schemas.microsoft.com/office/drawing/2014/main" val="10003"/>
                  </a:ext>
                </a:extLst>
              </a:tr>
              <a:tr h="133268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1200" b="0" i="0" u="none" strike="noStrike" cap="none" normalizeH="0" baseline="0" dirty="0" smtClean="0">
                          <a:ln>
                            <a:noFill/>
                          </a:ln>
                          <a:solidFill>
                            <a:srgbClr val="000000"/>
                          </a:solidFill>
                          <a:effectLst/>
                          <a:latin typeface="HG丸ｺﾞｼｯｸM-PRO" pitchFamily="50" charset="-128"/>
                          <a:ea typeface="HG丸ｺﾞｼｯｸM-PRO" pitchFamily="50" charset="-128"/>
                          <a:cs typeface="Times New Roman" pitchFamily="18" charset="0"/>
                        </a:rPr>
                        <a:t>生活上のさまざまな課題等の発見又は対応分野</a:t>
                      </a: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ja-JP" altLang="en-US" sz="1200" b="0" i="0" u="none" strike="noStrike" cap="none" normalizeH="0" baseline="0" dirty="0" smtClean="0">
                          <a:ln>
                            <a:noFill/>
                          </a:ln>
                          <a:solidFill>
                            <a:schemeClr val="tx1"/>
                          </a:solidFill>
                          <a:effectLst/>
                          <a:latin typeface="HG丸ｺﾞｼｯｸM-PRO" pitchFamily="50" charset="-128"/>
                          <a:ea typeface="HG丸ｺﾞｼｯｸM-PRO" pitchFamily="50" charset="-128"/>
                        </a:rPr>
                        <a:t>生活上のさまざまな課題や住民ニーズなどを発見・対応するための相談事業等を行うことにより、住民の自立支援及び福祉の向上等に資するための相談対応が該当します。</a:t>
                      </a:r>
                      <a:endParaRPr kumimoji="0" lang="en-US" altLang="ja-JP" sz="1200" b="0" i="0" u="none" strike="noStrike" cap="none" normalizeH="0" baseline="0" dirty="0" smtClean="0">
                        <a:ln>
                          <a:noFill/>
                        </a:ln>
                        <a:solidFill>
                          <a:schemeClr val="tx1"/>
                        </a:solidFill>
                        <a:effectLst/>
                        <a:latin typeface="HG丸ｺﾞｼｯｸM-PRO" pitchFamily="50" charset="-128"/>
                        <a:ea typeface="HG丸ｺﾞｼｯｸM-PRO" pitchFamily="50" charset="-128"/>
                      </a:endParaRPr>
                    </a:p>
                  </a:txBody>
                  <a:tcPr marL="68578" marR="68578" marT="0" marB="0"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extLst>
                  <a:ext uri="{0D108BD9-81ED-4DB2-BD59-A6C34878D82A}">
                    <a16:rowId xmlns:a16="http://schemas.microsoft.com/office/drawing/2014/main" val="10004"/>
                  </a:ext>
                </a:extLst>
              </a:tr>
            </a:tbl>
          </a:graphicData>
        </a:graphic>
      </p:graphicFrame>
      <p:sp>
        <p:nvSpPr>
          <p:cNvPr id="6" name="テキスト ボックス 6"/>
          <p:cNvSpPr txBox="1">
            <a:spLocks noChangeArrowheads="1"/>
          </p:cNvSpPr>
          <p:nvPr/>
        </p:nvSpPr>
        <p:spPr bwMode="auto">
          <a:xfrm rot="5400000">
            <a:off x="-8001" y="3256066"/>
            <a:ext cx="347789"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32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28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24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2000">
                <a:solidFill>
                  <a:schemeClr val="tx1"/>
                </a:solidFill>
                <a:latin typeface="Calibri" panose="020F0502020204030204" pitchFamily="34" charset="0"/>
                <a:ea typeface="ＭＳ Ｐゴシック" panose="020B0600070205080204" pitchFamily="50" charset="-128"/>
              </a:defRPr>
            </a:lvl9pPr>
          </a:lstStyle>
          <a:p>
            <a:pPr eaLnBrk="1" hangingPunct="1">
              <a:spcBef>
                <a:spcPct val="0"/>
              </a:spcBef>
              <a:buFontTx/>
              <a:buNone/>
            </a:pPr>
            <a:r>
              <a:rPr lang="en-US" altLang="ja-JP" sz="1100" dirty="0" smtClean="0">
                <a:latin typeface="Century" panose="02040604050505020304" pitchFamily="18" charset="0"/>
              </a:rPr>
              <a:t>39</a:t>
            </a:r>
            <a:endParaRPr lang="ja-JP" altLang="en-US" sz="1100" dirty="0">
              <a:latin typeface="Century" panose="02040604050505020304" pitchFamily="18" charset="0"/>
            </a:endParaRPr>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kumimoji="1"/>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4330</TotalTime>
  <Words>698</Words>
  <Application>Microsoft Office PowerPoint</Application>
  <PresentationFormat>画面に合わせる (4:3)</PresentationFormat>
  <Paragraphs>58</Paragraphs>
  <Slides>2</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ＭＳ Ｐゴシック</vt:lpstr>
      <vt:lpstr>Arial</vt:lpstr>
      <vt:lpstr>Calibri</vt:lpstr>
      <vt:lpstr>Century</vt:lpstr>
      <vt:lpstr>Times New Roman</vt:lpstr>
      <vt:lpstr>Office ​​テーマ</vt:lpstr>
      <vt:lpstr>総合相談事業交付金 制度概要 </vt:lpstr>
      <vt:lpstr>総合相談事業交付金 対象事業</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総合相談事業交付金　制度概要</dc:title>
  <dc:creator>寺本　純子</dc:creator>
  <cp:lastModifiedBy>大宅　宏幸</cp:lastModifiedBy>
  <cp:revision>271</cp:revision>
  <cp:lastPrinted>2023-03-22T07:36:07Z</cp:lastPrinted>
  <dcterms:created xsi:type="dcterms:W3CDTF">2011-08-02T01:49:53Z</dcterms:created>
  <dcterms:modified xsi:type="dcterms:W3CDTF">2023-03-23T09:51:49Z</dcterms:modified>
</cp:coreProperties>
</file>