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 id="2147483732" r:id="rId5"/>
  </p:sldMasterIdLst>
  <p:notesMasterIdLst>
    <p:notesMasterId r:id="rId14"/>
  </p:notesMasterIdLst>
  <p:sldIdLst>
    <p:sldId id="1663" r:id="rId6"/>
    <p:sldId id="1674" r:id="rId7"/>
    <p:sldId id="1675" r:id="rId8"/>
    <p:sldId id="1714" r:id="rId9"/>
    <p:sldId id="1655" r:id="rId10"/>
    <p:sldId id="1733" r:id="rId11"/>
    <p:sldId id="1669" r:id="rId12"/>
    <p:sldId id="1730"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42115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3594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7430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2630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1949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5531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3961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6914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99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2031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5246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286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94955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7687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16747188"/>
              </p:ext>
            </p:extLst>
          </p:nvPr>
        </p:nvGraphicFramePr>
        <p:xfrm>
          <a:off x="291716" y="1175439"/>
          <a:ext cx="8560568" cy="5671316"/>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2904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63360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２８</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９７．０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９７．１億円</a:t>
                      </a:r>
                      <a:r>
                        <a:rPr kumimoji="1" lang="ja-JP" altLang="en-US" sz="900" b="0" i="0" u="none" strike="noStrike" kern="12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・現中期計画における取組状況を踏まえ、次期計画期間中においても更なる効率的な運営や自主財源の確保に取組む。</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○中期計</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画期間中（平成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年度）の運営費交付金については、</a:t>
                      </a:r>
                      <a:r>
                        <a:rPr kumimoji="1" lang="ja-JP"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現状の水準は維持しながら、自己収入の確保と経費の抑制の</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ja-JP"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することなどにより、引き続き適正化に努め、教育研究に必要となる運営費を確保</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していく。</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783575">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９８．０億円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９８．１億円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７７．１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８２．２億円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u="none"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基礎年金拠出金等公的負担金は分離して予算化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○運営費負担金の段階的縮減の取組みとして、平成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年度当初予算において運営費部分の縮減を行う。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運営費部分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㉙当初</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億円⇒㉚当初</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52.1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694829">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１８．７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１７．８億円</a:t>
                      </a: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○外部研究資金の獲得や簡易受託の実施などにより、第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期中期計画期間平成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年度における自己収入のより一層の確保に向けて、引き続き取組む。</a:t>
                      </a:r>
                    </a:p>
                  </a:txBody>
                  <a:tcPr anchor="ctr"/>
                </a:tc>
              </a:tr>
            </a:tbl>
          </a:graphicData>
        </a:graphic>
      </p:graphicFrame>
      <p:sp>
        <p:nvSpPr>
          <p:cNvPr id="16" name="正方形/長方形 15"/>
          <p:cNvSpPr/>
          <p:nvPr/>
        </p:nvSpPr>
        <p:spPr>
          <a:xfrm>
            <a:off x="8316416" y="647024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481124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87387293"/>
              </p:ext>
            </p:extLst>
          </p:nvPr>
        </p:nvGraphicFramePr>
        <p:xfrm>
          <a:off x="385379" y="1196752"/>
          <a:ext cx="8560568" cy="5494737"/>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234777">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●法人において、外部資金の獲得等により、自己収入の確保に努めるとともに、事務運営の効率化等により、経費節減に務めた。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との統合後の新法人の運営費交付金については、大阪市との適切な負担割合のもと、新法人の中期目標に基づき、支援機能の強化を図るとともに、自己収入の確保に努めることを前提に、業務運営に必要な経費を措置</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endPar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融資</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３，８５９．２億円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３，０２７．５億円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３６．８億円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２，７１０．０億円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損失補償　　　２７．１億円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３，２１７．０億円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２６．８億円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，５８４．１億円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２３．１億円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endParaRPr kumimoji="1" lang="ja-JP" altLang="en-US" sz="9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234143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1" y="646054"/>
            <a:ext cx="69438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89608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20101704"/>
              </p:ext>
            </p:extLst>
          </p:nvPr>
        </p:nvGraphicFramePr>
        <p:xfrm>
          <a:off x="291716" y="1137920"/>
          <a:ext cx="8560568" cy="558292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0"/>
                  </a:ext>
                </a:extLst>
              </a:tr>
              <a:tr h="370840">
                <a:tc>
                  <a:txBody>
                    <a:bodyPr/>
                    <a:lstStyle/>
                    <a:p>
                      <a:pPr algn="ctr">
                        <a:lnSpc>
                          <a:spcPct val="100000"/>
                        </a:lnSpc>
                      </a:pP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１９６．２億円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１９７．２億円</a:t>
                      </a: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年度から、未就学児までの分の減額措置については行われないこととなった。</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年度国の施策並びに予算に関する最重点提案・要望</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年度国の施策並びに予算に関する提案・要望（福祉関連）</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●市長会・町村長会との共同要望</a:t>
                      </a:r>
                      <a:endPar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と市町村が共同で設置した研究会における報告書を踏まえ、実施主体の市町村・団体の意見を伺いながら、制度の持続可能性の確保の観点から、府としての考え方をとりまとめ、平成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月の府議会での議決を経て、平成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月からの市町村に対する補助制度の再構築が決定した。</a:t>
                      </a:r>
                    </a:p>
                  </a:txBody>
                  <a:tcPr anchor="ctr"/>
                </a:tc>
              </a:tr>
              <a:tr h="14344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１４９．９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１３７．６億円　 </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txBody>
                  <a:tcPr anchor="ctr"/>
                </a:tc>
                <a:extLst>
                  <a:ext uri="{0D108BD9-81ED-4DB2-BD59-A6C34878D82A}">
                    <a16:rowId xmlns="" xmlns:a16="http://schemas.microsoft.com/office/drawing/2014/main" val="10003"/>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２０３．５億円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１９５．３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１９７．９億円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425941" y="64926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Tree>
    <p:extLst>
      <p:ext uri="{BB962C8B-B14F-4D97-AF65-F5344CB8AC3E}">
        <p14:creationId xmlns:p14="http://schemas.microsoft.com/office/powerpoint/2010/main" val="80912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52740"/>
            <a:ext cx="60486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20124" y="92973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327257234"/>
              </p:ext>
            </p:extLst>
          </p:nvPr>
        </p:nvGraphicFramePr>
        <p:xfrm>
          <a:off x="320124" y="1224280"/>
          <a:ext cx="8560568" cy="558292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７．７億円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１０．４億円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○中核市移行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件（八尾市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年度、寝屋川市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年度予定、吹田市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年度予定）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●広域連携体制の整備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執行機関の共同設置、し尿処理事務の委託、図書館の相互利用　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●行財政改革の推進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公共施設の統廃合、自治体クラウドの導入　等</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２．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行った。検証結果や市町村の意見等</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踏まえ、より効果的な制度となるよう</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要綱改正を行い平成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年度から適用した。</a:t>
                      </a:r>
                      <a:endParaRPr kumimoji="1" lang="ja-JP" altLang="en-US"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258530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206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80585052"/>
              </p:ext>
            </p:extLst>
          </p:nvPr>
        </p:nvGraphicFramePr>
        <p:xfrm>
          <a:off x="331912" y="1257727"/>
          <a:ext cx="8560568" cy="4992461"/>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2902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１９．９億円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年度、対象事業を精査し、国庫補助対象事業や個人に対する現金給付等を対象外とするなど、交付対象の見直しを実施した。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年度、対象事業を精査するとともに、市町村の各事業においてアウトプット・アウトカム等の成果目標を設定。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年度、市町村が設定した指標に基づき事業評価を行うなど、効果検証を実施。多くの事業がほぼ目標を達成しており、効果的に事業を実施している結果を得た。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３．０億円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１．９</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b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b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３．３億円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3155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２．５億円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○エンパワメントスクールの設置、普通科総合選択制の改編等のために必要不可欠な</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実習室の整備や教具調達等を行った。引き続き府立高校の再編整備を実施し、それに伴う必要な事業を進めていく。</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46124" y="639421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3247822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39024239"/>
              </p:ext>
            </p:extLst>
          </p:nvPr>
        </p:nvGraphicFramePr>
        <p:xfrm>
          <a:off x="331912" y="1263854"/>
          <a:ext cx="8560568" cy="2656840"/>
        </p:xfrm>
        <a:graphic>
          <a:graphicData uri="http://schemas.openxmlformats.org/drawingml/2006/table">
            <a:tbl>
              <a:tblPr firstRow="1" bandRow="1">
                <a:tableStyleId>{5C22544A-7EE6-4342-B048-85BDC9FD1C3A}</a:tableStyleId>
              </a:tblPr>
              <a:tblGrid>
                <a:gridCol w="423665"/>
                <a:gridCol w="1872207"/>
                <a:gridCol w="864097"/>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（耐震工事を除く）</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３９．７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４０．６</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３８．１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４２．３</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４２．９億円</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月に策定された「大阪府ファシリティマネジメント基本方針（大阪府公共施設等総合管理計画）」のもとに定める「府立学校施設整備方針（府立学校施設総合管理計画）」を平成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○ファシリティマネジメントの推進として学校施設の長寿命化と有効活用に取組むため、平成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年間で施設の点検や劣化度調査を行うこととし、調査結果を踏まえ、各年度ごとに中長期保全計画及び修繕実施計画を作成予定。（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年度においては劣化度調査を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校で、総量最適化・有効活用点検を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校で完了した。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●別途、老朽化の著しい緊急度の高い施設については、平成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年度に改修を実施し、今後も必要な改修を行う。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
        <p:nvSpPr>
          <p:cNvPr id="2" name="テキスト ボックス 1"/>
          <p:cNvSpPr txBox="1"/>
          <p:nvPr/>
        </p:nvSpPr>
        <p:spPr>
          <a:xfrm>
            <a:off x="764610" y="3997465"/>
            <a:ext cx="8352928" cy="338554"/>
          </a:xfrm>
          <a:prstGeom prst="rect">
            <a:avLst/>
          </a:prstGeom>
          <a:noFill/>
        </p:spPr>
        <p:txBody>
          <a:bodyPr wrap="square" rtlCol="0">
            <a:spAutoFit/>
          </a:bodyPr>
          <a:lstStyle/>
          <a:p>
            <a:r>
              <a:rPr lang="en-US" altLang="ja-JP" sz="800" dirty="0" smtClean="0">
                <a:solidFill>
                  <a:prstClr val="black"/>
                </a:solidFill>
                <a:latin typeface="ＭＳ Ｐ明朝" panose="02020600040205080304" pitchFamily="18" charset="-128"/>
                <a:ea typeface="ＭＳ Ｐ明朝" panose="02020600040205080304" pitchFamily="18" charset="-128"/>
              </a:rPr>
              <a:t>※</a:t>
            </a:r>
            <a:r>
              <a:rPr lang="ja-JP" altLang="en-US" sz="800" dirty="0" smtClean="0">
                <a:solidFill>
                  <a:prstClr val="black"/>
                </a:solidFill>
                <a:latin typeface="ＭＳ Ｐ明朝" panose="02020600040205080304" pitchFamily="18" charset="-128"/>
                <a:ea typeface="ＭＳ Ｐ明朝" panose="02020600040205080304" pitchFamily="18" charset="-128"/>
              </a:rPr>
              <a:t>当該項目は、本来、耐震工事に係る費用を除いた予算額で公表すべき</a:t>
            </a:r>
            <a:r>
              <a:rPr lang="ja-JP" altLang="en-US" sz="800" dirty="0">
                <a:solidFill>
                  <a:prstClr val="black"/>
                </a:solidFill>
                <a:latin typeface="ＭＳ Ｐ明朝" panose="02020600040205080304" pitchFamily="18" charset="-128"/>
                <a:ea typeface="ＭＳ Ｐ明朝" panose="02020600040205080304" pitchFamily="18" charset="-128"/>
              </a:rPr>
              <a:t>ところ</a:t>
            </a:r>
            <a:r>
              <a:rPr lang="ja-JP" altLang="en-US" sz="800" dirty="0" smtClean="0">
                <a:solidFill>
                  <a:prstClr val="black"/>
                </a:solidFill>
                <a:latin typeface="ＭＳ Ｐ明朝" panose="02020600040205080304" pitchFamily="18" charset="-128"/>
                <a:ea typeface="ＭＳ Ｐ明朝" panose="02020600040205080304" pitchFamily="18" charset="-128"/>
              </a:rPr>
              <a:t>、「</a:t>
            </a:r>
            <a:r>
              <a:rPr lang="ja-JP" altLang="en-US" sz="800" dirty="0">
                <a:solidFill>
                  <a:prstClr val="black"/>
                </a:solidFill>
                <a:latin typeface="ＭＳ Ｐ明朝" panose="02020600040205080304" pitchFamily="18" charset="-128"/>
                <a:ea typeface="ＭＳ Ｐ明朝" panose="02020600040205080304" pitchFamily="18" charset="-128"/>
              </a:rPr>
              <a:t>平成</a:t>
            </a:r>
            <a:r>
              <a:rPr lang="en-US" altLang="ja-JP" sz="800" dirty="0">
                <a:solidFill>
                  <a:prstClr val="black"/>
                </a:solidFill>
                <a:latin typeface="ＭＳ Ｐ明朝" panose="02020600040205080304" pitchFamily="18" charset="-128"/>
                <a:ea typeface="ＭＳ Ｐ明朝" panose="02020600040205080304" pitchFamily="18" charset="-128"/>
              </a:rPr>
              <a:t>27</a:t>
            </a:r>
            <a:r>
              <a:rPr lang="ja-JP" altLang="en-US" sz="800" dirty="0">
                <a:solidFill>
                  <a:prstClr val="black"/>
                </a:solidFill>
                <a:latin typeface="ＭＳ Ｐ明朝" panose="02020600040205080304" pitchFamily="18" charset="-128"/>
                <a:ea typeface="ＭＳ Ｐ明朝" panose="02020600040205080304" pitchFamily="18" charset="-128"/>
              </a:rPr>
              <a:t>年度及び平成</a:t>
            </a:r>
            <a:r>
              <a:rPr lang="en-US" altLang="ja-JP" sz="800" dirty="0">
                <a:solidFill>
                  <a:prstClr val="black"/>
                </a:solidFill>
                <a:latin typeface="ＭＳ Ｐ明朝" panose="02020600040205080304" pitchFamily="18" charset="-128"/>
                <a:ea typeface="ＭＳ Ｐ明朝" panose="02020600040205080304" pitchFamily="18" charset="-128"/>
              </a:rPr>
              <a:t>28</a:t>
            </a:r>
            <a:r>
              <a:rPr lang="ja-JP" altLang="en-US" sz="800" dirty="0">
                <a:solidFill>
                  <a:prstClr val="black"/>
                </a:solidFill>
                <a:latin typeface="ＭＳ Ｐ明朝" panose="02020600040205080304" pitchFamily="18" charset="-128"/>
                <a:ea typeface="ＭＳ Ｐ明朝" panose="02020600040205080304" pitchFamily="18" charset="-128"/>
              </a:rPr>
              <a:t>年度　行財政改革推進プラン（案）取組み状況」で公表</a:t>
            </a:r>
            <a:r>
              <a:rPr lang="ja-JP" altLang="en-US" sz="800" dirty="0" smtClean="0">
                <a:solidFill>
                  <a:prstClr val="black"/>
                </a:solidFill>
                <a:latin typeface="ＭＳ Ｐ明朝" panose="02020600040205080304" pitchFamily="18" charset="-128"/>
                <a:ea typeface="ＭＳ Ｐ明朝" panose="02020600040205080304" pitchFamily="18" charset="-128"/>
              </a:rPr>
              <a:t>した</a:t>
            </a:r>
            <a:r>
              <a:rPr lang="ja-JP" altLang="en-US" sz="800" dirty="0">
                <a:solidFill>
                  <a:prstClr val="black"/>
                </a:solidFill>
                <a:latin typeface="ＭＳ Ｐ明朝" panose="02020600040205080304" pitchFamily="18" charset="-128"/>
                <a:ea typeface="ＭＳ Ｐ明朝" panose="02020600040205080304" pitchFamily="18" charset="-128"/>
              </a:rPr>
              <a:t>予算</a:t>
            </a:r>
            <a:r>
              <a:rPr lang="ja-JP" altLang="en-US" sz="800" dirty="0" smtClean="0">
                <a:solidFill>
                  <a:prstClr val="black"/>
                </a:solidFill>
                <a:latin typeface="ＭＳ Ｐ明朝" panose="02020600040205080304" pitchFamily="18" charset="-128"/>
                <a:ea typeface="ＭＳ Ｐ明朝" panose="02020600040205080304" pitchFamily="18" charset="-128"/>
              </a:rPr>
              <a:t>額では、</a:t>
            </a:r>
            <a:endParaRPr lang="en-US" altLang="ja-JP" sz="800" dirty="0" smtClean="0">
              <a:solidFill>
                <a:prstClr val="black"/>
              </a:solidFill>
              <a:latin typeface="ＭＳ Ｐ明朝" panose="02020600040205080304" pitchFamily="18" charset="-128"/>
              <a:ea typeface="ＭＳ Ｐ明朝" panose="02020600040205080304" pitchFamily="18" charset="-128"/>
            </a:endParaRPr>
          </a:p>
          <a:p>
            <a:r>
              <a:rPr lang="ja-JP" altLang="en-US" sz="800" dirty="0">
                <a:solidFill>
                  <a:prstClr val="black"/>
                </a:solidFill>
                <a:latin typeface="ＭＳ Ｐ明朝" panose="02020600040205080304" pitchFamily="18" charset="-128"/>
                <a:ea typeface="ＭＳ Ｐ明朝" panose="02020600040205080304" pitchFamily="18" charset="-128"/>
              </a:rPr>
              <a:t>　</a:t>
            </a:r>
            <a:r>
              <a:rPr lang="ja-JP" altLang="en-US" sz="800" dirty="0" smtClean="0">
                <a:solidFill>
                  <a:prstClr val="black"/>
                </a:solidFill>
                <a:latin typeface="ＭＳ Ｐ明朝" panose="02020600040205080304" pitchFamily="18" charset="-128"/>
                <a:ea typeface="ＭＳ Ｐ明朝" panose="02020600040205080304" pitchFamily="18" charset="-128"/>
              </a:rPr>
              <a:t> 同費用が含まれた予算額となっていたため、 本取組み</a:t>
            </a:r>
            <a:r>
              <a:rPr lang="ja-JP" altLang="en-US" sz="800" dirty="0">
                <a:solidFill>
                  <a:prstClr val="black"/>
                </a:solidFill>
                <a:latin typeface="ＭＳ Ｐ明朝" panose="02020600040205080304" pitchFamily="18" charset="-128"/>
                <a:ea typeface="ＭＳ Ｐ明朝" panose="02020600040205080304" pitchFamily="18" charset="-128"/>
              </a:rPr>
              <a:t>実績</a:t>
            </a:r>
            <a:r>
              <a:rPr lang="ja-JP" altLang="en-US" sz="800" dirty="0" smtClean="0">
                <a:solidFill>
                  <a:prstClr val="black"/>
                </a:solidFill>
                <a:latin typeface="ＭＳ Ｐ明朝" panose="02020600040205080304" pitchFamily="18" charset="-128"/>
                <a:ea typeface="ＭＳ Ｐ明朝" panose="02020600040205080304" pitchFamily="18" charset="-128"/>
              </a:rPr>
              <a:t>において、　予算額</a:t>
            </a:r>
            <a:r>
              <a:rPr lang="ja-JP" altLang="en-US" sz="800" dirty="0">
                <a:solidFill>
                  <a:prstClr val="black"/>
                </a:solidFill>
                <a:latin typeface="ＭＳ Ｐ明朝" panose="02020600040205080304" pitchFamily="18" charset="-128"/>
                <a:ea typeface="ＭＳ Ｐ明朝" panose="02020600040205080304" pitchFamily="18" charset="-128"/>
              </a:rPr>
              <a:t>から耐震工事に係る費用を</a:t>
            </a:r>
            <a:r>
              <a:rPr lang="ja-JP" altLang="en-US" sz="800" dirty="0" smtClean="0">
                <a:solidFill>
                  <a:prstClr val="black"/>
                </a:solidFill>
                <a:latin typeface="ＭＳ Ｐ明朝" panose="02020600040205080304" pitchFamily="18" charset="-128"/>
                <a:ea typeface="ＭＳ Ｐ明朝" panose="02020600040205080304" pitchFamily="18" charset="-128"/>
              </a:rPr>
              <a:t>除いた額で公表させていただいております。</a:t>
            </a:r>
            <a:endParaRPr lang="ja-JP" altLang="en-US" sz="800"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40268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61447381"/>
              </p:ext>
            </p:extLst>
          </p:nvPr>
        </p:nvGraphicFramePr>
        <p:xfrm>
          <a:off x="331912" y="1263854"/>
          <a:ext cx="8560568" cy="4613418"/>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425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公営住宅への行政投資のあり方</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（府営住宅事業特別会計）</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１，４０７．９億円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１，２８６．５億円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１，２６３．３億円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１，２０４．９億円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年３月に、大阪府住宅まちづくり審議会に「大阪における今後の住宅まちづくり政策のあり方」を諮問。平成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月に「住まうビジョン・大阪」を策定。民間賃貸住宅を含めた府域の住宅ストック全体を活用する政策をより一層推進。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営住宅については、福祉施策と連携した住民サービスの提供、基礎自治体が主体的に公的資産をまちづくりに活用するという地域主権の観点から、地域に身近な基礎自治体が管理・運営を担うことが望まれるため、府営住宅の市町への移管をさらに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これらの取組みの結果として、府営住宅は将来的に縮減していくことを位置づけた。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●「住まうビジョン・大阪」を踏まえ、「大阪府営住宅ストック総合活用計画」を平成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月に策定し、計画期間（平成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年度）内における建替事業量や管理戸数の見通しを記載した。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月より大阪市への府営住宅移管を実施（事業中住宅を除く）。</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月に、大東市への府営住宅移管を実施予定（第</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次移管。</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回に分けて順次移管予定）。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○大阪市、大東市以外の市町への府営住宅移管につい　</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て個別協議を実施中。</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池田市と府営住宅移管に向けた覚書を締結（平成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endParaRPr lang="ja-JP" altLang="en-US" dirty="0">
              <a:solidFill>
                <a:prstClr val="black"/>
              </a:solidFill>
            </a:endParaRPr>
          </a:p>
        </p:txBody>
      </p:sp>
    </p:spTree>
    <p:extLst>
      <p:ext uri="{BB962C8B-B14F-4D97-AF65-F5344CB8AC3E}">
        <p14:creationId xmlns:p14="http://schemas.microsoft.com/office/powerpoint/2010/main" val="447633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888254440"/>
              </p:ext>
            </p:extLst>
          </p:nvPr>
        </p:nvGraphicFramePr>
        <p:xfrm>
          <a:off x="331911" y="1207219"/>
          <a:ext cx="8632577" cy="384556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１５１．７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１５６．８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１５２．４億円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関係条例を平成</a:t>
                      </a:r>
                      <a:r>
                        <a:rPr kumimoji="1" lang="en-US" altLang="ja-JP"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月議会で議決。</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●将来にわたり、事業をより効率的・持続的に行うため、外部有識者をメンバーとする経営戦略審議会での審議を経て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３２．２億円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２３．５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３５．８億円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保留地処分金の収入確保に取組んでいる。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年１月末時点）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第１区域（</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443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 販売済）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第３区域第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期販売（</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 販売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区画契約手続き中）</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第３区域第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Ⅱ</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期販売（公募開始）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endParaRPr lang="ja-JP" altLang="en-US" dirty="0">
              <a:solidFill>
                <a:prstClr val="black"/>
              </a:solidFill>
            </a:endParaRPr>
          </a:p>
        </p:txBody>
      </p:sp>
    </p:spTree>
    <p:extLst>
      <p:ext uri="{BB962C8B-B14F-4D97-AF65-F5344CB8AC3E}">
        <p14:creationId xmlns:p14="http://schemas.microsoft.com/office/powerpoint/2010/main" val="363594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6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prstDash val="dash"/>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18665</TotalTime>
  <Words>2749</Words>
  <Application>Microsoft Office PowerPoint</Application>
  <PresentationFormat>画面に合わせる (4:3)</PresentationFormat>
  <Paragraphs>383</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5_Office ​​テーマ</vt:lpstr>
      <vt:lpstr>6_Office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