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19C"/>
    <a:srgbClr val="FFFFFF"/>
    <a:srgbClr val="000000"/>
    <a:srgbClr val="F2F2F2"/>
    <a:srgbClr val="FEF2FB"/>
    <a:srgbClr val="FFFFCC"/>
    <a:srgbClr val="E1FFFF"/>
    <a:srgbClr val="CCFFFF"/>
    <a:srgbClr val="ECE9F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2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32880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397415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144477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210909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129689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269746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50365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870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87805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391819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37B9399-1034-4354-97C5-FA5DE055088E}" type="datetimeFigureOut">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390233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B9399-1034-4354-97C5-FA5DE055088E}" type="datetimeFigureOut">
              <a:rPr kumimoji="1" lang="ja-JP" altLang="en-US" smtClean="0"/>
              <a:t>2023/10/19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690EF-1976-420C-9FA1-5D6E2668D4B0}" type="slidenum">
              <a:rPr kumimoji="1" lang="ja-JP" altLang="en-US" smtClean="0"/>
              <a:t>‹#›</a:t>
            </a:fld>
            <a:endParaRPr kumimoji="1" lang="ja-JP" altLang="en-US"/>
          </a:p>
        </p:txBody>
      </p:sp>
    </p:spTree>
    <p:extLst>
      <p:ext uri="{BB962C8B-B14F-4D97-AF65-F5344CB8AC3E}">
        <p14:creationId xmlns:p14="http://schemas.microsoft.com/office/powerpoint/2010/main" val="375735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CE4123D-932F-41D9-9CC6-05F5CA607D7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538864"/>
            <a:ext cx="9144000" cy="5164667"/>
          </a:xfrm>
          <a:prstGeom prst="rect">
            <a:avLst/>
          </a:prstGeom>
        </p:spPr>
      </p:pic>
      <p:sp>
        <p:nvSpPr>
          <p:cNvPr id="32" name="正方形/長方形 31"/>
          <p:cNvSpPr/>
          <p:nvPr/>
        </p:nvSpPr>
        <p:spPr>
          <a:xfrm>
            <a:off x="0" y="6268782"/>
            <a:ext cx="9155955" cy="589218"/>
          </a:xfrm>
          <a:prstGeom prst="rect">
            <a:avLst/>
          </a:prstGeom>
          <a:solidFill>
            <a:srgbClr val="F2F2F2"/>
          </a:solidFill>
          <a:ln>
            <a:solidFill>
              <a:srgbClr val="41719C">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p:nvSpPr>
        <p:spPr>
          <a:xfrm>
            <a:off x="3363" y="509968"/>
            <a:ext cx="9119098" cy="767503"/>
          </a:xfrm>
          <a:prstGeom prst="rect">
            <a:avLst/>
          </a:prstGeom>
          <a:solidFill>
            <a:srgbClr val="FFFFFF">
              <a:alpha val="83137"/>
            </a:srgbClr>
          </a:solidFill>
          <a:ln>
            <a:solidFill>
              <a:srgbClr val="41719C">
                <a:alpha val="0"/>
              </a:srgbClr>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p:cNvSpPr txBox="1"/>
          <p:nvPr/>
        </p:nvSpPr>
        <p:spPr>
          <a:xfrm>
            <a:off x="57131" y="551926"/>
            <a:ext cx="9054260" cy="743409"/>
          </a:xfrm>
          <a:prstGeom prst="rect">
            <a:avLst/>
          </a:prstGeom>
          <a:noFill/>
          <a:effectLst>
            <a:softEdge rad="31750"/>
          </a:effectLst>
        </p:spPr>
        <p:txBody>
          <a:bodyPr wrap="square" rtlCol="0">
            <a:spAutoFit/>
          </a:bodyPr>
          <a:lstStyle/>
          <a:p>
            <a:pPr>
              <a:lnSpc>
                <a:spcPts val="1700"/>
              </a:lnSpc>
            </a:pPr>
            <a:r>
              <a:rPr kumimoji="1" lang="ja-JP" altLang="en-US" sz="1200" dirty="0">
                <a:latin typeface="UD デジタル 教科書体 NK-R" panose="02020400000000000000" pitchFamily="18" charset="-128"/>
                <a:ea typeface="UD デジタル 教科書体 NK-R" panose="02020400000000000000" pitchFamily="18" charset="-128"/>
              </a:rPr>
              <a:t>密集市街地においては、地震が生じると、建物の倒壊など大きな被害が生じる恐れがあります。玉美校区自主防災会では、有事に備えて、バールやジャッキなどの資機材を購入し、それらを用いた救出救助訓練などが実施されました。がれきに閉じ込められた際のジャッキを用いた救出方法等について、はじめに東大阪市消防局よりご説明いただき、その後、実際に地域の方々が使い方を体験しました。</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4645879"/>
            <a:ext cx="9155955" cy="1753517"/>
          </a:xfrm>
          <a:prstGeom prst="rect">
            <a:avLst/>
          </a:prstGeom>
          <a:solidFill>
            <a:srgbClr val="FEF2FB"/>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 name="グループ化 10"/>
          <p:cNvGrpSpPr/>
          <p:nvPr/>
        </p:nvGrpSpPr>
        <p:grpSpPr>
          <a:xfrm>
            <a:off x="19599" y="4664929"/>
            <a:ext cx="9082267" cy="1737975"/>
            <a:chOff x="46493" y="4588729"/>
            <a:chExt cx="9082267" cy="1737975"/>
          </a:xfrm>
        </p:grpSpPr>
        <p:pic>
          <p:nvPicPr>
            <p:cNvPr id="20" name="図 19"/>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46493" y="4598704"/>
              <a:ext cx="2212815" cy="1728000"/>
            </a:xfrm>
            <a:prstGeom prst="rect">
              <a:avLst/>
            </a:prstGeom>
            <a:effectLst>
              <a:softEdge rad="31750"/>
            </a:effectLst>
          </p:spPr>
        </p:pic>
        <p:pic>
          <p:nvPicPr>
            <p:cNvPr id="22" name="図 21"/>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6926580" y="4588729"/>
              <a:ext cx="2202180" cy="1728000"/>
            </a:xfrm>
            <a:prstGeom prst="rect">
              <a:avLst/>
            </a:prstGeom>
            <a:effectLst>
              <a:softEdge rad="31750"/>
            </a:effectLst>
          </p:spPr>
        </p:pic>
        <p:pic>
          <p:nvPicPr>
            <p:cNvPr id="25" name="図 24"/>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4703438" y="4598704"/>
              <a:ext cx="2222011" cy="1728000"/>
            </a:xfrm>
            <a:prstGeom prst="rect">
              <a:avLst/>
            </a:prstGeom>
            <a:effectLst>
              <a:softEdge rad="31750"/>
            </a:effectLst>
          </p:spPr>
        </p:pic>
        <p:sp>
          <p:nvSpPr>
            <p:cNvPr id="14" name="テキスト ボックス 13"/>
            <p:cNvSpPr txBox="1"/>
            <p:nvPr/>
          </p:nvSpPr>
          <p:spPr>
            <a:xfrm>
              <a:off x="7054456" y="6036249"/>
              <a:ext cx="1912703" cy="261610"/>
            </a:xfrm>
            <a:prstGeom prst="rect">
              <a:avLst/>
            </a:prstGeom>
            <a:noFill/>
          </p:spPr>
          <p:txBody>
            <a:bodyPr wrap="non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アルファ化米　炊き出し訓練</a:t>
              </a:r>
            </a:p>
          </p:txBody>
        </p:sp>
        <p:sp>
          <p:nvSpPr>
            <p:cNvPr id="26" name="テキスト ボックス 25"/>
            <p:cNvSpPr txBox="1"/>
            <p:nvPr/>
          </p:nvSpPr>
          <p:spPr>
            <a:xfrm>
              <a:off x="4728953" y="6036249"/>
              <a:ext cx="2268570" cy="261610"/>
            </a:xfrm>
            <a:prstGeom prst="rect">
              <a:avLst/>
            </a:prstGeom>
            <a:noFill/>
          </p:spPr>
          <p:txBody>
            <a:bodyPr wrap="non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ガス式発電機・投光器</a:t>
              </a:r>
              <a:r>
                <a:rPr kumimoji="1" lang="ja-JP" altLang="en-US" sz="1100" b="1" dirty="0">
                  <a:latin typeface="BIZ UDPゴシック" panose="020B0400000000000000" pitchFamily="50" charset="-128"/>
                  <a:ea typeface="BIZ UDPゴシック" panose="020B0400000000000000" pitchFamily="50" charset="-128"/>
                </a:rPr>
                <a:t>　操作訓練　</a:t>
              </a:r>
            </a:p>
          </p:txBody>
        </p:sp>
        <p:sp>
          <p:nvSpPr>
            <p:cNvPr id="28" name="テキスト ボックス 27"/>
            <p:cNvSpPr txBox="1"/>
            <p:nvPr/>
          </p:nvSpPr>
          <p:spPr>
            <a:xfrm>
              <a:off x="666490" y="6051489"/>
              <a:ext cx="1125629" cy="261610"/>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初期消火訓練　</a:t>
              </a:r>
            </a:p>
          </p:txBody>
        </p:sp>
        <p:pic>
          <p:nvPicPr>
            <p:cNvPr id="4" name="図 3"/>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rcRect/>
            <a:stretch/>
          </p:blipFill>
          <p:spPr>
            <a:xfrm>
              <a:off x="2260438" y="4597804"/>
              <a:ext cx="2441870" cy="1728900"/>
            </a:xfrm>
            <a:prstGeom prst="rect">
              <a:avLst/>
            </a:prstGeom>
            <a:effectLst>
              <a:softEdge rad="31750"/>
            </a:effectLst>
          </p:spPr>
        </p:pic>
        <p:sp>
          <p:nvSpPr>
            <p:cNvPr id="27" name="テキスト ボックス 26"/>
            <p:cNvSpPr txBox="1"/>
            <p:nvPr/>
          </p:nvSpPr>
          <p:spPr>
            <a:xfrm>
              <a:off x="2605857" y="6036951"/>
              <a:ext cx="1936749" cy="261610"/>
            </a:xfrm>
            <a:prstGeom prst="rect">
              <a:avLst/>
            </a:prstGeom>
            <a:noFill/>
          </p:spPr>
          <p:txBody>
            <a:bodyPr wrap="none" rtlCol="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バール・ジャッキ　使用訓練　</a:t>
              </a:r>
            </a:p>
          </p:txBody>
        </p:sp>
      </p:grpSp>
      <p:sp>
        <p:nvSpPr>
          <p:cNvPr id="5" name="正方形/長方形 4"/>
          <p:cNvSpPr/>
          <p:nvPr/>
        </p:nvSpPr>
        <p:spPr>
          <a:xfrm>
            <a:off x="0" y="7844"/>
            <a:ext cx="9143999" cy="516618"/>
          </a:xfrm>
          <a:prstGeom prst="rect">
            <a:avLst/>
          </a:prstGeom>
          <a:solidFill>
            <a:srgbClr val="FEF0FB">
              <a:alpha val="89804"/>
            </a:srgbClr>
          </a:solidFill>
          <a:ln>
            <a:solidFill>
              <a:srgbClr val="41719C">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UD デジタル 教科書体 N-B" panose="02020700000000000000" pitchFamily="17" charset="-128"/>
                <a:ea typeface="UD デジタル 教科書体 N-B" panose="02020700000000000000" pitchFamily="17" charset="-128"/>
              </a:rPr>
              <a:t>　東大阪市玉美校区自主防災会　救出救助訓練開催</a:t>
            </a:r>
            <a:endParaRPr kumimoji="1" lang="en-US" altLang="ja-JP"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p:cNvSpPr txBox="1"/>
          <p:nvPr/>
        </p:nvSpPr>
        <p:spPr>
          <a:xfrm>
            <a:off x="7690192" y="219237"/>
            <a:ext cx="1616220" cy="276999"/>
          </a:xfrm>
          <a:prstGeom prst="rect">
            <a:avLst/>
          </a:prstGeom>
          <a:noFill/>
        </p:spPr>
        <p:txBody>
          <a:bodyPr wrap="square" rtlCol="0">
            <a:spAutoFit/>
          </a:bodyPr>
          <a:lstStyle/>
          <a:p>
            <a:r>
              <a:rPr kumimoji="1" lang="ja-JP" altLang="en-US" sz="1200" dirty="0">
                <a:latin typeface="UD デジタル 教科書体 NK-B" panose="02020700000000000000" pitchFamily="18" charset="-128"/>
                <a:ea typeface="UD デジタル 教科書体 NK-B" panose="02020700000000000000" pitchFamily="18" charset="-128"/>
              </a:rPr>
              <a:t>令和４年　７月　３日</a:t>
            </a:r>
          </a:p>
        </p:txBody>
      </p:sp>
      <p:sp>
        <p:nvSpPr>
          <p:cNvPr id="33" name="角丸四角形 32"/>
          <p:cNvSpPr/>
          <p:nvPr/>
        </p:nvSpPr>
        <p:spPr>
          <a:xfrm>
            <a:off x="6285442" y="3533935"/>
            <a:ext cx="2864535" cy="1097431"/>
          </a:xfrm>
          <a:prstGeom prst="roundRect">
            <a:avLst/>
          </a:prstGeom>
          <a:solidFill>
            <a:srgbClr val="FFFFFF">
              <a:alpha val="67000"/>
            </a:srgbClr>
          </a:solidFill>
          <a:ln>
            <a:solidFill>
              <a:srgbClr val="41719C">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4" name="テキスト ボックス 33"/>
          <p:cNvSpPr txBox="1"/>
          <p:nvPr/>
        </p:nvSpPr>
        <p:spPr>
          <a:xfrm>
            <a:off x="6339505" y="3502243"/>
            <a:ext cx="2953844" cy="1182375"/>
          </a:xfrm>
          <a:prstGeom prst="rect">
            <a:avLst/>
          </a:prstGeom>
          <a:noFill/>
        </p:spPr>
        <p:txBody>
          <a:bodyPr wrap="square" rtlCol="0">
            <a:spAutoFit/>
          </a:bodyPr>
          <a:lstStyle/>
          <a:p>
            <a:pPr>
              <a:lnSpc>
                <a:spcPts val="1700"/>
              </a:lnSpc>
            </a:pPr>
            <a:r>
              <a:rPr kumimoji="1" lang="ja-JP" altLang="en-US" sz="1000" b="1" dirty="0">
                <a:latin typeface="BIZ UDPゴシック" panose="020B0400000000000000" pitchFamily="50" charset="-128"/>
                <a:ea typeface="BIZ UDPゴシック" panose="020B0400000000000000" pitchFamily="50" charset="-128"/>
              </a:rPr>
              <a:t>主催   ：自治会　</a:t>
            </a:r>
            <a:endParaRPr kumimoji="1" lang="en-US" altLang="ja-JP" sz="1000" b="1"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00" b="1" dirty="0">
                <a:latin typeface="BIZ UDPゴシック" panose="020B0400000000000000" pitchFamily="50" charset="-128"/>
                <a:ea typeface="BIZ UDPゴシック" panose="020B0400000000000000" pitchFamily="50" charset="-128"/>
              </a:rPr>
              <a:t>協力　 ：八尾土木事務所、東大阪市、消防局</a:t>
            </a:r>
            <a:endParaRPr kumimoji="1" lang="en-US" altLang="ja-JP" sz="1000" b="1"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00" b="1" dirty="0">
                <a:latin typeface="BIZ UDPゴシック" panose="020B0400000000000000" pitchFamily="50" charset="-128"/>
                <a:ea typeface="BIZ UDPゴシック" panose="020B0400000000000000" pitchFamily="50" charset="-128"/>
              </a:rPr>
              <a:t>参加者：</a:t>
            </a:r>
            <a:r>
              <a:rPr kumimoji="1" lang="en-US" altLang="ja-JP" sz="1000" b="1" dirty="0">
                <a:latin typeface="BIZ UDPゴシック" panose="020B0400000000000000" pitchFamily="50" charset="-128"/>
                <a:ea typeface="BIZ UDPゴシック" panose="020B0400000000000000" pitchFamily="50" charset="-128"/>
              </a:rPr>
              <a:t>70</a:t>
            </a:r>
            <a:r>
              <a:rPr kumimoji="1" lang="ja-JP" altLang="en-US" sz="1000" b="1" dirty="0">
                <a:latin typeface="BIZ UDPゴシック" panose="020B0400000000000000" pitchFamily="50" charset="-128"/>
                <a:ea typeface="BIZ UDPゴシック" panose="020B0400000000000000" pitchFamily="50" charset="-128"/>
              </a:rPr>
              <a:t>名程</a:t>
            </a:r>
            <a:endParaRPr kumimoji="1" lang="en-US" altLang="ja-JP" sz="1000" b="1" dirty="0">
              <a:latin typeface="BIZ UDPゴシック" panose="020B0400000000000000" pitchFamily="50" charset="-128"/>
              <a:ea typeface="BIZ UDPゴシック" panose="020B0400000000000000" pitchFamily="50" charset="-128"/>
            </a:endParaRPr>
          </a:p>
          <a:p>
            <a:pPr>
              <a:lnSpc>
                <a:spcPts val="1700"/>
              </a:lnSpc>
            </a:pPr>
            <a:r>
              <a:rPr kumimoji="1" lang="ja-JP" altLang="en-US" sz="1000" b="1" dirty="0">
                <a:latin typeface="BIZ UDPゴシック" panose="020B0400000000000000" pitchFamily="50" charset="-128"/>
                <a:ea typeface="BIZ UDPゴシック" panose="020B0400000000000000" pitchFamily="50" charset="-128"/>
              </a:rPr>
              <a:t>　　　　　 自主防災会や消防団をはじめとした</a:t>
            </a:r>
            <a:endParaRPr kumimoji="1" lang="en-US" altLang="ja-JP" sz="1000" b="1" dirty="0">
              <a:latin typeface="BIZ UDPゴシック" panose="020B0400000000000000" pitchFamily="50" charset="-128"/>
              <a:ea typeface="BIZ UDPゴシック" panose="020B0400000000000000" pitchFamily="50" charset="-128"/>
            </a:endParaRPr>
          </a:p>
          <a:p>
            <a:pPr>
              <a:lnSpc>
                <a:spcPts val="1700"/>
              </a:lnSpc>
            </a:pPr>
            <a:r>
              <a:rPr kumimoji="1" lang="en-US" altLang="ja-JP" sz="1000" b="1" dirty="0">
                <a:latin typeface="BIZ UDPゴシック" panose="020B0400000000000000" pitchFamily="50" charset="-128"/>
                <a:ea typeface="BIZ UDPゴシック" panose="020B0400000000000000" pitchFamily="50" charset="-128"/>
              </a:rPr>
              <a:t>           </a:t>
            </a:r>
            <a:r>
              <a:rPr kumimoji="1" lang="ja-JP" altLang="en-US" sz="1000" b="1" dirty="0">
                <a:latin typeface="BIZ UDPゴシック" panose="020B0400000000000000" pitchFamily="50" charset="-128"/>
                <a:ea typeface="BIZ UDPゴシック" panose="020B0400000000000000" pitchFamily="50" charset="-128"/>
              </a:rPr>
              <a:t>地域の方々、都市整備推進センターなど</a:t>
            </a:r>
            <a:endParaRPr kumimoji="1" lang="en-US" altLang="ja-JP" sz="1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71925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Words>
  <Application>Microsoft Office PowerPoint</Application>
  <PresentationFormat>画面に合わせる (4:3)</PresentationFormat>
  <Paragraphs>12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UD デジタル 教科書体 N-B</vt:lpstr>
      <vt:lpstr>UD デジタル 教科書体 NK-B</vt:lpstr>
      <vt:lpstr>UD デジタル 教科書体 NK-R</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2021-12-10T04:08:16Z</dcterms:created>
  <dcterms:modified xsi:type="dcterms:W3CDTF">2023-10-19T08:11:02Z</dcterms:modified>
</cp:coreProperties>
</file>