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57" r:id="rId4"/>
    <p:sldId id="262" r:id="rId5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C28B-4EB9-4974-819F-995B2A500015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0EB55-09A1-44DB-8E47-B8AE056F73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42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0EB55-09A1-44DB-8E47-B8AE056F73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55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0EB55-09A1-44DB-8E47-B8AE056F73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32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0EB55-09A1-44DB-8E47-B8AE056F732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7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sv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sv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 flipH="1">
            <a:off x="8770513" y="141676"/>
            <a:ext cx="3104881" cy="7856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300252" y="141676"/>
            <a:ext cx="7772400" cy="816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solidFill>
                  <a:srgbClr val="002060"/>
                </a:solidFill>
              </a:rPr>
              <a:t>身近な水環境を調べよう！</a:t>
            </a:r>
          </a:p>
        </p:txBody>
      </p:sp>
      <p:sp>
        <p:nvSpPr>
          <p:cNvPr id="5" name="サブタイトル 4"/>
          <p:cNvSpPr txBox="1">
            <a:spLocks/>
          </p:cNvSpPr>
          <p:nvPr/>
        </p:nvSpPr>
        <p:spPr>
          <a:xfrm>
            <a:off x="8674994" y="141676"/>
            <a:ext cx="3200400" cy="8167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7</a:t>
            </a:r>
            <a:r>
              <a:rPr lang="ja-JP" altLang="en-US" dirty="0"/>
              <a:t>月</a:t>
            </a:r>
            <a:endParaRPr lang="en-US" altLang="ja-JP" dirty="0"/>
          </a:p>
          <a:p>
            <a:r>
              <a:rPr lang="ja-JP" altLang="en-US" dirty="0"/>
              <a:t>中河内水辺だより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9880" y="3868373"/>
            <a:ext cx="88167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　●実施日　　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2025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日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日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endParaRPr lang="en-US" altLang="ja-JP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　●実施河川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　　〇大和川　リビエールホール前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　　〇長瀬川　二俣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　　〇玉串川　曙川東小学校前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　　〇恩智川　</a:t>
            </a:r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八尾翠翔高等学校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前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　　〇八尾第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220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号水路　八尾商工会議所横</a:t>
            </a:r>
          </a:p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　　　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成法せせらぎの小径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　　　　　　　　　　　　　　　　　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300252" y="818586"/>
            <a:ext cx="12050972" cy="974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200" b="1" dirty="0">
                <a:solidFill>
                  <a:srgbClr val="002060"/>
                </a:solidFill>
              </a:rPr>
              <a:t>「私の水辺」推進協議会　中河内委員会の市民グループ</a:t>
            </a:r>
            <a:endParaRPr lang="en-US" altLang="ja-JP" sz="2200" b="1" dirty="0">
              <a:solidFill>
                <a:srgbClr val="002060"/>
              </a:solidFill>
            </a:endParaRPr>
          </a:p>
          <a:p>
            <a:pPr algn="l"/>
            <a:r>
              <a:rPr lang="ja-JP" altLang="en-US" sz="2200" b="1" dirty="0">
                <a:solidFill>
                  <a:srgbClr val="002060"/>
                </a:solidFill>
              </a:rPr>
              <a:t>アクアフレンズが第</a:t>
            </a:r>
            <a:r>
              <a:rPr lang="en-US" altLang="ja-JP" sz="2200" b="1" dirty="0">
                <a:solidFill>
                  <a:srgbClr val="002060"/>
                </a:solidFill>
              </a:rPr>
              <a:t>22</a:t>
            </a:r>
            <a:r>
              <a:rPr lang="ja-JP" altLang="en-US" sz="2200" b="1" dirty="0">
                <a:solidFill>
                  <a:srgbClr val="002060"/>
                </a:solidFill>
              </a:rPr>
              <a:t>回「身近な水環境の全国一斉調査」に参加！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879578" y="6439092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調査の方法は次のページを見てね！</a:t>
            </a:r>
            <a:endParaRPr lang="en-US" altLang="ja-JP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1E0F031A-357E-4CE5-83B1-3E0949B4D2A5}"/>
              </a:ext>
            </a:extLst>
          </p:cNvPr>
          <p:cNvSpPr txBox="1">
            <a:spLocks/>
          </p:cNvSpPr>
          <p:nvPr/>
        </p:nvSpPr>
        <p:spPr>
          <a:xfrm>
            <a:off x="7265653" y="1775085"/>
            <a:ext cx="4771434" cy="4546704"/>
          </a:xfrm>
          <a:prstGeom prst="roundRect">
            <a:avLst>
              <a:gd name="adj" fmla="val 7464"/>
            </a:avLst>
          </a:prstGeom>
          <a:solidFill>
            <a:schemeClr val="bg1">
              <a:lumMod val="95000"/>
              <a:alpha val="85000"/>
            </a:schemeClr>
          </a:solidFill>
          <a:effectLst>
            <a:softEdge rad="127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1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26408ED-B0EB-48CB-AAF6-0920BABB3D5D}"/>
              </a:ext>
            </a:extLst>
          </p:cNvPr>
          <p:cNvGrpSpPr/>
          <p:nvPr/>
        </p:nvGrpSpPr>
        <p:grpSpPr>
          <a:xfrm>
            <a:off x="7510709" y="2049944"/>
            <a:ext cx="4381911" cy="4030579"/>
            <a:chOff x="2615294" y="1676332"/>
            <a:chExt cx="4381911" cy="4030579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2CF5D494-D30A-4179-9944-D669DABCE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707" y="1994138"/>
              <a:ext cx="3558708" cy="3558708"/>
            </a:xfrm>
            <a:prstGeom prst="rect">
              <a:avLst/>
            </a:prstGeom>
          </p:spPr>
        </p:pic>
        <p:sp>
          <p:nvSpPr>
            <p:cNvPr id="16" name="線吹き出し 2 (枠付き) 4">
              <a:extLst>
                <a:ext uri="{FF2B5EF4-FFF2-40B4-BE49-F238E27FC236}">
                  <a16:creationId xmlns:a16="http://schemas.microsoft.com/office/drawing/2014/main" id="{B61AC21E-4F0F-4AA8-BF84-63ACD17D451E}"/>
                </a:ext>
              </a:extLst>
            </p:cNvPr>
            <p:cNvSpPr/>
            <p:nvPr/>
          </p:nvSpPr>
          <p:spPr>
            <a:xfrm>
              <a:off x="2819837" y="5296093"/>
              <a:ext cx="1127339" cy="410818"/>
            </a:xfrm>
            <a:prstGeom prst="borderCallout2">
              <a:avLst>
                <a:gd name="adj1" fmla="val 18750"/>
                <a:gd name="adj2" fmla="val 99840"/>
                <a:gd name="adj3" fmla="val 16763"/>
                <a:gd name="adj4" fmla="val 111129"/>
                <a:gd name="adj5" fmla="val -235944"/>
                <a:gd name="adj6" fmla="val 184435"/>
              </a:avLst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/>
                <a:t>長瀬川</a:t>
              </a:r>
            </a:p>
          </p:txBody>
        </p:sp>
        <p:sp>
          <p:nvSpPr>
            <p:cNvPr id="18" name="線吹き出し 2 (枠付き) 17">
              <a:extLst>
                <a:ext uri="{FF2B5EF4-FFF2-40B4-BE49-F238E27FC236}">
                  <a16:creationId xmlns:a16="http://schemas.microsoft.com/office/drawing/2014/main" id="{EF2AE04B-C299-4132-99D5-FA9C19120A7B}"/>
                </a:ext>
              </a:extLst>
            </p:cNvPr>
            <p:cNvSpPr/>
            <p:nvPr/>
          </p:nvSpPr>
          <p:spPr>
            <a:xfrm>
              <a:off x="5715947" y="4463593"/>
              <a:ext cx="1281258" cy="410818"/>
            </a:xfrm>
            <a:prstGeom prst="borderCallout2">
              <a:avLst>
                <a:gd name="adj1" fmla="val 49539"/>
                <a:gd name="adj2" fmla="val 946"/>
                <a:gd name="adj3" fmla="val 48790"/>
                <a:gd name="adj4" fmla="val -22196"/>
                <a:gd name="adj5" fmla="val 181232"/>
                <a:gd name="adj6" fmla="val -31574"/>
              </a:avLst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/>
                <a:t>大和川</a:t>
              </a:r>
            </a:p>
          </p:txBody>
        </p:sp>
        <p:sp>
          <p:nvSpPr>
            <p:cNvPr id="19" name="線吹き出し 2 (枠付き) 18">
              <a:extLst>
                <a:ext uri="{FF2B5EF4-FFF2-40B4-BE49-F238E27FC236}">
                  <a16:creationId xmlns:a16="http://schemas.microsoft.com/office/drawing/2014/main" id="{171228F3-FEBC-43B3-A9E0-9D862E20E759}"/>
                </a:ext>
              </a:extLst>
            </p:cNvPr>
            <p:cNvSpPr/>
            <p:nvPr/>
          </p:nvSpPr>
          <p:spPr>
            <a:xfrm>
              <a:off x="2615294" y="3295684"/>
              <a:ext cx="1627631" cy="410818"/>
            </a:xfrm>
            <a:prstGeom prst="borderCallout2">
              <a:avLst>
                <a:gd name="adj1" fmla="val 14775"/>
                <a:gd name="adj2" fmla="val 99747"/>
                <a:gd name="adj3" fmla="val 14774"/>
                <a:gd name="adj4" fmla="val 115757"/>
                <a:gd name="adj5" fmla="val -143518"/>
                <a:gd name="adj6" fmla="val 88518"/>
              </a:avLst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+mn-ea"/>
                </a:rPr>
                <a:t>八尾第</a:t>
              </a:r>
              <a:r>
                <a:rPr lang="en-US" altLang="ja-JP" sz="1400" dirty="0">
                  <a:latin typeface="+mn-ea"/>
                </a:rPr>
                <a:t>220</a:t>
              </a:r>
              <a:r>
                <a:rPr lang="ja-JP" altLang="en-US" sz="1400" dirty="0">
                  <a:latin typeface="+mn-ea"/>
                </a:rPr>
                <a:t>号水路</a:t>
              </a:r>
              <a:endParaRPr kumimoji="1" lang="ja-JP" altLang="en-US" sz="1400" dirty="0">
                <a:latin typeface="+mn-ea"/>
              </a:endParaRPr>
            </a:p>
          </p:txBody>
        </p:sp>
        <p:sp>
          <p:nvSpPr>
            <p:cNvPr id="20" name="線吹き出し 2 (枠付き) 21">
              <a:extLst>
                <a:ext uri="{FF2B5EF4-FFF2-40B4-BE49-F238E27FC236}">
                  <a16:creationId xmlns:a16="http://schemas.microsoft.com/office/drawing/2014/main" id="{7BB00138-F37A-414C-B589-665422FD022B}"/>
                </a:ext>
              </a:extLst>
            </p:cNvPr>
            <p:cNvSpPr/>
            <p:nvPr/>
          </p:nvSpPr>
          <p:spPr>
            <a:xfrm>
              <a:off x="5577156" y="1676332"/>
              <a:ext cx="1189922" cy="410818"/>
            </a:xfrm>
            <a:prstGeom prst="borderCallout2">
              <a:avLst>
                <a:gd name="adj1" fmla="val 70420"/>
                <a:gd name="adj2" fmla="val 691"/>
                <a:gd name="adj3" fmla="val 70420"/>
                <a:gd name="adj4" fmla="val -21470"/>
                <a:gd name="adj5" fmla="val 575769"/>
                <a:gd name="adj6" fmla="val -48258"/>
              </a:avLst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/>
                <a:t>玉串川</a:t>
              </a:r>
            </a:p>
          </p:txBody>
        </p:sp>
        <p:sp>
          <p:nvSpPr>
            <p:cNvPr id="21" name="線吹き出し 2 (枠付き) 22">
              <a:extLst>
                <a:ext uri="{FF2B5EF4-FFF2-40B4-BE49-F238E27FC236}">
                  <a16:creationId xmlns:a16="http://schemas.microsoft.com/office/drawing/2014/main" id="{F6F935D8-F80B-43A0-893B-60AED7A96459}"/>
                </a:ext>
              </a:extLst>
            </p:cNvPr>
            <p:cNvSpPr/>
            <p:nvPr/>
          </p:nvSpPr>
          <p:spPr>
            <a:xfrm>
              <a:off x="5715947" y="3150485"/>
              <a:ext cx="1281257" cy="410818"/>
            </a:xfrm>
            <a:prstGeom prst="borderCallout2">
              <a:avLst>
                <a:gd name="adj1" fmla="val 42598"/>
                <a:gd name="adj2" fmla="val -255"/>
                <a:gd name="adj3" fmla="val 44585"/>
                <a:gd name="adj4" fmla="val -18148"/>
                <a:gd name="adj5" fmla="val 193050"/>
                <a:gd name="adj6" fmla="val -30242"/>
              </a:avLst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/>
                <a:t>恩智川</a:t>
              </a: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E36FE56-528E-42D1-A24F-FE9674A3B604}"/>
              </a:ext>
            </a:extLst>
          </p:cNvPr>
          <p:cNvSpPr txBox="1"/>
          <p:nvPr/>
        </p:nvSpPr>
        <p:spPr>
          <a:xfrm>
            <a:off x="7510709" y="5975924"/>
            <a:ext cx="41642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</a:rPr>
              <a:t>国土地理院　地理院地図を加工して作成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621030" y="1737616"/>
            <a:ext cx="6428222" cy="2043113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solidFill>
                  <a:srgbClr val="002060"/>
                </a:solidFill>
                <a:latin typeface="メイリオ" panose="020B0604030504040204" pitchFamily="50" charset="-128"/>
              </a:rPr>
              <a:t>アクアフレンズは</a:t>
            </a:r>
            <a:r>
              <a:rPr lang="en-US" altLang="ja-JP" sz="1600" dirty="0">
                <a:solidFill>
                  <a:srgbClr val="002060"/>
                </a:solidFill>
                <a:latin typeface="メイリオ" panose="020B0604030504040204" pitchFamily="50" charset="-128"/>
              </a:rPr>
              <a:t>2006</a:t>
            </a:r>
            <a:r>
              <a:rPr lang="ja-JP" altLang="en-US" sz="1600" dirty="0">
                <a:solidFill>
                  <a:srgbClr val="002060"/>
                </a:solidFill>
                <a:latin typeface="メイリオ" panose="020B0604030504040204" pitchFamily="50" charset="-128"/>
              </a:rPr>
              <a:t>年から調査に参加しています。</a:t>
            </a:r>
            <a:endParaRPr lang="en-US" altLang="ja-JP" sz="1600" dirty="0">
              <a:solidFill>
                <a:srgbClr val="002060"/>
              </a:solidFill>
              <a:latin typeface="メイリオ" panose="020B0604030504040204" pitchFamily="50" charset="-128"/>
            </a:endParaRPr>
          </a:p>
          <a:p>
            <a:pPr algn="ctr"/>
            <a:r>
              <a:rPr lang="ja-JP" altLang="en-US" sz="1600" dirty="0">
                <a:solidFill>
                  <a:srgbClr val="002060"/>
                </a:solidFill>
                <a:latin typeface="メイリオ" panose="020B0604030504040204" pitchFamily="50" charset="-128"/>
              </a:rPr>
              <a:t>今年で</a:t>
            </a:r>
            <a:r>
              <a:rPr lang="en-US" altLang="ja-JP" sz="1600" dirty="0">
                <a:solidFill>
                  <a:srgbClr val="002060"/>
                </a:solidFill>
                <a:latin typeface="メイリオ" panose="020B0604030504040204" pitchFamily="50" charset="-128"/>
              </a:rPr>
              <a:t>20</a:t>
            </a:r>
            <a:r>
              <a:rPr lang="ja-JP" altLang="en-US" sz="1600" dirty="0">
                <a:solidFill>
                  <a:srgbClr val="002060"/>
                </a:solidFill>
                <a:latin typeface="メイリオ" panose="020B0604030504040204" pitchFamily="50" charset="-128"/>
              </a:rPr>
              <a:t>回目の参加となりました！</a:t>
            </a:r>
            <a:endParaRPr lang="en-US" altLang="ja-JP" sz="1600" dirty="0">
              <a:solidFill>
                <a:srgbClr val="002060"/>
              </a:solidFill>
              <a:latin typeface="メイリオ" panose="020B0604030504040204" pitchFamily="50" charset="-128"/>
            </a:endParaRPr>
          </a:p>
          <a:p>
            <a:pPr algn="ctr"/>
            <a:endParaRPr lang="en-US" altLang="ja-JP" sz="1600" dirty="0">
              <a:solidFill>
                <a:srgbClr val="002060"/>
              </a:solidFill>
              <a:latin typeface="メイリオ" panose="020B0604030504040204" pitchFamily="50" charset="-128"/>
            </a:endParaRPr>
          </a:p>
          <a:p>
            <a:pPr algn="ctr"/>
            <a:endParaRPr lang="en-US" altLang="ja-JP" sz="1600" dirty="0">
              <a:solidFill>
                <a:srgbClr val="002060"/>
              </a:solidFill>
              <a:latin typeface="メイリオ" panose="020B0604030504040204" pitchFamily="50" charset="-128"/>
            </a:endParaRPr>
          </a:p>
          <a:p>
            <a:pPr algn="ctr"/>
            <a:endParaRPr lang="en-US" altLang="ja-JP" sz="1600" dirty="0">
              <a:solidFill>
                <a:srgbClr val="002060"/>
              </a:solidFill>
              <a:latin typeface="メイリオ" panose="020B0604030504040204" pitchFamily="50" charset="-128"/>
            </a:endParaRPr>
          </a:p>
          <a:p>
            <a:pPr algn="ctr"/>
            <a:endParaRPr lang="en-US" altLang="ja-JP" sz="1600" dirty="0">
              <a:solidFill>
                <a:srgbClr val="002060"/>
              </a:solidFill>
              <a:latin typeface="メイリオ" panose="020B0604030504040204" pitchFamily="50" charset="-128"/>
            </a:endParaRPr>
          </a:p>
          <a:p>
            <a:pPr algn="ctr"/>
            <a:endParaRPr lang="en-US" altLang="ja-JP" sz="1600" dirty="0">
              <a:solidFill>
                <a:srgbClr val="00206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7F3AC02-7A14-42ED-8629-A66D488271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9" t="10126" r="7710" b="6287"/>
          <a:stretch/>
        </p:blipFill>
        <p:spPr>
          <a:xfrm>
            <a:off x="1605326" y="2358051"/>
            <a:ext cx="1879689" cy="1326814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EFCB5A3-7D16-415B-B1CE-E4076C4A0194}"/>
              </a:ext>
            </a:extLst>
          </p:cNvPr>
          <p:cNvSpPr txBox="1"/>
          <p:nvPr/>
        </p:nvSpPr>
        <p:spPr>
          <a:xfrm>
            <a:off x="7574938" y="1905405"/>
            <a:ext cx="158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調査した場所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D62B253-15CF-48AE-9119-8D2F1AFA89EE}"/>
              </a:ext>
            </a:extLst>
          </p:cNvPr>
          <p:cNvSpPr txBox="1"/>
          <p:nvPr/>
        </p:nvSpPr>
        <p:spPr>
          <a:xfrm>
            <a:off x="2764856" y="3428496"/>
            <a:ext cx="720159" cy="252022"/>
          </a:xfrm>
          <a:prstGeom prst="rect">
            <a:avLst/>
          </a:prstGeom>
          <a:solidFill>
            <a:sysClr val="window" lastClr="FFFFFF">
              <a:alpha val="6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00" kern="0" dirty="0">
                <a:solidFill>
                  <a:srgbClr val="2683C6">
                    <a:lumMod val="50000"/>
                  </a:srgbClr>
                </a:solidFill>
                <a:latin typeface="メイリオ" panose="020B0604030504040204" pitchFamily="50" charset="-128"/>
              </a:rPr>
              <a:t>2006</a:t>
            </a:r>
            <a:r>
              <a:rPr lang="ja-JP" altLang="en-US" sz="1000" kern="0" dirty="0">
                <a:solidFill>
                  <a:srgbClr val="2683C6">
                    <a:lumMod val="50000"/>
                  </a:srgbClr>
                </a:solidFill>
                <a:latin typeface="メイリオ" panose="020B0604030504040204" pitchFamily="50" charset="-128"/>
              </a:rPr>
              <a:t>年</a:t>
            </a:r>
            <a:endParaRPr kumimoji="1" lang="ja-JP" altLang="en-US" sz="1000" b="0" i="0" u="none" strike="noStrike" kern="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D3697D55-7E9B-4B29-87AE-920023BC78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b="12531"/>
          <a:stretch/>
        </p:blipFill>
        <p:spPr bwMode="auto">
          <a:xfrm>
            <a:off x="4039117" y="2350936"/>
            <a:ext cx="1811468" cy="131836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9D62F-568D-43E0-80C1-642F9220421E}"/>
              </a:ext>
            </a:extLst>
          </p:cNvPr>
          <p:cNvSpPr txBox="1"/>
          <p:nvPr/>
        </p:nvSpPr>
        <p:spPr>
          <a:xfrm>
            <a:off x="5135161" y="3416798"/>
            <a:ext cx="720159" cy="252022"/>
          </a:xfrm>
          <a:prstGeom prst="rect">
            <a:avLst/>
          </a:prstGeom>
          <a:solidFill>
            <a:sysClr val="window" lastClr="FFFFFF">
              <a:alpha val="6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00" kern="0" dirty="0">
                <a:solidFill>
                  <a:srgbClr val="2683C6">
                    <a:lumMod val="50000"/>
                  </a:srgbClr>
                </a:solidFill>
                <a:latin typeface="メイリオ" panose="020B0604030504040204" pitchFamily="50" charset="-128"/>
              </a:rPr>
              <a:t>2014</a:t>
            </a:r>
            <a:r>
              <a:rPr lang="ja-JP" altLang="en-US" sz="1000" kern="0" dirty="0">
                <a:solidFill>
                  <a:srgbClr val="2683C6">
                    <a:lumMod val="50000"/>
                  </a:srgbClr>
                </a:solidFill>
                <a:latin typeface="メイリオ" panose="020B0604030504040204" pitchFamily="50" charset="-128"/>
              </a:rPr>
              <a:t>年</a:t>
            </a:r>
            <a:endParaRPr kumimoji="1" lang="ja-JP" altLang="en-US" sz="1000" b="0" i="0" u="none" strike="noStrike" kern="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66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4C75A1-4C96-4DD2-A5E8-2FBBDF25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579" y="247830"/>
            <a:ext cx="4460421" cy="849163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「身近な水環境の全国一斉調査」とは・・・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AA251B-C3B0-4378-899C-0459C1DC8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93" y="684436"/>
            <a:ext cx="6456877" cy="6051103"/>
          </a:xfrm>
        </p:spPr>
        <p:txBody>
          <a:bodyPr>
            <a:normAutofit fontScale="62500" lnSpcReduction="20000"/>
          </a:bodyPr>
          <a:lstStyle/>
          <a:p>
            <a:r>
              <a:rPr kumimoji="1" lang="ja-JP" altLang="en-US" dirty="0"/>
              <a:t>調査した結果を比べて、身近な水環境の状態を知り、評価する事ができます。</a:t>
            </a:r>
          </a:p>
          <a:p>
            <a:r>
              <a:rPr kumimoji="1" lang="ja-JP" altLang="en-US" dirty="0"/>
              <a:t>調査キットはパックテスト</a:t>
            </a:r>
            <a:r>
              <a:rPr kumimoji="1" lang="en-US" altLang="ja-JP" dirty="0"/>
              <a:t>COD</a:t>
            </a:r>
            <a:r>
              <a:rPr kumimoji="1" lang="ja-JP" altLang="en-US" dirty="0"/>
              <a:t>を使います。</a:t>
            </a:r>
          </a:p>
          <a:p>
            <a:r>
              <a:rPr kumimoji="1" lang="ja-JP" altLang="en-US" dirty="0"/>
              <a:t>水をパックテストの中に入れると、水の色が変化します。</a:t>
            </a:r>
          </a:p>
          <a:p>
            <a:r>
              <a:rPr kumimoji="1" lang="ja-JP" altLang="en-US" dirty="0"/>
              <a:t>見本の色と比べて近い色から数値を判断します。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r>
              <a:rPr kumimoji="1" lang="ja-JP" altLang="en-US" dirty="0"/>
              <a:t>一般的な河川水の</a:t>
            </a:r>
            <a:r>
              <a:rPr kumimoji="1" lang="en-US" altLang="ja-JP" dirty="0"/>
              <a:t>COD</a:t>
            </a:r>
            <a:r>
              <a:rPr kumimoji="1" lang="ja-JP" altLang="en-US" dirty="0"/>
              <a:t>値はきれいな水で</a:t>
            </a:r>
            <a:r>
              <a:rPr kumimoji="1" lang="en-US" altLang="ja-JP" dirty="0"/>
              <a:t>1</a:t>
            </a:r>
            <a:r>
              <a:rPr kumimoji="1" lang="ja-JP" altLang="en-US" dirty="0"/>
              <a:t>～</a:t>
            </a:r>
            <a:r>
              <a:rPr kumimoji="1" lang="en-US" altLang="ja-JP" dirty="0"/>
              <a:t>2㎎/L</a:t>
            </a:r>
            <a:r>
              <a:rPr kumimoji="1" lang="ja-JP" altLang="en-US" dirty="0"/>
              <a:t>程度です。</a:t>
            </a:r>
          </a:p>
          <a:p>
            <a:r>
              <a:rPr kumimoji="1" lang="ja-JP" altLang="en-US" dirty="0"/>
              <a:t>水が汚れるにつれて数値が大きくなります。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57A9629-AAFD-46AF-95FC-3A74C6180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0762" y="1198079"/>
            <a:ext cx="4327069" cy="3348359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</a:rPr>
              <a:t>「身近な水環境の一斉調査」は世界環境デーに準じて基本的に毎年</a:t>
            </a:r>
            <a:r>
              <a:rPr kumimoji="1" lang="en-US" altLang="ja-JP" sz="1800" dirty="0">
                <a:solidFill>
                  <a:schemeClr val="bg1"/>
                </a:solidFill>
              </a:rPr>
              <a:t>6</a:t>
            </a:r>
            <a:r>
              <a:rPr kumimoji="1" lang="ja-JP" altLang="en-US" sz="1800" dirty="0">
                <a:solidFill>
                  <a:schemeClr val="bg1"/>
                </a:solidFill>
              </a:rPr>
              <a:t>月第</a:t>
            </a:r>
            <a:r>
              <a:rPr kumimoji="1" lang="en-US" altLang="ja-JP" sz="1800" dirty="0">
                <a:solidFill>
                  <a:schemeClr val="bg1"/>
                </a:solidFill>
              </a:rPr>
              <a:t>1</a:t>
            </a:r>
            <a:r>
              <a:rPr kumimoji="1" lang="ja-JP" altLang="en-US" sz="1800" dirty="0">
                <a:solidFill>
                  <a:schemeClr val="bg1"/>
                </a:solidFill>
              </a:rPr>
              <a:t>日曜日に実施されます。</a:t>
            </a:r>
          </a:p>
          <a:p>
            <a:r>
              <a:rPr kumimoji="1" lang="ja-JP" altLang="en-US" sz="1800" dirty="0">
                <a:solidFill>
                  <a:schemeClr val="bg1"/>
                </a:solidFill>
              </a:rPr>
              <a:t>調査は全国統一の手法で行い、その結果は分かりやすいマップにまとめられます。</a:t>
            </a:r>
          </a:p>
          <a:p>
            <a:r>
              <a:rPr kumimoji="1" lang="ja-JP" altLang="en-US" sz="1800" dirty="0">
                <a:solidFill>
                  <a:schemeClr val="bg1"/>
                </a:solidFill>
              </a:rPr>
              <a:t>調査結果をわかりやすいマップとして表現することで、身近な水環境の様子が良くわかります。</a:t>
            </a:r>
          </a:p>
          <a:p>
            <a:endParaRPr kumimoji="1" lang="ja-JP" altLang="en-US" sz="1800" dirty="0">
              <a:solidFill>
                <a:schemeClr val="bg1"/>
              </a:solidFill>
            </a:endParaRPr>
          </a:p>
          <a:p>
            <a:endParaRPr kumimoji="1" lang="ja-JP" altLang="en-US" sz="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CA037B-5223-4561-83D5-438F5871E2C7}"/>
              </a:ext>
            </a:extLst>
          </p:cNvPr>
          <p:cNvSpPr txBox="1"/>
          <p:nvPr/>
        </p:nvSpPr>
        <p:spPr>
          <a:xfrm>
            <a:off x="9007567" y="6224428"/>
            <a:ext cx="271590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</a:rPr>
              <a:t>去年の調査結果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lang="en-US" altLang="ja-JP" sz="1050" dirty="0">
                <a:solidFill>
                  <a:schemeClr val="bg1"/>
                </a:solidFill>
              </a:rPr>
              <a:t>(</a:t>
            </a:r>
            <a:r>
              <a:rPr lang="ja-JP" altLang="en-US" sz="1050" dirty="0">
                <a:solidFill>
                  <a:schemeClr val="bg1"/>
                </a:solidFill>
              </a:rPr>
              <a:t>第２１回調査結果概要パンフレットより</a:t>
            </a:r>
            <a:r>
              <a:rPr lang="en-US" altLang="ja-JP" sz="1050" dirty="0">
                <a:solidFill>
                  <a:schemeClr val="bg1"/>
                </a:solidFill>
              </a:rPr>
              <a:t>)</a:t>
            </a:r>
            <a:endParaRPr lang="ja-JP" altLang="ja-JP" sz="1050" dirty="0">
              <a:solidFill>
                <a:schemeClr val="bg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5FF013-28DC-45AA-80CC-B129EAB3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769" y="4209138"/>
            <a:ext cx="1953838" cy="227864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89DC88-2FFA-418B-9DB1-A7C8B67412AC}"/>
              </a:ext>
            </a:extLst>
          </p:cNvPr>
          <p:cNvSpPr txBox="1"/>
          <p:nvPr/>
        </p:nvSpPr>
        <p:spPr>
          <a:xfrm>
            <a:off x="8991114" y="4369470"/>
            <a:ext cx="32388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</a:rPr>
              <a:t>調査結果詳細は、</a:t>
            </a:r>
          </a:p>
          <a:p>
            <a:r>
              <a:rPr kumimoji="1" lang="ja-JP" altLang="en-US" sz="1100" dirty="0">
                <a:solidFill>
                  <a:schemeClr val="bg1"/>
                </a:solidFill>
              </a:rPr>
              <a:t>全国水環境マップ実行委員会ホームページ</a:t>
            </a:r>
            <a:r>
              <a:rPr kumimoji="1" lang="en-US" altLang="ja-JP" sz="1100" dirty="0">
                <a:solidFill>
                  <a:schemeClr val="bg1"/>
                </a:solidFill>
              </a:rPr>
              <a:t>(http://www.japan-mizumap.org/)</a:t>
            </a:r>
            <a:r>
              <a:rPr kumimoji="1" lang="ja-JP" altLang="en-US" sz="1100" dirty="0">
                <a:solidFill>
                  <a:schemeClr val="bg1"/>
                </a:solidFill>
              </a:rPr>
              <a:t>や</a:t>
            </a:r>
          </a:p>
          <a:p>
            <a:r>
              <a:rPr kumimoji="1" lang="ja-JP" altLang="en-US" sz="1100" dirty="0">
                <a:solidFill>
                  <a:schemeClr val="bg1"/>
                </a:solidFill>
              </a:rPr>
              <a:t>国土交通省水管理・国土保全局のホームページ</a:t>
            </a:r>
          </a:p>
          <a:p>
            <a:r>
              <a:rPr kumimoji="1" lang="en-US" altLang="ja-JP" sz="1100" dirty="0">
                <a:solidFill>
                  <a:schemeClr val="bg1"/>
                </a:solidFill>
              </a:rPr>
              <a:t>(https://www.mlit.go.jp/river/toukei_chousa/kankyo/kankyou/research/index.html)</a:t>
            </a:r>
            <a:r>
              <a:rPr kumimoji="1" lang="ja-JP" altLang="en-US" sz="1100" dirty="0">
                <a:solidFill>
                  <a:schemeClr val="bg1"/>
                </a:solidFill>
              </a:rPr>
              <a:t>で</a:t>
            </a:r>
            <a:endParaRPr kumimoji="1" lang="en-US" altLang="ja-JP" sz="1100" dirty="0">
              <a:solidFill>
                <a:schemeClr val="bg1"/>
              </a:solidFill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</a:rPr>
              <a:t>公表されています。</a:t>
            </a:r>
          </a:p>
          <a:p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F39DED63-658B-41D7-A0D5-65021FF02BE4}"/>
              </a:ext>
            </a:extLst>
          </p:cNvPr>
          <p:cNvSpPr txBox="1">
            <a:spLocks/>
          </p:cNvSpPr>
          <p:nvPr/>
        </p:nvSpPr>
        <p:spPr>
          <a:xfrm>
            <a:off x="384794" y="24495"/>
            <a:ext cx="6803571" cy="674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rgbClr val="002060"/>
                </a:solidFill>
                <a:latin typeface="+mn-ea"/>
                <a:ea typeface="+mn-ea"/>
              </a:rPr>
              <a:t>水質調査キット・</a:t>
            </a:r>
            <a:r>
              <a:rPr lang="en-US" altLang="ja-JP" sz="2800" dirty="0">
                <a:solidFill>
                  <a:srgbClr val="002060"/>
                </a:solidFill>
                <a:latin typeface="+mn-ea"/>
                <a:ea typeface="+mn-ea"/>
              </a:rPr>
              <a:t>COD</a:t>
            </a:r>
            <a:r>
              <a:rPr lang="ja-JP" altLang="en-US" sz="2800" dirty="0">
                <a:solidFill>
                  <a:srgbClr val="002060"/>
                </a:solidFill>
                <a:latin typeface="+mn-ea"/>
                <a:ea typeface="+mn-ea"/>
              </a:rPr>
              <a:t>値について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29422DB-109B-49E1-99D0-D6E43A78D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62" y="3014379"/>
            <a:ext cx="2298196" cy="249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1B0E8A0-A14F-4DC3-8AB3-ECACEE47B1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7" r="6313" b="1"/>
          <a:stretch/>
        </p:blipFill>
        <p:spPr bwMode="auto">
          <a:xfrm>
            <a:off x="3797804" y="3013987"/>
            <a:ext cx="2298196" cy="253135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07F5250-C5DB-41B5-9F63-97E7221C2AD4}"/>
              </a:ext>
            </a:extLst>
          </p:cNvPr>
          <p:cNvSpPr txBox="1"/>
          <p:nvPr/>
        </p:nvSpPr>
        <p:spPr>
          <a:xfrm>
            <a:off x="1118062" y="2740939"/>
            <a:ext cx="2297222" cy="279479"/>
          </a:xfrm>
          <a:prstGeom prst="rect">
            <a:avLst/>
          </a:prstGeom>
          <a:solidFill>
            <a:sysClr val="window" lastClr="FFFFFF">
              <a:alpha val="6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</a:rPr>
              <a:t>調査キット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2E45B82-5750-405E-AABE-DCBE5B9A720F}"/>
              </a:ext>
            </a:extLst>
          </p:cNvPr>
          <p:cNvSpPr txBox="1"/>
          <p:nvPr/>
        </p:nvSpPr>
        <p:spPr>
          <a:xfrm>
            <a:off x="3797804" y="2734900"/>
            <a:ext cx="2298196" cy="279479"/>
          </a:xfrm>
          <a:prstGeom prst="rect">
            <a:avLst/>
          </a:prstGeom>
          <a:solidFill>
            <a:sysClr val="window" lastClr="FFFFFF">
              <a:alpha val="6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</a:rPr>
              <a:t>　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</a:rPr>
              <a:t>玉串川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</a:rPr>
              <a:t>COD</a:t>
            </a: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</a:rPr>
              <a:t>結果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90B1CB5-7E73-423B-80C0-C62734042416}"/>
              </a:ext>
            </a:extLst>
          </p:cNvPr>
          <p:cNvSpPr txBox="1"/>
          <p:nvPr/>
        </p:nvSpPr>
        <p:spPr>
          <a:xfrm>
            <a:off x="2623480" y="4470841"/>
            <a:ext cx="706343" cy="461665"/>
          </a:xfrm>
          <a:prstGeom prst="rect">
            <a:avLst/>
          </a:prstGeom>
          <a:solidFill>
            <a:sysClr val="window" lastClr="FFFFFF">
              <a:alpha val="6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</a:rPr>
              <a:t>パック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</a:rPr>
              <a:t>テスト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FFFBAA-A566-47E4-9B54-685FF0EAD3DB}"/>
              </a:ext>
            </a:extLst>
          </p:cNvPr>
          <p:cNvSpPr txBox="1"/>
          <p:nvPr/>
        </p:nvSpPr>
        <p:spPr>
          <a:xfrm>
            <a:off x="1346688" y="4946585"/>
            <a:ext cx="873028" cy="276999"/>
          </a:xfrm>
          <a:prstGeom prst="rect">
            <a:avLst/>
          </a:prstGeom>
          <a:solidFill>
            <a:sysClr val="window" lastClr="FFFFFF">
              <a:alpha val="6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</a:rPr>
              <a:t>スポイト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3BDBF0D-CF83-487D-8FA8-BB964DB330B5}"/>
              </a:ext>
            </a:extLst>
          </p:cNvPr>
          <p:cNvSpPr txBox="1"/>
          <p:nvPr/>
        </p:nvSpPr>
        <p:spPr>
          <a:xfrm>
            <a:off x="1022688" y="4009176"/>
            <a:ext cx="949184" cy="461665"/>
          </a:xfrm>
          <a:prstGeom prst="rect">
            <a:avLst/>
          </a:prstGeom>
          <a:solidFill>
            <a:sysClr val="window" lastClr="FFFFFF">
              <a:alpha val="6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</a:rPr>
              <a:t>水を入れる容器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C610D4B-9875-4FBA-8222-1ABB1F890FBE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1497280" y="3729697"/>
            <a:ext cx="192053" cy="279479"/>
          </a:xfrm>
          <a:prstGeom prst="line">
            <a:avLst/>
          </a:prstGeom>
          <a:noFill/>
          <a:ln w="28575" cap="flat" cmpd="sng" algn="in">
            <a:solidFill>
              <a:srgbClr val="2683C6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0CED28B-81CC-4F20-AF2E-4E534198D01B}"/>
              </a:ext>
            </a:extLst>
          </p:cNvPr>
          <p:cNvCxnSpPr>
            <a:stCxn id="18" idx="0"/>
          </p:cNvCxnSpPr>
          <p:nvPr/>
        </p:nvCxnSpPr>
        <p:spPr>
          <a:xfrm flipH="1" flipV="1">
            <a:off x="2855492" y="4141663"/>
            <a:ext cx="121160" cy="329178"/>
          </a:xfrm>
          <a:prstGeom prst="line">
            <a:avLst/>
          </a:prstGeom>
          <a:noFill/>
          <a:ln w="28575" cap="flat" cmpd="sng" algn="in">
            <a:solidFill>
              <a:srgbClr val="2683C6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EAD8AA9-FF19-497D-95E4-EEA4D6C04E51}"/>
              </a:ext>
            </a:extLst>
          </p:cNvPr>
          <p:cNvCxnSpPr>
            <a:stCxn id="19" idx="0"/>
          </p:cNvCxnSpPr>
          <p:nvPr/>
        </p:nvCxnSpPr>
        <p:spPr>
          <a:xfrm flipV="1">
            <a:off x="1783202" y="4540142"/>
            <a:ext cx="506051" cy="406443"/>
          </a:xfrm>
          <a:prstGeom prst="line">
            <a:avLst/>
          </a:prstGeom>
          <a:noFill/>
          <a:ln w="28575" cap="flat" cmpd="sng" algn="in">
            <a:solidFill>
              <a:srgbClr val="2683C6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24" name="タイトル 1">
            <a:extLst>
              <a:ext uri="{FF2B5EF4-FFF2-40B4-BE49-F238E27FC236}">
                <a16:creationId xmlns:a16="http://schemas.microsoft.com/office/drawing/2014/main" id="{F3444A8E-2961-4120-8046-5C72A634D4C4}"/>
              </a:ext>
            </a:extLst>
          </p:cNvPr>
          <p:cNvSpPr txBox="1">
            <a:spLocks/>
          </p:cNvSpPr>
          <p:nvPr/>
        </p:nvSpPr>
        <p:spPr>
          <a:xfrm>
            <a:off x="1276959" y="6549876"/>
            <a:ext cx="5989257" cy="447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/>
              <a:t>　調査結果については次のページを見てね！</a:t>
            </a:r>
          </a:p>
        </p:txBody>
      </p:sp>
    </p:spTree>
    <p:extLst>
      <p:ext uri="{BB962C8B-B14F-4D97-AF65-F5344CB8AC3E}">
        <p14:creationId xmlns:p14="http://schemas.microsoft.com/office/powerpoint/2010/main" val="212157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8175" y="73479"/>
            <a:ext cx="5587851" cy="3681617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　大和川　リビエールホール前</a:t>
            </a:r>
            <a:endParaRPr lang="en-US" altLang="ja-JP" sz="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endParaRPr lang="en-US" altLang="ja-JP" sz="3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3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3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3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3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3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3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3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60694"/>
            <a:ext cx="677455" cy="5782955"/>
          </a:xfrm>
        </p:spPr>
        <p:txBody>
          <a:bodyPr vert="eaVert">
            <a:norm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6</a:t>
            </a:r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月</a:t>
            </a:r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1</a:t>
            </a:r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日</a:t>
            </a:r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(</a:t>
            </a:r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日</a:t>
            </a:r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)</a:t>
            </a:r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　調査の様子①</a:t>
            </a:r>
            <a:endParaRPr kumimoji="1" lang="ja-JP" altLang="en-US" sz="28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6414042" y="3811884"/>
            <a:ext cx="5481702" cy="2984384"/>
          </a:xfrm>
          <a:prstGeom prst="roundRect">
            <a:avLst/>
          </a:prstGeom>
          <a:solidFill>
            <a:schemeClr val="accent3">
              <a:alpha val="20000"/>
            </a:schemeClr>
          </a:solidFill>
          <a:effectLst>
            <a:softEdge rad="127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　長瀬川　二俣</a:t>
            </a:r>
            <a:endParaRPr lang="en-US" altLang="ja-JP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9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9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1B0E8B0-BA56-4EB3-93A5-4890885288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47" y="686603"/>
            <a:ext cx="2001520" cy="150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6B54510-5B48-4587-A428-22EAA5C554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05" y="682704"/>
            <a:ext cx="2001520" cy="150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0958585-8F90-425B-BA7F-143D9577569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77" y="4067633"/>
            <a:ext cx="2133141" cy="15988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7A66C4FF-F2F7-4A8F-8867-EC999B2F513C}"/>
              </a:ext>
            </a:extLst>
          </p:cNvPr>
          <p:cNvSpPr txBox="1">
            <a:spLocks/>
          </p:cNvSpPr>
          <p:nvPr/>
        </p:nvSpPr>
        <p:spPr>
          <a:xfrm>
            <a:off x="759424" y="3811884"/>
            <a:ext cx="5596602" cy="2983442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　玉串川　曙川東小学校前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endParaRPr lang="en-US" altLang="ja-JP" sz="1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endParaRPr lang="en-US" altLang="ja-JP" sz="4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4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5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5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5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5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184F7DE7-C939-4D38-BBF4-E2515723FCF2}"/>
              </a:ext>
            </a:extLst>
          </p:cNvPr>
          <p:cNvSpPr txBox="1">
            <a:spLocks/>
          </p:cNvSpPr>
          <p:nvPr/>
        </p:nvSpPr>
        <p:spPr>
          <a:xfrm>
            <a:off x="6403847" y="73478"/>
            <a:ext cx="5481702" cy="3681617"/>
          </a:xfrm>
          <a:prstGeom prst="roundRect">
            <a:avLst/>
          </a:prstGeom>
          <a:solidFill>
            <a:schemeClr val="accent3">
              <a:alpha val="20000"/>
            </a:schemeClr>
          </a:solidFill>
          <a:effectLst>
            <a:softEdge rad="127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恩智川　八尾翠翔高等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前</a:t>
            </a:r>
            <a:endParaRPr lang="en-US" altLang="ja-JP" sz="12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7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7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15E8CBA-1290-46C1-8250-A69D637BD8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59" y="4303696"/>
            <a:ext cx="2201545" cy="13022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EE87E6-8570-42E8-9F7C-89E31918F29F}"/>
              </a:ext>
            </a:extLst>
          </p:cNvPr>
          <p:cNvSpPr txBox="1"/>
          <p:nvPr/>
        </p:nvSpPr>
        <p:spPr>
          <a:xfrm>
            <a:off x="4865914" y="5351633"/>
            <a:ext cx="1168087" cy="25391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ja-JP" sz="10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（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2017</a:t>
            </a:r>
            <a:r>
              <a:rPr lang="ja-JP" altLang="ja-JP" sz="10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年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6</a:t>
            </a:r>
            <a:r>
              <a:rPr lang="ja-JP" altLang="ja-JP" sz="105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月）</a:t>
            </a:r>
            <a:r>
              <a:rPr lang="ja-JP" altLang="ja-JP" sz="1050" dirty="0">
                <a:latin typeface="+mn-ea"/>
              </a:rPr>
              <a:t>　</a:t>
            </a:r>
            <a:endParaRPr kumimoji="1" lang="ja-JP" altLang="en-US" sz="1050" dirty="0"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357E224-ABD6-4463-93D5-85AC2522972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28" y="4302453"/>
            <a:ext cx="2201545" cy="12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83F3174-3E0F-45E7-AFF0-E0B15E5DA1E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89" y="676312"/>
            <a:ext cx="1459258" cy="194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7C0510B-6C02-4098-987F-90F952F21C1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56" y="1305826"/>
            <a:ext cx="1881039" cy="129533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9273476" y="5395441"/>
            <a:ext cx="2133141" cy="27699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玉串川（左）</a:t>
            </a:r>
            <a:r>
              <a:rPr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zh-TW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長瀬川（右）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97BD1C-9BCD-49CD-BC93-87E73226399B}"/>
              </a:ext>
            </a:extLst>
          </p:cNvPr>
          <p:cNvSpPr txBox="1"/>
          <p:nvPr/>
        </p:nvSpPr>
        <p:spPr>
          <a:xfrm>
            <a:off x="4865914" y="286884"/>
            <a:ext cx="1230086" cy="30777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en-US" altLang="ja-JP" sz="14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COD</a:t>
            </a:r>
            <a:r>
              <a:rPr lang="ja-JP" altLang="en-US" sz="14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値　４</a:t>
            </a:r>
            <a:endParaRPr lang="en-US" altLang="ja-JP" sz="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7490430-B16E-408B-BCBB-87757A0A3332}"/>
              </a:ext>
            </a:extLst>
          </p:cNvPr>
          <p:cNvSpPr txBox="1"/>
          <p:nvPr/>
        </p:nvSpPr>
        <p:spPr>
          <a:xfrm>
            <a:off x="7766152" y="4379443"/>
            <a:ext cx="1230086" cy="30777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en-US" altLang="ja-JP" sz="14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COD</a:t>
            </a:r>
            <a:r>
              <a:rPr lang="ja-JP" altLang="en-US" sz="14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値　４</a:t>
            </a:r>
            <a:endParaRPr lang="en-US" altLang="ja-JP" sz="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5998B60-CFA0-4DBD-B04D-E12C045B2D2D}"/>
              </a:ext>
            </a:extLst>
          </p:cNvPr>
          <p:cNvSpPr txBox="1"/>
          <p:nvPr/>
        </p:nvSpPr>
        <p:spPr>
          <a:xfrm>
            <a:off x="4801018" y="3914642"/>
            <a:ext cx="1230086" cy="30777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en-US" altLang="ja-JP" sz="14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COD</a:t>
            </a:r>
            <a:r>
              <a:rPr lang="ja-JP" altLang="en-US" sz="14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値　４</a:t>
            </a:r>
            <a:endParaRPr lang="en-US" altLang="ja-JP" sz="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55C3CF-8F0C-4373-A3AA-E6A88F843D25}"/>
              </a:ext>
            </a:extLst>
          </p:cNvPr>
          <p:cNvSpPr txBox="1"/>
          <p:nvPr/>
        </p:nvSpPr>
        <p:spPr>
          <a:xfrm>
            <a:off x="10340046" y="305645"/>
            <a:ext cx="1230086" cy="30777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en-US" altLang="ja-JP" sz="14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COD</a:t>
            </a:r>
            <a:r>
              <a:rPr lang="ja-JP" altLang="en-US" sz="14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値　４</a:t>
            </a:r>
            <a:endParaRPr lang="en-US" altLang="ja-JP" sz="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0F7848-E55E-40F0-A3BE-2FF9F3B3F966}"/>
              </a:ext>
            </a:extLst>
          </p:cNvPr>
          <p:cNvSpPr txBox="1"/>
          <p:nvPr/>
        </p:nvSpPr>
        <p:spPr>
          <a:xfrm>
            <a:off x="951136" y="2216137"/>
            <a:ext cx="53961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雨の日が多かったせいか、水量が多く水の濁りがあり、魚の姿は見えませんでした。この辺りの河川敷では釣り人の姿をよく見かけますが、この日はいませんでした。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すぐそばの堤には樋門（築留二番樋）があり、ここから大和川の水が長瀬川に引き込まれています。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見かけた生き物：ウ、ツバメ、ハグロトンボ、モンシロチョウ、タテハ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B6B3A7-4E27-4C1E-ABBD-E0A65C0549A8}"/>
              </a:ext>
            </a:extLst>
          </p:cNvPr>
          <p:cNvSpPr txBox="1"/>
          <p:nvPr/>
        </p:nvSpPr>
        <p:spPr>
          <a:xfrm>
            <a:off x="6526004" y="2699085"/>
            <a:ext cx="5396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上流の工事は終わり、玉串川の水が田畑を通って恩智川へと流入していました。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水は綺麗でしたが、ゴミが散乱しているところがありました。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見かけた生き物：アメンボ、コイ、アカミミガメ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155FBAD-FEC6-4C19-8B22-DD791C3675FD}"/>
              </a:ext>
            </a:extLst>
          </p:cNvPr>
          <p:cNvSpPr txBox="1"/>
          <p:nvPr/>
        </p:nvSpPr>
        <p:spPr>
          <a:xfrm>
            <a:off x="959887" y="5628225"/>
            <a:ext cx="53961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この付近には多くの樋門があり、玉串川の水が畑やたんぼに引かれています。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学校の対岸は、数年前まで農地が広がっていましたが、住宅地へと変わっています。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見かけた生き物：コイ、タニシ、ツバメ、セグロセキレイ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704D06F-EEED-4A52-90B5-28B070A45A34}"/>
              </a:ext>
            </a:extLst>
          </p:cNvPr>
          <p:cNvSpPr txBox="1"/>
          <p:nvPr/>
        </p:nvSpPr>
        <p:spPr>
          <a:xfrm>
            <a:off x="6682011" y="5825219"/>
            <a:ext cx="53961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大和川から引き込まれた長瀬川の水は二俣から玉串川（左）長瀬川（右）に分けられて流れていきます。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この日は水量がかなり多く流れが速かったです。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見かけた生き物：コイ</a:t>
            </a:r>
          </a:p>
        </p:txBody>
      </p:sp>
      <p:pic>
        <p:nvPicPr>
          <p:cNvPr id="7" name="グラフィックス 6" descr="カニ 単色塗りつぶし">
            <a:extLst>
              <a:ext uri="{FF2B5EF4-FFF2-40B4-BE49-F238E27FC236}">
                <a16:creationId xmlns:a16="http://schemas.microsoft.com/office/drawing/2014/main" id="{14865E91-4070-412E-B7DD-C6ED0BF91D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2916" y="5114442"/>
            <a:ext cx="454922" cy="454922"/>
          </a:xfrm>
          <a:prstGeom prst="rect">
            <a:avLst/>
          </a:prstGeom>
        </p:spPr>
      </p:pic>
      <p:pic>
        <p:nvPicPr>
          <p:cNvPr id="20" name="グラフィックス 19" descr="魚 単色塗りつぶし">
            <a:extLst>
              <a:ext uri="{FF2B5EF4-FFF2-40B4-BE49-F238E27FC236}">
                <a16:creationId xmlns:a16="http://schemas.microsoft.com/office/drawing/2014/main" id="{6E4ED971-85D8-4216-B355-CFCBD614DD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278692">
            <a:off x="7385401" y="4869767"/>
            <a:ext cx="711988" cy="71198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447D003-179B-4754-9DAA-0DF7F28DAB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27184">
            <a:off x="6852458" y="4742174"/>
            <a:ext cx="692192" cy="6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9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7239" y="92436"/>
            <a:ext cx="5481702" cy="4593863"/>
          </a:xfrm>
          <a:prstGeom prst="roundRect">
            <a:avLst>
              <a:gd name="adj" fmla="val 12166"/>
            </a:avLst>
          </a:prstGeom>
          <a:solidFill>
            <a:schemeClr val="accent3"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八尾第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220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号水路　八尾商工会議所横</a:t>
            </a:r>
          </a:p>
          <a:p>
            <a:pPr marL="0" indent="0">
              <a:buNone/>
            </a:pP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成法せせらぎの小径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ja-JP" altLang="en-US" sz="1200" dirty="0">
                <a:solidFill>
                  <a:schemeClr val="accent2">
                    <a:lumMod val="50000"/>
                  </a:schemeClr>
                </a:solidFill>
              </a:rPr>
              <a:t>こみち</a:t>
            </a:r>
            <a:r>
              <a:rPr lang="en-US" altLang="ja-JP" sz="1200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）</a:t>
            </a:r>
            <a:endParaRPr lang="en-US" altLang="ja-JP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200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endParaRPr lang="en-US" altLang="ja-JP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F488156-2E30-4F7D-81AE-5EB9C13C2A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536" y="1462643"/>
            <a:ext cx="2001652" cy="14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956B958-272D-47E7-9B21-9EEE1576DB4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97" y="1547001"/>
            <a:ext cx="3084022" cy="12635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D09003FC-0924-498D-BC0B-A0CE53EF83D9}"/>
              </a:ext>
            </a:extLst>
          </p:cNvPr>
          <p:cNvSpPr txBox="1">
            <a:spLocks/>
          </p:cNvSpPr>
          <p:nvPr/>
        </p:nvSpPr>
        <p:spPr>
          <a:xfrm>
            <a:off x="0" y="560694"/>
            <a:ext cx="677455" cy="5782955"/>
          </a:xfrm>
          <a:prstGeom prst="rect">
            <a:avLst/>
          </a:prstGeom>
        </p:spPr>
        <p:txBody>
          <a:bodyPr vert="eaVert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6</a:t>
            </a:r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月</a:t>
            </a:r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1</a:t>
            </a:r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日</a:t>
            </a:r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(</a:t>
            </a:r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日</a:t>
            </a:r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)</a:t>
            </a:r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　調査の様子②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9F8D8B09-B71F-4E32-8B76-9B3CD1D0DC95}"/>
              </a:ext>
            </a:extLst>
          </p:cNvPr>
          <p:cNvSpPr txBox="1">
            <a:spLocks/>
          </p:cNvSpPr>
          <p:nvPr/>
        </p:nvSpPr>
        <p:spPr>
          <a:xfrm>
            <a:off x="6358103" y="92435"/>
            <a:ext cx="5449394" cy="6063435"/>
          </a:xfrm>
          <a:prstGeom prst="roundRect">
            <a:avLst>
              <a:gd name="adj" fmla="val 10224"/>
            </a:avLst>
          </a:prstGeom>
          <a:solidFill>
            <a:schemeClr val="accent3">
              <a:alpha val="20000"/>
            </a:schemeClr>
          </a:solidFill>
          <a:effectLst>
            <a:softEdge rad="12700"/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4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近年の調査結果</a:t>
            </a:r>
            <a:endParaRPr lang="en-US" altLang="ja-JP" sz="34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</a:rPr>
              <a:t>　</a:t>
            </a:r>
            <a:endParaRPr lang="en-US" altLang="ja-JP" sz="21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30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年前の大和川の水質は全国でワースト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1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と言われていましたが、下水道の整備や啓発活動の成果で少しずつ水質改善が進みました。</a:t>
            </a:r>
          </a:p>
          <a:p>
            <a:pPr marL="0" indent="0">
              <a:buNone/>
            </a:pP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アクアフレンズが調査を始めた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2006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年頃からは大和川で天然アユの遡上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そじょう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)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や孵化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ふか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)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のニュースを耳にするようになりました。そんな状況の中で、大和川を水源としている長瀬川や玉串川の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COD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値は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8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以上が続きました。</a:t>
            </a:r>
          </a:p>
          <a:p>
            <a:pPr marL="0" indent="0">
              <a:buNone/>
            </a:pP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変化は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2014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年頃からで、長瀬川での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COD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値の結果が初めて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6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になりました。</a:t>
            </a:r>
          </a:p>
          <a:p>
            <a:pPr marL="0" indent="0">
              <a:buNone/>
            </a:pP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その後はすべての地点で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8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を超えることはあまりなくなり、今回の調査でも、すべての地点で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4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という結果でした。水質が改善され、水の透明度が高くなったと感じます。</a:t>
            </a:r>
          </a:p>
          <a:p>
            <a:pPr marL="0" indent="0">
              <a:buNone/>
            </a:pP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八尾市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220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号水路は長瀬川から引き込まれた小水路ですが、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2019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年頃からカワニナを見かけるようになりました。カワニナは比較的綺麗な水でしか生きられないと言われており、さらなる水質改善と水路の環境の変化を感じています。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　　　　　　　　　　　　　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アクアフレンズより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294C68-826A-4683-B4DA-65C617373A93}"/>
              </a:ext>
            </a:extLst>
          </p:cNvPr>
          <p:cNvSpPr txBox="1"/>
          <p:nvPr/>
        </p:nvSpPr>
        <p:spPr>
          <a:xfrm>
            <a:off x="934836" y="3289984"/>
            <a:ext cx="51611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長瀬川（安中町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丁目公園）の上流部の樋門から引き込まれた水路です。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大和川の水は長瀬川から八尾市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220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号水路に流れています。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見つけた生き物：カワニナ、ヌマエビ、タニシ、シジミ、スジエビ、シオヤトンボ、シジミチョウ、小魚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76ED8668-114C-4D11-8858-13B1C61B81A1}"/>
              </a:ext>
            </a:extLst>
          </p:cNvPr>
          <p:cNvSpPr txBox="1">
            <a:spLocks/>
          </p:cNvSpPr>
          <p:nvPr/>
        </p:nvSpPr>
        <p:spPr>
          <a:xfrm>
            <a:off x="7108903" y="6285064"/>
            <a:ext cx="4521557" cy="48050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50000"/>
              </a:lnSpc>
            </a:pPr>
            <a:r>
              <a:rPr lang="ja-JP" altLang="en-US" sz="1200" dirty="0">
                <a:solidFill>
                  <a:srgbClr val="002060"/>
                </a:solidFill>
                <a:latin typeface="+mn-ea"/>
                <a:ea typeface="+mn-ea"/>
              </a:rPr>
              <a:t>「私の水辺」推進協議会中河内委員会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65F7C1-6687-49DC-88DF-3B4D00F1BF42}"/>
              </a:ext>
            </a:extLst>
          </p:cNvPr>
          <p:cNvSpPr txBox="1"/>
          <p:nvPr/>
        </p:nvSpPr>
        <p:spPr>
          <a:xfrm>
            <a:off x="4649233" y="665830"/>
            <a:ext cx="1230086" cy="30777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en-US" altLang="ja-JP" sz="14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COD</a:t>
            </a:r>
            <a:r>
              <a:rPr lang="ja-JP" altLang="en-US" sz="14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値　４</a:t>
            </a:r>
            <a:endParaRPr lang="en-US" altLang="ja-JP" sz="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AE4594EB-F69E-4261-B1CC-3A215D11BF1A}"/>
              </a:ext>
            </a:extLst>
          </p:cNvPr>
          <p:cNvSpPr txBox="1">
            <a:spLocks/>
          </p:cNvSpPr>
          <p:nvPr/>
        </p:nvSpPr>
        <p:spPr>
          <a:xfrm>
            <a:off x="910982" y="4796689"/>
            <a:ext cx="5377959" cy="1990159"/>
          </a:xfrm>
          <a:prstGeom prst="roundRect">
            <a:avLst>
              <a:gd name="adj" fmla="val 27778"/>
            </a:avLst>
          </a:prstGeom>
          <a:solidFill>
            <a:srgbClr val="00B0F0">
              <a:alpha val="2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endParaRPr lang="en-US" altLang="ja-JP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グラフィックス 4" descr="電球と歯車 単色塗りつぶし">
            <a:extLst>
              <a:ext uri="{FF2B5EF4-FFF2-40B4-BE49-F238E27FC236}">
                <a16:creationId xmlns:a16="http://schemas.microsoft.com/office/drawing/2014/main" id="{E169E1A6-3204-4523-85AA-8BDE62790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2046" y="4832348"/>
            <a:ext cx="424215" cy="4242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40D475-9E9A-4796-BEF9-1601AAD6935A}"/>
              </a:ext>
            </a:extLst>
          </p:cNvPr>
          <p:cNvSpPr txBox="1"/>
          <p:nvPr/>
        </p:nvSpPr>
        <p:spPr>
          <a:xfrm>
            <a:off x="1118985" y="5343049"/>
            <a:ext cx="5093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accent1">
                    <a:lumMod val="50000"/>
                  </a:schemeClr>
                </a:solidFill>
              </a:rPr>
              <a:t>　農地に水を運ぶ（供給する）ための施設を</a:t>
            </a:r>
            <a:r>
              <a:rPr kumimoji="1" lang="ja-JP" altLang="en-US" sz="1400" b="1" dirty="0">
                <a:solidFill>
                  <a:schemeClr val="accent1">
                    <a:lumMod val="50000"/>
                  </a:schemeClr>
                </a:solidFill>
              </a:rPr>
              <a:t>「かんがい施設」</a:t>
            </a:r>
            <a:r>
              <a:rPr kumimoji="1" lang="ja-JP" altLang="en-US" sz="1400" dirty="0">
                <a:solidFill>
                  <a:schemeClr val="accent1">
                    <a:lumMod val="50000"/>
                  </a:schemeClr>
                </a:solidFill>
              </a:rPr>
              <a:t>といい、中河内地域を代表する農業用水路である長瀬川と玉串川もその１つです。</a:t>
            </a:r>
          </a:p>
          <a:p>
            <a:r>
              <a:rPr kumimoji="1" lang="ja-JP" altLang="en-US" sz="1400" dirty="0">
                <a:solidFill>
                  <a:schemeClr val="accent1">
                    <a:lumMod val="50000"/>
                  </a:schemeClr>
                </a:solidFill>
              </a:rPr>
              <a:t>　</a:t>
            </a:r>
            <a:r>
              <a:rPr kumimoji="1" lang="en-US" altLang="ja-JP" sz="1400" dirty="0">
                <a:solidFill>
                  <a:schemeClr val="accent1">
                    <a:lumMod val="50000"/>
                  </a:schemeClr>
                </a:solidFill>
              </a:rPr>
              <a:t>2018</a:t>
            </a:r>
            <a:r>
              <a:rPr kumimoji="1" lang="ja-JP" altLang="en-US" sz="1400" dirty="0">
                <a:solidFill>
                  <a:schemeClr val="accent1">
                    <a:lumMod val="50000"/>
                  </a:schemeClr>
                </a:solidFill>
              </a:rPr>
              <a:t>年</a:t>
            </a:r>
            <a:r>
              <a:rPr kumimoji="1" lang="en-US" altLang="ja-JP" sz="1400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kumimoji="1" lang="ja-JP" altLang="en-US" sz="1400" dirty="0">
                <a:solidFill>
                  <a:schemeClr val="accent1">
                    <a:lumMod val="50000"/>
                  </a:schemeClr>
                </a:solidFill>
              </a:rPr>
              <a:t>月、世界の歴史ある重要なかんがい施設（「世界かんがい施設遺産」）として長瀬川と玉串川が国際機関に登録されました。</a:t>
            </a:r>
          </a:p>
        </p:txBody>
      </p:sp>
      <p:pic>
        <p:nvPicPr>
          <p:cNvPr id="17" name="グラフィックス 16" descr="亀 単色塗りつぶし">
            <a:extLst>
              <a:ext uri="{FF2B5EF4-FFF2-40B4-BE49-F238E27FC236}">
                <a16:creationId xmlns:a16="http://schemas.microsoft.com/office/drawing/2014/main" id="{D136DC74-A9C3-4BAC-9514-8D2BEBFFF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41079" y="5493660"/>
            <a:ext cx="596216" cy="596216"/>
          </a:xfrm>
          <a:prstGeom prst="rect">
            <a:avLst/>
          </a:prstGeom>
        </p:spPr>
      </p:pic>
      <p:pic>
        <p:nvPicPr>
          <p:cNvPr id="18" name="グラフィックス 17" descr="亀 単色塗りつぶし">
            <a:extLst>
              <a:ext uri="{FF2B5EF4-FFF2-40B4-BE49-F238E27FC236}">
                <a16:creationId xmlns:a16="http://schemas.microsoft.com/office/drawing/2014/main" id="{9252263B-572F-4E35-8D13-272E8D71DA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73144" y="5493660"/>
            <a:ext cx="596216" cy="59621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E07280-D77D-46B0-9229-659E32D5B203}"/>
              </a:ext>
            </a:extLst>
          </p:cNvPr>
          <p:cNvSpPr txBox="1"/>
          <p:nvPr/>
        </p:nvSpPr>
        <p:spPr>
          <a:xfrm>
            <a:off x="2029298" y="4942738"/>
            <a:ext cx="3088622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ja-JP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知っていますか？かんがい施設</a:t>
            </a:r>
            <a:endParaRPr lang="en-US" altLang="ja-JP" sz="7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40" name="グラフィックス 39" descr="電球と歯車 単色塗りつぶし">
            <a:extLst>
              <a:ext uri="{FF2B5EF4-FFF2-40B4-BE49-F238E27FC236}">
                <a16:creationId xmlns:a16="http://schemas.microsoft.com/office/drawing/2014/main" id="{FED17A6E-2D6E-4B8A-9C70-B34F10611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6948" y="4832348"/>
            <a:ext cx="424215" cy="4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553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ユーザー定義 8">
      <a:dk1>
        <a:sysClr val="windowText" lastClr="000000"/>
      </a:dk1>
      <a:lt1>
        <a:sysClr val="window" lastClr="FFFFFF"/>
      </a:lt1>
      <a:dk2>
        <a:srgbClr val="2683C6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00B050"/>
      </a:accent5>
      <a:accent6>
        <a:srgbClr val="62A39F"/>
      </a:accent6>
      <a:hlink>
        <a:srgbClr val="6EAC1C"/>
      </a:hlink>
      <a:folHlink>
        <a:srgbClr val="B26B0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バッジ</Template>
  <TotalTime>1667</TotalTime>
  <Words>1161</Words>
  <PresentationFormat>ワイド画面</PresentationFormat>
  <Paragraphs>147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メイリオ</vt:lpstr>
      <vt:lpstr>游ゴシック</vt:lpstr>
      <vt:lpstr>Arial</vt:lpstr>
      <vt:lpstr>Gill Sans MT</vt:lpstr>
      <vt:lpstr>Impact</vt:lpstr>
      <vt:lpstr>Wingdings</vt:lpstr>
      <vt:lpstr>Badge</vt:lpstr>
      <vt:lpstr>PowerPoint プレゼンテーション</vt:lpstr>
      <vt:lpstr>「身近な水環境の全国一斉調査」とは・・・</vt:lpstr>
      <vt:lpstr>6月1日(日)　調査の様子①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2025-07-14T04:11:52Z</cp:lastPrinted>
  <dcterms:created xsi:type="dcterms:W3CDTF">2020-09-07T07:34:36Z</dcterms:created>
  <dcterms:modified xsi:type="dcterms:W3CDTF">2025-07-14T04:12:16Z</dcterms:modified>
</cp:coreProperties>
</file>