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9906000" cy="6858000" type="A4"/>
  <p:notesSz cx="6807200" cy="9939338"/>
  <p:defaultTextStyle>
    <a:defPPr>
      <a:defRPr lang="ja-JP"/>
    </a:defPPr>
    <a:lvl1pPr marL="0" algn="l" defTabSz="957700" rtl="0" eaLnBrk="1" latinLnBrk="0" hangingPunct="1">
      <a:defRPr kumimoji="1" sz="1900" kern="1200">
        <a:solidFill>
          <a:schemeClr val="tx1"/>
        </a:solidFill>
        <a:latin typeface="+mn-lt"/>
        <a:ea typeface="+mn-ea"/>
        <a:cs typeface="+mn-cs"/>
      </a:defRPr>
    </a:lvl1pPr>
    <a:lvl2pPr marL="478850" algn="l" defTabSz="957700" rtl="0" eaLnBrk="1" latinLnBrk="0" hangingPunct="1">
      <a:defRPr kumimoji="1" sz="1900" kern="1200">
        <a:solidFill>
          <a:schemeClr val="tx1"/>
        </a:solidFill>
        <a:latin typeface="+mn-lt"/>
        <a:ea typeface="+mn-ea"/>
        <a:cs typeface="+mn-cs"/>
      </a:defRPr>
    </a:lvl2pPr>
    <a:lvl3pPr marL="957700" algn="l" defTabSz="957700" rtl="0" eaLnBrk="1" latinLnBrk="0" hangingPunct="1">
      <a:defRPr kumimoji="1" sz="1900" kern="1200">
        <a:solidFill>
          <a:schemeClr val="tx1"/>
        </a:solidFill>
        <a:latin typeface="+mn-lt"/>
        <a:ea typeface="+mn-ea"/>
        <a:cs typeface="+mn-cs"/>
      </a:defRPr>
    </a:lvl3pPr>
    <a:lvl4pPr marL="1436551" algn="l" defTabSz="957700" rtl="0" eaLnBrk="1" latinLnBrk="0" hangingPunct="1">
      <a:defRPr kumimoji="1" sz="1900" kern="1200">
        <a:solidFill>
          <a:schemeClr val="tx1"/>
        </a:solidFill>
        <a:latin typeface="+mn-lt"/>
        <a:ea typeface="+mn-ea"/>
        <a:cs typeface="+mn-cs"/>
      </a:defRPr>
    </a:lvl4pPr>
    <a:lvl5pPr marL="1915402" algn="l" defTabSz="957700" rtl="0" eaLnBrk="1" latinLnBrk="0" hangingPunct="1">
      <a:defRPr kumimoji="1" sz="1900" kern="1200">
        <a:solidFill>
          <a:schemeClr val="tx1"/>
        </a:solidFill>
        <a:latin typeface="+mn-lt"/>
        <a:ea typeface="+mn-ea"/>
        <a:cs typeface="+mn-cs"/>
      </a:defRPr>
    </a:lvl5pPr>
    <a:lvl6pPr marL="2394252" algn="l" defTabSz="957700" rtl="0" eaLnBrk="1" latinLnBrk="0" hangingPunct="1">
      <a:defRPr kumimoji="1" sz="1900" kern="1200">
        <a:solidFill>
          <a:schemeClr val="tx1"/>
        </a:solidFill>
        <a:latin typeface="+mn-lt"/>
        <a:ea typeface="+mn-ea"/>
        <a:cs typeface="+mn-cs"/>
      </a:defRPr>
    </a:lvl6pPr>
    <a:lvl7pPr marL="2873102" algn="l" defTabSz="957700" rtl="0" eaLnBrk="1" latinLnBrk="0" hangingPunct="1">
      <a:defRPr kumimoji="1" sz="1900" kern="1200">
        <a:solidFill>
          <a:schemeClr val="tx1"/>
        </a:solidFill>
        <a:latin typeface="+mn-lt"/>
        <a:ea typeface="+mn-ea"/>
        <a:cs typeface="+mn-cs"/>
      </a:defRPr>
    </a:lvl7pPr>
    <a:lvl8pPr marL="3351952" algn="l" defTabSz="957700" rtl="0" eaLnBrk="1" latinLnBrk="0" hangingPunct="1">
      <a:defRPr kumimoji="1" sz="1900" kern="1200">
        <a:solidFill>
          <a:schemeClr val="tx1"/>
        </a:solidFill>
        <a:latin typeface="+mn-lt"/>
        <a:ea typeface="+mn-ea"/>
        <a:cs typeface="+mn-cs"/>
      </a:defRPr>
    </a:lvl8pPr>
    <a:lvl9pPr marL="3830803" algn="l" defTabSz="957700"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5C"/>
    <a:srgbClr val="00FA71"/>
    <a:srgbClr val="9AC3D2"/>
    <a:srgbClr val="C5DAE5"/>
    <a:srgbClr val="CCCCFF"/>
    <a:srgbClr val="CC99FF"/>
    <a:srgbClr val="9966FF"/>
    <a:srgbClr val="FFCCFF"/>
    <a:srgbClr val="FF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44" autoAdjust="0"/>
    <p:restoredTop sz="93716" autoAdjust="0"/>
  </p:normalViewPr>
  <p:slideViewPr>
    <p:cSldViewPr>
      <p:cViewPr varScale="1">
        <p:scale>
          <a:sx n="93" d="100"/>
          <a:sy n="93" d="100"/>
        </p:scale>
        <p:origin x="552" y="8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431499D3-A998-4D32-A320-5868C17A7FA7}" type="datetimeFigureOut">
              <a:rPr kumimoji="1" lang="ja-JP" altLang="en-US" smtClean="0"/>
              <a:t>2025/3/17</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061BE1F7-5CBF-40F0-8AE4-6D67732F5A70}" type="slidenum">
              <a:rPr kumimoji="1" lang="ja-JP" altLang="en-US" smtClean="0"/>
              <a:t>‹#›</a:t>
            </a:fld>
            <a:endParaRPr kumimoji="1" lang="ja-JP" altLang="en-US"/>
          </a:p>
        </p:txBody>
      </p:sp>
    </p:spTree>
    <p:extLst>
      <p:ext uri="{BB962C8B-B14F-4D97-AF65-F5344CB8AC3E}">
        <p14:creationId xmlns:p14="http://schemas.microsoft.com/office/powerpoint/2010/main" val="1652487531"/>
      </p:ext>
    </p:extLst>
  </p:cSld>
  <p:clrMap bg1="lt1" tx1="dk1" bg2="lt2" tx2="dk2" accent1="accent1" accent2="accent2" accent3="accent3" accent4="accent4" accent5="accent5" accent6="accent6" hlink="hlink" folHlink="folHlink"/>
  <p:notesStyle>
    <a:lvl1pPr marL="0" algn="l" defTabSz="684154" rtl="0" eaLnBrk="1" latinLnBrk="0" hangingPunct="1">
      <a:defRPr kumimoji="1" sz="900" kern="1200">
        <a:solidFill>
          <a:schemeClr val="tx1"/>
        </a:solidFill>
        <a:latin typeface="+mn-lt"/>
        <a:ea typeface="+mn-ea"/>
        <a:cs typeface="+mn-cs"/>
      </a:defRPr>
    </a:lvl1pPr>
    <a:lvl2pPr marL="342077" algn="l" defTabSz="684154" rtl="0" eaLnBrk="1" latinLnBrk="0" hangingPunct="1">
      <a:defRPr kumimoji="1" sz="900" kern="1200">
        <a:solidFill>
          <a:schemeClr val="tx1"/>
        </a:solidFill>
        <a:latin typeface="+mn-lt"/>
        <a:ea typeface="+mn-ea"/>
        <a:cs typeface="+mn-cs"/>
      </a:defRPr>
    </a:lvl2pPr>
    <a:lvl3pPr marL="684154" algn="l" defTabSz="684154" rtl="0" eaLnBrk="1" latinLnBrk="0" hangingPunct="1">
      <a:defRPr kumimoji="1" sz="900" kern="1200">
        <a:solidFill>
          <a:schemeClr val="tx1"/>
        </a:solidFill>
        <a:latin typeface="+mn-lt"/>
        <a:ea typeface="+mn-ea"/>
        <a:cs typeface="+mn-cs"/>
      </a:defRPr>
    </a:lvl3pPr>
    <a:lvl4pPr marL="1026231" algn="l" defTabSz="684154" rtl="0" eaLnBrk="1" latinLnBrk="0" hangingPunct="1">
      <a:defRPr kumimoji="1" sz="900" kern="1200">
        <a:solidFill>
          <a:schemeClr val="tx1"/>
        </a:solidFill>
        <a:latin typeface="+mn-lt"/>
        <a:ea typeface="+mn-ea"/>
        <a:cs typeface="+mn-cs"/>
      </a:defRPr>
    </a:lvl4pPr>
    <a:lvl5pPr marL="1368308" algn="l" defTabSz="684154" rtl="0" eaLnBrk="1" latinLnBrk="0" hangingPunct="1">
      <a:defRPr kumimoji="1" sz="900" kern="1200">
        <a:solidFill>
          <a:schemeClr val="tx1"/>
        </a:solidFill>
        <a:latin typeface="+mn-lt"/>
        <a:ea typeface="+mn-ea"/>
        <a:cs typeface="+mn-cs"/>
      </a:defRPr>
    </a:lvl5pPr>
    <a:lvl6pPr marL="1710385" algn="l" defTabSz="684154" rtl="0" eaLnBrk="1" latinLnBrk="0" hangingPunct="1">
      <a:defRPr kumimoji="1" sz="900" kern="1200">
        <a:solidFill>
          <a:schemeClr val="tx1"/>
        </a:solidFill>
        <a:latin typeface="+mn-lt"/>
        <a:ea typeface="+mn-ea"/>
        <a:cs typeface="+mn-cs"/>
      </a:defRPr>
    </a:lvl6pPr>
    <a:lvl7pPr marL="2052462" algn="l" defTabSz="684154" rtl="0" eaLnBrk="1" latinLnBrk="0" hangingPunct="1">
      <a:defRPr kumimoji="1" sz="900" kern="1200">
        <a:solidFill>
          <a:schemeClr val="tx1"/>
        </a:solidFill>
        <a:latin typeface="+mn-lt"/>
        <a:ea typeface="+mn-ea"/>
        <a:cs typeface="+mn-cs"/>
      </a:defRPr>
    </a:lvl7pPr>
    <a:lvl8pPr marL="2394539" algn="l" defTabSz="684154" rtl="0" eaLnBrk="1" latinLnBrk="0" hangingPunct="1">
      <a:defRPr kumimoji="1" sz="900" kern="1200">
        <a:solidFill>
          <a:schemeClr val="tx1"/>
        </a:solidFill>
        <a:latin typeface="+mn-lt"/>
        <a:ea typeface="+mn-ea"/>
        <a:cs typeface="+mn-cs"/>
      </a:defRPr>
    </a:lvl8pPr>
    <a:lvl9pPr marL="2736616" algn="l" defTabSz="684154"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7"/>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850" indent="0" algn="ctr">
              <a:buNone/>
              <a:defRPr>
                <a:solidFill>
                  <a:schemeClr val="tx1">
                    <a:tint val="75000"/>
                  </a:schemeClr>
                </a:solidFill>
              </a:defRPr>
            </a:lvl2pPr>
            <a:lvl3pPr marL="957700" indent="0" algn="ctr">
              <a:buNone/>
              <a:defRPr>
                <a:solidFill>
                  <a:schemeClr val="tx1">
                    <a:tint val="75000"/>
                  </a:schemeClr>
                </a:solidFill>
              </a:defRPr>
            </a:lvl3pPr>
            <a:lvl4pPr marL="1436551" indent="0" algn="ctr">
              <a:buNone/>
              <a:defRPr>
                <a:solidFill>
                  <a:schemeClr val="tx1">
                    <a:tint val="75000"/>
                  </a:schemeClr>
                </a:solidFill>
              </a:defRPr>
            </a:lvl4pPr>
            <a:lvl5pPr marL="1915402" indent="0" algn="ctr">
              <a:buNone/>
              <a:defRPr>
                <a:solidFill>
                  <a:schemeClr val="tx1">
                    <a:tint val="75000"/>
                  </a:schemeClr>
                </a:solidFill>
              </a:defRPr>
            </a:lvl5pPr>
            <a:lvl6pPr marL="2394252" indent="0" algn="ctr">
              <a:buNone/>
              <a:defRPr>
                <a:solidFill>
                  <a:schemeClr val="tx1">
                    <a:tint val="75000"/>
                  </a:schemeClr>
                </a:solidFill>
              </a:defRPr>
            </a:lvl6pPr>
            <a:lvl7pPr marL="2873102" indent="0" algn="ctr">
              <a:buNone/>
              <a:defRPr>
                <a:solidFill>
                  <a:schemeClr val="tx1">
                    <a:tint val="75000"/>
                  </a:schemeClr>
                </a:solidFill>
              </a:defRPr>
            </a:lvl7pPr>
            <a:lvl8pPr marL="3351952" indent="0" algn="ctr">
              <a:buNone/>
              <a:defRPr>
                <a:solidFill>
                  <a:schemeClr val="tx1">
                    <a:tint val="75000"/>
                  </a:schemeClr>
                </a:solidFill>
              </a:defRPr>
            </a:lvl8pPr>
            <a:lvl9pPr marL="383080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D4EDE08-3E23-4978-96C4-98096239DECB}"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209760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2899508-4E99-4382-B7DD-8CC6C1034FA9}"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343498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0"/>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0"/>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C070A6-B1AE-4069-857C-0758DCF42880}"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358478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37D0C4C-D13B-47D4-B3F6-F9F97AED112D}"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2361029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2"/>
            <a:ext cx="8420100" cy="1362075"/>
          </a:xfrm>
        </p:spPr>
        <p:txBody>
          <a:bodyPr anchor="t"/>
          <a:lstStyle>
            <a:lvl1pPr algn="l">
              <a:defRPr sz="42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850" indent="0">
              <a:buNone/>
              <a:defRPr sz="1900">
                <a:solidFill>
                  <a:schemeClr val="tx1">
                    <a:tint val="75000"/>
                  </a:schemeClr>
                </a:solidFill>
              </a:defRPr>
            </a:lvl2pPr>
            <a:lvl3pPr marL="957700" indent="0">
              <a:buNone/>
              <a:defRPr sz="1600">
                <a:solidFill>
                  <a:schemeClr val="tx1">
                    <a:tint val="75000"/>
                  </a:schemeClr>
                </a:solidFill>
              </a:defRPr>
            </a:lvl3pPr>
            <a:lvl4pPr marL="1436551" indent="0">
              <a:buNone/>
              <a:defRPr sz="1500">
                <a:solidFill>
                  <a:schemeClr val="tx1">
                    <a:tint val="75000"/>
                  </a:schemeClr>
                </a:solidFill>
              </a:defRPr>
            </a:lvl4pPr>
            <a:lvl5pPr marL="1915402" indent="0">
              <a:buNone/>
              <a:defRPr sz="1500">
                <a:solidFill>
                  <a:schemeClr val="tx1">
                    <a:tint val="75000"/>
                  </a:schemeClr>
                </a:solidFill>
              </a:defRPr>
            </a:lvl5pPr>
            <a:lvl6pPr marL="2394252" indent="0">
              <a:buNone/>
              <a:defRPr sz="1500">
                <a:solidFill>
                  <a:schemeClr val="tx1">
                    <a:tint val="75000"/>
                  </a:schemeClr>
                </a:solidFill>
              </a:defRPr>
            </a:lvl6pPr>
            <a:lvl7pPr marL="2873102" indent="0">
              <a:buNone/>
              <a:defRPr sz="1500">
                <a:solidFill>
                  <a:schemeClr val="tx1">
                    <a:tint val="75000"/>
                  </a:schemeClr>
                </a:solidFill>
              </a:defRPr>
            </a:lvl7pPr>
            <a:lvl8pPr marL="3351952" indent="0">
              <a:buNone/>
              <a:defRPr sz="1500">
                <a:solidFill>
                  <a:schemeClr val="tx1">
                    <a:tint val="75000"/>
                  </a:schemeClr>
                </a:solidFill>
              </a:defRPr>
            </a:lvl8pPr>
            <a:lvl9pPr marL="383080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9F1EBA-D498-454E-B6F8-C04052E93B51}"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278572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F674CB8-86D5-4B77-8CB9-3E01771EF974}"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399544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850" indent="0">
              <a:buNone/>
              <a:defRPr sz="2100" b="1"/>
            </a:lvl2pPr>
            <a:lvl3pPr marL="957700" indent="0">
              <a:buNone/>
              <a:defRPr sz="1900" b="1"/>
            </a:lvl3pPr>
            <a:lvl4pPr marL="1436551" indent="0">
              <a:buNone/>
              <a:defRPr sz="1600" b="1"/>
            </a:lvl4pPr>
            <a:lvl5pPr marL="1915402" indent="0">
              <a:buNone/>
              <a:defRPr sz="1600" b="1"/>
            </a:lvl5pPr>
            <a:lvl6pPr marL="2394252" indent="0">
              <a:buNone/>
              <a:defRPr sz="1600" b="1"/>
            </a:lvl6pPr>
            <a:lvl7pPr marL="2873102" indent="0">
              <a:buNone/>
              <a:defRPr sz="1600" b="1"/>
            </a:lvl7pPr>
            <a:lvl8pPr marL="3351952" indent="0">
              <a:buNone/>
              <a:defRPr sz="1600" b="1"/>
            </a:lvl8pPr>
            <a:lvl9pPr marL="3830803"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500" b="1"/>
            </a:lvl1pPr>
            <a:lvl2pPr marL="478850" indent="0">
              <a:buNone/>
              <a:defRPr sz="2100" b="1"/>
            </a:lvl2pPr>
            <a:lvl3pPr marL="957700" indent="0">
              <a:buNone/>
              <a:defRPr sz="1900" b="1"/>
            </a:lvl3pPr>
            <a:lvl4pPr marL="1436551" indent="0">
              <a:buNone/>
              <a:defRPr sz="1600" b="1"/>
            </a:lvl4pPr>
            <a:lvl5pPr marL="1915402" indent="0">
              <a:buNone/>
              <a:defRPr sz="1600" b="1"/>
            </a:lvl5pPr>
            <a:lvl6pPr marL="2394252" indent="0">
              <a:buNone/>
              <a:defRPr sz="1600" b="1"/>
            </a:lvl6pPr>
            <a:lvl7pPr marL="2873102" indent="0">
              <a:buNone/>
              <a:defRPr sz="1600" b="1"/>
            </a:lvl7pPr>
            <a:lvl8pPr marL="3351952" indent="0">
              <a:buNone/>
              <a:defRPr sz="1600" b="1"/>
            </a:lvl8pPr>
            <a:lvl9pPr marL="3830803"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8E8E4B5-1729-4C70-ACC8-036820514E23}" type="datetime1">
              <a:rPr kumimoji="1" lang="ja-JP" altLang="en-US" smtClean="0"/>
              <a:t>2025/3/17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1280060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A61D10-39C3-42BB-9B4E-D9F973B1A8F8}" type="datetime1">
              <a:rPr kumimoji="1" lang="ja-JP" altLang="en-US" smtClean="0"/>
              <a:t>2025/3/17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15967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1B198F2-5D8C-4C9D-917C-055E8B130558}" type="datetime1">
              <a:rPr kumimoji="1" lang="ja-JP" altLang="en-US" smtClean="0"/>
              <a:t>2025/3/17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112120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850" indent="0">
              <a:buNone/>
              <a:defRPr sz="1300"/>
            </a:lvl2pPr>
            <a:lvl3pPr marL="957700" indent="0">
              <a:buNone/>
              <a:defRPr sz="1000"/>
            </a:lvl3pPr>
            <a:lvl4pPr marL="1436551" indent="0">
              <a:buNone/>
              <a:defRPr sz="1000"/>
            </a:lvl4pPr>
            <a:lvl5pPr marL="1915402" indent="0">
              <a:buNone/>
              <a:defRPr sz="1000"/>
            </a:lvl5pPr>
            <a:lvl6pPr marL="2394252" indent="0">
              <a:buNone/>
              <a:defRPr sz="1000"/>
            </a:lvl6pPr>
            <a:lvl7pPr marL="2873102" indent="0">
              <a:buNone/>
              <a:defRPr sz="1000"/>
            </a:lvl7pPr>
            <a:lvl8pPr marL="3351952" indent="0">
              <a:buNone/>
              <a:defRPr sz="1000"/>
            </a:lvl8pPr>
            <a:lvl9pPr marL="383080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23A0799-5CDF-4C75-952E-F04E744BC3DA}"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1853407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00"/>
            </a:lvl1pPr>
            <a:lvl2pPr marL="478850" indent="0">
              <a:buNone/>
              <a:defRPr sz="2900"/>
            </a:lvl2pPr>
            <a:lvl3pPr marL="957700" indent="0">
              <a:buNone/>
              <a:defRPr sz="2500"/>
            </a:lvl3pPr>
            <a:lvl4pPr marL="1436551" indent="0">
              <a:buNone/>
              <a:defRPr sz="2100"/>
            </a:lvl4pPr>
            <a:lvl5pPr marL="1915402" indent="0">
              <a:buNone/>
              <a:defRPr sz="2100"/>
            </a:lvl5pPr>
            <a:lvl6pPr marL="2394252" indent="0">
              <a:buNone/>
              <a:defRPr sz="2100"/>
            </a:lvl6pPr>
            <a:lvl7pPr marL="2873102" indent="0">
              <a:buNone/>
              <a:defRPr sz="2100"/>
            </a:lvl7pPr>
            <a:lvl8pPr marL="3351952" indent="0">
              <a:buNone/>
              <a:defRPr sz="2100"/>
            </a:lvl8pPr>
            <a:lvl9pPr marL="3830803" indent="0">
              <a:buNone/>
              <a:defRPr sz="21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850" indent="0">
              <a:buNone/>
              <a:defRPr sz="1300"/>
            </a:lvl2pPr>
            <a:lvl3pPr marL="957700" indent="0">
              <a:buNone/>
              <a:defRPr sz="1000"/>
            </a:lvl3pPr>
            <a:lvl4pPr marL="1436551" indent="0">
              <a:buNone/>
              <a:defRPr sz="1000"/>
            </a:lvl4pPr>
            <a:lvl5pPr marL="1915402" indent="0">
              <a:buNone/>
              <a:defRPr sz="1000"/>
            </a:lvl5pPr>
            <a:lvl6pPr marL="2394252" indent="0">
              <a:buNone/>
              <a:defRPr sz="1000"/>
            </a:lvl6pPr>
            <a:lvl7pPr marL="2873102" indent="0">
              <a:buNone/>
              <a:defRPr sz="1000"/>
            </a:lvl7pPr>
            <a:lvl8pPr marL="3351952" indent="0">
              <a:buNone/>
              <a:defRPr sz="1000"/>
            </a:lvl8pPr>
            <a:lvl9pPr marL="383080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BA087A8-5D39-4979-B877-0F569F832ABA}"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3751400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5770" tIns="47886" rIns="95770" bIns="47886"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5770" tIns="47886" rIns="95770" bIns="47886"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2"/>
            <a:ext cx="2311400" cy="365125"/>
          </a:xfrm>
          <a:prstGeom prst="rect">
            <a:avLst/>
          </a:prstGeom>
        </p:spPr>
        <p:txBody>
          <a:bodyPr vert="horz" lIns="95770" tIns="47886" rIns="95770" bIns="47886" rtlCol="0" anchor="ctr"/>
          <a:lstStyle>
            <a:lvl1pPr algn="l">
              <a:defRPr sz="1300">
                <a:solidFill>
                  <a:schemeClr val="tx1">
                    <a:tint val="75000"/>
                  </a:schemeClr>
                </a:solidFill>
              </a:defRPr>
            </a:lvl1pPr>
          </a:lstStyle>
          <a:p>
            <a:fld id="{8FA055F1-1231-48A6-B24D-42DD051B5BCA}" type="datetime1">
              <a:rPr kumimoji="1" lang="ja-JP" altLang="en-US" smtClean="0"/>
              <a:t>2025/3/17</a:t>
            </a:fld>
            <a:endParaRPr kumimoji="1" lang="ja-JP" altLang="en-US"/>
          </a:p>
        </p:txBody>
      </p:sp>
      <p:sp>
        <p:nvSpPr>
          <p:cNvPr id="5" name="フッター プレースホルダー 4"/>
          <p:cNvSpPr>
            <a:spLocks noGrp="1"/>
          </p:cNvSpPr>
          <p:nvPr>
            <p:ph type="ftr" sz="quarter" idx="3"/>
          </p:nvPr>
        </p:nvSpPr>
        <p:spPr>
          <a:xfrm>
            <a:off x="3384550" y="6356352"/>
            <a:ext cx="3136900" cy="365125"/>
          </a:xfrm>
          <a:prstGeom prst="rect">
            <a:avLst/>
          </a:prstGeom>
        </p:spPr>
        <p:txBody>
          <a:bodyPr vert="horz" lIns="95770" tIns="47886" rIns="95770" bIns="47886"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2"/>
            <a:ext cx="2311400" cy="365125"/>
          </a:xfrm>
          <a:prstGeom prst="rect">
            <a:avLst/>
          </a:prstGeom>
        </p:spPr>
        <p:txBody>
          <a:bodyPr vert="horz" lIns="95770" tIns="47886" rIns="95770" bIns="47886" rtlCol="0" anchor="ctr"/>
          <a:lstStyle>
            <a:lvl1pPr algn="r">
              <a:defRPr sz="1300">
                <a:solidFill>
                  <a:schemeClr val="tx1">
                    <a:tint val="75000"/>
                  </a:schemeClr>
                </a:solidFill>
              </a:defRPr>
            </a:lvl1pPr>
          </a:lstStyle>
          <a:p>
            <a:fld id="{168EADB2-41C3-416D-85A4-951C70BF7193}" type="slidenum">
              <a:rPr kumimoji="1" lang="ja-JP" altLang="en-US" smtClean="0"/>
              <a:t>‹#›</a:t>
            </a:fld>
            <a:endParaRPr kumimoji="1" lang="ja-JP" altLang="en-US"/>
          </a:p>
        </p:txBody>
      </p:sp>
    </p:spTree>
    <p:extLst>
      <p:ext uri="{BB962C8B-B14F-4D97-AF65-F5344CB8AC3E}">
        <p14:creationId xmlns:p14="http://schemas.microsoft.com/office/powerpoint/2010/main" val="4054219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57700" rtl="0" eaLnBrk="1" latinLnBrk="0" hangingPunct="1">
        <a:spcBef>
          <a:spcPct val="0"/>
        </a:spcBef>
        <a:buNone/>
        <a:defRPr kumimoji="1" sz="4600" kern="1200">
          <a:solidFill>
            <a:schemeClr val="tx1"/>
          </a:solidFill>
          <a:latin typeface="+mj-lt"/>
          <a:ea typeface="+mj-ea"/>
          <a:cs typeface="+mj-cs"/>
        </a:defRPr>
      </a:lvl1pPr>
    </p:titleStyle>
    <p:bodyStyle>
      <a:lvl1pPr marL="359138" indent="-359138" algn="l" defTabSz="95770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8132" indent="-299281" algn="l" defTabSz="957700"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7126" indent="-239425" algn="l" defTabSz="957700"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5976"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4826"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3677"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2527"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1379"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70229" indent="-239425" algn="l" defTabSz="9577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700" rtl="0" eaLnBrk="1" latinLnBrk="0" hangingPunct="1">
        <a:defRPr kumimoji="1" sz="1900" kern="1200">
          <a:solidFill>
            <a:schemeClr val="tx1"/>
          </a:solidFill>
          <a:latin typeface="+mn-lt"/>
          <a:ea typeface="+mn-ea"/>
          <a:cs typeface="+mn-cs"/>
        </a:defRPr>
      </a:lvl1pPr>
      <a:lvl2pPr marL="478850" algn="l" defTabSz="957700" rtl="0" eaLnBrk="1" latinLnBrk="0" hangingPunct="1">
        <a:defRPr kumimoji="1" sz="1900" kern="1200">
          <a:solidFill>
            <a:schemeClr val="tx1"/>
          </a:solidFill>
          <a:latin typeface="+mn-lt"/>
          <a:ea typeface="+mn-ea"/>
          <a:cs typeface="+mn-cs"/>
        </a:defRPr>
      </a:lvl2pPr>
      <a:lvl3pPr marL="957700" algn="l" defTabSz="957700" rtl="0" eaLnBrk="1" latinLnBrk="0" hangingPunct="1">
        <a:defRPr kumimoji="1" sz="1900" kern="1200">
          <a:solidFill>
            <a:schemeClr val="tx1"/>
          </a:solidFill>
          <a:latin typeface="+mn-lt"/>
          <a:ea typeface="+mn-ea"/>
          <a:cs typeface="+mn-cs"/>
        </a:defRPr>
      </a:lvl3pPr>
      <a:lvl4pPr marL="1436551" algn="l" defTabSz="957700" rtl="0" eaLnBrk="1" latinLnBrk="0" hangingPunct="1">
        <a:defRPr kumimoji="1" sz="1900" kern="1200">
          <a:solidFill>
            <a:schemeClr val="tx1"/>
          </a:solidFill>
          <a:latin typeface="+mn-lt"/>
          <a:ea typeface="+mn-ea"/>
          <a:cs typeface="+mn-cs"/>
        </a:defRPr>
      </a:lvl4pPr>
      <a:lvl5pPr marL="1915402" algn="l" defTabSz="957700" rtl="0" eaLnBrk="1" latinLnBrk="0" hangingPunct="1">
        <a:defRPr kumimoji="1" sz="1900" kern="1200">
          <a:solidFill>
            <a:schemeClr val="tx1"/>
          </a:solidFill>
          <a:latin typeface="+mn-lt"/>
          <a:ea typeface="+mn-ea"/>
          <a:cs typeface="+mn-cs"/>
        </a:defRPr>
      </a:lvl5pPr>
      <a:lvl6pPr marL="2394252" algn="l" defTabSz="957700" rtl="0" eaLnBrk="1" latinLnBrk="0" hangingPunct="1">
        <a:defRPr kumimoji="1" sz="1900" kern="1200">
          <a:solidFill>
            <a:schemeClr val="tx1"/>
          </a:solidFill>
          <a:latin typeface="+mn-lt"/>
          <a:ea typeface="+mn-ea"/>
          <a:cs typeface="+mn-cs"/>
        </a:defRPr>
      </a:lvl6pPr>
      <a:lvl7pPr marL="2873102" algn="l" defTabSz="957700" rtl="0" eaLnBrk="1" latinLnBrk="0" hangingPunct="1">
        <a:defRPr kumimoji="1" sz="1900" kern="1200">
          <a:solidFill>
            <a:schemeClr val="tx1"/>
          </a:solidFill>
          <a:latin typeface="+mn-lt"/>
          <a:ea typeface="+mn-ea"/>
          <a:cs typeface="+mn-cs"/>
        </a:defRPr>
      </a:lvl7pPr>
      <a:lvl8pPr marL="3351952" algn="l" defTabSz="957700" rtl="0" eaLnBrk="1" latinLnBrk="0" hangingPunct="1">
        <a:defRPr kumimoji="1" sz="1900" kern="1200">
          <a:solidFill>
            <a:schemeClr val="tx1"/>
          </a:solidFill>
          <a:latin typeface="+mn-lt"/>
          <a:ea typeface="+mn-ea"/>
          <a:cs typeface="+mn-cs"/>
        </a:defRPr>
      </a:lvl8pPr>
      <a:lvl9pPr marL="3830803" algn="l" defTabSz="957700"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タイトル 4"/>
          <p:cNvSpPr txBox="1">
            <a:spLocks/>
          </p:cNvSpPr>
          <p:nvPr/>
        </p:nvSpPr>
        <p:spPr>
          <a:xfrm>
            <a:off x="100563" y="5752010"/>
            <a:ext cx="9700117" cy="1055189"/>
          </a:xfrm>
          <a:prstGeom prst="rect">
            <a:avLst/>
          </a:prstGeom>
          <a:pattFill prst="pct25">
            <a:fgClr>
              <a:srgbClr val="FFCC00"/>
            </a:fgClr>
            <a:bgClr>
              <a:schemeClr val="bg1"/>
            </a:bgClr>
          </a:pattFill>
          <a:ln w="22225" cmpd="sng">
            <a:solidFill>
              <a:srgbClr val="FFC000"/>
            </a:solidFill>
          </a:ln>
        </p:spPr>
        <p:txBody>
          <a:bodyPr vert="horz" lIns="95770" tIns="47886" rIns="95770" bIns="47886" rtlCol="0" anchor="ctr">
            <a:normAutofit/>
          </a:bodyPr>
          <a:lstStyle>
            <a:lvl1pPr algn="ctr" defTabSz="1280006" rtl="0" eaLnBrk="1" latinLnBrk="0" hangingPunct="1">
              <a:spcBef>
                <a:spcPct val="0"/>
              </a:spcBef>
              <a:buNone/>
              <a:defRPr kumimoji="1" sz="6200" kern="1200">
                <a:solidFill>
                  <a:schemeClr val="tx1"/>
                </a:solidFill>
                <a:latin typeface="+mj-lt"/>
                <a:ea typeface="+mj-ea"/>
                <a:cs typeface="+mj-cs"/>
              </a:defRPr>
            </a:lvl1pPr>
          </a:lstStyle>
          <a:p>
            <a:pPr algn="l"/>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タイトル 4"/>
          <p:cNvSpPr txBox="1">
            <a:spLocks/>
          </p:cNvSpPr>
          <p:nvPr/>
        </p:nvSpPr>
        <p:spPr>
          <a:xfrm>
            <a:off x="100561" y="4544588"/>
            <a:ext cx="9700119" cy="983681"/>
          </a:xfrm>
          <a:prstGeom prst="rect">
            <a:avLst/>
          </a:prstGeom>
          <a:pattFill prst="pct25">
            <a:fgClr>
              <a:srgbClr val="FFCC00"/>
            </a:fgClr>
            <a:bgClr>
              <a:schemeClr val="bg1"/>
            </a:bgClr>
          </a:pattFill>
          <a:ln w="22225" cmpd="sng">
            <a:solidFill>
              <a:srgbClr val="FFC000"/>
            </a:solidFill>
          </a:ln>
        </p:spPr>
        <p:txBody>
          <a:bodyPr vert="horz" lIns="95770" tIns="47886" rIns="95770" bIns="47886" rtlCol="0" anchor="ctr">
            <a:normAutofit/>
          </a:bodyPr>
          <a:lstStyle>
            <a:lvl1pPr algn="ctr" defTabSz="1280006" rtl="0" eaLnBrk="1" latinLnBrk="0" hangingPunct="1">
              <a:spcBef>
                <a:spcPct val="0"/>
              </a:spcBef>
              <a:buNone/>
              <a:defRPr kumimoji="1" sz="6200" kern="1200">
                <a:solidFill>
                  <a:schemeClr val="tx1"/>
                </a:solidFill>
                <a:latin typeface="+mj-lt"/>
                <a:ea typeface="+mj-ea"/>
                <a:cs typeface="+mj-cs"/>
              </a:defRPr>
            </a:lvl1pPr>
          </a:lstStyle>
          <a:p>
            <a:pPr algn="l"/>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タイトル 4"/>
          <p:cNvSpPr txBox="1">
            <a:spLocks/>
          </p:cNvSpPr>
          <p:nvPr/>
        </p:nvSpPr>
        <p:spPr>
          <a:xfrm>
            <a:off x="72701" y="2564117"/>
            <a:ext cx="9700118" cy="1847558"/>
          </a:xfrm>
          <a:prstGeom prst="rect">
            <a:avLst/>
          </a:prstGeom>
          <a:pattFill prst="pct25">
            <a:fgClr>
              <a:srgbClr val="FFCC00"/>
            </a:fgClr>
            <a:bgClr>
              <a:schemeClr val="bg1"/>
            </a:bgClr>
          </a:pattFill>
          <a:ln w="22225" cmpd="sng">
            <a:solidFill>
              <a:srgbClr val="FFC000"/>
            </a:solidFill>
          </a:ln>
        </p:spPr>
        <p:txBody>
          <a:bodyPr vert="horz" lIns="95770" tIns="47886" rIns="95770" bIns="47886" rtlCol="0" anchor="ctr">
            <a:normAutofit/>
          </a:bodyPr>
          <a:lstStyle>
            <a:lvl1pPr algn="ctr" defTabSz="1280006" rtl="0" eaLnBrk="1" latinLnBrk="0" hangingPunct="1">
              <a:spcBef>
                <a:spcPct val="0"/>
              </a:spcBef>
              <a:buNone/>
              <a:defRPr kumimoji="1" sz="6200" kern="1200">
                <a:solidFill>
                  <a:schemeClr val="tx1"/>
                </a:solidFill>
                <a:latin typeface="+mj-lt"/>
                <a:ea typeface="+mj-ea"/>
                <a:cs typeface="+mj-cs"/>
              </a:defRPr>
            </a:lvl1pPr>
          </a:lstStyle>
          <a:p>
            <a:pPr algn="l"/>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1956367" y="65548"/>
            <a:ext cx="6884345" cy="404484"/>
          </a:xfrm>
          <a:prstGeom prst="rect">
            <a:avLst/>
          </a:prstGeom>
          <a:noFill/>
        </p:spPr>
        <p:txBody>
          <a:bodyPr wrap="none" lIns="95770" tIns="47886" rIns="95770" bIns="47886">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ja-JP" altLang="en-US" sz="2000" b="1" cap="all" dirty="0">
                <a:ln w="0">
                  <a:solidFill>
                    <a:schemeClr val="tx1"/>
                  </a:solidFill>
                </a:ln>
                <a:effectLst/>
                <a:latin typeface="BIZ UDPゴシック" panose="020B0400000000000000" pitchFamily="50" charset="-128"/>
                <a:ea typeface="BIZ UDPゴシック" panose="020B0400000000000000" pitchFamily="50" charset="-128"/>
                <a:cs typeface="Meiryo UI" panose="020B0604030504040204" pitchFamily="50" charset="-128"/>
              </a:rPr>
              <a:t>大阪府障がい者差別解消ガイドライン第４版概要版（解説編）</a:t>
            </a:r>
          </a:p>
        </p:txBody>
      </p:sp>
      <p:sp>
        <p:nvSpPr>
          <p:cNvPr id="5" name="タイトル 4"/>
          <p:cNvSpPr>
            <a:spLocks noGrp="1"/>
          </p:cNvSpPr>
          <p:nvPr>
            <p:ph type="ctrTitle"/>
          </p:nvPr>
        </p:nvSpPr>
        <p:spPr>
          <a:xfrm>
            <a:off x="86630" y="511022"/>
            <a:ext cx="9727980" cy="360696"/>
          </a:xfrm>
          <a:pattFill prst="pct25">
            <a:fgClr>
              <a:srgbClr val="FFCC00"/>
            </a:fgClr>
            <a:bgClr>
              <a:schemeClr val="bg1"/>
            </a:bgClr>
          </a:pattFill>
          <a:ln w="22225" cmpd="thickThin">
            <a:solidFill>
              <a:srgbClr val="FFC000"/>
            </a:solidFill>
          </a:ln>
        </p:spPr>
        <p:txBody>
          <a:bodyPr>
            <a:noAutofit/>
          </a:bodyPr>
          <a:lstStyle/>
          <a:p>
            <a:pPr algn="l"/>
            <a:r>
              <a:rPr lang="ja-JP" altLang="en-US" sz="1130" dirty="0">
                <a:latin typeface="BIZ UDPゴシック" panose="020B0400000000000000" pitchFamily="50" charset="-128"/>
                <a:ea typeface="BIZ UDPゴシック" panose="020B0400000000000000" pitchFamily="50" charset="-128"/>
                <a:cs typeface="Meiryo UI" panose="020B0604030504040204" pitchFamily="50" charset="-128"/>
              </a:rPr>
              <a:t>障がい者差別の解消について、府民の理解を深め、「対話すること」、「考えること」、「理解し合うこと」のきっかけを提供・府民全体で差別の解消に取り組む</a:t>
            </a:r>
          </a:p>
        </p:txBody>
      </p:sp>
      <p:sp>
        <p:nvSpPr>
          <p:cNvPr id="6" name="タイトル 4"/>
          <p:cNvSpPr txBox="1">
            <a:spLocks/>
          </p:cNvSpPr>
          <p:nvPr/>
        </p:nvSpPr>
        <p:spPr>
          <a:xfrm>
            <a:off x="72701" y="1061108"/>
            <a:ext cx="9727980" cy="1212705"/>
          </a:xfrm>
          <a:prstGeom prst="rect">
            <a:avLst/>
          </a:prstGeom>
          <a:pattFill prst="pct25">
            <a:fgClr>
              <a:srgbClr val="FFCC00"/>
            </a:fgClr>
            <a:bgClr>
              <a:schemeClr val="bg1"/>
            </a:bgClr>
          </a:pattFill>
          <a:ln w="22225" cmpd="sng">
            <a:solidFill>
              <a:srgbClr val="FFC000"/>
            </a:solidFill>
          </a:ln>
        </p:spPr>
        <p:txBody>
          <a:bodyPr vert="horz" lIns="95770" tIns="47886" rIns="95770" bIns="47886" rtlCol="0" anchor="ctr">
            <a:normAutofit/>
          </a:bodyPr>
          <a:lstStyle>
            <a:lvl1pPr algn="ctr" defTabSz="1280006" rtl="0" eaLnBrk="1" latinLnBrk="0" hangingPunct="1">
              <a:spcBef>
                <a:spcPct val="0"/>
              </a:spcBef>
              <a:buNone/>
              <a:defRPr kumimoji="1" sz="6200" kern="1200">
                <a:solidFill>
                  <a:schemeClr val="tx1"/>
                </a:solidFill>
                <a:latin typeface="+mj-lt"/>
                <a:ea typeface="+mj-ea"/>
                <a:cs typeface="+mj-cs"/>
              </a:defRPr>
            </a:lvl1pPr>
          </a:lstStyle>
          <a:p>
            <a:pPr algn="l"/>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額縁 1"/>
          <p:cNvSpPr/>
          <p:nvPr/>
        </p:nvSpPr>
        <p:spPr>
          <a:xfrm>
            <a:off x="77471" y="200073"/>
            <a:ext cx="1894496" cy="296583"/>
          </a:xfrm>
          <a:prstGeom prst="bevel">
            <a:avLst/>
          </a:prstGeom>
          <a:solidFill>
            <a:schemeClr val="accent6"/>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pPr algn="ctr"/>
            <a:r>
              <a:rPr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ガイドラインの目的</a:t>
            </a:r>
          </a:p>
        </p:txBody>
      </p:sp>
      <p:sp>
        <p:nvSpPr>
          <p:cNvPr id="10" name="額縁 9"/>
          <p:cNvSpPr/>
          <p:nvPr/>
        </p:nvSpPr>
        <p:spPr>
          <a:xfrm>
            <a:off x="47435" y="882117"/>
            <a:ext cx="2957943" cy="296583"/>
          </a:xfrm>
          <a:prstGeom prst="bevel">
            <a:avLst/>
          </a:prstGeom>
          <a:solidFill>
            <a:schemeClr val="accent6"/>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障がいを理由とする差別とは？</a:t>
            </a:r>
          </a:p>
        </p:txBody>
      </p:sp>
      <p:sp>
        <p:nvSpPr>
          <p:cNvPr id="11" name="額縁 10"/>
          <p:cNvSpPr/>
          <p:nvPr/>
        </p:nvSpPr>
        <p:spPr>
          <a:xfrm>
            <a:off x="47475" y="2318389"/>
            <a:ext cx="3472028" cy="296583"/>
          </a:xfrm>
          <a:prstGeom prst="bevel">
            <a:avLst/>
          </a:prstGeom>
          <a:solidFill>
            <a:schemeClr val="accent6"/>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pPr algn="ctr"/>
            <a:r>
              <a:rPr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行政機関等と事業者に求められる対応</a:t>
            </a:r>
          </a:p>
        </p:txBody>
      </p:sp>
      <p:sp>
        <p:nvSpPr>
          <p:cNvPr id="12" name="額縁 11"/>
          <p:cNvSpPr/>
          <p:nvPr/>
        </p:nvSpPr>
        <p:spPr>
          <a:xfrm>
            <a:off x="72701" y="4401269"/>
            <a:ext cx="2966621" cy="296583"/>
          </a:xfrm>
          <a:prstGeom prst="bevel">
            <a:avLst/>
          </a:prstGeom>
          <a:solidFill>
            <a:schemeClr val="accent6"/>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障がい者、事業者、府民とは？</a:t>
            </a:r>
          </a:p>
        </p:txBody>
      </p:sp>
      <p:sp>
        <p:nvSpPr>
          <p:cNvPr id="13" name="額縁 12"/>
          <p:cNvSpPr/>
          <p:nvPr/>
        </p:nvSpPr>
        <p:spPr>
          <a:xfrm>
            <a:off x="72701" y="5605577"/>
            <a:ext cx="5160863" cy="343703"/>
          </a:xfrm>
          <a:prstGeom prst="bevel">
            <a:avLst/>
          </a:prstGeom>
          <a:solidFill>
            <a:schemeClr val="accent6"/>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障がいを理由とする差別に関する相談と解決の仕組みとは？</a:t>
            </a:r>
          </a:p>
        </p:txBody>
      </p:sp>
      <p:graphicFrame>
        <p:nvGraphicFramePr>
          <p:cNvPr id="20" name="表 19"/>
          <p:cNvGraphicFramePr>
            <a:graphicFrameLocks noGrp="1"/>
          </p:cNvGraphicFramePr>
          <p:nvPr>
            <p:extLst>
              <p:ext uri="{D42A27DB-BD31-4B8C-83A1-F6EECF244321}">
                <p14:modId xmlns:p14="http://schemas.microsoft.com/office/powerpoint/2010/main" val="2117417253"/>
              </p:ext>
            </p:extLst>
          </p:nvPr>
        </p:nvGraphicFramePr>
        <p:xfrm>
          <a:off x="104734" y="2641596"/>
          <a:ext cx="5918927" cy="1713301"/>
        </p:xfrm>
        <a:graphic>
          <a:graphicData uri="http://schemas.openxmlformats.org/drawingml/2006/table">
            <a:tbl>
              <a:tblPr firstRow="1" bandRow="1">
                <a:tableStyleId>{46F890A9-2807-4EBB-B81D-B2AA78EC7F39}</a:tableStyleId>
              </a:tblPr>
              <a:tblGrid>
                <a:gridCol w="1752366">
                  <a:extLst>
                    <a:ext uri="{9D8B030D-6E8A-4147-A177-3AD203B41FA5}">
                      <a16:colId xmlns:a16="http://schemas.microsoft.com/office/drawing/2014/main" val="20000"/>
                    </a:ext>
                  </a:extLst>
                </a:gridCol>
                <a:gridCol w="4166561">
                  <a:extLst>
                    <a:ext uri="{9D8B030D-6E8A-4147-A177-3AD203B41FA5}">
                      <a16:colId xmlns:a16="http://schemas.microsoft.com/office/drawing/2014/main" val="20001"/>
                    </a:ext>
                  </a:extLst>
                </a:gridCol>
              </a:tblGrid>
              <a:tr h="312545">
                <a:tc rowSpan="2">
                  <a:txBody>
                    <a:bodyPr/>
                    <a:lstStyle/>
                    <a:p>
                      <a:pPr algn="ctr"/>
                      <a:endParaRPr kumimoji="1" lang="ja-JP" altLang="en-US" sz="1100" dirty="0">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70757" marR="70757" marT="32657" marB="32657">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kumimoji="1"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障害者差別解消法および府条例</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312545">
                <a:tc vMerge="1">
                  <a:txBody>
                    <a:bodyPr/>
                    <a:lstStyle/>
                    <a:p>
                      <a:pPr algn="ct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marL="70757" marR="70757" marT="32657" marB="32657">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300" b="1"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行政機関等／事業者</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246471137"/>
                  </a:ext>
                </a:extLst>
              </a:tr>
              <a:tr h="362737">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禁止（してはいけません）</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62737">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法的義務（しなければなりません）</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62737">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環境の整備</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100" b="1" dirty="0">
                          <a:latin typeface="BIZ UDPゴシック" panose="020B0400000000000000" pitchFamily="50" charset="-128"/>
                          <a:ea typeface="BIZ UDPゴシック" panose="020B0400000000000000" pitchFamily="50" charset="-128"/>
                          <a:cs typeface="メイリオ" panose="020B0604030504040204" pitchFamily="50" charset="-128"/>
                        </a:rPr>
                        <a:t>努力義務（行うよう努めなければなりません）</a:t>
                      </a:r>
                    </a:p>
                  </a:txBody>
                  <a:tcPr marL="70757" marR="70757" marT="32657" marB="32657"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80498361"/>
                  </a:ext>
                </a:extLst>
              </a:tr>
            </a:tbl>
          </a:graphicData>
        </a:graphic>
      </p:graphicFrame>
      <p:sp>
        <p:nvSpPr>
          <p:cNvPr id="32" name="角丸四角形 31"/>
          <p:cNvSpPr/>
          <p:nvPr/>
        </p:nvSpPr>
        <p:spPr>
          <a:xfrm>
            <a:off x="147108" y="1273518"/>
            <a:ext cx="3523932" cy="922733"/>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rPr>
              <a:t>不当な差別的取扱い</a:t>
            </a:r>
            <a:endParaRPr lang="en-US" altLang="ja-JP"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200"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障がいを</a:t>
            </a:r>
            <a:r>
              <a:rPr lang="ja-JP" altLang="en-US" sz="12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理由として、正当な理由なく、商品やサービス等の提供を拒否したり、制限したり、条件を付けたりすることで、権利利益を侵害すること</a:t>
            </a:r>
            <a:endParaRPr lang="ja-JP" altLang="en-US" sz="900" dirty="0">
              <a:latin typeface="BIZ UDPゴシック" panose="020B0400000000000000" pitchFamily="50" charset="-128"/>
              <a:ea typeface="BIZ UDPゴシック" panose="020B0400000000000000" pitchFamily="50" charset="-128"/>
            </a:endParaRPr>
          </a:p>
        </p:txBody>
      </p:sp>
      <p:sp>
        <p:nvSpPr>
          <p:cNvPr id="33" name="角丸四角形 32"/>
          <p:cNvSpPr/>
          <p:nvPr/>
        </p:nvSpPr>
        <p:spPr>
          <a:xfrm>
            <a:off x="3729814" y="1273518"/>
            <a:ext cx="3662488" cy="922733"/>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rPr>
              <a:t>合理的配慮の不提供</a:t>
            </a:r>
            <a:endParaRPr lang="en-US" altLang="ja-JP"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障がいのある人から何らかの配慮を求める意思の表明があった場合に、社会的障壁を取り除くために必要で合理的な配慮を提供しないことで、権利利益を侵害すること</a:t>
            </a:r>
            <a:endParaRPr lang="ja-JP" altLang="en-US" sz="800" dirty="0">
              <a:solidFill>
                <a:schemeClr val="tx1"/>
              </a:solidFill>
              <a:latin typeface="BIZ UDPゴシック" panose="020B0400000000000000" pitchFamily="50" charset="-128"/>
              <a:ea typeface="BIZ UDPゴシック" panose="020B0400000000000000" pitchFamily="50" charset="-128"/>
            </a:endParaRPr>
          </a:p>
        </p:txBody>
      </p:sp>
      <p:sp>
        <p:nvSpPr>
          <p:cNvPr id="35" name="角丸四角形 34"/>
          <p:cNvSpPr/>
          <p:nvPr/>
        </p:nvSpPr>
        <p:spPr>
          <a:xfrm>
            <a:off x="7509409" y="1273518"/>
            <a:ext cx="2223629" cy="910205"/>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rPr>
              <a:t>不適切な行為、不快・不満</a:t>
            </a:r>
            <a:endParaRPr lang="en-US" altLang="ja-JP" sz="1300" b="1" u="sng" dirty="0">
              <a:solidFill>
                <a:srgbClr val="FF0000"/>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法上の差別の類型には該当しないが、障がいのある人に対する不適切な発言や態度など</a:t>
            </a:r>
            <a:endParaRPr lang="ja-JP" altLang="en-US" sz="900" dirty="0">
              <a:latin typeface="BIZ UDPゴシック" panose="020B0400000000000000" pitchFamily="50" charset="-128"/>
              <a:ea typeface="BIZ UDPゴシック" panose="020B0400000000000000" pitchFamily="50" charset="-128"/>
            </a:endParaRPr>
          </a:p>
        </p:txBody>
      </p:sp>
      <p:sp>
        <p:nvSpPr>
          <p:cNvPr id="36" name="角丸四角形 35"/>
          <p:cNvSpPr/>
          <p:nvPr/>
        </p:nvSpPr>
        <p:spPr>
          <a:xfrm>
            <a:off x="6426732" y="3390269"/>
            <a:ext cx="2918756" cy="418452"/>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行政機関等は、当該機関における取組みを確実なものにするため、</a:t>
            </a:r>
            <a:r>
              <a:rPr lang="ja-JP" altLang="en-US" sz="1100" b="1"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「職員対応要領」</a:t>
            </a:r>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を作成</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37" name="角丸四角形 36"/>
          <p:cNvSpPr/>
          <p:nvPr/>
        </p:nvSpPr>
        <p:spPr>
          <a:xfrm>
            <a:off x="6426732" y="3889799"/>
            <a:ext cx="2918756" cy="418452"/>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主務大臣は、事業分野ごとに事業者が適切に対応するために必要な</a:t>
            </a:r>
            <a:r>
              <a:rPr lang="ja-JP" altLang="en-US" sz="1100" b="1"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「対応指針」</a:t>
            </a:r>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を作成</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38" name="角丸四角形 37"/>
          <p:cNvSpPr/>
          <p:nvPr/>
        </p:nvSpPr>
        <p:spPr>
          <a:xfrm>
            <a:off x="179793" y="4743255"/>
            <a:ext cx="3972769" cy="750406"/>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200" b="1" u="sng"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障がい</a:t>
            </a:r>
            <a:r>
              <a:rPr lang="ja-JP" altLang="en-US"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者</a:t>
            </a:r>
            <a:endParaRPr lang="en-US" altLang="ja-JP"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000"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身体障がい</a:t>
            </a:r>
            <a:r>
              <a:rPr lang="ja-JP" altLang="en-US"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、知的</a:t>
            </a:r>
            <a:r>
              <a:rPr lang="ja-JP" altLang="en-US" sz="1000"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障がい</a:t>
            </a:r>
            <a:r>
              <a:rPr lang="ja-JP" altLang="en-US"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、精神障がい（</a:t>
            </a:r>
            <a:r>
              <a:rPr lang="ja-JP" altLang="en-US" sz="1000"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発達障がいを</a:t>
            </a:r>
            <a:r>
              <a:rPr lang="ja-JP" altLang="en-US"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含む。）その他の心身の機能の障がいのある人で、障がいや社会的障壁により継続的に日常生活又は社会生活に相当な制限を受ける状態にある人</a:t>
            </a:r>
            <a:endParaRPr lang="en-US" altLang="ja-JP"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39" name="角丸四角形 38"/>
          <p:cNvSpPr/>
          <p:nvPr/>
        </p:nvSpPr>
        <p:spPr>
          <a:xfrm>
            <a:off x="4207804" y="4757770"/>
            <a:ext cx="3184497" cy="735891"/>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事業者</a:t>
            </a:r>
            <a:endParaRPr lang="en-US" altLang="ja-JP"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商業その他の事業を行う者で、個人か法人・団体か、営利目的か非営利目的かを問わず、同種の行為を反復継続する意思をもって行う者</a:t>
            </a:r>
            <a:endParaRPr lang="en-US" altLang="ja-JP"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0" name="角丸四角形 39"/>
          <p:cNvSpPr/>
          <p:nvPr/>
        </p:nvSpPr>
        <p:spPr>
          <a:xfrm>
            <a:off x="7447543" y="4757769"/>
            <a:ext cx="2285495" cy="735891"/>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nchorCtr="0"/>
          <a:lstStyle/>
          <a:p>
            <a:pPr algn="ctr"/>
            <a:r>
              <a:rPr lang="ja-JP" altLang="en-US"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府民</a:t>
            </a:r>
            <a:endParaRPr lang="en-US" altLang="ja-JP" sz="12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府内に住み、働き、学ぶすべての人、府内に事務所や事業所がある法人や団体</a:t>
            </a:r>
            <a:endParaRPr lang="en-US" altLang="ja-JP" sz="10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1" name="角丸四角形 40"/>
          <p:cNvSpPr/>
          <p:nvPr/>
        </p:nvSpPr>
        <p:spPr>
          <a:xfrm>
            <a:off x="163426" y="6017836"/>
            <a:ext cx="2489706" cy="753077"/>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相談窓口</a:t>
            </a:r>
            <a:endParaRPr lang="en-US" altLang="ja-JP"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大阪府内の市町村すべてが、身近な窓口として障がいを理由とする差別に関する相談窓口を設置</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2" name="角丸四角形 41"/>
          <p:cNvSpPr/>
          <p:nvPr/>
        </p:nvSpPr>
        <p:spPr>
          <a:xfrm>
            <a:off x="2741280" y="6017837"/>
            <a:ext cx="2538250" cy="760334"/>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広域支援相談員</a:t>
            </a:r>
            <a:endParaRPr lang="en-US" altLang="ja-JP"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市町村の相談機関における相談事案の解決を支援。障がいのある人等や事業者からの直接相談にも対応</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3" name="円/楕円 42"/>
          <p:cNvSpPr/>
          <p:nvPr/>
        </p:nvSpPr>
        <p:spPr>
          <a:xfrm>
            <a:off x="2693032" y="5929241"/>
            <a:ext cx="312346" cy="308071"/>
          </a:xfrm>
          <a:prstGeom prst="ellipse">
            <a:avLst/>
          </a:prstGeom>
          <a:solidFill>
            <a:srgbClr val="FF66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dirty="0">
                <a:latin typeface="BIZ UDPゴシック" panose="020B0400000000000000" pitchFamily="50" charset="-128"/>
                <a:ea typeface="BIZ UDPゴシック" panose="020B0400000000000000" pitchFamily="50" charset="-128"/>
                <a:cs typeface="メイリオ" panose="020B0604030504040204" pitchFamily="50" charset="-128"/>
              </a:rPr>
              <a:t>府</a:t>
            </a:r>
          </a:p>
        </p:txBody>
      </p:sp>
      <p:sp>
        <p:nvSpPr>
          <p:cNvPr id="44" name="角丸四角形 43"/>
          <p:cNvSpPr/>
          <p:nvPr/>
        </p:nvSpPr>
        <p:spPr>
          <a:xfrm>
            <a:off x="5346095" y="6017837"/>
            <a:ext cx="4386944" cy="760334"/>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100" b="1" u="sng" dirty="0" err="1">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大阪府障がい</a:t>
            </a:r>
            <a:r>
              <a:rPr lang="ja-JP" altLang="en-US"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者差別解消協議会（解消協）</a:t>
            </a:r>
            <a:endParaRPr lang="en-US" altLang="ja-JP" sz="1100" b="1" u="sng"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・解消協の下に合議体を組織。合議体は広域支援相談員への助言や、解決困難な紛争事案のあっせんを行う</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・事業者があっせんに従わない場合、知事は勧告や公表ができる</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5" name="円/楕円 44"/>
          <p:cNvSpPr/>
          <p:nvPr/>
        </p:nvSpPr>
        <p:spPr>
          <a:xfrm>
            <a:off x="5335696" y="5929241"/>
            <a:ext cx="312346" cy="308071"/>
          </a:xfrm>
          <a:prstGeom prst="ellipse">
            <a:avLst/>
          </a:prstGeom>
          <a:solidFill>
            <a:srgbClr val="FF66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dirty="0">
                <a:latin typeface="BIZ UDPゴシック" panose="020B0400000000000000" pitchFamily="50" charset="-128"/>
                <a:ea typeface="BIZ UDPゴシック" panose="020B0400000000000000" pitchFamily="50" charset="-128"/>
                <a:cs typeface="メイリオ" panose="020B0604030504040204" pitchFamily="50" charset="-128"/>
              </a:rPr>
              <a:t>府</a:t>
            </a:r>
          </a:p>
        </p:txBody>
      </p:sp>
      <p:sp>
        <p:nvSpPr>
          <p:cNvPr id="46" name="円/楕円 45"/>
          <p:cNvSpPr/>
          <p:nvPr/>
        </p:nvSpPr>
        <p:spPr>
          <a:xfrm>
            <a:off x="97577" y="5949280"/>
            <a:ext cx="991785" cy="275771"/>
          </a:xfrm>
          <a:prstGeom prst="ellipse">
            <a:avLst/>
          </a:prstGeom>
          <a:solidFill>
            <a:srgbClr val="FF66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dirty="0">
                <a:latin typeface="BIZ UDPゴシック" panose="020B0400000000000000" pitchFamily="50" charset="-128"/>
                <a:ea typeface="BIZ UDPゴシック" panose="020B0400000000000000" pitchFamily="50" charset="-128"/>
                <a:cs typeface="メイリオ" panose="020B0604030504040204" pitchFamily="50" charset="-128"/>
              </a:rPr>
              <a:t>市町村</a:t>
            </a:r>
          </a:p>
        </p:txBody>
      </p:sp>
      <p:sp>
        <p:nvSpPr>
          <p:cNvPr id="7" name="四角形: 角を丸くする 6">
            <a:extLst>
              <a:ext uri="{FF2B5EF4-FFF2-40B4-BE49-F238E27FC236}">
                <a16:creationId xmlns:a16="http://schemas.microsoft.com/office/drawing/2014/main" id="{F8CE6E9A-2AD5-484F-AA4D-B490B1440140}"/>
              </a:ext>
            </a:extLst>
          </p:cNvPr>
          <p:cNvSpPr/>
          <p:nvPr/>
        </p:nvSpPr>
        <p:spPr>
          <a:xfrm>
            <a:off x="6249144" y="2907820"/>
            <a:ext cx="3312367" cy="1447077"/>
          </a:xfrm>
          <a:prstGeom prst="round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吹き出し: 四角形 2">
            <a:extLst>
              <a:ext uri="{FF2B5EF4-FFF2-40B4-BE49-F238E27FC236}">
                <a16:creationId xmlns:a16="http://schemas.microsoft.com/office/drawing/2014/main" id="{AFBA7572-3F5C-4705-900C-5637B1B7F162}"/>
              </a:ext>
            </a:extLst>
          </p:cNvPr>
          <p:cNvSpPr/>
          <p:nvPr/>
        </p:nvSpPr>
        <p:spPr>
          <a:xfrm>
            <a:off x="6465168" y="2641595"/>
            <a:ext cx="2880320" cy="472581"/>
          </a:xfrm>
          <a:prstGeom prst="wedgeRectCallout">
            <a:avLst>
              <a:gd name="adj1" fmla="val -21432"/>
              <a:gd name="adj2" fmla="val 92339"/>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300" b="1" dirty="0">
                <a:latin typeface="BIZ UDPゴシック" panose="020B0400000000000000" pitchFamily="50" charset="-128"/>
                <a:ea typeface="BIZ UDPゴシック" panose="020B0400000000000000" pitchFamily="50" charset="-128"/>
              </a:rPr>
              <a:t>国の「障害を理由とする差別の解消の推進に関する基本方針」に即して</a:t>
            </a:r>
          </a:p>
        </p:txBody>
      </p:sp>
    </p:spTree>
    <p:extLst>
      <p:ext uri="{BB962C8B-B14F-4D97-AF65-F5344CB8AC3E}">
        <p14:creationId xmlns:p14="http://schemas.microsoft.com/office/powerpoint/2010/main" val="2094463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011960" y="45970"/>
            <a:ext cx="6424283" cy="373706"/>
          </a:xfrm>
          <a:prstGeom prst="rect">
            <a:avLst/>
          </a:prstGeom>
          <a:noFill/>
        </p:spPr>
        <p:txBody>
          <a:bodyPr wrap="none" lIns="95770" tIns="47886" rIns="95770" bIns="47886">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ja-JP" altLang="en-US" sz="1800" b="1" cap="all" dirty="0">
                <a:ln w="0">
                  <a:solidFill>
                    <a:schemeClr val="tx1"/>
                  </a:solidFill>
                </a:ln>
                <a:effectLst/>
                <a:latin typeface="BIZ UDPゴシック" panose="020B0400000000000000" pitchFamily="50" charset="-128"/>
                <a:ea typeface="BIZ UDPゴシック" panose="020B0400000000000000" pitchFamily="50" charset="-128"/>
                <a:cs typeface="Meiryo UI" panose="020B0604030504040204" pitchFamily="50" charset="-128"/>
              </a:rPr>
              <a:t>大阪府障がい者差別解消ガイドライン第４版概要版（事例編）</a:t>
            </a:r>
          </a:p>
        </p:txBody>
      </p:sp>
      <p:sp>
        <p:nvSpPr>
          <p:cNvPr id="48" name="正方形/長方形 47"/>
          <p:cNvSpPr/>
          <p:nvPr/>
        </p:nvSpPr>
        <p:spPr>
          <a:xfrm>
            <a:off x="6619597" y="3075546"/>
            <a:ext cx="3188275" cy="1859867"/>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a:xfrm>
            <a:off x="3349568" y="4368270"/>
            <a:ext cx="3177766" cy="1991483"/>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88137" y="4365405"/>
            <a:ext cx="3194379" cy="1991483"/>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52"/>
          <p:cNvSpPr/>
          <p:nvPr/>
        </p:nvSpPr>
        <p:spPr>
          <a:xfrm>
            <a:off x="78619" y="2326648"/>
            <a:ext cx="3213417" cy="1865900"/>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正方形/長方形 50"/>
          <p:cNvSpPr/>
          <p:nvPr/>
        </p:nvSpPr>
        <p:spPr>
          <a:xfrm>
            <a:off x="3350102" y="2326648"/>
            <a:ext cx="3177766" cy="1859866"/>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正方形/長方形 51"/>
          <p:cNvSpPr/>
          <p:nvPr/>
        </p:nvSpPr>
        <p:spPr>
          <a:xfrm>
            <a:off x="6591147" y="1236556"/>
            <a:ext cx="3203726" cy="1688387"/>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8619" y="410917"/>
            <a:ext cx="9733038" cy="634112"/>
          </a:xfrm>
          <a:prstGeom prst="rect">
            <a:avLst/>
          </a:prstGeom>
          <a:pattFill prst="pct20">
            <a:fgClr>
              <a:schemeClr val="accent4">
                <a:lumMod val="40000"/>
                <a:lumOff val="60000"/>
              </a:schemeClr>
            </a:fgClr>
            <a:bgClr>
              <a:schemeClr val="bg1"/>
            </a:bgClr>
          </a:pattFill>
          <a:ln>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nSpc>
                <a:spcPct val="150000"/>
              </a:lnSpc>
            </a:pPr>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・「不当な差別的取扱い」、「合理的配慮の提供」の具体的な事例を掲載し、府民の理解や取組みの広がりをめざす。</a:t>
            </a:r>
            <a:endPar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ct val="150000"/>
              </a:lnSpc>
            </a:pPr>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・障がいのある人に対する情報保障の重要性や、配慮の姿勢、対応例について掲載し、意思疎通に関する合理的配慮を行う際の参考を示す。</a:t>
            </a:r>
          </a:p>
        </p:txBody>
      </p:sp>
      <p:sp>
        <p:nvSpPr>
          <p:cNvPr id="25" name="正方形/長方形 24"/>
          <p:cNvSpPr/>
          <p:nvPr/>
        </p:nvSpPr>
        <p:spPr>
          <a:xfrm>
            <a:off x="51265" y="1272648"/>
            <a:ext cx="6476604" cy="894452"/>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額縁 25"/>
          <p:cNvSpPr/>
          <p:nvPr/>
        </p:nvSpPr>
        <p:spPr>
          <a:xfrm>
            <a:off x="51264" y="1066461"/>
            <a:ext cx="3008906" cy="279161"/>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ガイドラインの対象分野とは？</a:t>
            </a:r>
          </a:p>
        </p:txBody>
      </p:sp>
      <p:sp>
        <p:nvSpPr>
          <p:cNvPr id="30" name="角丸四角形 29"/>
          <p:cNvSpPr/>
          <p:nvPr/>
        </p:nvSpPr>
        <p:spPr>
          <a:xfrm>
            <a:off x="122881" y="1372948"/>
            <a:ext cx="6386695" cy="693853"/>
          </a:xfrm>
          <a:prstGeom prst="roundRect">
            <a:avLst>
              <a:gd name="adj" fmla="val 7176"/>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ja-JP" altLang="en-US" sz="12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対象分野</a:t>
            </a:r>
            <a:endParaRPr lang="en-US" altLang="ja-JP" sz="12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日常生活や社会生活に深く関わる場面を、「商品・サービス」、「福祉サービス」、「公共交通機関」、</a:t>
            </a:r>
            <a:endPar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「住宅」、「教育」、「医療」、「その他（自治会、マンション管理組合等）」の７分野に整理して記載。</a:t>
            </a:r>
            <a:endPar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2" name="額縁 41"/>
          <p:cNvSpPr/>
          <p:nvPr/>
        </p:nvSpPr>
        <p:spPr>
          <a:xfrm>
            <a:off x="642366" y="2146083"/>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商品・サービス分野</a:t>
            </a:r>
          </a:p>
        </p:txBody>
      </p:sp>
      <p:sp>
        <p:nvSpPr>
          <p:cNvPr id="43" name="額縁 42"/>
          <p:cNvSpPr/>
          <p:nvPr/>
        </p:nvSpPr>
        <p:spPr>
          <a:xfrm>
            <a:off x="7171904" y="2968601"/>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医療分野</a:t>
            </a:r>
          </a:p>
        </p:txBody>
      </p:sp>
      <p:sp>
        <p:nvSpPr>
          <p:cNvPr id="44" name="額縁 43"/>
          <p:cNvSpPr/>
          <p:nvPr/>
        </p:nvSpPr>
        <p:spPr>
          <a:xfrm>
            <a:off x="3932279" y="4227089"/>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教育分野</a:t>
            </a:r>
          </a:p>
        </p:txBody>
      </p:sp>
      <p:sp>
        <p:nvSpPr>
          <p:cNvPr id="45" name="額縁 44"/>
          <p:cNvSpPr/>
          <p:nvPr/>
        </p:nvSpPr>
        <p:spPr>
          <a:xfrm>
            <a:off x="7041232" y="1103260"/>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公共交通機関分野</a:t>
            </a:r>
          </a:p>
        </p:txBody>
      </p:sp>
      <p:sp>
        <p:nvSpPr>
          <p:cNvPr id="46" name="額縁 45"/>
          <p:cNvSpPr/>
          <p:nvPr/>
        </p:nvSpPr>
        <p:spPr>
          <a:xfrm>
            <a:off x="3938142" y="2137673"/>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福祉サービス分野</a:t>
            </a:r>
          </a:p>
        </p:txBody>
      </p:sp>
      <p:sp>
        <p:nvSpPr>
          <p:cNvPr id="47" name="額縁 46"/>
          <p:cNvSpPr/>
          <p:nvPr/>
        </p:nvSpPr>
        <p:spPr>
          <a:xfrm>
            <a:off x="642366" y="4235202"/>
            <a:ext cx="2029715" cy="276146"/>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住宅分野</a:t>
            </a:r>
          </a:p>
        </p:txBody>
      </p:sp>
      <p:sp>
        <p:nvSpPr>
          <p:cNvPr id="54" name="角丸四角形 53"/>
          <p:cNvSpPr/>
          <p:nvPr/>
        </p:nvSpPr>
        <p:spPr>
          <a:xfrm>
            <a:off x="141897" y="2451108"/>
            <a:ext cx="3071176" cy="713964"/>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・飲食業者が、以前に他の障がい者とトラブルがあったことのみを理由に障がい者の入店を拒否する。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6" name="角丸四角形 55"/>
          <p:cNvSpPr/>
          <p:nvPr/>
        </p:nvSpPr>
        <p:spPr>
          <a:xfrm>
            <a:off x="136685" y="3237727"/>
            <a:ext cx="3076388" cy="910403"/>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・ショッピングモールが、視覚障がいのある人から、目的店舗までの道が分からないため、誘導してほしいと申出を受け、管理会社の職員が、１階入り口から目的店舗まで誘導する。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7" name="角丸四角形 56"/>
          <p:cNvSpPr/>
          <p:nvPr/>
        </p:nvSpPr>
        <p:spPr>
          <a:xfrm>
            <a:off x="3404984" y="2443342"/>
            <a:ext cx="3039817" cy="562565"/>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・福祉サービスの提供に当たって、身体障がい者補助犬の同伴を拒否する。　など</a:t>
            </a:r>
          </a:p>
        </p:txBody>
      </p:sp>
      <p:sp>
        <p:nvSpPr>
          <p:cNvPr id="58" name="角丸四角形 57"/>
          <p:cNvSpPr/>
          <p:nvPr/>
        </p:nvSpPr>
        <p:spPr>
          <a:xfrm>
            <a:off x="3402057" y="3084493"/>
            <a:ext cx="3013493" cy="1028182"/>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・事業所が、知的障がいのある人から、渡される書類が分かりにくいため配慮してほしいと申出を受け、書類の内容をわかりやすい表現に変更する、ふりがなを付ける、分かち書きするなどの対応をする。　など</a:t>
            </a:r>
          </a:p>
        </p:txBody>
      </p:sp>
      <p:sp>
        <p:nvSpPr>
          <p:cNvPr id="59" name="角丸四角形 58"/>
          <p:cNvSpPr/>
          <p:nvPr/>
        </p:nvSpPr>
        <p:spPr>
          <a:xfrm>
            <a:off x="6666854" y="1402868"/>
            <a:ext cx="3039817" cy="592460"/>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・バスの運転手が、知的障がいがあることを理由に、介助者の同乗を求める。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0" name="角丸四角形 59"/>
          <p:cNvSpPr/>
          <p:nvPr/>
        </p:nvSpPr>
        <p:spPr>
          <a:xfrm>
            <a:off x="6666854" y="2035549"/>
            <a:ext cx="3039817" cy="871668"/>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marL="0" marR="0" lvl="0" indent="0" algn="l" defTabSz="9577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p>
          <a:p>
            <a:pPr marL="0" marR="0" lvl="0" indent="0" algn="l" defTabSz="9577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・タクシー運転手が、肢体不自由のある人から、自身でシートベルト着用をすることが困難なため配慮してほしいと申出を受け、本人に代わりシートベルトを着用する。　など</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角丸四角形 60"/>
          <p:cNvSpPr/>
          <p:nvPr/>
        </p:nvSpPr>
        <p:spPr>
          <a:xfrm>
            <a:off x="137573" y="4599387"/>
            <a:ext cx="3076388" cy="606274"/>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・家主が家を借りる人や、同居する家族に精神障がいがあるとわかると、入居を拒否する。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2" name="角丸四角形 61"/>
          <p:cNvSpPr/>
          <p:nvPr/>
        </p:nvSpPr>
        <p:spPr>
          <a:xfrm>
            <a:off x="136685" y="5305961"/>
            <a:ext cx="3076388" cy="831336"/>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・宅建業者が、発達障がいのある人から聴覚過敏があるため静かな環境で物件説明をしてほしいとの申出を受け、静かな個室で対応をする。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3" name="角丸四角形 62"/>
          <p:cNvSpPr/>
          <p:nvPr/>
        </p:nvSpPr>
        <p:spPr>
          <a:xfrm>
            <a:off x="3393620" y="4543810"/>
            <a:ext cx="3060665" cy="800694"/>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・障がいのある生徒の受験を拒否する。もしくは拒否しない代わりとして、正当な理由のない条件を付ける。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4" name="角丸四角形 63"/>
          <p:cNvSpPr/>
          <p:nvPr/>
        </p:nvSpPr>
        <p:spPr>
          <a:xfrm>
            <a:off x="3393620" y="5385079"/>
            <a:ext cx="3045081" cy="928766"/>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pPr marL="0" marR="0" lvl="0" indent="0" algn="l" defTabSz="9577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・学校が、精神障がいのある生徒から、不安障がいのため大勢の前で発表することに強い不安があると申出を受け、授業の理解度を個別に聴くなどの代替方法で評価を行う。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5" name="角丸四角形 64"/>
          <p:cNvSpPr/>
          <p:nvPr/>
        </p:nvSpPr>
        <p:spPr>
          <a:xfrm>
            <a:off x="6697219" y="3288520"/>
            <a:ext cx="3033475" cy="613757"/>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・院内が土足禁止であることを理由に、車いす利用者の診療を拒否する。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6" name="角丸四角形 65"/>
          <p:cNvSpPr/>
          <p:nvPr/>
        </p:nvSpPr>
        <p:spPr>
          <a:xfrm>
            <a:off x="6686619" y="3943989"/>
            <a:ext cx="3044075" cy="945204"/>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pPr marL="0" marR="0" lvl="0" indent="0" algn="l" defTabSz="9577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・病院が、知的障がいのある人の家族から本人が診察の見通しをもてるよう配慮してほしいと申出を受け、診察手順を絵カードで示すなどの対応をする。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70" name="正方形/長方形 69"/>
          <p:cNvSpPr/>
          <p:nvPr/>
        </p:nvSpPr>
        <p:spPr>
          <a:xfrm>
            <a:off x="81287" y="6460053"/>
            <a:ext cx="6428289" cy="318119"/>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★「環境の整備」、「不適切な行為」についても具体的な事例を掲載。</a:t>
            </a:r>
          </a:p>
        </p:txBody>
      </p:sp>
      <p:sp>
        <p:nvSpPr>
          <p:cNvPr id="34" name="額縁 25">
            <a:extLst>
              <a:ext uri="{FF2B5EF4-FFF2-40B4-BE49-F238E27FC236}">
                <a16:creationId xmlns:a16="http://schemas.microsoft.com/office/drawing/2014/main" id="{BB119F60-80C1-41FD-8AB4-D060A0D7E481}"/>
              </a:ext>
            </a:extLst>
          </p:cNvPr>
          <p:cNvSpPr/>
          <p:nvPr/>
        </p:nvSpPr>
        <p:spPr>
          <a:xfrm>
            <a:off x="40075" y="131513"/>
            <a:ext cx="3008906" cy="279161"/>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ガイドライン（事例編）の概要</a:t>
            </a:r>
          </a:p>
        </p:txBody>
      </p:sp>
      <p:sp>
        <p:nvSpPr>
          <p:cNvPr id="36" name="正方形/長方形 35">
            <a:extLst>
              <a:ext uri="{FF2B5EF4-FFF2-40B4-BE49-F238E27FC236}">
                <a16:creationId xmlns:a16="http://schemas.microsoft.com/office/drawing/2014/main" id="{146C726E-29A9-45B6-9EE5-93879890BAF2}"/>
              </a:ext>
            </a:extLst>
          </p:cNvPr>
          <p:cNvSpPr/>
          <p:nvPr/>
        </p:nvSpPr>
        <p:spPr>
          <a:xfrm>
            <a:off x="6592623" y="5042358"/>
            <a:ext cx="3188275" cy="1769672"/>
          </a:xfrm>
          <a:prstGeom prst="rect">
            <a:avLst/>
          </a:prstGeom>
          <a:solidFill>
            <a:schemeClr val="accent1">
              <a:lumMod val="20000"/>
              <a:lumOff val="8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b"/>
          <a:lstStyle/>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額縁 42">
            <a:extLst>
              <a:ext uri="{FF2B5EF4-FFF2-40B4-BE49-F238E27FC236}">
                <a16:creationId xmlns:a16="http://schemas.microsoft.com/office/drawing/2014/main" id="{22F7F3F4-1072-4AC5-B733-A8352386284A}"/>
              </a:ext>
            </a:extLst>
          </p:cNvPr>
          <p:cNvSpPr/>
          <p:nvPr/>
        </p:nvSpPr>
        <p:spPr>
          <a:xfrm>
            <a:off x="7102782" y="4968618"/>
            <a:ext cx="2232396" cy="311244"/>
          </a:xfrm>
          <a:prstGeom prst="bevel">
            <a:avLst/>
          </a:prstGeom>
          <a:solidFill>
            <a:srgbClr val="9966FF"/>
          </a:solidFill>
          <a:ln w="1270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300" b="1" dirty="0">
                <a:latin typeface="BIZ UDPゴシック" panose="020B0400000000000000" pitchFamily="50" charset="-128"/>
                <a:ea typeface="BIZ UDPゴシック" panose="020B0400000000000000" pitchFamily="50" charset="-128"/>
                <a:cs typeface="メイリオ" panose="020B0604030504040204" pitchFamily="50" charset="-128"/>
              </a:rPr>
              <a:t>その他の分野（自治会等）</a:t>
            </a:r>
          </a:p>
        </p:txBody>
      </p:sp>
      <p:sp>
        <p:nvSpPr>
          <p:cNvPr id="37" name="角丸四角形 64">
            <a:extLst>
              <a:ext uri="{FF2B5EF4-FFF2-40B4-BE49-F238E27FC236}">
                <a16:creationId xmlns:a16="http://schemas.microsoft.com/office/drawing/2014/main" id="{7B364488-3919-4435-BDF4-2D0B1FB9F98F}"/>
              </a:ext>
            </a:extLst>
          </p:cNvPr>
          <p:cNvSpPr/>
          <p:nvPr/>
        </p:nvSpPr>
        <p:spPr>
          <a:xfrm>
            <a:off x="6694609" y="5313067"/>
            <a:ext cx="3033475" cy="577175"/>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不当な差別的取扱いとなりうる事例</a:t>
            </a:r>
            <a:r>
              <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r>
              <a:rPr lang="ja-JP" altLang="en-US"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・マンション管理組合において、障がいのある人は役員になれないと規則で定める。　など</a:t>
            </a:r>
            <a:endParaRPr lang="en-US" altLang="ja-JP" sz="10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8" name="角丸四角形 65">
            <a:extLst>
              <a:ext uri="{FF2B5EF4-FFF2-40B4-BE49-F238E27FC236}">
                <a16:creationId xmlns:a16="http://schemas.microsoft.com/office/drawing/2014/main" id="{C2125ABF-D200-4A16-9F77-BC9F762176C9}"/>
              </a:ext>
            </a:extLst>
          </p:cNvPr>
          <p:cNvSpPr/>
          <p:nvPr/>
        </p:nvSpPr>
        <p:spPr>
          <a:xfrm>
            <a:off x="6672217" y="5927363"/>
            <a:ext cx="3044075" cy="850809"/>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t"/>
          <a:lstStyle/>
          <a:p>
            <a:pPr marL="0" marR="0" lvl="0" indent="0" algn="l" defTabSz="9577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合理的配慮の提供の具体的な事例</a:t>
            </a: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a:t>
            </a:r>
          </a:p>
          <a:p>
            <a:pPr marL="0" marR="0" lvl="0" indent="0" algn="l" defTabSz="9577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・自治会が、視覚障がいのある人</a:t>
            </a:r>
            <a:r>
              <a:rPr lang="ja-JP" altLang="en-US" sz="105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から集会で配布する資料を事前にデータで提供してほしいと申出を受け、事前にメールで送付する。 など</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endParaRPr>
          </a:p>
        </p:txBody>
      </p:sp>
    </p:spTree>
    <p:extLst>
      <p:ext uri="{BB962C8B-B14F-4D97-AF65-F5344CB8AC3E}">
        <p14:creationId xmlns:p14="http://schemas.microsoft.com/office/powerpoint/2010/main" val="38618334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0</TotalTime>
  <Words>1381</Words>
  <Application>Microsoft Office PowerPoint</Application>
  <PresentationFormat>A4 210 x 297 mm</PresentationFormat>
  <Paragraphs>84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Meiryo UI</vt:lpstr>
      <vt:lpstr>メイリオ</vt:lpstr>
      <vt:lpstr>Arial</vt:lpstr>
      <vt:lpstr>Calibri</vt:lpstr>
      <vt:lpstr>Office ​​テーマ</vt:lpstr>
      <vt:lpstr>障がい者差別の解消について、府民の理解を深め、「対話すること」、「考えること」、「理解し合うこと」のきっかけを提供・府民全体で差別の解消に取り組む</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2021-03-31T05:59:41Z</dcterms:created>
  <dcterms:modified xsi:type="dcterms:W3CDTF">2025-03-17T08:12:19Z</dcterms:modified>
</cp:coreProperties>
</file>