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7" r:id="rId2"/>
    <p:sldMasterId id="2147483790" r:id="rId3"/>
  </p:sldMasterIdLst>
  <p:notesMasterIdLst>
    <p:notesMasterId r:id="rId20"/>
  </p:notesMasterIdLst>
  <p:handoutMasterIdLst>
    <p:handoutMasterId r:id="rId21"/>
  </p:handoutMasterIdLst>
  <p:sldIdLst>
    <p:sldId id="256" r:id="rId4"/>
    <p:sldId id="257" r:id="rId5"/>
    <p:sldId id="289" r:id="rId6"/>
    <p:sldId id="292" r:id="rId7"/>
    <p:sldId id="296" r:id="rId8"/>
    <p:sldId id="297" r:id="rId9"/>
    <p:sldId id="268" r:id="rId10"/>
    <p:sldId id="298" r:id="rId11"/>
    <p:sldId id="294" r:id="rId12"/>
    <p:sldId id="299" r:id="rId13"/>
    <p:sldId id="300" r:id="rId14"/>
    <p:sldId id="295" r:id="rId15"/>
    <p:sldId id="302" r:id="rId16"/>
    <p:sldId id="288" r:id="rId17"/>
    <p:sldId id="301" r:id="rId18"/>
    <p:sldId id="262" r:id="rId19"/>
  </p:sldIdLst>
  <p:sldSz cx="9144000" cy="6858000" type="screen4x3"/>
  <p:notesSz cx="6738938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F62E"/>
    <a:srgbClr val="5CF279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60650" autoAdjust="0"/>
  </p:normalViewPr>
  <p:slideViewPr>
    <p:cSldViewPr>
      <p:cViewPr varScale="1">
        <p:scale>
          <a:sx n="45" d="100"/>
          <a:sy n="45" d="100"/>
        </p:scale>
        <p:origin x="19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16" y="-90"/>
      </p:cViewPr>
      <p:guideLst>
        <p:guide orient="horz" pos="310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997" cy="493555"/>
          </a:xfrm>
          <a:prstGeom prst="rect">
            <a:avLst/>
          </a:prstGeom>
        </p:spPr>
        <p:txBody>
          <a:bodyPr vert="horz" lIns="90696" tIns="45349" rIns="90696" bIns="4534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7371" y="1"/>
            <a:ext cx="2919997" cy="493555"/>
          </a:xfrm>
          <a:prstGeom prst="rect">
            <a:avLst/>
          </a:prstGeom>
        </p:spPr>
        <p:txBody>
          <a:bodyPr vert="horz" lIns="90696" tIns="45349" rIns="90696" bIns="45349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7532"/>
            <a:ext cx="2919997" cy="493554"/>
          </a:xfrm>
          <a:prstGeom prst="rect">
            <a:avLst/>
          </a:prstGeom>
        </p:spPr>
        <p:txBody>
          <a:bodyPr vert="horz" lIns="90696" tIns="45349" rIns="90696" bIns="4534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7371" y="9377532"/>
            <a:ext cx="2919997" cy="493554"/>
          </a:xfrm>
          <a:prstGeom prst="rect">
            <a:avLst/>
          </a:prstGeom>
        </p:spPr>
        <p:txBody>
          <a:bodyPr vert="horz" lIns="90696" tIns="45349" rIns="90696" bIns="45349" rtlCol="0" anchor="b"/>
          <a:lstStyle>
            <a:lvl1pPr algn="r">
              <a:defRPr sz="1200"/>
            </a:lvl1pPr>
          </a:lstStyle>
          <a:p>
            <a:fld id="{E4066EA3-6B86-407B-AE35-7C9B4C3782F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70445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997" cy="493555"/>
          </a:xfrm>
          <a:prstGeom prst="rect">
            <a:avLst/>
          </a:prstGeom>
        </p:spPr>
        <p:txBody>
          <a:bodyPr vert="horz" lIns="90691" tIns="45346" rIns="90691" bIns="4534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7371" y="1"/>
            <a:ext cx="2919997" cy="493555"/>
          </a:xfrm>
          <a:prstGeom prst="rect">
            <a:avLst/>
          </a:prstGeom>
        </p:spPr>
        <p:txBody>
          <a:bodyPr vert="horz" lIns="90691" tIns="45346" rIns="90691" bIns="45346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35538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1" tIns="45346" rIns="90691" bIns="4534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1" y="4689555"/>
            <a:ext cx="5390522" cy="4441989"/>
          </a:xfrm>
          <a:prstGeom prst="rect">
            <a:avLst/>
          </a:prstGeom>
        </p:spPr>
        <p:txBody>
          <a:bodyPr vert="horz" lIns="90691" tIns="45346" rIns="90691" bIns="4534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7532"/>
            <a:ext cx="2919997" cy="493554"/>
          </a:xfrm>
          <a:prstGeom prst="rect">
            <a:avLst/>
          </a:prstGeom>
        </p:spPr>
        <p:txBody>
          <a:bodyPr vert="horz" lIns="90691" tIns="45346" rIns="90691" bIns="4534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7371" y="9377532"/>
            <a:ext cx="2919997" cy="493554"/>
          </a:xfrm>
          <a:prstGeom prst="rect">
            <a:avLst/>
          </a:prstGeom>
        </p:spPr>
        <p:txBody>
          <a:bodyPr vert="horz" lIns="90691" tIns="45346" rIns="90691" bIns="45346" rtlCol="0" anchor="b"/>
          <a:lstStyle>
            <a:lvl1pPr algn="r">
              <a:defRPr sz="1200"/>
            </a:lvl1pPr>
          </a:lstStyle>
          <a:p>
            <a:fld id="{4BEB05FC-87AE-48E3-8CD4-9132E83B940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6034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5538" cy="37004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05FC-87AE-48E3-8CD4-9132E83B940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918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5538" cy="37004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05FC-87AE-48E3-8CD4-9132E83B940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74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5538" cy="37004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05FC-87AE-48E3-8CD4-9132E83B940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072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5538" cy="37004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05FC-87AE-48E3-8CD4-9132E83B940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231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ノート プレースホルダー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13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36911" indent="-283427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33710" indent="-226742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587192" indent="-226742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40676" indent="-226742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494160" indent="-226742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47643" indent="-226742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01127" indent="-226742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54611" indent="-226742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42E5FDA-38BD-4B3C-9D09-70B55250900E}" type="slidenum">
              <a:rPr lang="ja-JP" altLang="en-US">
                <a:solidFill>
                  <a:prstClr val="black"/>
                </a:solidFill>
              </a:rPr>
              <a:pPr eaLnBrk="1" hangingPunct="1"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2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36911" indent="-283427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33710" indent="-226742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587192" indent="-226742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40676" indent="-226742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494160" indent="-226742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47643" indent="-226742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01127" indent="-226742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54611" indent="-226742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5FDD11E-A32B-4F94-ADD5-8F365F18ED92}" type="slidenum">
              <a:rPr lang="ja-JP" altLang="en-US">
                <a:solidFill>
                  <a:prstClr val="black"/>
                </a:solidFill>
              </a:rPr>
              <a:pPr eaLnBrk="1" hangingPunct="1"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5538" cy="37004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05FC-87AE-48E3-8CD4-9132E83B9409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831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5538" cy="37004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05FC-87AE-48E3-8CD4-9132E83B940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23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5538" cy="37004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05FC-87AE-48E3-8CD4-9132E83B940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89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5538" cy="37004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05FC-87AE-48E3-8CD4-9132E83B9409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83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5538" cy="37004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05FC-87AE-48E3-8CD4-9132E83B9409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02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5538" cy="37004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05FC-87AE-48E3-8CD4-9132E83B9409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831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5538" cy="37004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05FC-87AE-48E3-8CD4-9132E83B940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74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5538" cy="37004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05FC-87AE-48E3-8CD4-9132E83B940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07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5538" cy="37004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05FC-87AE-48E3-8CD4-9132E83B940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74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5538" cy="37004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05FC-87AE-48E3-8CD4-9132E83B940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07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2485-C919-428B-A8B6-25EFA557BBA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4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6D47C-B3E3-4172-B070-55BCEC92475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4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5C6E9-BE75-4CD8-902C-4F013B7E9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71802-58A5-4F45-8A55-38E1E510684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1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63FE1-2778-4D3D-B733-6007C900C9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45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C8440-F138-4B4A-AFD5-CE75C681D3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3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3755-88AA-4FC2-B2B4-CF22B6C97AA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30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33A80-9724-4DEE-BCB9-2CA9035053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60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80AE8-8FF0-4591-9FF6-C86CFB10B74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02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6E95F-8B81-40E0-99DE-06F079B054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72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26728-B2AC-4CBC-A012-15ECC032FF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7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CD137-9E71-45F7-8938-EDC420EFD2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85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66F46-86E3-48F1-A0C2-B7B3AF3AC2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21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CC40B-9B0C-47CB-A9DA-74EEB8428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7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1F389-09DA-404B-BA51-B17F38356CE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03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BED0-1FC2-420C-8726-B268246B32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11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3EF07-E3EF-4775-A2B0-D3B263F089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29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4F7F2-C5A0-418B-94EE-71F8C7CBD2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10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FD2E6-771E-437F-AB14-BCE1CEE540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84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5572-C3D6-4DE6-A44B-EBF119853B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02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93485-D197-4990-8D46-334FAF69674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1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860E1-3D83-4582-A940-C8ED9DE641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7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014BC-91F9-4B0D-95D3-25D1EC0147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65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44CAA-4182-4DDD-8157-D96BF8240D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1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CFC3-E1AD-4E57-A1A7-A6E525AC25B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0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F30B3-F7E6-4630-9D99-3BE78DD0305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00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2A49C-6782-405A-A2FE-C008566E440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38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C3B15-BEB5-4F19-945C-B1205329A9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04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F5312-8351-4833-A465-3DEAB6AD8BC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9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A8A39-22D5-4A59-BED0-279B56160DD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0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8D58D-CB1F-466A-9541-792A6BF1011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9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34A86-88CF-4A0B-9988-03080485700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8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D122-EF84-4653-A05C-23724B5ACE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7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FEDD-5A10-43A5-9939-0D3FE04DF41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0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EB402-3250-4522-9296-F1EDE7288E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3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5E587-E084-49C3-911E-2610045A88B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4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04E8EF9-2C89-4931-828B-56D2B7769652}" type="slidenum">
              <a:rPr lang="en-US" altLang="ja-JP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40BD5A7-2663-47F6-BB7A-2433FE10E1E6}" type="slidenum">
              <a:rPr lang="en-US" altLang="ja-JP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4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A442B4C-E212-45EC-B717-D49A9A7E44AE}" type="slidenum">
              <a:rPr lang="en-US" altLang="ja-JP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1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636346"/>
            <a:ext cx="7772400" cy="286466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都市計画道路大阪瓢箪山線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4000" dirty="0" smtClean="0"/>
              <a:t>（</a:t>
            </a:r>
            <a:r>
              <a:rPr lang="ja-JP" altLang="en-US" sz="3600" dirty="0" smtClean="0"/>
              <a:t>恩智川～国道</a:t>
            </a:r>
            <a:r>
              <a:rPr lang="en-US" altLang="ja-JP" sz="3600" dirty="0" smtClean="0"/>
              <a:t>170</a:t>
            </a:r>
            <a:r>
              <a:rPr lang="ja-JP" altLang="en-US" sz="3600" dirty="0" smtClean="0"/>
              <a:t>号（大阪外環状線））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dirty="0" smtClean="0"/>
              <a:t>事業説明会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800201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3600" dirty="0" smtClean="0">
                <a:solidFill>
                  <a:schemeClr val="tx1"/>
                </a:solidFill>
              </a:rPr>
              <a:t>平成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29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年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7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月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5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日（水）</a:t>
            </a:r>
          </a:p>
          <a:p>
            <a:r>
              <a:rPr lang="ja-JP" altLang="en-US" sz="3600" dirty="0" smtClean="0">
                <a:solidFill>
                  <a:schemeClr val="tx1"/>
                </a:solidFill>
              </a:rPr>
              <a:t>大阪府八尾土木事務所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r>
              <a:rPr lang="ja-JP" altLang="en-US" sz="3600" dirty="0" smtClean="0"/>
              <a:t>東大阪市</a:t>
            </a:r>
            <a:endParaRPr kumimoji="1" lang="ja-JP" altLang="en-US" sz="36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 rot="10800000">
            <a:off x="0" y="0"/>
            <a:ext cx="9144000" cy="90872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877273"/>
            <a:ext cx="9144000" cy="989315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defTabSz="1138238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630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G0000sv0ns502\d10204$\doc\000本部\71_道路整備グループ\▲ 街路事業 ▲\★ 大阪瓢箪山線 ★\H29.07.05　大阪瓢箪山線　地元説明会資料\最終版\現場写真\c断面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129"/>
            <a:ext cx="9144000" cy="503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5199"/>
            <a:ext cx="9144000" cy="90805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ea typeface="HG創英角ｺﾞｼｯｸUB" pitchFamily="49" charset="-128"/>
              </a:rPr>
              <a:t>事業概要</a:t>
            </a:r>
            <a:r>
              <a:rPr lang="ja-JP" altLang="en-US" sz="5400" dirty="0">
                <a:ea typeface="HG創英角ｺﾞｼｯｸUB" pitchFamily="49" charset="-128"/>
              </a:rPr>
              <a:t>⑦</a:t>
            </a:r>
            <a:r>
              <a:rPr lang="ja-JP" altLang="en-US" sz="5400" dirty="0" smtClean="0">
                <a:ea typeface="HG創英角ｺﾞｼｯｸUB" pitchFamily="49" charset="-128"/>
              </a:rPr>
              <a:t>（Ｃ－Ｃ断面）</a:t>
            </a:r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3347864" y="3356992"/>
            <a:ext cx="0" cy="216024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線コネクタ 7"/>
          <p:cNvCxnSpPr/>
          <p:nvPr/>
        </p:nvCxnSpPr>
        <p:spPr bwMode="auto">
          <a:xfrm>
            <a:off x="581819" y="3356992"/>
            <a:ext cx="0" cy="216024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線矢印コネクタ 8"/>
          <p:cNvCxnSpPr/>
          <p:nvPr/>
        </p:nvCxnSpPr>
        <p:spPr bwMode="auto">
          <a:xfrm>
            <a:off x="539552" y="3501008"/>
            <a:ext cx="2808312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テキスト ボックス 9"/>
          <p:cNvSpPr txBox="1"/>
          <p:nvPr/>
        </p:nvSpPr>
        <p:spPr>
          <a:xfrm>
            <a:off x="1545563" y="2833772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５　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ｍ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 bwMode="auto">
          <a:xfrm>
            <a:off x="4283968" y="3356992"/>
            <a:ext cx="0" cy="216024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テキスト ボックス 11"/>
          <p:cNvSpPr txBox="1"/>
          <p:nvPr/>
        </p:nvSpPr>
        <p:spPr>
          <a:xfrm>
            <a:off x="3146482" y="2852936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２．５</a:t>
            </a:r>
            <a:r>
              <a:rPr lang="ja-JP" altLang="en-US" sz="2800" b="1" dirty="0">
                <a:solidFill>
                  <a:srgbClr val="FF0000"/>
                </a:solidFill>
              </a:rPr>
              <a:t>　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ｍ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 bwMode="auto">
          <a:xfrm>
            <a:off x="3347864" y="3501008"/>
            <a:ext cx="936104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239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30" y="1052736"/>
            <a:ext cx="7968754" cy="514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3"/>
          <p:cNvSpPr/>
          <p:nvPr/>
        </p:nvSpPr>
        <p:spPr bwMode="auto">
          <a:xfrm>
            <a:off x="280401" y="1115865"/>
            <a:ext cx="8612079" cy="5770007"/>
          </a:xfrm>
          <a:custGeom>
            <a:avLst/>
            <a:gdLst>
              <a:gd name="connsiteX0" fmla="*/ 0 w 7546031"/>
              <a:gd name="connsiteY0" fmla="*/ 0 h 3312592"/>
              <a:gd name="connsiteX1" fmla="*/ 7546031 w 7546031"/>
              <a:gd name="connsiteY1" fmla="*/ 0 h 3312592"/>
              <a:gd name="connsiteX2" fmla="*/ 7546031 w 7546031"/>
              <a:gd name="connsiteY2" fmla="*/ 3312592 h 3312592"/>
              <a:gd name="connsiteX3" fmla="*/ 0 w 7546031"/>
              <a:gd name="connsiteY3" fmla="*/ 3312592 h 3312592"/>
              <a:gd name="connsiteX4" fmla="*/ 0 w 7546031"/>
              <a:gd name="connsiteY4" fmla="*/ 0 h 3312592"/>
              <a:gd name="connsiteX0" fmla="*/ 10468 w 7556499"/>
              <a:gd name="connsiteY0" fmla="*/ 0 h 3312592"/>
              <a:gd name="connsiteX1" fmla="*/ 7556499 w 7556499"/>
              <a:gd name="connsiteY1" fmla="*/ 0 h 3312592"/>
              <a:gd name="connsiteX2" fmla="*/ 7556499 w 7556499"/>
              <a:gd name="connsiteY2" fmla="*/ 3312592 h 3312592"/>
              <a:gd name="connsiteX3" fmla="*/ 10468 w 7556499"/>
              <a:gd name="connsiteY3" fmla="*/ 3312592 h 3312592"/>
              <a:gd name="connsiteX4" fmla="*/ 0 w 7556499"/>
              <a:gd name="connsiteY4" fmla="*/ 1864792 h 3312592"/>
              <a:gd name="connsiteX5" fmla="*/ 10468 w 7556499"/>
              <a:gd name="connsiteY5" fmla="*/ 0 h 3312592"/>
              <a:gd name="connsiteX0" fmla="*/ 607368 w 8153399"/>
              <a:gd name="connsiteY0" fmla="*/ 0 h 3312592"/>
              <a:gd name="connsiteX1" fmla="*/ 8153399 w 8153399"/>
              <a:gd name="connsiteY1" fmla="*/ 0 h 3312592"/>
              <a:gd name="connsiteX2" fmla="*/ 8153399 w 8153399"/>
              <a:gd name="connsiteY2" fmla="*/ 3312592 h 3312592"/>
              <a:gd name="connsiteX3" fmla="*/ 607368 w 8153399"/>
              <a:gd name="connsiteY3" fmla="*/ 3312592 h 3312592"/>
              <a:gd name="connsiteX4" fmla="*/ 0 w 8153399"/>
              <a:gd name="connsiteY4" fmla="*/ 2753792 h 3312592"/>
              <a:gd name="connsiteX5" fmla="*/ 607368 w 8153399"/>
              <a:gd name="connsiteY5" fmla="*/ 0 h 3312592"/>
              <a:gd name="connsiteX0" fmla="*/ 612372 w 8158403"/>
              <a:gd name="connsiteY0" fmla="*/ 0 h 3312592"/>
              <a:gd name="connsiteX1" fmla="*/ 8158403 w 8158403"/>
              <a:gd name="connsiteY1" fmla="*/ 0 h 3312592"/>
              <a:gd name="connsiteX2" fmla="*/ 8158403 w 8158403"/>
              <a:gd name="connsiteY2" fmla="*/ 3312592 h 3312592"/>
              <a:gd name="connsiteX3" fmla="*/ 612372 w 8158403"/>
              <a:gd name="connsiteY3" fmla="*/ 3312592 h 3312592"/>
              <a:gd name="connsiteX4" fmla="*/ 5004 w 8158403"/>
              <a:gd name="connsiteY4" fmla="*/ 2753792 h 3312592"/>
              <a:gd name="connsiteX5" fmla="*/ 525704 w 8158403"/>
              <a:gd name="connsiteY5" fmla="*/ 1547292 h 3312592"/>
              <a:gd name="connsiteX6" fmla="*/ 612372 w 8158403"/>
              <a:gd name="connsiteY6" fmla="*/ 0 h 3312592"/>
              <a:gd name="connsiteX0" fmla="*/ 547771 w 8246202"/>
              <a:gd name="connsiteY0" fmla="*/ 0 h 3337992"/>
              <a:gd name="connsiteX1" fmla="*/ 8246202 w 8246202"/>
              <a:gd name="connsiteY1" fmla="*/ 25400 h 3337992"/>
              <a:gd name="connsiteX2" fmla="*/ 8246202 w 8246202"/>
              <a:gd name="connsiteY2" fmla="*/ 3337992 h 3337992"/>
              <a:gd name="connsiteX3" fmla="*/ 700171 w 8246202"/>
              <a:gd name="connsiteY3" fmla="*/ 3337992 h 3337992"/>
              <a:gd name="connsiteX4" fmla="*/ 92803 w 8246202"/>
              <a:gd name="connsiteY4" fmla="*/ 2779192 h 3337992"/>
              <a:gd name="connsiteX5" fmla="*/ 613503 w 8246202"/>
              <a:gd name="connsiteY5" fmla="*/ 1572692 h 3337992"/>
              <a:gd name="connsiteX6" fmla="*/ 547771 w 8246202"/>
              <a:gd name="connsiteY6" fmla="*/ 0 h 3337992"/>
              <a:gd name="connsiteX0" fmla="*/ 547771 w 8246202"/>
              <a:gd name="connsiteY0" fmla="*/ 662508 h 4000500"/>
              <a:gd name="connsiteX1" fmla="*/ 753203 w 8246202"/>
              <a:gd name="connsiteY1" fmla="*/ 0 h 4000500"/>
              <a:gd name="connsiteX2" fmla="*/ 8246202 w 8246202"/>
              <a:gd name="connsiteY2" fmla="*/ 687908 h 4000500"/>
              <a:gd name="connsiteX3" fmla="*/ 8246202 w 8246202"/>
              <a:gd name="connsiteY3" fmla="*/ 4000500 h 4000500"/>
              <a:gd name="connsiteX4" fmla="*/ 700171 w 8246202"/>
              <a:gd name="connsiteY4" fmla="*/ 4000500 h 4000500"/>
              <a:gd name="connsiteX5" fmla="*/ 92803 w 8246202"/>
              <a:gd name="connsiteY5" fmla="*/ 3441700 h 4000500"/>
              <a:gd name="connsiteX6" fmla="*/ 613503 w 8246202"/>
              <a:gd name="connsiteY6" fmla="*/ 2235200 h 4000500"/>
              <a:gd name="connsiteX7" fmla="*/ 547771 w 8246202"/>
              <a:gd name="connsiteY7" fmla="*/ 662508 h 4000500"/>
              <a:gd name="connsiteX0" fmla="*/ 547771 w 8246202"/>
              <a:gd name="connsiteY0" fmla="*/ 662508 h 4000500"/>
              <a:gd name="connsiteX1" fmla="*/ 753203 w 8246202"/>
              <a:gd name="connsiteY1" fmla="*/ 0 h 4000500"/>
              <a:gd name="connsiteX2" fmla="*/ 3191603 w 8246202"/>
              <a:gd name="connsiteY2" fmla="*/ 647700 h 4000500"/>
              <a:gd name="connsiteX3" fmla="*/ 8246202 w 8246202"/>
              <a:gd name="connsiteY3" fmla="*/ 687908 h 4000500"/>
              <a:gd name="connsiteX4" fmla="*/ 8246202 w 8246202"/>
              <a:gd name="connsiteY4" fmla="*/ 4000500 h 4000500"/>
              <a:gd name="connsiteX5" fmla="*/ 700171 w 8246202"/>
              <a:gd name="connsiteY5" fmla="*/ 4000500 h 4000500"/>
              <a:gd name="connsiteX6" fmla="*/ 92803 w 8246202"/>
              <a:gd name="connsiteY6" fmla="*/ 3441700 h 4000500"/>
              <a:gd name="connsiteX7" fmla="*/ 613503 w 8246202"/>
              <a:gd name="connsiteY7" fmla="*/ 2235200 h 4000500"/>
              <a:gd name="connsiteX8" fmla="*/ 547771 w 8246202"/>
              <a:gd name="connsiteY8" fmla="*/ 662508 h 4000500"/>
              <a:gd name="connsiteX0" fmla="*/ 547771 w 8246202"/>
              <a:gd name="connsiteY0" fmla="*/ 662508 h 4000500"/>
              <a:gd name="connsiteX1" fmla="*/ 753203 w 8246202"/>
              <a:gd name="connsiteY1" fmla="*/ 0 h 4000500"/>
              <a:gd name="connsiteX2" fmla="*/ 3217003 w 8246202"/>
              <a:gd name="connsiteY2" fmla="*/ 647700 h 4000500"/>
              <a:gd name="connsiteX3" fmla="*/ 8246202 w 8246202"/>
              <a:gd name="connsiteY3" fmla="*/ 687908 h 4000500"/>
              <a:gd name="connsiteX4" fmla="*/ 8246202 w 8246202"/>
              <a:gd name="connsiteY4" fmla="*/ 4000500 h 4000500"/>
              <a:gd name="connsiteX5" fmla="*/ 700171 w 8246202"/>
              <a:gd name="connsiteY5" fmla="*/ 4000500 h 4000500"/>
              <a:gd name="connsiteX6" fmla="*/ 92803 w 8246202"/>
              <a:gd name="connsiteY6" fmla="*/ 3441700 h 4000500"/>
              <a:gd name="connsiteX7" fmla="*/ 613503 w 8246202"/>
              <a:gd name="connsiteY7" fmla="*/ 2235200 h 4000500"/>
              <a:gd name="connsiteX8" fmla="*/ 547771 w 8246202"/>
              <a:gd name="connsiteY8" fmla="*/ 662508 h 4000500"/>
              <a:gd name="connsiteX0" fmla="*/ 585992 w 8284423"/>
              <a:gd name="connsiteY0" fmla="*/ 662508 h 4000500"/>
              <a:gd name="connsiteX1" fmla="*/ 791424 w 8284423"/>
              <a:gd name="connsiteY1" fmla="*/ 0 h 4000500"/>
              <a:gd name="connsiteX2" fmla="*/ 3255224 w 8284423"/>
              <a:gd name="connsiteY2" fmla="*/ 647700 h 4000500"/>
              <a:gd name="connsiteX3" fmla="*/ 8284423 w 8284423"/>
              <a:gd name="connsiteY3" fmla="*/ 687908 h 4000500"/>
              <a:gd name="connsiteX4" fmla="*/ 8284423 w 8284423"/>
              <a:gd name="connsiteY4" fmla="*/ 4000500 h 4000500"/>
              <a:gd name="connsiteX5" fmla="*/ 738392 w 8284423"/>
              <a:gd name="connsiteY5" fmla="*/ 4000500 h 4000500"/>
              <a:gd name="connsiteX6" fmla="*/ 4024 w 8284423"/>
              <a:gd name="connsiteY6" fmla="*/ 3543300 h 4000500"/>
              <a:gd name="connsiteX7" fmla="*/ 651724 w 8284423"/>
              <a:gd name="connsiteY7" fmla="*/ 2235200 h 4000500"/>
              <a:gd name="connsiteX8" fmla="*/ 585992 w 8284423"/>
              <a:gd name="connsiteY8" fmla="*/ 662508 h 4000500"/>
              <a:gd name="connsiteX0" fmla="*/ 913648 w 8612079"/>
              <a:gd name="connsiteY0" fmla="*/ 662508 h 4000500"/>
              <a:gd name="connsiteX1" fmla="*/ 1119080 w 8612079"/>
              <a:gd name="connsiteY1" fmla="*/ 0 h 4000500"/>
              <a:gd name="connsiteX2" fmla="*/ 3582880 w 8612079"/>
              <a:gd name="connsiteY2" fmla="*/ 647700 h 4000500"/>
              <a:gd name="connsiteX3" fmla="*/ 8612079 w 8612079"/>
              <a:gd name="connsiteY3" fmla="*/ 687908 h 4000500"/>
              <a:gd name="connsiteX4" fmla="*/ 8612079 w 8612079"/>
              <a:gd name="connsiteY4" fmla="*/ 4000500 h 4000500"/>
              <a:gd name="connsiteX5" fmla="*/ 1066048 w 8612079"/>
              <a:gd name="connsiteY5" fmla="*/ 4000500 h 4000500"/>
              <a:gd name="connsiteX6" fmla="*/ 331680 w 8612079"/>
              <a:gd name="connsiteY6" fmla="*/ 3543300 h 4000500"/>
              <a:gd name="connsiteX7" fmla="*/ 21437 w 8612079"/>
              <a:gd name="connsiteY7" fmla="*/ 2264228 h 4000500"/>
              <a:gd name="connsiteX8" fmla="*/ 913648 w 8612079"/>
              <a:gd name="connsiteY8" fmla="*/ 662508 h 4000500"/>
              <a:gd name="connsiteX0" fmla="*/ 913648 w 8612079"/>
              <a:gd name="connsiteY0" fmla="*/ 662508 h 4000500"/>
              <a:gd name="connsiteX1" fmla="*/ 1119080 w 8612079"/>
              <a:gd name="connsiteY1" fmla="*/ 0 h 4000500"/>
              <a:gd name="connsiteX2" fmla="*/ 3582880 w 8612079"/>
              <a:gd name="connsiteY2" fmla="*/ 647700 h 4000500"/>
              <a:gd name="connsiteX3" fmla="*/ 5561498 w 8612079"/>
              <a:gd name="connsiteY3" fmla="*/ 888341 h 4000500"/>
              <a:gd name="connsiteX4" fmla="*/ 8612079 w 8612079"/>
              <a:gd name="connsiteY4" fmla="*/ 687908 h 4000500"/>
              <a:gd name="connsiteX5" fmla="*/ 8612079 w 8612079"/>
              <a:gd name="connsiteY5" fmla="*/ 4000500 h 4000500"/>
              <a:gd name="connsiteX6" fmla="*/ 1066048 w 8612079"/>
              <a:gd name="connsiteY6" fmla="*/ 4000500 h 4000500"/>
              <a:gd name="connsiteX7" fmla="*/ 331680 w 8612079"/>
              <a:gd name="connsiteY7" fmla="*/ 3543300 h 4000500"/>
              <a:gd name="connsiteX8" fmla="*/ 21437 w 8612079"/>
              <a:gd name="connsiteY8" fmla="*/ 2264228 h 4000500"/>
              <a:gd name="connsiteX9" fmla="*/ 913648 w 8612079"/>
              <a:gd name="connsiteY9" fmla="*/ 662508 h 4000500"/>
              <a:gd name="connsiteX0" fmla="*/ 913648 w 8612079"/>
              <a:gd name="connsiteY0" fmla="*/ 689987 h 4027979"/>
              <a:gd name="connsiteX1" fmla="*/ 1119080 w 8612079"/>
              <a:gd name="connsiteY1" fmla="*/ 27479 h 4027979"/>
              <a:gd name="connsiteX2" fmla="*/ 3582880 w 8612079"/>
              <a:gd name="connsiteY2" fmla="*/ 675179 h 4027979"/>
              <a:gd name="connsiteX3" fmla="*/ 4342298 w 8612079"/>
              <a:gd name="connsiteY3" fmla="*/ 1420 h 4027979"/>
              <a:gd name="connsiteX4" fmla="*/ 5561498 w 8612079"/>
              <a:gd name="connsiteY4" fmla="*/ 915820 h 4027979"/>
              <a:gd name="connsiteX5" fmla="*/ 8612079 w 8612079"/>
              <a:gd name="connsiteY5" fmla="*/ 715387 h 4027979"/>
              <a:gd name="connsiteX6" fmla="*/ 8612079 w 8612079"/>
              <a:gd name="connsiteY6" fmla="*/ 4027979 h 4027979"/>
              <a:gd name="connsiteX7" fmla="*/ 1066048 w 8612079"/>
              <a:gd name="connsiteY7" fmla="*/ 4027979 h 4027979"/>
              <a:gd name="connsiteX8" fmla="*/ 331680 w 8612079"/>
              <a:gd name="connsiteY8" fmla="*/ 3570779 h 4027979"/>
              <a:gd name="connsiteX9" fmla="*/ 21437 w 8612079"/>
              <a:gd name="connsiteY9" fmla="*/ 2291707 h 4027979"/>
              <a:gd name="connsiteX10" fmla="*/ 913648 w 8612079"/>
              <a:gd name="connsiteY10" fmla="*/ 689987 h 4027979"/>
              <a:gd name="connsiteX0" fmla="*/ 913648 w 8612079"/>
              <a:gd name="connsiteY0" fmla="*/ 2383147 h 5721139"/>
              <a:gd name="connsiteX1" fmla="*/ 1119080 w 8612079"/>
              <a:gd name="connsiteY1" fmla="*/ 1720639 h 5721139"/>
              <a:gd name="connsiteX2" fmla="*/ 1042880 w 8612079"/>
              <a:gd name="connsiteY2" fmla="*/ 2511 h 5721139"/>
              <a:gd name="connsiteX3" fmla="*/ 4342298 w 8612079"/>
              <a:gd name="connsiteY3" fmla="*/ 1694580 h 5721139"/>
              <a:gd name="connsiteX4" fmla="*/ 5561498 w 8612079"/>
              <a:gd name="connsiteY4" fmla="*/ 2608980 h 5721139"/>
              <a:gd name="connsiteX5" fmla="*/ 8612079 w 8612079"/>
              <a:gd name="connsiteY5" fmla="*/ 2408547 h 5721139"/>
              <a:gd name="connsiteX6" fmla="*/ 8612079 w 8612079"/>
              <a:gd name="connsiteY6" fmla="*/ 5721139 h 5721139"/>
              <a:gd name="connsiteX7" fmla="*/ 1066048 w 8612079"/>
              <a:gd name="connsiteY7" fmla="*/ 5721139 h 5721139"/>
              <a:gd name="connsiteX8" fmla="*/ 331680 w 8612079"/>
              <a:gd name="connsiteY8" fmla="*/ 5263939 h 5721139"/>
              <a:gd name="connsiteX9" fmla="*/ 21437 w 8612079"/>
              <a:gd name="connsiteY9" fmla="*/ 3984867 h 5721139"/>
              <a:gd name="connsiteX10" fmla="*/ 913648 w 8612079"/>
              <a:gd name="connsiteY10" fmla="*/ 2383147 h 5721139"/>
              <a:gd name="connsiteX0" fmla="*/ 913648 w 8612079"/>
              <a:gd name="connsiteY0" fmla="*/ 2392354 h 5730346"/>
              <a:gd name="connsiteX1" fmla="*/ 1119080 w 8612079"/>
              <a:gd name="connsiteY1" fmla="*/ 1729846 h 5730346"/>
              <a:gd name="connsiteX2" fmla="*/ 916926 w 8612079"/>
              <a:gd name="connsiteY2" fmla="*/ 992588 h 5730346"/>
              <a:gd name="connsiteX3" fmla="*/ 1042880 w 8612079"/>
              <a:gd name="connsiteY3" fmla="*/ 11718 h 5730346"/>
              <a:gd name="connsiteX4" fmla="*/ 4342298 w 8612079"/>
              <a:gd name="connsiteY4" fmla="*/ 1703787 h 5730346"/>
              <a:gd name="connsiteX5" fmla="*/ 5561498 w 8612079"/>
              <a:gd name="connsiteY5" fmla="*/ 2618187 h 5730346"/>
              <a:gd name="connsiteX6" fmla="*/ 8612079 w 8612079"/>
              <a:gd name="connsiteY6" fmla="*/ 2417754 h 5730346"/>
              <a:gd name="connsiteX7" fmla="*/ 8612079 w 8612079"/>
              <a:gd name="connsiteY7" fmla="*/ 5730346 h 5730346"/>
              <a:gd name="connsiteX8" fmla="*/ 1066048 w 8612079"/>
              <a:gd name="connsiteY8" fmla="*/ 5730346 h 5730346"/>
              <a:gd name="connsiteX9" fmla="*/ 331680 w 8612079"/>
              <a:gd name="connsiteY9" fmla="*/ 5273146 h 5730346"/>
              <a:gd name="connsiteX10" fmla="*/ 21437 w 8612079"/>
              <a:gd name="connsiteY10" fmla="*/ 3994074 h 5730346"/>
              <a:gd name="connsiteX11" fmla="*/ 913648 w 8612079"/>
              <a:gd name="connsiteY11" fmla="*/ 2392354 h 5730346"/>
              <a:gd name="connsiteX0" fmla="*/ 913648 w 8612079"/>
              <a:gd name="connsiteY0" fmla="*/ 2542748 h 5880740"/>
              <a:gd name="connsiteX1" fmla="*/ 1119080 w 8612079"/>
              <a:gd name="connsiteY1" fmla="*/ 1880240 h 5880740"/>
              <a:gd name="connsiteX2" fmla="*/ 916926 w 8612079"/>
              <a:gd name="connsiteY2" fmla="*/ 1142982 h 5880740"/>
              <a:gd name="connsiteX3" fmla="*/ 1042880 w 8612079"/>
              <a:gd name="connsiteY3" fmla="*/ 162112 h 5880740"/>
              <a:gd name="connsiteX4" fmla="*/ 4327783 w 8612079"/>
              <a:gd name="connsiteY4" fmla="*/ 126982 h 5880740"/>
              <a:gd name="connsiteX5" fmla="*/ 4342298 w 8612079"/>
              <a:gd name="connsiteY5" fmla="*/ 1854181 h 5880740"/>
              <a:gd name="connsiteX6" fmla="*/ 5561498 w 8612079"/>
              <a:gd name="connsiteY6" fmla="*/ 2768581 h 5880740"/>
              <a:gd name="connsiteX7" fmla="*/ 8612079 w 8612079"/>
              <a:gd name="connsiteY7" fmla="*/ 2568148 h 5880740"/>
              <a:gd name="connsiteX8" fmla="*/ 8612079 w 8612079"/>
              <a:gd name="connsiteY8" fmla="*/ 5880740 h 5880740"/>
              <a:gd name="connsiteX9" fmla="*/ 1066048 w 8612079"/>
              <a:gd name="connsiteY9" fmla="*/ 5880740 h 5880740"/>
              <a:gd name="connsiteX10" fmla="*/ 331680 w 8612079"/>
              <a:gd name="connsiteY10" fmla="*/ 5423540 h 5880740"/>
              <a:gd name="connsiteX11" fmla="*/ 21437 w 8612079"/>
              <a:gd name="connsiteY11" fmla="*/ 4144468 h 5880740"/>
              <a:gd name="connsiteX12" fmla="*/ 913648 w 8612079"/>
              <a:gd name="connsiteY12" fmla="*/ 2542748 h 5880740"/>
              <a:gd name="connsiteX0" fmla="*/ 913648 w 8612079"/>
              <a:gd name="connsiteY0" fmla="*/ 2453515 h 5791507"/>
              <a:gd name="connsiteX1" fmla="*/ 1119080 w 8612079"/>
              <a:gd name="connsiteY1" fmla="*/ 1791007 h 5791507"/>
              <a:gd name="connsiteX2" fmla="*/ 916926 w 8612079"/>
              <a:gd name="connsiteY2" fmla="*/ 1053749 h 5791507"/>
              <a:gd name="connsiteX3" fmla="*/ 1042880 w 8612079"/>
              <a:gd name="connsiteY3" fmla="*/ 72879 h 5791507"/>
              <a:gd name="connsiteX4" fmla="*/ 4327783 w 8612079"/>
              <a:gd name="connsiteY4" fmla="*/ 37749 h 5791507"/>
              <a:gd name="connsiteX5" fmla="*/ 4022983 w 8612079"/>
              <a:gd name="connsiteY5" fmla="*/ 981178 h 5791507"/>
              <a:gd name="connsiteX6" fmla="*/ 4342298 w 8612079"/>
              <a:gd name="connsiteY6" fmla="*/ 1764948 h 5791507"/>
              <a:gd name="connsiteX7" fmla="*/ 5561498 w 8612079"/>
              <a:gd name="connsiteY7" fmla="*/ 2679348 h 5791507"/>
              <a:gd name="connsiteX8" fmla="*/ 8612079 w 8612079"/>
              <a:gd name="connsiteY8" fmla="*/ 2478915 h 5791507"/>
              <a:gd name="connsiteX9" fmla="*/ 8612079 w 8612079"/>
              <a:gd name="connsiteY9" fmla="*/ 5791507 h 5791507"/>
              <a:gd name="connsiteX10" fmla="*/ 1066048 w 8612079"/>
              <a:gd name="connsiteY10" fmla="*/ 5791507 h 5791507"/>
              <a:gd name="connsiteX11" fmla="*/ 331680 w 8612079"/>
              <a:gd name="connsiteY11" fmla="*/ 5334307 h 5791507"/>
              <a:gd name="connsiteX12" fmla="*/ 21437 w 8612079"/>
              <a:gd name="connsiteY12" fmla="*/ 4055235 h 5791507"/>
              <a:gd name="connsiteX13" fmla="*/ 913648 w 8612079"/>
              <a:gd name="connsiteY13" fmla="*/ 2453515 h 5791507"/>
              <a:gd name="connsiteX0" fmla="*/ 913648 w 8612079"/>
              <a:gd name="connsiteY0" fmla="*/ 2453515 h 5791507"/>
              <a:gd name="connsiteX1" fmla="*/ 1119080 w 8612079"/>
              <a:gd name="connsiteY1" fmla="*/ 1791007 h 5791507"/>
              <a:gd name="connsiteX2" fmla="*/ 916926 w 8612079"/>
              <a:gd name="connsiteY2" fmla="*/ 1053749 h 5791507"/>
              <a:gd name="connsiteX3" fmla="*/ 1042880 w 8612079"/>
              <a:gd name="connsiteY3" fmla="*/ 72879 h 5791507"/>
              <a:gd name="connsiteX4" fmla="*/ 4327783 w 8612079"/>
              <a:gd name="connsiteY4" fmla="*/ 37749 h 5791507"/>
              <a:gd name="connsiteX5" fmla="*/ 4022983 w 8612079"/>
              <a:gd name="connsiteY5" fmla="*/ 981178 h 5791507"/>
              <a:gd name="connsiteX6" fmla="*/ 4313269 w 8612079"/>
              <a:gd name="connsiteY6" fmla="*/ 1213406 h 5791507"/>
              <a:gd name="connsiteX7" fmla="*/ 4342298 w 8612079"/>
              <a:gd name="connsiteY7" fmla="*/ 1764948 h 5791507"/>
              <a:gd name="connsiteX8" fmla="*/ 5561498 w 8612079"/>
              <a:gd name="connsiteY8" fmla="*/ 2679348 h 5791507"/>
              <a:gd name="connsiteX9" fmla="*/ 8612079 w 8612079"/>
              <a:gd name="connsiteY9" fmla="*/ 2478915 h 5791507"/>
              <a:gd name="connsiteX10" fmla="*/ 8612079 w 8612079"/>
              <a:gd name="connsiteY10" fmla="*/ 5791507 h 5791507"/>
              <a:gd name="connsiteX11" fmla="*/ 1066048 w 8612079"/>
              <a:gd name="connsiteY11" fmla="*/ 5791507 h 5791507"/>
              <a:gd name="connsiteX12" fmla="*/ 331680 w 8612079"/>
              <a:gd name="connsiteY12" fmla="*/ 5334307 h 5791507"/>
              <a:gd name="connsiteX13" fmla="*/ 21437 w 8612079"/>
              <a:gd name="connsiteY13" fmla="*/ 4055235 h 5791507"/>
              <a:gd name="connsiteX14" fmla="*/ 913648 w 8612079"/>
              <a:gd name="connsiteY14" fmla="*/ 2453515 h 5791507"/>
              <a:gd name="connsiteX0" fmla="*/ 913648 w 8612079"/>
              <a:gd name="connsiteY0" fmla="*/ 2464265 h 5802257"/>
              <a:gd name="connsiteX1" fmla="*/ 1119080 w 8612079"/>
              <a:gd name="connsiteY1" fmla="*/ 1801757 h 5802257"/>
              <a:gd name="connsiteX2" fmla="*/ 916926 w 8612079"/>
              <a:gd name="connsiteY2" fmla="*/ 1064499 h 5802257"/>
              <a:gd name="connsiteX3" fmla="*/ 1042880 w 8612079"/>
              <a:gd name="connsiteY3" fmla="*/ 83629 h 5802257"/>
              <a:gd name="connsiteX4" fmla="*/ 4327783 w 8612079"/>
              <a:gd name="connsiteY4" fmla="*/ 48499 h 5802257"/>
              <a:gd name="connsiteX5" fmla="*/ 4240698 w 8612079"/>
              <a:gd name="connsiteY5" fmla="*/ 962899 h 5802257"/>
              <a:gd name="connsiteX6" fmla="*/ 4022983 w 8612079"/>
              <a:gd name="connsiteY6" fmla="*/ 991928 h 5802257"/>
              <a:gd name="connsiteX7" fmla="*/ 4313269 w 8612079"/>
              <a:gd name="connsiteY7" fmla="*/ 1224156 h 5802257"/>
              <a:gd name="connsiteX8" fmla="*/ 4342298 w 8612079"/>
              <a:gd name="connsiteY8" fmla="*/ 1775698 h 5802257"/>
              <a:gd name="connsiteX9" fmla="*/ 5561498 w 8612079"/>
              <a:gd name="connsiteY9" fmla="*/ 2690098 h 5802257"/>
              <a:gd name="connsiteX10" fmla="*/ 8612079 w 8612079"/>
              <a:gd name="connsiteY10" fmla="*/ 2489665 h 5802257"/>
              <a:gd name="connsiteX11" fmla="*/ 8612079 w 8612079"/>
              <a:gd name="connsiteY11" fmla="*/ 5802257 h 5802257"/>
              <a:gd name="connsiteX12" fmla="*/ 1066048 w 8612079"/>
              <a:gd name="connsiteY12" fmla="*/ 5802257 h 5802257"/>
              <a:gd name="connsiteX13" fmla="*/ 331680 w 8612079"/>
              <a:gd name="connsiteY13" fmla="*/ 5345057 h 5802257"/>
              <a:gd name="connsiteX14" fmla="*/ 21437 w 8612079"/>
              <a:gd name="connsiteY14" fmla="*/ 4065985 h 5802257"/>
              <a:gd name="connsiteX15" fmla="*/ 913648 w 8612079"/>
              <a:gd name="connsiteY15" fmla="*/ 2464265 h 5802257"/>
              <a:gd name="connsiteX0" fmla="*/ 913648 w 8612079"/>
              <a:gd name="connsiteY0" fmla="*/ 2432015 h 5770007"/>
              <a:gd name="connsiteX1" fmla="*/ 1119080 w 8612079"/>
              <a:gd name="connsiteY1" fmla="*/ 1769507 h 5770007"/>
              <a:gd name="connsiteX2" fmla="*/ 916926 w 8612079"/>
              <a:gd name="connsiteY2" fmla="*/ 1032249 h 5770007"/>
              <a:gd name="connsiteX3" fmla="*/ 1042880 w 8612079"/>
              <a:gd name="connsiteY3" fmla="*/ 51379 h 5770007"/>
              <a:gd name="connsiteX4" fmla="*/ 4327783 w 8612079"/>
              <a:gd name="connsiteY4" fmla="*/ 16249 h 5770007"/>
              <a:gd name="connsiteX5" fmla="*/ 4124583 w 8612079"/>
              <a:gd name="connsiteY5" fmla="*/ 364592 h 5770007"/>
              <a:gd name="connsiteX6" fmla="*/ 4240698 w 8612079"/>
              <a:gd name="connsiteY6" fmla="*/ 930649 h 5770007"/>
              <a:gd name="connsiteX7" fmla="*/ 4022983 w 8612079"/>
              <a:gd name="connsiteY7" fmla="*/ 959678 h 5770007"/>
              <a:gd name="connsiteX8" fmla="*/ 4313269 w 8612079"/>
              <a:gd name="connsiteY8" fmla="*/ 1191906 h 5770007"/>
              <a:gd name="connsiteX9" fmla="*/ 4342298 w 8612079"/>
              <a:gd name="connsiteY9" fmla="*/ 1743448 h 5770007"/>
              <a:gd name="connsiteX10" fmla="*/ 5561498 w 8612079"/>
              <a:gd name="connsiteY10" fmla="*/ 2657848 h 5770007"/>
              <a:gd name="connsiteX11" fmla="*/ 8612079 w 8612079"/>
              <a:gd name="connsiteY11" fmla="*/ 2457415 h 5770007"/>
              <a:gd name="connsiteX12" fmla="*/ 8612079 w 8612079"/>
              <a:gd name="connsiteY12" fmla="*/ 5770007 h 5770007"/>
              <a:gd name="connsiteX13" fmla="*/ 1066048 w 8612079"/>
              <a:gd name="connsiteY13" fmla="*/ 5770007 h 5770007"/>
              <a:gd name="connsiteX14" fmla="*/ 331680 w 8612079"/>
              <a:gd name="connsiteY14" fmla="*/ 5312807 h 5770007"/>
              <a:gd name="connsiteX15" fmla="*/ 21437 w 8612079"/>
              <a:gd name="connsiteY15" fmla="*/ 4033735 h 5770007"/>
              <a:gd name="connsiteX16" fmla="*/ 913648 w 8612079"/>
              <a:gd name="connsiteY16" fmla="*/ 2432015 h 5770007"/>
              <a:gd name="connsiteX0" fmla="*/ 913648 w 8612079"/>
              <a:gd name="connsiteY0" fmla="*/ 2432015 h 5770007"/>
              <a:gd name="connsiteX1" fmla="*/ 1119080 w 8612079"/>
              <a:gd name="connsiteY1" fmla="*/ 1769507 h 5770007"/>
              <a:gd name="connsiteX2" fmla="*/ 916926 w 8612079"/>
              <a:gd name="connsiteY2" fmla="*/ 1032249 h 5770007"/>
              <a:gd name="connsiteX3" fmla="*/ 1042880 w 8612079"/>
              <a:gd name="connsiteY3" fmla="*/ 51379 h 5770007"/>
              <a:gd name="connsiteX4" fmla="*/ 4327783 w 8612079"/>
              <a:gd name="connsiteY4" fmla="*/ 16249 h 5770007"/>
              <a:gd name="connsiteX5" fmla="*/ 4327783 w 8612079"/>
              <a:gd name="connsiteY5" fmla="*/ 422650 h 5770007"/>
              <a:gd name="connsiteX6" fmla="*/ 4240698 w 8612079"/>
              <a:gd name="connsiteY6" fmla="*/ 930649 h 5770007"/>
              <a:gd name="connsiteX7" fmla="*/ 4022983 w 8612079"/>
              <a:gd name="connsiteY7" fmla="*/ 959678 h 5770007"/>
              <a:gd name="connsiteX8" fmla="*/ 4313269 w 8612079"/>
              <a:gd name="connsiteY8" fmla="*/ 1191906 h 5770007"/>
              <a:gd name="connsiteX9" fmla="*/ 4342298 w 8612079"/>
              <a:gd name="connsiteY9" fmla="*/ 1743448 h 5770007"/>
              <a:gd name="connsiteX10" fmla="*/ 5561498 w 8612079"/>
              <a:gd name="connsiteY10" fmla="*/ 2657848 h 5770007"/>
              <a:gd name="connsiteX11" fmla="*/ 8612079 w 8612079"/>
              <a:gd name="connsiteY11" fmla="*/ 2457415 h 5770007"/>
              <a:gd name="connsiteX12" fmla="*/ 8612079 w 8612079"/>
              <a:gd name="connsiteY12" fmla="*/ 5770007 h 5770007"/>
              <a:gd name="connsiteX13" fmla="*/ 1066048 w 8612079"/>
              <a:gd name="connsiteY13" fmla="*/ 5770007 h 5770007"/>
              <a:gd name="connsiteX14" fmla="*/ 331680 w 8612079"/>
              <a:gd name="connsiteY14" fmla="*/ 5312807 h 5770007"/>
              <a:gd name="connsiteX15" fmla="*/ 21437 w 8612079"/>
              <a:gd name="connsiteY15" fmla="*/ 4033735 h 5770007"/>
              <a:gd name="connsiteX16" fmla="*/ 913648 w 8612079"/>
              <a:gd name="connsiteY16" fmla="*/ 2432015 h 5770007"/>
              <a:gd name="connsiteX0" fmla="*/ 913648 w 8612079"/>
              <a:gd name="connsiteY0" fmla="*/ 2432015 h 5770007"/>
              <a:gd name="connsiteX1" fmla="*/ 1119080 w 8612079"/>
              <a:gd name="connsiteY1" fmla="*/ 1769507 h 5770007"/>
              <a:gd name="connsiteX2" fmla="*/ 583098 w 8612079"/>
              <a:gd name="connsiteY2" fmla="*/ 1075792 h 5770007"/>
              <a:gd name="connsiteX3" fmla="*/ 1042880 w 8612079"/>
              <a:gd name="connsiteY3" fmla="*/ 51379 h 5770007"/>
              <a:gd name="connsiteX4" fmla="*/ 4327783 w 8612079"/>
              <a:gd name="connsiteY4" fmla="*/ 16249 h 5770007"/>
              <a:gd name="connsiteX5" fmla="*/ 4327783 w 8612079"/>
              <a:gd name="connsiteY5" fmla="*/ 422650 h 5770007"/>
              <a:gd name="connsiteX6" fmla="*/ 4240698 w 8612079"/>
              <a:gd name="connsiteY6" fmla="*/ 930649 h 5770007"/>
              <a:gd name="connsiteX7" fmla="*/ 4022983 w 8612079"/>
              <a:gd name="connsiteY7" fmla="*/ 959678 h 5770007"/>
              <a:gd name="connsiteX8" fmla="*/ 4313269 w 8612079"/>
              <a:gd name="connsiteY8" fmla="*/ 1191906 h 5770007"/>
              <a:gd name="connsiteX9" fmla="*/ 4342298 w 8612079"/>
              <a:gd name="connsiteY9" fmla="*/ 1743448 h 5770007"/>
              <a:gd name="connsiteX10" fmla="*/ 5561498 w 8612079"/>
              <a:gd name="connsiteY10" fmla="*/ 2657848 h 5770007"/>
              <a:gd name="connsiteX11" fmla="*/ 8612079 w 8612079"/>
              <a:gd name="connsiteY11" fmla="*/ 2457415 h 5770007"/>
              <a:gd name="connsiteX12" fmla="*/ 8612079 w 8612079"/>
              <a:gd name="connsiteY12" fmla="*/ 5770007 h 5770007"/>
              <a:gd name="connsiteX13" fmla="*/ 1066048 w 8612079"/>
              <a:gd name="connsiteY13" fmla="*/ 5770007 h 5770007"/>
              <a:gd name="connsiteX14" fmla="*/ 331680 w 8612079"/>
              <a:gd name="connsiteY14" fmla="*/ 5312807 h 5770007"/>
              <a:gd name="connsiteX15" fmla="*/ 21437 w 8612079"/>
              <a:gd name="connsiteY15" fmla="*/ 4033735 h 5770007"/>
              <a:gd name="connsiteX16" fmla="*/ 913648 w 8612079"/>
              <a:gd name="connsiteY16" fmla="*/ 2432015 h 5770007"/>
              <a:gd name="connsiteX0" fmla="*/ 913648 w 8612079"/>
              <a:gd name="connsiteY0" fmla="*/ 2432015 h 5770007"/>
              <a:gd name="connsiteX1" fmla="*/ 1119080 w 8612079"/>
              <a:gd name="connsiteY1" fmla="*/ 1769507 h 5770007"/>
              <a:gd name="connsiteX2" fmla="*/ 583098 w 8612079"/>
              <a:gd name="connsiteY2" fmla="*/ 1075792 h 5770007"/>
              <a:gd name="connsiteX3" fmla="*/ 1042880 w 8612079"/>
              <a:gd name="connsiteY3" fmla="*/ 51379 h 5770007"/>
              <a:gd name="connsiteX4" fmla="*/ 4327783 w 8612079"/>
              <a:gd name="connsiteY4" fmla="*/ 16249 h 5770007"/>
              <a:gd name="connsiteX5" fmla="*/ 4327783 w 8612079"/>
              <a:gd name="connsiteY5" fmla="*/ 422650 h 5770007"/>
              <a:gd name="connsiteX6" fmla="*/ 4240698 w 8612079"/>
              <a:gd name="connsiteY6" fmla="*/ 930649 h 5770007"/>
              <a:gd name="connsiteX7" fmla="*/ 4022983 w 8612079"/>
              <a:gd name="connsiteY7" fmla="*/ 959678 h 5770007"/>
              <a:gd name="connsiteX8" fmla="*/ 4313269 w 8612079"/>
              <a:gd name="connsiteY8" fmla="*/ 1191906 h 5770007"/>
              <a:gd name="connsiteX9" fmla="*/ 4342298 w 8612079"/>
              <a:gd name="connsiteY9" fmla="*/ 1743448 h 5770007"/>
              <a:gd name="connsiteX10" fmla="*/ 5370998 w 8612079"/>
              <a:gd name="connsiteY10" fmla="*/ 1832348 h 5770007"/>
              <a:gd name="connsiteX11" fmla="*/ 8612079 w 8612079"/>
              <a:gd name="connsiteY11" fmla="*/ 2457415 h 5770007"/>
              <a:gd name="connsiteX12" fmla="*/ 8612079 w 8612079"/>
              <a:gd name="connsiteY12" fmla="*/ 5770007 h 5770007"/>
              <a:gd name="connsiteX13" fmla="*/ 1066048 w 8612079"/>
              <a:gd name="connsiteY13" fmla="*/ 5770007 h 5770007"/>
              <a:gd name="connsiteX14" fmla="*/ 331680 w 8612079"/>
              <a:gd name="connsiteY14" fmla="*/ 5312807 h 5770007"/>
              <a:gd name="connsiteX15" fmla="*/ 21437 w 8612079"/>
              <a:gd name="connsiteY15" fmla="*/ 4033735 h 5770007"/>
              <a:gd name="connsiteX16" fmla="*/ 913648 w 8612079"/>
              <a:gd name="connsiteY16" fmla="*/ 2432015 h 577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12079" h="5770007">
                <a:moveTo>
                  <a:pt x="913648" y="2432015"/>
                </a:moveTo>
                <a:cubicBezTo>
                  <a:pt x="1058325" y="2431312"/>
                  <a:pt x="974403" y="1770210"/>
                  <a:pt x="1119080" y="1769507"/>
                </a:cubicBezTo>
                <a:cubicBezTo>
                  <a:pt x="1155912" y="1536213"/>
                  <a:pt x="595798" y="1362147"/>
                  <a:pt x="583098" y="1075792"/>
                </a:cubicBezTo>
                <a:cubicBezTo>
                  <a:pt x="570398" y="789437"/>
                  <a:pt x="803394" y="99760"/>
                  <a:pt x="1042880" y="51379"/>
                </a:cubicBezTo>
                <a:cubicBezTo>
                  <a:pt x="1282366" y="2998"/>
                  <a:pt x="3751271" y="-16601"/>
                  <a:pt x="4327783" y="16249"/>
                </a:cubicBezTo>
                <a:cubicBezTo>
                  <a:pt x="4904296" y="49099"/>
                  <a:pt x="4342297" y="270250"/>
                  <a:pt x="4327783" y="422650"/>
                </a:cubicBezTo>
                <a:cubicBezTo>
                  <a:pt x="4313269" y="575050"/>
                  <a:pt x="4320527" y="812116"/>
                  <a:pt x="4240698" y="930649"/>
                </a:cubicBezTo>
                <a:cubicBezTo>
                  <a:pt x="4160869" y="1049182"/>
                  <a:pt x="4006050" y="875011"/>
                  <a:pt x="4022983" y="959678"/>
                </a:cubicBezTo>
                <a:cubicBezTo>
                  <a:pt x="4039916" y="1044345"/>
                  <a:pt x="4260050" y="1061278"/>
                  <a:pt x="4313269" y="1191906"/>
                </a:cubicBezTo>
                <a:cubicBezTo>
                  <a:pt x="4366488" y="1322534"/>
                  <a:pt x="4166010" y="1636708"/>
                  <a:pt x="4342298" y="1743448"/>
                </a:cubicBezTo>
                <a:cubicBezTo>
                  <a:pt x="4518586" y="1850188"/>
                  <a:pt x="4540835" y="1827049"/>
                  <a:pt x="5370998" y="1832348"/>
                </a:cubicBezTo>
                <a:lnTo>
                  <a:pt x="8612079" y="2457415"/>
                </a:lnTo>
                <a:lnTo>
                  <a:pt x="8612079" y="5770007"/>
                </a:lnTo>
                <a:lnTo>
                  <a:pt x="1066048" y="5770007"/>
                </a:lnTo>
                <a:cubicBezTo>
                  <a:pt x="1062559" y="5287407"/>
                  <a:pt x="335169" y="5795407"/>
                  <a:pt x="331680" y="5312807"/>
                </a:cubicBezTo>
                <a:cubicBezTo>
                  <a:pt x="272785" y="5012240"/>
                  <a:pt x="-79791" y="4492700"/>
                  <a:pt x="21437" y="4033735"/>
                </a:cubicBezTo>
                <a:cubicBezTo>
                  <a:pt x="122665" y="3574770"/>
                  <a:pt x="-402919" y="2683547"/>
                  <a:pt x="913648" y="2432015"/>
                </a:cubicBezTo>
                <a:close/>
              </a:path>
            </a:pathLst>
          </a:custGeom>
          <a:solidFill>
            <a:schemeClr val="bg1"/>
          </a:solidFill>
          <a:ln w="203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5199"/>
            <a:ext cx="9144000" cy="90805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ea typeface="HG創英角ｺﾞｼｯｸUB" pitchFamily="49" charset="-128"/>
              </a:rPr>
              <a:t>事業概要⑧（Ｃ－Ｃ断面）</a:t>
            </a:r>
          </a:p>
        </p:txBody>
      </p:sp>
      <p:sp>
        <p:nvSpPr>
          <p:cNvPr id="9" name="フリーフォーム 8"/>
          <p:cNvSpPr/>
          <p:nvPr/>
        </p:nvSpPr>
        <p:spPr bwMode="auto">
          <a:xfrm>
            <a:off x="849287" y="5160814"/>
            <a:ext cx="1404938" cy="1047750"/>
          </a:xfrm>
          <a:custGeom>
            <a:avLst/>
            <a:gdLst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571500 w 1343025"/>
              <a:gd name="connsiteY2" fmla="*/ 1057275 h 1057275"/>
              <a:gd name="connsiteX3" fmla="*/ 57150 w 1343025"/>
              <a:gd name="connsiteY3" fmla="*/ 1047750 h 1057275"/>
              <a:gd name="connsiteX4" fmla="*/ 0 w 1343025"/>
              <a:gd name="connsiteY4" fmla="*/ 0 h 1057275"/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571500 w 1343025"/>
              <a:gd name="connsiteY2" fmla="*/ 1057275 h 1057275"/>
              <a:gd name="connsiteX3" fmla="*/ 4763 w 1343025"/>
              <a:gd name="connsiteY3" fmla="*/ 1047750 h 1057275"/>
              <a:gd name="connsiteX4" fmla="*/ 0 w 1343025"/>
              <a:gd name="connsiteY4" fmla="*/ 0 h 1057275"/>
              <a:gd name="connsiteX0" fmla="*/ 4973 w 1347998"/>
              <a:gd name="connsiteY0" fmla="*/ 0 h 1057275"/>
              <a:gd name="connsiteX1" fmla="*/ 1347998 w 1347998"/>
              <a:gd name="connsiteY1" fmla="*/ 9525 h 1057275"/>
              <a:gd name="connsiteX2" fmla="*/ 576473 w 1347998"/>
              <a:gd name="connsiteY2" fmla="*/ 1057275 h 1057275"/>
              <a:gd name="connsiteX3" fmla="*/ 211 w 1347998"/>
              <a:gd name="connsiteY3" fmla="*/ 1047750 h 1057275"/>
              <a:gd name="connsiteX4" fmla="*/ 4973 w 1347998"/>
              <a:gd name="connsiteY4" fmla="*/ 0 h 1057275"/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571500 w 1343025"/>
              <a:gd name="connsiteY2" fmla="*/ 1057275 h 1057275"/>
              <a:gd name="connsiteX3" fmla="*/ 9525 w 1343025"/>
              <a:gd name="connsiteY3" fmla="*/ 1047750 h 1057275"/>
              <a:gd name="connsiteX4" fmla="*/ 0 w 1343025"/>
              <a:gd name="connsiteY4" fmla="*/ 0 h 1057275"/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571500 w 1343025"/>
              <a:gd name="connsiteY2" fmla="*/ 1057275 h 1057275"/>
              <a:gd name="connsiteX3" fmla="*/ 4763 w 1343025"/>
              <a:gd name="connsiteY3" fmla="*/ 1047750 h 1057275"/>
              <a:gd name="connsiteX4" fmla="*/ 0 w 1343025"/>
              <a:gd name="connsiteY4" fmla="*/ 0 h 1057275"/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609600 w 1343025"/>
              <a:gd name="connsiteY2" fmla="*/ 1057275 h 1057275"/>
              <a:gd name="connsiteX3" fmla="*/ 4763 w 1343025"/>
              <a:gd name="connsiteY3" fmla="*/ 1047750 h 1057275"/>
              <a:gd name="connsiteX4" fmla="*/ 0 w 1343025"/>
              <a:gd name="connsiteY4" fmla="*/ 0 h 1057275"/>
              <a:gd name="connsiteX0" fmla="*/ 0 w 1343025"/>
              <a:gd name="connsiteY0" fmla="*/ 0 h 1052512"/>
              <a:gd name="connsiteX1" fmla="*/ 1343025 w 1343025"/>
              <a:gd name="connsiteY1" fmla="*/ 9525 h 1052512"/>
              <a:gd name="connsiteX2" fmla="*/ 609600 w 1343025"/>
              <a:gd name="connsiteY2" fmla="*/ 1052512 h 1052512"/>
              <a:gd name="connsiteX3" fmla="*/ 4763 w 1343025"/>
              <a:gd name="connsiteY3" fmla="*/ 1047750 h 1052512"/>
              <a:gd name="connsiteX4" fmla="*/ 0 w 1343025"/>
              <a:gd name="connsiteY4" fmla="*/ 0 h 1052512"/>
              <a:gd name="connsiteX0" fmla="*/ 0 w 1366838"/>
              <a:gd name="connsiteY0" fmla="*/ 0 h 1052512"/>
              <a:gd name="connsiteX1" fmla="*/ 1366838 w 1366838"/>
              <a:gd name="connsiteY1" fmla="*/ 9525 h 1052512"/>
              <a:gd name="connsiteX2" fmla="*/ 609600 w 1366838"/>
              <a:gd name="connsiteY2" fmla="*/ 1052512 h 1052512"/>
              <a:gd name="connsiteX3" fmla="*/ 4763 w 1366838"/>
              <a:gd name="connsiteY3" fmla="*/ 1047750 h 1052512"/>
              <a:gd name="connsiteX4" fmla="*/ 0 w 1366838"/>
              <a:gd name="connsiteY4" fmla="*/ 0 h 1052512"/>
              <a:gd name="connsiteX0" fmla="*/ 0 w 1404938"/>
              <a:gd name="connsiteY0" fmla="*/ 0 h 1052512"/>
              <a:gd name="connsiteX1" fmla="*/ 1404938 w 1404938"/>
              <a:gd name="connsiteY1" fmla="*/ 4763 h 1052512"/>
              <a:gd name="connsiteX2" fmla="*/ 609600 w 1404938"/>
              <a:gd name="connsiteY2" fmla="*/ 1052512 h 1052512"/>
              <a:gd name="connsiteX3" fmla="*/ 4763 w 1404938"/>
              <a:gd name="connsiteY3" fmla="*/ 1047750 h 1052512"/>
              <a:gd name="connsiteX4" fmla="*/ 0 w 1404938"/>
              <a:gd name="connsiteY4" fmla="*/ 0 h 1052512"/>
              <a:gd name="connsiteX0" fmla="*/ 0 w 1404938"/>
              <a:gd name="connsiteY0" fmla="*/ 0 h 1047750"/>
              <a:gd name="connsiteX1" fmla="*/ 1404938 w 1404938"/>
              <a:gd name="connsiteY1" fmla="*/ 4763 h 1047750"/>
              <a:gd name="connsiteX2" fmla="*/ 661988 w 1404938"/>
              <a:gd name="connsiteY2" fmla="*/ 1038225 h 1047750"/>
              <a:gd name="connsiteX3" fmla="*/ 4763 w 1404938"/>
              <a:gd name="connsiteY3" fmla="*/ 1047750 h 1047750"/>
              <a:gd name="connsiteX4" fmla="*/ 0 w 1404938"/>
              <a:gd name="connsiteY4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938" h="1047750">
                <a:moveTo>
                  <a:pt x="0" y="0"/>
                </a:moveTo>
                <a:lnTo>
                  <a:pt x="1404938" y="4763"/>
                </a:lnTo>
                <a:lnTo>
                  <a:pt x="661988" y="1038225"/>
                </a:lnTo>
                <a:lnTo>
                  <a:pt x="4763" y="1047750"/>
                </a:lnTo>
                <a:cubicBezTo>
                  <a:pt x="3175" y="698500"/>
                  <a:pt x="1588" y="34925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56517" y="6309320"/>
            <a:ext cx="4523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※</a:t>
            </a:r>
            <a:r>
              <a:rPr lang="ja-JP" altLang="en-US" sz="1600" dirty="0" smtClean="0"/>
              <a:t>参考断面図であり、縮尺は一致しておりません。</a:t>
            </a:r>
            <a:endParaRPr lang="en-US" altLang="ja-JP" sz="1600" dirty="0"/>
          </a:p>
          <a:p>
            <a:r>
              <a:rPr lang="ja-JP" altLang="en-US" sz="1600" dirty="0" smtClean="0"/>
              <a:t>　  また、全区間共通の断面ではありません。</a:t>
            </a:r>
            <a:endParaRPr kumimoji="1" lang="ja-JP" altLang="en-US" sz="16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r="51414" b="73095"/>
          <a:stretch/>
        </p:blipFill>
        <p:spPr bwMode="auto">
          <a:xfrm>
            <a:off x="265960" y="1530000"/>
            <a:ext cx="4320480" cy="137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614269" y="2298358"/>
            <a:ext cx="100540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御神田川</a:t>
            </a:r>
            <a:endParaRPr kumimoji="1" lang="ja-JP" altLang="en-US" sz="1600" dirty="0"/>
          </a:p>
        </p:txBody>
      </p:sp>
      <p:sp>
        <p:nvSpPr>
          <p:cNvPr id="10" name="フリーフォーム 9"/>
          <p:cNvSpPr/>
          <p:nvPr/>
        </p:nvSpPr>
        <p:spPr bwMode="auto">
          <a:xfrm>
            <a:off x="467544" y="2592512"/>
            <a:ext cx="1366838" cy="1052512"/>
          </a:xfrm>
          <a:custGeom>
            <a:avLst/>
            <a:gdLst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571500 w 1343025"/>
              <a:gd name="connsiteY2" fmla="*/ 1057275 h 1057275"/>
              <a:gd name="connsiteX3" fmla="*/ 57150 w 1343025"/>
              <a:gd name="connsiteY3" fmla="*/ 1047750 h 1057275"/>
              <a:gd name="connsiteX4" fmla="*/ 0 w 1343025"/>
              <a:gd name="connsiteY4" fmla="*/ 0 h 1057275"/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571500 w 1343025"/>
              <a:gd name="connsiteY2" fmla="*/ 1057275 h 1057275"/>
              <a:gd name="connsiteX3" fmla="*/ 4763 w 1343025"/>
              <a:gd name="connsiteY3" fmla="*/ 1047750 h 1057275"/>
              <a:gd name="connsiteX4" fmla="*/ 0 w 1343025"/>
              <a:gd name="connsiteY4" fmla="*/ 0 h 1057275"/>
              <a:gd name="connsiteX0" fmla="*/ 4973 w 1347998"/>
              <a:gd name="connsiteY0" fmla="*/ 0 h 1057275"/>
              <a:gd name="connsiteX1" fmla="*/ 1347998 w 1347998"/>
              <a:gd name="connsiteY1" fmla="*/ 9525 h 1057275"/>
              <a:gd name="connsiteX2" fmla="*/ 576473 w 1347998"/>
              <a:gd name="connsiteY2" fmla="*/ 1057275 h 1057275"/>
              <a:gd name="connsiteX3" fmla="*/ 211 w 1347998"/>
              <a:gd name="connsiteY3" fmla="*/ 1047750 h 1057275"/>
              <a:gd name="connsiteX4" fmla="*/ 4973 w 1347998"/>
              <a:gd name="connsiteY4" fmla="*/ 0 h 1057275"/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571500 w 1343025"/>
              <a:gd name="connsiteY2" fmla="*/ 1057275 h 1057275"/>
              <a:gd name="connsiteX3" fmla="*/ 9525 w 1343025"/>
              <a:gd name="connsiteY3" fmla="*/ 1047750 h 1057275"/>
              <a:gd name="connsiteX4" fmla="*/ 0 w 1343025"/>
              <a:gd name="connsiteY4" fmla="*/ 0 h 1057275"/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571500 w 1343025"/>
              <a:gd name="connsiteY2" fmla="*/ 1057275 h 1057275"/>
              <a:gd name="connsiteX3" fmla="*/ 4763 w 1343025"/>
              <a:gd name="connsiteY3" fmla="*/ 1047750 h 1057275"/>
              <a:gd name="connsiteX4" fmla="*/ 0 w 1343025"/>
              <a:gd name="connsiteY4" fmla="*/ 0 h 1057275"/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609600 w 1343025"/>
              <a:gd name="connsiteY2" fmla="*/ 1057275 h 1057275"/>
              <a:gd name="connsiteX3" fmla="*/ 4763 w 1343025"/>
              <a:gd name="connsiteY3" fmla="*/ 1047750 h 1057275"/>
              <a:gd name="connsiteX4" fmla="*/ 0 w 1343025"/>
              <a:gd name="connsiteY4" fmla="*/ 0 h 1057275"/>
              <a:gd name="connsiteX0" fmla="*/ 0 w 1343025"/>
              <a:gd name="connsiteY0" fmla="*/ 0 h 1052512"/>
              <a:gd name="connsiteX1" fmla="*/ 1343025 w 1343025"/>
              <a:gd name="connsiteY1" fmla="*/ 9525 h 1052512"/>
              <a:gd name="connsiteX2" fmla="*/ 609600 w 1343025"/>
              <a:gd name="connsiteY2" fmla="*/ 1052512 h 1052512"/>
              <a:gd name="connsiteX3" fmla="*/ 4763 w 1343025"/>
              <a:gd name="connsiteY3" fmla="*/ 1047750 h 1052512"/>
              <a:gd name="connsiteX4" fmla="*/ 0 w 1343025"/>
              <a:gd name="connsiteY4" fmla="*/ 0 h 1052512"/>
              <a:gd name="connsiteX0" fmla="*/ 0 w 1366838"/>
              <a:gd name="connsiteY0" fmla="*/ 0 h 1052512"/>
              <a:gd name="connsiteX1" fmla="*/ 1366838 w 1366838"/>
              <a:gd name="connsiteY1" fmla="*/ 9525 h 1052512"/>
              <a:gd name="connsiteX2" fmla="*/ 609600 w 1366838"/>
              <a:gd name="connsiteY2" fmla="*/ 1052512 h 1052512"/>
              <a:gd name="connsiteX3" fmla="*/ 4763 w 1366838"/>
              <a:gd name="connsiteY3" fmla="*/ 1047750 h 1052512"/>
              <a:gd name="connsiteX4" fmla="*/ 0 w 1366838"/>
              <a:gd name="connsiteY4" fmla="*/ 0 h 105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838" h="1052512">
                <a:moveTo>
                  <a:pt x="0" y="0"/>
                </a:moveTo>
                <a:lnTo>
                  <a:pt x="1366838" y="9525"/>
                </a:lnTo>
                <a:lnTo>
                  <a:pt x="609600" y="1052512"/>
                </a:lnTo>
                <a:lnTo>
                  <a:pt x="4763" y="1047750"/>
                </a:lnTo>
                <a:cubicBezTo>
                  <a:pt x="3175" y="698500"/>
                  <a:pt x="1588" y="34925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55776" y="1218238"/>
            <a:ext cx="1215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5000+2500</a:t>
            </a:r>
            <a:endParaRPr kumimoji="1" lang="ja-JP" altLang="en-US" sz="1600" dirty="0"/>
          </a:p>
        </p:txBody>
      </p:sp>
      <p:cxnSp>
        <p:nvCxnSpPr>
          <p:cNvPr id="14" name="直線コネクタ 13"/>
          <p:cNvCxnSpPr/>
          <p:nvPr/>
        </p:nvCxnSpPr>
        <p:spPr bwMode="auto">
          <a:xfrm flipV="1">
            <a:off x="8028384" y="1124744"/>
            <a:ext cx="0" cy="1971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コネクタ 14"/>
          <p:cNvCxnSpPr/>
          <p:nvPr/>
        </p:nvCxnSpPr>
        <p:spPr bwMode="auto">
          <a:xfrm flipV="1">
            <a:off x="5148064" y="1124744"/>
            <a:ext cx="0" cy="1971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線矢印コネクタ 15"/>
          <p:cNvCxnSpPr/>
          <p:nvPr/>
        </p:nvCxnSpPr>
        <p:spPr bwMode="auto">
          <a:xfrm>
            <a:off x="5148064" y="2904618"/>
            <a:ext cx="28803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lg"/>
            <a:tailEnd type="triangl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テキスト ボックス 16"/>
          <p:cNvSpPr txBox="1"/>
          <p:nvPr/>
        </p:nvSpPr>
        <p:spPr>
          <a:xfrm>
            <a:off x="6374458" y="2616234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16000</a:t>
            </a:r>
            <a:endParaRPr kumimoji="1" lang="ja-JP" altLang="en-US" sz="1200" dirty="0"/>
          </a:p>
        </p:txBody>
      </p:sp>
      <p:sp>
        <p:nvSpPr>
          <p:cNvPr id="18" name="下矢印 17"/>
          <p:cNvSpPr/>
          <p:nvPr/>
        </p:nvSpPr>
        <p:spPr bwMode="auto">
          <a:xfrm rot="1846062">
            <a:off x="5532150" y="3202771"/>
            <a:ext cx="792088" cy="553930"/>
          </a:xfrm>
          <a:prstGeom prst="downArrow">
            <a:avLst>
              <a:gd name="adj1" fmla="val 39177"/>
              <a:gd name="adj2" fmla="val 39419"/>
            </a:avLst>
          </a:prstGeom>
          <a:solidFill>
            <a:srgbClr val="5CF279"/>
          </a:solidFill>
          <a:ln w="9525" cap="flat" cmpd="sng" algn="ctr">
            <a:solidFill>
              <a:srgbClr val="46F62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0" r="33626" b="24919"/>
          <a:stretch/>
        </p:blipFill>
        <p:spPr bwMode="auto">
          <a:xfrm>
            <a:off x="-36512" y="3501008"/>
            <a:ext cx="9349906" cy="281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4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0" y="5199"/>
            <a:ext cx="9144000" cy="90805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ea typeface="HG創英角ｺﾞｼｯｸUB" pitchFamily="49" charset="-128"/>
              </a:rPr>
              <a:t>全　体　工　程　表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68468"/>
              </p:ext>
            </p:extLst>
          </p:nvPr>
        </p:nvGraphicFramePr>
        <p:xfrm>
          <a:off x="36504" y="1017373"/>
          <a:ext cx="9107499" cy="550797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5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2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7995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H29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年度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H30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年度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H31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年度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H32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年度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H33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年度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H34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年度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9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詳細設計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9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用地測量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9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用地買収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9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橋梁工事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79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道路築造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工事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1" name="直線コネクタ 10"/>
          <p:cNvCxnSpPr/>
          <p:nvPr/>
        </p:nvCxnSpPr>
        <p:spPr bwMode="auto">
          <a:xfrm>
            <a:off x="1475656" y="2420888"/>
            <a:ext cx="2880320" cy="0"/>
          </a:xfrm>
          <a:prstGeom prst="line">
            <a:avLst/>
          </a:prstGeom>
          <a:solidFill>
            <a:schemeClr val="accent1"/>
          </a:solidFill>
          <a:ln w="304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線コネクタ 40"/>
          <p:cNvCxnSpPr/>
          <p:nvPr/>
        </p:nvCxnSpPr>
        <p:spPr bwMode="auto">
          <a:xfrm>
            <a:off x="2555776" y="3356992"/>
            <a:ext cx="3312368" cy="0"/>
          </a:xfrm>
          <a:prstGeom prst="line">
            <a:avLst/>
          </a:prstGeom>
          <a:solidFill>
            <a:schemeClr val="accent1"/>
          </a:solidFill>
          <a:ln w="304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線コネクタ 43"/>
          <p:cNvCxnSpPr/>
          <p:nvPr/>
        </p:nvCxnSpPr>
        <p:spPr bwMode="auto">
          <a:xfrm>
            <a:off x="5364088" y="5157192"/>
            <a:ext cx="2160240" cy="0"/>
          </a:xfrm>
          <a:prstGeom prst="line">
            <a:avLst/>
          </a:prstGeom>
          <a:solidFill>
            <a:schemeClr val="accent1"/>
          </a:solidFill>
          <a:ln w="304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直線コネクタ 47"/>
          <p:cNvCxnSpPr/>
          <p:nvPr/>
        </p:nvCxnSpPr>
        <p:spPr bwMode="auto">
          <a:xfrm>
            <a:off x="5868144" y="6165304"/>
            <a:ext cx="2160240" cy="0"/>
          </a:xfrm>
          <a:prstGeom prst="line">
            <a:avLst/>
          </a:prstGeom>
          <a:solidFill>
            <a:schemeClr val="accent1"/>
          </a:solidFill>
          <a:ln w="304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線コネクタ 9"/>
          <p:cNvCxnSpPr/>
          <p:nvPr/>
        </p:nvCxnSpPr>
        <p:spPr bwMode="auto">
          <a:xfrm>
            <a:off x="4716016" y="4221088"/>
            <a:ext cx="2808312" cy="0"/>
          </a:xfrm>
          <a:prstGeom prst="line">
            <a:avLst/>
          </a:prstGeom>
          <a:solidFill>
            <a:schemeClr val="accent1"/>
          </a:solidFill>
          <a:ln w="304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線コネクタ 11"/>
          <p:cNvCxnSpPr/>
          <p:nvPr/>
        </p:nvCxnSpPr>
        <p:spPr bwMode="auto">
          <a:xfrm>
            <a:off x="3635896" y="4221088"/>
            <a:ext cx="936104" cy="0"/>
          </a:xfrm>
          <a:prstGeom prst="line">
            <a:avLst/>
          </a:prstGeom>
          <a:solidFill>
            <a:schemeClr val="accent1"/>
          </a:solidFill>
          <a:ln w="304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テキスト ボックス 12"/>
          <p:cNvSpPr txBox="1"/>
          <p:nvPr/>
        </p:nvSpPr>
        <p:spPr>
          <a:xfrm>
            <a:off x="4721986" y="6525344"/>
            <a:ext cx="4602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※</a:t>
            </a:r>
            <a:r>
              <a:rPr lang="ja-JP" altLang="en-US" sz="1600" dirty="0"/>
              <a:t>予定</a:t>
            </a:r>
            <a:r>
              <a:rPr lang="ja-JP" altLang="en-US" sz="1600" dirty="0" smtClean="0"/>
              <a:t>の工程表であり変更になる場合があります。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844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54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認可取得後の規制等について①</a:t>
            </a:r>
            <a:endParaRPr lang="ja-JP" altLang="en-US" sz="5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688"/>
            <a:ext cx="9144000" cy="594928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3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3600" b="1" dirty="0" smtClean="0"/>
              <a:t>①建築等の制限　（都計法第６５条）</a:t>
            </a:r>
            <a:endParaRPr lang="en-US" altLang="ja-JP" sz="3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3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3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3600" b="1" dirty="0" smtClean="0"/>
              <a:t>②土地建物等の先買い権（都計法第６７条）</a:t>
            </a:r>
            <a:endParaRPr lang="en-US" altLang="ja-JP" sz="3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3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3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3600" b="1" dirty="0"/>
              <a:t>③買い取り請求制度の適用（都計法第６８条）</a:t>
            </a:r>
            <a:endParaRPr lang="en-US" altLang="ja-JP" sz="3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3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3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3600" b="1" dirty="0"/>
              <a:t>④土地収用法の適用（都計法第６９条）</a:t>
            </a:r>
            <a:endParaRPr lang="en-US" altLang="ja-JP" sz="3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3600" b="1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6000" y="1844824"/>
            <a:ext cx="8136000" cy="461665"/>
          </a:xfrm>
          <a:prstGeom prst="rect">
            <a:avLst/>
          </a:prstGeom>
          <a:noFill/>
          <a:ln w="38100" cap="flat">
            <a:solidFill>
              <a:schemeClr val="tx1"/>
            </a:solidFill>
            <a:prstDash val="dash"/>
            <a:round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土地の形質変更</a:t>
            </a:r>
            <a:r>
              <a:rPr lang="ja-JP" altLang="en-US" sz="2400" dirty="0"/>
              <a:t>、</a:t>
            </a:r>
            <a:r>
              <a:rPr kumimoji="1" lang="ja-JP" altLang="en-US" sz="2400" dirty="0" smtClean="0"/>
              <a:t>建物・工作物の建築</a:t>
            </a:r>
            <a:r>
              <a:rPr lang="ja-JP" altLang="en-US" sz="2400" dirty="0" smtClean="0"/>
              <a:t>、物件の設置に制限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6000" y="3429000"/>
            <a:ext cx="8136000" cy="461665"/>
          </a:xfrm>
          <a:prstGeom prst="rect">
            <a:avLst/>
          </a:prstGeom>
          <a:noFill/>
          <a:ln w="38100" cap="flat">
            <a:solidFill>
              <a:schemeClr val="tx1"/>
            </a:solidFill>
            <a:prstDash val="dash"/>
            <a:round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土地、建物の取引をする場合は、大阪府に届け出が必要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6000" y="5085184"/>
            <a:ext cx="8136000" cy="461665"/>
          </a:xfrm>
          <a:prstGeom prst="rect">
            <a:avLst/>
          </a:prstGeom>
          <a:noFill/>
          <a:ln w="38100" cap="flat">
            <a:solidFill>
              <a:schemeClr val="tx1"/>
            </a:solidFill>
            <a:prstDash val="dash"/>
            <a:round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土地を時価で買取るよう</a:t>
            </a:r>
            <a:r>
              <a:rPr lang="ja-JP" altLang="en-US" sz="2400" dirty="0" smtClean="0"/>
              <a:t>請求できる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3298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5400" dirty="0" smtClean="0">
                <a:ea typeface="HG創英角ｺﾞｼｯｸUB" pitchFamily="49" charset="-128"/>
              </a:rPr>
              <a:t>案内看板（認可内容）</a:t>
            </a:r>
            <a:endParaRPr lang="en-US" altLang="ja-JP" sz="5400" dirty="0" smtClean="0">
              <a:ea typeface="HG創英角ｺﾞｼｯｸUB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0"/>
          <a:stretch/>
        </p:blipFill>
        <p:spPr>
          <a:xfrm>
            <a:off x="648072" y="1340768"/>
            <a:ext cx="7884368" cy="54067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テキスト ボックス 2"/>
          <p:cNvSpPr txBox="1"/>
          <p:nvPr/>
        </p:nvSpPr>
        <p:spPr>
          <a:xfrm>
            <a:off x="4319245" y="764704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2m</a:t>
            </a:r>
            <a:endParaRPr kumimoji="1" lang="ja-JP" altLang="en-US" sz="2800" dirty="0"/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648072" y="1196752"/>
            <a:ext cx="78843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線矢印コネクタ 6"/>
          <p:cNvCxnSpPr/>
          <p:nvPr/>
        </p:nvCxnSpPr>
        <p:spPr bwMode="auto">
          <a:xfrm>
            <a:off x="467544" y="1349152"/>
            <a:ext cx="0" cy="53983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テキスト ボックス 8"/>
          <p:cNvSpPr txBox="1"/>
          <p:nvPr/>
        </p:nvSpPr>
        <p:spPr>
          <a:xfrm rot="16200000">
            <a:off x="-214340" y="378254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1.5m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49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355976" y="4303589"/>
            <a:ext cx="79208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ja-JP" altLang="en-US" sz="900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5199"/>
            <a:ext cx="9144000" cy="90805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ea typeface="HG創英角ｺﾞｼｯｸUB" pitchFamily="49" charset="-128"/>
              </a:rPr>
              <a:t>案内看板設置位置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5436096" y="3898712"/>
            <a:ext cx="792088" cy="125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8" name="テキスト ボックス 1"/>
          <p:cNvSpPr txBox="1"/>
          <p:nvPr/>
        </p:nvSpPr>
        <p:spPr>
          <a:xfrm>
            <a:off x="1403648" y="4554810"/>
            <a:ext cx="679741" cy="128931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wordArtVertRtl"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11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33861" r="73444" b="26994"/>
          <a:stretch/>
        </p:blipFill>
        <p:spPr bwMode="auto">
          <a:xfrm>
            <a:off x="467544" y="913249"/>
            <a:ext cx="8213973" cy="594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19"/>
          <p:cNvGrpSpPr>
            <a:grpSpLocks/>
          </p:cNvGrpSpPr>
          <p:nvPr/>
        </p:nvGrpSpPr>
        <p:grpSpPr bwMode="auto">
          <a:xfrm>
            <a:off x="7884368" y="1196752"/>
            <a:ext cx="475981" cy="460041"/>
            <a:chOff x="9245829" y="137432"/>
            <a:chExt cx="454" cy="453"/>
          </a:xfrm>
        </p:grpSpPr>
        <p:sp>
          <p:nvSpPr>
            <p:cNvPr id="32" name="Oval 20"/>
            <p:cNvSpPr>
              <a:spLocks noChangeArrowheads="1"/>
            </p:cNvSpPr>
            <p:nvPr/>
          </p:nvSpPr>
          <p:spPr bwMode="auto">
            <a:xfrm>
              <a:off x="9245829" y="137432"/>
              <a:ext cx="454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9245938" y="137432"/>
              <a:ext cx="227" cy="40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sp>
        <p:nvSpPr>
          <p:cNvPr id="2" name="円/楕円 1"/>
          <p:cNvSpPr>
            <a:spLocks noChangeAspect="1"/>
          </p:cNvSpPr>
          <p:nvPr/>
        </p:nvSpPr>
        <p:spPr bwMode="auto">
          <a:xfrm>
            <a:off x="4499992" y="4653136"/>
            <a:ext cx="612000" cy="612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5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42020" y="913249"/>
            <a:ext cx="749141" cy="2808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50000"/>
            </a:schemeClr>
          </a:solidFill>
          <a:ln w="38100" cmpd="dbl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spAutoFit/>
          </a:bodyPr>
          <a:lstStyle/>
          <a:p>
            <a:pPr algn="ctr"/>
            <a:r>
              <a:rPr lang="ja-JP" altLang="en-US" sz="3200" b="1" dirty="0" smtClean="0">
                <a:latin typeface="ＭＳ Ｐゴシック" charset="-128"/>
              </a:rPr>
              <a:t>事業認可取得</a:t>
            </a:r>
            <a:endParaRPr lang="ja-JP" altLang="en-US" sz="3200" b="1" dirty="0">
              <a:latin typeface="ＭＳ Ｐゴシック" charset="-128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024997" y="913249"/>
            <a:ext cx="749141" cy="2808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 cmpd="dbl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eaVert" wrap="none" anchor="ctr">
            <a:spAutoFit/>
          </a:bodyPr>
          <a:lstStyle/>
          <a:p>
            <a:pPr algn="ctr"/>
            <a:r>
              <a:rPr lang="ja-JP" altLang="en-US" sz="3200" b="1" dirty="0" smtClean="0">
                <a:latin typeface="ＭＳ Ｐゴシック" charset="-128"/>
              </a:rPr>
              <a:t>地権者説明会</a:t>
            </a:r>
            <a:endParaRPr lang="ja-JP" altLang="en-US" sz="3200" b="1" dirty="0">
              <a:latin typeface="ＭＳ Ｐゴシック" charset="-128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076055" y="4083962"/>
            <a:ext cx="749141" cy="2808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eaVert" wrap="none" anchor="ctr">
            <a:spAutoFit/>
          </a:bodyPr>
          <a:lstStyle/>
          <a:p>
            <a:pPr algn="ctr"/>
            <a:r>
              <a:rPr lang="ja-JP" altLang="en-US" sz="3200" b="1" dirty="0" smtClean="0">
                <a:latin typeface="ＭＳ Ｐゴシック" charset="-128"/>
              </a:rPr>
              <a:t>道路用地取得</a:t>
            </a:r>
            <a:endParaRPr lang="ja-JP" altLang="en-US" sz="3200" b="1" dirty="0">
              <a:latin typeface="ＭＳ Ｐゴシック" charset="-128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588224" y="4083962"/>
            <a:ext cx="749141" cy="2808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eaVert" wrap="none" anchor="ctr">
            <a:spAutoFit/>
          </a:bodyPr>
          <a:lstStyle/>
          <a:p>
            <a:pPr algn="ctr"/>
            <a:r>
              <a:rPr lang="ja-JP" altLang="en-US" sz="3200" b="1" dirty="0" smtClean="0">
                <a:latin typeface="ＭＳ Ｐゴシック" charset="-128"/>
              </a:rPr>
              <a:t>工事</a:t>
            </a:r>
            <a:r>
              <a:rPr lang="ja-JP" altLang="en-US" sz="3200" b="1" dirty="0">
                <a:latin typeface="ＭＳ Ｐゴシック" charset="-128"/>
              </a:rPr>
              <a:t>着手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843808" y="4056846"/>
            <a:ext cx="1293971" cy="2808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eaVert" wrap="none" anchor="ctr">
            <a:spAutoFit/>
          </a:bodyPr>
          <a:lstStyle/>
          <a:p>
            <a:pPr algn="ctr"/>
            <a:r>
              <a:rPr lang="ja-JP" altLang="en-US" sz="3200" b="1" dirty="0">
                <a:latin typeface="ＭＳ Ｐゴシック" charset="-128"/>
              </a:rPr>
              <a:t>建物等補償算定</a:t>
            </a:r>
          </a:p>
          <a:p>
            <a:pPr algn="ctr"/>
            <a:r>
              <a:rPr lang="ja-JP" altLang="en-US" sz="3200" b="1" dirty="0">
                <a:latin typeface="ＭＳ Ｐゴシック" charset="-128"/>
              </a:rPr>
              <a:t>土地価格算定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8100392" y="4083962"/>
            <a:ext cx="749141" cy="2808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eaVert" wrap="none" anchor="ctr">
            <a:spAutoFit/>
          </a:bodyPr>
          <a:lstStyle/>
          <a:p>
            <a:pPr algn="ctr"/>
            <a:r>
              <a:rPr lang="ja-JP" altLang="en-US" sz="3200" b="1" dirty="0" smtClean="0">
                <a:latin typeface="ＭＳ Ｐゴシック" charset="-128"/>
              </a:rPr>
              <a:t>供用</a:t>
            </a:r>
            <a:r>
              <a:rPr lang="ja-JP" altLang="en-US" sz="3200" b="1" dirty="0">
                <a:latin typeface="ＭＳ Ｐゴシック" charset="-128"/>
              </a:rPr>
              <a:t>開始</a:t>
            </a:r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7481380" y="913249"/>
            <a:ext cx="749141" cy="2808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eaVert" wrap="none" anchor="ctr">
            <a:spAutoFit/>
          </a:bodyPr>
          <a:lstStyle/>
          <a:p>
            <a:pPr algn="ctr"/>
            <a:r>
              <a:rPr lang="ja-JP" altLang="en-US" sz="3200" b="1" dirty="0" smtClean="0">
                <a:latin typeface="ＭＳ Ｐゴシック" charset="-128"/>
              </a:rPr>
              <a:t>境界確定立会</a:t>
            </a:r>
            <a:endParaRPr lang="ja-JP" altLang="en-US" sz="3200" b="1" dirty="0">
              <a:latin typeface="ＭＳ Ｐゴシック" charset="-128"/>
            </a:endParaRPr>
          </a:p>
        </p:txBody>
      </p:sp>
      <p:sp>
        <p:nvSpPr>
          <p:cNvPr id="17" name="AutoShape 32"/>
          <p:cNvSpPr>
            <a:spLocks noChangeArrowheads="1"/>
          </p:cNvSpPr>
          <p:nvPr/>
        </p:nvSpPr>
        <p:spPr bwMode="auto">
          <a:xfrm>
            <a:off x="5753188" y="913247"/>
            <a:ext cx="749141" cy="2808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eaVert" wrap="none" anchor="ctr">
            <a:spAutoFit/>
          </a:bodyPr>
          <a:lstStyle/>
          <a:p>
            <a:pPr algn="ctr"/>
            <a:r>
              <a:rPr lang="ja-JP" altLang="en-US" sz="3200" b="1" dirty="0" smtClean="0">
                <a:latin typeface="ＭＳ Ｐゴシック" charset="-128"/>
              </a:rPr>
              <a:t>用地</a:t>
            </a:r>
            <a:r>
              <a:rPr lang="ja-JP" altLang="en-US" sz="3200" b="1" dirty="0">
                <a:latin typeface="ＭＳ Ｐゴシック" charset="-128"/>
              </a:rPr>
              <a:t>測量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auto">
          <a:xfrm>
            <a:off x="1099384" y="4083962"/>
            <a:ext cx="749141" cy="2808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eaVert" wrap="none" anchor="ctr">
            <a:spAutoFit/>
          </a:bodyPr>
          <a:lstStyle/>
          <a:p>
            <a:pPr algn="ctr"/>
            <a:r>
              <a:rPr lang="ja-JP" altLang="en-US" sz="3200" b="1" dirty="0">
                <a:latin typeface="ＭＳ Ｐゴシック" charset="-128"/>
              </a:rPr>
              <a:t>建物等物件調査</a:t>
            </a: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1568926" y="1736432"/>
            <a:ext cx="249047" cy="1161633"/>
          </a:xfrm>
          <a:prstGeom prst="rightArrow">
            <a:avLst>
              <a:gd name="adj1" fmla="val 50000"/>
              <a:gd name="adj2" fmla="val 528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 sz="3200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67544" y="4907145"/>
            <a:ext cx="249047" cy="1161633"/>
          </a:xfrm>
          <a:prstGeom prst="rightArrow">
            <a:avLst>
              <a:gd name="adj1" fmla="val 50000"/>
              <a:gd name="adj2" fmla="val 528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 sz="3200"/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2234325" y="4880029"/>
            <a:ext cx="249047" cy="1161633"/>
          </a:xfrm>
          <a:prstGeom prst="rightArrow">
            <a:avLst>
              <a:gd name="adj1" fmla="val 50000"/>
              <a:gd name="adj2" fmla="val 528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 sz="3200"/>
          </a:p>
        </p:txBody>
      </p:sp>
      <p:sp>
        <p:nvSpPr>
          <p:cNvPr id="30" name="AutoShape 14"/>
          <p:cNvSpPr>
            <a:spLocks noChangeArrowheads="1"/>
          </p:cNvSpPr>
          <p:nvPr/>
        </p:nvSpPr>
        <p:spPr bwMode="auto">
          <a:xfrm>
            <a:off x="4466969" y="4907145"/>
            <a:ext cx="249047" cy="1161633"/>
          </a:xfrm>
          <a:prstGeom prst="rightArrow">
            <a:avLst>
              <a:gd name="adj1" fmla="val 50000"/>
              <a:gd name="adj2" fmla="val 528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 sz="3200"/>
          </a:p>
        </p:txBody>
      </p: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6084168" y="4907145"/>
            <a:ext cx="249047" cy="1161633"/>
          </a:xfrm>
          <a:prstGeom prst="rightArrow">
            <a:avLst>
              <a:gd name="adj1" fmla="val 50000"/>
              <a:gd name="adj2" fmla="val 528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 sz="3200"/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>
            <a:off x="7573999" y="4907145"/>
            <a:ext cx="249047" cy="1161633"/>
          </a:xfrm>
          <a:prstGeom prst="rightArrow">
            <a:avLst>
              <a:gd name="adj1" fmla="val 50000"/>
              <a:gd name="adj2" fmla="val 528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 sz="3200"/>
          </a:p>
        </p:txBody>
      </p:sp>
      <p:sp>
        <p:nvSpPr>
          <p:cNvPr id="43" name="テキスト ボックス 287"/>
          <p:cNvSpPr txBox="1">
            <a:spLocks noChangeArrowheads="1"/>
          </p:cNvSpPr>
          <p:nvPr/>
        </p:nvSpPr>
        <p:spPr bwMode="auto">
          <a:xfrm>
            <a:off x="1792749" y="828001"/>
            <a:ext cx="1665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rgbClr val="292929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rgbClr val="292929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rgbClr val="292929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rgbClr val="292929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rgbClr val="292929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1200">
                <a:solidFill>
                  <a:srgbClr val="292929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1200">
                <a:solidFill>
                  <a:srgbClr val="292929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1200">
                <a:solidFill>
                  <a:srgbClr val="292929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1200">
                <a:solidFill>
                  <a:srgbClr val="292929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/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現時点</a:t>
            </a:r>
            <a:endParaRPr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0" y="5199"/>
            <a:ext cx="9144000" cy="90805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ea typeface="HG創英角ｺﾞｼｯｸUB" pitchFamily="49" charset="-128"/>
              </a:rPr>
              <a:t>今後の事業の進め方</a:t>
            </a:r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2234325" y="1471627"/>
            <a:ext cx="749141" cy="2304000"/>
          </a:xfrm>
          <a:prstGeom prst="roundRect">
            <a:avLst>
              <a:gd name="adj" fmla="val 16667"/>
            </a:avLst>
          </a:prstGeom>
          <a:solidFill>
            <a:srgbClr val="FF0000">
              <a:alpha val="50000"/>
            </a:srgbClr>
          </a:solidFill>
          <a:ln w="38100" cmpd="dbl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eaVert" wrap="none" anchor="ctr">
            <a:spAutoFit/>
          </a:bodyPr>
          <a:lstStyle/>
          <a:p>
            <a:pPr algn="ctr"/>
            <a:r>
              <a:rPr lang="ja-JP" altLang="en-US" sz="3200" b="1" dirty="0" smtClean="0">
                <a:latin typeface="ＭＳ Ｐゴシック" charset="-128"/>
              </a:rPr>
              <a:t>事業説明会</a:t>
            </a:r>
            <a:endParaRPr lang="ja-JP" altLang="en-US" sz="3200" b="1" dirty="0">
              <a:latin typeface="ＭＳ Ｐゴシック" charset="-128"/>
            </a:endParaRPr>
          </a:p>
        </p:txBody>
      </p:sp>
      <p:sp>
        <p:nvSpPr>
          <p:cNvPr id="42" name="AutoShape 14"/>
          <p:cNvSpPr>
            <a:spLocks noChangeArrowheads="1"/>
          </p:cNvSpPr>
          <p:nvPr/>
        </p:nvSpPr>
        <p:spPr bwMode="auto">
          <a:xfrm>
            <a:off x="3366269" y="1736432"/>
            <a:ext cx="249047" cy="1161633"/>
          </a:xfrm>
          <a:prstGeom prst="rightArrow">
            <a:avLst>
              <a:gd name="adj1" fmla="val 50000"/>
              <a:gd name="adj2" fmla="val 528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 sz="3200"/>
          </a:p>
        </p:txBody>
      </p:sp>
      <p:sp>
        <p:nvSpPr>
          <p:cNvPr id="44" name="AutoShape 14"/>
          <p:cNvSpPr>
            <a:spLocks noChangeArrowheads="1"/>
          </p:cNvSpPr>
          <p:nvPr/>
        </p:nvSpPr>
        <p:spPr bwMode="auto">
          <a:xfrm>
            <a:off x="5105117" y="1736431"/>
            <a:ext cx="249047" cy="1161633"/>
          </a:xfrm>
          <a:prstGeom prst="rightArrow">
            <a:avLst>
              <a:gd name="adj1" fmla="val 50000"/>
              <a:gd name="adj2" fmla="val 528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 sz="3200"/>
          </a:p>
        </p:txBody>
      </p:sp>
      <p:sp>
        <p:nvSpPr>
          <p:cNvPr id="47" name="AutoShape 14"/>
          <p:cNvSpPr>
            <a:spLocks noChangeArrowheads="1"/>
          </p:cNvSpPr>
          <p:nvPr/>
        </p:nvSpPr>
        <p:spPr bwMode="auto">
          <a:xfrm>
            <a:off x="6833309" y="1736430"/>
            <a:ext cx="249047" cy="1161633"/>
          </a:xfrm>
          <a:prstGeom prst="rightArrow">
            <a:avLst>
              <a:gd name="adj1" fmla="val 50000"/>
              <a:gd name="adj2" fmla="val 528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 sz="3200"/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auto">
          <a:xfrm>
            <a:off x="8581854" y="1736432"/>
            <a:ext cx="249047" cy="1161633"/>
          </a:xfrm>
          <a:prstGeom prst="rightArrow">
            <a:avLst>
              <a:gd name="adj1" fmla="val 50000"/>
              <a:gd name="adj2" fmla="val 528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5708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5199"/>
            <a:ext cx="9144000" cy="90805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ea typeface="HG創英角ｺﾞｼｯｸUB" pitchFamily="49" charset="-128"/>
              </a:rPr>
              <a:t>位　置　図</a:t>
            </a:r>
          </a:p>
        </p:txBody>
      </p:sp>
      <p:sp>
        <p:nvSpPr>
          <p:cNvPr id="22" name="円/楕円 21"/>
          <p:cNvSpPr/>
          <p:nvPr/>
        </p:nvSpPr>
        <p:spPr>
          <a:xfrm>
            <a:off x="3923928" y="4077072"/>
            <a:ext cx="158417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51920" y="1556793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花園中央公園</a:t>
            </a:r>
            <a:endParaRPr kumimoji="1" lang="ja-JP" alt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7416824" cy="5032375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" name="テキスト ボックス 41"/>
          <p:cNvSpPr txBox="1"/>
          <p:nvPr/>
        </p:nvSpPr>
        <p:spPr>
          <a:xfrm>
            <a:off x="2014939" y="34290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東花園駅</a:t>
            </a:r>
            <a:endParaRPr kumimoji="1" lang="ja-JP" altLang="en-US" sz="2800" b="1" dirty="0"/>
          </a:p>
        </p:txBody>
      </p:sp>
      <p:sp>
        <p:nvSpPr>
          <p:cNvPr id="7" name="円/楕円 6"/>
          <p:cNvSpPr/>
          <p:nvPr/>
        </p:nvSpPr>
        <p:spPr bwMode="auto">
          <a:xfrm>
            <a:off x="2843808" y="4077072"/>
            <a:ext cx="4032448" cy="43204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43808" y="1177588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花園中央公園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28255" y="4797152"/>
            <a:ext cx="615553" cy="11551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800" b="1" dirty="0" smtClean="0"/>
              <a:t>恩智川</a:t>
            </a:r>
            <a:endParaRPr kumimoji="1" lang="ja-JP" altLang="en-US" sz="2800" b="1" dirty="0"/>
          </a:p>
        </p:txBody>
      </p:sp>
      <p:sp>
        <p:nvSpPr>
          <p:cNvPr id="10" name="円/楕円 9"/>
          <p:cNvSpPr/>
          <p:nvPr/>
        </p:nvSpPr>
        <p:spPr bwMode="auto">
          <a:xfrm>
            <a:off x="2555776" y="4365104"/>
            <a:ext cx="4464496" cy="36004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 bwMode="auto">
          <a:xfrm flipH="1" flipV="1">
            <a:off x="4932040" y="4725144"/>
            <a:ext cx="373991" cy="4875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コネクタ 14"/>
          <p:cNvCxnSpPr/>
          <p:nvPr/>
        </p:nvCxnSpPr>
        <p:spPr bwMode="auto">
          <a:xfrm>
            <a:off x="5292080" y="5229200"/>
            <a:ext cx="158417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テキスト ボックス 15"/>
          <p:cNvSpPr txBox="1"/>
          <p:nvPr/>
        </p:nvSpPr>
        <p:spPr>
          <a:xfrm>
            <a:off x="5183291" y="472514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事業箇所</a:t>
            </a:r>
            <a:endParaRPr kumimoji="1" lang="ja-JP" altLang="en-US" sz="2800" b="1" dirty="0"/>
          </a:p>
        </p:txBody>
      </p: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7390837" y="1567701"/>
            <a:ext cx="475981" cy="460041"/>
            <a:chOff x="9245829" y="137432"/>
            <a:chExt cx="454" cy="453"/>
          </a:xfrm>
        </p:grpSpPr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9245829" y="137432"/>
              <a:ext cx="454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9" name="AutoShape 21"/>
            <p:cNvSpPr>
              <a:spLocks noChangeArrowheads="1"/>
            </p:cNvSpPr>
            <p:nvPr/>
          </p:nvSpPr>
          <p:spPr bwMode="auto">
            <a:xfrm>
              <a:off x="9245938" y="137432"/>
              <a:ext cx="227" cy="40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07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355976" y="4303589"/>
            <a:ext cx="79208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ja-JP" altLang="en-US" sz="900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5199"/>
            <a:ext cx="9144000" cy="90805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ea typeface="HG創英角ｺﾞｼｯｸUB" pitchFamily="49" charset="-128"/>
              </a:rPr>
              <a:t>事　業　概　要　①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5436096" y="3898712"/>
            <a:ext cx="792088" cy="125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8" name="テキスト ボックス 1"/>
          <p:cNvSpPr txBox="1"/>
          <p:nvPr/>
        </p:nvSpPr>
        <p:spPr>
          <a:xfrm>
            <a:off x="1403648" y="4554810"/>
            <a:ext cx="679741" cy="128931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wordArtVertRtl"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11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448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19"/>
          <p:cNvGrpSpPr>
            <a:grpSpLocks/>
          </p:cNvGrpSpPr>
          <p:nvPr/>
        </p:nvGrpSpPr>
        <p:grpSpPr bwMode="auto">
          <a:xfrm>
            <a:off x="8388424" y="1600807"/>
            <a:ext cx="475981" cy="460041"/>
            <a:chOff x="9245829" y="137432"/>
            <a:chExt cx="454" cy="453"/>
          </a:xfrm>
        </p:grpSpPr>
        <p:sp>
          <p:nvSpPr>
            <p:cNvPr id="32" name="Oval 20"/>
            <p:cNvSpPr>
              <a:spLocks noChangeArrowheads="1"/>
            </p:cNvSpPr>
            <p:nvPr/>
          </p:nvSpPr>
          <p:spPr bwMode="auto">
            <a:xfrm>
              <a:off x="9245829" y="137432"/>
              <a:ext cx="454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9245938" y="137432"/>
              <a:ext cx="227" cy="40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54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ja-JP" altLang="en-US" sz="5400" kern="0" dirty="0" smtClean="0">
                <a:solidFill>
                  <a:schemeClr val="tx1"/>
                </a:solidFill>
                <a:latin typeface="Arial"/>
                <a:ea typeface="HG創英角ｺﾞｼｯｸUB" pitchFamily="49" charset="-128"/>
              </a:rPr>
              <a:t>事　業　概　要　②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HG創英角ｺﾞｼｯｸUB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◇都市計画道路　大阪瓢箪山線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sz="2400" b="1" dirty="0" smtClean="0"/>
              <a:t>・認可取得日：平成２９年３月１７日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    ・延　　　　  長：Ｌ＝約８００ｍ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    ・幅　　　　　員：Ｗ＝１６ｍ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/>
              <a:t> </a:t>
            </a:r>
            <a:r>
              <a:rPr lang="ja-JP" altLang="en-US" sz="2400" b="1" dirty="0" smtClean="0"/>
              <a:t>     ・事  業  区 間：東大阪市吉田六丁目～若草町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/>
              <a:t>　 </a:t>
            </a:r>
            <a:r>
              <a:rPr lang="ja-JP" altLang="en-US" sz="2400" b="1" dirty="0" smtClean="0"/>
              <a:t>   ・事  業  期 間：平成２９年３月１７日～平成３５年３月３１日</a:t>
            </a:r>
            <a:endParaRPr lang="en-US" altLang="ja-JP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790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355976" y="4303589"/>
            <a:ext cx="79208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ja-JP" altLang="en-US" sz="900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5199"/>
            <a:ext cx="9144000" cy="90805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ea typeface="HG創英角ｺﾞｼｯｸUB" pitchFamily="49" charset="-128"/>
              </a:rPr>
              <a:t>事　業　概　要　③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5436096" y="3898712"/>
            <a:ext cx="792088" cy="125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8" name="テキスト ボックス 1"/>
          <p:cNvSpPr txBox="1"/>
          <p:nvPr/>
        </p:nvSpPr>
        <p:spPr>
          <a:xfrm>
            <a:off x="1403648" y="4554810"/>
            <a:ext cx="679741" cy="128931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wordArtVertRtl"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11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448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19"/>
          <p:cNvGrpSpPr>
            <a:grpSpLocks/>
          </p:cNvGrpSpPr>
          <p:nvPr/>
        </p:nvGrpSpPr>
        <p:grpSpPr bwMode="auto">
          <a:xfrm>
            <a:off x="8388424" y="1600807"/>
            <a:ext cx="475981" cy="460041"/>
            <a:chOff x="9245829" y="137432"/>
            <a:chExt cx="454" cy="453"/>
          </a:xfrm>
        </p:grpSpPr>
        <p:sp>
          <p:nvSpPr>
            <p:cNvPr id="32" name="Oval 20"/>
            <p:cNvSpPr>
              <a:spLocks noChangeArrowheads="1"/>
            </p:cNvSpPr>
            <p:nvPr/>
          </p:nvSpPr>
          <p:spPr bwMode="auto">
            <a:xfrm>
              <a:off x="9245829" y="137432"/>
              <a:ext cx="454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9245938" y="137432"/>
              <a:ext cx="227" cy="40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cxnSp>
        <p:nvCxnSpPr>
          <p:cNvPr id="14" name="直線コネクタ 13"/>
          <p:cNvCxnSpPr/>
          <p:nvPr/>
        </p:nvCxnSpPr>
        <p:spPr bwMode="auto">
          <a:xfrm>
            <a:off x="3707904" y="3923764"/>
            <a:ext cx="0" cy="6480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テキスト ボックス 15"/>
          <p:cNvSpPr txBox="1"/>
          <p:nvPr/>
        </p:nvSpPr>
        <p:spPr>
          <a:xfrm>
            <a:off x="3351716" y="374897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47864" y="436510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</a:t>
            </a:r>
            <a:endParaRPr kumimoji="1" lang="ja-JP" altLang="en-US" sz="2000" dirty="0"/>
          </a:p>
        </p:txBody>
      </p:sp>
      <p:cxnSp>
        <p:nvCxnSpPr>
          <p:cNvPr id="19" name="直線矢印コネクタ 18"/>
          <p:cNvCxnSpPr/>
          <p:nvPr/>
        </p:nvCxnSpPr>
        <p:spPr bwMode="auto">
          <a:xfrm>
            <a:off x="3707904" y="3923764"/>
            <a:ext cx="14401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矢印コネクタ 22"/>
          <p:cNvCxnSpPr/>
          <p:nvPr/>
        </p:nvCxnSpPr>
        <p:spPr bwMode="auto">
          <a:xfrm>
            <a:off x="3707904" y="4571836"/>
            <a:ext cx="14401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コネクタ 23"/>
          <p:cNvCxnSpPr/>
          <p:nvPr/>
        </p:nvCxnSpPr>
        <p:spPr bwMode="auto">
          <a:xfrm>
            <a:off x="5220072" y="3995772"/>
            <a:ext cx="0" cy="6480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矢印コネクタ 24"/>
          <p:cNvCxnSpPr/>
          <p:nvPr/>
        </p:nvCxnSpPr>
        <p:spPr bwMode="auto">
          <a:xfrm>
            <a:off x="5220072" y="3995772"/>
            <a:ext cx="14401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線矢印コネクタ 25"/>
          <p:cNvCxnSpPr/>
          <p:nvPr/>
        </p:nvCxnSpPr>
        <p:spPr bwMode="auto">
          <a:xfrm flipV="1">
            <a:off x="5220072" y="4643844"/>
            <a:ext cx="207640" cy="83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テキスト ボックス 29"/>
          <p:cNvSpPr txBox="1"/>
          <p:nvPr/>
        </p:nvSpPr>
        <p:spPr>
          <a:xfrm>
            <a:off x="4860032" y="377974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60032" y="442782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</a:t>
            </a:r>
            <a:endParaRPr kumimoji="1" lang="ja-JP" altLang="en-US" sz="2000" dirty="0"/>
          </a:p>
        </p:txBody>
      </p:sp>
      <p:cxnSp>
        <p:nvCxnSpPr>
          <p:cNvPr id="20" name="直線コネクタ 19"/>
          <p:cNvCxnSpPr/>
          <p:nvPr/>
        </p:nvCxnSpPr>
        <p:spPr bwMode="auto">
          <a:xfrm>
            <a:off x="7668344" y="4037002"/>
            <a:ext cx="0" cy="6480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矢印コネクタ 21"/>
          <p:cNvCxnSpPr/>
          <p:nvPr/>
        </p:nvCxnSpPr>
        <p:spPr bwMode="auto">
          <a:xfrm>
            <a:off x="7668344" y="4037002"/>
            <a:ext cx="14401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線矢印コネクタ 26"/>
          <p:cNvCxnSpPr/>
          <p:nvPr/>
        </p:nvCxnSpPr>
        <p:spPr bwMode="auto">
          <a:xfrm flipV="1">
            <a:off x="7668344" y="4685074"/>
            <a:ext cx="207640" cy="83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テキスト ボックス 28"/>
          <p:cNvSpPr txBox="1"/>
          <p:nvPr/>
        </p:nvSpPr>
        <p:spPr>
          <a:xfrm>
            <a:off x="7308304" y="382097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C</a:t>
            </a:r>
            <a:endParaRPr kumimoji="1" lang="ja-JP" altLang="en-US" sz="2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308304" y="446905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C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36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G0000sv0ns502\d10204$\doc\000本部\71_道路整備グループ\▲ 街路事業 ▲\★ 大阪瓢箪山線 ★\H29.07.05　大阪瓢箪山線　地元説明会資料\最終版\現場写真\a断面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221"/>
            <a:ext cx="9144000" cy="363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5199"/>
            <a:ext cx="9144000" cy="90805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ea typeface="HG創英角ｺﾞｼｯｸUB" pitchFamily="49" charset="-128"/>
              </a:rPr>
              <a:t>事業概要④（Ａ－Ａ断面）</a:t>
            </a:r>
          </a:p>
        </p:txBody>
      </p:sp>
      <p:cxnSp>
        <p:nvCxnSpPr>
          <p:cNvPr id="3" name="直線コネクタ 2"/>
          <p:cNvCxnSpPr/>
          <p:nvPr/>
        </p:nvCxnSpPr>
        <p:spPr bwMode="auto">
          <a:xfrm>
            <a:off x="2915816" y="2852936"/>
            <a:ext cx="0" cy="216024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線コネクタ 6"/>
          <p:cNvCxnSpPr/>
          <p:nvPr/>
        </p:nvCxnSpPr>
        <p:spPr bwMode="auto">
          <a:xfrm>
            <a:off x="5724128" y="2852936"/>
            <a:ext cx="0" cy="216024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直線矢印コネクタ 4"/>
          <p:cNvCxnSpPr/>
          <p:nvPr/>
        </p:nvCxnSpPr>
        <p:spPr bwMode="auto">
          <a:xfrm>
            <a:off x="2915816" y="2996952"/>
            <a:ext cx="2808312" cy="992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テキスト ボックス 7"/>
          <p:cNvSpPr txBox="1"/>
          <p:nvPr/>
        </p:nvSpPr>
        <p:spPr>
          <a:xfrm>
            <a:off x="3849819" y="2483654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６　ｍ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6210"/>
            <a:ext cx="8892480" cy="510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 bwMode="auto">
          <a:xfrm>
            <a:off x="531919" y="2857500"/>
            <a:ext cx="8612079" cy="4000500"/>
          </a:xfrm>
          <a:custGeom>
            <a:avLst/>
            <a:gdLst>
              <a:gd name="connsiteX0" fmla="*/ 0 w 7546031"/>
              <a:gd name="connsiteY0" fmla="*/ 0 h 3312592"/>
              <a:gd name="connsiteX1" fmla="*/ 7546031 w 7546031"/>
              <a:gd name="connsiteY1" fmla="*/ 0 h 3312592"/>
              <a:gd name="connsiteX2" fmla="*/ 7546031 w 7546031"/>
              <a:gd name="connsiteY2" fmla="*/ 3312592 h 3312592"/>
              <a:gd name="connsiteX3" fmla="*/ 0 w 7546031"/>
              <a:gd name="connsiteY3" fmla="*/ 3312592 h 3312592"/>
              <a:gd name="connsiteX4" fmla="*/ 0 w 7546031"/>
              <a:gd name="connsiteY4" fmla="*/ 0 h 3312592"/>
              <a:gd name="connsiteX0" fmla="*/ 10468 w 7556499"/>
              <a:gd name="connsiteY0" fmla="*/ 0 h 3312592"/>
              <a:gd name="connsiteX1" fmla="*/ 7556499 w 7556499"/>
              <a:gd name="connsiteY1" fmla="*/ 0 h 3312592"/>
              <a:gd name="connsiteX2" fmla="*/ 7556499 w 7556499"/>
              <a:gd name="connsiteY2" fmla="*/ 3312592 h 3312592"/>
              <a:gd name="connsiteX3" fmla="*/ 10468 w 7556499"/>
              <a:gd name="connsiteY3" fmla="*/ 3312592 h 3312592"/>
              <a:gd name="connsiteX4" fmla="*/ 0 w 7556499"/>
              <a:gd name="connsiteY4" fmla="*/ 1864792 h 3312592"/>
              <a:gd name="connsiteX5" fmla="*/ 10468 w 7556499"/>
              <a:gd name="connsiteY5" fmla="*/ 0 h 3312592"/>
              <a:gd name="connsiteX0" fmla="*/ 607368 w 8153399"/>
              <a:gd name="connsiteY0" fmla="*/ 0 h 3312592"/>
              <a:gd name="connsiteX1" fmla="*/ 8153399 w 8153399"/>
              <a:gd name="connsiteY1" fmla="*/ 0 h 3312592"/>
              <a:gd name="connsiteX2" fmla="*/ 8153399 w 8153399"/>
              <a:gd name="connsiteY2" fmla="*/ 3312592 h 3312592"/>
              <a:gd name="connsiteX3" fmla="*/ 607368 w 8153399"/>
              <a:gd name="connsiteY3" fmla="*/ 3312592 h 3312592"/>
              <a:gd name="connsiteX4" fmla="*/ 0 w 8153399"/>
              <a:gd name="connsiteY4" fmla="*/ 2753792 h 3312592"/>
              <a:gd name="connsiteX5" fmla="*/ 607368 w 8153399"/>
              <a:gd name="connsiteY5" fmla="*/ 0 h 3312592"/>
              <a:gd name="connsiteX0" fmla="*/ 612372 w 8158403"/>
              <a:gd name="connsiteY0" fmla="*/ 0 h 3312592"/>
              <a:gd name="connsiteX1" fmla="*/ 8158403 w 8158403"/>
              <a:gd name="connsiteY1" fmla="*/ 0 h 3312592"/>
              <a:gd name="connsiteX2" fmla="*/ 8158403 w 8158403"/>
              <a:gd name="connsiteY2" fmla="*/ 3312592 h 3312592"/>
              <a:gd name="connsiteX3" fmla="*/ 612372 w 8158403"/>
              <a:gd name="connsiteY3" fmla="*/ 3312592 h 3312592"/>
              <a:gd name="connsiteX4" fmla="*/ 5004 w 8158403"/>
              <a:gd name="connsiteY4" fmla="*/ 2753792 h 3312592"/>
              <a:gd name="connsiteX5" fmla="*/ 525704 w 8158403"/>
              <a:gd name="connsiteY5" fmla="*/ 1547292 h 3312592"/>
              <a:gd name="connsiteX6" fmla="*/ 612372 w 8158403"/>
              <a:gd name="connsiteY6" fmla="*/ 0 h 3312592"/>
              <a:gd name="connsiteX0" fmla="*/ 547771 w 8246202"/>
              <a:gd name="connsiteY0" fmla="*/ 0 h 3337992"/>
              <a:gd name="connsiteX1" fmla="*/ 8246202 w 8246202"/>
              <a:gd name="connsiteY1" fmla="*/ 25400 h 3337992"/>
              <a:gd name="connsiteX2" fmla="*/ 8246202 w 8246202"/>
              <a:gd name="connsiteY2" fmla="*/ 3337992 h 3337992"/>
              <a:gd name="connsiteX3" fmla="*/ 700171 w 8246202"/>
              <a:gd name="connsiteY3" fmla="*/ 3337992 h 3337992"/>
              <a:gd name="connsiteX4" fmla="*/ 92803 w 8246202"/>
              <a:gd name="connsiteY4" fmla="*/ 2779192 h 3337992"/>
              <a:gd name="connsiteX5" fmla="*/ 613503 w 8246202"/>
              <a:gd name="connsiteY5" fmla="*/ 1572692 h 3337992"/>
              <a:gd name="connsiteX6" fmla="*/ 547771 w 8246202"/>
              <a:gd name="connsiteY6" fmla="*/ 0 h 3337992"/>
              <a:gd name="connsiteX0" fmla="*/ 547771 w 8246202"/>
              <a:gd name="connsiteY0" fmla="*/ 662508 h 4000500"/>
              <a:gd name="connsiteX1" fmla="*/ 753203 w 8246202"/>
              <a:gd name="connsiteY1" fmla="*/ 0 h 4000500"/>
              <a:gd name="connsiteX2" fmla="*/ 8246202 w 8246202"/>
              <a:gd name="connsiteY2" fmla="*/ 687908 h 4000500"/>
              <a:gd name="connsiteX3" fmla="*/ 8246202 w 8246202"/>
              <a:gd name="connsiteY3" fmla="*/ 4000500 h 4000500"/>
              <a:gd name="connsiteX4" fmla="*/ 700171 w 8246202"/>
              <a:gd name="connsiteY4" fmla="*/ 4000500 h 4000500"/>
              <a:gd name="connsiteX5" fmla="*/ 92803 w 8246202"/>
              <a:gd name="connsiteY5" fmla="*/ 3441700 h 4000500"/>
              <a:gd name="connsiteX6" fmla="*/ 613503 w 8246202"/>
              <a:gd name="connsiteY6" fmla="*/ 2235200 h 4000500"/>
              <a:gd name="connsiteX7" fmla="*/ 547771 w 8246202"/>
              <a:gd name="connsiteY7" fmla="*/ 662508 h 4000500"/>
              <a:gd name="connsiteX0" fmla="*/ 547771 w 8246202"/>
              <a:gd name="connsiteY0" fmla="*/ 662508 h 4000500"/>
              <a:gd name="connsiteX1" fmla="*/ 753203 w 8246202"/>
              <a:gd name="connsiteY1" fmla="*/ 0 h 4000500"/>
              <a:gd name="connsiteX2" fmla="*/ 3191603 w 8246202"/>
              <a:gd name="connsiteY2" fmla="*/ 647700 h 4000500"/>
              <a:gd name="connsiteX3" fmla="*/ 8246202 w 8246202"/>
              <a:gd name="connsiteY3" fmla="*/ 687908 h 4000500"/>
              <a:gd name="connsiteX4" fmla="*/ 8246202 w 8246202"/>
              <a:gd name="connsiteY4" fmla="*/ 4000500 h 4000500"/>
              <a:gd name="connsiteX5" fmla="*/ 700171 w 8246202"/>
              <a:gd name="connsiteY5" fmla="*/ 4000500 h 4000500"/>
              <a:gd name="connsiteX6" fmla="*/ 92803 w 8246202"/>
              <a:gd name="connsiteY6" fmla="*/ 3441700 h 4000500"/>
              <a:gd name="connsiteX7" fmla="*/ 613503 w 8246202"/>
              <a:gd name="connsiteY7" fmla="*/ 2235200 h 4000500"/>
              <a:gd name="connsiteX8" fmla="*/ 547771 w 8246202"/>
              <a:gd name="connsiteY8" fmla="*/ 662508 h 4000500"/>
              <a:gd name="connsiteX0" fmla="*/ 547771 w 8246202"/>
              <a:gd name="connsiteY0" fmla="*/ 662508 h 4000500"/>
              <a:gd name="connsiteX1" fmla="*/ 753203 w 8246202"/>
              <a:gd name="connsiteY1" fmla="*/ 0 h 4000500"/>
              <a:gd name="connsiteX2" fmla="*/ 3217003 w 8246202"/>
              <a:gd name="connsiteY2" fmla="*/ 647700 h 4000500"/>
              <a:gd name="connsiteX3" fmla="*/ 8246202 w 8246202"/>
              <a:gd name="connsiteY3" fmla="*/ 687908 h 4000500"/>
              <a:gd name="connsiteX4" fmla="*/ 8246202 w 8246202"/>
              <a:gd name="connsiteY4" fmla="*/ 4000500 h 4000500"/>
              <a:gd name="connsiteX5" fmla="*/ 700171 w 8246202"/>
              <a:gd name="connsiteY5" fmla="*/ 4000500 h 4000500"/>
              <a:gd name="connsiteX6" fmla="*/ 92803 w 8246202"/>
              <a:gd name="connsiteY6" fmla="*/ 3441700 h 4000500"/>
              <a:gd name="connsiteX7" fmla="*/ 613503 w 8246202"/>
              <a:gd name="connsiteY7" fmla="*/ 2235200 h 4000500"/>
              <a:gd name="connsiteX8" fmla="*/ 547771 w 8246202"/>
              <a:gd name="connsiteY8" fmla="*/ 662508 h 4000500"/>
              <a:gd name="connsiteX0" fmla="*/ 585992 w 8284423"/>
              <a:gd name="connsiteY0" fmla="*/ 662508 h 4000500"/>
              <a:gd name="connsiteX1" fmla="*/ 791424 w 8284423"/>
              <a:gd name="connsiteY1" fmla="*/ 0 h 4000500"/>
              <a:gd name="connsiteX2" fmla="*/ 3255224 w 8284423"/>
              <a:gd name="connsiteY2" fmla="*/ 647700 h 4000500"/>
              <a:gd name="connsiteX3" fmla="*/ 8284423 w 8284423"/>
              <a:gd name="connsiteY3" fmla="*/ 687908 h 4000500"/>
              <a:gd name="connsiteX4" fmla="*/ 8284423 w 8284423"/>
              <a:gd name="connsiteY4" fmla="*/ 4000500 h 4000500"/>
              <a:gd name="connsiteX5" fmla="*/ 738392 w 8284423"/>
              <a:gd name="connsiteY5" fmla="*/ 4000500 h 4000500"/>
              <a:gd name="connsiteX6" fmla="*/ 4024 w 8284423"/>
              <a:gd name="connsiteY6" fmla="*/ 3543300 h 4000500"/>
              <a:gd name="connsiteX7" fmla="*/ 651724 w 8284423"/>
              <a:gd name="connsiteY7" fmla="*/ 2235200 h 4000500"/>
              <a:gd name="connsiteX8" fmla="*/ 585992 w 8284423"/>
              <a:gd name="connsiteY8" fmla="*/ 662508 h 4000500"/>
              <a:gd name="connsiteX0" fmla="*/ 913648 w 8612079"/>
              <a:gd name="connsiteY0" fmla="*/ 662508 h 4000500"/>
              <a:gd name="connsiteX1" fmla="*/ 1119080 w 8612079"/>
              <a:gd name="connsiteY1" fmla="*/ 0 h 4000500"/>
              <a:gd name="connsiteX2" fmla="*/ 3582880 w 8612079"/>
              <a:gd name="connsiteY2" fmla="*/ 647700 h 4000500"/>
              <a:gd name="connsiteX3" fmla="*/ 8612079 w 8612079"/>
              <a:gd name="connsiteY3" fmla="*/ 687908 h 4000500"/>
              <a:gd name="connsiteX4" fmla="*/ 8612079 w 8612079"/>
              <a:gd name="connsiteY4" fmla="*/ 4000500 h 4000500"/>
              <a:gd name="connsiteX5" fmla="*/ 1066048 w 8612079"/>
              <a:gd name="connsiteY5" fmla="*/ 4000500 h 4000500"/>
              <a:gd name="connsiteX6" fmla="*/ 331680 w 8612079"/>
              <a:gd name="connsiteY6" fmla="*/ 3543300 h 4000500"/>
              <a:gd name="connsiteX7" fmla="*/ 21437 w 8612079"/>
              <a:gd name="connsiteY7" fmla="*/ 2264228 h 4000500"/>
              <a:gd name="connsiteX8" fmla="*/ 913648 w 8612079"/>
              <a:gd name="connsiteY8" fmla="*/ 662508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2079" h="4000500">
                <a:moveTo>
                  <a:pt x="913648" y="662508"/>
                </a:moveTo>
                <a:cubicBezTo>
                  <a:pt x="1058325" y="661805"/>
                  <a:pt x="974403" y="703"/>
                  <a:pt x="1119080" y="0"/>
                </a:cubicBezTo>
                <a:cubicBezTo>
                  <a:pt x="2016547" y="80433"/>
                  <a:pt x="2685413" y="567267"/>
                  <a:pt x="3582880" y="647700"/>
                </a:cubicBezTo>
                <a:lnTo>
                  <a:pt x="8612079" y="687908"/>
                </a:lnTo>
                <a:lnTo>
                  <a:pt x="8612079" y="4000500"/>
                </a:lnTo>
                <a:lnTo>
                  <a:pt x="1066048" y="4000500"/>
                </a:lnTo>
                <a:cubicBezTo>
                  <a:pt x="1062559" y="3517900"/>
                  <a:pt x="335169" y="4025900"/>
                  <a:pt x="331680" y="3543300"/>
                </a:cubicBezTo>
                <a:cubicBezTo>
                  <a:pt x="272785" y="3242733"/>
                  <a:pt x="-79791" y="2723193"/>
                  <a:pt x="21437" y="2264228"/>
                </a:cubicBezTo>
                <a:cubicBezTo>
                  <a:pt x="122665" y="1805263"/>
                  <a:pt x="-402919" y="914040"/>
                  <a:pt x="913648" y="662508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-1" r="33159" b="34959"/>
          <a:stretch/>
        </p:blipFill>
        <p:spPr bwMode="auto">
          <a:xfrm>
            <a:off x="30604" y="3933056"/>
            <a:ext cx="9077900" cy="264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5199"/>
            <a:ext cx="9144000" cy="90805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ea typeface="HG創英角ｺﾞｼｯｸUB" pitchFamily="49" charset="-128"/>
              </a:rPr>
              <a:t>事業概要⑤（Ａ－Ａ断面図）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63929" y="114623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6000</a:t>
            </a:r>
            <a:endParaRPr kumimoji="1" lang="ja-JP" altLang="en-US" sz="1600" dirty="0"/>
          </a:p>
        </p:txBody>
      </p:sp>
      <p:sp>
        <p:nvSpPr>
          <p:cNvPr id="3" name="フリーフォーム 2"/>
          <p:cNvSpPr/>
          <p:nvPr/>
        </p:nvSpPr>
        <p:spPr bwMode="auto">
          <a:xfrm>
            <a:off x="231131" y="2492896"/>
            <a:ext cx="1366838" cy="1052512"/>
          </a:xfrm>
          <a:custGeom>
            <a:avLst/>
            <a:gdLst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571500 w 1343025"/>
              <a:gd name="connsiteY2" fmla="*/ 1057275 h 1057275"/>
              <a:gd name="connsiteX3" fmla="*/ 57150 w 1343025"/>
              <a:gd name="connsiteY3" fmla="*/ 1047750 h 1057275"/>
              <a:gd name="connsiteX4" fmla="*/ 0 w 1343025"/>
              <a:gd name="connsiteY4" fmla="*/ 0 h 1057275"/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571500 w 1343025"/>
              <a:gd name="connsiteY2" fmla="*/ 1057275 h 1057275"/>
              <a:gd name="connsiteX3" fmla="*/ 4763 w 1343025"/>
              <a:gd name="connsiteY3" fmla="*/ 1047750 h 1057275"/>
              <a:gd name="connsiteX4" fmla="*/ 0 w 1343025"/>
              <a:gd name="connsiteY4" fmla="*/ 0 h 1057275"/>
              <a:gd name="connsiteX0" fmla="*/ 4973 w 1347998"/>
              <a:gd name="connsiteY0" fmla="*/ 0 h 1057275"/>
              <a:gd name="connsiteX1" fmla="*/ 1347998 w 1347998"/>
              <a:gd name="connsiteY1" fmla="*/ 9525 h 1057275"/>
              <a:gd name="connsiteX2" fmla="*/ 576473 w 1347998"/>
              <a:gd name="connsiteY2" fmla="*/ 1057275 h 1057275"/>
              <a:gd name="connsiteX3" fmla="*/ 211 w 1347998"/>
              <a:gd name="connsiteY3" fmla="*/ 1047750 h 1057275"/>
              <a:gd name="connsiteX4" fmla="*/ 4973 w 1347998"/>
              <a:gd name="connsiteY4" fmla="*/ 0 h 1057275"/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571500 w 1343025"/>
              <a:gd name="connsiteY2" fmla="*/ 1057275 h 1057275"/>
              <a:gd name="connsiteX3" fmla="*/ 9525 w 1343025"/>
              <a:gd name="connsiteY3" fmla="*/ 1047750 h 1057275"/>
              <a:gd name="connsiteX4" fmla="*/ 0 w 1343025"/>
              <a:gd name="connsiteY4" fmla="*/ 0 h 1057275"/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571500 w 1343025"/>
              <a:gd name="connsiteY2" fmla="*/ 1057275 h 1057275"/>
              <a:gd name="connsiteX3" fmla="*/ 4763 w 1343025"/>
              <a:gd name="connsiteY3" fmla="*/ 1047750 h 1057275"/>
              <a:gd name="connsiteX4" fmla="*/ 0 w 1343025"/>
              <a:gd name="connsiteY4" fmla="*/ 0 h 1057275"/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609600 w 1343025"/>
              <a:gd name="connsiteY2" fmla="*/ 1057275 h 1057275"/>
              <a:gd name="connsiteX3" fmla="*/ 4763 w 1343025"/>
              <a:gd name="connsiteY3" fmla="*/ 1047750 h 1057275"/>
              <a:gd name="connsiteX4" fmla="*/ 0 w 1343025"/>
              <a:gd name="connsiteY4" fmla="*/ 0 h 1057275"/>
              <a:gd name="connsiteX0" fmla="*/ 0 w 1343025"/>
              <a:gd name="connsiteY0" fmla="*/ 0 h 1052512"/>
              <a:gd name="connsiteX1" fmla="*/ 1343025 w 1343025"/>
              <a:gd name="connsiteY1" fmla="*/ 9525 h 1052512"/>
              <a:gd name="connsiteX2" fmla="*/ 609600 w 1343025"/>
              <a:gd name="connsiteY2" fmla="*/ 1052512 h 1052512"/>
              <a:gd name="connsiteX3" fmla="*/ 4763 w 1343025"/>
              <a:gd name="connsiteY3" fmla="*/ 1047750 h 1052512"/>
              <a:gd name="connsiteX4" fmla="*/ 0 w 1343025"/>
              <a:gd name="connsiteY4" fmla="*/ 0 h 1052512"/>
              <a:gd name="connsiteX0" fmla="*/ 0 w 1366838"/>
              <a:gd name="connsiteY0" fmla="*/ 0 h 1052512"/>
              <a:gd name="connsiteX1" fmla="*/ 1366838 w 1366838"/>
              <a:gd name="connsiteY1" fmla="*/ 9525 h 1052512"/>
              <a:gd name="connsiteX2" fmla="*/ 609600 w 1366838"/>
              <a:gd name="connsiteY2" fmla="*/ 1052512 h 1052512"/>
              <a:gd name="connsiteX3" fmla="*/ 4763 w 1366838"/>
              <a:gd name="connsiteY3" fmla="*/ 1047750 h 1052512"/>
              <a:gd name="connsiteX4" fmla="*/ 0 w 1366838"/>
              <a:gd name="connsiteY4" fmla="*/ 0 h 105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838" h="1052512">
                <a:moveTo>
                  <a:pt x="0" y="0"/>
                </a:moveTo>
                <a:lnTo>
                  <a:pt x="1366838" y="9525"/>
                </a:lnTo>
                <a:lnTo>
                  <a:pt x="609600" y="1052512"/>
                </a:lnTo>
                <a:lnTo>
                  <a:pt x="4763" y="1047750"/>
                </a:lnTo>
                <a:cubicBezTo>
                  <a:pt x="3175" y="698500"/>
                  <a:pt x="1588" y="34925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99592" y="514790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歩行者空間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 bwMode="auto">
          <a:xfrm flipV="1">
            <a:off x="8946000" y="3689424"/>
            <a:ext cx="0" cy="1971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コネクタ 12"/>
          <p:cNvCxnSpPr/>
          <p:nvPr/>
        </p:nvCxnSpPr>
        <p:spPr bwMode="auto">
          <a:xfrm flipV="1">
            <a:off x="1674000" y="3689424"/>
            <a:ext cx="0" cy="1971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線矢印コネクタ 9"/>
          <p:cNvCxnSpPr/>
          <p:nvPr/>
        </p:nvCxnSpPr>
        <p:spPr bwMode="auto">
          <a:xfrm>
            <a:off x="1674000" y="3833440"/>
            <a:ext cx="727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lg"/>
            <a:tailEnd type="triangl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テキスト ボックス 15"/>
          <p:cNvSpPr txBox="1"/>
          <p:nvPr/>
        </p:nvSpPr>
        <p:spPr>
          <a:xfrm>
            <a:off x="4858567" y="3573016"/>
            <a:ext cx="64953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00" dirty="0"/>
              <a:t>16000</a:t>
            </a:r>
            <a:endParaRPr kumimoji="1" lang="ja-JP" altLang="en-US" sz="13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36512" y="5301208"/>
            <a:ext cx="7232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恩智川</a:t>
            </a:r>
            <a:endParaRPr kumimoji="1" lang="ja-JP" altLang="en-US" sz="14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56517" y="6309320"/>
            <a:ext cx="4523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※</a:t>
            </a:r>
            <a:r>
              <a:rPr lang="ja-JP" altLang="en-US" sz="1600" dirty="0" smtClean="0"/>
              <a:t>参考断面図であり、縮尺は一致しておりません。</a:t>
            </a:r>
            <a:endParaRPr lang="en-US" altLang="ja-JP" sz="1600" dirty="0"/>
          </a:p>
          <a:p>
            <a:r>
              <a:rPr lang="ja-JP" altLang="en-US" sz="1600" dirty="0" smtClean="0"/>
              <a:t>　  また、全区間共通の断面ではありません。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640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0000sv0ns502\d10204$\doc\000本部\71_道路整備グループ\▲ 街路事業 ▲\★ 大阪瓢箪山線 ★\H29.07.05　大阪瓢箪山線　地元説明会資料\最終版\現場写真\b断面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8720" b="19750"/>
          <a:stretch/>
        </p:blipFill>
        <p:spPr bwMode="auto">
          <a:xfrm>
            <a:off x="0" y="1700808"/>
            <a:ext cx="9155385" cy="41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5199"/>
            <a:ext cx="9144000" cy="90805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ea typeface="HG創英角ｺﾞｼｯｸUB" pitchFamily="49" charset="-128"/>
              </a:rPr>
              <a:t>事業概要⑥（Ｂ－Ｂ断面）</a:t>
            </a:r>
          </a:p>
        </p:txBody>
      </p:sp>
      <p:cxnSp>
        <p:nvCxnSpPr>
          <p:cNvPr id="3" name="直線コネクタ 2"/>
          <p:cNvCxnSpPr/>
          <p:nvPr/>
        </p:nvCxnSpPr>
        <p:spPr bwMode="auto">
          <a:xfrm>
            <a:off x="2339752" y="3140968"/>
            <a:ext cx="0" cy="15121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線コネクタ 6"/>
          <p:cNvCxnSpPr/>
          <p:nvPr/>
        </p:nvCxnSpPr>
        <p:spPr bwMode="auto">
          <a:xfrm>
            <a:off x="3347864" y="3140968"/>
            <a:ext cx="0" cy="15121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線コネクタ 7"/>
          <p:cNvCxnSpPr/>
          <p:nvPr/>
        </p:nvCxnSpPr>
        <p:spPr bwMode="auto">
          <a:xfrm>
            <a:off x="4716016" y="3140968"/>
            <a:ext cx="0" cy="15121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線矢印コネクタ 8"/>
          <p:cNvCxnSpPr/>
          <p:nvPr/>
        </p:nvCxnSpPr>
        <p:spPr bwMode="auto">
          <a:xfrm>
            <a:off x="2339752" y="3284984"/>
            <a:ext cx="1008112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テキスト ボックス 9"/>
          <p:cNvSpPr txBox="1"/>
          <p:nvPr/>
        </p:nvSpPr>
        <p:spPr>
          <a:xfrm>
            <a:off x="2080535" y="2186861"/>
            <a:ext cx="16273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FF0000"/>
                </a:solidFill>
              </a:rPr>
              <a:t>歩行者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道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</a:rPr>
              <a:t>3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ｍ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 bwMode="auto">
          <a:xfrm>
            <a:off x="3347864" y="3284984"/>
            <a:ext cx="1368152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テキスト ボックス 13"/>
          <p:cNvSpPr txBox="1"/>
          <p:nvPr/>
        </p:nvSpPr>
        <p:spPr>
          <a:xfrm>
            <a:off x="3665983" y="2186861"/>
            <a:ext cx="9060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車道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４ｍ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 bwMode="auto">
          <a:xfrm>
            <a:off x="3038871" y="4316824"/>
            <a:ext cx="10801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線コネクタ 17"/>
          <p:cNvCxnSpPr/>
          <p:nvPr/>
        </p:nvCxnSpPr>
        <p:spPr bwMode="auto">
          <a:xfrm>
            <a:off x="3497572" y="4509120"/>
            <a:ext cx="10801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テキスト ボックス 15"/>
          <p:cNvSpPr txBox="1"/>
          <p:nvPr/>
        </p:nvSpPr>
        <p:spPr>
          <a:xfrm>
            <a:off x="4125027" y="4057908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1.8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ｍ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7968754" cy="514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3"/>
          <p:cNvSpPr/>
          <p:nvPr/>
        </p:nvSpPr>
        <p:spPr bwMode="auto">
          <a:xfrm>
            <a:off x="258731" y="2885373"/>
            <a:ext cx="8612079" cy="4000500"/>
          </a:xfrm>
          <a:custGeom>
            <a:avLst/>
            <a:gdLst>
              <a:gd name="connsiteX0" fmla="*/ 0 w 7546031"/>
              <a:gd name="connsiteY0" fmla="*/ 0 h 3312592"/>
              <a:gd name="connsiteX1" fmla="*/ 7546031 w 7546031"/>
              <a:gd name="connsiteY1" fmla="*/ 0 h 3312592"/>
              <a:gd name="connsiteX2" fmla="*/ 7546031 w 7546031"/>
              <a:gd name="connsiteY2" fmla="*/ 3312592 h 3312592"/>
              <a:gd name="connsiteX3" fmla="*/ 0 w 7546031"/>
              <a:gd name="connsiteY3" fmla="*/ 3312592 h 3312592"/>
              <a:gd name="connsiteX4" fmla="*/ 0 w 7546031"/>
              <a:gd name="connsiteY4" fmla="*/ 0 h 3312592"/>
              <a:gd name="connsiteX0" fmla="*/ 10468 w 7556499"/>
              <a:gd name="connsiteY0" fmla="*/ 0 h 3312592"/>
              <a:gd name="connsiteX1" fmla="*/ 7556499 w 7556499"/>
              <a:gd name="connsiteY1" fmla="*/ 0 h 3312592"/>
              <a:gd name="connsiteX2" fmla="*/ 7556499 w 7556499"/>
              <a:gd name="connsiteY2" fmla="*/ 3312592 h 3312592"/>
              <a:gd name="connsiteX3" fmla="*/ 10468 w 7556499"/>
              <a:gd name="connsiteY3" fmla="*/ 3312592 h 3312592"/>
              <a:gd name="connsiteX4" fmla="*/ 0 w 7556499"/>
              <a:gd name="connsiteY4" fmla="*/ 1864792 h 3312592"/>
              <a:gd name="connsiteX5" fmla="*/ 10468 w 7556499"/>
              <a:gd name="connsiteY5" fmla="*/ 0 h 3312592"/>
              <a:gd name="connsiteX0" fmla="*/ 607368 w 8153399"/>
              <a:gd name="connsiteY0" fmla="*/ 0 h 3312592"/>
              <a:gd name="connsiteX1" fmla="*/ 8153399 w 8153399"/>
              <a:gd name="connsiteY1" fmla="*/ 0 h 3312592"/>
              <a:gd name="connsiteX2" fmla="*/ 8153399 w 8153399"/>
              <a:gd name="connsiteY2" fmla="*/ 3312592 h 3312592"/>
              <a:gd name="connsiteX3" fmla="*/ 607368 w 8153399"/>
              <a:gd name="connsiteY3" fmla="*/ 3312592 h 3312592"/>
              <a:gd name="connsiteX4" fmla="*/ 0 w 8153399"/>
              <a:gd name="connsiteY4" fmla="*/ 2753792 h 3312592"/>
              <a:gd name="connsiteX5" fmla="*/ 607368 w 8153399"/>
              <a:gd name="connsiteY5" fmla="*/ 0 h 3312592"/>
              <a:gd name="connsiteX0" fmla="*/ 612372 w 8158403"/>
              <a:gd name="connsiteY0" fmla="*/ 0 h 3312592"/>
              <a:gd name="connsiteX1" fmla="*/ 8158403 w 8158403"/>
              <a:gd name="connsiteY1" fmla="*/ 0 h 3312592"/>
              <a:gd name="connsiteX2" fmla="*/ 8158403 w 8158403"/>
              <a:gd name="connsiteY2" fmla="*/ 3312592 h 3312592"/>
              <a:gd name="connsiteX3" fmla="*/ 612372 w 8158403"/>
              <a:gd name="connsiteY3" fmla="*/ 3312592 h 3312592"/>
              <a:gd name="connsiteX4" fmla="*/ 5004 w 8158403"/>
              <a:gd name="connsiteY4" fmla="*/ 2753792 h 3312592"/>
              <a:gd name="connsiteX5" fmla="*/ 525704 w 8158403"/>
              <a:gd name="connsiteY5" fmla="*/ 1547292 h 3312592"/>
              <a:gd name="connsiteX6" fmla="*/ 612372 w 8158403"/>
              <a:gd name="connsiteY6" fmla="*/ 0 h 3312592"/>
              <a:gd name="connsiteX0" fmla="*/ 547771 w 8246202"/>
              <a:gd name="connsiteY0" fmla="*/ 0 h 3337992"/>
              <a:gd name="connsiteX1" fmla="*/ 8246202 w 8246202"/>
              <a:gd name="connsiteY1" fmla="*/ 25400 h 3337992"/>
              <a:gd name="connsiteX2" fmla="*/ 8246202 w 8246202"/>
              <a:gd name="connsiteY2" fmla="*/ 3337992 h 3337992"/>
              <a:gd name="connsiteX3" fmla="*/ 700171 w 8246202"/>
              <a:gd name="connsiteY3" fmla="*/ 3337992 h 3337992"/>
              <a:gd name="connsiteX4" fmla="*/ 92803 w 8246202"/>
              <a:gd name="connsiteY4" fmla="*/ 2779192 h 3337992"/>
              <a:gd name="connsiteX5" fmla="*/ 613503 w 8246202"/>
              <a:gd name="connsiteY5" fmla="*/ 1572692 h 3337992"/>
              <a:gd name="connsiteX6" fmla="*/ 547771 w 8246202"/>
              <a:gd name="connsiteY6" fmla="*/ 0 h 3337992"/>
              <a:gd name="connsiteX0" fmla="*/ 547771 w 8246202"/>
              <a:gd name="connsiteY0" fmla="*/ 662508 h 4000500"/>
              <a:gd name="connsiteX1" fmla="*/ 753203 w 8246202"/>
              <a:gd name="connsiteY1" fmla="*/ 0 h 4000500"/>
              <a:gd name="connsiteX2" fmla="*/ 8246202 w 8246202"/>
              <a:gd name="connsiteY2" fmla="*/ 687908 h 4000500"/>
              <a:gd name="connsiteX3" fmla="*/ 8246202 w 8246202"/>
              <a:gd name="connsiteY3" fmla="*/ 4000500 h 4000500"/>
              <a:gd name="connsiteX4" fmla="*/ 700171 w 8246202"/>
              <a:gd name="connsiteY4" fmla="*/ 4000500 h 4000500"/>
              <a:gd name="connsiteX5" fmla="*/ 92803 w 8246202"/>
              <a:gd name="connsiteY5" fmla="*/ 3441700 h 4000500"/>
              <a:gd name="connsiteX6" fmla="*/ 613503 w 8246202"/>
              <a:gd name="connsiteY6" fmla="*/ 2235200 h 4000500"/>
              <a:gd name="connsiteX7" fmla="*/ 547771 w 8246202"/>
              <a:gd name="connsiteY7" fmla="*/ 662508 h 4000500"/>
              <a:gd name="connsiteX0" fmla="*/ 547771 w 8246202"/>
              <a:gd name="connsiteY0" fmla="*/ 662508 h 4000500"/>
              <a:gd name="connsiteX1" fmla="*/ 753203 w 8246202"/>
              <a:gd name="connsiteY1" fmla="*/ 0 h 4000500"/>
              <a:gd name="connsiteX2" fmla="*/ 3191603 w 8246202"/>
              <a:gd name="connsiteY2" fmla="*/ 647700 h 4000500"/>
              <a:gd name="connsiteX3" fmla="*/ 8246202 w 8246202"/>
              <a:gd name="connsiteY3" fmla="*/ 687908 h 4000500"/>
              <a:gd name="connsiteX4" fmla="*/ 8246202 w 8246202"/>
              <a:gd name="connsiteY4" fmla="*/ 4000500 h 4000500"/>
              <a:gd name="connsiteX5" fmla="*/ 700171 w 8246202"/>
              <a:gd name="connsiteY5" fmla="*/ 4000500 h 4000500"/>
              <a:gd name="connsiteX6" fmla="*/ 92803 w 8246202"/>
              <a:gd name="connsiteY6" fmla="*/ 3441700 h 4000500"/>
              <a:gd name="connsiteX7" fmla="*/ 613503 w 8246202"/>
              <a:gd name="connsiteY7" fmla="*/ 2235200 h 4000500"/>
              <a:gd name="connsiteX8" fmla="*/ 547771 w 8246202"/>
              <a:gd name="connsiteY8" fmla="*/ 662508 h 4000500"/>
              <a:gd name="connsiteX0" fmla="*/ 547771 w 8246202"/>
              <a:gd name="connsiteY0" fmla="*/ 662508 h 4000500"/>
              <a:gd name="connsiteX1" fmla="*/ 753203 w 8246202"/>
              <a:gd name="connsiteY1" fmla="*/ 0 h 4000500"/>
              <a:gd name="connsiteX2" fmla="*/ 3217003 w 8246202"/>
              <a:gd name="connsiteY2" fmla="*/ 647700 h 4000500"/>
              <a:gd name="connsiteX3" fmla="*/ 8246202 w 8246202"/>
              <a:gd name="connsiteY3" fmla="*/ 687908 h 4000500"/>
              <a:gd name="connsiteX4" fmla="*/ 8246202 w 8246202"/>
              <a:gd name="connsiteY4" fmla="*/ 4000500 h 4000500"/>
              <a:gd name="connsiteX5" fmla="*/ 700171 w 8246202"/>
              <a:gd name="connsiteY5" fmla="*/ 4000500 h 4000500"/>
              <a:gd name="connsiteX6" fmla="*/ 92803 w 8246202"/>
              <a:gd name="connsiteY6" fmla="*/ 3441700 h 4000500"/>
              <a:gd name="connsiteX7" fmla="*/ 613503 w 8246202"/>
              <a:gd name="connsiteY7" fmla="*/ 2235200 h 4000500"/>
              <a:gd name="connsiteX8" fmla="*/ 547771 w 8246202"/>
              <a:gd name="connsiteY8" fmla="*/ 662508 h 4000500"/>
              <a:gd name="connsiteX0" fmla="*/ 585992 w 8284423"/>
              <a:gd name="connsiteY0" fmla="*/ 662508 h 4000500"/>
              <a:gd name="connsiteX1" fmla="*/ 791424 w 8284423"/>
              <a:gd name="connsiteY1" fmla="*/ 0 h 4000500"/>
              <a:gd name="connsiteX2" fmla="*/ 3255224 w 8284423"/>
              <a:gd name="connsiteY2" fmla="*/ 647700 h 4000500"/>
              <a:gd name="connsiteX3" fmla="*/ 8284423 w 8284423"/>
              <a:gd name="connsiteY3" fmla="*/ 687908 h 4000500"/>
              <a:gd name="connsiteX4" fmla="*/ 8284423 w 8284423"/>
              <a:gd name="connsiteY4" fmla="*/ 4000500 h 4000500"/>
              <a:gd name="connsiteX5" fmla="*/ 738392 w 8284423"/>
              <a:gd name="connsiteY5" fmla="*/ 4000500 h 4000500"/>
              <a:gd name="connsiteX6" fmla="*/ 4024 w 8284423"/>
              <a:gd name="connsiteY6" fmla="*/ 3543300 h 4000500"/>
              <a:gd name="connsiteX7" fmla="*/ 651724 w 8284423"/>
              <a:gd name="connsiteY7" fmla="*/ 2235200 h 4000500"/>
              <a:gd name="connsiteX8" fmla="*/ 585992 w 8284423"/>
              <a:gd name="connsiteY8" fmla="*/ 662508 h 4000500"/>
              <a:gd name="connsiteX0" fmla="*/ 913648 w 8612079"/>
              <a:gd name="connsiteY0" fmla="*/ 662508 h 4000500"/>
              <a:gd name="connsiteX1" fmla="*/ 1119080 w 8612079"/>
              <a:gd name="connsiteY1" fmla="*/ 0 h 4000500"/>
              <a:gd name="connsiteX2" fmla="*/ 3582880 w 8612079"/>
              <a:gd name="connsiteY2" fmla="*/ 647700 h 4000500"/>
              <a:gd name="connsiteX3" fmla="*/ 8612079 w 8612079"/>
              <a:gd name="connsiteY3" fmla="*/ 687908 h 4000500"/>
              <a:gd name="connsiteX4" fmla="*/ 8612079 w 8612079"/>
              <a:gd name="connsiteY4" fmla="*/ 4000500 h 4000500"/>
              <a:gd name="connsiteX5" fmla="*/ 1066048 w 8612079"/>
              <a:gd name="connsiteY5" fmla="*/ 4000500 h 4000500"/>
              <a:gd name="connsiteX6" fmla="*/ 331680 w 8612079"/>
              <a:gd name="connsiteY6" fmla="*/ 3543300 h 4000500"/>
              <a:gd name="connsiteX7" fmla="*/ 21437 w 8612079"/>
              <a:gd name="connsiteY7" fmla="*/ 2264228 h 4000500"/>
              <a:gd name="connsiteX8" fmla="*/ 913648 w 8612079"/>
              <a:gd name="connsiteY8" fmla="*/ 662508 h 4000500"/>
              <a:gd name="connsiteX0" fmla="*/ 913648 w 8612079"/>
              <a:gd name="connsiteY0" fmla="*/ 662508 h 4000500"/>
              <a:gd name="connsiteX1" fmla="*/ 1119080 w 8612079"/>
              <a:gd name="connsiteY1" fmla="*/ 0 h 4000500"/>
              <a:gd name="connsiteX2" fmla="*/ 3582880 w 8612079"/>
              <a:gd name="connsiteY2" fmla="*/ 647700 h 4000500"/>
              <a:gd name="connsiteX3" fmla="*/ 5445383 w 8612079"/>
              <a:gd name="connsiteY3" fmla="*/ 902856 h 4000500"/>
              <a:gd name="connsiteX4" fmla="*/ 8612079 w 8612079"/>
              <a:gd name="connsiteY4" fmla="*/ 687908 h 4000500"/>
              <a:gd name="connsiteX5" fmla="*/ 8612079 w 8612079"/>
              <a:gd name="connsiteY5" fmla="*/ 4000500 h 4000500"/>
              <a:gd name="connsiteX6" fmla="*/ 1066048 w 8612079"/>
              <a:gd name="connsiteY6" fmla="*/ 4000500 h 4000500"/>
              <a:gd name="connsiteX7" fmla="*/ 331680 w 8612079"/>
              <a:gd name="connsiteY7" fmla="*/ 3543300 h 4000500"/>
              <a:gd name="connsiteX8" fmla="*/ 21437 w 8612079"/>
              <a:gd name="connsiteY8" fmla="*/ 2264228 h 4000500"/>
              <a:gd name="connsiteX9" fmla="*/ 913648 w 8612079"/>
              <a:gd name="connsiteY9" fmla="*/ 662508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12079" h="4000500">
                <a:moveTo>
                  <a:pt x="913648" y="662508"/>
                </a:moveTo>
                <a:cubicBezTo>
                  <a:pt x="1058325" y="661805"/>
                  <a:pt x="974403" y="703"/>
                  <a:pt x="1119080" y="0"/>
                </a:cubicBezTo>
                <a:cubicBezTo>
                  <a:pt x="2016547" y="80433"/>
                  <a:pt x="2685413" y="567267"/>
                  <a:pt x="3582880" y="647700"/>
                </a:cubicBezTo>
                <a:cubicBezTo>
                  <a:pt x="4281124" y="650504"/>
                  <a:pt x="4747139" y="900052"/>
                  <a:pt x="5445383" y="902856"/>
                </a:cubicBezTo>
                <a:lnTo>
                  <a:pt x="8612079" y="687908"/>
                </a:lnTo>
                <a:lnTo>
                  <a:pt x="8612079" y="4000500"/>
                </a:lnTo>
                <a:lnTo>
                  <a:pt x="1066048" y="4000500"/>
                </a:lnTo>
                <a:cubicBezTo>
                  <a:pt x="1062559" y="3517900"/>
                  <a:pt x="335169" y="4025900"/>
                  <a:pt x="331680" y="3543300"/>
                </a:cubicBezTo>
                <a:cubicBezTo>
                  <a:pt x="272785" y="3242733"/>
                  <a:pt x="-79791" y="2723193"/>
                  <a:pt x="21437" y="2264228"/>
                </a:cubicBezTo>
                <a:cubicBezTo>
                  <a:pt x="122665" y="1805263"/>
                  <a:pt x="-402919" y="914040"/>
                  <a:pt x="913648" y="662508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r="14823" b="31315"/>
          <a:stretch/>
        </p:blipFill>
        <p:spPr bwMode="auto">
          <a:xfrm>
            <a:off x="-39707" y="3789392"/>
            <a:ext cx="9183708" cy="259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5199"/>
            <a:ext cx="9144000" cy="90805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ea typeface="HG創英角ｺﾞｼｯｸUB" pitchFamily="49" charset="-128"/>
              </a:rPr>
              <a:t>事業概要⑥（Ｂ－Ｂ断面）</a:t>
            </a:r>
          </a:p>
        </p:txBody>
      </p:sp>
      <p:sp>
        <p:nvSpPr>
          <p:cNvPr id="8" name="フリーフォーム 7"/>
          <p:cNvSpPr/>
          <p:nvPr/>
        </p:nvSpPr>
        <p:spPr bwMode="auto">
          <a:xfrm>
            <a:off x="899592" y="2132856"/>
            <a:ext cx="1366838" cy="1052512"/>
          </a:xfrm>
          <a:custGeom>
            <a:avLst/>
            <a:gdLst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571500 w 1343025"/>
              <a:gd name="connsiteY2" fmla="*/ 1057275 h 1057275"/>
              <a:gd name="connsiteX3" fmla="*/ 57150 w 1343025"/>
              <a:gd name="connsiteY3" fmla="*/ 1047750 h 1057275"/>
              <a:gd name="connsiteX4" fmla="*/ 0 w 1343025"/>
              <a:gd name="connsiteY4" fmla="*/ 0 h 1057275"/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571500 w 1343025"/>
              <a:gd name="connsiteY2" fmla="*/ 1057275 h 1057275"/>
              <a:gd name="connsiteX3" fmla="*/ 4763 w 1343025"/>
              <a:gd name="connsiteY3" fmla="*/ 1047750 h 1057275"/>
              <a:gd name="connsiteX4" fmla="*/ 0 w 1343025"/>
              <a:gd name="connsiteY4" fmla="*/ 0 h 1057275"/>
              <a:gd name="connsiteX0" fmla="*/ 4973 w 1347998"/>
              <a:gd name="connsiteY0" fmla="*/ 0 h 1057275"/>
              <a:gd name="connsiteX1" fmla="*/ 1347998 w 1347998"/>
              <a:gd name="connsiteY1" fmla="*/ 9525 h 1057275"/>
              <a:gd name="connsiteX2" fmla="*/ 576473 w 1347998"/>
              <a:gd name="connsiteY2" fmla="*/ 1057275 h 1057275"/>
              <a:gd name="connsiteX3" fmla="*/ 211 w 1347998"/>
              <a:gd name="connsiteY3" fmla="*/ 1047750 h 1057275"/>
              <a:gd name="connsiteX4" fmla="*/ 4973 w 1347998"/>
              <a:gd name="connsiteY4" fmla="*/ 0 h 1057275"/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571500 w 1343025"/>
              <a:gd name="connsiteY2" fmla="*/ 1057275 h 1057275"/>
              <a:gd name="connsiteX3" fmla="*/ 9525 w 1343025"/>
              <a:gd name="connsiteY3" fmla="*/ 1047750 h 1057275"/>
              <a:gd name="connsiteX4" fmla="*/ 0 w 1343025"/>
              <a:gd name="connsiteY4" fmla="*/ 0 h 1057275"/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571500 w 1343025"/>
              <a:gd name="connsiteY2" fmla="*/ 1057275 h 1057275"/>
              <a:gd name="connsiteX3" fmla="*/ 4763 w 1343025"/>
              <a:gd name="connsiteY3" fmla="*/ 1047750 h 1057275"/>
              <a:gd name="connsiteX4" fmla="*/ 0 w 1343025"/>
              <a:gd name="connsiteY4" fmla="*/ 0 h 1057275"/>
              <a:gd name="connsiteX0" fmla="*/ 0 w 1343025"/>
              <a:gd name="connsiteY0" fmla="*/ 0 h 1057275"/>
              <a:gd name="connsiteX1" fmla="*/ 1343025 w 1343025"/>
              <a:gd name="connsiteY1" fmla="*/ 9525 h 1057275"/>
              <a:gd name="connsiteX2" fmla="*/ 609600 w 1343025"/>
              <a:gd name="connsiteY2" fmla="*/ 1057275 h 1057275"/>
              <a:gd name="connsiteX3" fmla="*/ 4763 w 1343025"/>
              <a:gd name="connsiteY3" fmla="*/ 1047750 h 1057275"/>
              <a:gd name="connsiteX4" fmla="*/ 0 w 1343025"/>
              <a:gd name="connsiteY4" fmla="*/ 0 h 1057275"/>
              <a:gd name="connsiteX0" fmla="*/ 0 w 1343025"/>
              <a:gd name="connsiteY0" fmla="*/ 0 h 1052512"/>
              <a:gd name="connsiteX1" fmla="*/ 1343025 w 1343025"/>
              <a:gd name="connsiteY1" fmla="*/ 9525 h 1052512"/>
              <a:gd name="connsiteX2" fmla="*/ 609600 w 1343025"/>
              <a:gd name="connsiteY2" fmla="*/ 1052512 h 1052512"/>
              <a:gd name="connsiteX3" fmla="*/ 4763 w 1343025"/>
              <a:gd name="connsiteY3" fmla="*/ 1047750 h 1052512"/>
              <a:gd name="connsiteX4" fmla="*/ 0 w 1343025"/>
              <a:gd name="connsiteY4" fmla="*/ 0 h 1052512"/>
              <a:gd name="connsiteX0" fmla="*/ 0 w 1366838"/>
              <a:gd name="connsiteY0" fmla="*/ 0 h 1052512"/>
              <a:gd name="connsiteX1" fmla="*/ 1366838 w 1366838"/>
              <a:gd name="connsiteY1" fmla="*/ 9525 h 1052512"/>
              <a:gd name="connsiteX2" fmla="*/ 609600 w 1366838"/>
              <a:gd name="connsiteY2" fmla="*/ 1052512 h 1052512"/>
              <a:gd name="connsiteX3" fmla="*/ 4763 w 1366838"/>
              <a:gd name="connsiteY3" fmla="*/ 1047750 h 1052512"/>
              <a:gd name="connsiteX4" fmla="*/ 0 w 1366838"/>
              <a:gd name="connsiteY4" fmla="*/ 0 h 105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838" h="1052512">
                <a:moveTo>
                  <a:pt x="0" y="0"/>
                </a:moveTo>
                <a:lnTo>
                  <a:pt x="1366838" y="9525"/>
                </a:lnTo>
                <a:lnTo>
                  <a:pt x="609600" y="1052512"/>
                </a:lnTo>
                <a:lnTo>
                  <a:pt x="4763" y="1047750"/>
                </a:lnTo>
                <a:cubicBezTo>
                  <a:pt x="3175" y="698500"/>
                  <a:pt x="1588" y="34925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7322" y="463468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歩行者空間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01" y="494116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恩智川</a:t>
            </a:r>
            <a:endParaRPr kumimoji="1" lang="ja-JP" altLang="en-US" sz="1400" b="1" dirty="0"/>
          </a:p>
        </p:txBody>
      </p:sp>
      <p:cxnSp>
        <p:nvCxnSpPr>
          <p:cNvPr id="14" name="直線コネクタ 13"/>
          <p:cNvCxnSpPr/>
          <p:nvPr/>
        </p:nvCxnSpPr>
        <p:spPr bwMode="auto">
          <a:xfrm flipV="1">
            <a:off x="8856000" y="3689424"/>
            <a:ext cx="0" cy="1971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コネクタ 14"/>
          <p:cNvCxnSpPr/>
          <p:nvPr/>
        </p:nvCxnSpPr>
        <p:spPr bwMode="auto">
          <a:xfrm flipV="1">
            <a:off x="1440000" y="3689424"/>
            <a:ext cx="0" cy="1971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線矢印コネクタ 15"/>
          <p:cNvCxnSpPr/>
          <p:nvPr/>
        </p:nvCxnSpPr>
        <p:spPr bwMode="auto">
          <a:xfrm>
            <a:off x="1440000" y="3789040"/>
            <a:ext cx="7416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lg"/>
            <a:tailEnd type="triangl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テキスト ボックス 16"/>
          <p:cNvSpPr txBox="1"/>
          <p:nvPr/>
        </p:nvSpPr>
        <p:spPr>
          <a:xfrm>
            <a:off x="4898642" y="3501008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16000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35937" y="836712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3</a:t>
            </a:r>
            <a:r>
              <a:rPr lang="en-US" altLang="ja-JP" sz="1600" dirty="0" smtClean="0"/>
              <a:t>000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44049" y="836712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4000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56517" y="6309320"/>
            <a:ext cx="4523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※</a:t>
            </a:r>
            <a:r>
              <a:rPr lang="ja-JP" altLang="en-US" sz="1600" dirty="0" smtClean="0"/>
              <a:t>参考断面図であり、縮尺は一致しておりません。</a:t>
            </a:r>
            <a:endParaRPr lang="en-US" altLang="ja-JP" sz="1600" dirty="0"/>
          </a:p>
          <a:p>
            <a:r>
              <a:rPr lang="ja-JP" altLang="en-US" sz="1600" dirty="0" smtClean="0"/>
              <a:t>　  また、全区間共通の断面ではありません。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640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6537</TotalTime>
  <Words>528</Words>
  <PresentationFormat>画面に合わせる (4:3)</PresentationFormat>
  <Paragraphs>120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HGP創英角ｺﾞｼｯｸUB</vt:lpstr>
      <vt:lpstr>HG丸ｺﾞｼｯｸM-PRO</vt:lpstr>
      <vt:lpstr>HG創英角ｺﾞｼｯｸUB</vt:lpstr>
      <vt:lpstr>ＭＳ Ｐゴシック</vt:lpstr>
      <vt:lpstr>Arial</vt:lpstr>
      <vt:lpstr>Calibri</vt:lpstr>
      <vt:lpstr>標準デザイン</vt:lpstr>
      <vt:lpstr>9_標準デザイン</vt:lpstr>
      <vt:lpstr>4_標準デザイン</vt:lpstr>
      <vt:lpstr>都市計画道路大阪瓢箪山線 （恩智川～国道170号（大阪外環状線））  事業説明会</vt:lpstr>
      <vt:lpstr>PowerPoint プレゼンテーション</vt:lpstr>
      <vt:lpstr>PowerPoint プレゼンテーション</vt:lpstr>
      <vt:lpstr>事　業　概　要　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認可取得後の規制等について①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2017-07-04T05:54:38Z</cp:lastPrinted>
  <dcterms:created xsi:type="dcterms:W3CDTF">2012-08-30T06:35:09Z</dcterms:created>
  <dcterms:modified xsi:type="dcterms:W3CDTF">2023-07-07T08:23:38Z</dcterms:modified>
</cp:coreProperties>
</file>