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2" r:id="rId4"/>
  </p:sldMasterIdLst>
  <p:notesMasterIdLst>
    <p:notesMasterId r:id="rId12"/>
  </p:notesMasterIdLst>
  <p:handoutMasterIdLst>
    <p:handoutMasterId r:id="rId13"/>
  </p:handoutMasterIdLst>
  <p:sldIdLst>
    <p:sldId id="520" r:id="rId5"/>
    <p:sldId id="454" r:id="rId6"/>
    <p:sldId id="463" r:id="rId7"/>
    <p:sldId id="518" r:id="rId8"/>
    <p:sldId id="519" r:id="rId9"/>
    <p:sldId id="563" r:id="rId10"/>
    <p:sldId id="564" r:id="rId11"/>
  </p:sldIdLst>
  <p:sldSz cx="9144000" cy="6858000" type="overhead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0390227-A1E5-4391-B01C-79675199B943}">
          <p14:sldIdLst>
            <p14:sldId id="520"/>
            <p14:sldId id="454"/>
            <p14:sldId id="463"/>
            <p14:sldId id="518"/>
            <p14:sldId id="519"/>
            <p14:sldId id="563"/>
            <p14:sldId id="564"/>
          </p14:sldIdLst>
        </p14:section>
        <p14:section name="タイトルなしのセクション" id="{7BFCAE0F-9A5A-445C-BF89-0C4F13ABD1D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A8D"/>
    <a:srgbClr val="525977"/>
    <a:srgbClr val="EEF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2960" autoAdjust="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674" y="-90"/>
      </p:cViewPr>
      <p:guideLst>
        <p:guide orient="horz" pos="313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付プレースホルダー 6"/>
          <p:cNvSpPr>
            <a:spLocks noGrp="1"/>
          </p:cNvSpPr>
          <p:nvPr>
            <p:ph type="dt" sz="quarter" idx="1"/>
          </p:nvPr>
        </p:nvSpPr>
        <p:spPr>
          <a:xfrm>
            <a:off x="3855405" y="0"/>
            <a:ext cx="2950700" cy="49661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BF6C36D4-F4E6-4B1D-BDAF-0032057621B7}" type="datetimeFigureOut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3"/>
          </p:nvPr>
        </p:nvSpPr>
        <p:spPr>
          <a:xfrm>
            <a:off x="3855405" y="9440379"/>
            <a:ext cx="2950700" cy="49661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980F161E-68FD-43BE-90CF-10329A8DE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800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688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688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2014/5/1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8"/>
            <a:ext cx="5445125" cy="4471987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5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E4012B5E-A9AF-4597-9A5F-6AB3EFD22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8417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smtClean="0"/>
              <a:t>2014/5/1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012B5E-A9AF-4597-9A5F-6AB3EFD221F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75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smtClean="0"/>
              <a:t>2014/5/1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012B5E-A9AF-4597-9A5F-6AB3EFD221F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86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BE0EDA2-EC78-4E31-A4E8-0788631B2090}" type="datetime1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2B7A568-D908-47DB-8CE6-0805CECA7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EDA2-931B-4441-B765-E96ABA70C9B4}" type="datetime1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3140-0C2A-485C-830D-CD9A6C097D25}" type="datetime1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981B-16EF-4F16-B24A-0AC12D51EA16}" type="datetime1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7D07807-EBAA-428D-90D5-AD3DDD0AD556}" type="datetime1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2B7A568-D908-47DB-8CE6-0805CECA7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5E81-392E-4A2B-AC2E-C808FD5CDB1A}" type="datetime1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4799-BCD0-42BF-A120-97B975D3EB0A}" type="datetime1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70DC-3523-4EA2-8B08-8D5983C76314}" type="datetime1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92C2-1CED-4C9D-94EB-42B814667223}" type="datetime1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CEAB-5361-48D9-A1E4-AF12CABCE844}" type="datetime1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2ED7-67A3-4255-A758-6F828E5B2793}" type="datetime1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2F385B-4797-4038-A5FB-8358B578B930}" type="datetime1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B7A568-D908-47DB-8CE6-0805CECA7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7736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ja-JP" altLang="en-US" b="1" dirty="0" smtClean="0"/>
              <a:t>　　　　</a:t>
            </a:r>
            <a:r>
              <a:rPr lang="ja-JP" altLang="ja-JP" sz="3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指定</a:t>
            </a:r>
            <a:r>
              <a:rPr lang="ja-JP" altLang="en-US" sz="3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管理者制度</a:t>
            </a:r>
            <a:r>
              <a:rPr lang="ja-JP" altLang="ja-JP" sz="3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導入</a:t>
            </a:r>
            <a:r>
              <a:rPr lang="ja-JP" altLang="ja-JP" sz="3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ja-JP" sz="3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メリット</a:t>
            </a:r>
            <a:r>
              <a:rPr lang="en-US" altLang="ja-JP" sz="2800" b="1" dirty="0" smtClean="0">
                <a:latin typeface="+mn-ea"/>
                <a:ea typeface="+mn-ea"/>
              </a:rPr>
              <a:t/>
            </a:r>
            <a:br>
              <a:rPr lang="en-US" altLang="ja-JP" sz="2800" b="1" dirty="0" smtClean="0">
                <a:latin typeface="+mn-ea"/>
                <a:ea typeface="+mn-ea"/>
              </a:rPr>
            </a:br>
            <a:r>
              <a:rPr lang="en-US" altLang="ja-JP" sz="2800" b="1" dirty="0">
                <a:latin typeface="+mn-ea"/>
                <a:ea typeface="+mn-ea"/>
              </a:rPr>
              <a:t> </a:t>
            </a:r>
            <a:r>
              <a:rPr lang="en-US" altLang="ja-JP" sz="2800" b="1" dirty="0" smtClean="0">
                <a:latin typeface="+mn-ea"/>
                <a:ea typeface="+mn-ea"/>
              </a:rPr>
              <a:t>              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3568" y="1484784"/>
            <a:ext cx="7546032" cy="4910328"/>
          </a:xfrm>
        </p:spPr>
        <p:txBody>
          <a:bodyPr vert="horz"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9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lang="ja-JP" altLang="ja-JP" sz="9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柔軟</a:t>
            </a:r>
            <a:r>
              <a:rPr lang="ja-JP" altLang="ja-JP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で効率的な事業執行</a:t>
            </a:r>
          </a:p>
          <a:p>
            <a:pPr marL="0" indent="0">
              <a:buNone/>
            </a:pPr>
            <a:r>
              <a:rPr lang="en-US" altLang="ja-JP" sz="3600" dirty="0">
                <a:latin typeface="+mn-ea"/>
              </a:rPr>
              <a:t> </a:t>
            </a:r>
            <a:r>
              <a:rPr lang="en-US" altLang="ja-JP" sz="3600" dirty="0" smtClean="0">
                <a:latin typeface="+mn-ea"/>
              </a:rPr>
              <a:t> </a:t>
            </a:r>
            <a:r>
              <a:rPr lang="ja-JP" altLang="en-US" sz="3600" dirty="0" smtClean="0">
                <a:latin typeface="+mn-ea"/>
              </a:rPr>
              <a:t>　　  </a:t>
            </a:r>
            <a:r>
              <a:rPr lang="en-US" altLang="ja-JP" sz="3600" dirty="0" smtClean="0">
                <a:latin typeface="+mn-ea"/>
              </a:rPr>
              <a:t> 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設計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・設備・建築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一元発注</a:t>
            </a:r>
          </a:p>
          <a:p>
            <a:pPr marL="0" indent="0">
              <a:buNone/>
            </a:pP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□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競争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入札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縛られない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事業発注</a:t>
            </a:r>
            <a:endParaRPr lang="en-US" altLang="ja-JP" sz="8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⇒工期の大幅な短縮</a:t>
            </a:r>
            <a:endParaRPr lang="ja-JP" altLang="ja-JP" sz="8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⇒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請負業者等との粘り強い価格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交渉</a:t>
            </a:r>
            <a:endParaRPr lang="en-US" altLang="ja-JP" sz="8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⇒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相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見積等による公正・透明性の担保</a:t>
            </a:r>
          </a:p>
          <a:p>
            <a:pPr marL="0" indent="0">
              <a:buNone/>
            </a:pPr>
            <a:r>
              <a:rPr lang="en-US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en-US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行政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本庁との予算折衝、査定が不要</a:t>
            </a:r>
          </a:p>
          <a:p>
            <a:pPr marL="0" indent="0">
              <a:buNone/>
            </a:pP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⇒開設者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の予算要求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では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認められない事業執行が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可能</a:t>
            </a:r>
            <a:r>
              <a:rPr lang="en-US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 </a:t>
            </a:r>
            <a:endParaRPr lang="en-US" altLang="ja-JP" sz="8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8800" dirty="0" smtClean="0">
                <a:latin typeface="+mj-ea"/>
              </a:rPr>
              <a:t>　 □年度</a:t>
            </a:r>
            <a:r>
              <a:rPr lang="ja-JP" altLang="en-US" sz="8800" dirty="0">
                <a:latin typeface="+mj-ea"/>
              </a:rPr>
              <a:t>を越えての事業</a:t>
            </a:r>
            <a:r>
              <a:rPr lang="ja-JP" altLang="en-US" sz="8800" dirty="0" smtClean="0">
                <a:latin typeface="+mj-ea"/>
              </a:rPr>
              <a:t>執行</a:t>
            </a:r>
            <a:endParaRPr lang="ja-JP" altLang="ja-JP" sz="8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9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lang="ja-JP" altLang="ja-JP" sz="9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スリムでスピード感をもった事業執行</a:t>
            </a:r>
          </a:p>
          <a:p>
            <a:pPr marL="0" indent="0">
              <a:buNone/>
            </a:pPr>
            <a:r>
              <a:rPr lang="en-US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迅速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な意思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決定</a:t>
            </a:r>
            <a:r>
              <a:rPr lang="en-US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即日</a:t>
            </a:r>
            <a:r>
              <a:rPr lang="en-US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ja-JP" altLang="ja-JP" sz="8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en-US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若手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中心の少数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精鋭</a:t>
            </a:r>
            <a:r>
              <a:rPr lang="en-US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 </a:t>
            </a:r>
            <a:endParaRPr lang="ja-JP" altLang="ja-JP" sz="8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9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lang="ja-JP" altLang="ja-JP" sz="9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市場</a:t>
            </a:r>
            <a:r>
              <a:rPr lang="ja-JP" altLang="ja-JP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関係者ニーズへの機敏な対応</a:t>
            </a:r>
          </a:p>
          <a:p>
            <a:pPr marL="0" indent="0">
              <a:buNone/>
            </a:pPr>
            <a:r>
              <a:rPr lang="en-US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en-US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利用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料金の弾力的な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運用⇒条例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改正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不要</a:t>
            </a:r>
            <a:endParaRPr lang="ja-JP" altLang="ja-JP" sz="8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□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徹底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した現場主義</a:t>
            </a:r>
          </a:p>
          <a:p>
            <a:pPr marL="0" indent="0">
              <a:buNone/>
            </a:pPr>
            <a:r>
              <a:rPr lang="ja-JP" altLang="ja-JP" dirty="0"/>
              <a:t>　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5776" y="67266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民間企業の強みの発揮</a:t>
            </a:r>
            <a:endParaRPr kumimoji="1" lang="ja-JP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 rot="5400000">
            <a:off x="2340684" y="828068"/>
            <a:ext cx="252029" cy="1508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/>
          <p:nvPr/>
        </p:nvSpPr>
        <p:spPr>
          <a:xfrm rot="16200000">
            <a:off x="5745547" y="854454"/>
            <a:ext cx="252029" cy="1508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2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94490"/>
            <a:ext cx="8508022" cy="396280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指定管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導入後の実績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)[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経営成績</a:t>
            </a:r>
            <a:r>
              <a:rPr kumimoji="1"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60573"/>
              </p:ext>
            </p:extLst>
          </p:nvPr>
        </p:nvGraphicFramePr>
        <p:xfrm>
          <a:off x="317990" y="620688"/>
          <a:ext cx="8496944" cy="1642707"/>
        </p:xfrm>
        <a:graphic>
          <a:graphicData uri="http://schemas.openxmlformats.org/drawingml/2006/table">
            <a:tbl>
              <a:tblPr/>
              <a:tblGrid>
                <a:gridCol w="199407"/>
                <a:gridCol w="1794661"/>
                <a:gridCol w="1625719"/>
                <a:gridCol w="1625719"/>
                <a:gridCol w="1625719"/>
                <a:gridCol w="1625719"/>
              </a:tblGrid>
              <a:tr h="34670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100" b="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科目</a:t>
                      </a:r>
                      <a:endParaRPr lang="ja-JP" sz="1100" b="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 提案額（税抜）</a:t>
                      </a:r>
                      <a:endParaRPr lang="en-US" altLang="ja-JP" sz="1100" b="0" kern="0" spc="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ＭＳ Ｐゴシック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[</a:t>
                      </a:r>
                      <a:r>
                        <a:rPr lang="en-US" sz="1100" b="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H24-28</a:t>
                      </a:r>
                      <a:r>
                        <a:rPr lang="ja-JP" sz="1100" b="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年度</a:t>
                      </a:r>
                      <a:r>
                        <a:rPr lang="en-US" altLang="ja-JP" sz="1100" b="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]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H24</a:t>
                      </a:r>
                      <a:r>
                        <a:rPr lang="ja-JP" altLang="ja-JP" sz="1100" b="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年度</a:t>
                      </a:r>
                      <a:endParaRPr lang="en-US" altLang="ja-JP" sz="1100" b="0" kern="0" spc="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ＭＳ Ｐゴシック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100" b="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決算（税抜）</a:t>
                      </a:r>
                      <a:endParaRPr lang="en-US" altLang="ja-JP" sz="1100" b="0" kern="0" spc="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ＭＳ Ｐゴシック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H25</a:t>
                      </a:r>
                      <a:r>
                        <a:rPr lang="ja-JP" altLang="ja-JP" sz="1100" b="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年度</a:t>
                      </a:r>
                      <a:endParaRPr lang="en-US" altLang="ja-JP" sz="1100" b="0" kern="0" spc="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ＭＳ Ｐゴシック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100" b="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決算（税抜、参考）</a:t>
                      </a:r>
                      <a:endParaRPr lang="en-US" altLang="ja-JP" sz="1100" b="0" kern="0" spc="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ＭＳ Ｐゴシック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kern="0" spc="0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H25</a:t>
                      </a:r>
                      <a:r>
                        <a:rPr lang="ja-JP" altLang="ja-JP" sz="1100" b="1" kern="0" spc="0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年度</a:t>
                      </a:r>
                      <a:r>
                        <a:rPr lang="ja-JP" altLang="en-US" sz="1100" b="1" kern="0" spc="0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決算</a:t>
                      </a:r>
                      <a:endParaRPr lang="en-US" altLang="ja-JP" sz="1100" b="1" kern="0" spc="0" dirty="0" smtClean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ＭＳ Ｐゴシック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100" b="1" kern="0" spc="0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（免税事業者、税込）</a:t>
                      </a:r>
                      <a:endParaRPr lang="en-US" altLang="ja-JP" sz="1100" b="1" kern="0" spc="0" dirty="0" smtClean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ＭＳ Ｐゴシック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0" spc="0" baseline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売上総利益</a:t>
                      </a:r>
                      <a:endParaRPr lang="en-US" altLang="ja-JP" sz="1100" kern="0" spc="0" baseline="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ＭＳ Ｐゴシック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1,603,280,000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1,590,303,652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1,633,910,199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1,714,975,234</a:t>
                      </a:r>
                      <a:endParaRPr lang="ja-JP" altLang="ja-JP" sz="1100" kern="100" spc="-6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営業収益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1,593,280,000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1,572,716,645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1,613,479,668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1,694,142,784</a:t>
                      </a:r>
                      <a:endParaRPr lang="ja-JP" altLang="ja-JP" sz="1100" kern="100" spc="-6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00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100" kern="0" spc="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　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100" kern="0" spc="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　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100" kern="0" spc="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　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売上高割使用料</a:t>
                      </a:r>
                      <a:endParaRPr lang="ja-JP" altLang="ja-JP" sz="1100" kern="100" spc="-6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228,000,000   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1" lang="en-US" altLang="ja-JP" sz="1100" kern="100" spc="-60" dirty="0" smtClean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211,496,885</a:t>
                      </a:r>
                      <a:endParaRPr kumimoji="1" lang="ja-JP" sz="1100" kern="100" spc="-60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220,484,893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231,509,147</a:t>
                      </a:r>
                      <a:endParaRPr lang="ja-JP" altLang="ja-JP" sz="1100" kern="100" spc="-6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100" kern="100" spc="-6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/>
                      </a:endParaRPr>
                    </a:p>
                  </a:txBody>
                  <a:tcPr marL="68104" marR="68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施設使用料</a:t>
                      </a:r>
                      <a:endParaRPr lang="ja-JP" altLang="ja-JP" sz="1100" kern="100" spc="-6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1,006,280,000  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989,642,073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983,193,320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1,032,353,002</a:t>
                      </a:r>
                      <a:endParaRPr lang="ja-JP" altLang="ja-JP" sz="1100" kern="100" spc="-6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100" kern="100" spc="-6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/>
                      </a:endParaRPr>
                    </a:p>
                  </a:txBody>
                  <a:tcPr marL="68104" marR="68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維持使用料</a:t>
                      </a:r>
                      <a:endParaRPr lang="ja-JP" altLang="ja-JP" sz="1100" kern="100" spc="-6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359,000,000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371,577,687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409,801,455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430,280,635</a:t>
                      </a:r>
                      <a:endParaRPr lang="ja-JP" altLang="ja-JP" sz="1100" kern="100" spc="-6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営業外</a:t>
                      </a:r>
                      <a:r>
                        <a:rPr lang="ja-JP" altLang="en-US" sz="1100" kern="100" spc="-6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収益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10,000,000     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17,587,007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20,430,531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20,832,450</a:t>
                      </a:r>
                      <a:endParaRPr lang="ja-JP" altLang="ja-JP" sz="1100" kern="100" spc="-6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027117"/>
              </p:ext>
            </p:extLst>
          </p:nvPr>
        </p:nvGraphicFramePr>
        <p:xfrm>
          <a:off x="317991" y="2348880"/>
          <a:ext cx="8508022" cy="3021928"/>
        </p:xfrm>
        <a:graphic>
          <a:graphicData uri="http://schemas.openxmlformats.org/drawingml/2006/table">
            <a:tbl>
              <a:tblPr/>
              <a:tblGrid>
                <a:gridCol w="199405"/>
                <a:gridCol w="705430"/>
                <a:gridCol w="1089231"/>
                <a:gridCol w="1628489"/>
                <a:gridCol w="1628489"/>
                <a:gridCol w="1628489"/>
                <a:gridCol w="1628489"/>
              </a:tblGrid>
              <a:tr h="213928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販売費・一般管理費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1,603,280,000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1,497,549,270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1,631,997,595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1,711,381,802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60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営業費用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400" kern="100" spc="-6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1,603,280,000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1,497,549,270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1,631,177,708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1,711,161,915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100" kern="0" spc="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　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人件費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45,000,000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23,322,700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30,887,172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30,913,236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100" kern="0" spc="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　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委託料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423,488,571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363,358,945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380,924,815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399,971,060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100" kern="0" spc="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　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経費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378,791,429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364,209,360            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399,181,501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419,084,179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水道光熱費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365,000,000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352,241,862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383,175,328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402,334,100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その他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13,791,429</a:t>
                      </a:r>
                      <a:r>
                        <a:rPr lang="ja-JP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11,967,498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16,006,173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16,750,079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100" spc="-60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修繕費</a:t>
                      </a:r>
                      <a:endParaRPr lang="ja-JP" sz="1100" kern="100" spc="-60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000" kern="100" spc="-6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/>
                      </a:endParaRPr>
                    </a:p>
                  </a:txBody>
                  <a:tcPr marL="68104" marR="68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50,000,000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50,819,776 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117,747,004 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123,634,357 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100" spc="-60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活性化対策費</a:t>
                      </a:r>
                      <a:endParaRPr lang="ja-JP" sz="1100" kern="100" spc="-60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000" kern="100" spc="-6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/>
                      </a:endParaRPr>
                    </a:p>
                  </a:txBody>
                  <a:tcPr marL="68104" marR="68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58,000,000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56,090,047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106,348,312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111,665,733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活性化事業費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58,000,000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56,090,047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72,835,455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76,477,233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活性化寄付金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              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             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33,512,857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35,188,500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寄付金（事務所空調工事）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900" kern="100" spc="-6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/>
                      </a:endParaRPr>
                    </a:p>
                  </a:txBody>
                  <a:tcPr marL="68104" marR="68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              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             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  1,548,904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  1,626,350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府納付金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900" kern="100" spc="-6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/>
                      </a:endParaRPr>
                    </a:p>
                  </a:txBody>
                  <a:tcPr marL="68104" marR="68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648,000,000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639,748,442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594,540,000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624,267,000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営業外費用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1400" kern="100" spc="-6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/>
                        </a:rPr>
                        <a:t>0     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0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819,887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100" kern="100" spc="-6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219,887</a:t>
                      </a:r>
                      <a:endParaRPr lang="ja-JP" sz="1100" kern="100" spc="-6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44477"/>
              </p:ext>
            </p:extLst>
          </p:nvPr>
        </p:nvGraphicFramePr>
        <p:xfrm>
          <a:off x="317989" y="5445224"/>
          <a:ext cx="850802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68"/>
                <a:gridCol w="1628489"/>
                <a:gridCol w="1628489"/>
                <a:gridCol w="1628489"/>
                <a:gridCol w="1628489"/>
              </a:tblGrid>
              <a:tr h="216024">
                <a:tc>
                  <a:txBody>
                    <a:bodyPr/>
                    <a:lstStyle/>
                    <a:p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営業利益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▲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10,000,000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75,167,375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▲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17,698,040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▲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17,019,131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経常利益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92,754,382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1,912,604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3,593,432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税引前当期純利益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92,754,382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 1,912,,604 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3,593,432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法人税等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endParaRPr kumimoji="1" lang="ja-JP" altLang="en-US" sz="11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38,873,967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   216,468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     216,468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当期純利益</a:t>
                      </a:r>
                      <a:endParaRPr kumimoji="1" lang="ja-JP" altLang="en-US" sz="12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endParaRPr kumimoji="1" lang="ja-JP" altLang="en-US" sz="12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53,880,415</a:t>
                      </a:r>
                      <a:endParaRPr kumimoji="1" lang="ja-JP" altLang="en-US" sz="12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            1,696,136 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3,376,964</a:t>
                      </a:r>
                      <a:endParaRPr kumimoji="1" lang="ja-JP" altLang="en-US" sz="12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100392" y="31377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単位：</a:t>
            </a:r>
            <a:r>
              <a:rPr lang="ja-JP" altLang="en-US" sz="1200" dirty="0"/>
              <a:t>円</a:t>
            </a:r>
            <a:endParaRPr kumimoji="1" lang="en-US" altLang="ja-JP" sz="1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0039" y="278997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H24</a:t>
            </a:r>
            <a:r>
              <a:rPr lang="ja-JP" altLang="en-US" sz="1100" dirty="0" smtClean="0"/>
              <a:t>上半期</a:t>
            </a:r>
            <a:r>
              <a:rPr lang="ja-JP" altLang="en-US" sz="1100" dirty="0"/>
              <a:t>給与</a:t>
            </a:r>
            <a:r>
              <a:rPr lang="ja-JP" altLang="en-US" sz="1100" dirty="0" smtClean="0"/>
              <a:t>費</a:t>
            </a:r>
            <a:r>
              <a:rPr lang="en-US" altLang="ja-JP" sz="1100" dirty="0" smtClean="0"/>
              <a:t>1,000</a:t>
            </a:r>
            <a:r>
              <a:rPr lang="ja-JP" altLang="en-US" sz="1100" dirty="0" smtClean="0"/>
              <a:t>万以下</a:t>
            </a:r>
            <a:endParaRPr kumimoji="1" lang="ja-JP" altLang="en-US" sz="1100" dirty="0"/>
          </a:p>
        </p:txBody>
      </p:sp>
      <p:sp>
        <p:nvSpPr>
          <p:cNvPr id="12" name="四角形吹き出し 11"/>
          <p:cNvSpPr/>
          <p:nvPr/>
        </p:nvSpPr>
        <p:spPr>
          <a:xfrm>
            <a:off x="6110039" y="283927"/>
            <a:ext cx="2016224" cy="261610"/>
          </a:xfrm>
          <a:prstGeom prst="wedgeRectCallout">
            <a:avLst>
              <a:gd name="adj1" fmla="val 13122"/>
              <a:gd name="adj2" fmla="val 1224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6228185" y="3861048"/>
            <a:ext cx="2592288" cy="43204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曲折矢印 9"/>
          <p:cNvSpPr/>
          <p:nvPr/>
        </p:nvSpPr>
        <p:spPr>
          <a:xfrm>
            <a:off x="5652119" y="3826718"/>
            <a:ext cx="576065" cy="2772308"/>
          </a:xfrm>
          <a:prstGeom prst="bentArrow">
            <a:avLst>
              <a:gd name="adj1" fmla="val 25000"/>
              <a:gd name="adj2" fmla="val 50000"/>
              <a:gd name="adj3" fmla="val 40873"/>
              <a:gd name="adj4" fmla="val 331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572000" y="6453336"/>
            <a:ext cx="1152128" cy="36004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5652119" y="6525344"/>
            <a:ext cx="674806" cy="1809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6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  </a:t>
            </a:r>
            <a:r>
              <a:rPr kumimoji="1"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指定管導入</a:t>
            </a:r>
            <a:r>
              <a:rPr lang="ja-JP" altLang="en-US" sz="28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後</a:t>
            </a: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の実績</a:t>
            </a:r>
            <a:r>
              <a:rPr lang="en-US" altLang="ja-JP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(2)[H25</a:t>
            </a: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r>
              <a:rPr lang="en-US" altLang="ja-JP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kumimoji="1" lang="ja-JP" altLang="en-US" sz="2800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7009" y="1193354"/>
            <a:ext cx="7915297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■収入確保</a:t>
            </a:r>
            <a:r>
              <a:rPr lang="en-US" altLang="ja-JP" sz="2400" dirty="0" smtClean="0">
                <a:latin typeface="+mn-ea"/>
              </a:rPr>
              <a:t>(</a:t>
            </a:r>
            <a:r>
              <a:rPr lang="ja-JP" altLang="en-US" sz="2400" dirty="0" smtClean="0">
                <a:latin typeface="+mn-ea"/>
              </a:rPr>
              <a:t>約</a:t>
            </a:r>
            <a:r>
              <a:rPr lang="en-US" altLang="ja-JP" sz="2400" dirty="0" smtClean="0">
                <a:latin typeface="+mn-ea"/>
              </a:rPr>
              <a:t>3,000</a:t>
            </a:r>
            <a:r>
              <a:rPr lang="ja-JP" altLang="en-US" sz="2400" dirty="0" smtClean="0">
                <a:latin typeface="+mn-ea"/>
              </a:rPr>
              <a:t>万円増</a:t>
            </a:r>
            <a:r>
              <a:rPr lang="en-US" altLang="ja-JP" sz="2400" dirty="0" smtClean="0">
                <a:latin typeface="+mn-ea"/>
              </a:rPr>
              <a:t>)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2400" dirty="0" smtClean="0">
                <a:latin typeface="+mj-ea"/>
                <a:ea typeface="+mj-ea"/>
              </a:rPr>
              <a:t> </a:t>
            </a:r>
            <a:r>
              <a:rPr lang="ja-JP" altLang="en-US" sz="2000" dirty="0" smtClean="0">
                <a:latin typeface="+mn-ea"/>
              </a:rPr>
              <a:t>□債権管理の徹底⇒利用料金滞納ゼロ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 </a:t>
            </a:r>
            <a:r>
              <a:rPr lang="ja-JP" altLang="en-US" sz="2000" dirty="0" smtClean="0">
                <a:latin typeface="+mn-ea"/>
              </a:rPr>
              <a:t>                               　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　            </a:t>
            </a:r>
            <a:r>
              <a:rPr lang="ja-JP" altLang="en-US" sz="2000" dirty="0">
                <a:latin typeface="+mn-ea"/>
              </a:rPr>
              <a:t>⇒店舗の複数使用、金融機関、</a:t>
            </a:r>
            <a:r>
              <a:rPr lang="ja-JP" altLang="en-US" sz="2000" dirty="0" smtClean="0">
                <a:latin typeface="+mn-ea"/>
              </a:rPr>
              <a:t>診療所、薬局の誘致等</a:t>
            </a:r>
            <a:endParaRPr lang="en-US" altLang="ja-JP" sz="2000" dirty="0" smtClean="0">
              <a:latin typeface="+mn-ea"/>
            </a:endParaRPr>
          </a:p>
          <a:p>
            <a:r>
              <a:rPr lang="en-US" altLang="ja-JP" sz="2400" dirty="0" smtClean="0">
                <a:latin typeface="+mj-ea"/>
                <a:ea typeface="+mj-ea"/>
              </a:rPr>
              <a:t>   </a:t>
            </a:r>
            <a:r>
              <a:rPr lang="ja-JP" altLang="en-US" sz="2000" dirty="0" smtClean="0">
                <a:latin typeface="+mn-ea"/>
              </a:rPr>
              <a:t>□物理的手段による不法駐車の排除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　　　　</a:t>
            </a:r>
            <a:r>
              <a:rPr lang="ja-JP" altLang="en-US" sz="2000" dirty="0">
                <a:latin typeface="+mn-ea"/>
              </a:rPr>
              <a:t> </a:t>
            </a:r>
            <a:r>
              <a:rPr lang="ja-JP" altLang="en-US" sz="2000" dirty="0" smtClean="0">
                <a:latin typeface="+mn-ea"/>
              </a:rPr>
              <a:t>⇒有料区画へ誘導、場内秩序の回復</a:t>
            </a:r>
            <a:endParaRPr lang="en-US" altLang="ja-JP" sz="2000" dirty="0" smtClean="0">
              <a:latin typeface="+mn-ea"/>
            </a:endParaRPr>
          </a:p>
          <a:p>
            <a:r>
              <a:rPr lang="en-US" altLang="ja-JP" sz="2000" dirty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     </a:t>
            </a:r>
            <a:r>
              <a:rPr lang="ja-JP" altLang="en-US" sz="2000" dirty="0" smtClean="0">
                <a:latin typeface="+mn-ea"/>
              </a:rPr>
              <a:t>□有利なインゴッド</a:t>
            </a:r>
            <a:r>
              <a:rPr lang="en-US" altLang="ja-JP" sz="2000" dirty="0" smtClean="0">
                <a:latin typeface="+mn-ea"/>
              </a:rPr>
              <a:t>(</a:t>
            </a:r>
            <a:r>
              <a:rPr lang="ja-JP" altLang="en-US" sz="2000" dirty="0" smtClean="0">
                <a:latin typeface="+mn-ea"/>
              </a:rPr>
              <a:t>発泡スチロール</a:t>
            </a:r>
            <a:r>
              <a:rPr lang="en-US" altLang="ja-JP" sz="2000" dirty="0" smtClean="0">
                <a:latin typeface="+mn-ea"/>
              </a:rPr>
              <a:t>)</a:t>
            </a:r>
            <a:r>
              <a:rPr lang="ja-JP" altLang="en-US" sz="2000" dirty="0" smtClean="0">
                <a:latin typeface="+mn-ea"/>
              </a:rPr>
              <a:t>売却先の選定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 </a:t>
            </a:r>
            <a:endParaRPr lang="en-US" altLang="ja-JP" sz="2000" dirty="0" smtClean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■大幅なコストの削減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□</a:t>
            </a:r>
            <a:r>
              <a:rPr lang="ja-JP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委託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料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警備、廃棄物処理費用等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)(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▲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4,200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ja-JP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dirty="0" smtClean="0">
                <a:latin typeface="+mj-ea"/>
                <a:ea typeface="+mj-ea"/>
              </a:rPr>
              <a:t>　　　   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市場事業</a:t>
            </a:r>
            <a:r>
              <a:rPr lang="en-US" altLang="ja-JP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活性化事業</a:t>
            </a: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修繕</a:t>
            </a: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事業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</a:t>
            </a:r>
            <a:r>
              <a:rPr lang="en-US" altLang="ja-JP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へ投資</a:t>
            </a:r>
            <a:endParaRPr lang="ja-JP" altLang="ja-JP" sz="2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55068" y="1916832"/>
            <a:ext cx="2547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 □空施設の</a:t>
            </a:r>
            <a:r>
              <a:rPr lang="ja-JP" altLang="en-US" sz="2000" dirty="0" smtClean="0">
                <a:latin typeface="+mn-ea"/>
              </a:rPr>
              <a:t>有効活用 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76557" y="448434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□</a:t>
            </a:r>
            <a:r>
              <a:rPr lang="ja-JP" altLang="ja-JP" sz="2000" dirty="0">
                <a:latin typeface="+mn-ea"/>
              </a:rPr>
              <a:t>人件費</a:t>
            </a:r>
            <a:r>
              <a:rPr lang="en-US" altLang="ja-JP" sz="2000" dirty="0">
                <a:latin typeface="+mn-ea"/>
              </a:rPr>
              <a:t>(</a:t>
            </a:r>
            <a:r>
              <a:rPr lang="ja-JP" altLang="en-US" sz="2000" dirty="0">
                <a:latin typeface="+mn-ea"/>
              </a:rPr>
              <a:t>▲</a:t>
            </a:r>
            <a:r>
              <a:rPr lang="en-US" altLang="ja-JP" sz="2000" dirty="0">
                <a:latin typeface="+mn-ea"/>
              </a:rPr>
              <a:t>1,400</a:t>
            </a:r>
            <a:r>
              <a:rPr lang="ja-JP" altLang="en-US" sz="2000" dirty="0">
                <a:latin typeface="+mn-ea"/>
              </a:rPr>
              <a:t>万円</a:t>
            </a:r>
            <a:r>
              <a:rPr lang="en-US" altLang="ja-JP" sz="2000" dirty="0">
                <a:latin typeface="+mn-ea"/>
              </a:rPr>
              <a:t>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40458" y="3564602"/>
            <a:ext cx="6502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□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プラ製</a:t>
            </a: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廃棄パレット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の再生利用化</a:t>
            </a:r>
            <a:endParaRPr lang="en-US" altLang="ja-JP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89150" y="1193354"/>
            <a:ext cx="7845153" cy="403244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690664" y="5485989"/>
            <a:ext cx="2808312" cy="365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27623" y="5457921"/>
            <a:ext cx="259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約</a:t>
            </a:r>
            <a:r>
              <a:rPr lang="en-US" altLang="ja-JP" dirty="0" smtClean="0"/>
              <a:t>1</a:t>
            </a:r>
            <a:r>
              <a:rPr lang="ja-JP" altLang="en-US" dirty="0" smtClean="0"/>
              <a:t>億円の財源確保</a:t>
            </a:r>
            <a:endParaRPr kumimoji="1" lang="ja-JP" altLang="en-US" dirty="0"/>
          </a:p>
        </p:txBody>
      </p:sp>
      <p:sp>
        <p:nvSpPr>
          <p:cNvPr id="19" name="下矢印 18"/>
          <p:cNvSpPr/>
          <p:nvPr/>
        </p:nvSpPr>
        <p:spPr>
          <a:xfrm>
            <a:off x="3563888" y="5253966"/>
            <a:ext cx="841962" cy="232023"/>
          </a:xfrm>
          <a:prstGeom prst="down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3575354" y="5855321"/>
            <a:ext cx="841962" cy="207254"/>
          </a:xfrm>
          <a:prstGeom prst="down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カギ線コネクタ 14"/>
          <p:cNvCxnSpPr/>
          <p:nvPr/>
        </p:nvCxnSpPr>
        <p:spPr>
          <a:xfrm>
            <a:off x="4417316" y="3933056"/>
            <a:ext cx="946772" cy="288032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259632" y="3933056"/>
            <a:ext cx="38884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816834"/>
              </p:ext>
            </p:extLst>
          </p:nvPr>
        </p:nvGraphicFramePr>
        <p:xfrm>
          <a:off x="5552653" y="3564285"/>
          <a:ext cx="2929150" cy="130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934"/>
                <a:gridCol w="1008112"/>
                <a:gridCol w="936104"/>
              </a:tblGrid>
              <a:tr h="282312"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処理費用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売却益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7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H24</a:t>
                      </a:r>
                      <a:r>
                        <a:rPr kumimoji="1" lang="ja-JP" altLang="en-US" sz="14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年度</a:t>
                      </a:r>
                      <a:endParaRPr kumimoji="1" lang="ja-JP" altLang="en-US" sz="14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870</a:t>
                      </a:r>
                      <a:r>
                        <a:rPr kumimoji="1" lang="ja-JP" altLang="en-US" sz="14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万円</a:t>
                      </a:r>
                      <a:endParaRPr kumimoji="1" lang="en-US" altLang="ja-JP" sz="1400" b="0" baseline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  0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7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H25</a:t>
                      </a:r>
                      <a:r>
                        <a:rPr kumimoji="1" lang="ja-JP" altLang="en-US" sz="14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年度</a:t>
                      </a:r>
                      <a:endParaRPr kumimoji="1" lang="ja-JP" altLang="en-US" sz="14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63</a:t>
                      </a:r>
                      <a:r>
                        <a:rPr kumimoji="1" lang="ja-JP" altLang="en-US" sz="14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万円</a:t>
                      </a:r>
                      <a:endParaRPr kumimoji="1" lang="ja-JP" altLang="en-US" sz="14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29</a:t>
                      </a:r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万円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832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H26</a:t>
                      </a:r>
                      <a:r>
                        <a:rPr kumimoji="1" lang="ja-JP" altLang="en-US" sz="14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年度</a:t>
                      </a:r>
                      <a:endParaRPr kumimoji="1" lang="ja-JP" altLang="en-US" sz="14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21</a:t>
                      </a:r>
                      <a:r>
                        <a:rPr kumimoji="1" lang="ja-JP" altLang="en-US" sz="14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万円</a:t>
                      </a:r>
                      <a:endParaRPr kumimoji="1" lang="ja-JP" altLang="en-US" sz="14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56</a:t>
                      </a:r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万円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5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指定管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導入後の実績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(3)[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H25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kumimoji="1" lang="ja-JP" altLang="en-US" sz="28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9600" dirty="0" smtClean="0">
                <a:latin typeface="+mn-ea"/>
              </a:rPr>
              <a:t>■</a:t>
            </a:r>
            <a:r>
              <a:rPr lang="ja-JP" altLang="ja-JP" sz="9600" dirty="0" smtClean="0">
                <a:latin typeface="+mn-ea"/>
              </a:rPr>
              <a:t>活性化</a:t>
            </a:r>
            <a:r>
              <a:rPr lang="ja-JP" altLang="en-US" sz="9600" dirty="0" smtClean="0">
                <a:latin typeface="+mn-ea"/>
              </a:rPr>
              <a:t>事業</a:t>
            </a:r>
            <a:endParaRPr lang="en-US" altLang="ja-JP" sz="96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□ハード整備</a:t>
            </a:r>
            <a:endParaRPr lang="en-US" altLang="ja-JP" sz="8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4200" dirty="0">
                <a:latin typeface="+mn-ea"/>
              </a:rPr>
              <a:t>　</a:t>
            </a:r>
            <a:r>
              <a:rPr lang="ja-JP" altLang="en-US" sz="4200" dirty="0" smtClean="0">
                <a:latin typeface="+mn-ea"/>
              </a:rPr>
              <a:t>　</a:t>
            </a:r>
            <a:r>
              <a:rPr lang="ja-JP" altLang="en-US" sz="6200" dirty="0" smtClean="0">
                <a:latin typeface="+mn-ea"/>
              </a:rPr>
              <a:t>　</a:t>
            </a:r>
            <a:r>
              <a:rPr lang="ja-JP" altLang="en-US" sz="8000" dirty="0">
                <a:latin typeface="+mn-ea"/>
              </a:rPr>
              <a:t>〇</a:t>
            </a:r>
            <a:r>
              <a:rPr lang="ja-JP" altLang="en-US" sz="8000" dirty="0" smtClean="0">
                <a:latin typeface="+mn-ea"/>
              </a:rPr>
              <a:t>事業内容</a:t>
            </a:r>
            <a:r>
              <a:rPr lang="en-US" altLang="ja-JP" sz="8000" dirty="0" smtClean="0">
                <a:latin typeface="+mn-ea"/>
              </a:rPr>
              <a:t>  </a:t>
            </a:r>
            <a:r>
              <a:rPr lang="ja-JP" altLang="en-US" sz="8000" dirty="0" smtClean="0">
                <a:latin typeface="+mn-ea"/>
              </a:rPr>
              <a:t>　</a:t>
            </a:r>
            <a:endParaRPr lang="en-US" altLang="ja-JP" sz="8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8000" dirty="0">
                <a:latin typeface="+mn-ea"/>
              </a:rPr>
              <a:t>　</a:t>
            </a:r>
            <a:r>
              <a:rPr lang="ja-JP" altLang="en-US" sz="8000" dirty="0" smtClean="0">
                <a:latin typeface="+mn-ea"/>
              </a:rPr>
              <a:t>　　　</a:t>
            </a:r>
            <a:r>
              <a:rPr lang="ja-JP" altLang="ja-JP" sz="8000" dirty="0" smtClean="0">
                <a:latin typeface="+mn-ea"/>
              </a:rPr>
              <a:t>トイレ改修</a:t>
            </a:r>
            <a:r>
              <a:rPr lang="en-US" altLang="ja-JP" sz="8000" dirty="0" smtClean="0">
                <a:latin typeface="+mn-ea"/>
              </a:rPr>
              <a:t>(12</a:t>
            </a:r>
            <a:r>
              <a:rPr lang="ja-JP" altLang="en-US" sz="8000" dirty="0" smtClean="0">
                <a:latin typeface="+mn-ea"/>
              </a:rPr>
              <a:t>か所</a:t>
            </a:r>
            <a:r>
              <a:rPr lang="en-US" altLang="ja-JP" sz="8000" dirty="0" smtClean="0">
                <a:latin typeface="+mn-ea"/>
              </a:rPr>
              <a:t>)</a:t>
            </a:r>
            <a:r>
              <a:rPr lang="ja-JP" altLang="ja-JP" sz="8000" dirty="0" err="1" smtClean="0">
                <a:latin typeface="+mn-ea"/>
              </a:rPr>
              <a:t>、</a:t>
            </a:r>
            <a:r>
              <a:rPr lang="en-US" altLang="ja-JP" sz="8000" dirty="0" smtClean="0">
                <a:latin typeface="+mn-ea"/>
              </a:rPr>
              <a:t>LED</a:t>
            </a:r>
            <a:r>
              <a:rPr lang="ja-JP" altLang="ja-JP" sz="8000" dirty="0" smtClean="0">
                <a:latin typeface="+mn-ea"/>
              </a:rPr>
              <a:t>サイン新設、</a:t>
            </a:r>
            <a:r>
              <a:rPr lang="ja-JP" altLang="en-US" sz="8000" dirty="0" smtClean="0">
                <a:latin typeface="+mn-ea"/>
              </a:rPr>
              <a:t>場内誘導サイン改修、</a:t>
            </a:r>
            <a:endParaRPr lang="en-US" altLang="ja-JP" sz="8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8000" dirty="0">
                <a:latin typeface="+mn-ea"/>
              </a:rPr>
              <a:t>　</a:t>
            </a:r>
            <a:r>
              <a:rPr lang="ja-JP" altLang="en-US" sz="8000" dirty="0" smtClean="0">
                <a:latin typeface="+mn-ea"/>
              </a:rPr>
              <a:t>　　　外周フェンス改修、</a:t>
            </a:r>
            <a:r>
              <a:rPr lang="ja-JP" altLang="ja-JP" sz="8000" dirty="0" smtClean="0">
                <a:latin typeface="+mn-ea"/>
              </a:rPr>
              <a:t>防犯カメラ設置、廊下</a:t>
            </a:r>
            <a:r>
              <a:rPr lang="ja-JP" altLang="ja-JP" sz="8000" dirty="0">
                <a:latin typeface="+mn-ea"/>
              </a:rPr>
              <a:t>・壁</a:t>
            </a:r>
            <a:r>
              <a:rPr lang="ja-JP" altLang="ja-JP" sz="8000" dirty="0" smtClean="0">
                <a:latin typeface="+mn-ea"/>
              </a:rPr>
              <a:t>改修</a:t>
            </a:r>
            <a:r>
              <a:rPr lang="ja-JP" altLang="en-US" sz="8000" dirty="0" smtClean="0">
                <a:latin typeface="+mn-ea"/>
              </a:rPr>
              <a:t>、</a:t>
            </a:r>
            <a:r>
              <a:rPr lang="ja-JP" altLang="ja-JP" sz="8000" dirty="0" smtClean="0">
                <a:latin typeface="+mn-ea"/>
              </a:rPr>
              <a:t>セリ場照明増設等</a:t>
            </a:r>
            <a:endParaRPr lang="ja-JP" altLang="ja-JP" sz="8000" dirty="0">
              <a:latin typeface="+mn-ea"/>
            </a:endParaRPr>
          </a:p>
          <a:p>
            <a:pPr marL="0" indent="0">
              <a:buNone/>
            </a:pPr>
            <a:r>
              <a:rPr lang="en-US" altLang="ja-JP" sz="8000" dirty="0">
                <a:latin typeface="+mn-ea"/>
              </a:rPr>
              <a:t>   </a:t>
            </a:r>
            <a:r>
              <a:rPr lang="en-US" altLang="ja-JP" sz="8000" dirty="0" smtClean="0">
                <a:latin typeface="+mn-ea"/>
              </a:rPr>
              <a:t> </a:t>
            </a:r>
            <a:r>
              <a:rPr lang="ja-JP" altLang="en-US" sz="8000" dirty="0" smtClean="0">
                <a:latin typeface="+mn-ea"/>
              </a:rPr>
              <a:t>〇事業費　　　</a:t>
            </a:r>
            <a:endParaRPr lang="en-US" altLang="ja-JP" sz="8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8000" dirty="0">
                <a:latin typeface="+mn-ea"/>
              </a:rPr>
              <a:t>　</a:t>
            </a:r>
            <a:r>
              <a:rPr lang="ja-JP" altLang="en-US" sz="8000" dirty="0" smtClean="0">
                <a:latin typeface="+mn-ea"/>
              </a:rPr>
              <a:t>　　　</a:t>
            </a:r>
            <a:r>
              <a:rPr lang="en-US" altLang="ja-JP" sz="80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ja-JP" altLang="ja-JP" sz="8000" dirty="0" smtClean="0">
                <a:solidFill>
                  <a:srgbClr val="FF0000"/>
                </a:solidFill>
                <a:latin typeface="+mn-ea"/>
              </a:rPr>
              <a:t>億</a:t>
            </a:r>
            <a:r>
              <a:rPr lang="en-US" altLang="ja-JP" sz="8000" dirty="0" smtClean="0">
                <a:solidFill>
                  <a:srgbClr val="FF0000"/>
                </a:solidFill>
                <a:latin typeface="+mn-ea"/>
              </a:rPr>
              <a:t>600</a:t>
            </a:r>
            <a:r>
              <a:rPr lang="ja-JP" altLang="ja-JP" sz="8000" dirty="0">
                <a:solidFill>
                  <a:srgbClr val="FF0000"/>
                </a:solidFill>
                <a:latin typeface="+mn-ea"/>
              </a:rPr>
              <a:t>万円</a:t>
            </a:r>
            <a:endParaRPr lang="en-US" altLang="ja-JP" sz="80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4200" dirty="0" smtClean="0">
                <a:latin typeface="+mn-ea"/>
              </a:rPr>
              <a:t>　　　　　　　　　　　　　</a:t>
            </a:r>
            <a:r>
              <a:rPr lang="ja-JP" altLang="en-US" sz="8000" dirty="0" smtClean="0">
                <a:latin typeface="+mn-ea"/>
              </a:rPr>
              <a:t>⇒当初の提案額は</a:t>
            </a:r>
            <a:r>
              <a:rPr lang="en-US" altLang="ja-JP" sz="8000" dirty="0" smtClean="0">
                <a:latin typeface="+mn-ea"/>
              </a:rPr>
              <a:t>5,800</a:t>
            </a:r>
            <a:r>
              <a:rPr lang="ja-JP" altLang="ja-JP" sz="8000" dirty="0">
                <a:latin typeface="+mn-ea"/>
              </a:rPr>
              <a:t>万</a:t>
            </a:r>
            <a:r>
              <a:rPr lang="ja-JP" altLang="ja-JP" sz="8000" dirty="0" smtClean="0">
                <a:latin typeface="+mn-ea"/>
              </a:rPr>
              <a:t>円</a:t>
            </a:r>
            <a:r>
              <a:rPr lang="en-US" altLang="ja-JP" sz="8000" dirty="0" smtClean="0">
                <a:solidFill>
                  <a:srgbClr val="FF0000"/>
                </a:solidFill>
                <a:latin typeface="+mn-ea"/>
              </a:rPr>
              <a:t>(+4,800</a:t>
            </a:r>
            <a:r>
              <a:rPr lang="ja-JP" altLang="en-US" sz="8000" dirty="0" smtClean="0">
                <a:solidFill>
                  <a:srgbClr val="FF0000"/>
                </a:solidFill>
                <a:latin typeface="+mn-ea"/>
              </a:rPr>
              <a:t>万円</a:t>
            </a:r>
            <a:r>
              <a:rPr lang="en-US" altLang="ja-JP" sz="8000" dirty="0" smtClean="0">
                <a:solidFill>
                  <a:srgbClr val="FF0000"/>
                </a:solidFill>
                <a:latin typeface="+mn-ea"/>
              </a:rPr>
              <a:t>)</a:t>
            </a:r>
            <a:endParaRPr lang="ja-JP" altLang="ja-JP" sz="80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ja-JP" sz="8000" dirty="0">
                <a:latin typeface="+mn-ea"/>
              </a:rPr>
              <a:t>　　　</a:t>
            </a:r>
            <a:r>
              <a:rPr lang="ja-JP" altLang="en-US" sz="8000" dirty="0" smtClean="0">
                <a:latin typeface="+mn-ea"/>
              </a:rPr>
              <a:t>　　　　⇒償却</a:t>
            </a:r>
            <a:r>
              <a:rPr lang="ja-JP" altLang="ja-JP" sz="8000" dirty="0" smtClean="0">
                <a:latin typeface="+mn-ea"/>
              </a:rPr>
              <a:t>資産</a:t>
            </a:r>
            <a:r>
              <a:rPr lang="ja-JP" altLang="en-US" sz="8000" dirty="0" smtClean="0">
                <a:latin typeface="+mn-ea"/>
              </a:rPr>
              <a:t>に係るものは</a:t>
            </a:r>
            <a:r>
              <a:rPr lang="ja-JP" altLang="ja-JP" sz="8000" dirty="0" smtClean="0">
                <a:latin typeface="+mn-ea"/>
              </a:rPr>
              <a:t>市場</a:t>
            </a:r>
            <a:r>
              <a:rPr lang="ja-JP" altLang="ja-JP" sz="8000" dirty="0">
                <a:latin typeface="+mn-ea"/>
              </a:rPr>
              <a:t>へ寄付</a:t>
            </a:r>
            <a:r>
              <a:rPr lang="en-US" altLang="ja-JP" sz="8000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ja-JP" sz="8000" dirty="0" smtClean="0">
                <a:solidFill>
                  <a:srgbClr val="FF0000"/>
                </a:solidFill>
                <a:latin typeface="+mn-ea"/>
              </a:rPr>
              <a:t>3,300</a:t>
            </a:r>
            <a:r>
              <a:rPr lang="ja-JP" altLang="ja-JP" sz="8000" dirty="0">
                <a:solidFill>
                  <a:srgbClr val="FF0000"/>
                </a:solidFill>
                <a:latin typeface="+mn-ea"/>
              </a:rPr>
              <a:t>万</a:t>
            </a:r>
            <a:r>
              <a:rPr lang="ja-JP" altLang="ja-JP" sz="8000" dirty="0" smtClean="0">
                <a:solidFill>
                  <a:srgbClr val="FF0000"/>
                </a:solidFill>
                <a:latin typeface="+mn-ea"/>
              </a:rPr>
              <a:t>円</a:t>
            </a:r>
            <a:r>
              <a:rPr lang="en-US" altLang="ja-JP" sz="8000" dirty="0" smtClean="0">
                <a:solidFill>
                  <a:srgbClr val="FF0000"/>
                </a:solidFill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ja-JP" altLang="en-US" sz="9600" dirty="0">
                <a:latin typeface="+mn-ea"/>
              </a:rPr>
              <a:t> 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□ソフト事業</a:t>
            </a:r>
            <a:endParaRPr lang="en-US" altLang="ja-JP" sz="8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6200" dirty="0">
                <a:latin typeface="+mn-ea"/>
              </a:rPr>
              <a:t>　</a:t>
            </a:r>
            <a:r>
              <a:rPr lang="ja-JP" altLang="en-US" sz="6200" dirty="0" smtClean="0">
                <a:latin typeface="+mn-ea"/>
              </a:rPr>
              <a:t>　</a:t>
            </a:r>
            <a:r>
              <a:rPr lang="ja-JP" altLang="en-US" sz="6200" dirty="0">
                <a:latin typeface="+mn-ea"/>
              </a:rPr>
              <a:t> </a:t>
            </a:r>
            <a:r>
              <a:rPr lang="ja-JP" altLang="en-US" sz="8000" dirty="0" smtClean="0">
                <a:latin typeface="+mn-ea"/>
              </a:rPr>
              <a:t>〇事業内容</a:t>
            </a:r>
            <a:r>
              <a:rPr lang="ja-JP" altLang="en-US" sz="6200" dirty="0" smtClean="0">
                <a:latin typeface="+mn-ea"/>
              </a:rPr>
              <a:t>　　</a:t>
            </a:r>
            <a:endParaRPr lang="en-US" altLang="ja-JP" sz="62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　　</a:t>
            </a:r>
            <a:r>
              <a:rPr lang="ja-JP" altLang="en-US" sz="8000" dirty="0" smtClean="0">
                <a:latin typeface="+mn-ea"/>
              </a:rPr>
              <a:t>　　・</a:t>
            </a:r>
            <a:r>
              <a:rPr lang="ja-JP" altLang="ja-JP" sz="8000" dirty="0" smtClean="0">
                <a:latin typeface="+mn-ea"/>
              </a:rPr>
              <a:t> </a:t>
            </a:r>
            <a:r>
              <a:rPr lang="ja-JP" altLang="ja-JP" sz="8000" dirty="0">
                <a:latin typeface="+mn-ea"/>
              </a:rPr>
              <a:t>産地</a:t>
            </a:r>
            <a:r>
              <a:rPr lang="ja-JP" altLang="ja-JP" sz="8000" dirty="0" smtClean="0">
                <a:latin typeface="+mn-ea"/>
              </a:rPr>
              <a:t>、</a:t>
            </a:r>
            <a:r>
              <a:rPr lang="ja-JP" altLang="en-US" sz="8000" dirty="0" smtClean="0">
                <a:latin typeface="+mn-ea"/>
              </a:rPr>
              <a:t>量販店、</a:t>
            </a:r>
            <a:r>
              <a:rPr lang="ja-JP" altLang="ja-JP" sz="8000" dirty="0" smtClean="0">
                <a:latin typeface="+mn-ea"/>
              </a:rPr>
              <a:t>大学</a:t>
            </a:r>
            <a:r>
              <a:rPr lang="ja-JP" altLang="ja-JP" sz="8000" dirty="0">
                <a:latin typeface="+mn-ea"/>
              </a:rPr>
              <a:t>、</a:t>
            </a:r>
            <a:r>
              <a:rPr lang="ja-JP" altLang="ja-JP" sz="8000" dirty="0" smtClean="0">
                <a:latin typeface="+mn-ea"/>
              </a:rPr>
              <a:t>ホテル等</a:t>
            </a:r>
            <a:r>
              <a:rPr lang="ja-JP" altLang="ja-JP" sz="8000" dirty="0">
                <a:latin typeface="+mn-ea"/>
              </a:rPr>
              <a:t>との連携</a:t>
            </a:r>
          </a:p>
          <a:p>
            <a:pPr marL="0" indent="0">
              <a:buNone/>
            </a:pPr>
            <a:r>
              <a:rPr lang="ja-JP" altLang="ja-JP" sz="4200" dirty="0">
                <a:latin typeface="+mn-ea"/>
              </a:rPr>
              <a:t>　</a:t>
            </a:r>
            <a:r>
              <a:rPr lang="ja-JP" altLang="en-US" sz="4200" dirty="0" smtClean="0">
                <a:latin typeface="+mn-ea"/>
              </a:rPr>
              <a:t>　　　　　</a:t>
            </a:r>
            <a:r>
              <a:rPr lang="ja-JP" altLang="ja-JP" sz="8000" dirty="0" smtClean="0">
                <a:latin typeface="+mn-ea"/>
              </a:rPr>
              <a:t> </a:t>
            </a:r>
            <a:endParaRPr lang="ja-JP" altLang="ja-JP" sz="8000" dirty="0">
              <a:latin typeface="+mn-ea"/>
            </a:endParaRPr>
          </a:p>
          <a:p>
            <a:pPr marL="0" indent="0">
              <a:buNone/>
            </a:pPr>
            <a:r>
              <a:rPr lang="ja-JP" altLang="en-US" sz="8000" dirty="0" smtClean="0">
                <a:latin typeface="+mn-ea"/>
              </a:rPr>
              <a:t>　</a:t>
            </a:r>
            <a:r>
              <a:rPr lang="ja-JP" altLang="ja-JP" sz="8000" dirty="0">
                <a:latin typeface="+mn-ea"/>
              </a:rPr>
              <a:t>　 </a:t>
            </a:r>
            <a:r>
              <a:rPr lang="ja-JP" altLang="en-US" sz="8000" dirty="0">
                <a:latin typeface="+mn-ea"/>
              </a:rPr>
              <a:t> </a:t>
            </a:r>
            <a:r>
              <a:rPr lang="ja-JP" altLang="en-US" sz="8000" dirty="0" smtClean="0">
                <a:latin typeface="+mn-ea"/>
              </a:rPr>
              <a:t>・ </a:t>
            </a:r>
            <a:r>
              <a:rPr lang="ja-JP" altLang="ja-JP" sz="8000" dirty="0" smtClean="0">
                <a:latin typeface="+mn-ea"/>
              </a:rPr>
              <a:t>積極的</a:t>
            </a:r>
            <a:r>
              <a:rPr lang="ja-JP" altLang="ja-JP" sz="8000" dirty="0">
                <a:latin typeface="+mn-ea"/>
              </a:rPr>
              <a:t>な広報活動</a:t>
            </a:r>
            <a:r>
              <a:rPr lang="en-US" altLang="ja-JP" sz="8000" dirty="0">
                <a:latin typeface="+mn-ea"/>
              </a:rPr>
              <a:t>(</a:t>
            </a:r>
            <a:r>
              <a:rPr lang="ja-JP" altLang="ja-JP" sz="8000" dirty="0">
                <a:latin typeface="+mn-ea"/>
              </a:rPr>
              <a:t>市場</a:t>
            </a:r>
            <a:r>
              <a:rPr lang="ja-JP" altLang="ja-JP" sz="8000" dirty="0" err="1" smtClean="0">
                <a:latin typeface="+mn-ea"/>
              </a:rPr>
              <a:t>ゆるきゃら</a:t>
            </a:r>
            <a:r>
              <a:rPr lang="ja-JP" altLang="en-US" sz="8000" dirty="0" smtClean="0">
                <a:latin typeface="+mn-ea"/>
              </a:rPr>
              <a:t>、</a:t>
            </a:r>
            <a:r>
              <a:rPr lang="en-US" altLang="ja-JP" sz="8000" dirty="0" smtClean="0">
                <a:latin typeface="+mn-ea"/>
              </a:rPr>
              <a:t>DVD</a:t>
            </a:r>
            <a:r>
              <a:rPr lang="ja-JP" altLang="ja-JP" sz="8000" dirty="0" smtClean="0">
                <a:latin typeface="+mn-ea"/>
              </a:rPr>
              <a:t>の</a:t>
            </a:r>
            <a:r>
              <a:rPr lang="ja-JP" altLang="en-US" sz="8000" dirty="0">
                <a:latin typeface="+mn-ea"/>
              </a:rPr>
              <a:t>制作</a:t>
            </a:r>
            <a:r>
              <a:rPr lang="ja-JP" altLang="ja-JP" sz="8000" dirty="0" smtClean="0">
                <a:latin typeface="+mn-ea"/>
              </a:rPr>
              <a:t>、</a:t>
            </a:r>
            <a:r>
              <a:rPr lang="ja-JP" altLang="ja-JP" sz="8000" dirty="0">
                <a:latin typeface="+mn-ea"/>
              </a:rPr>
              <a:t>市場見学会の</a:t>
            </a:r>
            <a:r>
              <a:rPr lang="ja-JP" altLang="ja-JP" sz="8000" dirty="0" smtClean="0">
                <a:latin typeface="+mn-ea"/>
              </a:rPr>
              <a:t>拡大</a:t>
            </a:r>
            <a:r>
              <a:rPr lang="ja-JP" altLang="en-US" sz="8000" dirty="0" smtClean="0">
                <a:latin typeface="+mn-ea"/>
              </a:rPr>
              <a:t>、</a:t>
            </a:r>
            <a:endParaRPr lang="en-US" altLang="ja-JP" sz="8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8000" dirty="0">
                <a:latin typeface="+mn-ea"/>
              </a:rPr>
              <a:t>　</a:t>
            </a:r>
            <a:r>
              <a:rPr lang="ja-JP" altLang="en-US" sz="8000" dirty="0" smtClean="0">
                <a:latin typeface="+mn-ea"/>
              </a:rPr>
              <a:t>　　　</a:t>
            </a:r>
            <a:r>
              <a:rPr lang="ja-JP" altLang="ja-JP" sz="8000" dirty="0" smtClean="0">
                <a:latin typeface="+mn-ea"/>
              </a:rPr>
              <a:t>ホームページ</a:t>
            </a:r>
            <a:r>
              <a:rPr lang="ja-JP" altLang="ja-JP" sz="8000" dirty="0">
                <a:latin typeface="+mn-ea"/>
              </a:rPr>
              <a:t>の充実等</a:t>
            </a:r>
            <a:r>
              <a:rPr lang="en-US" altLang="ja-JP" sz="8000" dirty="0">
                <a:latin typeface="+mn-ea"/>
              </a:rPr>
              <a:t>)</a:t>
            </a:r>
            <a:endParaRPr lang="ja-JP" altLang="ja-JP" sz="8000" dirty="0">
              <a:latin typeface="+mn-ea"/>
            </a:endParaRPr>
          </a:p>
          <a:p>
            <a:pPr marL="0" indent="0">
              <a:buNone/>
            </a:pPr>
            <a:endParaRPr lang="ja-JP" altLang="en-US" sz="4200" dirty="0">
              <a:latin typeface="+mn-ea"/>
            </a:endParaRPr>
          </a:p>
          <a:p>
            <a:pPr marL="0" indent="0">
              <a:buNone/>
            </a:pPr>
            <a:endParaRPr lang="en-US" altLang="ja-JP" sz="4200" dirty="0" smtClean="0">
              <a:latin typeface="+mn-ea"/>
            </a:endParaRPr>
          </a:p>
          <a:p>
            <a:pPr marL="0" indent="0">
              <a:buNone/>
            </a:pPr>
            <a:endParaRPr lang="en-US" altLang="ja-JP" sz="2200" dirty="0">
              <a:latin typeface="+mn-ea"/>
            </a:endParaRPr>
          </a:p>
          <a:p>
            <a:pPr marL="0" indent="0">
              <a:buNone/>
            </a:pPr>
            <a:endParaRPr lang="ja-JP" altLang="ja-JP" sz="2200" dirty="0">
              <a:latin typeface="+mn-ea"/>
            </a:endParaRPr>
          </a:p>
          <a:p>
            <a:pPr marL="0" indent="0">
              <a:buNone/>
            </a:pPr>
            <a:r>
              <a:rPr lang="en-US" altLang="ja-JP" dirty="0" smtClean="0"/>
              <a:t> </a:t>
            </a:r>
            <a:r>
              <a:rPr lang="ja-JP" altLang="ja-JP" dirty="0"/>
              <a:t>○ 修繕</a:t>
            </a:r>
            <a:r>
              <a:rPr lang="en-US" altLang="ja-JP" dirty="0"/>
              <a:t>(</a:t>
            </a:r>
            <a:r>
              <a:rPr lang="ja-JP" altLang="ja-JP" dirty="0"/>
              <a:t>冷蔵設備、雨漏り、舗装等</a:t>
            </a:r>
            <a:r>
              <a:rPr lang="en-US" altLang="ja-JP" dirty="0"/>
              <a:t>(1</a:t>
            </a:r>
            <a:r>
              <a:rPr lang="ja-JP" altLang="ja-JP" dirty="0"/>
              <a:t>億</a:t>
            </a:r>
            <a:r>
              <a:rPr lang="en-US" altLang="ja-JP" dirty="0"/>
              <a:t>2,300</a:t>
            </a:r>
            <a:r>
              <a:rPr lang="ja-JP" altLang="ja-JP" dirty="0"/>
              <a:t>万円</a:t>
            </a:r>
            <a:r>
              <a:rPr lang="en-US" altLang="ja-JP" dirty="0"/>
              <a:t>)</a:t>
            </a:r>
            <a:endParaRPr lang="ja-JP" altLang="ja-JP" dirty="0"/>
          </a:p>
          <a:p>
            <a:pPr marL="0" indent="0">
              <a:buNone/>
            </a:pPr>
            <a:r>
              <a:rPr lang="ja-JP" altLang="ja-JP" dirty="0"/>
              <a:t>⇒</a:t>
            </a:r>
            <a:r>
              <a:rPr lang="en-US" altLang="ja-JP" dirty="0"/>
              <a:t>(</a:t>
            </a:r>
            <a:r>
              <a:rPr lang="ja-JP" altLang="ja-JP" dirty="0"/>
              <a:t>＋</a:t>
            </a:r>
            <a:r>
              <a:rPr lang="en-US" altLang="ja-JP" dirty="0"/>
              <a:t>7,100</a:t>
            </a:r>
            <a:r>
              <a:rPr lang="ja-JP" altLang="ja-JP" dirty="0"/>
              <a:t>万円</a:t>
            </a:r>
            <a:r>
              <a:rPr lang="en-US" altLang="ja-JP" dirty="0"/>
              <a:t>)</a:t>
            </a:r>
            <a:endParaRPr lang="ja-JP" altLang="ja-JP" dirty="0"/>
          </a:p>
          <a:p>
            <a:pPr marL="0" indent="0">
              <a:buNone/>
            </a:pPr>
            <a:r>
              <a:rPr lang="ja-JP" altLang="ja-JP" dirty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9504" y="507005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+mn-ea"/>
              </a:rPr>
              <a:t> </a:t>
            </a:r>
            <a:r>
              <a:rPr lang="ja-JP" altLang="en-US" sz="2000" dirty="0">
                <a:latin typeface="+mn-ea"/>
              </a:rPr>
              <a:t>・</a:t>
            </a:r>
            <a:r>
              <a:rPr lang="ja-JP" altLang="ja-JP" sz="2000" dirty="0">
                <a:latin typeface="+mn-ea"/>
              </a:rPr>
              <a:t> ネットショップの展開</a:t>
            </a:r>
          </a:p>
        </p:txBody>
      </p:sp>
      <p:sp>
        <p:nvSpPr>
          <p:cNvPr id="7" name="右矢印 6"/>
          <p:cNvSpPr/>
          <p:nvPr/>
        </p:nvSpPr>
        <p:spPr>
          <a:xfrm>
            <a:off x="6366109" y="3537012"/>
            <a:ext cx="216024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55765" y="347574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70C0"/>
                </a:solidFill>
              </a:rPr>
              <a:t>指定管負担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指定管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導入後の実績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[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H25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kumimoji="1" lang="ja-JP" altLang="en-US" sz="28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7544" y="1340768"/>
            <a:ext cx="8229600" cy="5018112"/>
          </a:xfrm>
        </p:spPr>
        <p:txBody>
          <a:bodyPr vert="horz"/>
          <a:lstStyle/>
          <a:p>
            <a:pPr marL="0" indent="0">
              <a:buNone/>
            </a:pPr>
            <a:r>
              <a:rPr lang="ja-JP" altLang="en-US" sz="2400" dirty="0">
                <a:latin typeface="+mn-ea"/>
              </a:rPr>
              <a:t>■</a:t>
            </a:r>
            <a:r>
              <a:rPr lang="ja-JP" altLang="ja-JP" sz="2400" dirty="0" smtClean="0">
                <a:latin typeface="+mn-ea"/>
              </a:rPr>
              <a:t>修繕</a:t>
            </a:r>
            <a:r>
              <a:rPr lang="ja-JP" altLang="en-US" sz="2400" dirty="0" smtClean="0">
                <a:latin typeface="+mn-ea"/>
              </a:rPr>
              <a:t>事業</a:t>
            </a:r>
            <a:endParaRPr lang="en-US" altLang="ja-JP" sz="24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000" dirty="0" smtClean="0">
                <a:latin typeface="+mn-ea"/>
              </a:rPr>
              <a:t>〇</a:t>
            </a:r>
            <a:r>
              <a:rPr lang="ja-JP" altLang="en-US" sz="2000" dirty="0">
                <a:latin typeface="+mn-ea"/>
              </a:rPr>
              <a:t>事業内容</a:t>
            </a:r>
            <a:r>
              <a:rPr lang="en-US" altLang="ja-JP" sz="2000" dirty="0">
                <a:latin typeface="+mn-ea"/>
              </a:rPr>
              <a:t>  </a:t>
            </a:r>
            <a:r>
              <a:rPr lang="ja-JP" altLang="en-US" sz="2800" dirty="0">
                <a:latin typeface="+mn-ea"/>
              </a:rPr>
              <a:t>　</a:t>
            </a:r>
            <a:endParaRPr lang="en-US" altLang="ja-JP" sz="28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　</a:t>
            </a:r>
            <a:r>
              <a:rPr lang="ja-JP" altLang="ja-JP" sz="2000" dirty="0" smtClean="0">
                <a:latin typeface="+mn-ea"/>
              </a:rPr>
              <a:t>冷蔵設備</a:t>
            </a:r>
            <a:r>
              <a:rPr lang="ja-JP" altLang="en-US" sz="2000" dirty="0" smtClean="0">
                <a:latin typeface="+mn-ea"/>
              </a:rPr>
              <a:t>修繕</a:t>
            </a:r>
            <a:r>
              <a:rPr lang="ja-JP" altLang="ja-JP" sz="2000" dirty="0" smtClean="0">
                <a:latin typeface="+mn-ea"/>
              </a:rPr>
              <a:t>、</a:t>
            </a:r>
            <a:r>
              <a:rPr lang="ja-JP" altLang="en-US" sz="2000" dirty="0" smtClean="0">
                <a:latin typeface="+mn-ea"/>
              </a:rPr>
              <a:t>発砲スチロール減容機修繕、</a:t>
            </a:r>
            <a:r>
              <a:rPr lang="ja-JP" altLang="ja-JP" sz="2000" dirty="0" smtClean="0">
                <a:latin typeface="+mn-ea"/>
              </a:rPr>
              <a:t>雨漏り、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+mn-ea"/>
              </a:rPr>
              <a:t>　　　塗装、</a:t>
            </a:r>
            <a:r>
              <a:rPr lang="ja-JP" altLang="ja-JP" sz="2000" dirty="0" smtClean="0">
                <a:latin typeface="+mn-ea"/>
              </a:rPr>
              <a:t>舗装等</a:t>
            </a:r>
            <a:endParaRPr lang="en-US" altLang="ja-JP" sz="2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〇施工件数</a:t>
            </a:r>
            <a:endParaRPr lang="en-US" altLang="ja-JP" sz="2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　</a:t>
            </a:r>
            <a:r>
              <a:rPr lang="en-US" altLang="ja-JP" sz="2000" dirty="0" smtClean="0">
                <a:latin typeface="+mn-ea"/>
              </a:rPr>
              <a:t>290</a:t>
            </a:r>
            <a:r>
              <a:rPr lang="ja-JP" altLang="en-US" sz="2000" dirty="0" smtClean="0">
                <a:latin typeface="+mn-ea"/>
              </a:rPr>
              <a:t>件</a:t>
            </a:r>
            <a:endParaRPr lang="en-US" altLang="ja-JP" sz="2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+mn-ea"/>
              </a:rPr>
              <a:t>　〇</a:t>
            </a:r>
            <a:r>
              <a:rPr lang="ja-JP" altLang="en-US" sz="2000" dirty="0">
                <a:latin typeface="+mn-ea"/>
              </a:rPr>
              <a:t>事業費　　　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　　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億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1,700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万円</a:t>
            </a:r>
            <a:endParaRPr lang="en-US" altLang="ja-JP" sz="20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1050" dirty="0">
                <a:latin typeface="+mn-ea"/>
              </a:rPr>
              <a:t>　　　　　　　　　　　　</a:t>
            </a:r>
            <a:r>
              <a:rPr lang="ja-JP" altLang="en-US" sz="2000" dirty="0" smtClean="0">
                <a:latin typeface="+mn-ea"/>
              </a:rPr>
              <a:t>⇒</a:t>
            </a:r>
            <a:r>
              <a:rPr lang="ja-JP" altLang="en-US" sz="2000" dirty="0">
                <a:latin typeface="+mn-ea"/>
              </a:rPr>
              <a:t>当初の提案額は</a:t>
            </a:r>
            <a:r>
              <a:rPr lang="en-US" altLang="ja-JP" sz="2000" dirty="0" smtClean="0">
                <a:latin typeface="+mn-ea"/>
              </a:rPr>
              <a:t>5,000</a:t>
            </a:r>
            <a:r>
              <a:rPr lang="ja-JP" altLang="ja-JP" sz="2000" dirty="0">
                <a:latin typeface="+mn-ea"/>
              </a:rPr>
              <a:t>万円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(+6,700</a:t>
            </a: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万円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)</a:t>
            </a:r>
            <a:endParaRPr lang="ja-JP" altLang="ja-JP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6186338" y="4690160"/>
            <a:ext cx="216024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35848" y="460815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70C0"/>
                </a:solidFill>
              </a:rPr>
              <a:t>指定管負担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指定管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導入後の実績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５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[H25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kumimoji="1" lang="ja-JP" altLang="en-US" sz="28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147248" cy="5040560"/>
          </a:xfrm>
        </p:spPr>
        <p:txBody>
          <a:bodyPr vert="horz"/>
          <a:lstStyle/>
          <a:p>
            <a:pPr marL="0" indent="0">
              <a:buNone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不法投棄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の防止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(1)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□防犯カメラによる常時監視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 　⇒発見次第場内放送でアナウンス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□投棄物を発見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⇒映像をサーチし、場内関係者に投棄者特定の協力要請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(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ビラ・画像等配布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pPr marL="0" indent="0">
              <a:buNone/>
            </a:pP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□投棄者・車輌が特定できた事案は警察へ被害届を出し、告発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/>
              <a:t>　             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92324" y="1988840"/>
            <a:ext cx="7920880" cy="2880320"/>
          </a:xfrm>
          <a:prstGeom prst="wedgeRoundRectCallout">
            <a:avLst>
              <a:gd name="adj1" fmla="val -11453"/>
              <a:gd name="adj2" fmla="val 70289"/>
              <a:gd name="adj3" fmla="val 16667"/>
            </a:avLst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 : 代替処理 8"/>
          <p:cNvSpPr/>
          <p:nvPr/>
        </p:nvSpPr>
        <p:spPr>
          <a:xfrm>
            <a:off x="2000647" y="5589621"/>
            <a:ext cx="4680520" cy="523220"/>
          </a:xfrm>
          <a:prstGeom prst="flowChartAlternateProcess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11474" y="5589621"/>
            <a:ext cx="47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不法投棄の大幅な減少</a:t>
            </a:r>
            <a:r>
              <a:rPr lang="en-US" altLang="ja-JP" sz="2800" b="1" dirty="0">
                <a:solidFill>
                  <a:srgbClr val="FF0000"/>
                </a:solidFill>
              </a:rPr>
              <a:t>(1/3)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8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指定管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導入後の実績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６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[H25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kumimoji="1" lang="ja-JP" altLang="en-US" sz="28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8229600" cy="4932776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■不法投棄の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防止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(2) 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A568-D908-47DB-8CE6-0805CECA7F7E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5" name="図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54" y="2924944"/>
            <a:ext cx="6415484" cy="34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54" y="4503805"/>
            <a:ext cx="2425882" cy="17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円/楕円 17"/>
          <p:cNvSpPr/>
          <p:nvPr/>
        </p:nvSpPr>
        <p:spPr>
          <a:xfrm>
            <a:off x="5076056" y="3371069"/>
            <a:ext cx="2471737" cy="1826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9" name="正方形/長方形 18"/>
          <p:cNvSpPr/>
          <p:nvPr/>
        </p:nvSpPr>
        <p:spPr>
          <a:xfrm>
            <a:off x="1372885" y="4481417"/>
            <a:ext cx="2381251" cy="1805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1" name="正方形/長方形 20"/>
          <p:cNvSpPr/>
          <p:nvPr/>
        </p:nvSpPr>
        <p:spPr>
          <a:xfrm>
            <a:off x="611560" y="162880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dirty="0">
                <a:solidFill>
                  <a:srgbClr val="FF0000"/>
                </a:solidFill>
              </a:rPr>
              <a:t>この投棄者を警察へ告発しますので見覚えがある方</a:t>
            </a:r>
            <a:r>
              <a:rPr lang="ja-JP" altLang="en-US" dirty="0" smtClean="0">
                <a:solidFill>
                  <a:srgbClr val="FF0000"/>
                </a:solidFill>
              </a:rPr>
              <a:t>は管理</a:t>
            </a:r>
            <a:r>
              <a:rPr lang="ja-JP" altLang="en-US" dirty="0">
                <a:solidFill>
                  <a:srgbClr val="FF0000"/>
                </a:solidFill>
              </a:rPr>
              <a:t>センター㈱まで　</a:t>
            </a:r>
            <a:r>
              <a:rPr lang="ja-JP" altLang="en-US" dirty="0" smtClean="0">
                <a:solidFill>
                  <a:srgbClr val="FF0000"/>
                </a:solidFill>
              </a:rPr>
              <a:t>                   </a:t>
            </a:r>
            <a:r>
              <a:rPr lang="en-US" altLang="ja-JP" dirty="0" smtClean="0">
                <a:solidFill>
                  <a:srgbClr val="FF0000"/>
                </a:solidFill>
              </a:rPr>
              <a:t>072-636-2001</a:t>
            </a:r>
            <a:r>
              <a:rPr lang="ja-JP" altLang="en-US" dirty="0">
                <a:solidFill>
                  <a:srgbClr val="FF0000"/>
                </a:solidFill>
              </a:rPr>
              <a:t>（内線：</a:t>
            </a:r>
            <a:r>
              <a:rPr lang="en-US" altLang="ja-JP" dirty="0">
                <a:solidFill>
                  <a:srgbClr val="FF0000"/>
                </a:solidFill>
              </a:rPr>
              <a:t>2001</a:t>
            </a:r>
            <a:r>
              <a:rPr lang="ja-JP" altLang="en-US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45394" y="2298170"/>
            <a:ext cx="661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投棄物品：棚・保冷袋多数　投棄日時：</a:t>
            </a:r>
            <a:r>
              <a:rPr lang="en-US" altLang="ja-JP" dirty="0"/>
              <a:t>7/21</a:t>
            </a:r>
            <a:r>
              <a:rPr lang="ja-JP" altLang="en-US" dirty="0"/>
              <a:t>　</a:t>
            </a:r>
            <a:r>
              <a:rPr lang="en-US" altLang="ja-JP" dirty="0"/>
              <a:t>6</a:t>
            </a:r>
            <a:r>
              <a:rPr lang="ja-JP" altLang="en-US" dirty="0"/>
              <a:t>：</a:t>
            </a:r>
            <a:r>
              <a:rPr lang="en-US" altLang="ja-JP" dirty="0"/>
              <a:t>57</a:t>
            </a:r>
            <a:r>
              <a:rPr lang="ja-JP" altLang="en-US" dirty="0" smtClean="0"/>
              <a:t>分</a:t>
            </a:r>
            <a:endParaRPr lang="en-US" altLang="ja-JP" dirty="0" smtClean="0"/>
          </a:p>
          <a:p>
            <a:r>
              <a:rPr lang="ja-JP" altLang="en-US" dirty="0" smtClean="0"/>
              <a:t>                                       ナンバー</a:t>
            </a:r>
            <a:r>
              <a:rPr lang="ja-JP" altLang="en-US" dirty="0"/>
              <a:t>　〇〇</a:t>
            </a:r>
            <a:r>
              <a:rPr lang="en-US" altLang="ja-JP" dirty="0"/>
              <a:t>-</a:t>
            </a:r>
            <a:r>
              <a:rPr lang="ja-JP" altLang="en-US" dirty="0"/>
              <a:t>〇〇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1563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5C83B150C87654889F2165ACC24D17E" ma:contentTypeVersion="0" ma:contentTypeDescription="新しいドキュメントを作成します。" ma:contentTypeScope="" ma:versionID="75a06f7b51a68940e091083d697e82b4">
  <xsd:schema xmlns:xsd="http://www.w3.org/2001/XMLSchema" xmlns:p="http://schemas.microsoft.com/office/2006/metadata/properties" targetNamespace="http://schemas.microsoft.com/office/2006/metadata/properties" ma:root="true" ma:fieldsID="f4cff559f9a06213828a8956bc5bb2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A9B922D-50AA-405F-A9DD-BF3F3209241D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6F2BA5A-4C94-46F6-A782-72BB15919D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0CE1F4-FC84-4857-ACAD-F29595DC1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5181</TotalTime>
  <Words>436</Words>
  <Application>Microsoft Office PowerPoint</Application>
  <PresentationFormat>OHP</PresentationFormat>
  <Paragraphs>256</Paragraphs>
  <Slides>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アース</vt:lpstr>
      <vt:lpstr>　　　　指定管理者制度導入のメリット                </vt:lpstr>
      <vt:lpstr>　指定管導入後の実績(1)[経営成績]</vt:lpstr>
      <vt:lpstr>　　　  指定管導入後の実績(2)[H25年度]</vt:lpstr>
      <vt:lpstr>           指定管導入後の実績(3)[H25年度]</vt:lpstr>
      <vt:lpstr>          指定管導入後の実績(4) [H25年度]</vt:lpstr>
      <vt:lpstr>             指定管導入後の実績(５) [H25年度]</vt:lpstr>
      <vt:lpstr>　　　　　指定管導入後の実績(６) [H25年度]</vt:lpstr>
    </vt:vector>
  </TitlesOfParts>
  <Company>大阪府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府中央卸売市場の活性化の 取り組みについて</dc:title>
  <dc:creator>大阪府</dc:creator>
  <cp:lastModifiedBy>大阪府</cp:lastModifiedBy>
  <cp:revision>402</cp:revision>
  <cp:lastPrinted>2015-02-10T06:47:51Z</cp:lastPrinted>
  <dcterms:created xsi:type="dcterms:W3CDTF">2013-08-09T07:32:46Z</dcterms:created>
  <dcterms:modified xsi:type="dcterms:W3CDTF">2015-03-02T01:36:58Z</dcterms:modified>
</cp:coreProperties>
</file>