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handoutMasterIdLst>
    <p:handoutMasterId r:id="rId19"/>
  </p:handoutMasterIdLst>
  <p:sldIdLst>
    <p:sldId id="257" r:id="rId2"/>
    <p:sldId id="258" r:id="rId3"/>
    <p:sldId id="259" r:id="rId4"/>
    <p:sldId id="267" r:id="rId5"/>
    <p:sldId id="269" r:id="rId6"/>
    <p:sldId id="276" r:id="rId7"/>
    <p:sldId id="277" r:id="rId8"/>
    <p:sldId id="279" r:id="rId9"/>
    <p:sldId id="278" r:id="rId10"/>
    <p:sldId id="265" r:id="rId11"/>
    <p:sldId id="274" r:id="rId12"/>
    <p:sldId id="271" r:id="rId13"/>
    <p:sldId id="275" r:id="rId14"/>
    <p:sldId id="270" r:id="rId15"/>
    <p:sldId id="273" r:id="rId16"/>
    <p:sldId id="272"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r>
              <a:rPr kumimoji="1" lang="en-US" altLang="ja-JP" smtClean="0"/>
              <a:t>2021/8/20</a:t>
            </a:r>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4CFC5970-17BD-4CB0-959D-99E94C2C9BEB}" type="slidenum">
              <a:rPr kumimoji="1" lang="ja-JP" altLang="en-US" smtClean="0"/>
              <a:t>‹#›</a:t>
            </a:fld>
            <a:endParaRPr kumimoji="1" lang="ja-JP" altLang="en-US"/>
          </a:p>
        </p:txBody>
      </p:sp>
    </p:spTree>
    <p:extLst>
      <p:ext uri="{BB962C8B-B14F-4D97-AF65-F5344CB8AC3E}">
        <p14:creationId xmlns:p14="http://schemas.microsoft.com/office/powerpoint/2010/main" val="323602715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190" cy="498662"/>
          </a:xfrm>
          <a:prstGeom prst="rect">
            <a:avLst/>
          </a:prstGeom>
        </p:spPr>
        <p:txBody>
          <a:bodyPr vert="horz" lIns="93232" tIns="46616" rIns="93232" bIns="466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384" y="0"/>
            <a:ext cx="2949190" cy="498662"/>
          </a:xfrm>
          <a:prstGeom prst="rect">
            <a:avLst/>
          </a:prstGeom>
        </p:spPr>
        <p:txBody>
          <a:bodyPr vert="horz" lIns="93232" tIns="46616" rIns="93232" bIns="46616" rtlCol="0"/>
          <a:lstStyle>
            <a:lvl1pPr algn="r">
              <a:defRPr sz="1200"/>
            </a:lvl1pPr>
          </a:lstStyle>
          <a:p>
            <a:r>
              <a:rPr kumimoji="1" lang="en-US" altLang="ja-JP" smtClean="0"/>
              <a:t>2021/8/20</a:t>
            </a:r>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3232" tIns="46616" rIns="93232" bIns="46616" rtlCol="0" anchor="ctr"/>
          <a:lstStyle/>
          <a:p>
            <a:endParaRPr lang="ja-JP" altLang="en-US"/>
          </a:p>
        </p:txBody>
      </p:sp>
      <p:sp>
        <p:nvSpPr>
          <p:cNvPr id="5" name="ノート プレースホルダー 4"/>
          <p:cNvSpPr>
            <a:spLocks noGrp="1"/>
          </p:cNvSpPr>
          <p:nvPr>
            <p:ph type="body" sz="quarter" idx="3"/>
          </p:nvPr>
        </p:nvSpPr>
        <p:spPr>
          <a:xfrm>
            <a:off x="681209" y="4783276"/>
            <a:ext cx="5444784" cy="3913443"/>
          </a:xfrm>
          <a:prstGeom prst="rect">
            <a:avLst/>
          </a:prstGeom>
        </p:spPr>
        <p:txBody>
          <a:bodyPr vert="horz" lIns="93232" tIns="46616" rIns="93232" bIns="466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76"/>
            <a:ext cx="2949190" cy="498662"/>
          </a:xfrm>
          <a:prstGeom prst="rect">
            <a:avLst/>
          </a:prstGeom>
        </p:spPr>
        <p:txBody>
          <a:bodyPr vert="horz" lIns="93232" tIns="46616" rIns="93232" bIns="466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384" y="9440676"/>
            <a:ext cx="2949190" cy="498662"/>
          </a:xfrm>
          <a:prstGeom prst="rect">
            <a:avLst/>
          </a:prstGeom>
        </p:spPr>
        <p:txBody>
          <a:bodyPr vert="horz" lIns="93232" tIns="46616" rIns="93232" bIns="46616" rtlCol="0" anchor="b"/>
          <a:lstStyle>
            <a:lvl1pPr algn="r">
              <a:defRPr sz="1200"/>
            </a:lvl1pPr>
          </a:lstStyle>
          <a:p>
            <a:fld id="{FA719613-EF86-455A-B060-DD2F1947AC87}" type="slidenum">
              <a:rPr kumimoji="1" lang="ja-JP" altLang="en-US" smtClean="0"/>
              <a:t>‹#›</a:t>
            </a:fld>
            <a:endParaRPr kumimoji="1" lang="ja-JP" altLang="en-US"/>
          </a:p>
        </p:txBody>
      </p:sp>
    </p:spTree>
    <p:extLst>
      <p:ext uri="{BB962C8B-B14F-4D97-AF65-F5344CB8AC3E}">
        <p14:creationId xmlns:p14="http://schemas.microsoft.com/office/powerpoint/2010/main" val="395913638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857">
              <a:defRPr/>
            </a:pPr>
            <a:fld id="{71604FCB-4232-406E-A475-D138F4A2D9AF}" type="slidenum">
              <a:rPr lang="ja-JP" altLang="en-US">
                <a:solidFill>
                  <a:prstClr val="black"/>
                </a:solidFill>
                <a:latin typeface="Calibri"/>
                <a:ea typeface="ＭＳ Ｐゴシック" panose="020B0600070205080204" pitchFamily="50" charset="-128"/>
              </a:rPr>
              <a:pPr defTabSz="914857">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3438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472515D-9775-48E3-A805-BCDE15919111}"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623B3FD-4B25-4B70-B7B0-7CB4A78351EB}"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74985F-5FC5-4210-8EF2-17E4FD53E23E}"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2901F9-9EFB-402D-9B4D-2FE5AD0E303F}"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E09F863-2B83-42D2-9F85-C13C78232E0C}"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C577FE-24B6-407C-8257-29430368AA05}" type="datetime1">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B2F7087-2793-419C-9609-21A63FC98A81}" type="datetime1">
              <a:rPr kumimoji="1" lang="ja-JP" altLang="en-US" smtClean="0"/>
              <a:t>2022/1/17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A991104-5FD9-4DAF-8C6A-D9560ACA1A9C}" type="datetime1">
              <a:rPr kumimoji="1" lang="ja-JP" altLang="en-US" smtClean="0"/>
              <a:t>2022/1/17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1DC1E-8097-4650-AEC4-EF36BE6F391D}" type="datetime1">
              <a:rPr kumimoji="1" lang="ja-JP" altLang="en-US" smtClean="0"/>
              <a:t>2022/1/17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232EFA3-A77A-4E6C-8627-BED740B75C1F}" type="datetime1">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5C55B2D-4EE2-435C-BAAD-40EA9B4EBB27}" type="datetime1">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74100F-500D-446F-AB60-BC6BCCB7C898}"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5C1E22F-69E9-42A9-89FC-F4A812CE7BBD}" type="datetime1">
              <a:rPr kumimoji="1" lang="ja-JP" altLang="en-US" smtClean="0"/>
              <a:t>2022/1/17</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374100F-500D-446F-AB60-BC6BCCB7C89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microsoft.com/office/2007/relationships/hdphoto" Target="../media/hdphoto1.wdp"/><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907704" y="5961089"/>
            <a:ext cx="5637010" cy="882119"/>
          </a:xfrm>
        </p:spPr>
        <p:txBody>
          <a:bodyPr>
            <a:normAutofit/>
          </a:bodyPr>
          <a:lstStyle/>
          <a:p>
            <a:pPr algn="ctr"/>
            <a:r>
              <a:rPr kumimoji="1" lang="ja-JP" altLang="en-US" sz="3200" dirty="0" smtClean="0"/>
              <a:t>令和４年１月</a:t>
            </a:r>
            <a:r>
              <a:rPr lang="ja-JP" altLang="en-US" sz="3200" dirty="0" smtClean="0"/>
              <a:t>１４</a:t>
            </a:r>
            <a:r>
              <a:rPr kumimoji="1" lang="ja-JP" altLang="en-US" sz="3200" dirty="0" smtClean="0"/>
              <a:t>日</a:t>
            </a:r>
            <a:endParaRPr kumimoji="1" lang="ja-JP" altLang="en-US" sz="3200" dirty="0"/>
          </a:p>
        </p:txBody>
      </p:sp>
      <p:sp>
        <p:nvSpPr>
          <p:cNvPr id="2" name="タイトル 1"/>
          <p:cNvSpPr>
            <a:spLocks noGrp="1"/>
          </p:cNvSpPr>
          <p:nvPr>
            <p:ph type="ctrTitle"/>
          </p:nvPr>
        </p:nvSpPr>
        <p:spPr>
          <a:xfrm>
            <a:off x="0" y="469757"/>
            <a:ext cx="9143999" cy="4293097"/>
          </a:xfrm>
        </p:spPr>
        <p:txBody>
          <a:bodyPr/>
          <a:lstStyle/>
          <a:p>
            <a:pPr marL="182880" indent="0" algn="ctr">
              <a:lnSpc>
                <a:spcPct val="150000"/>
              </a:lnSpc>
              <a:buNone/>
            </a:pPr>
            <a:r>
              <a:rPr lang="ja-JP" altLang="ja-JP" sz="4000" dirty="0">
                <a:effectLst/>
              </a:rPr>
              <a:t>大阪府営久宝寺</a:t>
            </a:r>
            <a:r>
              <a:rPr lang="ja-JP" altLang="ja-JP" sz="4000" dirty="0" smtClean="0">
                <a:effectLst/>
              </a:rPr>
              <a:t>緑地</a:t>
            </a:r>
            <a:r>
              <a:rPr lang="en-US" altLang="ja-JP" sz="4000" dirty="0" smtClean="0">
                <a:effectLst/>
              </a:rPr>
              <a:t/>
            </a:r>
            <a:br>
              <a:rPr lang="en-US" altLang="ja-JP" sz="4000" dirty="0" smtClean="0">
                <a:effectLst/>
              </a:rPr>
            </a:br>
            <a:r>
              <a:rPr lang="ja-JP" altLang="ja-JP" sz="4000" dirty="0" smtClean="0">
                <a:effectLst/>
              </a:rPr>
              <a:t>プール</a:t>
            </a:r>
            <a:r>
              <a:rPr lang="ja-JP" altLang="ja-JP" sz="4000" dirty="0">
                <a:effectLst/>
              </a:rPr>
              <a:t>再整備に</a:t>
            </a:r>
            <a:r>
              <a:rPr lang="ja-JP" altLang="ja-JP" sz="4000" dirty="0" smtClean="0">
                <a:effectLst/>
              </a:rPr>
              <a:t>係る</a:t>
            </a:r>
            <a:r>
              <a:rPr lang="en-US" altLang="ja-JP" sz="4000" dirty="0" smtClean="0">
                <a:effectLst/>
              </a:rPr>
              <a:t/>
            </a:r>
            <a:br>
              <a:rPr lang="en-US" altLang="ja-JP" sz="4000" dirty="0" smtClean="0">
                <a:effectLst/>
              </a:rPr>
            </a:br>
            <a:r>
              <a:rPr lang="ja-JP" altLang="ja-JP" sz="4000" dirty="0" smtClean="0">
                <a:effectLst/>
              </a:rPr>
              <a:t>サウンディング型</a:t>
            </a:r>
            <a:r>
              <a:rPr lang="ja-JP" altLang="ja-JP" sz="4000" dirty="0">
                <a:effectLst/>
              </a:rPr>
              <a:t>市場調査</a:t>
            </a:r>
            <a:r>
              <a:rPr lang="ja-JP" altLang="ja-JP" sz="4800" dirty="0">
                <a:effectLst/>
              </a:rPr>
              <a:t/>
            </a:r>
            <a:br>
              <a:rPr lang="ja-JP" altLang="ja-JP" sz="4800" dirty="0">
                <a:effectLst/>
              </a:rPr>
            </a:br>
            <a:r>
              <a:rPr lang="ja-JP" altLang="ja-JP" sz="4800" dirty="0">
                <a:effectLst/>
              </a:rPr>
              <a:t>現地説明会</a:t>
            </a:r>
          </a:p>
        </p:txBody>
      </p:sp>
      <p:sp>
        <p:nvSpPr>
          <p:cNvPr id="5" name="サブタイトル 2"/>
          <p:cNvSpPr txBox="1">
            <a:spLocks/>
          </p:cNvSpPr>
          <p:nvPr/>
        </p:nvSpPr>
        <p:spPr>
          <a:xfrm>
            <a:off x="1907704" y="5297157"/>
            <a:ext cx="5637010" cy="88211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dirty="0" smtClean="0"/>
              <a:t>大阪府八尾土木事務所</a:t>
            </a:r>
            <a:endParaRPr lang="ja-JP" altLang="en-US" sz="3200" dirty="0"/>
          </a:p>
        </p:txBody>
      </p:sp>
      <p:sp>
        <p:nvSpPr>
          <p:cNvPr id="4" name="スライド番号プレースホルダー 3"/>
          <p:cNvSpPr>
            <a:spLocks noGrp="1"/>
          </p:cNvSpPr>
          <p:nvPr>
            <p:ph type="sldNum" sz="quarter" idx="12"/>
          </p:nvPr>
        </p:nvSpPr>
        <p:spPr>
          <a:xfrm>
            <a:off x="8433610" y="6478083"/>
            <a:ext cx="720000" cy="365125"/>
          </a:xfrm>
        </p:spPr>
        <p:txBody>
          <a:bodyPr/>
          <a:lstStyle/>
          <a:p>
            <a:fld id="{9374100F-500D-446F-AB60-BC6BCCB7C898}" type="slidenum">
              <a:rPr kumimoji="1" lang="ja-JP" altLang="en-US" smtClean="0"/>
              <a:t>1</a:t>
            </a:fld>
            <a:endParaRPr kumimoji="1" lang="ja-JP" altLang="en-US" dirty="0"/>
          </a:p>
        </p:txBody>
      </p:sp>
    </p:spTree>
    <p:extLst>
      <p:ext uri="{BB962C8B-B14F-4D97-AF65-F5344CB8AC3E}">
        <p14:creationId xmlns:p14="http://schemas.microsoft.com/office/powerpoint/2010/main" val="2071480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lstStyle/>
          <a:p>
            <a:pPr marL="0" indent="0" algn="l">
              <a:buNone/>
            </a:pPr>
            <a:r>
              <a:rPr lang="ja-JP" altLang="en-US" sz="4400" dirty="0"/>
              <a:t>２．事業の背景・目的</a:t>
            </a:r>
          </a:p>
        </p:txBody>
      </p:sp>
      <p:sp>
        <p:nvSpPr>
          <p:cNvPr id="3" name="テキスト ボックス 2"/>
          <p:cNvSpPr txBox="1"/>
          <p:nvPr/>
        </p:nvSpPr>
        <p:spPr>
          <a:xfrm>
            <a:off x="-10790" y="764378"/>
            <a:ext cx="9148163"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t>民間活力の積極的導入に</a:t>
            </a:r>
            <a:r>
              <a:rPr lang="ja-JP" altLang="en-US" sz="2400" dirty="0" smtClean="0"/>
              <a:t>よるマネジメントプランの取組を実現</a:t>
            </a:r>
            <a:endParaRPr lang="en-US" altLang="ja-JP" sz="2400" dirty="0" smtClean="0"/>
          </a:p>
          <a:p>
            <a:pPr marL="342900" indent="-342900">
              <a:buFont typeface="Wingdings" panose="05000000000000000000" pitchFamily="2" charset="2"/>
              <a:buChar char="l"/>
            </a:pPr>
            <a:r>
              <a:rPr lang="ja-JP" altLang="ja-JP" sz="2400" dirty="0" smtClean="0"/>
              <a:t>プール躯体、濾過装置、管理棟などの</a:t>
            </a:r>
            <a:r>
              <a:rPr lang="ja-JP" altLang="en-US" sz="2400" dirty="0" smtClean="0"/>
              <a:t>基幹的な施設の</a:t>
            </a:r>
            <a:r>
              <a:rPr lang="ja-JP" altLang="ja-JP" sz="2400" dirty="0" smtClean="0"/>
              <a:t>老朽化</a:t>
            </a:r>
            <a:r>
              <a:rPr lang="ja-JP" altLang="en-US" sz="2400" dirty="0" smtClean="0"/>
              <a:t>。</a:t>
            </a:r>
            <a:endParaRPr lang="en-US" altLang="ja-JP" sz="2400" dirty="0" smtClean="0"/>
          </a:p>
          <a:p>
            <a:endParaRPr kumimoji="1" lang="en-US" altLang="ja-JP" sz="2400" dirty="0" smtClean="0"/>
          </a:p>
          <a:p>
            <a:endParaRPr lang="en-US" altLang="ja-JP" sz="2400" dirty="0"/>
          </a:p>
          <a:p>
            <a:endParaRPr kumimoji="1" lang="en-US" altLang="ja-JP" sz="2400" dirty="0" smtClean="0"/>
          </a:p>
          <a:p>
            <a:r>
              <a:rPr lang="ja-JP" altLang="en-US" sz="2400" dirty="0" smtClean="0"/>
              <a:t>ＰＦＩ事業を</a:t>
            </a:r>
            <a:r>
              <a:rPr lang="ja-JP" altLang="en-US" sz="2400" dirty="0"/>
              <a:t>はじめとする民間ノウハウを活用した事業手法により、府民サービスの向上を図るプールを目指す。</a:t>
            </a:r>
            <a:endParaRPr kumimoji="1" lang="ja-JP" altLang="en-US" sz="2400" dirty="0"/>
          </a:p>
        </p:txBody>
      </p:sp>
      <p:sp>
        <p:nvSpPr>
          <p:cNvPr id="6" name="下矢印 5"/>
          <p:cNvSpPr/>
          <p:nvPr/>
        </p:nvSpPr>
        <p:spPr>
          <a:xfrm>
            <a:off x="3203848" y="1980865"/>
            <a:ext cx="2376264" cy="4293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4" name="グループ化 3"/>
          <p:cNvGrpSpPr/>
          <p:nvPr/>
        </p:nvGrpSpPr>
        <p:grpSpPr>
          <a:xfrm>
            <a:off x="241679" y="3789040"/>
            <a:ext cx="8643224" cy="2848971"/>
            <a:chOff x="1619672" y="4704002"/>
            <a:chExt cx="6348812" cy="2092689"/>
          </a:xfrm>
        </p:grpSpPr>
        <p:grpSp>
          <p:nvGrpSpPr>
            <p:cNvPr id="12" name="グループ化 11"/>
            <p:cNvGrpSpPr/>
            <p:nvPr/>
          </p:nvGrpSpPr>
          <p:grpSpPr>
            <a:xfrm>
              <a:off x="1619672" y="4704002"/>
              <a:ext cx="6348812" cy="2088227"/>
              <a:chOff x="1319532" y="4704002"/>
              <a:chExt cx="5555152" cy="1827179"/>
            </a:xfrm>
          </p:grpSpPr>
          <p:pic>
            <p:nvPicPr>
              <p:cNvPr id="10" name="図 9">
                <a:extLst>
                  <a:ext uri="{FF2B5EF4-FFF2-40B4-BE49-F238E27FC236}">
                    <a16:creationId xmlns:a16="http://schemas.microsoft.com/office/drawing/2014/main" id="{F54D152C-193B-4B72-87E7-553C101928E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9952" y="4704002"/>
                <a:ext cx="2734732" cy="1818597"/>
              </a:xfrm>
              <a:prstGeom prst="rect">
                <a:avLst/>
              </a:prstGeom>
            </p:spPr>
          </p:pic>
          <p:pic>
            <p:nvPicPr>
              <p:cNvPr id="11" name="図 10">
                <a:extLst>
                  <a:ext uri="{FF2B5EF4-FFF2-40B4-BE49-F238E27FC236}">
                    <a16:creationId xmlns:a16="http://schemas.microsoft.com/office/drawing/2014/main" id="{3A086253-2DAF-485F-99C8-29DE6925D9CF}"/>
                  </a:ext>
                </a:extLst>
              </p:cNvPr>
              <p:cNvPicPr>
                <a:picLocks noChangeAspect="1"/>
              </p:cNvPicPr>
              <p:nvPr/>
            </p:nvPicPr>
            <p:blipFill rotWithShape="1">
              <a:blip r:embed="rId3">
                <a:extLst>
                  <a:ext uri="{28A0092B-C50C-407E-A947-70E740481C1C}">
                    <a14:useLocalDpi xmlns:a14="http://schemas.microsoft.com/office/drawing/2010/main"/>
                  </a:ext>
                </a:extLst>
              </a:blip>
              <a:srcRect l="55617"/>
              <a:stretch/>
            </p:blipFill>
            <p:spPr>
              <a:xfrm rot="5400000">
                <a:off x="1774138" y="4252096"/>
                <a:ext cx="1824479" cy="2733692"/>
              </a:xfrm>
              <a:prstGeom prst="rect">
                <a:avLst/>
              </a:prstGeom>
            </p:spPr>
          </p:pic>
        </p:grpSp>
        <p:sp>
          <p:nvSpPr>
            <p:cNvPr id="13" name="テキスト ボックス 12"/>
            <p:cNvSpPr txBox="1"/>
            <p:nvPr/>
          </p:nvSpPr>
          <p:spPr>
            <a:xfrm>
              <a:off x="3404187" y="6525401"/>
              <a:ext cx="2678987" cy="271290"/>
            </a:xfrm>
            <a:prstGeom prst="rect">
              <a:avLst/>
            </a:prstGeom>
            <a:noFill/>
          </p:spPr>
          <p:txBody>
            <a:bodyPr wrap="none" rtlCol="0">
              <a:spAutoFit/>
            </a:bodyPr>
            <a:lstStyle/>
            <a:p>
              <a:r>
                <a:rPr kumimoji="1" lang="ja-JP" altLang="en-US" dirty="0" smtClean="0">
                  <a:effectLst>
                    <a:glow rad="63500">
                      <a:schemeClr val="bg1"/>
                    </a:glow>
                  </a:effectLst>
                </a:rPr>
                <a:t>令和２年度　水道管破損時の状況</a:t>
              </a:r>
              <a:endParaRPr kumimoji="1" lang="ja-JP" altLang="en-US" dirty="0">
                <a:effectLst>
                  <a:glow rad="63500">
                    <a:schemeClr val="bg1"/>
                  </a:glow>
                </a:effectLst>
              </a:endParaRPr>
            </a:p>
          </p:txBody>
        </p:sp>
      </p:grpSp>
      <p:sp>
        <p:nvSpPr>
          <p:cNvPr id="5" name="スライド番号プレースホルダー 4"/>
          <p:cNvSpPr>
            <a:spLocks noGrp="1"/>
          </p:cNvSpPr>
          <p:nvPr>
            <p:ph type="sldNum" sz="quarter" idx="12"/>
          </p:nvPr>
        </p:nvSpPr>
        <p:spPr>
          <a:xfrm>
            <a:off x="8387682" y="6492875"/>
            <a:ext cx="720000" cy="365125"/>
          </a:xfrm>
        </p:spPr>
        <p:txBody>
          <a:bodyPr/>
          <a:lstStyle/>
          <a:p>
            <a:fld id="{9374100F-500D-446F-AB60-BC6BCCB7C898}" type="slidenum">
              <a:rPr kumimoji="1" lang="ja-JP" altLang="en-US" smtClean="0"/>
              <a:t>10</a:t>
            </a:fld>
            <a:endParaRPr kumimoji="1" lang="ja-JP" altLang="en-US" dirty="0"/>
          </a:p>
        </p:txBody>
      </p:sp>
    </p:spTree>
    <p:extLst>
      <p:ext uri="{BB962C8B-B14F-4D97-AF65-F5344CB8AC3E}">
        <p14:creationId xmlns:p14="http://schemas.microsoft.com/office/powerpoint/2010/main" val="3500600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lstStyle/>
          <a:p>
            <a:pPr marL="0" indent="0" algn="l">
              <a:buNone/>
            </a:pPr>
            <a:r>
              <a:rPr lang="ja-JP" altLang="en-US" sz="4400" dirty="0" smtClean="0"/>
              <a:t>３．</a:t>
            </a:r>
            <a:r>
              <a:rPr lang="ja-JP" altLang="en-US" sz="4400" dirty="0"/>
              <a:t>提案を求める事項</a:t>
            </a:r>
          </a:p>
        </p:txBody>
      </p:sp>
      <p:sp>
        <p:nvSpPr>
          <p:cNvPr id="3" name="テキスト ボックス 2"/>
          <p:cNvSpPr txBox="1"/>
          <p:nvPr/>
        </p:nvSpPr>
        <p:spPr>
          <a:xfrm>
            <a:off x="1" y="980728"/>
            <a:ext cx="9144000" cy="5878532"/>
          </a:xfrm>
          <a:prstGeom prst="rect">
            <a:avLst/>
          </a:prstGeom>
          <a:noFill/>
        </p:spPr>
        <p:txBody>
          <a:bodyPr wrap="square" rtlCol="0">
            <a:spAutoFit/>
          </a:bodyPr>
          <a:lstStyle/>
          <a:p>
            <a:r>
              <a:rPr lang="ja-JP" altLang="en-US" sz="2800" dirty="0"/>
              <a:t>（１）本事業における事業期間、コンセプト</a:t>
            </a:r>
            <a:r>
              <a:rPr lang="ja-JP" altLang="en-US" sz="2800" dirty="0" smtClean="0"/>
              <a:t>など</a:t>
            </a:r>
            <a:endParaRPr lang="en-US" altLang="ja-JP" sz="2800" dirty="0" smtClean="0"/>
          </a:p>
          <a:p>
            <a:pPr>
              <a:lnSpc>
                <a:spcPct val="150000"/>
              </a:lnSpc>
            </a:pPr>
            <a:r>
              <a:rPr lang="ja-JP" altLang="en-US" sz="2400" dirty="0"/>
              <a:t>　</a:t>
            </a:r>
            <a:r>
              <a:rPr lang="ja-JP" altLang="en-US" sz="2400" dirty="0" smtClean="0"/>
              <a:t>・事業期間は</a:t>
            </a:r>
            <a:r>
              <a:rPr lang="en-US" altLang="ja-JP" sz="2400" dirty="0" smtClean="0"/>
              <a:t>10</a:t>
            </a:r>
            <a:r>
              <a:rPr lang="ja-JP" altLang="en-US" sz="2400" dirty="0" smtClean="0"/>
              <a:t>年以上</a:t>
            </a:r>
            <a:r>
              <a:rPr lang="en-US" altLang="ja-JP" sz="2400" dirty="0" smtClean="0"/>
              <a:t>20</a:t>
            </a:r>
            <a:r>
              <a:rPr lang="ja-JP" altLang="en-US" sz="2400" dirty="0" smtClean="0"/>
              <a:t>年以内を想定。</a:t>
            </a:r>
            <a:r>
              <a:rPr lang="ja-JP" altLang="en-US" sz="2800" dirty="0"/>
              <a:t/>
            </a:r>
            <a:br>
              <a:rPr lang="ja-JP" altLang="en-US" sz="2800" dirty="0"/>
            </a:br>
            <a:r>
              <a:rPr lang="ja-JP" altLang="en-US" sz="2800" dirty="0"/>
              <a:t>（２）久宝寺緑地プールの再整備・運営の</a:t>
            </a:r>
            <a:r>
              <a:rPr lang="ja-JP" altLang="en-US" sz="2800" dirty="0" smtClean="0"/>
              <a:t>内容</a:t>
            </a:r>
            <a:endParaRPr lang="en-US" altLang="ja-JP" sz="2800" dirty="0" smtClean="0"/>
          </a:p>
          <a:p>
            <a:r>
              <a:rPr lang="ja-JP" altLang="en-US" sz="2400" dirty="0" smtClean="0"/>
              <a:t>　・収支</a:t>
            </a:r>
            <a:r>
              <a:rPr lang="ja-JP" altLang="en-US" sz="2400" dirty="0"/>
              <a:t>改善や魅力的なレジャー施設の設置をご提案ください。</a:t>
            </a:r>
            <a:endParaRPr lang="en-US" altLang="ja-JP" sz="2400" dirty="0"/>
          </a:p>
          <a:p>
            <a:pPr>
              <a:lnSpc>
                <a:spcPct val="150000"/>
              </a:lnSpc>
            </a:pPr>
            <a:r>
              <a:rPr lang="ja-JP" altLang="en-US" sz="2400" dirty="0"/>
              <a:t>　・プールは毎年度開催することを前提にご提案ください。</a:t>
            </a:r>
            <a:r>
              <a:rPr lang="ja-JP" altLang="en-US" sz="2800" dirty="0"/>
              <a:t/>
            </a:r>
            <a:br>
              <a:rPr lang="ja-JP" altLang="en-US" sz="2800" dirty="0"/>
            </a:br>
            <a:r>
              <a:rPr lang="ja-JP" altLang="en-US" sz="2800" dirty="0"/>
              <a:t>（３）久宝寺緑地の魅力向上につながる施設</a:t>
            </a:r>
            <a:r>
              <a:rPr lang="ja-JP" altLang="en-US" sz="2800" dirty="0" smtClean="0"/>
              <a:t>の新設及び</a:t>
            </a:r>
            <a:endParaRPr lang="en-US" altLang="ja-JP" sz="2800" dirty="0" smtClean="0"/>
          </a:p>
          <a:p>
            <a:pPr>
              <a:lnSpc>
                <a:spcPct val="150000"/>
              </a:lnSpc>
            </a:pPr>
            <a:r>
              <a:rPr lang="ja-JP" altLang="en-US" sz="2800" dirty="0"/>
              <a:t>　</a:t>
            </a:r>
            <a:r>
              <a:rPr lang="ja-JP" altLang="en-US" sz="2800" dirty="0" smtClean="0"/>
              <a:t>　　既存</a:t>
            </a:r>
            <a:r>
              <a:rPr lang="ja-JP" altLang="en-US" sz="2800" dirty="0"/>
              <a:t>施設の改修の</a:t>
            </a:r>
            <a:r>
              <a:rPr lang="ja-JP" altLang="en-US" sz="2800" dirty="0" smtClean="0"/>
              <a:t>内容</a:t>
            </a:r>
            <a:endParaRPr lang="en-US" altLang="ja-JP" sz="2800" dirty="0" smtClean="0"/>
          </a:p>
          <a:p>
            <a:pPr>
              <a:lnSpc>
                <a:spcPct val="150000"/>
              </a:lnSpc>
            </a:pPr>
            <a:r>
              <a:rPr lang="ja-JP" altLang="en-US" sz="2800" dirty="0"/>
              <a:t>（４）集客見込み、収支見込</a:t>
            </a:r>
            <a:br>
              <a:rPr lang="ja-JP" altLang="en-US" sz="2800" dirty="0"/>
            </a:br>
            <a:r>
              <a:rPr lang="ja-JP" altLang="en-US" sz="2800" dirty="0"/>
              <a:t>（５）本要項に対するご意見・ご提案について</a:t>
            </a:r>
            <a:br>
              <a:rPr lang="ja-JP" altLang="en-US" sz="2800" dirty="0"/>
            </a:br>
            <a:r>
              <a:rPr lang="ja-JP" altLang="en-US" sz="2800" dirty="0"/>
              <a:t>（６）</a:t>
            </a:r>
            <a:r>
              <a:rPr lang="ja-JP" altLang="en-US" sz="2800" dirty="0" smtClean="0"/>
              <a:t>その他</a:t>
            </a:r>
            <a:endParaRPr lang="ja-JP" altLang="en-US" sz="2800" dirty="0"/>
          </a:p>
        </p:txBody>
      </p:sp>
      <p:sp>
        <p:nvSpPr>
          <p:cNvPr id="4" name="スライド番号プレースホルダー 3"/>
          <p:cNvSpPr>
            <a:spLocks noGrp="1"/>
          </p:cNvSpPr>
          <p:nvPr>
            <p:ph type="sldNum" sz="quarter" idx="12"/>
          </p:nvPr>
        </p:nvSpPr>
        <p:spPr>
          <a:xfrm>
            <a:off x="8395275" y="6492875"/>
            <a:ext cx="720000" cy="365125"/>
          </a:xfrm>
        </p:spPr>
        <p:txBody>
          <a:bodyPr/>
          <a:lstStyle/>
          <a:p>
            <a:fld id="{9374100F-500D-446F-AB60-BC6BCCB7C898}" type="slidenum">
              <a:rPr kumimoji="1" lang="ja-JP" altLang="en-US" smtClean="0"/>
              <a:t>11</a:t>
            </a:fld>
            <a:endParaRPr kumimoji="1" lang="ja-JP" altLang="en-US" dirty="0"/>
          </a:p>
        </p:txBody>
      </p:sp>
    </p:spTree>
    <p:extLst>
      <p:ext uri="{BB962C8B-B14F-4D97-AF65-F5344CB8AC3E}">
        <p14:creationId xmlns:p14="http://schemas.microsoft.com/office/powerpoint/2010/main" val="230353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nchor="ctr"/>
          <a:lstStyle/>
          <a:p>
            <a:pPr marL="0" indent="0" algn="l">
              <a:buNone/>
            </a:pPr>
            <a:r>
              <a:rPr lang="ja-JP" altLang="en-US" sz="2800" spc="-500" dirty="0"/>
              <a:t>４</a:t>
            </a:r>
            <a:r>
              <a:rPr lang="ja-JP" altLang="en-US" sz="2800" spc="-500" dirty="0" smtClean="0"/>
              <a:t>．</a:t>
            </a:r>
            <a:r>
              <a:rPr lang="ja-JP" altLang="en-US" sz="2800" spc="-500" dirty="0"/>
              <a:t>サウンディング調査の手続き</a:t>
            </a:r>
            <a:r>
              <a:rPr lang="ja-JP" altLang="en-US" sz="2800" spc="-500" dirty="0" smtClean="0"/>
              <a:t>及び今後</a:t>
            </a:r>
            <a:r>
              <a:rPr lang="ja-JP" altLang="en-US" sz="2800" spc="-500" dirty="0"/>
              <a:t>のスケジュール （予定）</a:t>
            </a:r>
          </a:p>
        </p:txBody>
      </p:sp>
      <p:sp>
        <p:nvSpPr>
          <p:cNvPr id="3" name="テキスト ボックス 2"/>
          <p:cNvSpPr txBox="1"/>
          <p:nvPr/>
        </p:nvSpPr>
        <p:spPr>
          <a:xfrm>
            <a:off x="1" y="671691"/>
            <a:ext cx="9144000" cy="6186309"/>
          </a:xfrm>
          <a:prstGeom prst="rect">
            <a:avLst/>
          </a:prstGeom>
          <a:noFill/>
        </p:spPr>
        <p:txBody>
          <a:bodyPr wrap="square" rtlCol="0">
            <a:spAutoFit/>
          </a:bodyPr>
          <a:lstStyle/>
          <a:p>
            <a:pPr>
              <a:lnSpc>
                <a:spcPct val="150000"/>
              </a:lnSpc>
            </a:pPr>
            <a:r>
              <a:rPr lang="ja-JP" altLang="en-US" sz="2800" dirty="0"/>
              <a:t>①応募資料の</a:t>
            </a:r>
            <a:r>
              <a:rPr lang="ja-JP" altLang="en-US" sz="2800" dirty="0" smtClean="0"/>
              <a:t>配布</a:t>
            </a:r>
            <a:endParaRPr lang="en-US" altLang="ja-JP" sz="2800" dirty="0" smtClean="0"/>
          </a:p>
          <a:p>
            <a:pPr>
              <a:lnSpc>
                <a:spcPct val="150000"/>
              </a:lnSpc>
            </a:pPr>
            <a:r>
              <a:rPr lang="ja-JP" altLang="en-US" sz="2400" dirty="0"/>
              <a:t>　令和３年１２月２４日（金）～令和４年２月２５日（金</a:t>
            </a:r>
            <a:r>
              <a:rPr lang="ja-JP" altLang="en-US" sz="2400" dirty="0" smtClean="0"/>
              <a:t>）</a:t>
            </a:r>
            <a:endParaRPr lang="en-US" altLang="ja-JP" sz="2400" dirty="0" smtClean="0"/>
          </a:p>
          <a:p>
            <a:pPr>
              <a:lnSpc>
                <a:spcPct val="150000"/>
              </a:lnSpc>
            </a:pPr>
            <a:r>
              <a:rPr lang="ja-JP" altLang="en-US" sz="2800" dirty="0"/>
              <a:t>② 説明会の</a:t>
            </a:r>
            <a:r>
              <a:rPr lang="ja-JP" altLang="en-US" sz="2800" dirty="0" smtClean="0"/>
              <a:t>開催（本説明会）</a:t>
            </a:r>
            <a:endParaRPr lang="en-US" altLang="ja-JP" sz="2800" dirty="0" smtClean="0"/>
          </a:p>
          <a:p>
            <a:pPr>
              <a:lnSpc>
                <a:spcPct val="150000"/>
              </a:lnSpc>
            </a:pPr>
            <a:r>
              <a:rPr kumimoji="1" lang="ja-JP" altLang="en-US" sz="2400" dirty="0"/>
              <a:t>　</a:t>
            </a:r>
            <a:r>
              <a:rPr lang="ja-JP" altLang="en-US" sz="2400" dirty="0"/>
              <a:t>令和４年１月１４日（金）</a:t>
            </a:r>
            <a:r>
              <a:rPr lang="en-US" altLang="ja-JP" sz="2400" dirty="0"/>
              <a:t>14</a:t>
            </a:r>
            <a:r>
              <a:rPr lang="ja-JP" altLang="en-US" sz="2400" dirty="0"/>
              <a:t>時から</a:t>
            </a:r>
            <a:r>
              <a:rPr lang="en-US" altLang="ja-JP" sz="2400" dirty="0"/>
              <a:t>15</a:t>
            </a:r>
            <a:r>
              <a:rPr lang="ja-JP" altLang="en-US" sz="2400" dirty="0"/>
              <a:t>時</a:t>
            </a:r>
            <a:r>
              <a:rPr lang="ja-JP" altLang="en-US" sz="2400" dirty="0" smtClean="0"/>
              <a:t>まで</a:t>
            </a:r>
            <a:endParaRPr lang="en-US" altLang="ja-JP" sz="2400" dirty="0" smtClean="0"/>
          </a:p>
          <a:p>
            <a:pPr>
              <a:lnSpc>
                <a:spcPct val="150000"/>
              </a:lnSpc>
            </a:pPr>
            <a:r>
              <a:rPr lang="ja-JP" altLang="en-US" sz="2800" dirty="0"/>
              <a:t>③ 質問の受付・</a:t>
            </a:r>
            <a:r>
              <a:rPr lang="ja-JP" altLang="en-US" sz="2800" dirty="0" smtClean="0"/>
              <a:t>回答</a:t>
            </a:r>
            <a:endParaRPr lang="en-US" altLang="ja-JP" sz="2800" dirty="0" smtClean="0"/>
          </a:p>
          <a:p>
            <a:pPr>
              <a:lnSpc>
                <a:spcPct val="150000"/>
              </a:lnSpc>
            </a:pPr>
            <a:r>
              <a:rPr kumimoji="1" lang="ja-JP" altLang="en-US" sz="2400" dirty="0"/>
              <a:t>　</a:t>
            </a:r>
            <a:r>
              <a:rPr lang="ja-JP" altLang="en-US" sz="2400" dirty="0"/>
              <a:t>令和３年１２月２４日（金）～令和４年１月２１日（金</a:t>
            </a:r>
            <a:r>
              <a:rPr lang="ja-JP" altLang="en-US" sz="2400" dirty="0" smtClean="0"/>
              <a:t>）</a:t>
            </a:r>
            <a:endParaRPr lang="en-US" altLang="ja-JP" sz="2400" dirty="0" smtClean="0"/>
          </a:p>
          <a:p>
            <a:pPr>
              <a:lnSpc>
                <a:spcPct val="150000"/>
              </a:lnSpc>
            </a:pPr>
            <a:r>
              <a:rPr lang="ja-JP" altLang="en-US" sz="2800" dirty="0"/>
              <a:t>④ 応募書類の</a:t>
            </a:r>
            <a:r>
              <a:rPr lang="ja-JP" altLang="en-US" sz="2800" dirty="0" smtClean="0"/>
              <a:t>提出（郵送にて）</a:t>
            </a:r>
            <a:endParaRPr lang="en-US" altLang="ja-JP" sz="2800" dirty="0" smtClean="0"/>
          </a:p>
          <a:p>
            <a:pPr>
              <a:lnSpc>
                <a:spcPct val="150000"/>
              </a:lnSpc>
            </a:pPr>
            <a:r>
              <a:rPr kumimoji="1" lang="ja-JP" altLang="en-US" sz="2400" dirty="0"/>
              <a:t>　</a:t>
            </a:r>
            <a:r>
              <a:rPr lang="ja-JP" altLang="en-US" sz="2400" dirty="0"/>
              <a:t>令和４年２月２５日（金）（提出期限当日の消印有効</a:t>
            </a:r>
            <a:r>
              <a:rPr lang="ja-JP" altLang="en-US" sz="2400" dirty="0" smtClean="0"/>
              <a:t>）</a:t>
            </a:r>
            <a:endParaRPr lang="en-US" altLang="ja-JP" sz="2400" dirty="0" smtClean="0"/>
          </a:p>
          <a:p>
            <a:pPr>
              <a:lnSpc>
                <a:spcPct val="150000"/>
              </a:lnSpc>
            </a:pPr>
            <a:r>
              <a:rPr lang="ja-JP" altLang="en-US" sz="2800" dirty="0"/>
              <a:t>⑤対話の</a:t>
            </a:r>
            <a:r>
              <a:rPr lang="ja-JP" altLang="en-US" sz="2800" dirty="0" smtClean="0"/>
              <a:t>実施</a:t>
            </a:r>
            <a:endParaRPr lang="en-US" altLang="ja-JP" sz="2800" dirty="0" smtClean="0"/>
          </a:p>
          <a:p>
            <a:pPr>
              <a:lnSpc>
                <a:spcPct val="150000"/>
              </a:lnSpc>
            </a:pPr>
            <a:r>
              <a:rPr kumimoji="1" lang="ja-JP" altLang="en-US" sz="2400" dirty="0"/>
              <a:t>　</a:t>
            </a:r>
            <a:r>
              <a:rPr lang="ja-JP" altLang="en-US" sz="2400" dirty="0"/>
              <a:t>令和４年３月上旬から３月下旬まで、各１時間程度</a:t>
            </a:r>
            <a:endParaRPr kumimoji="1" lang="ja-JP" altLang="en-US" sz="2400" dirty="0"/>
          </a:p>
        </p:txBody>
      </p:sp>
      <p:sp>
        <p:nvSpPr>
          <p:cNvPr id="4" name="スライド番号プレースホルダー 3"/>
          <p:cNvSpPr>
            <a:spLocks noGrp="1"/>
          </p:cNvSpPr>
          <p:nvPr>
            <p:ph type="sldNum" sz="quarter" idx="12"/>
          </p:nvPr>
        </p:nvSpPr>
        <p:spPr>
          <a:xfrm>
            <a:off x="8408924" y="6475743"/>
            <a:ext cx="720000" cy="365125"/>
          </a:xfrm>
        </p:spPr>
        <p:txBody>
          <a:bodyPr/>
          <a:lstStyle/>
          <a:p>
            <a:fld id="{9374100F-500D-446F-AB60-BC6BCCB7C898}" type="slidenum">
              <a:rPr kumimoji="1" lang="ja-JP" altLang="en-US" smtClean="0"/>
              <a:t>12</a:t>
            </a:fld>
            <a:endParaRPr kumimoji="1" lang="ja-JP" altLang="en-US" dirty="0"/>
          </a:p>
        </p:txBody>
      </p:sp>
    </p:spTree>
    <p:extLst>
      <p:ext uri="{BB962C8B-B14F-4D97-AF65-F5344CB8AC3E}">
        <p14:creationId xmlns:p14="http://schemas.microsoft.com/office/powerpoint/2010/main" val="4145121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nchor="ctr"/>
          <a:lstStyle/>
          <a:p>
            <a:pPr marL="0" indent="0" algn="l">
              <a:buNone/>
            </a:pPr>
            <a:r>
              <a:rPr lang="ja-JP" altLang="en-US" sz="2800" spc="-500" dirty="0"/>
              <a:t>４</a:t>
            </a:r>
            <a:r>
              <a:rPr lang="ja-JP" altLang="en-US" sz="2800" spc="-500" dirty="0" smtClean="0"/>
              <a:t>．</a:t>
            </a:r>
            <a:r>
              <a:rPr lang="ja-JP" altLang="en-US" sz="2800" spc="-500" dirty="0"/>
              <a:t>サウンディング調査の手続き</a:t>
            </a:r>
            <a:r>
              <a:rPr lang="ja-JP" altLang="en-US" sz="2800" spc="-500" dirty="0" smtClean="0"/>
              <a:t>及び今後</a:t>
            </a:r>
            <a:r>
              <a:rPr lang="ja-JP" altLang="en-US" sz="2800" spc="-500" dirty="0"/>
              <a:t>のスケジュール （予定）</a:t>
            </a:r>
          </a:p>
        </p:txBody>
      </p:sp>
      <p:pic>
        <p:nvPicPr>
          <p:cNvPr id="21" name="図 20"/>
          <p:cNvPicPr>
            <a:picLocks noChangeAspect="1"/>
          </p:cNvPicPr>
          <p:nvPr/>
        </p:nvPicPr>
        <p:blipFill rotWithShape="1">
          <a:blip r:embed="rId2"/>
          <a:srcRect l="4937" t="68224" r="4952"/>
          <a:stretch/>
        </p:blipFill>
        <p:spPr>
          <a:xfrm>
            <a:off x="48578" y="1700806"/>
            <a:ext cx="8915909" cy="3508935"/>
          </a:xfrm>
          <a:prstGeom prst="rect">
            <a:avLst/>
          </a:prstGeom>
        </p:spPr>
      </p:pic>
      <p:sp>
        <p:nvSpPr>
          <p:cNvPr id="22" name="正方形/長方形 21"/>
          <p:cNvSpPr/>
          <p:nvPr/>
        </p:nvSpPr>
        <p:spPr>
          <a:xfrm>
            <a:off x="2698987" y="5344600"/>
            <a:ext cx="3615092" cy="297517"/>
          </a:xfrm>
          <a:prstGeom prst="rect">
            <a:avLst/>
          </a:prstGeom>
        </p:spPr>
        <p:txBody>
          <a:bodyPr wrap="none">
            <a:spAutoFit/>
          </a:bodyPr>
          <a:lstStyle/>
          <a:p>
            <a:pPr algn="ctr">
              <a:lnSpc>
                <a:spcPts val="1600"/>
              </a:lnSpc>
              <a:spcBef>
                <a:spcPts val="600"/>
              </a:spcBef>
              <a:spcAft>
                <a:spcPts val="600"/>
              </a:spcAft>
            </a:pPr>
            <a:r>
              <a:rPr lang="ja-JP" altLang="ja-JP" kern="1400" dirty="0">
                <a:latin typeface="ＭＳ Ｐゴシック" panose="020B0600070205080204" pitchFamily="50" charset="-128"/>
                <a:ea typeface="ＭＳ Ｐゴシック" panose="020B0600070205080204" pitchFamily="50" charset="-128"/>
                <a:cs typeface="Times New Roman" panose="02020603050405020304" pitchFamily="18" charset="0"/>
              </a:rPr>
              <a:t>　本事業における想定スケジュール</a:t>
            </a:r>
          </a:p>
        </p:txBody>
      </p:sp>
      <p:sp>
        <p:nvSpPr>
          <p:cNvPr id="23" name="星 5 22"/>
          <p:cNvSpPr/>
          <p:nvPr/>
        </p:nvSpPr>
        <p:spPr>
          <a:xfrm>
            <a:off x="2731903" y="2924944"/>
            <a:ext cx="360845" cy="360845"/>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4" name="正方形/長方形 23"/>
          <p:cNvSpPr/>
          <p:nvPr/>
        </p:nvSpPr>
        <p:spPr>
          <a:xfrm>
            <a:off x="1803688" y="3285789"/>
            <a:ext cx="2217274" cy="297517"/>
          </a:xfrm>
          <a:prstGeom prst="rect">
            <a:avLst/>
          </a:prstGeom>
        </p:spPr>
        <p:txBody>
          <a:bodyPr wrap="none">
            <a:spAutoFit/>
          </a:bodyPr>
          <a:lstStyle/>
          <a:p>
            <a:pPr algn="ctr">
              <a:lnSpc>
                <a:spcPts val="1600"/>
              </a:lnSpc>
              <a:spcBef>
                <a:spcPts val="600"/>
              </a:spcBef>
              <a:spcAft>
                <a:spcPts val="600"/>
              </a:spcAft>
            </a:pPr>
            <a:r>
              <a:rPr lang="ja-JP" altLang="ja-JP" sz="1600" kern="1400" dirty="0">
                <a:effectLst>
                  <a:glow rad="63500">
                    <a:schemeClr val="bg1"/>
                  </a:glow>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600" kern="1400" dirty="0" smtClean="0">
                <a:effectLst>
                  <a:glow rad="63500">
                    <a:schemeClr val="bg1"/>
                  </a:glow>
                </a:effectLst>
                <a:latin typeface="ＭＳ Ｐゴシック" panose="020B0600070205080204" pitchFamily="50" charset="-128"/>
                <a:ea typeface="ＭＳ Ｐゴシック" panose="020B0600070205080204" pitchFamily="50" charset="-128"/>
                <a:cs typeface="Times New Roman" panose="02020603050405020304" pitchFamily="18" charset="0"/>
              </a:rPr>
              <a:t>本サウンディング調査</a:t>
            </a:r>
            <a:endParaRPr lang="ja-JP" altLang="ja-JP" sz="1600" kern="1400" dirty="0">
              <a:effectLst>
                <a:glow rad="63500">
                  <a:schemeClr val="bg1"/>
                </a:glow>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8424000" y="6492875"/>
            <a:ext cx="720000" cy="365125"/>
          </a:xfrm>
        </p:spPr>
        <p:txBody>
          <a:bodyPr/>
          <a:lstStyle/>
          <a:p>
            <a:fld id="{9374100F-500D-446F-AB60-BC6BCCB7C898}" type="slidenum">
              <a:rPr kumimoji="1" lang="ja-JP" altLang="en-US" smtClean="0"/>
              <a:t>13</a:t>
            </a:fld>
            <a:endParaRPr kumimoji="1" lang="ja-JP" altLang="en-US" dirty="0"/>
          </a:p>
        </p:txBody>
      </p:sp>
    </p:spTree>
    <p:extLst>
      <p:ext uri="{BB962C8B-B14F-4D97-AF65-F5344CB8AC3E}">
        <p14:creationId xmlns:p14="http://schemas.microsoft.com/office/powerpoint/2010/main" val="913648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lstStyle/>
          <a:p>
            <a:pPr marL="0" indent="0" algn="l">
              <a:buNone/>
            </a:pPr>
            <a:r>
              <a:rPr lang="ja-JP" altLang="en-US" sz="3600" dirty="0"/>
              <a:t>５</a:t>
            </a:r>
            <a:r>
              <a:rPr lang="en-US" altLang="ja-JP" sz="3600" dirty="0"/>
              <a:t>.(</a:t>
            </a:r>
            <a:r>
              <a:rPr lang="ja-JP" altLang="en-US" sz="3600" dirty="0"/>
              <a:t>参考</a:t>
            </a:r>
            <a:r>
              <a:rPr lang="en-US" altLang="ja-JP" sz="3600" dirty="0"/>
              <a:t>)</a:t>
            </a:r>
            <a:r>
              <a:rPr lang="ja-JP" altLang="en-US" sz="3600" dirty="0"/>
              <a:t>事業スキーム業務内容等の想定</a:t>
            </a:r>
          </a:p>
        </p:txBody>
      </p:sp>
      <p:sp>
        <p:nvSpPr>
          <p:cNvPr id="3" name="テキスト ボックス 2"/>
          <p:cNvSpPr txBox="1"/>
          <p:nvPr/>
        </p:nvSpPr>
        <p:spPr>
          <a:xfrm>
            <a:off x="1" y="796639"/>
            <a:ext cx="9144000" cy="6093976"/>
          </a:xfrm>
          <a:prstGeom prst="rect">
            <a:avLst/>
          </a:prstGeom>
          <a:noFill/>
        </p:spPr>
        <p:txBody>
          <a:bodyPr wrap="square" rtlCol="0">
            <a:spAutoFit/>
          </a:bodyPr>
          <a:lstStyle/>
          <a:p>
            <a:r>
              <a:rPr lang="en-US" altLang="ja-JP" sz="2800" dirty="0" smtClean="0">
                <a:latin typeface="+mn-ea"/>
              </a:rPr>
              <a:t>【</a:t>
            </a:r>
            <a:r>
              <a:rPr lang="ja-JP" altLang="en-US" sz="2800" dirty="0" smtClean="0">
                <a:latin typeface="+mn-ea"/>
              </a:rPr>
              <a:t>事業スキーム</a:t>
            </a:r>
            <a:r>
              <a:rPr lang="en-US" altLang="ja-JP" sz="2800" dirty="0" smtClean="0">
                <a:latin typeface="+mn-ea"/>
              </a:rPr>
              <a:t>】</a:t>
            </a:r>
          </a:p>
          <a:p>
            <a:r>
              <a:rPr lang="ja-JP" altLang="en-US" sz="2400" spc="-100" dirty="0" smtClean="0">
                <a:latin typeface="+mn-ea"/>
              </a:rPr>
              <a:t>ＰＦＩ事業により</a:t>
            </a:r>
            <a:r>
              <a:rPr lang="ja-JP" altLang="en-US" sz="2400" spc="-100" dirty="0">
                <a:latin typeface="+mn-ea"/>
              </a:rPr>
              <a:t>以下３つ（３のみ</a:t>
            </a:r>
            <a:r>
              <a:rPr lang="ja-JP" altLang="en-US" sz="2400" spc="-100" dirty="0" smtClean="0">
                <a:latin typeface="+mn-ea"/>
              </a:rPr>
              <a:t>任意）を行う事業者を選定</a:t>
            </a:r>
            <a:endParaRPr lang="en-US" altLang="ja-JP" sz="2400" spc="-100" dirty="0" smtClean="0">
              <a:latin typeface="+mn-ea"/>
            </a:endParaRPr>
          </a:p>
          <a:p>
            <a:pPr marL="377100">
              <a:lnSpc>
                <a:spcPct val="150000"/>
              </a:lnSpc>
            </a:pPr>
            <a:r>
              <a:rPr lang="en-US" altLang="ja-JP" sz="2800" b="1" u="sng" dirty="0" smtClean="0">
                <a:latin typeface="+mn-ea"/>
              </a:rPr>
              <a:t>1.</a:t>
            </a:r>
            <a:r>
              <a:rPr lang="ja-JP" altLang="ja-JP" sz="2800" b="1" u="sng" dirty="0" smtClean="0">
                <a:latin typeface="+mn-ea"/>
              </a:rPr>
              <a:t>久宝寺緑地プールの再整備・運営</a:t>
            </a:r>
            <a:r>
              <a:rPr lang="ja-JP" altLang="en-US" sz="2000" b="1" u="sng" dirty="0" smtClean="0">
                <a:latin typeface="+mn-ea"/>
              </a:rPr>
              <a:t>（</a:t>
            </a:r>
            <a:r>
              <a:rPr lang="en-US" altLang="ja-JP" sz="2000" b="1" u="sng" dirty="0" smtClean="0">
                <a:latin typeface="+mn-ea"/>
              </a:rPr>
              <a:t>BTO</a:t>
            </a:r>
            <a:r>
              <a:rPr lang="ja-JP" altLang="en-US" sz="2000" b="1" u="sng" dirty="0" smtClean="0">
                <a:latin typeface="+mn-ea"/>
              </a:rPr>
              <a:t>方式）</a:t>
            </a:r>
            <a:endParaRPr lang="en-US" altLang="ja-JP" sz="2000" b="1" u="sng" dirty="0" smtClean="0">
              <a:latin typeface="+mn-ea"/>
            </a:endParaRPr>
          </a:p>
          <a:p>
            <a:pPr marL="377100">
              <a:lnSpc>
                <a:spcPct val="150000"/>
              </a:lnSpc>
            </a:pPr>
            <a:r>
              <a:rPr lang="ja-JP" altLang="en-US" sz="2000" dirty="0" smtClean="0">
                <a:latin typeface="+mn-ea"/>
              </a:rPr>
              <a:t>　</a:t>
            </a:r>
            <a:r>
              <a:rPr lang="ja-JP" altLang="en-US" sz="2000" spc="-350" dirty="0" smtClean="0">
                <a:latin typeface="+mn-ea"/>
              </a:rPr>
              <a:t>プール整備費（売店、有料スライダー除く）、運営費（料金収入*との差）は府が負担</a:t>
            </a:r>
            <a:endParaRPr lang="en-US" altLang="ja-JP" sz="2800" spc="-350" dirty="0" smtClean="0">
              <a:latin typeface="+mn-ea"/>
            </a:endParaRPr>
          </a:p>
          <a:p>
            <a:pPr marL="377100">
              <a:lnSpc>
                <a:spcPct val="150000"/>
              </a:lnSpc>
            </a:pPr>
            <a:r>
              <a:rPr lang="en-US" altLang="ja-JP" sz="2800" b="1" dirty="0" smtClean="0">
                <a:latin typeface="+mn-ea"/>
              </a:rPr>
              <a:t>2.</a:t>
            </a:r>
            <a:r>
              <a:rPr lang="ja-JP" altLang="ja-JP" sz="2800" b="1" dirty="0" smtClean="0">
                <a:latin typeface="+mn-ea"/>
              </a:rPr>
              <a:t>公園</a:t>
            </a:r>
            <a:r>
              <a:rPr lang="ja-JP" altLang="ja-JP" sz="2800" b="1" dirty="0">
                <a:latin typeface="+mn-ea"/>
              </a:rPr>
              <a:t>全体の維持・運営</a:t>
            </a:r>
            <a:r>
              <a:rPr lang="ja-JP" altLang="ja-JP" sz="2800" b="1" dirty="0" smtClean="0">
                <a:latin typeface="+mn-ea"/>
              </a:rPr>
              <a:t>管理</a:t>
            </a:r>
            <a:r>
              <a:rPr lang="ja-JP" altLang="en-US" sz="2000" b="1" dirty="0" smtClean="0">
                <a:latin typeface="+mn-ea"/>
              </a:rPr>
              <a:t>（</a:t>
            </a:r>
            <a:r>
              <a:rPr lang="en-US" altLang="ja-JP" sz="2000" b="1" dirty="0" smtClean="0">
                <a:latin typeface="+mn-ea"/>
              </a:rPr>
              <a:t>O</a:t>
            </a:r>
            <a:r>
              <a:rPr lang="ja-JP" altLang="en-US" sz="2000" b="1" dirty="0" smtClean="0">
                <a:latin typeface="+mn-ea"/>
              </a:rPr>
              <a:t>方式）</a:t>
            </a:r>
            <a:endParaRPr lang="en-US" altLang="ja-JP" sz="2000" b="1" dirty="0" smtClean="0">
              <a:latin typeface="+mn-ea"/>
            </a:endParaRPr>
          </a:p>
          <a:p>
            <a:pPr marL="377100"/>
            <a:r>
              <a:rPr lang="ja-JP" altLang="en-US" sz="2000" dirty="0" smtClean="0">
                <a:latin typeface="+mn-ea"/>
              </a:rPr>
              <a:t>　公園全体の維持管理運営費（料金収入*との差）は府が負担</a:t>
            </a:r>
            <a:endParaRPr lang="en-US" altLang="ja-JP" sz="2000" dirty="0" smtClean="0">
              <a:latin typeface="+mn-ea"/>
            </a:endParaRPr>
          </a:p>
          <a:p>
            <a:pPr marL="377100"/>
            <a:r>
              <a:rPr lang="ja-JP" altLang="en-US" sz="2000" dirty="0" smtClean="0">
                <a:latin typeface="+mn-ea"/>
              </a:rPr>
              <a:t>　指定管理者として</a:t>
            </a:r>
            <a:r>
              <a:rPr lang="ja-JP" altLang="en-US" sz="2000" dirty="0">
                <a:latin typeface="+mn-ea"/>
              </a:rPr>
              <a:t>実施</a:t>
            </a:r>
            <a:endParaRPr lang="en-US" altLang="ja-JP" sz="2000" dirty="0" smtClean="0">
              <a:latin typeface="+mn-ea"/>
            </a:endParaRPr>
          </a:p>
          <a:p>
            <a:pPr marL="377100">
              <a:lnSpc>
                <a:spcPct val="150000"/>
              </a:lnSpc>
            </a:pPr>
            <a:r>
              <a:rPr lang="en-US" altLang="ja-JP" sz="2800" b="1" dirty="0" smtClean="0">
                <a:latin typeface="+mn-ea"/>
              </a:rPr>
              <a:t>3.</a:t>
            </a:r>
            <a:r>
              <a:rPr lang="ja-JP" altLang="ja-JP" sz="2800" b="1" dirty="0" smtClean="0">
                <a:latin typeface="+mn-ea"/>
              </a:rPr>
              <a:t>魅力</a:t>
            </a:r>
            <a:r>
              <a:rPr lang="ja-JP" altLang="ja-JP" sz="2800" b="1" dirty="0">
                <a:latin typeface="+mn-ea"/>
              </a:rPr>
              <a:t>向上事業（自主事業</a:t>
            </a:r>
            <a:r>
              <a:rPr lang="ja-JP" altLang="ja-JP" sz="2800" b="1" dirty="0" smtClean="0">
                <a:latin typeface="+mn-ea"/>
              </a:rPr>
              <a:t>）</a:t>
            </a:r>
            <a:r>
              <a:rPr lang="ja-JP" altLang="en-US" sz="2000" b="1" dirty="0" smtClean="0">
                <a:latin typeface="+mn-ea"/>
              </a:rPr>
              <a:t>（</a:t>
            </a:r>
            <a:r>
              <a:rPr lang="en-US" altLang="ja-JP" sz="2000" b="1" dirty="0" smtClean="0">
                <a:latin typeface="+mn-ea"/>
              </a:rPr>
              <a:t>BOO</a:t>
            </a:r>
            <a:r>
              <a:rPr lang="ja-JP" altLang="en-US" sz="2000" b="1" dirty="0" smtClean="0">
                <a:latin typeface="+mn-ea"/>
              </a:rPr>
              <a:t>方式）</a:t>
            </a:r>
            <a:endParaRPr lang="en-US" altLang="ja-JP" sz="2000" b="1" dirty="0" smtClean="0">
              <a:latin typeface="+mn-ea"/>
            </a:endParaRPr>
          </a:p>
          <a:p>
            <a:pPr marL="377100"/>
            <a:r>
              <a:rPr kumimoji="1" lang="ja-JP" altLang="en-US" sz="2000" dirty="0">
                <a:latin typeface="+mn-ea"/>
              </a:rPr>
              <a:t>　</a:t>
            </a:r>
            <a:r>
              <a:rPr kumimoji="1" lang="ja-JP" altLang="en-US" sz="2000" dirty="0" smtClean="0">
                <a:latin typeface="+mn-ea"/>
              </a:rPr>
              <a:t>府による</a:t>
            </a:r>
            <a:r>
              <a:rPr lang="ja-JP" altLang="en-US" sz="2000" dirty="0">
                <a:latin typeface="+mn-ea"/>
              </a:rPr>
              <a:t>費用</a:t>
            </a:r>
            <a:r>
              <a:rPr lang="ja-JP" altLang="en-US" sz="2000" dirty="0" smtClean="0">
                <a:latin typeface="+mn-ea"/>
              </a:rPr>
              <a:t>負担はなし</a:t>
            </a:r>
            <a:endParaRPr lang="en-US" altLang="ja-JP" sz="2000" dirty="0" smtClean="0">
              <a:latin typeface="+mn-ea"/>
            </a:endParaRPr>
          </a:p>
          <a:p>
            <a:pPr marL="377100">
              <a:lnSpc>
                <a:spcPts val="2000"/>
              </a:lnSpc>
            </a:pPr>
            <a:r>
              <a:rPr lang="ja-JP" altLang="en-US" dirty="0" smtClean="0">
                <a:latin typeface="+mn-ea"/>
              </a:rPr>
              <a:t>　＊：プールや駐車場、運動施設等は利用料金施設として、料金収入を事業者の収</a:t>
            </a:r>
            <a:endParaRPr lang="en-US" altLang="ja-JP" dirty="0" smtClean="0">
              <a:latin typeface="+mn-ea"/>
            </a:endParaRPr>
          </a:p>
          <a:p>
            <a:pPr marL="377100">
              <a:lnSpc>
                <a:spcPts val="2000"/>
              </a:lnSpc>
            </a:pPr>
            <a:r>
              <a:rPr lang="ja-JP" altLang="en-US" dirty="0">
                <a:latin typeface="+mn-ea"/>
              </a:rPr>
              <a:t>　</a:t>
            </a:r>
            <a:r>
              <a:rPr lang="ja-JP" altLang="en-US" dirty="0" smtClean="0">
                <a:latin typeface="+mn-ea"/>
              </a:rPr>
              <a:t>　　入とすることができる。</a:t>
            </a:r>
            <a:endParaRPr lang="en-US" altLang="ja-JP" dirty="0" smtClean="0">
              <a:latin typeface="+mn-ea"/>
            </a:endParaRPr>
          </a:p>
          <a:p>
            <a:pPr marL="377100">
              <a:lnSpc>
                <a:spcPts val="2000"/>
              </a:lnSpc>
            </a:pPr>
            <a:endParaRPr lang="en-US" altLang="ja-JP" dirty="0">
              <a:latin typeface="+mn-ea"/>
            </a:endParaRPr>
          </a:p>
          <a:p>
            <a:r>
              <a:rPr lang="ja-JP" altLang="en-US" sz="2400" dirty="0" smtClean="0">
                <a:latin typeface="+mn-ea"/>
              </a:rPr>
              <a:t>　大阪府へ支払う使用料等は以下２つ。</a:t>
            </a:r>
            <a:endParaRPr lang="en-US" altLang="ja-JP" sz="2400" dirty="0" smtClean="0">
              <a:latin typeface="+mn-ea"/>
            </a:endParaRPr>
          </a:p>
          <a:p>
            <a:r>
              <a:rPr lang="ja-JP" altLang="en-US" sz="2400" dirty="0" smtClean="0">
                <a:latin typeface="+mn-ea"/>
              </a:rPr>
              <a:t>　・設置許可使用料</a:t>
            </a:r>
            <a:r>
              <a:rPr lang="ja-JP" altLang="en-US" sz="2000" dirty="0" smtClean="0">
                <a:latin typeface="+mn-ea"/>
              </a:rPr>
              <a:t>（大阪市内：</a:t>
            </a:r>
            <a:r>
              <a:rPr lang="en-US" altLang="ja-JP" sz="2000" dirty="0" smtClean="0">
                <a:latin typeface="+mn-ea"/>
              </a:rPr>
              <a:t>2,700</a:t>
            </a:r>
            <a:r>
              <a:rPr lang="ja-JP" altLang="en-US" sz="2000" dirty="0" smtClean="0">
                <a:latin typeface="+mn-ea"/>
              </a:rPr>
              <a:t>円</a:t>
            </a:r>
            <a:r>
              <a:rPr lang="en-US" altLang="ja-JP" sz="2000" dirty="0" smtClean="0">
                <a:latin typeface="+mn-ea"/>
              </a:rPr>
              <a:t>/</a:t>
            </a:r>
            <a:r>
              <a:rPr lang="ja-JP" altLang="en-US" sz="2000" dirty="0" smtClean="0">
                <a:latin typeface="+mn-ea"/>
              </a:rPr>
              <a:t>㎡、大阪市以外：</a:t>
            </a:r>
            <a:r>
              <a:rPr lang="en-US" altLang="ja-JP" sz="2000" dirty="0" smtClean="0">
                <a:latin typeface="+mn-ea"/>
              </a:rPr>
              <a:t>1,100</a:t>
            </a:r>
            <a:r>
              <a:rPr lang="ja-JP" altLang="en-US" sz="2000" dirty="0" smtClean="0">
                <a:latin typeface="+mn-ea"/>
              </a:rPr>
              <a:t>円</a:t>
            </a:r>
            <a:r>
              <a:rPr lang="en-US" altLang="ja-JP" sz="2000" dirty="0" smtClean="0">
                <a:latin typeface="+mn-ea"/>
              </a:rPr>
              <a:t>/</a:t>
            </a:r>
            <a:r>
              <a:rPr lang="ja-JP" altLang="en-US" sz="2000" dirty="0" smtClean="0">
                <a:latin typeface="+mn-ea"/>
              </a:rPr>
              <a:t>㎡）</a:t>
            </a:r>
            <a:endParaRPr lang="en-US" altLang="ja-JP" sz="2400" dirty="0" smtClean="0">
              <a:latin typeface="+mn-ea"/>
            </a:endParaRPr>
          </a:p>
          <a:p>
            <a:r>
              <a:rPr lang="ja-JP" altLang="en-US" sz="2400" dirty="0" smtClean="0">
                <a:latin typeface="+mn-ea"/>
              </a:rPr>
              <a:t>　・納付</a:t>
            </a:r>
            <a:r>
              <a:rPr lang="ja-JP" altLang="en-US" sz="2400" dirty="0">
                <a:latin typeface="+mn-ea"/>
              </a:rPr>
              <a:t>金</a:t>
            </a:r>
            <a:r>
              <a:rPr lang="ja-JP" altLang="en-US" sz="2000" spc="-100" dirty="0">
                <a:latin typeface="+mn-ea"/>
              </a:rPr>
              <a:t>（プール再整備費を除く各年度</a:t>
            </a:r>
            <a:r>
              <a:rPr lang="ja-JP" altLang="en-US" sz="2000" spc="-100" dirty="0" smtClean="0">
                <a:latin typeface="+mn-ea"/>
              </a:rPr>
              <a:t>の「総収入」</a:t>
            </a:r>
            <a:r>
              <a:rPr lang="ja-JP" altLang="en-US" sz="2000" spc="-100" dirty="0" err="1" smtClean="0">
                <a:latin typeface="+mn-ea"/>
              </a:rPr>
              <a:t>ー</a:t>
            </a:r>
            <a:r>
              <a:rPr lang="ja-JP" altLang="en-US" sz="2000" spc="-100" dirty="0" smtClean="0">
                <a:latin typeface="+mn-ea"/>
              </a:rPr>
              <a:t>「総支出」 の</a:t>
            </a:r>
            <a:r>
              <a:rPr lang="en-US" altLang="ja-JP" sz="2000" spc="-100" dirty="0" smtClean="0">
                <a:latin typeface="+mn-ea"/>
              </a:rPr>
              <a:t>50</a:t>
            </a:r>
            <a:r>
              <a:rPr lang="ja-JP" altLang="en-US" sz="2000" spc="-100" dirty="0" smtClean="0">
                <a:latin typeface="+mn-ea"/>
              </a:rPr>
              <a:t>％）</a:t>
            </a:r>
            <a:endParaRPr lang="en-US" altLang="ja-JP" sz="2000" spc="-100" dirty="0" smtClean="0">
              <a:latin typeface="+mn-ea"/>
            </a:endParaRPr>
          </a:p>
        </p:txBody>
      </p:sp>
      <p:sp>
        <p:nvSpPr>
          <p:cNvPr id="4" name="スライド番号プレースホルダー 3"/>
          <p:cNvSpPr>
            <a:spLocks noGrp="1"/>
          </p:cNvSpPr>
          <p:nvPr>
            <p:ph type="sldNum" sz="quarter" idx="12"/>
          </p:nvPr>
        </p:nvSpPr>
        <p:spPr>
          <a:xfrm>
            <a:off x="8604448" y="6492875"/>
            <a:ext cx="720000" cy="365125"/>
          </a:xfrm>
        </p:spPr>
        <p:txBody>
          <a:bodyPr/>
          <a:lstStyle/>
          <a:p>
            <a:fld id="{9374100F-500D-446F-AB60-BC6BCCB7C898}" type="slidenum">
              <a:rPr kumimoji="1" lang="ja-JP" altLang="en-US" smtClean="0"/>
              <a:t>14</a:t>
            </a:fld>
            <a:endParaRPr kumimoji="1" lang="ja-JP" altLang="en-US" dirty="0"/>
          </a:p>
        </p:txBody>
      </p:sp>
    </p:spTree>
    <p:extLst>
      <p:ext uri="{BB962C8B-B14F-4D97-AF65-F5344CB8AC3E}">
        <p14:creationId xmlns:p14="http://schemas.microsoft.com/office/powerpoint/2010/main" val="3098179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lstStyle/>
          <a:p>
            <a:pPr marL="0" indent="0" algn="l">
              <a:buNone/>
            </a:pPr>
            <a:r>
              <a:rPr lang="ja-JP" altLang="en-US" sz="3600" dirty="0" smtClean="0"/>
              <a:t>５</a:t>
            </a:r>
            <a:r>
              <a:rPr lang="en-US" altLang="ja-JP" sz="3600" dirty="0" smtClean="0"/>
              <a:t>.(</a:t>
            </a:r>
            <a:r>
              <a:rPr lang="ja-JP" altLang="en-US" sz="3600" dirty="0" smtClean="0"/>
              <a:t>参考</a:t>
            </a:r>
            <a:r>
              <a:rPr lang="en-US" altLang="ja-JP" sz="3600" dirty="0" smtClean="0"/>
              <a:t>)</a:t>
            </a:r>
            <a:r>
              <a:rPr lang="ja-JP" altLang="en-US" sz="3600" dirty="0" smtClean="0"/>
              <a:t>事業スキーム業務</a:t>
            </a:r>
            <a:r>
              <a:rPr lang="ja-JP" altLang="en-US" sz="3600" dirty="0"/>
              <a:t>内容</a:t>
            </a:r>
            <a:r>
              <a:rPr lang="ja-JP" altLang="en-US" sz="3600" dirty="0" smtClean="0"/>
              <a:t>等の</a:t>
            </a:r>
            <a:r>
              <a:rPr lang="ja-JP" altLang="en-US" sz="3600" dirty="0"/>
              <a:t>想定</a:t>
            </a:r>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323528" y="852928"/>
            <a:ext cx="8496943" cy="5663073"/>
          </a:xfrm>
          <a:prstGeom prst="rect">
            <a:avLst/>
          </a:prstGeom>
          <a:noFill/>
          <a:ln>
            <a:noFill/>
          </a:ln>
        </p:spPr>
      </p:pic>
      <p:sp>
        <p:nvSpPr>
          <p:cNvPr id="5" name="テキスト ボックス 4"/>
          <p:cNvSpPr txBox="1"/>
          <p:nvPr/>
        </p:nvSpPr>
        <p:spPr>
          <a:xfrm>
            <a:off x="3299856" y="6516001"/>
            <a:ext cx="2544286" cy="338554"/>
          </a:xfrm>
          <a:prstGeom prst="rect">
            <a:avLst/>
          </a:prstGeom>
          <a:noFill/>
        </p:spPr>
        <p:txBody>
          <a:bodyPr wrap="none" rtlCol="0">
            <a:spAutoFit/>
          </a:bodyPr>
          <a:lstStyle/>
          <a:p>
            <a:r>
              <a:rPr kumimoji="1" lang="ja-JP" altLang="en-US" sz="1600" b="1" dirty="0" smtClean="0">
                <a:latin typeface="+mn-ea"/>
              </a:rPr>
              <a:t>図１</a:t>
            </a:r>
            <a:r>
              <a:rPr kumimoji="1" lang="en-US" altLang="ja-JP" sz="1600" b="1" dirty="0" smtClean="0">
                <a:latin typeface="+mn-ea"/>
              </a:rPr>
              <a:t>.</a:t>
            </a:r>
            <a:r>
              <a:rPr kumimoji="1" lang="ja-JP" altLang="en-US" sz="1600" b="1" dirty="0" smtClean="0">
                <a:latin typeface="+mn-ea"/>
              </a:rPr>
              <a:t>　</a:t>
            </a:r>
            <a:r>
              <a:rPr lang="ja-JP" altLang="ja-JP" sz="1600" b="1" dirty="0" smtClean="0">
                <a:latin typeface="+mn-ea"/>
              </a:rPr>
              <a:t>契約</a:t>
            </a:r>
            <a:r>
              <a:rPr lang="ja-JP" altLang="ja-JP" sz="1600" b="1" dirty="0">
                <a:latin typeface="+mn-ea"/>
              </a:rPr>
              <a:t>・</a:t>
            </a:r>
            <a:r>
              <a:rPr lang="ja-JP" altLang="ja-JP" sz="1600" b="1" dirty="0" smtClean="0">
                <a:latin typeface="+mn-ea"/>
              </a:rPr>
              <a:t>お金の</a:t>
            </a:r>
            <a:r>
              <a:rPr lang="ja-JP" altLang="ja-JP" sz="1600" b="1" dirty="0">
                <a:latin typeface="+mn-ea"/>
              </a:rPr>
              <a:t>流れ</a:t>
            </a:r>
            <a:endParaRPr kumimoji="1" lang="ja-JP" altLang="en-US" sz="1600" b="1" dirty="0">
              <a:latin typeface="+mn-ea"/>
            </a:endParaRPr>
          </a:p>
        </p:txBody>
      </p:sp>
      <p:sp>
        <p:nvSpPr>
          <p:cNvPr id="3" name="スライド番号プレースホルダー 2"/>
          <p:cNvSpPr>
            <a:spLocks noGrp="1"/>
          </p:cNvSpPr>
          <p:nvPr>
            <p:ph type="sldNum" sz="quarter" idx="12"/>
          </p:nvPr>
        </p:nvSpPr>
        <p:spPr>
          <a:xfrm>
            <a:off x="8395275" y="6489430"/>
            <a:ext cx="720000" cy="365125"/>
          </a:xfrm>
        </p:spPr>
        <p:txBody>
          <a:bodyPr/>
          <a:lstStyle/>
          <a:p>
            <a:fld id="{9374100F-500D-446F-AB60-BC6BCCB7C898}" type="slidenum">
              <a:rPr kumimoji="1" lang="ja-JP" altLang="en-US" smtClean="0"/>
              <a:t>15</a:t>
            </a:fld>
            <a:endParaRPr kumimoji="1" lang="ja-JP" altLang="en-US" dirty="0"/>
          </a:p>
        </p:txBody>
      </p:sp>
    </p:spTree>
    <p:extLst>
      <p:ext uri="{BB962C8B-B14F-4D97-AF65-F5344CB8AC3E}">
        <p14:creationId xmlns:p14="http://schemas.microsoft.com/office/powerpoint/2010/main" val="3761286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lstStyle/>
          <a:p>
            <a:pPr marL="0" indent="0" algn="l">
              <a:buNone/>
            </a:pPr>
            <a:r>
              <a:rPr lang="ja-JP" altLang="en-US" sz="3600" dirty="0"/>
              <a:t>５</a:t>
            </a:r>
            <a:r>
              <a:rPr lang="en-US" altLang="ja-JP" sz="3600" dirty="0"/>
              <a:t>.(</a:t>
            </a:r>
            <a:r>
              <a:rPr lang="ja-JP" altLang="en-US" sz="3600" dirty="0"/>
              <a:t>参考</a:t>
            </a:r>
            <a:r>
              <a:rPr lang="en-US" altLang="ja-JP" sz="3600" dirty="0"/>
              <a:t>)</a:t>
            </a:r>
            <a:r>
              <a:rPr lang="ja-JP" altLang="en-US" sz="3600" dirty="0"/>
              <a:t>事業スキーム業務内容等の想定</a:t>
            </a:r>
          </a:p>
        </p:txBody>
      </p:sp>
      <p:sp>
        <p:nvSpPr>
          <p:cNvPr id="3" name="テキスト ボックス 2"/>
          <p:cNvSpPr txBox="1"/>
          <p:nvPr/>
        </p:nvSpPr>
        <p:spPr>
          <a:xfrm>
            <a:off x="0" y="1052736"/>
            <a:ext cx="9168005" cy="5940088"/>
          </a:xfrm>
          <a:prstGeom prst="rect">
            <a:avLst/>
          </a:prstGeom>
          <a:noFill/>
        </p:spPr>
        <p:txBody>
          <a:bodyPr wrap="square" rtlCol="0">
            <a:spAutoFit/>
          </a:bodyPr>
          <a:lstStyle/>
          <a:p>
            <a:r>
              <a:rPr lang="en-US" altLang="ja-JP" sz="3200" dirty="0" smtClean="0">
                <a:latin typeface="+mn-ea"/>
              </a:rPr>
              <a:t>【</a:t>
            </a:r>
            <a:r>
              <a:rPr lang="ja-JP" altLang="en-US" sz="3200" dirty="0" smtClean="0">
                <a:latin typeface="+mn-ea"/>
              </a:rPr>
              <a:t>業務内容</a:t>
            </a:r>
            <a:r>
              <a:rPr lang="en-US" altLang="ja-JP" sz="3200" dirty="0" smtClean="0">
                <a:latin typeface="+mn-ea"/>
              </a:rPr>
              <a:t>】</a:t>
            </a:r>
          </a:p>
          <a:p>
            <a:pPr>
              <a:lnSpc>
                <a:spcPct val="150000"/>
              </a:lnSpc>
            </a:pPr>
            <a:r>
              <a:rPr lang="ja-JP" altLang="en-US" sz="3200" b="1" dirty="0" smtClean="0">
                <a:latin typeface="+mn-ea"/>
              </a:rPr>
              <a:t>①久</a:t>
            </a:r>
            <a:r>
              <a:rPr lang="ja-JP" altLang="en-US" sz="3200" b="1" dirty="0">
                <a:latin typeface="+mn-ea"/>
              </a:rPr>
              <a:t>宝寺緑地プールの再整備に関する</a:t>
            </a:r>
            <a:r>
              <a:rPr lang="ja-JP" altLang="en-US" sz="3200" b="1" dirty="0" smtClean="0">
                <a:latin typeface="+mn-ea"/>
              </a:rPr>
              <a:t>業務</a:t>
            </a:r>
            <a:endParaRPr lang="en-US" altLang="ja-JP" sz="3200" b="1" dirty="0">
              <a:latin typeface="+mn-ea"/>
            </a:endParaRPr>
          </a:p>
          <a:p>
            <a:r>
              <a:rPr lang="ja-JP" altLang="en-US" sz="2400" b="1" dirty="0">
                <a:latin typeface="+mn-ea"/>
              </a:rPr>
              <a:t>　</a:t>
            </a:r>
            <a:r>
              <a:rPr lang="ja-JP" altLang="en-US" sz="2400" dirty="0">
                <a:latin typeface="+mn-ea"/>
              </a:rPr>
              <a:t>プールの再整備に必要</a:t>
            </a:r>
            <a:r>
              <a:rPr lang="ja-JP" altLang="en-US" sz="2400" dirty="0" smtClean="0">
                <a:latin typeface="+mn-ea"/>
              </a:rPr>
              <a:t>な調査</a:t>
            </a:r>
            <a:r>
              <a:rPr lang="ja-JP" altLang="en-US" sz="2400" dirty="0">
                <a:latin typeface="+mn-ea"/>
              </a:rPr>
              <a:t>、申請・届出、設計</a:t>
            </a:r>
            <a:r>
              <a:rPr lang="ja-JP" altLang="en-US" sz="2400" dirty="0" smtClean="0">
                <a:latin typeface="+mn-ea"/>
              </a:rPr>
              <a:t>、工事など</a:t>
            </a:r>
            <a:endParaRPr lang="en-US" altLang="ja-JP" sz="2400" dirty="0" smtClean="0">
              <a:latin typeface="+mn-ea"/>
            </a:endParaRPr>
          </a:p>
          <a:p>
            <a:pPr>
              <a:lnSpc>
                <a:spcPct val="150000"/>
              </a:lnSpc>
            </a:pPr>
            <a:r>
              <a:rPr lang="ja-JP" altLang="en-US" sz="3200" b="1" dirty="0" smtClean="0">
                <a:latin typeface="+mn-ea"/>
              </a:rPr>
              <a:t>②公園</a:t>
            </a:r>
            <a:r>
              <a:rPr lang="ja-JP" altLang="en-US" sz="3200" b="1" dirty="0">
                <a:latin typeface="+mn-ea"/>
              </a:rPr>
              <a:t>全体の維持・運営管理に関する</a:t>
            </a:r>
            <a:r>
              <a:rPr lang="ja-JP" altLang="en-US" sz="3200" b="1" dirty="0" smtClean="0">
                <a:latin typeface="+mn-ea"/>
              </a:rPr>
              <a:t>業務</a:t>
            </a:r>
            <a:endParaRPr lang="en-US" altLang="ja-JP" sz="3200" b="1" dirty="0">
              <a:latin typeface="+mn-ea"/>
            </a:endParaRPr>
          </a:p>
          <a:p>
            <a:r>
              <a:rPr lang="ja-JP" altLang="en-US" sz="2400" dirty="0">
                <a:latin typeface="+mn-ea"/>
              </a:rPr>
              <a:t>　</a:t>
            </a:r>
            <a:r>
              <a:rPr lang="ja-JP" altLang="en-US" sz="2400" dirty="0" smtClean="0">
                <a:latin typeface="+mn-ea"/>
              </a:rPr>
              <a:t>・運営</a:t>
            </a:r>
            <a:r>
              <a:rPr lang="ja-JP" altLang="en-US" sz="2400" dirty="0">
                <a:latin typeface="+mn-ea"/>
              </a:rPr>
              <a:t>管理業務（利用者案内</a:t>
            </a:r>
            <a:r>
              <a:rPr lang="ja-JP" altLang="en-US" sz="2400" dirty="0" smtClean="0">
                <a:latin typeface="+mn-ea"/>
              </a:rPr>
              <a:t>、苦情</a:t>
            </a:r>
            <a:r>
              <a:rPr lang="ja-JP" altLang="en-US" sz="2400" dirty="0">
                <a:latin typeface="+mn-ea"/>
              </a:rPr>
              <a:t>･要望対応</a:t>
            </a:r>
            <a:r>
              <a:rPr lang="ja-JP" altLang="en-US" sz="2400" dirty="0" smtClean="0">
                <a:latin typeface="+mn-ea"/>
              </a:rPr>
              <a:t>、広報など）</a:t>
            </a:r>
            <a:endParaRPr lang="en-US" altLang="ja-JP" sz="2400" dirty="0" smtClean="0">
              <a:latin typeface="+mn-ea"/>
            </a:endParaRPr>
          </a:p>
          <a:p>
            <a:r>
              <a:rPr lang="ja-JP" altLang="en-US" sz="2400" dirty="0">
                <a:latin typeface="+mn-ea"/>
              </a:rPr>
              <a:t>　</a:t>
            </a:r>
            <a:r>
              <a:rPr lang="ja-JP" altLang="en-US" sz="2400" dirty="0" smtClean="0">
                <a:latin typeface="+mn-ea"/>
              </a:rPr>
              <a:t>・有料施設の利用に関する業務（施設</a:t>
            </a:r>
            <a:r>
              <a:rPr lang="ja-JP" altLang="en-US" sz="2400" dirty="0">
                <a:latin typeface="+mn-ea"/>
              </a:rPr>
              <a:t>等</a:t>
            </a:r>
            <a:r>
              <a:rPr lang="ja-JP" altLang="en-US" sz="2400" dirty="0" smtClean="0">
                <a:latin typeface="+mn-ea"/>
              </a:rPr>
              <a:t>の受付・許可など）</a:t>
            </a:r>
            <a:endParaRPr lang="en-US" altLang="ja-JP" sz="2400" dirty="0">
              <a:latin typeface="+mn-ea"/>
            </a:endParaRPr>
          </a:p>
          <a:p>
            <a:r>
              <a:rPr lang="ja-JP" altLang="en-US" sz="2400" dirty="0">
                <a:latin typeface="+mn-ea"/>
              </a:rPr>
              <a:t>　・維持管理業務（施設の</a:t>
            </a:r>
            <a:r>
              <a:rPr lang="ja-JP" altLang="en-US" sz="2400" dirty="0" smtClean="0">
                <a:latin typeface="+mn-ea"/>
              </a:rPr>
              <a:t>補修修繕</a:t>
            </a:r>
            <a:r>
              <a:rPr lang="ja-JP" altLang="en-US" sz="2400" dirty="0">
                <a:latin typeface="+mn-ea"/>
              </a:rPr>
              <a:t>、植物管理</a:t>
            </a:r>
            <a:r>
              <a:rPr lang="ja-JP" altLang="en-US" sz="2400" dirty="0" smtClean="0">
                <a:latin typeface="+mn-ea"/>
              </a:rPr>
              <a:t>、保守点検など）</a:t>
            </a:r>
            <a:endParaRPr lang="en-US" altLang="ja-JP" sz="2400" dirty="0" smtClean="0">
              <a:latin typeface="+mn-ea"/>
            </a:endParaRPr>
          </a:p>
          <a:p>
            <a:pPr>
              <a:lnSpc>
                <a:spcPct val="150000"/>
              </a:lnSpc>
            </a:pPr>
            <a:r>
              <a:rPr lang="ja-JP" altLang="en-US" sz="3200" b="1" dirty="0" smtClean="0">
                <a:latin typeface="+mn-ea"/>
              </a:rPr>
              <a:t>③魅力向上事業（自主事業）</a:t>
            </a:r>
            <a:endParaRPr lang="zh-TW" altLang="en-US" sz="3200" b="1" dirty="0">
              <a:latin typeface="+mn-ea"/>
            </a:endParaRPr>
          </a:p>
          <a:p>
            <a:r>
              <a:rPr kumimoji="1" lang="ja-JP" altLang="en-US" sz="2400" dirty="0">
                <a:latin typeface="+mn-ea"/>
              </a:rPr>
              <a:t>　</a:t>
            </a:r>
            <a:r>
              <a:rPr lang="ja-JP" altLang="en-US" sz="2400" dirty="0">
                <a:latin typeface="+mn-ea"/>
              </a:rPr>
              <a:t>公園に賑わいを呼び込むため</a:t>
            </a:r>
            <a:r>
              <a:rPr lang="ja-JP" altLang="en-US" sz="2400" dirty="0" smtClean="0">
                <a:latin typeface="+mn-ea"/>
              </a:rPr>
              <a:t>、事業者の</a:t>
            </a:r>
            <a:r>
              <a:rPr lang="ja-JP" altLang="en-US" sz="2400" dirty="0">
                <a:latin typeface="+mn-ea"/>
              </a:rPr>
              <a:t>投資</a:t>
            </a:r>
            <a:r>
              <a:rPr lang="ja-JP" altLang="en-US" sz="2400" dirty="0" smtClean="0">
                <a:latin typeface="+mn-ea"/>
              </a:rPr>
              <a:t>により新た</a:t>
            </a:r>
            <a:r>
              <a:rPr lang="ja-JP" altLang="en-US" sz="2400" dirty="0">
                <a:latin typeface="+mn-ea"/>
              </a:rPr>
              <a:t>な</a:t>
            </a:r>
            <a:r>
              <a:rPr lang="ja-JP" altLang="en-US" sz="2400" dirty="0" smtClean="0">
                <a:latin typeface="+mn-ea"/>
              </a:rPr>
              <a:t>魅力</a:t>
            </a:r>
            <a:endParaRPr lang="en-US" altLang="ja-JP" sz="2400" dirty="0" smtClean="0">
              <a:latin typeface="+mn-ea"/>
            </a:endParaRPr>
          </a:p>
          <a:p>
            <a:r>
              <a:rPr lang="ja-JP" altLang="en-US" sz="2400" dirty="0">
                <a:latin typeface="+mn-ea"/>
              </a:rPr>
              <a:t>　</a:t>
            </a:r>
            <a:r>
              <a:rPr lang="ja-JP" altLang="en-US" sz="2400" dirty="0" smtClean="0">
                <a:latin typeface="+mn-ea"/>
              </a:rPr>
              <a:t>を</a:t>
            </a:r>
            <a:r>
              <a:rPr lang="ja-JP" altLang="en-US" sz="2400" dirty="0">
                <a:latin typeface="+mn-ea"/>
              </a:rPr>
              <a:t>生み出す施設</a:t>
            </a:r>
            <a:r>
              <a:rPr lang="ja-JP" altLang="en-US" sz="2400" dirty="0" smtClean="0">
                <a:latin typeface="+mn-ea"/>
              </a:rPr>
              <a:t>設置や既存施設の改修・利活用など</a:t>
            </a:r>
            <a:endParaRPr lang="en-US" altLang="ja-JP" sz="2400" dirty="0" smtClean="0">
              <a:latin typeface="+mn-ea"/>
            </a:endParaRPr>
          </a:p>
          <a:p>
            <a:r>
              <a:rPr kumimoji="1" lang="ja-JP" altLang="en-US" sz="2400" dirty="0">
                <a:latin typeface="+mn-ea"/>
              </a:rPr>
              <a:t>　</a:t>
            </a:r>
            <a:r>
              <a:rPr kumimoji="1" lang="en-US" altLang="ja-JP" sz="2400" dirty="0" smtClean="0">
                <a:latin typeface="+mn-ea"/>
              </a:rPr>
              <a:t>(</a:t>
            </a:r>
            <a:r>
              <a:rPr kumimoji="1" lang="ja-JP" altLang="en-US" sz="2400" dirty="0" smtClean="0">
                <a:latin typeface="+mn-ea"/>
              </a:rPr>
              <a:t>例</a:t>
            </a:r>
            <a:r>
              <a:rPr kumimoji="1" lang="en-US" altLang="ja-JP" sz="2400" dirty="0" smtClean="0">
                <a:latin typeface="+mn-ea"/>
              </a:rPr>
              <a:t>)</a:t>
            </a:r>
            <a:r>
              <a:rPr kumimoji="1" lang="ja-JP" altLang="en-US" sz="2400" dirty="0" smtClean="0">
                <a:latin typeface="+mn-ea"/>
              </a:rPr>
              <a:t>カフェ、ランニングステーション、屋内プール、</a:t>
            </a:r>
            <a:endParaRPr kumimoji="1" lang="en-US" altLang="ja-JP" sz="2400" dirty="0" smtClean="0">
              <a:latin typeface="+mn-ea"/>
            </a:endParaRPr>
          </a:p>
          <a:p>
            <a:r>
              <a:rPr lang="ja-JP" altLang="en-US" sz="2400" dirty="0">
                <a:latin typeface="+mn-ea"/>
              </a:rPr>
              <a:t>　</a:t>
            </a:r>
            <a:r>
              <a:rPr lang="ja-JP" altLang="en-US" sz="2400" dirty="0" smtClean="0">
                <a:latin typeface="+mn-ea"/>
              </a:rPr>
              <a:t>　　</a:t>
            </a:r>
            <a:r>
              <a:rPr kumimoji="1" lang="ja-JP" altLang="en-US" sz="2400" dirty="0" smtClean="0">
                <a:latin typeface="+mn-ea"/>
              </a:rPr>
              <a:t>新規イベント（収益力のあるイベント、大会等）等</a:t>
            </a:r>
            <a:endParaRPr kumimoji="1" lang="ja-JP" altLang="en-US" sz="2800" dirty="0">
              <a:latin typeface="+mn-ea"/>
            </a:endParaRPr>
          </a:p>
        </p:txBody>
      </p:sp>
      <p:sp>
        <p:nvSpPr>
          <p:cNvPr id="4" name="スライド番号プレースホルダー 3"/>
          <p:cNvSpPr>
            <a:spLocks noGrp="1"/>
          </p:cNvSpPr>
          <p:nvPr>
            <p:ph type="sldNum" sz="quarter" idx="12"/>
          </p:nvPr>
        </p:nvSpPr>
        <p:spPr>
          <a:xfrm>
            <a:off x="8424000" y="6494280"/>
            <a:ext cx="720000" cy="365125"/>
          </a:xfrm>
        </p:spPr>
        <p:txBody>
          <a:bodyPr/>
          <a:lstStyle/>
          <a:p>
            <a:fld id="{9374100F-500D-446F-AB60-BC6BCCB7C898}" type="slidenum">
              <a:rPr kumimoji="1" lang="ja-JP" altLang="en-US" smtClean="0"/>
              <a:t>16</a:t>
            </a:fld>
            <a:endParaRPr kumimoji="1" lang="ja-JP" altLang="en-US" dirty="0"/>
          </a:p>
        </p:txBody>
      </p:sp>
    </p:spTree>
    <p:extLst>
      <p:ext uri="{BB962C8B-B14F-4D97-AF65-F5344CB8AC3E}">
        <p14:creationId xmlns:p14="http://schemas.microsoft.com/office/powerpoint/2010/main" val="3645750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005" y="326"/>
            <a:ext cx="9168005" cy="764378"/>
          </a:xfrm>
          <a:solidFill>
            <a:schemeClr val="accent2">
              <a:lumMod val="75000"/>
            </a:schemeClr>
          </a:solidFill>
        </p:spPr>
        <p:txBody>
          <a:bodyPr/>
          <a:lstStyle/>
          <a:p>
            <a:pPr marL="0" indent="0" algn="l">
              <a:buNone/>
            </a:pPr>
            <a:r>
              <a:rPr kumimoji="1" lang="ja-JP" altLang="en-US" sz="4400" dirty="0" smtClean="0"/>
              <a:t>事業概要説明</a:t>
            </a:r>
            <a:endParaRPr kumimoji="1" lang="ja-JP" altLang="en-US" sz="4400" dirty="0"/>
          </a:p>
        </p:txBody>
      </p:sp>
      <p:sp>
        <p:nvSpPr>
          <p:cNvPr id="3" name="コンテンツ プレースホルダー 2"/>
          <p:cNvSpPr>
            <a:spLocks noGrp="1"/>
          </p:cNvSpPr>
          <p:nvPr>
            <p:ph sz="quarter" idx="13"/>
          </p:nvPr>
        </p:nvSpPr>
        <p:spPr>
          <a:xfrm>
            <a:off x="0" y="764704"/>
            <a:ext cx="9144000" cy="6093296"/>
          </a:xfrm>
        </p:spPr>
        <p:txBody>
          <a:bodyPr>
            <a:noAutofit/>
          </a:bodyPr>
          <a:lstStyle/>
          <a:p>
            <a:pPr marL="45720" indent="0">
              <a:buNone/>
            </a:pPr>
            <a:r>
              <a:rPr lang="ja-JP" altLang="en-US" sz="4000" dirty="0"/>
              <a:t>１</a:t>
            </a:r>
            <a:r>
              <a:rPr lang="ja-JP" altLang="en-US" sz="4000" dirty="0" smtClean="0"/>
              <a:t>．久宝寺緑地の概要</a:t>
            </a:r>
            <a:endParaRPr lang="en-US" altLang="ja-JP" sz="4000" dirty="0" smtClean="0"/>
          </a:p>
          <a:p>
            <a:pPr marL="45720" indent="0">
              <a:buNone/>
            </a:pPr>
            <a:r>
              <a:rPr kumimoji="1" lang="ja-JP" altLang="en-US" sz="4000" dirty="0" smtClean="0"/>
              <a:t>２</a:t>
            </a:r>
            <a:r>
              <a:rPr lang="ja-JP" altLang="en-US" sz="4000" dirty="0"/>
              <a:t>．事業の背景・</a:t>
            </a:r>
            <a:r>
              <a:rPr lang="ja-JP" altLang="en-US" sz="4000" dirty="0" smtClean="0"/>
              <a:t>目的</a:t>
            </a:r>
            <a:endParaRPr kumimoji="1" lang="en-US" altLang="ja-JP" sz="4000" dirty="0" smtClean="0"/>
          </a:p>
          <a:p>
            <a:pPr marL="45720" indent="0">
              <a:buNone/>
            </a:pPr>
            <a:r>
              <a:rPr lang="ja-JP" altLang="en-US" sz="4000" dirty="0" smtClean="0"/>
              <a:t>３．</a:t>
            </a:r>
            <a:r>
              <a:rPr lang="ja-JP" altLang="en-US" sz="4000" dirty="0"/>
              <a:t>提案を求める事項</a:t>
            </a:r>
            <a:endParaRPr lang="en-US" altLang="ja-JP" sz="4000" dirty="0"/>
          </a:p>
          <a:p>
            <a:pPr marL="45720" indent="0">
              <a:buNone/>
            </a:pPr>
            <a:r>
              <a:rPr lang="ja-JP" altLang="en-US" sz="4000" dirty="0"/>
              <a:t>４</a:t>
            </a:r>
            <a:r>
              <a:rPr lang="ja-JP" altLang="en-US" sz="4000" dirty="0" smtClean="0"/>
              <a:t>．</a:t>
            </a:r>
            <a:r>
              <a:rPr lang="ja-JP" altLang="en-US" sz="4000" dirty="0"/>
              <a:t>サウンディング調査の手続き及び</a:t>
            </a:r>
            <a:endParaRPr lang="en-US" altLang="ja-JP" sz="4000" dirty="0"/>
          </a:p>
          <a:p>
            <a:pPr marL="45720" indent="0">
              <a:buNone/>
            </a:pPr>
            <a:r>
              <a:rPr lang="ja-JP" altLang="en-US" sz="4000" dirty="0"/>
              <a:t>　　今後のスケジュール （予定</a:t>
            </a:r>
            <a:r>
              <a:rPr lang="ja-JP" altLang="en-US" sz="4000" dirty="0" smtClean="0"/>
              <a:t>）</a:t>
            </a:r>
            <a:endParaRPr lang="en-US" altLang="ja-JP" sz="4000" dirty="0" smtClean="0"/>
          </a:p>
          <a:p>
            <a:pPr marL="45720" indent="0">
              <a:buNone/>
            </a:pPr>
            <a:r>
              <a:rPr lang="ja-JP" altLang="en-US" sz="4000" dirty="0" smtClean="0"/>
              <a:t>５．（参考）事業</a:t>
            </a:r>
            <a:r>
              <a:rPr lang="ja-JP" altLang="en-US" sz="4000" dirty="0"/>
              <a:t>スキーム及び</a:t>
            </a:r>
            <a:r>
              <a:rPr lang="ja-JP" altLang="en-US" sz="4000" dirty="0" smtClean="0"/>
              <a:t>業務内</a:t>
            </a:r>
            <a:endParaRPr lang="en-US" altLang="ja-JP" sz="4000" dirty="0" smtClean="0"/>
          </a:p>
          <a:p>
            <a:pPr marL="45720" indent="0">
              <a:buNone/>
            </a:pPr>
            <a:r>
              <a:rPr lang="ja-JP" altLang="en-US" sz="4000" dirty="0"/>
              <a:t>　</a:t>
            </a:r>
            <a:r>
              <a:rPr lang="ja-JP" altLang="en-US" sz="4000" dirty="0" smtClean="0"/>
              <a:t>　容</a:t>
            </a:r>
            <a:r>
              <a:rPr lang="ja-JP" altLang="en-US" sz="4000" dirty="0"/>
              <a:t>等</a:t>
            </a:r>
            <a:r>
              <a:rPr lang="ja-JP" altLang="en-US" sz="4000" dirty="0" smtClean="0"/>
              <a:t>の想定等</a:t>
            </a:r>
            <a:endParaRPr lang="en-US" altLang="ja-JP" sz="4000" dirty="0" smtClean="0"/>
          </a:p>
          <a:p>
            <a:pPr marL="45720" indent="0">
              <a:buNone/>
            </a:pPr>
            <a:endParaRPr lang="en-US" altLang="ja-JP" sz="4000" dirty="0"/>
          </a:p>
          <a:p>
            <a:pPr marL="45720" indent="0">
              <a:buNone/>
            </a:pPr>
            <a:endParaRPr lang="en-US" altLang="ja-JP" sz="4000" dirty="0" smtClean="0"/>
          </a:p>
          <a:p>
            <a:pPr marL="45720" indent="0">
              <a:buNone/>
            </a:pPr>
            <a:endParaRPr lang="en-US" altLang="ja-JP" sz="4000" dirty="0"/>
          </a:p>
        </p:txBody>
      </p:sp>
      <p:sp>
        <p:nvSpPr>
          <p:cNvPr id="4" name="スライド番号プレースホルダー 3"/>
          <p:cNvSpPr>
            <a:spLocks noGrp="1"/>
          </p:cNvSpPr>
          <p:nvPr>
            <p:ph type="sldNum" sz="quarter" idx="12"/>
          </p:nvPr>
        </p:nvSpPr>
        <p:spPr>
          <a:xfrm>
            <a:off x="8424000" y="6480941"/>
            <a:ext cx="720000" cy="365125"/>
          </a:xfrm>
        </p:spPr>
        <p:txBody>
          <a:bodyPr/>
          <a:lstStyle/>
          <a:p>
            <a:fld id="{9374100F-500D-446F-AB60-BC6BCCB7C898}" type="slidenum">
              <a:rPr kumimoji="1" lang="ja-JP" altLang="en-US" smtClean="0"/>
              <a:t>2</a:t>
            </a:fld>
            <a:endParaRPr kumimoji="1" lang="ja-JP" altLang="en-US" dirty="0"/>
          </a:p>
        </p:txBody>
      </p:sp>
    </p:spTree>
    <p:extLst>
      <p:ext uri="{BB962C8B-B14F-4D97-AF65-F5344CB8AC3E}">
        <p14:creationId xmlns:p14="http://schemas.microsoft.com/office/powerpoint/2010/main" val="1401419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lstStyle/>
          <a:p>
            <a:pPr marL="0" indent="0" algn="l">
              <a:buNone/>
            </a:pPr>
            <a:r>
              <a:rPr lang="ja-JP" altLang="en-US" sz="4400" dirty="0" smtClean="0"/>
              <a:t>１</a:t>
            </a:r>
            <a:r>
              <a:rPr lang="en-US" altLang="ja-JP" sz="4400" dirty="0" smtClean="0"/>
              <a:t>.</a:t>
            </a:r>
            <a:r>
              <a:rPr lang="ja-JP" altLang="en-US" sz="4400" dirty="0"/>
              <a:t>久宝寺緑地の概要</a:t>
            </a:r>
          </a:p>
        </p:txBody>
      </p:sp>
      <p:sp>
        <p:nvSpPr>
          <p:cNvPr id="3" name="コンテンツ プレースホルダー 2"/>
          <p:cNvSpPr>
            <a:spLocks noGrp="1"/>
          </p:cNvSpPr>
          <p:nvPr>
            <p:ph sz="quarter" idx="13"/>
          </p:nvPr>
        </p:nvSpPr>
        <p:spPr>
          <a:xfrm>
            <a:off x="179512" y="1124744"/>
            <a:ext cx="8784976" cy="5616624"/>
          </a:xfrm>
        </p:spPr>
        <p:txBody>
          <a:bodyPr>
            <a:normAutofit/>
          </a:bodyPr>
          <a:lstStyle/>
          <a:p>
            <a:pPr marL="45720" indent="0">
              <a:buNone/>
            </a:pPr>
            <a:r>
              <a:rPr lang="ja-JP" altLang="en-US" sz="3200" dirty="0" smtClean="0">
                <a:solidFill>
                  <a:schemeClr val="tx1"/>
                </a:solidFill>
              </a:rPr>
              <a:t>■概要</a:t>
            </a:r>
            <a:endParaRPr lang="en-US" altLang="ja-JP" sz="3200" dirty="0" smtClean="0">
              <a:solidFill>
                <a:schemeClr val="tx1"/>
              </a:solidFill>
            </a:endParaRPr>
          </a:p>
          <a:p>
            <a:pPr marL="45720" indent="0">
              <a:buNone/>
            </a:pPr>
            <a:r>
              <a:rPr lang="ja-JP" altLang="en-US" sz="2800" dirty="0" smtClean="0">
                <a:solidFill>
                  <a:schemeClr val="tx1"/>
                </a:solidFill>
              </a:rPr>
              <a:t>　本緑地</a:t>
            </a:r>
            <a:r>
              <a:rPr lang="ja-JP" altLang="en-US" sz="2800" dirty="0">
                <a:solidFill>
                  <a:schemeClr val="tx1"/>
                </a:solidFill>
              </a:rPr>
              <a:t>は、昭和</a:t>
            </a:r>
            <a:r>
              <a:rPr lang="en-US" altLang="ja-JP" sz="2800" dirty="0">
                <a:solidFill>
                  <a:schemeClr val="tx1"/>
                </a:solidFill>
              </a:rPr>
              <a:t>16</a:t>
            </a:r>
            <a:r>
              <a:rPr lang="ja-JP" altLang="en-US" sz="2800" dirty="0">
                <a:solidFill>
                  <a:schemeClr val="tx1"/>
                </a:solidFill>
              </a:rPr>
              <a:t>年に服部、大泉、</a:t>
            </a:r>
            <a:r>
              <a:rPr lang="ja-JP" altLang="en-US" sz="2800" dirty="0" smtClean="0">
                <a:solidFill>
                  <a:schemeClr val="tx1"/>
                </a:solidFill>
              </a:rPr>
              <a:t>鶴見と</a:t>
            </a:r>
            <a:r>
              <a:rPr lang="ja-JP" altLang="en-US" sz="2800" dirty="0">
                <a:solidFill>
                  <a:schemeClr val="tx1"/>
                </a:solidFill>
              </a:rPr>
              <a:t>ともに大阪都市計画緑地として計画決定された大阪四大緑地の一つである。大阪府の東部</a:t>
            </a:r>
            <a:r>
              <a:rPr lang="ja-JP" altLang="en-US" sz="2800" dirty="0" smtClean="0">
                <a:solidFill>
                  <a:schemeClr val="tx1"/>
                </a:solidFill>
              </a:rPr>
              <a:t>地域を代表するレジャープール、</a:t>
            </a:r>
            <a:r>
              <a:rPr lang="ja-JP" altLang="en-US" sz="2800" dirty="0">
                <a:solidFill>
                  <a:schemeClr val="tx1"/>
                </a:solidFill>
              </a:rPr>
              <a:t>野球場、陸上競技場、テニスコート等の運動施設を中心に、バーベキューの楽しめる「ファミリー広場」、児童遊戯場などのレクリエーション施設を備えた公園として親しまれている</a:t>
            </a:r>
            <a:r>
              <a:rPr lang="ja-JP" altLang="en-US" sz="2800" dirty="0" smtClean="0">
                <a:solidFill>
                  <a:schemeClr val="tx1"/>
                </a:solidFill>
              </a:rPr>
              <a:t>。</a:t>
            </a:r>
            <a:endParaRPr lang="en-US" altLang="ja-JP" sz="2800" dirty="0" smtClean="0">
              <a:solidFill>
                <a:schemeClr val="tx1"/>
              </a:solidFill>
            </a:endParaRPr>
          </a:p>
          <a:p>
            <a:pPr marL="45720" indent="0">
              <a:buNone/>
            </a:pPr>
            <a:r>
              <a:rPr lang="ja-JP" altLang="en-US" sz="3200" dirty="0" smtClean="0">
                <a:solidFill>
                  <a:schemeClr val="tx1"/>
                </a:solidFill>
              </a:rPr>
              <a:t>■主要施設</a:t>
            </a:r>
            <a:endParaRPr lang="en-US" altLang="ja-JP" sz="3200" dirty="0" smtClean="0">
              <a:solidFill>
                <a:schemeClr val="tx1"/>
              </a:solidFill>
            </a:endParaRPr>
          </a:p>
          <a:p>
            <a:pPr marL="45720" indent="0">
              <a:buNone/>
            </a:pPr>
            <a:r>
              <a:rPr lang="ja-JP" altLang="en-US" sz="2800" dirty="0" smtClean="0">
                <a:solidFill>
                  <a:schemeClr val="tx1"/>
                </a:solidFill>
              </a:rPr>
              <a:t>　</a:t>
            </a:r>
            <a:r>
              <a:rPr lang="ja-JP" altLang="en-US" sz="2800" dirty="0">
                <a:solidFill>
                  <a:schemeClr val="tx1"/>
                </a:solidFill>
              </a:rPr>
              <a:t>野球場、</a:t>
            </a:r>
            <a:r>
              <a:rPr lang="ja-JP" altLang="en-US" sz="2800" dirty="0" smtClean="0">
                <a:solidFill>
                  <a:schemeClr val="tx1"/>
                </a:solidFill>
              </a:rPr>
              <a:t>プール、陸上</a:t>
            </a:r>
            <a:r>
              <a:rPr lang="ja-JP" altLang="en-US" sz="2800" dirty="0">
                <a:solidFill>
                  <a:schemeClr val="tx1"/>
                </a:solidFill>
              </a:rPr>
              <a:t>競技場、</a:t>
            </a:r>
            <a:r>
              <a:rPr lang="ja-JP" altLang="en-US" sz="2800" dirty="0" smtClean="0">
                <a:solidFill>
                  <a:schemeClr val="tx1"/>
                </a:solidFill>
              </a:rPr>
              <a:t>テニスコート、</a:t>
            </a:r>
            <a:r>
              <a:rPr lang="ja-JP" altLang="en-US" sz="2800" dirty="0">
                <a:solidFill>
                  <a:schemeClr val="tx1"/>
                </a:solidFill>
              </a:rPr>
              <a:t>児童遊戯場</a:t>
            </a:r>
            <a:r>
              <a:rPr lang="ja-JP" altLang="en-US" sz="2800" dirty="0" smtClean="0">
                <a:solidFill>
                  <a:schemeClr val="tx1"/>
                </a:solidFill>
              </a:rPr>
              <a:t>、水辺広場、</a:t>
            </a:r>
            <a:r>
              <a:rPr lang="ja-JP" altLang="en-US" sz="2800" dirty="0">
                <a:solidFill>
                  <a:schemeClr val="tx1"/>
                </a:solidFill>
              </a:rPr>
              <a:t>シャクヤク</a:t>
            </a:r>
            <a:r>
              <a:rPr lang="ja-JP" altLang="en-US" sz="2800" dirty="0" smtClean="0">
                <a:solidFill>
                  <a:schemeClr val="tx1"/>
                </a:solidFill>
              </a:rPr>
              <a:t>園</a:t>
            </a:r>
            <a:endParaRPr lang="en-US" altLang="ja-JP" sz="2800" dirty="0" smtClean="0">
              <a:solidFill>
                <a:schemeClr val="tx1"/>
              </a:solidFill>
            </a:endParaRPr>
          </a:p>
        </p:txBody>
      </p:sp>
      <p:sp>
        <p:nvSpPr>
          <p:cNvPr id="4" name="スライド番号プレースホルダー 3"/>
          <p:cNvSpPr>
            <a:spLocks noGrp="1"/>
          </p:cNvSpPr>
          <p:nvPr>
            <p:ph type="sldNum" sz="quarter" idx="12"/>
          </p:nvPr>
        </p:nvSpPr>
        <p:spPr>
          <a:xfrm>
            <a:off x="8424000" y="6492875"/>
            <a:ext cx="720000" cy="365125"/>
          </a:xfrm>
        </p:spPr>
        <p:txBody>
          <a:bodyPr/>
          <a:lstStyle/>
          <a:p>
            <a:fld id="{9374100F-500D-446F-AB60-BC6BCCB7C898}" type="slidenum">
              <a:rPr kumimoji="1" lang="ja-JP" altLang="en-US" smtClean="0"/>
              <a:t>3</a:t>
            </a:fld>
            <a:endParaRPr kumimoji="1" lang="ja-JP" altLang="en-US" dirty="0"/>
          </a:p>
        </p:txBody>
      </p:sp>
    </p:spTree>
    <p:extLst>
      <p:ext uri="{BB962C8B-B14F-4D97-AF65-F5344CB8AC3E}">
        <p14:creationId xmlns:p14="http://schemas.microsoft.com/office/powerpoint/2010/main" val="173771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005" y="326"/>
            <a:ext cx="9168005" cy="848034"/>
          </a:xfrm>
          <a:solidFill>
            <a:schemeClr val="accent2">
              <a:lumMod val="75000"/>
            </a:schemeClr>
          </a:solidFill>
        </p:spPr>
        <p:txBody>
          <a:bodyPr/>
          <a:lstStyle/>
          <a:p>
            <a:pPr marL="0" indent="0" algn="l">
              <a:buNone/>
            </a:pPr>
            <a:r>
              <a:rPr lang="ja-JP" altLang="en-US" sz="4400" dirty="0" smtClean="0"/>
              <a:t>１</a:t>
            </a:r>
            <a:r>
              <a:rPr lang="en-US" altLang="ja-JP" sz="4400" dirty="0" smtClean="0"/>
              <a:t>.</a:t>
            </a:r>
            <a:r>
              <a:rPr lang="ja-JP" altLang="en-US" sz="4400" dirty="0"/>
              <a:t>久宝寺緑地の概要</a:t>
            </a:r>
          </a:p>
        </p:txBody>
      </p:sp>
      <p:sp>
        <p:nvSpPr>
          <p:cNvPr id="5" name="コンテンツ プレースホルダー 2"/>
          <p:cNvSpPr>
            <a:spLocks noGrp="1"/>
          </p:cNvSpPr>
          <p:nvPr>
            <p:ph idx="4294967295"/>
          </p:nvPr>
        </p:nvSpPr>
        <p:spPr>
          <a:xfrm>
            <a:off x="0" y="850664"/>
            <a:ext cx="2232025" cy="503238"/>
          </a:xfrm>
        </p:spPr>
        <p:txBody>
          <a:bodyPr/>
          <a:lstStyle/>
          <a:p>
            <a:pPr marL="0" indent="0" eaLnBrk="1" hangingPunct="1">
              <a:buFontTx/>
              <a:buNone/>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主な施設</a:t>
            </a:r>
          </a:p>
        </p:txBody>
      </p:sp>
      <p:pic>
        <p:nvPicPr>
          <p:cNvPr id="7" name="Picture 23" descr="T:\■14_写真・photo\■久宝寺緑地　主要写真\◆（中）しゃくやく園\◆シャクヤク園イベント.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2879899"/>
            <a:ext cx="2363788" cy="1773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 descr="T:\■14_写真・photo\■久宝寺緑地　主要写真\◆（中）硬式野球場\硬式野球場５.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42" y="4797152"/>
            <a:ext cx="2376487" cy="1797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22"/>
          <p:cNvSpPr txBox="1">
            <a:spLocks noChangeArrowheads="1"/>
          </p:cNvSpPr>
          <p:nvPr/>
        </p:nvSpPr>
        <p:spPr bwMode="auto">
          <a:xfrm>
            <a:off x="181060" y="2576513"/>
            <a:ext cx="227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水辺広場</a:t>
            </a:r>
            <a:endPar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0" name="テキスト ボックス 22"/>
          <p:cNvSpPr txBox="1">
            <a:spLocks noChangeArrowheads="1"/>
          </p:cNvSpPr>
          <p:nvPr/>
        </p:nvSpPr>
        <p:spPr bwMode="auto">
          <a:xfrm>
            <a:off x="168275" y="4556803"/>
            <a:ext cx="227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シャクヤク園</a:t>
            </a:r>
          </a:p>
        </p:txBody>
      </p:sp>
      <p:sp>
        <p:nvSpPr>
          <p:cNvPr id="11" name="テキスト ボックス 22"/>
          <p:cNvSpPr txBox="1">
            <a:spLocks noChangeArrowheads="1"/>
          </p:cNvSpPr>
          <p:nvPr/>
        </p:nvSpPr>
        <p:spPr bwMode="auto">
          <a:xfrm>
            <a:off x="203200" y="6550025"/>
            <a:ext cx="227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野球場</a:t>
            </a:r>
          </a:p>
        </p:txBody>
      </p:sp>
      <p:grpSp>
        <p:nvGrpSpPr>
          <p:cNvPr id="12" name="グループ化 27"/>
          <p:cNvGrpSpPr>
            <a:grpSpLocks/>
          </p:cNvGrpSpPr>
          <p:nvPr/>
        </p:nvGrpSpPr>
        <p:grpSpPr bwMode="auto">
          <a:xfrm>
            <a:off x="2566989" y="1196190"/>
            <a:ext cx="4093243" cy="5426860"/>
            <a:chOff x="4380656" y="852348"/>
            <a:chExt cx="4545980" cy="5925297"/>
          </a:xfrm>
        </p:grpSpPr>
        <p:pic>
          <p:nvPicPr>
            <p:cNvPr id="13" name="図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0656" y="852348"/>
              <a:ext cx="4545980" cy="5892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フリーフォーム 13"/>
            <p:cNvSpPr/>
            <p:nvPr/>
          </p:nvSpPr>
          <p:spPr bwMode="auto">
            <a:xfrm>
              <a:off x="4380656" y="6035779"/>
              <a:ext cx="648495" cy="741866"/>
            </a:xfrm>
            <a:custGeom>
              <a:avLst/>
              <a:gdLst>
                <a:gd name="connsiteX0" fmla="*/ 0 w 638175"/>
                <a:gd name="connsiteY0" fmla="*/ 0 h 2276475"/>
                <a:gd name="connsiteX1" fmla="*/ 638175 w 638175"/>
                <a:gd name="connsiteY1" fmla="*/ 0 h 2276475"/>
                <a:gd name="connsiteX2" fmla="*/ 619125 w 638175"/>
                <a:gd name="connsiteY2" fmla="*/ 2257425 h 2276475"/>
                <a:gd name="connsiteX3" fmla="*/ 66675 w 638175"/>
                <a:gd name="connsiteY3" fmla="*/ 2276475 h 2276475"/>
                <a:gd name="connsiteX4" fmla="*/ 0 w 638175"/>
                <a:gd name="connsiteY4" fmla="*/ 0 h 227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2276475">
                  <a:moveTo>
                    <a:pt x="0" y="0"/>
                  </a:moveTo>
                  <a:lnTo>
                    <a:pt x="638175" y="0"/>
                  </a:lnTo>
                  <a:lnTo>
                    <a:pt x="619125" y="2257425"/>
                  </a:lnTo>
                  <a:lnTo>
                    <a:pt x="66675" y="2276475"/>
                  </a:lnTo>
                  <a:lnTo>
                    <a:pt x="0" y="0"/>
                  </a:lnTo>
                  <a:close/>
                </a:path>
              </a:pathLst>
            </a:cu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grpSp>
      <p:cxnSp>
        <p:nvCxnSpPr>
          <p:cNvPr id="15" name="直線矢印コネクタ 14"/>
          <p:cNvCxnSpPr/>
          <p:nvPr/>
        </p:nvCxnSpPr>
        <p:spPr>
          <a:xfrm>
            <a:off x="2031998" y="2162402"/>
            <a:ext cx="1118902" cy="848398"/>
          </a:xfrm>
          <a:prstGeom prst="straightConnector1">
            <a:avLst/>
          </a:prstGeom>
          <a:ln w="412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2457450" y="3982192"/>
            <a:ext cx="1709738" cy="0"/>
          </a:xfrm>
          <a:prstGeom prst="straightConnector1">
            <a:avLst/>
          </a:prstGeom>
          <a:ln w="412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439308" y="4864551"/>
            <a:ext cx="1225550" cy="1123950"/>
          </a:xfrm>
          <a:prstGeom prst="straightConnector1">
            <a:avLst/>
          </a:prstGeom>
          <a:ln w="412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8" name="Picture 30" descr="T:\■14_写真・photo\250518 久宝寺緑地　もくもく　ファミリー\IMGP035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8123" y="1163640"/>
            <a:ext cx="2387600" cy="1619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18"/>
          <p:cNvCxnSpPr/>
          <p:nvPr/>
        </p:nvCxnSpPr>
        <p:spPr>
          <a:xfrm flipH="1">
            <a:off x="5940152" y="2237581"/>
            <a:ext cx="835298" cy="903387"/>
          </a:xfrm>
          <a:prstGeom prst="straightConnector1">
            <a:avLst/>
          </a:prstGeom>
          <a:ln w="412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1" name="Picture 24" descr="T:\■14_写真・photo\■久宝寺緑地　主要写真\◆（東）プール\16.7.1久宝寺緑地プール変形プール混雑状況.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3169" y="2876999"/>
            <a:ext cx="2390775" cy="17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T:\■14_写真・photo\■久宝寺緑地　主要写真\◆（東）陸上競技場\陸上競技場１.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8008" y="4783360"/>
            <a:ext cx="2390775" cy="1754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2"/>
          <p:cNvSpPr txBox="1">
            <a:spLocks noChangeArrowheads="1"/>
          </p:cNvSpPr>
          <p:nvPr/>
        </p:nvSpPr>
        <p:spPr bwMode="auto">
          <a:xfrm>
            <a:off x="6679066" y="2702825"/>
            <a:ext cx="227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児童遊戯場</a:t>
            </a:r>
            <a:endPar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4" name="テキスト ボックス 22"/>
          <p:cNvSpPr txBox="1">
            <a:spLocks noChangeArrowheads="1"/>
          </p:cNvSpPr>
          <p:nvPr/>
        </p:nvSpPr>
        <p:spPr bwMode="auto">
          <a:xfrm>
            <a:off x="6724877" y="4585604"/>
            <a:ext cx="227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プール</a:t>
            </a:r>
          </a:p>
        </p:txBody>
      </p:sp>
      <p:sp>
        <p:nvSpPr>
          <p:cNvPr id="25" name="テキスト ボックス 22"/>
          <p:cNvSpPr txBox="1">
            <a:spLocks noChangeArrowheads="1"/>
          </p:cNvSpPr>
          <p:nvPr/>
        </p:nvSpPr>
        <p:spPr bwMode="auto">
          <a:xfrm>
            <a:off x="6708094" y="6513284"/>
            <a:ext cx="227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陸上競技場</a:t>
            </a:r>
          </a:p>
        </p:txBody>
      </p:sp>
      <p:cxnSp>
        <p:nvCxnSpPr>
          <p:cNvPr id="26" name="直線矢印コネクタ 25"/>
          <p:cNvCxnSpPr/>
          <p:nvPr/>
        </p:nvCxnSpPr>
        <p:spPr>
          <a:xfrm flipH="1">
            <a:off x="6156325" y="4044950"/>
            <a:ext cx="625475" cy="381000"/>
          </a:xfrm>
          <a:prstGeom prst="straightConnector1">
            <a:avLst/>
          </a:prstGeom>
          <a:ln w="412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flipV="1">
            <a:off x="6327775" y="5726113"/>
            <a:ext cx="382588" cy="131762"/>
          </a:xfrm>
          <a:prstGeom prst="straightConnector1">
            <a:avLst/>
          </a:prstGeom>
          <a:ln w="412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050" name="Picture 2" descr="\\10000ws310424\t\■14_写真・photo\20180518_ローソン\20180730\縮小版.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2601" y="898577"/>
            <a:ext cx="2215583" cy="12456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8" name="直線矢印コネクタ 27"/>
          <p:cNvCxnSpPr/>
          <p:nvPr/>
        </p:nvCxnSpPr>
        <p:spPr>
          <a:xfrm flipH="1">
            <a:off x="3502026" y="1973265"/>
            <a:ext cx="781942" cy="1739100"/>
          </a:xfrm>
          <a:prstGeom prst="straightConnector1">
            <a:avLst/>
          </a:prstGeom>
          <a:ln w="412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a:spLocks noChangeArrowheads="1"/>
          </p:cNvSpPr>
          <p:nvPr/>
        </p:nvSpPr>
        <p:spPr bwMode="auto">
          <a:xfrm>
            <a:off x="4067944" y="2132856"/>
            <a:ext cx="2279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ｺﾝﾋﾞﾆ・公園ｲﾝﾌｫｰﾒｰｼｮﾝ</a:t>
            </a:r>
            <a:endPar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pic>
        <p:nvPicPr>
          <p:cNvPr id="2051" name="Picture 3" descr="\\10000ws310424\t\■20_久宝寺緑地（他ﾌｫﾙﾀﾞ該当なし案件入れ：HED、ﾎｰﾑﾚｽ、ｺﾝﾋﾞﾆ、NEXCO、PCB）\20170306　水辺広場オープン\mizubehiroba8.jpg"/>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41000"/>
                    </a14:imgEffect>
                  </a14:imgLayer>
                </a14:imgProps>
              </a:ext>
              <a:ext uri="{28A0092B-C50C-407E-A947-70E740481C1C}">
                <a14:useLocalDpi xmlns:a14="http://schemas.microsoft.com/office/drawing/2010/main" val="0"/>
              </a:ext>
            </a:extLst>
          </a:blip>
          <a:srcRect/>
          <a:stretch>
            <a:fillRect/>
          </a:stretch>
        </p:blipFill>
        <p:spPr bwMode="auto">
          <a:xfrm>
            <a:off x="179512" y="1113037"/>
            <a:ext cx="2127845" cy="1595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8385373" y="6469058"/>
            <a:ext cx="720000" cy="365125"/>
          </a:xfrm>
        </p:spPr>
        <p:txBody>
          <a:bodyPr/>
          <a:lstStyle/>
          <a:p>
            <a:fld id="{9374100F-500D-446F-AB60-BC6BCCB7C898}" type="slidenum">
              <a:rPr kumimoji="1" lang="ja-JP" altLang="en-US" smtClean="0"/>
              <a:t>4</a:t>
            </a:fld>
            <a:endParaRPr kumimoji="1" lang="ja-JP" altLang="en-US" dirty="0"/>
          </a:p>
        </p:txBody>
      </p:sp>
    </p:spTree>
    <p:extLst>
      <p:ext uri="{BB962C8B-B14F-4D97-AF65-F5344CB8AC3E}">
        <p14:creationId xmlns:p14="http://schemas.microsoft.com/office/powerpoint/2010/main" val="3874226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lstStyle/>
          <a:p>
            <a:pPr marL="0" indent="0" algn="l">
              <a:buNone/>
            </a:pPr>
            <a:r>
              <a:rPr lang="ja-JP" altLang="en-US" sz="4400" dirty="0"/>
              <a:t>１</a:t>
            </a:r>
            <a:r>
              <a:rPr lang="en-US" altLang="ja-JP" sz="4400" dirty="0"/>
              <a:t>.</a:t>
            </a:r>
            <a:r>
              <a:rPr lang="ja-JP" altLang="en-US" sz="4400" dirty="0"/>
              <a:t>久宝寺緑地の概要</a:t>
            </a:r>
            <a:endParaRPr lang="zh-TW" altLang="en-US" sz="4400" dirty="0"/>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9552" y="764378"/>
            <a:ext cx="8064896" cy="3796068"/>
          </a:xfrm>
          <a:prstGeom prst="rect">
            <a:avLst/>
          </a:prstGeom>
        </p:spPr>
      </p:pic>
      <p:sp>
        <p:nvSpPr>
          <p:cNvPr id="4" name="テキスト ボックス 3"/>
          <p:cNvSpPr txBox="1"/>
          <p:nvPr/>
        </p:nvSpPr>
        <p:spPr>
          <a:xfrm>
            <a:off x="539552" y="4560446"/>
            <a:ext cx="8090515" cy="2308324"/>
          </a:xfrm>
          <a:prstGeom prst="rect">
            <a:avLst/>
          </a:prstGeom>
          <a:noFill/>
        </p:spPr>
        <p:txBody>
          <a:bodyPr wrap="square" rtlCol="0">
            <a:spAutoFit/>
          </a:bodyPr>
          <a:lstStyle/>
          <a:p>
            <a:r>
              <a:rPr lang="ja-JP" altLang="en-US" dirty="0" smtClean="0"/>
              <a:t>□久宝寺緑地プールの概要</a:t>
            </a:r>
            <a:endParaRPr lang="en-US" altLang="ja-JP" dirty="0" smtClean="0"/>
          </a:p>
          <a:p>
            <a:r>
              <a:rPr lang="en-US" altLang="ja-JP" dirty="0" smtClean="0"/>
              <a:t>1</a:t>
            </a:r>
            <a:r>
              <a:rPr lang="ja-JP" altLang="ja-JP" dirty="0" smtClean="0"/>
              <a:t>）</a:t>
            </a:r>
            <a:r>
              <a:rPr lang="ja-JP" altLang="en-US" dirty="0" smtClean="0"/>
              <a:t>施設完成月</a:t>
            </a:r>
            <a:r>
              <a:rPr lang="ja-JP" altLang="ja-JP" dirty="0" smtClean="0"/>
              <a:t>：</a:t>
            </a:r>
            <a:r>
              <a:rPr lang="ja-JP" altLang="ja-JP" dirty="0"/>
              <a:t>昭和</a:t>
            </a:r>
            <a:r>
              <a:rPr lang="en-US" altLang="ja-JP" dirty="0"/>
              <a:t>46</a:t>
            </a:r>
            <a:r>
              <a:rPr lang="ja-JP" altLang="ja-JP" dirty="0" smtClean="0"/>
              <a:t>年</a:t>
            </a:r>
            <a:r>
              <a:rPr lang="en-US" altLang="ja-JP" dirty="0" smtClean="0"/>
              <a:t>6</a:t>
            </a:r>
            <a:r>
              <a:rPr lang="ja-JP" altLang="ja-JP" dirty="0" smtClean="0"/>
              <a:t>月</a:t>
            </a:r>
            <a:endParaRPr lang="ja-JP" altLang="ja-JP" dirty="0"/>
          </a:p>
          <a:p>
            <a:r>
              <a:rPr lang="en-US" altLang="ja-JP" dirty="0"/>
              <a:t>2</a:t>
            </a:r>
            <a:r>
              <a:rPr lang="ja-JP" altLang="ja-JP" dirty="0"/>
              <a:t>）施設面積：約</a:t>
            </a:r>
            <a:r>
              <a:rPr lang="en-US" altLang="ja-JP" dirty="0"/>
              <a:t>17,000</a:t>
            </a:r>
            <a:r>
              <a:rPr lang="ja-JP" altLang="ja-JP" dirty="0"/>
              <a:t>㎡</a:t>
            </a:r>
          </a:p>
          <a:p>
            <a:r>
              <a:rPr lang="en-US" altLang="ja-JP" dirty="0"/>
              <a:t>3</a:t>
            </a:r>
            <a:r>
              <a:rPr lang="ja-JP" altLang="ja-JP" dirty="0"/>
              <a:t>）施設内訳</a:t>
            </a:r>
            <a:r>
              <a:rPr lang="ja-JP" altLang="ja-JP" dirty="0" smtClean="0"/>
              <a:t>：</a:t>
            </a:r>
            <a:r>
              <a:rPr lang="en-US" altLang="ja-JP" dirty="0" smtClean="0"/>
              <a:t>50</a:t>
            </a:r>
            <a:r>
              <a:rPr lang="ja-JP" altLang="ja-JP" dirty="0" err="1"/>
              <a:t>ｍ</a:t>
            </a:r>
            <a:r>
              <a:rPr lang="ja-JP" altLang="ja-JP" dirty="0"/>
              <a:t>成形プール</a:t>
            </a:r>
            <a:r>
              <a:rPr lang="en-US" altLang="ja-JP" dirty="0"/>
              <a:t>2</a:t>
            </a:r>
            <a:r>
              <a:rPr lang="ja-JP" altLang="ja-JP" dirty="0"/>
              <a:t>面、</a:t>
            </a:r>
            <a:r>
              <a:rPr lang="en-US" altLang="ja-JP" dirty="0"/>
              <a:t>25</a:t>
            </a:r>
            <a:r>
              <a:rPr lang="ja-JP" altLang="ja-JP" dirty="0" err="1"/>
              <a:t>ｍ</a:t>
            </a:r>
            <a:r>
              <a:rPr lang="ja-JP" altLang="ja-JP" dirty="0"/>
              <a:t>成形プール</a:t>
            </a:r>
            <a:r>
              <a:rPr lang="en-US" altLang="ja-JP" dirty="0"/>
              <a:t>1</a:t>
            </a:r>
            <a:r>
              <a:rPr lang="ja-JP" altLang="ja-JP" dirty="0"/>
              <a:t>面、変形プール</a:t>
            </a:r>
            <a:r>
              <a:rPr lang="en-US" altLang="ja-JP" dirty="0"/>
              <a:t>1</a:t>
            </a:r>
            <a:r>
              <a:rPr lang="ja-JP" altLang="ja-JP" dirty="0" smtClean="0"/>
              <a:t>面</a:t>
            </a:r>
            <a:endParaRPr lang="en-US" altLang="ja-JP" dirty="0" smtClean="0"/>
          </a:p>
          <a:p>
            <a:r>
              <a:rPr lang="ja-JP" altLang="ja-JP" dirty="0"/>
              <a:t>　　　　　　</a:t>
            </a:r>
            <a:r>
              <a:rPr lang="ja-JP" altLang="en-US" dirty="0" smtClean="0"/>
              <a:t> </a:t>
            </a:r>
            <a:r>
              <a:rPr lang="ja-JP" altLang="ja-JP" dirty="0" smtClean="0"/>
              <a:t>プールサイド（</a:t>
            </a:r>
            <a:r>
              <a:rPr lang="ja-JP" altLang="ja-JP" dirty="0"/>
              <a:t>パーゴラ</a:t>
            </a:r>
            <a:r>
              <a:rPr lang="en-US" altLang="ja-JP" dirty="0"/>
              <a:t>3</a:t>
            </a:r>
            <a:r>
              <a:rPr lang="ja-JP" altLang="ja-JP" dirty="0"/>
              <a:t>基、テント張り休憩所</a:t>
            </a:r>
            <a:r>
              <a:rPr lang="en-US" altLang="ja-JP" dirty="0"/>
              <a:t>9</a:t>
            </a:r>
            <a:r>
              <a:rPr lang="ja-JP" altLang="ja-JP" dirty="0"/>
              <a:t>ヵ所）</a:t>
            </a:r>
          </a:p>
          <a:p>
            <a:r>
              <a:rPr lang="ja-JP" altLang="ja-JP" dirty="0"/>
              <a:t>　　　　　　 管理棟（</a:t>
            </a:r>
            <a:r>
              <a:rPr lang="en-US" altLang="ja-JP" dirty="0"/>
              <a:t>RC</a:t>
            </a:r>
            <a:r>
              <a:rPr lang="ja-JP" altLang="ja-JP" dirty="0"/>
              <a:t>造、地下</a:t>
            </a:r>
            <a:r>
              <a:rPr lang="en-US" altLang="ja-JP" dirty="0"/>
              <a:t>1</a:t>
            </a:r>
            <a:r>
              <a:rPr lang="ja-JP" altLang="ja-JP" dirty="0"/>
              <a:t>階、地上</a:t>
            </a:r>
            <a:r>
              <a:rPr lang="en-US" altLang="ja-JP" dirty="0"/>
              <a:t>2</a:t>
            </a:r>
            <a:r>
              <a:rPr lang="ja-JP" altLang="ja-JP" dirty="0"/>
              <a:t>階</a:t>
            </a:r>
            <a:r>
              <a:rPr lang="ja-JP" altLang="ja-JP" dirty="0" smtClean="0"/>
              <a:t>）</a:t>
            </a:r>
            <a:r>
              <a:rPr lang="ja-JP" altLang="en-US" dirty="0" smtClean="0"/>
              <a:t>、</a:t>
            </a:r>
            <a:r>
              <a:rPr lang="ja-JP" altLang="ja-JP" dirty="0" smtClean="0"/>
              <a:t>監視</a:t>
            </a:r>
            <a:r>
              <a:rPr lang="ja-JP" altLang="ja-JP" dirty="0"/>
              <a:t>台</a:t>
            </a:r>
            <a:r>
              <a:rPr lang="en-US" altLang="ja-JP" dirty="0"/>
              <a:t>15</a:t>
            </a:r>
            <a:r>
              <a:rPr lang="ja-JP" altLang="ja-JP" dirty="0"/>
              <a:t>基、便所</a:t>
            </a:r>
            <a:r>
              <a:rPr lang="en-US" altLang="ja-JP" dirty="0"/>
              <a:t>2</a:t>
            </a:r>
            <a:r>
              <a:rPr lang="ja-JP" altLang="ja-JP" dirty="0"/>
              <a:t>ヶ所</a:t>
            </a:r>
            <a:r>
              <a:rPr lang="ja-JP" altLang="ja-JP" dirty="0" smtClean="0"/>
              <a:t>、</a:t>
            </a:r>
            <a:endParaRPr lang="en-US" altLang="ja-JP" dirty="0"/>
          </a:p>
          <a:p>
            <a:r>
              <a:rPr lang="ja-JP" altLang="en-US" dirty="0" smtClean="0"/>
              <a:t>　　　　　　 </a:t>
            </a:r>
            <a:r>
              <a:rPr lang="ja-JP" altLang="ja-JP" dirty="0" smtClean="0"/>
              <a:t>ゲート</a:t>
            </a:r>
            <a:r>
              <a:rPr lang="en-US" altLang="ja-JP" dirty="0"/>
              <a:t>1</a:t>
            </a:r>
            <a:r>
              <a:rPr lang="ja-JP" altLang="ja-JP" dirty="0"/>
              <a:t>棟　など</a:t>
            </a:r>
          </a:p>
          <a:p>
            <a:r>
              <a:rPr lang="en-US" altLang="ja-JP" dirty="0"/>
              <a:t>4</a:t>
            </a:r>
            <a:r>
              <a:rPr lang="ja-JP" altLang="ja-JP" dirty="0"/>
              <a:t>）利用者数：</a:t>
            </a:r>
            <a:r>
              <a:rPr lang="en-US" altLang="ja-JP" dirty="0"/>
              <a:t>50,031</a:t>
            </a:r>
            <a:r>
              <a:rPr lang="ja-JP" altLang="ja-JP" dirty="0"/>
              <a:t>人（令和元年度実績</a:t>
            </a:r>
            <a:r>
              <a:rPr lang="ja-JP" altLang="ja-JP" dirty="0" smtClean="0"/>
              <a:t>）</a:t>
            </a:r>
            <a:endParaRPr lang="ja-JP" altLang="ja-JP" dirty="0"/>
          </a:p>
        </p:txBody>
      </p:sp>
      <p:sp>
        <p:nvSpPr>
          <p:cNvPr id="5" name="スライド番号プレースホルダー 4"/>
          <p:cNvSpPr>
            <a:spLocks noGrp="1"/>
          </p:cNvSpPr>
          <p:nvPr>
            <p:ph type="sldNum" sz="quarter" idx="12"/>
          </p:nvPr>
        </p:nvSpPr>
        <p:spPr>
          <a:xfrm>
            <a:off x="8408923" y="6467294"/>
            <a:ext cx="720000" cy="365125"/>
          </a:xfrm>
        </p:spPr>
        <p:txBody>
          <a:bodyPr/>
          <a:lstStyle/>
          <a:p>
            <a:fld id="{9374100F-500D-446F-AB60-BC6BCCB7C898}" type="slidenum">
              <a:rPr kumimoji="1" lang="ja-JP" altLang="en-US" smtClean="0"/>
              <a:t>5</a:t>
            </a:fld>
            <a:endParaRPr kumimoji="1" lang="ja-JP" altLang="en-US" dirty="0"/>
          </a:p>
        </p:txBody>
      </p:sp>
    </p:spTree>
    <p:extLst>
      <p:ext uri="{BB962C8B-B14F-4D97-AF65-F5344CB8AC3E}">
        <p14:creationId xmlns:p14="http://schemas.microsoft.com/office/powerpoint/2010/main" val="3908051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lstStyle/>
          <a:p>
            <a:pPr marL="0" indent="0" algn="l">
              <a:buNone/>
            </a:pPr>
            <a:r>
              <a:rPr lang="ja-JP" altLang="en-US" sz="4400" dirty="0"/>
              <a:t>１</a:t>
            </a:r>
            <a:r>
              <a:rPr lang="en-US" altLang="ja-JP" sz="4400" dirty="0"/>
              <a:t>.</a:t>
            </a:r>
            <a:r>
              <a:rPr lang="ja-JP" altLang="en-US" sz="4400" dirty="0"/>
              <a:t>久宝寺緑地の概要</a:t>
            </a:r>
            <a:endParaRPr lang="zh-TW" altLang="en-US" sz="4400" dirty="0"/>
          </a:p>
        </p:txBody>
      </p:sp>
      <p:graphicFrame>
        <p:nvGraphicFramePr>
          <p:cNvPr id="5" name="表 4"/>
          <p:cNvGraphicFramePr>
            <a:graphicFrameLocks noGrp="1"/>
          </p:cNvGraphicFramePr>
          <p:nvPr>
            <p:extLst>
              <p:ext uri="{D42A27DB-BD31-4B8C-83A1-F6EECF244321}">
                <p14:modId xmlns:p14="http://schemas.microsoft.com/office/powerpoint/2010/main" val="2447428046"/>
              </p:ext>
            </p:extLst>
          </p:nvPr>
        </p:nvGraphicFramePr>
        <p:xfrm>
          <a:off x="179513" y="1579136"/>
          <a:ext cx="8856982" cy="1035106"/>
        </p:xfrm>
        <a:graphic>
          <a:graphicData uri="http://schemas.openxmlformats.org/drawingml/2006/table">
            <a:tbl>
              <a:tblPr>
                <a:tableStyleId>{5C22544A-7EE6-4342-B048-85BDC9FD1C3A}</a:tableStyleId>
              </a:tblPr>
              <a:tblGrid>
                <a:gridCol w="1152127">
                  <a:extLst>
                    <a:ext uri="{9D8B030D-6E8A-4147-A177-3AD203B41FA5}">
                      <a16:colId xmlns:a16="http://schemas.microsoft.com/office/drawing/2014/main" val="3839632466"/>
                    </a:ext>
                  </a:extLst>
                </a:gridCol>
                <a:gridCol w="1540971">
                  <a:extLst>
                    <a:ext uri="{9D8B030D-6E8A-4147-A177-3AD203B41FA5}">
                      <a16:colId xmlns:a16="http://schemas.microsoft.com/office/drawing/2014/main" val="685470130"/>
                    </a:ext>
                  </a:extLst>
                </a:gridCol>
                <a:gridCol w="1540971">
                  <a:extLst>
                    <a:ext uri="{9D8B030D-6E8A-4147-A177-3AD203B41FA5}">
                      <a16:colId xmlns:a16="http://schemas.microsoft.com/office/drawing/2014/main" val="1156525389"/>
                    </a:ext>
                  </a:extLst>
                </a:gridCol>
                <a:gridCol w="1540971">
                  <a:extLst>
                    <a:ext uri="{9D8B030D-6E8A-4147-A177-3AD203B41FA5}">
                      <a16:colId xmlns:a16="http://schemas.microsoft.com/office/drawing/2014/main" val="3832914763"/>
                    </a:ext>
                  </a:extLst>
                </a:gridCol>
                <a:gridCol w="1540971">
                  <a:extLst>
                    <a:ext uri="{9D8B030D-6E8A-4147-A177-3AD203B41FA5}">
                      <a16:colId xmlns:a16="http://schemas.microsoft.com/office/drawing/2014/main" val="2845399935"/>
                    </a:ext>
                  </a:extLst>
                </a:gridCol>
                <a:gridCol w="1540971">
                  <a:extLst>
                    <a:ext uri="{9D8B030D-6E8A-4147-A177-3AD203B41FA5}">
                      <a16:colId xmlns:a16="http://schemas.microsoft.com/office/drawing/2014/main" val="829102846"/>
                    </a:ext>
                  </a:extLst>
                </a:gridCol>
              </a:tblGrid>
              <a:tr h="517553">
                <a:tc>
                  <a:txBody>
                    <a:bodyPr/>
                    <a:lstStyle/>
                    <a:p>
                      <a:pPr algn="l" rtl="0" fontAlgn="ctr"/>
                      <a:r>
                        <a:rPr lang="ja-JP" altLang="en-US" sz="2000" u="none" strike="noStrike" dirty="0">
                          <a:effectLst/>
                          <a:latin typeface="Meiryo UI" panose="020B0604030504040204" pitchFamily="50" charset="-128"/>
                          <a:ea typeface="Meiryo UI" panose="020B0604030504040204" pitchFamily="50" charset="-128"/>
                        </a:rPr>
                        <a:t>　</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tc>
                  <a:txBody>
                    <a:bodyPr/>
                    <a:lstStyle/>
                    <a:p>
                      <a:pPr algn="ctr" rtl="0" fontAlgn="ctr"/>
                      <a:r>
                        <a:rPr lang="en-US" sz="2000" u="none" strike="noStrike" dirty="0">
                          <a:effectLst/>
                          <a:latin typeface="Meiryo UI" panose="020B0604030504040204" pitchFamily="50" charset="-128"/>
                          <a:ea typeface="Meiryo UI" panose="020B0604030504040204" pitchFamily="50" charset="-128"/>
                        </a:rPr>
                        <a:t>H28</a:t>
                      </a:r>
                      <a:r>
                        <a:rPr lang="ja-JP" altLang="en-US" sz="2000" u="none" strike="noStrike" dirty="0">
                          <a:effectLst/>
                          <a:latin typeface="Meiryo UI" panose="020B0604030504040204" pitchFamily="50" charset="-128"/>
                          <a:ea typeface="Meiryo UI" panose="020B0604030504040204" pitchFamily="50" charset="-128"/>
                        </a:rPr>
                        <a:t>年度</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tc>
                  <a:txBody>
                    <a:bodyPr/>
                    <a:lstStyle/>
                    <a:p>
                      <a:pPr algn="ctr" rtl="0" fontAlgn="ctr"/>
                      <a:r>
                        <a:rPr lang="en-US" sz="2000" u="none" strike="noStrike" dirty="0">
                          <a:effectLst/>
                          <a:latin typeface="Meiryo UI" panose="020B0604030504040204" pitchFamily="50" charset="-128"/>
                          <a:ea typeface="Meiryo UI" panose="020B0604030504040204" pitchFamily="50" charset="-128"/>
                        </a:rPr>
                        <a:t>H29</a:t>
                      </a:r>
                      <a:r>
                        <a:rPr lang="ja-JP" altLang="en-US" sz="2000" u="none" strike="noStrike" dirty="0">
                          <a:effectLst/>
                          <a:latin typeface="Meiryo UI" panose="020B0604030504040204" pitchFamily="50" charset="-128"/>
                          <a:ea typeface="Meiryo UI" panose="020B0604030504040204" pitchFamily="50" charset="-128"/>
                        </a:rPr>
                        <a:t>年度</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tc>
                  <a:txBody>
                    <a:bodyPr/>
                    <a:lstStyle/>
                    <a:p>
                      <a:pPr algn="ctr" rtl="0" fontAlgn="ctr"/>
                      <a:r>
                        <a:rPr lang="en-US" sz="2000" u="none" strike="noStrike" dirty="0">
                          <a:effectLst/>
                          <a:latin typeface="Meiryo UI" panose="020B0604030504040204" pitchFamily="50" charset="-128"/>
                          <a:ea typeface="Meiryo UI" panose="020B0604030504040204" pitchFamily="50" charset="-128"/>
                        </a:rPr>
                        <a:t>H30</a:t>
                      </a:r>
                      <a:r>
                        <a:rPr lang="ja-JP" altLang="en-US" sz="2000" u="none" strike="noStrike" dirty="0">
                          <a:effectLst/>
                          <a:latin typeface="Meiryo UI" panose="020B0604030504040204" pitchFamily="50" charset="-128"/>
                          <a:ea typeface="Meiryo UI" panose="020B0604030504040204" pitchFamily="50" charset="-128"/>
                        </a:rPr>
                        <a:t>年度</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tc>
                  <a:txBody>
                    <a:bodyPr/>
                    <a:lstStyle/>
                    <a:p>
                      <a:pPr algn="ctr" rtl="0" fontAlgn="ctr"/>
                      <a:r>
                        <a:rPr lang="en-US" sz="2000" u="none" strike="noStrike" dirty="0">
                          <a:effectLst/>
                          <a:latin typeface="Meiryo UI" panose="020B0604030504040204" pitchFamily="50" charset="-128"/>
                          <a:ea typeface="Meiryo UI" panose="020B0604030504040204" pitchFamily="50" charset="-128"/>
                        </a:rPr>
                        <a:t>H31</a:t>
                      </a:r>
                      <a:r>
                        <a:rPr lang="ja-JP" altLang="en-US" sz="2000" u="none" strike="noStrike" dirty="0">
                          <a:effectLst/>
                          <a:latin typeface="Meiryo UI" panose="020B0604030504040204" pitchFamily="50" charset="-128"/>
                          <a:ea typeface="Meiryo UI" panose="020B0604030504040204" pitchFamily="50" charset="-128"/>
                        </a:rPr>
                        <a:t>年度</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tc>
                  <a:txBody>
                    <a:bodyPr/>
                    <a:lstStyle/>
                    <a:p>
                      <a:pPr algn="ctr" rtl="0" fontAlgn="ctr"/>
                      <a:r>
                        <a:rPr lang="en-US" sz="2000" u="none" strike="noStrike" dirty="0">
                          <a:effectLst/>
                          <a:latin typeface="Meiryo UI" panose="020B0604030504040204" pitchFamily="50" charset="-128"/>
                          <a:ea typeface="Meiryo UI" panose="020B0604030504040204" pitchFamily="50" charset="-128"/>
                        </a:rPr>
                        <a:t>R2</a:t>
                      </a:r>
                      <a:r>
                        <a:rPr lang="ja-JP" altLang="en-US" sz="2000" u="none" strike="noStrike" dirty="0">
                          <a:effectLst/>
                          <a:latin typeface="Meiryo UI" panose="020B0604030504040204" pitchFamily="50" charset="-128"/>
                          <a:ea typeface="Meiryo UI" panose="020B0604030504040204" pitchFamily="50" charset="-128"/>
                        </a:rPr>
                        <a:t>年度</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extLst>
                  <a:ext uri="{0D108BD9-81ED-4DB2-BD59-A6C34878D82A}">
                    <a16:rowId xmlns:a16="http://schemas.microsoft.com/office/drawing/2014/main" val="3609660447"/>
                  </a:ext>
                </a:extLst>
              </a:tr>
              <a:tr h="517553">
                <a:tc>
                  <a:txBody>
                    <a:bodyPr/>
                    <a:lstStyle/>
                    <a:p>
                      <a:pPr algn="ctr" rtl="0" fontAlgn="ctr"/>
                      <a:r>
                        <a:rPr lang="ja-JP" altLang="en-US" sz="2000" u="none" strike="noStrike" dirty="0" smtClean="0">
                          <a:effectLst/>
                          <a:latin typeface="Meiryo UI" panose="020B0604030504040204" pitchFamily="50" charset="-128"/>
                          <a:ea typeface="Meiryo UI" panose="020B0604030504040204" pitchFamily="50" charset="-128"/>
                        </a:rPr>
                        <a:t>合計</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tc>
                  <a:txBody>
                    <a:bodyPr/>
                    <a:lstStyle/>
                    <a:p>
                      <a:pPr algn="r" rtl="0" fontAlgn="ctr"/>
                      <a:r>
                        <a:rPr lang="en-US" altLang="ja-JP" sz="2000" u="none" strike="noStrike" dirty="0">
                          <a:effectLst/>
                          <a:latin typeface="Meiryo UI" panose="020B0604030504040204" pitchFamily="50" charset="-128"/>
                          <a:ea typeface="Meiryo UI" panose="020B0604030504040204" pitchFamily="50" charset="-128"/>
                        </a:rPr>
                        <a:t>1,987,214</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tc>
                  <a:txBody>
                    <a:bodyPr/>
                    <a:lstStyle/>
                    <a:p>
                      <a:pPr algn="r" rtl="0" fontAlgn="ctr"/>
                      <a:r>
                        <a:rPr lang="en-US" altLang="ja-JP" sz="2000" u="none" strike="noStrike" dirty="0">
                          <a:effectLst/>
                          <a:latin typeface="Meiryo UI" panose="020B0604030504040204" pitchFamily="50" charset="-128"/>
                          <a:ea typeface="Meiryo UI" panose="020B0604030504040204" pitchFamily="50" charset="-128"/>
                        </a:rPr>
                        <a:t>1,846,773</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tc>
                  <a:txBody>
                    <a:bodyPr/>
                    <a:lstStyle/>
                    <a:p>
                      <a:pPr algn="r" rtl="0" fontAlgn="ctr"/>
                      <a:r>
                        <a:rPr lang="en-US" altLang="ja-JP" sz="2000" u="none" strike="noStrike">
                          <a:effectLst/>
                          <a:latin typeface="Meiryo UI" panose="020B0604030504040204" pitchFamily="50" charset="-128"/>
                          <a:ea typeface="Meiryo UI" panose="020B0604030504040204" pitchFamily="50" charset="-128"/>
                        </a:rPr>
                        <a:t>1,711,102</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tc>
                  <a:txBody>
                    <a:bodyPr/>
                    <a:lstStyle/>
                    <a:p>
                      <a:pPr algn="r" fontAlgn="ctr"/>
                      <a:r>
                        <a:rPr lang="en-US" altLang="ja-JP" sz="2000" u="none" strike="noStrike" dirty="0">
                          <a:effectLst/>
                          <a:latin typeface="Meiryo UI" panose="020B0604030504040204" pitchFamily="50" charset="-128"/>
                          <a:ea typeface="Meiryo UI" panose="020B0604030504040204" pitchFamily="50" charset="-128"/>
                        </a:rPr>
                        <a:t>1,938,997</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tc>
                  <a:txBody>
                    <a:bodyPr/>
                    <a:lstStyle/>
                    <a:p>
                      <a:pPr algn="r" fontAlgn="ctr"/>
                      <a:r>
                        <a:rPr lang="en-US" altLang="ja-JP" sz="2000" u="none" strike="noStrike" dirty="0">
                          <a:effectLst/>
                          <a:latin typeface="Meiryo UI" panose="020B0604030504040204" pitchFamily="50" charset="-128"/>
                          <a:ea typeface="Meiryo UI" panose="020B0604030504040204" pitchFamily="50" charset="-128"/>
                        </a:rPr>
                        <a:t>1,752,235</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092" marR="7092" marT="7092" marB="0" anchor="ctr"/>
                </a:tc>
                <a:extLst>
                  <a:ext uri="{0D108BD9-81ED-4DB2-BD59-A6C34878D82A}">
                    <a16:rowId xmlns:a16="http://schemas.microsoft.com/office/drawing/2014/main" val="117474037"/>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46186342"/>
              </p:ext>
            </p:extLst>
          </p:nvPr>
        </p:nvGraphicFramePr>
        <p:xfrm>
          <a:off x="179513" y="3429000"/>
          <a:ext cx="8856981" cy="2664294"/>
        </p:xfrm>
        <a:graphic>
          <a:graphicData uri="http://schemas.openxmlformats.org/drawingml/2006/table">
            <a:tbl>
              <a:tblPr>
                <a:tableStyleId>{5C22544A-7EE6-4342-B048-85BDC9FD1C3A}</a:tableStyleId>
              </a:tblPr>
              <a:tblGrid>
                <a:gridCol w="2088231">
                  <a:extLst>
                    <a:ext uri="{9D8B030D-6E8A-4147-A177-3AD203B41FA5}">
                      <a16:colId xmlns:a16="http://schemas.microsoft.com/office/drawing/2014/main" val="1592086963"/>
                    </a:ext>
                  </a:extLst>
                </a:gridCol>
                <a:gridCol w="1353750">
                  <a:extLst>
                    <a:ext uri="{9D8B030D-6E8A-4147-A177-3AD203B41FA5}">
                      <a16:colId xmlns:a16="http://schemas.microsoft.com/office/drawing/2014/main" val="1019017846"/>
                    </a:ext>
                  </a:extLst>
                </a:gridCol>
                <a:gridCol w="1353750">
                  <a:extLst>
                    <a:ext uri="{9D8B030D-6E8A-4147-A177-3AD203B41FA5}">
                      <a16:colId xmlns:a16="http://schemas.microsoft.com/office/drawing/2014/main" val="3762400426"/>
                    </a:ext>
                  </a:extLst>
                </a:gridCol>
                <a:gridCol w="1353750">
                  <a:extLst>
                    <a:ext uri="{9D8B030D-6E8A-4147-A177-3AD203B41FA5}">
                      <a16:colId xmlns:a16="http://schemas.microsoft.com/office/drawing/2014/main" val="1856945608"/>
                    </a:ext>
                  </a:extLst>
                </a:gridCol>
                <a:gridCol w="1353750">
                  <a:extLst>
                    <a:ext uri="{9D8B030D-6E8A-4147-A177-3AD203B41FA5}">
                      <a16:colId xmlns:a16="http://schemas.microsoft.com/office/drawing/2014/main" val="1269096719"/>
                    </a:ext>
                  </a:extLst>
                </a:gridCol>
                <a:gridCol w="1353750">
                  <a:extLst>
                    <a:ext uri="{9D8B030D-6E8A-4147-A177-3AD203B41FA5}">
                      <a16:colId xmlns:a16="http://schemas.microsoft.com/office/drawing/2014/main" val="766025059"/>
                    </a:ext>
                  </a:extLst>
                </a:gridCol>
              </a:tblGrid>
              <a:tr h="444049">
                <a:tc>
                  <a:txBody>
                    <a:bodyPr/>
                    <a:lstStyle/>
                    <a:p>
                      <a:pPr algn="l" rtl="0" fontAlgn="ctr"/>
                      <a:r>
                        <a:rPr lang="ja-JP" altLang="en-US" sz="2000" u="none" strike="noStrike">
                          <a:effectLst/>
                          <a:latin typeface="Meiryo UI" panose="020B0604030504040204" pitchFamily="50" charset="-128"/>
                          <a:ea typeface="Meiryo UI" panose="020B0604030504040204" pitchFamily="50" charset="-128"/>
                        </a:rPr>
                        <a:t>　</a:t>
                      </a:r>
                      <a:endParaRPr lang="ja-JP" altLang="en-US"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ctr" rtl="0" fontAlgn="ctr"/>
                      <a:r>
                        <a:rPr lang="en-US" sz="2000" u="none" strike="noStrike" dirty="0">
                          <a:effectLst/>
                          <a:latin typeface="Meiryo UI" panose="020B0604030504040204" pitchFamily="50" charset="-128"/>
                          <a:ea typeface="Meiryo UI" panose="020B0604030504040204" pitchFamily="50" charset="-128"/>
                        </a:rPr>
                        <a:t>H28</a:t>
                      </a:r>
                      <a:r>
                        <a:rPr lang="ja-JP" altLang="en-US" sz="2000" u="none" strike="noStrike" dirty="0">
                          <a:effectLst/>
                          <a:latin typeface="Meiryo UI" panose="020B0604030504040204" pitchFamily="50" charset="-128"/>
                          <a:ea typeface="Meiryo UI" panose="020B0604030504040204" pitchFamily="50" charset="-128"/>
                        </a:rPr>
                        <a:t>年度</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ctr" rtl="0" fontAlgn="ctr"/>
                      <a:r>
                        <a:rPr lang="en-US" sz="2000" u="none" strike="noStrike" dirty="0">
                          <a:effectLst/>
                          <a:latin typeface="Meiryo UI" panose="020B0604030504040204" pitchFamily="50" charset="-128"/>
                          <a:ea typeface="Meiryo UI" panose="020B0604030504040204" pitchFamily="50" charset="-128"/>
                        </a:rPr>
                        <a:t>H29</a:t>
                      </a:r>
                      <a:r>
                        <a:rPr lang="ja-JP" altLang="en-US" sz="2000" u="none" strike="noStrike" dirty="0">
                          <a:effectLst/>
                          <a:latin typeface="Meiryo UI" panose="020B0604030504040204" pitchFamily="50" charset="-128"/>
                          <a:ea typeface="Meiryo UI" panose="020B0604030504040204" pitchFamily="50" charset="-128"/>
                        </a:rPr>
                        <a:t>年度</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ctr" rtl="0" fontAlgn="ctr"/>
                      <a:r>
                        <a:rPr lang="en-US" sz="2000" u="none" strike="noStrike">
                          <a:effectLst/>
                          <a:latin typeface="Meiryo UI" panose="020B0604030504040204" pitchFamily="50" charset="-128"/>
                          <a:ea typeface="Meiryo UI" panose="020B0604030504040204" pitchFamily="50" charset="-128"/>
                        </a:rPr>
                        <a:t>H30</a:t>
                      </a:r>
                      <a:r>
                        <a:rPr lang="ja-JP" altLang="en-US" sz="2000" u="none" strike="noStrike">
                          <a:effectLst/>
                          <a:latin typeface="Meiryo UI" panose="020B0604030504040204" pitchFamily="50" charset="-128"/>
                          <a:ea typeface="Meiryo UI" panose="020B0604030504040204" pitchFamily="50" charset="-128"/>
                        </a:rPr>
                        <a:t>年度</a:t>
                      </a:r>
                      <a:endParaRPr lang="ja-JP" altLang="en-US"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ctr" fontAlgn="ctr"/>
                      <a:r>
                        <a:rPr lang="en-US" sz="2000" u="none" strike="noStrike">
                          <a:effectLst/>
                          <a:latin typeface="Meiryo UI" panose="020B0604030504040204" pitchFamily="50" charset="-128"/>
                          <a:ea typeface="Meiryo UI" panose="020B0604030504040204" pitchFamily="50" charset="-128"/>
                        </a:rPr>
                        <a:t>H31</a:t>
                      </a:r>
                      <a:r>
                        <a:rPr lang="ja-JP" altLang="en-US" sz="2000" u="none" strike="noStrike">
                          <a:effectLst/>
                          <a:latin typeface="Meiryo UI" panose="020B0604030504040204" pitchFamily="50" charset="-128"/>
                          <a:ea typeface="Meiryo UI" panose="020B0604030504040204" pitchFamily="50" charset="-128"/>
                        </a:rPr>
                        <a:t>年度</a:t>
                      </a:r>
                      <a:endParaRPr lang="ja-JP" altLang="en-US"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ctr" fontAlgn="ctr"/>
                      <a:r>
                        <a:rPr lang="en-US" sz="2000" u="none" strike="noStrike">
                          <a:effectLst/>
                          <a:latin typeface="Meiryo UI" panose="020B0604030504040204" pitchFamily="50" charset="-128"/>
                          <a:ea typeface="Meiryo UI" panose="020B0604030504040204" pitchFamily="50" charset="-128"/>
                        </a:rPr>
                        <a:t>R2</a:t>
                      </a:r>
                      <a:r>
                        <a:rPr lang="ja-JP" altLang="en-US" sz="2000" u="none" strike="noStrike">
                          <a:effectLst/>
                          <a:latin typeface="Meiryo UI" panose="020B0604030504040204" pitchFamily="50" charset="-128"/>
                          <a:ea typeface="Meiryo UI" panose="020B0604030504040204" pitchFamily="50" charset="-128"/>
                        </a:rPr>
                        <a:t>年度</a:t>
                      </a:r>
                      <a:endParaRPr lang="ja-JP" altLang="en-US"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extLst>
                  <a:ext uri="{0D108BD9-81ED-4DB2-BD59-A6C34878D82A}">
                    <a16:rowId xmlns:a16="http://schemas.microsoft.com/office/drawing/2014/main" val="2579390023"/>
                  </a:ext>
                </a:extLst>
              </a:tr>
              <a:tr h="444049">
                <a:tc>
                  <a:txBody>
                    <a:bodyPr/>
                    <a:lstStyle/>
                    <a:p>
                      <a:pPr algn="just" rtl="0" fontAlgn="ctr"/>
                      <a:r>
                        <a:rPr lang="ja-JP" altLang="en-US" sz="2000" u="none" strike="noStrike">
                          <a:effectLst/>
                          <a:latin typeface="Meiryo UI" panose="020B0604030504040204" pitchFamily="50" charset="-128"/>
                          <a:ea typeface="Meiryo UI" panose="020B0604030504040204" pitchFamily="50" charset="-128"/>
                        </a:rPr>
                        <a:t>プール（人）</a:t>
                      </a:r>
                      <a:endParaRPr lang="ja-JP" altLang="en-US"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rtl="0" fontAlgn="ctr"/>
                      <a:r>
                        <a:rPr lang="en-US" altLang="ja-JP" sz="2000" u="none" strike="noStrike" dirty="0">
                          <a:effectLst/>
                          <a:latin typeface="Meiryo UI" panose="020B0604030504040204" pitchFamily="50" charset="-128"/>
                          <a:ea typeface="Meiryo UI" panose="020B0604030504040204" pitchFamily="50" charset="-128"/>
                        </a:rPr>
                        <a:t>66,014</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rtl="0" fontAlgn="ctr"/>
                      <a:r>
                        <a:rPr lang="en-US" altLang="ja-JP" sz="2000" u="none" strike="noStrike" dirty="0">
                          <a:effectLst/>
                          <a:latin typeface="Meiryo UI" panose="020B0604030504040204" pitchFamily="50" charset="-128"/>
                          <a:ea typeface="Meiryo UI" panose="020B0604030504040204" pitchFamily="50" charset="-128"/>
                        </a:rPr>
                        <a:t>64,947</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rtl="0" fontAlgn="ctr"/>
                      <a:r>
                        <a:rPr lang="en-US" altLang="ja-JP" sz="2000" u="none" strike="noStrike" dirty="0">
                          <a:effectLst/>
                          <a:latin typeface="Meiryo UI" panose="020B0604030504040204" pitchFamily="50" charset="-128"/>
                          <a:ea typeface="Meiryo UI" panose="020B0604030504040204" pitchFamily="50" charset="-128"/>
                        </a:rPr>
                        <a:t>57,697</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50,031</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31,972</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extLst>
                  <a:ext uri="{0D108BD9-81ED-4DB2-BD59-A6C34878D82A}">
                    <a16:rowId xmlns:a16="http://schemas.microsoft.com/office/drawing/2014/main" val="3895965164"/>
                  </a:ext>
                </a:extLst>
              </a:tr>
              <a:tr h="444049">
                <a:tc>
                  <a:txBody>
                    <a:bodyPr/>
                    <a:lstStyle/>
                    <a:p>
                      <a:pPr algn="l" fontAlgn="ctr"/>
                      <a:r>
                        <a:rPr lang="zh-TW" altLang="en-US" sz="2000" u="none" strike="noStrike">
                          <a:effectLst/>
                          <a:latin typeface="Meiryo UI" panose="020B0604030504040204" pitchFamily="50" charset="-128"/>
                          <a:ea typeface="Meiryo UI" panose="020B0604030504040204" pitchFamily="50" charset="-128"/>
                        </a:rPr>
                        <a:t>野球場（件）</a:t>
                      </a:r>
                      <a:endParaRPr lang="zh-TW" altLang="en-US"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606</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576</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dirty="0">
                          <a:effectLst/>
                          <a:latin typeface="Meiryo UI" panose="020B0604030504040204" pitchFamily="50" charset="-128"/>
                          <a:ea typeface="Meiryo UI" panose="020B0604030504040204" pitchFamily="50" charset="-128"/>
                        </a:rPr>
                        <a:t>606</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dirty="0">
                          <a:effectLst/>
                          <a:latin typeface="Meiryo UI" panose="020B0604030504040204" pitchFamily="50" charset="-128"/>
                          <a:ea typeface="Meiryo UI" panose="020B0604030504040204" pitchFamily="50" charset="-128"/>
                        </a:rPr>
                        <a:t>609</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529</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extLst>
                  <a:ext uri="{0D108BD9-81ED-4DB2-BD59-A6C34878D82A}">
                    <a16:rowId xmlns:a16="http://schemas.microsoft.com/office/drawing/2014/main" val="4157713990"/>
                  </a:ext>
                </a:extLst>
              </a:tr>
              <a:tr h="444049">
                <a:tc>
                  <a:txBody>
                    <a:bodyPr/>
                    <a:lstStyle/>
                    <a:p>
                      <a:pPr algn="l" fontAlgn="ctr"/>
                      <a:r>
                        <a:rPr lang="ja-JP" altLang="en-US" sz="2000" u="none" strike="noStrike">
                          <a:effectLst/>
                          <a:latin typeface="Meiryo UI" panose="020B0604030504040204" pitchFamily="50" charset="-128"/>
                          <a:ea typeface="Meiryo UI" panose="020B0604030504040204" pitchFamily="50" charset="-128"/>
                        </a:rPr>
                        <a:t>テニスコート（件）</a:t>
                      </a:r>
                      <a:endParaRPr lang="ja-JP" altLang="en-US"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6,035</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5,602</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5,636</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dirty="0">
                          <a:effectLst/>
                          <a:latin typeface="Meiryo UI" panose="020B0604030504040204" pitchFamily="50" charset="-128"/>
                          <a:ea typeface="Meiryo UI" panose="020B0604030504040204" pitchFamily="50" charset="-128"/>
                        </a:rPr>
                        <a:t>6,481</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dirty="0">
                          <a:effectLst/>
                          <a:latin typeface="Meiryo UI" panose="020B0604030504040204" pitchFamily="50" charset="-128"/>
                          <a:ea typeface="Meiryo UI" panose="020B0604030504040204" pitchFamily="50" charset="-128"/>
                        </a:rPr>
                        <a:t>6,585</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extLst>
                  <a:ext uri="{0D108BD9-81ED-4DB2-BD59-A6C34878D82A}">
                    <a16:rowId xmlns:a16="http://schemas.microsoft.com/office/drawing/2014/main" val="2818278657"/>
                  </a:ext>
                </a:extLst>
              </a:tr>
              <a:tr h="444049">
                <a:tc>
                  <a:txBody>
                    <a:bodyPr/>
                    <a:lstStyle/>
                    <a:p>
                      <a:pPr algn="l" fontAlgn="ctr"/>
                      <a:r>
                        <a:rPr lang="zh-TW" altLang="en-US" sz="2000" u="none" strike="noStrike">
                          <a:effectLst/>
                          <a:latin typeface="Meiryo UI" panose="020B0604030504040204" pitchFamily="50" charset="-128"/>
                          <a:ea typeface="Meiryo UI" panose="020B0604030504040204" pitchFamily="50" charset="-128"/>
                        </a:rPr>
                        <a:t>陸上競技場（件）</a:t>
                      </a:r>
                      <a:endParaRPr lang="zh-TW" altLang="en-US"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205</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208</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183</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191</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dirty="0">
                          <a:effectLst/>
                          <a:latin typeface="Meiryo UI" panose="020B0604030504040204" pitchFamily="50" charset="-128"/>
                          <a:ea typeface="Meiryo UI" panose="020B0604030504040204" pitchFamily="50" charset="-128"/>
                        </a:rPr>
                        <a:t>126</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extLst>
                  <a:ext uri="{0D108BD9-81ED-4DB2-BD59-A6C34878D82A}">
                    <a16:rowId xmlns:a16="http://schemas.microsoft.com/office/drawing/2014/main" val="588660399"/>
                  </a:ext>
                </a:extLst>
              </a:tr>
              <a:tr h="444049">
                <a:tc>
                  <a:txBody>
                    <a:bodyPr/>
                    <a:lstStyle/>
                    <a:p>
                      <a:pPr algn="l" fontAlgn="ctr"/>
                      <a:r>
                        <a:rPr lang="zh-TW" altLang="en-US" sz="2000" u="none" strike="noStrike" dirty="0">
                          <a:effectLst/>
                          <a:latin typeface="Meiryo UI" panose="020B0604030504040204" pitchFamily="50" charset="-128"/>
                          <a:ea typeface="Meiryo UI" panose="020B0604030504040204" pitchFamily="50" charset="-128"/>
                        </a:rPr>
                        <a:t>駐車場（台）</a:t>
                      </a:r>
                      <a:endParaRPr lang="zh-TW"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dirty="0">
                          <a:effectLst/>
                          <a:latin typeface="Meiryo UI" panose="020B0604030504040204" pitchFamily="50" charset="-128"/>
                          <a:ea typeface="Meiryo UI" panose="020B0604030504040204" pitchFamily="50" charset="-128"/>
                        </a:rPr>
                        <a:t>115,343</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dirty="0">
                          <a:effectLst/>
                          <a:latin typeface="Meiryo UI" panose="020B0604030504040204" pitchFamily="50" charset="-128"/>
                          <a:ea typeface="Meiryo UI" panose="020B0604030504040204" pitchFamily="50" charset="-128"/>
                        </a:rPr>
                        <a:t>106,628</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98,900</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a:effectLst/>
                          <a:latin typeface="Meiryo UI" panose="020B0604030504040204" pitchFamily="50" charset="-128"/>
                          <a:ea typeface="Meiryo UI" panose="020B0604030504040204" pitchFamily="50" charset="-128"/>
                        </a:rPr>
                        <a:t>111,963</a:t>
                      </a:r>
                      <a:endParaRPr lang="en-US" altLang="ja-JP" sz="2000" b="0" i="0" u="none" strike="noStrike">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tc>
                  <a:txBody>
                    <a:bodyPr/>
                    <a:lstStyle/>
                    <a:p>
                      <a:pPr algn="r" fontAlgn="ctr"/>
                      <a:r>
                        <a:rPr lang="en-US" altLang="ja-JP" sz="2000" u="none" strike="noStrike" dirty="0">
                          <a:effectLst/>
                          <a:latin typeface="Meiryo UI" panose="020B0604030504040204" pitchFamily="50" charset="-128"/>
                          <a:ea typeface="Meiryo UI" panose="020B0604030504040204" pitchFamily="50" charset="-128"/>
                        </a:rPr>
                        <a:t>100,716</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7935" marR="7935" marT="7935" marB="0" anchor="ctr"/>
                </a:tc>
                <a:extLst>
                  <a:ext uri="{0D108BD9-81ED-4DB2-BD59-A6C34878D82A}">
                    <a16:rowId xmlns:a16="http://schemas.microsoft.com/office/drawing/2014/main" val="2424932979"/>
                  </a:ext>
                </a:extLst>
              </a:tr>
            </a:tbl>
          </a:graphicData>
        </a:graphic>
      </p:graphicFrame>
      <p:sp>
        <p:nvSpPr>
          <p:cNvPr id="7" name="テキスト ボックス 6"/>
          <p:cNvSpPr txBox="1"/>
          <p:nvPr/>
        </p:nvSpPr>
        <p:spPr>
          <a:xfrm>
            <a:off x="169241" y="1085013"/>
            <a:ext cx="8090515"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rPr>
              <a:t>■久宝寺緑地　年間来園者数（人）</a:t>
            </a:r>
            <a:endParaRPr lang="ja-JP" altLang="ja-JP" sz="2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69241" y="2967335"/>
            <a:ext cx="8090515"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■各施設の利用件数</a:t>
            </a:r>
            <a:endParaRPr lang="ja-JP" altLang="ja-JP" sz="2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8424000" y="6492875"/>
            <a:ext cx="720000" cy="365125"/>
          </a:xfrm>
        </p:spPr>
        <p:txBody>
          <a:bodyPr/>
          <a:lstStyle/>
          <a:p>
            <a:fld id="{9374100F-500D-446F-AB60-BC6BCCB7C898}" type="slidenum">
              <a:rPr kumimoji="1" lang="ja-JP" altLang="en-US" smtClean="0"/>
              <a:t>6</a:t>
            </a:fld>
            <a:endParaRPr kumimoji="1" lang="ja-JP" altLang="en-US"/>
          </a:p>
        </p:txBody>
      </p:sp>
    </p:spTree>
    <p:extLst>
      <p:ext uri="{BB962C8B-B14F-4D97-AF65-F5344CB8AC3E}">
        <p14:creationId xmlns:p14="http://schemas.microsoft.com/office/powerpoint/2010/main" val="3276388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lstStyle/>
          <a:p>
            <a:pPr marL="0" indent="0" algn="l">
              <a:buNone/>
            </a:pPr>
            <a:r>
              <a:rPr lang="ja-JP" altLang="en-US" sz="4400" dirty="0" smtClean="0"/>
              <a:t>１</a:t>
            </a:r>
            <a:r>
              <a:rPr lang="en-US" altLang="ja-JP" sz="4400" dirty="0" smtClean="0"/>
              <a:t>.</a:t>
            </a:r>
            <a:r>
              <a:rPr lang="ja-JP" altLang="en-US" sz="4400" dirty="0"/>
              <a:t>久宝寺緑地の概要</a:t>
            </a:r>
          </a:p>
        </p:txBody>
      </p:sp>
      <p:sp>
        <p:nvSpPr>
          <p:cNvPr id="7" name="テキスト ボックス 6"/>
          <p:cNvSpPr txBox="1"/>
          <p:nvPr/>
        </p:nvSpPr>
        <p:spPr>
          <a:xfrm>
            <a:off x="107504" y="776115"/>
            <a:ext cx="8856984" cy="3724096"/>
          </a:xfrm>
          <a:prstGeom prst="rect">
            <a:avLst/>
          </a:prstGeom>
          <a:noFill/>
        </p:spPr>
        <p:txBody>
          <a:bodyPr wrap="square" rtlCol="0">
            <a:spAutoFit/>
          </a:bodyPr>
          <a:lstStyle/>
          <a:p>
            <a:r>
              <a:rPr kumimoji="1" lang="ja-JP" altLang="en-US" sz="2800" dirty="0" smtClean="0"/>
              <a:t>■</a:t>
            </a:r>
            <a:r>
              <a:rPr lang="ja-JP" altLang="en-US" sz="2800" dirty="0" smtClean="0"/>
              <a:t>防災公園としての位置づけ</a:t>
            </a:r>
            <a:endParaRPr lang="en-US" altLang="ja-JP" sz="2800" dirty="0" smtClean="0"/>
          </a:p>
          <a:p>
            <a:endParaRPr kumimoji="1" lang="en-US" altLang="ja-JP" sz="2800" dirty="0"/>
          </a:p>
          <a:p>
            <a:r>
              <a:rPr lang="ja-JP" altLang="en-US" sz="2800" dirty="0"/>
              <a:t>○広域避難場所</a:t>
            </a:r>
            <a:endParaRPr lang="en-US" altLang="ja-JP" sz="2800" dirty="0" smtClean="0"/>
          </a:p>
          <a:p>
            <a:r>
              <a:rPr lang="ja-JP" altLang="en-US" sz="2400" dirty="0"/>
              <a:t>　震災時に火災の延焼拡大によって起こる輻射熱や熱気流から</a:t>
            </a:r>
            <a:r>
              <a:rPr lang="ja-JP" altLang="en-US" sz="2400" dirty="0" smtClean="0"/>
              <a:t>、</a:t>
            </a:r>
            <a:endParaRPr lang="en-US" altLang="ja-JP" sz="2400" dirty="0" smtClean="0"/>
          </a:p>
          <a:p>
            <a:r>
              <a:rPr lang="ja-JP" altLang="en-US" sz="2400" dirty="0" smtClean="0"/>
              <a:t>　住民</a:t>
            </a:r>
            <a:r>
              <a:rPr lang="ja-JP" altLang="en-US" sz="2400" dirty="0"/>
              <a:t>を守る場所</a:t>
            </a:r>
            <a:endParaRPr lang="en-US" altLang="ja-JP" sz="2400" dirty="0" smtClean="0"/>
          </a:p>
          <a:p>
            <a:endParaRPr kumimoji="1" lang="en-US" altLang="ja-JP" sz="2800" dirty="0"/>
          </a:p>
          <a:p>
            <a:r>
              <a:rPr lang="ja-JP" altLang="en-US" sz="2800" dirty="0"/>
              <a:t>○後方支援活動</a:t>
            </a:r>
            <a:r>
              <a:rPr lang="ja-JP" altLang="en-US" sz="2800" dirty="0" smtClean="0"/>
              <a:t>拠点</a:t>
            </a:r>
            <a:endParaRPr lang="en-US" altLang="ja-JP" sz="2800" dirty="0" smtClean="0"/>
          </a:p>
          <a:p>
            <a:r>
              <a:rPr kumimoji="1" lang="ja-JP" altLang="en-US" sz="2400" dirty="0"/>
              <a:t>　</a:t>
            </a:r>
            <a:r>
              <a:rPr lang="ja-JP" altLang="en-US" sz="2400" dirty="0"/>
              <a:t>災害における自衛隊、消防、警察など応援部隊の活動の</a:t>
            </a:r>
            <a:r>
              <a:rPr lang="ja-JP" altLang="en-US" sz="2400" dirty="0" smtClean="0"/>
              <a:t>拠点</a:t>
            </a:r>
            <a:endParaRPr lang="en-US" altLang="ja-JP" sz="2400" dirty="0" smtClean="0"/>
          </a:p>
          <a:p>
            <a:endParaRPr kumimoji="1" lang="en-US" altLang="ja-JP" sz="2400" dirty="0"/>
          </a:p>
        </p:txBody>
      </p:sp>
      <p:sp>
        <p:nvSpPr>
          <p:cNvPr id="3" name="右矢印 2"/>
          <p:cNvSpPr/>
          <p:nvPr/>
        </p:nvSpPr>
        <p:spPr>
          <a:xfrm>
            <a:off x="197840" y="4913872"/>
            <a:ext cx="432048"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11560" y="4797152"/>
            <a:ext cx="7704856" cy="1261884"/>
          </a:xfrm>
          <a:prstGeom prst="rect">
            <a:avLst/>
          </a:prstGeom>
          <a:noFill/>
        </p:spPr>
        <p:txBody>
          <a:bodyPr wrap="square" rtlCol="0">
            <a:spAutoFit/>
          </a:bodyPr>
          <a:lstStyle/>
          <a:p>
            <a:r>
              <a:rPr lang="ja-JP" altLang="en-US" sz="2800" b="1" dirty="0"/>
              <a:t>防災機能の拡充を図るため、東地区を新規整備により拡張する予定</a:t>
            </a:r>
            <a:endParaRPr lang="en-US" altLang="ja-JP" sz="2800" b="1" dirty="0"/>
          </a:p>
          <a:p>
            <a:endParaRPr kumimoji="1" lang="ja-JP" altLang="en-US" sz="2000" b="1" dirty="0"/>
          </a:p>
        </p:txBody>
      </p:sp>
      <p:sp>
        <p:nvSpPr>
          <p:cNvPr id="5" name="スライド番号プレースホルダー 4"/>
          <p:cNvSpPr>
            <a:spLocks noGrp="1"/>
          </p:cNvSpPr>
          <p:nvPr>
            <p:ph type="sldNum" sz="quarter" idx="12"/>
          </p:nvPr>
        </p:nvSpPr>
        <p:spPr>
          <a:xfrm>
            <a:off x="8424000" y="6492875"/>
            <a:ext cx="720000" cy="365125"/>
          </a:xfrm>
        </p:spPr>
        <p:txBody>
          <a:bodyPr/>
          <a:lstStyle/>
          <a:p>
            <a:fld id="{9374100F-500D-446F-AB60-BC6BCCB7C898}" type="slidenum">
              <a:rPr kumimoji="1" lang="ja-JP" altLang="en-US" smtClean="0"/>
              <a:t>7</a:t>
            </a:fld>
            <a:endParaRPr kumimoji="1" lang="ja-JP" altLang="en-US"/>
          </a:p>
        </p:txBody>
      </p:sp>
    </p:spTree>
    <p:extLst>
      <p:ext uri="{BB962C8B-B14F-4D97-AF65-F5344CB8AC3E}">
        <p14:creationId xmlns:p14="http://schemas.microsoft.com/office/powerpoint/2010/main" val="1125415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7504" y="743496"/>
            <a:ext cx="8856984" cy="584775"/>
          </a:xfrm>
          <a:prstGeom prst="rect">
            <a:avLst/>
          </a:prstGeom>
          <a:noFill/>
        </p:spPr>
        <p:txBody>
          <a:bodyPr wrap="square" rtlCol="0">
            <a:spAutoFit/>
          </a:bodyPr>
          <a:lstStyle/>
          <a:p>
            <a:r>
              <a:rPr kumimoji="1" lang="ja-JP" altLang="en-US" sz="3200" dirty="0" smtClean="0"/>
              <a:t>■</a:t>
            </a:r>
            <a:r>
              <a:rPr lang="ja-JP" altLang="en-US" sz="3200" dirty="0" smtClean="0"/>
              <a:t>東</a:t>
            </a:r>
            <a:r>
              <a:rPr lang="ja-JP" altLang="en-US" sz="3200" dirty="0"/>
              <a:t>地区</a:t>
            </a:r>
            <a:r>
              <a:rPr lang="ja-JP" altLang="en-US" sz="3200" dirty="0" smtClean="0"/>
              <a:t>の</a:t>
            </a:r>
            <a:r>
              <a:rPr kumimoji="1" lang="ja-JP" altLang="en-US" sz="3200" dirty="0" smtClean="0"/>
              <a:t>整備状況</a:t>
            </a:r>
            <a:endParaRPr kumimoji="1" lang="en-US" altLang="ja-JP" sz="2800" dirty="0" smtClean="0"/>
          </a:p>
        </p:txBody>
      </p:sp>
      <p:sp>
        <p:nvSpPr>
          <p:cNvPr id="10" name="タイトル 1"/>
          <p:cNvSpPr>
            <a:spLocks noGrp="1"/>
          </p:cNvSpPr>
          <p:nvPr>
            <p:ph type="title"/>
          </p:nvPr>
        </p:nvSpPr>
        <p:spPr>
          <a:xfrm>
            <a:off x="0" y="0"/>
            <a:ext cx="9167813" cy="763588"/>
          </a:xfrm>
          <a:solidFill>
            <a:schemeClr val="accent2">
              <a:lumMod val="75000"/>
            </a:schemeClr>
          </a:solidFill>
        </p:spPr>
        <p:txBody>
          <a:bodyPr/>
          <a:lstStyle/>
          <a:p>
            <a:pPr marL="0" indent="0" algn="l">
              <a:buNone/>
            </a:pPr>
            <a:r>
              <a:rPr lang="ja-JP" altLang="en-US" sz="4400" dirty="0" smtClean="0"/>
              <a:t>１</a:t>
            </a:r>
            <a:r>
              <a:rPr lang="en-US" altLang="ja-JP" sz="4400" dirty="0" smtClean="0"/>
              <a:t>.</a:t>
            </a:r>
            <a:r>
              <a:rPr lang="ja-JP" altLang="en-US" sz="4400" dirty="0"/>
              <a:t>久宝寺緑地の概要</a:t>
            </a:r>
          </a:p>
        </p:txBody>
      </p:sp>
      <p:grpSp>
        <p:nvGrpSpPr>
          <p:cNvPr id="11" name="グループ化 10"/>
          <p:cNvGrpSpPr/>
          <p:nvPr/>
        </p:nvGrpSpPr>
        <p:grpSpPr>
          <a:xfrm>
            <a:off x="623562" y="1298186"/>
            <a:ext cx="7920880" cy="5536097"/>
            <a:chOff x="-139584" y="1882397"/>
            <a:chExt cx="6696746" cy="4680520"/>
          </a:xfrm>
        </p:grpSpPr>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868529" y="874284"/>
              <a:ext cx="4680520" cy="6696746"/>
            </a:xfrm>
            <a:prstGeom prst="rect">
              <a:avLst/>
            </a:prstGeom>
          </p:spPr>
        </p:pic>
        <p:sp>
          <p:nvSpPr>
            <p:cNvPr id="13" name="フリーフォーム 12"/>
            <p:cNvSpPr>
              <a:spLocks noChangeAspect="1"/>
            </p:cNvSpPr>
            <p:nvPr/>
          </p:nvSpPr>
          <p:spPr>
            <a:xfrm>
              <a:off x="3131840" y="1929204"/>
              <a:ext cx="1811068" cy="1908499"/>
            </a:xfrm>
            <a:custGeom>
              <a:avLst/>
              <a:gdLst>
                <a:gd name="connsiteX0" fmla="*/ 22897 w 1598185"/>
                <a:gd name="connsiteY0" fmla="*/ 0 h 1662295"/>
                <a:gd name="connsiteX1" fmla="*/ 68690 w 1598185"/>
                <a:gd name="connsiteY1" fmla="*/ 718954 h 1662295"/>
                <a:gd name="connsiteX2" fmla="*/ 0 w 1598185"/>
                <a:gd name="connsiteY2" fmla="*/ 915865 h 1662295"/>
                <a:gd name="connsiteX3" fmla="*/ 36635 w 1598185"/>
                <a:gd name="connsiteY3" fmla="*/ 979975 h 1662295"/>
                <a:gd name="connsiteX4" fmla="*/ 119063 w 1598185"/>
                <a:gd name="connsiteY4" fmla="*/ 1662295 h 1662295"/>
                <a:gd name="connsiteX5" fmla="*/ 842596 w 1598185"/>
                <a:gd name="connsiteY5" fmla="*/ 1653137 h 1662295"/>
                <a:gd name="connsiteX6" fmla="*/ 915865 w 1598185"/>
                <a:gd name="connsiteY6" fmla="*/ 902127 h 1662295"/>
                <a:gd name="connsiteX7" fmla="*/ 1062404 w 1598185"/>
                <a:gd name="connsiteY7" fmla="*/ 1231838 h 1662295"/>
                <a:gd name="connsiteX8" fmla="*/ 1579868 w 1598185"/>
                <a:gd name="connsiteY8" fmla="*/ 906706 h 1662295"/>
                <a:gd name="connsiteX9" fmla="*/ 1575289 w 1598185"/>
                <a:gd name="connsiteY9" fmla="*/ 787644 h 1662295"/>
                <a:gd name="connsiteX10" fmla="*/ 1488281 w 1598185"/>
                <a:gd name="connsiteY10" fmla="*/ 512884 h 1662295"/>
                <a:gd name="connsiteX11" fmla="*/ 1575289 w 1598185"/>
                <a:gd name="connsiteY11" fmla="*/ 439615 h 1662295"/>
                <a:gd name="connsiteX12" fmla="*/ 1598185 w 1598185"/>
                <a:gd name="connsiteY12" fmla="*/ 77848 h 1662295"/>
                <a:gd name="connsiteX13" fmla="*/ 22897 w 1598185"/>
                <a:gd name="connsiteY13" fmla="*/ 0 h 1662295"/>
                <a:gd name="connsiteX0" fmla="*/ 0 w 1575288"/>
                <a:gd name="connsiteY0" fmla="*/ 0 h 1662295"/>
                <a:gd name="connsiteX1" fmla="*/ 45793 w 1575288"/>
                <a:gd name="connsiteY1" fmla="*/ 718954 h 1662295"/>
                <a:gd name="connsiteX2" fmla="*/ 13738 w 1575288"/>
                <a:gd name="connsiteY2" fmla="*/ 979975 h 1662295"/>
                <a:gd name="connsiteX3" fmla="*/ 96166 w 1575288"/>
                <a:gd name="connsiteY3" fmla="*/ 1662295 h 1662295"/>
                <a:gd name="connsiteX4" fmla="*/ 819699 w 1575288"/>
                <a:gd name="connsiteY4" fmla="*/ 1653137 h 1662295"/>
                <a:gd name="connsiteX5" fmla="*/ 892968 w 1575288"/>
                <a:gd name="connsiteY5" fmla="*/ 902127 h 1662295"/>
                <a:gd name="connsiteX6" fmla="*/ 1039507 w 1575288"/>
                <a:gd name="connsiteY6" fmla="*/ 1231838 h 1662295"/>
                <a:gd name="connsiteX7" fmla="*/ 1556971 w 1575288"/>
                <a:gd name="connsiteY7" fmla="*/ 906706 h 1662295"/>
                <a:gd name="connsiteX8" fmla="*/ 1552392 w 1575288"/>
                <a:gd name="connsiteY8" fmla="*/ 787644 h 1662295"/>
                <a:gd name="connsiteX9" fmla="*/ 1465384 w 1575288"/>
                <a:gd name="connsiteY9" fmla="*/ 512884 h 1662295"/>
                <a:gd name="connsiteX10" fmla="*/ 1552392 w 1575288"/>
                <a:gd name="connsiteY10" fmla="*/ 439615 h 1662295"/>
                <a:gd name="connsiteX11" fmla="*/ 1575288 w 1575288"/>
                <a:gd name="connsiteY11" fmla="*/ 77848 h 1662295"/>
                <a:gd name="connsiteX12" fmla="*/ 0 w 1575288"/>
                <a:gd name="connsiteY12" fmla="*/ 0 h 1662295"/>
                <a:gd name="connsiteX0" fmla="*/ 0 w 1575288"/>
                <a:gd name="connsiteY0" fmla="*/ 0 h 1662295"/>
                <a:gd name="connsiteX1" fmla="*/ 45793 w 1575288"/>
                <a:gd name="connsiteY1" fmla="*/ 718954 h 1662295"/>
                <a:gd name="connsiteX2" fmla="*/ 96166 w 1575288"/>
                <a:gd name="connsiteY2" fmla="*/ 1662295 h 1662295"/>
                <a:gd name="connsiteX3" fmla="*/ 819699 w 1575288"/>
                <a:gd name="connsiteY3" fmla="*/ 1653137 h 1662295"/>
                <a:gd name="connsiteX4" fmla="*/ 892968 w 1575288"/>
                <a:gd name="connsiteY4" fmla="*/ 902127 h 1662295"/>
                <a:gd name="connsiteX5" fmla="*/ 1039507 w 1575288"/>
                <a:gd name="connsiteY5" fmla="*/ 1231838 h 1662295"/>
                <a:gd name="connsiteX6" fmla="*/ 1556971 w 1575288"/>
                <a:gd name="connsiteY6" fmla="*/ 906706 h 1662295"/>
                <a:gd name="connsiteX7" fmla="*/ 1552392 w 1575288"/>
                <a:gd name="connsiteY7" fmla="*/ 787644 h 1662295"/>
                <a:gd name="connsiteX8" fmla="*/ 1465384 w 1575288"/>
                <a:gd name="connsiteY8" fmla="*/ 512884 h 1662295"/>
                <a:gd name="connsiteX9" fmla="*/ 1552392 w 1575288"/>
                <a:gd name="connsiteY9" fmla="*/ 439615 h 1662295"/>
                <a:gd name="connsiteX10" fmla="*/ 1575288 w 1575288"/>
                <a:gd name="connsiteY10" fmla="*/ 77848 h 1662295"/>
                <a:gd name="connsiteX11" fmla="*/ 0 w 1575288"/>
                <a:gd name="connsiteY11" fmla="*/ 0 h 1662295"/>
                <a:gd name="connsiteX0" fmla="*/ 0 w 1575288"/>
                <a:gd name="connsiteY0" fmla="*/ 0 h 1662295"/>
                <a:gd name="connsiteX1" fmla="*/ 131650 w 1575288"/>
                <a:gd name="connsiteY1" fmla="*/ 718954 h 1662295"/>
                <a:gd name="connsiteX2" fmla="*/ 96166 w 1575288"/>
                <a:gd name="connsiteY2" fmla="*/ 1662295 h 1662295"/>
                <a:gd name="connsiteX3" fmla="*/ 819699 w 1575288"/>
                <a:gd name="connsiteY3" fmla="*/ 1653137 h 1662295"/>
                <a:gd name="connsiteX4" fmla="*/ 892968 w 1575288"/>
                <a:gd name="connsiteY4" fmla="*/ 902127 h 1662295"/>
                <a:gd name="connsiteX5" fmla="*/ 1039507 w 1575288"/>
                <a:gd name="connsiteY5" fmla="*/ 1231838 h 1662295"/>
                <a:gd name="connsiteX6" fmla="*/ 1556971 w 1575288"/>
                <a:gd name="connsiteY6" fmla="*/ 906706 h 1662295"/>
                <a:gd name="connsiteX7" fmla="*/ 1552392 w 1575288"/>
                <a:gd name="connsiteY7" fmla="*/ 787644 h 1662295"/>
                <a:gd name="connsiteX8" fmla="*/ 1465384 w 1575288"/>
                <a:gd name="connsiteY8" fmla="*/ 512884 h 1662295"/>
                <a:gd name="connsiteX9" fmla="*/ 1552392 w 1575288"/>
                <a:gd name="connsiteY9" fmla="*/ 439615 h 1662295"/>
                <a:gd name="connsiteX10" fmla="*/ 1575288 w 1575288"/>
                <a:gd name="connsiteY10" fmla="*/ 77848 h 1662295"/>
                <a:gd name="connsiteX11" fmla="*/ 0 w 1575288"/>
                <a:gd name="connsiteY11" fmla="*/ 0 h 1662295"/>
                <a:gd name="connsiteX0" fmla="*/ 0 w 1575288"/>
                <a:gd name="connsiteY0" fmla="*/ 0 h 1653606"/>
                <a:gd name="connsiteX1" fmla="*/ 131650 w 1575288"/>
                <a:gd name="connsiteY1" fmla="*/ 718954 h 1653606"/>
                <a:gd name="connsiteX2" fmla="*/ 136835 w 1575288"/>
                <a:gd name="connsiteY2" fmla="*/ 1653606 h 1653606"/>
                <a:gd name="connsiteX3" fmla="*/ 819699 w 1575288"/>
                <a:gd name="connsiteY3" fmla="*/ 1653137 h 1653606"/>
                <a:gd name="connsiteX4" fmla="*/ 892968 w 1575288"/>
                <a:gd name="connsiteY4" fmla="*/ 902127 h 1653606"/>
                <a:gd name="connsiteX5" fmla="*/ 1039507 w 1575288"/>
                <a:gd name="connsiteY5" fmla="*/ 1231838 h 1653606"/>
                <a:gd name="connsiteX6" fmla="*/ 1556971 w 1575288"/>
                <a:gd name="connsiteY6" fmla="*/ 906706 h 1653606"/>
                <a:gd name="connsiteX7" fmla="*/ 1552392 w 1575288"/>
                <a:gd name="connsiteY7" fmla="*/ 787644 h 1653606"/>
                <a:gd name="connsiteX8" fmla="*/ 1465384 w 1575288"/>
                <a:gd name="connsiteY8" fmla="*/ 512884 h 1653606"/>
                <a:gd name="connsiteX9" fmla="*/ 1552392 w 1575288"/>
                <a:gd name="connsiteY9" fmla="*/ 439615 h 1653606"/>
                <a:gd name="connsiteX10" fmla="*/ 1575288 w 1575288"/>
                <a:gd name="connsiteY10" fmla="*/ 77848 h 1653606"/>
                <a:gd name="connsiteX11" fmla="*/ 0 w 1575288"/>
                <a:gd name="connsiteY11" fmla="*/ 0 h 165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5288" h="1653606">
                  <a:moveTo>
                    <a:pt x="0" y="0"/>
                  </a:moveTo>
                  <a:lnTo>
                    <a:pt x="131650" y="718954"/>
                  </a:lnTo>
                  <a:cubicBezTo>
                    <a:pt x="133378" y="1030505"/>
                    <a:pt x="135107" y="1342055"/>
                    <a:pt x="136835" y="1653606"/>
                  </a:cubicBezTo>
                  <a:lnTo>
                    <a:pt x="819699" y="1653137"/>
                  </a:lnTo>
                  <a:lnTo>
                    <a:pt x="892968" y="902127"/>
                  </a:lnTo>
                  <a:lnTo>
                    <a:pt x="1039507" y="1231838"/>
                  </a:lnTo>
                  <a:lnTo>
                    <a:pt x="1556971" y="906706"/>
                  </a:lnTo>
                  <a:lnTo>
                    <a:pt x="1552392" y="787644"/>
                  </a:lnTo>
                  <a:lnTo>
                    <a:pt x="1465384" y="512884"/>
                  </a:lnTo>
                  <a:lnTo>
                    <a:pt x="1552392" y="439615"/>
                  </a:lnTo>
                  <a:lnTo>
                    <a:pt x="1575288" y="77848"/>
                  </a:lnTo>
                  <a:lnTo>
                    <a:pt x="0" y="0"/>
                  </a:lnTo>
                  <a:close/>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4" name="テキスト ボックス 13"/>
          <p:cNvSpPr txBox="1"/>
          <p:nvPr/>
        </p:nvSpPr>
        <p:spPr>
          <a:xfrm>
            <a:off x="6510886" y="3021330"/>
            <a:ext cx="2441694" cy="33855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令和３年度開設予定区域</a:t>
            </a:r>
            <a:endParaRPr kumimoji="1" lang="ja-JP" altLang="en-US" sz="1600" dirty="0">
              <a:latin typeface="Meiryo UI" panose="020B0604030504040204" pitchFamily="50" charset="-128"/>
              <a:ea typeface="Meiryo UI" panose="020B0604030504040204" pitchFamily="50" charset="-128"/>
            </a:endParaRPr>
          </a:p>
        </p:txBody>
      </p:sp>
      <p:cxnSp>
        <p:nvCxnSpPr>
          <p:cNvPr id="15" name="直線コネクタ 14"/>
          <p:cNvCxnSpPr>
            <a:stCxn id="14" idx="1"/>
          </p:cNvCxnSpPr>
          <p:nvPr/>
        </p:nvCxnSpPr>
        <p:spPr>
          <a:xfrm flipH="1" flipV="1">
            <a:off x="6204273" y="2482231"/>
            <a:ext cx="306613" cy="708376"/>
          </a:xfrm>
          <a:prstGeom prst="line">
            <a:avLst/>
          </a:prstGeom>
          <a:ln w="19050">
            <a:solidFill>
              <a:srgbClr val="FF0000"/>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p:cNvSpPr>
            <a:spLocks noGrp="1"/>
          </p:cNvSpPr>
          <p:nvPr>
            <p:ph type="sldNum" sz="quarter" idx="12"/>
          </p:nvPr>
        </p:nvSpPr>
        <p:spPr>
          <a:xfrm>
            <a:off x="8404500" y="6469158"/>
            <a:ext cx="720000" cy="365125"/>
          </a:xfrm>
        </p:spPr>
        <p:txBody>
          <a:bodyPr/>
          <a:lstStyle/>
          <a:p>
            <a:fld id="{9374100F-500D-446F-AB60-BC6BCCB7C898}" type="slidenum">
              <a:rPr kumimoji="1" lang="ja-JP" altLang="en-US" smtClean="0"/>
              <a:t>8</a:t>
            </a:fld>
            <a:endParaRPr kumimoji="1" lang="ja-JP" altLang="en-US" dirty="0"/>
          </a:p>
        </p:txBody>
      </p:sp>
    </p:spTree>
    <p:extLst>
      <p:ext uri="{BB962C8B-B14F-4D97-AF65-F5344CB8AC3E}">
        <p14:creationId xmlns:p14="http://schemas.microsoft.com/office/powerpoint/2010/main" val="2695870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68005" cy="764378"/>
          </a:xfrm>
          <a:solidFill>
            <a:schemeClr val="accent2">
              <a:lumMod val="75000"/>
            </a:schemeClr>
          </a:solidFill>
        </p:spPr>
        <p:txBody>
          <a:bodyPr/>
          <a:lstStyle/>
          <a:p>
            <a:pPr marL="0" indent="0" algn="l">
              <a:buNone/>
            </a:pPr>
            <a:r>
              <a:rPr lang="ja-JP" altLang="en-US" sz="4400" dirty="0" smtClean="0"/>
              <a:t>１</a:t>
            </a:r>
            <a:r>
              <a:rPr lang="en-US" altLang="ja-JP" sz="4400" dirty="0" smtClean="0"/>
              <a:t>.</a:t>
            </a:r>
            <a:r>
              <a:rPr lang="ja-JP" altLang="en-US" sz="4400" dirty="0"/>
              <a:t>久宝寺緑地の概要</a:t>
            </a:r>
          </a:p>
        </p:txBody>
      </p:sp>
      <p:pic>
        <p:nvPicPr>
          <p:cNvPr id="10" name="図 9"/>
          <p:cNvPicPr>
            <a:picLocks noChangeAspect="1"/>
          </p:cNvPicPr>
          <p:nvPr/>
        </p:nvPicPr>
        <p:blipFill rotWithShape="1">
          <a:blip r:embed="rId2"/>
          <a:srcRect t="13480" b="7186"/>
          <a:stretch/>
        </p:blipFill>
        <p:spPr>
          <a:xfrm>
            <a:off x="2051720" y="1916832"/>
            <a:ext cx="5270475" cy="4896544"/>
          </a:xfrm>
          <a:prstGeom prst="rect">
            <a:avLst/>
          </a:prstGeom>
        </p:spPr>
      </p:pic>
      <p:sp>
        <p:nvSpPr>
          <p:cNvPr id="7" name="テキスト ボックス 6"/>
          <p:cNvSpPr txBox="1"/>
          <p:nvPr/>
        </p:nvSpPr>
        <p:spPr>
          <a:xfrm>
            <a:off x="0" y="764378"/>
            <a:ext cx="8856984" cy="523220"/>
          </a:xfrm>
          <a:prstGeom prst="rect">
            <a:avLst/>
          </a:prstGeom>
          <a:noFill/>
        </p:spPr>
        <p:txBody>
          <a:bodyPr wrap="square" rtlCol="0">
            <a:spAutoFit/>
          </a:bodyPr>
          <a:lstStyle/>
          <a:p>
            <a:r>
              <a:rPr kumimoji="1" lang="ja-JP" altLang="en-US" sz="2800" dirty="0" smtClean="0">
                <a:effectLst/>
              </a:rPr>
              <a:t>久宝寺緑地マネジメントプラン（案）</a:t>
            </a:r>
            <a:r>
              <a:rPr lang="ja-JP" altLang="en-US" dirty="0">
                <a:effectLst/>
              </a:rPr>
              <a:t> </a:t>
            </a:r>
            <a:r>
              <a:rPr kumimoji="1" lang="ja-JP" altLang="en-US" dirty="0" smtClean="0">
                <a:effectLst/>
              </a:rPr>
              <a:t>（令和３年１２月改訂）</a:t>
            </a:r>
            <a:endParaRPr kumimoji="1" lang="en-US" altLang="ja-JP" sz="2400" dirty="0" smtClean="0">
              <a:effectLst/>
            </a:endParaRPr>
          </a:p>
        </p:txBody>
      </p:sp>
      <p:sp>
        <p:nvSpPr>
          <p:cNvPr id="4" name="テキスト ボックス 3"/>
          <p:cNvSpPr txBox="1"/>
          <p:nvPr/>
        </p:nvSpPr>
        <p:spPr>
          <a:xfrm>
            <a:off x="-6234" y="1287598"/>
            <a:ext cx="9127868" cy="646331"/>
          </a:xfrm>
          <a:prstGeom prst="rect">
            <a:avLst/>
          </a:prstGeom>
          <a:noFill/>
        </p:spPr>
        <p:txBody>
          <a:bodyPr wrap="square" rtlCol="0">
            <a:spAutoFit/>
          </a:bodyPr>
          <a:lstStyle/>
          <a:p>
            <a:r>
              <a:rPr lang="ja-JP" altLang="en-US" dirty="0">
                <a:solidFill>
                  <a:srgbClr val="009900"/>
                </a:solidFill>
                <a:effectLst>
                  <a:glow rad="63500">
                    <a:schemeClr val="bg1"/>
                  </a:glow>
                </a:effectLst>
                <a:latin typeface="Meiryo UI" pitchFamily="50" charset="-128"/>
                <a:ea typeface="Meiryo UI" pitchFamily="50" charset="-128"/>
                <a:cs typeface="Meiryo UI" pitchFamily="50" charset="-128"/>
              </a:rPr>
              <a:t>　</a:t>
            </a:r>
            <a:r>
              <a:rPr lang="en-US" altLang="ja-JP" dirty="0">
                <a:solidFill>
                  <a:srgbClr val="009900"/>
                </a:solidFill>
                <a:effectLst>
                  <a:glow rad="63500">
                    <a:schemeClr val="bg1"/>
                  </a:glow>
                </a:effectLst>
                <a:latin typeface="Meiryo UI" pitchFamily="50" charset="-128"/>
                <a:ea typeface="Meiryo UI" pitchFamily="50" charset="-128"/>
                <a:cs typeface="Meiryo UI" pitchFamily="50" charset="-128"/>
              </a:rPr>
              <a:t>『</a:t>
            </a:r>
            <a:r>
              <a:rPr lang="ja-JP" altLang="en-US" dirty="0">
                <a:solidFill>
                  <a:srgbClr val="009900"/>
                </a:solidFill>
                <a:effectLst>
                  <a:glow rad="63500">
                    <a:schemeClr val="bg1"/>
                  </a:glow>
                </a:effectLst>
                <a:latin typeface="Meiryo UI" pitchFamily="50" charset="-128"/>
                <a:ea typeface="Meiryo UI" pitchFamily="50" charset="-128"/>
                <a:cs typeface="Meiryo UI" pitchFamily="50" charset="-128"/>
              </a:rPr>
              <a:t>市街地の貴重なみどりと広大な空間・立地を活かし</a:t>
            </a:r>
            <a:r>
              <a:rPr lang="ja-JP" altLang="en-US" dirty="0" smtClean="0">
                <a:solidFill>
                  <a:srgbClr val="009900"/>
                </a:solidFill>
                <a:effectLst>
                  <a:glow rad="63500">
                    <a:schemeClr val="bg1"/>
                  </a:glow>
                </a:effectLst>
                <a:latin typeface="Meiryo UI" pitchFamily="50" charset="-128"/>
                <a:ea typeface="Meiryo UI" pitchFamily="50" charset="-128"/>
                <a:cs typeface="Meiryo UI" pitchFamily="50" charset="-128"/>
              </a:rPr>
              <a:t>、</a:t>
            </a:r>
            <a:endParaRPr lang="en-US" altLang="ja-JP" dirty="0" smtClean="0">
              <a:solidFill>
                <a:srgbClr val="009900"/>
              </a:solidFill>
              <a:effectLst>
                <a:glow rad="63500">
                  <a:schemeClr val="bg1"/>
                </a:glow>
              </a:effectLst>
              <a:latin typeface="Meiryo UI" pitchFamily="50" charset="-128"/>
              <a:ea typeface="Meiryo UI" pitchFamily="50" charset="-128"/>
              <a:cs typeface="Meiryo UI" pitchFamily="50" charset="-128"/>
            </a:endParaRPr>
          </a:p>
          <a:p>
            <a:pPr algn="r"/>
            <a:r>
              <a:rPr lang="ja-JP" altLang="en-US" dirty="0" smtClean="0">
                <a:solidFill>
                  <a:srgbClr val="009900"/>
                </a:solidFill>
                <a:effectLst>
                  <a:glow rad="63500">
                    <a:schemeClr val="bg1"/>
                  </a:glow>
                </a:effectLst>
                <a:latin typeface="Meiryo UI" pitchFamily="50" charset="-128"/>
                <a:ea typeface="Meiryo UI" pitchFamily="50" charset="-128"/>
                <a:cs typeface="Meiryo UI" pitchFamily="50" charset="-128"/>
              </a:rPr>
              <a:t>「</a:t>
            </a:r>
            <a:r>
              <a:rPr lang="ja-JP" altLang="en-US" dirty="0">
                <a:solidFill>
                  <a:srgbClr val="009900"/>
                </a:solidFill>
                <a:effectLst>
                  <a:glow rad="63500">
                    <a:schemeClr val="bg1"/>
                  </a:glow>
                </a:effectLst>
                <a:latin typeface="Meiryo UI" pitchFamily="50" charset="-128"/>
                <a:ea typeface="Meiryo UI" pitchFamily="50" charset="-128"/>
                <a:cs typeface="Meiryo UI" pitchFamily="50" charset="-128"/>
              </a:rPr>
              <a:t>防災」「健康」「地域」をテーマとした新たな賑わいを生み出す公園</a:t>
            </a:r>
            <a:r>
              <a:rPr lang="en-US" altLang="ja-JP" dirty="0" smtClean="0">
                <a:solidFill>
                  <a:srgbClr val="009900"/>
                </a:solidFill>
                <a:effectLst>
                  <a:glow rad="63500">
                    <a:schemeClr val="bg1"/>
                  </a:glow>
                </a:effectLst>
                <a:latin typeface="Meiryo UI" pitchFamily="50" charset="-128"/>
                <a:ea typeface="Meiryo UI" pitchFamily="50" charset="-128"/>
                <a:cs typeface="Meiryo UI" pitchFamily="50" charset="-128"/>
              </a:rPr>
              <a:t>』</a:t>
            </a:r>
            <a:endParaRPr lang="en-US" altLang="ja-JP" dirty="0">
              <a:solidFill>
                <a:srgbClr val="009900"/>
              </a:solidFill>
              <a:effectLst>
                <a:glow rad="63500">
                  <a:schemeClr val="bg1"/>
                </a:glow>
              </a:effectLst>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a:xfrm>
            <a:off x="8424000" y="6492875"/>
            <a:ext cx="720000" cy="365125"/>
          </a:xfrm>
        </p:spPr>
        <p:txBody>
          <a:bodyPr/>
          <a:lstStyle/>
          <a:p>
            <a:fld id="{9374100F-500D-446F-AB60-BC6BCCB7C898}" type="slidenum">
              <a:rPr kumimoji="1" lang="ja-JP" altLang="en-US" smtClean="0"/>
              <a:t>9</a:t>
            </a:fld>
            <a:endParaRPr kumimoji="1" lang="ja-JP" altLang="en-US" dirty="0"/>
          </a:p>
        </p:txBody>
      </p:sp>
    </p:spTree>
    <p:extLst>
      <p:ext uri="{BB962C8B-B14F-4D97-AF65-F5344CB8AC3E}">
        <p14:creationId xmlns:p14="http://schemas.microsoft.com/office/powerpoint/2010/main" val="317925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1343</Words>
  <Application>Microsoft Office PowerPoint</Application>
  <PresentationFormat>画面に合わせる (4:3)</PresentationFormat>
  <Paragraphs>180</Paragraphs>
  <Slides>16</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HGｺﾞｼｯｸM</vt:lpstr>
      <vt:lpstr>HG丸ｺﾞｼｯｸM-PRO</vt:lpstr>
      <vt:lpstr>Meiryo UI</vt:lpstr>
      <vt:lpstr>微軟正黑體</vt:lpstr>
      <vt:lpstr>ＭＳ Ｐゴシック</vt:lpstr>
      <vt:lpstr>游ゴシック</vt:lpstr>
      <vt:lpstr>Calibri</vt:lpstr>
      <vt:lpstr>Georgia</vt:lpstr>
      <vt:lpstr>Times New Roman</vt:lpstr>
      <vt:lpstr>Trebuchet MS</vt:lpstr>
      <vt:lpstr>Wingdings</vt:lpstr>
      <vt:lpstr>スリップストリーム</vt:lpstr>
      <vt:lpstr>大阪府営久宝寺緑地 プール再整備に係る サウンディング型市場調査 現地説明会</vt:lpstr>
      <vt:lpstr>事業概要説明</vt:lpstr>
      <vt:lpstr>１.久宝寺緑地の概要</vt:lpstr>
      <vt:lpstr>１.久宝寺緑地の概要</vt:lpstr>
      <vt:lpstr>１.久宝寺緑地の概要</vt:lpstr>
      <vt:lpstr>１.久宝寺緑地の概要</vt:lpstr>
      <vt:lpstr>１.久宝寺緑地の概要</vt:lpstr>
      <vt:lpstr>１.久宝寺緑地の概要</vt:lpstr>
      <vt:lpstr>１.久宝寺緑地の概要</vt:lpstr>
      <vt:lpstr>２．事業の背景・目的</vt:lpstr>
      <vt:lpstr>３．提案を求める事項</vt:lpstr>
      <vt:lpstr>４．サウンディング調査の手続き及び今後のスケジュール （予定）</vt:lpstr>
      <vt:lpstr>４．サウンディング調査の手続き及び今後のスケジュール （予定）</vt:lpstr>
      <vt:lpstr>５.(参考)事業スキーム業務内容等の想定</vt:lpstr>
      <vt:lpstr>５.(参考)事業スキーム業務内容等の想定</vt:lpstr>
      <vt:lpstr>５.(参考)事業スキーム業務内容等の想定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2022-01-17T01:19:24Z</dcterms:created>
  <dcterms:modified xsi:type="dcterms:W3CDTF">2022-01-17T01:19:31Z</dcterms:modified>
</cp:coreProperties>
</file>