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301" r:id="rId3"/>
    <p:sldId id="302" r:id="rId4"/>
    <p:sldId id="308" r:id="rId5"/>
    <p:sldId id="304" r:id="rId6"/>
    <p:sldId id="305" r:id="rId7"/>
    <p:sldId id="306" r:id="rId8"/>
    <p:sldId id="309" r:id="rId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94" autoAdjust="0"/>
    <p:restoredTop sz="94660"/>
  </p:normalViewPr>
  <p:slideViewPr>
    <p:cSldViewPr>
      <p:cViewPr varScale="1">
        <p:scale>
          <a:sx n="83" d="100"/>
          <a:sy n="83" d="100"/>
        </p:scale>
        <p:origin x="132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9F842-DB35-4051-9280-E5713D3925D2}" type="datetimeFigureOut">
              <a:rPr kumimoji="1" lang="ja-JP" altLang="en-US" smtClean="0"/>
              <a:t>2015/7/6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D0079-383B-4B4D-A3AD-F8C14DCF47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39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30F6-E10A-4F45-B927-5103F5558809}" type="datetimeFigureOut">
              <a:rPr kumimoji="1" lang="ja-JP" altLang="en-US" smtClean="0"/>
              <a:t>2015/7/6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FD65-A080-4126-AF20-0260FBDD0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0783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30F6-E10A-4F45-B927-5103F5558809}" type="datetimeFigureOut">
              <a:rPr kumimoji="1" lang="ja-JP" altLang="en-US" smtClean="0"/>
              <a:t>2015/7/6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FD65-A080-4126-AF20-0260FBDD0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361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30F6-E10A-4F45-B927-5103F5558809}" type="datetimeFigureOut">
              <a:rPr kumimoji="1" lang="ja-JP" altLang="en-US" smtClean="0"/>
              <a:t>2015/7/6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FD65-A080-4126-AF20-0260FBDD0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8165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30F6-E10A-4F45-B927-5103F5558809}" type="datetimeFigureOut">
              <a:rPr kumimoji="1" lang="ja-JP" altLang="en-US" smtClean="0"/>
              <a:t>2015/7/6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FD65-A080-4126-AF20-0260FBDD0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70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30F6-E10A-4F45-B927-5103F5558809}" type="datetimeFigureOut">
              <a:rPr kumimoji="1" lang="ja-JP" altLang="en-US" smtClean="0"/>
              <a:t>2015/7/6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FD65-A080-4126-AF20-0260FBDD0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4351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30F6-E10A-4F45-B927-5103F5558809}" type="datetimeFigureOut">
              <a:rPr kumimoji="1" lang="ja-JP" altLang="en-US" smtClean="0"/>
              <a:t>2015/7/6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FD65-A080-4126-AF20-0260FBDD0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2928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30F6-E10A-4F45-B927-5103F5558809}" type="datetimeFigureOut">
              <a:rPr kumimoji="1" lang="ja-JP" altLang="en-US" smtClean="0"/>
              <a:t>2015/7/6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FD65-A080-4126-AF20-0260FBDD0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342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30F6-E10A-4F45-B927-5103F5558809}" type="datetimeFigureOut">
              <a:rPr kumimoji="1" lang="ja-JP" altLang="en-US" smtClean="0"/>
              <a:t>2015/7/6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FD65-A080-4126-AF20-0260FBDD0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33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30F6-E10A-4F45-B927-5103F5558809}" type="datetimeFigureOut">
              <a:rPr kumimoji="1" lang="ja-JP" altLang="en-US" smtClean="0"/>
              <a:t>2015/7/6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FD65-A080-4126-AF20-0260FBDD0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248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30F6-E10A-4F45-B927-5103F5558809}" type="datetimeFigureOut">
              <a:rPr kumimoji="1" lang="ja-JP" altLang="en-US" smtClean="0"/>
              <a:t>2015/7/6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FD65-A080-4126-AF20-0260FBDD0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85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30F6-E10A-4F45-B927-5103F5558809}" type="datetimeFigureOut">
              <a:rPr kumimoji="1" lang="ja-JP" altLang="en-US" smtClean="0"/>
              <a:t>2015/7/6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FD65-A080-4126-AF20-0260FBDD0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548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430F6-E10A-4F45-B927-5103F5558809}" type="datetimeFigureOut">
              <a:rPr kumimoji="1" lang="ja-JP" altLang="en-US" smtClean="0"/>
              <a:t>2015/7/6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4FD65-A080-4126-AF20-0260FBDD0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172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3528" y="2515238"/>
            <a:ext cx="8496944" cy="1224136"/>
          </a:xfrm>
        </p:spPr>
        <p:txBody>
          <a:bodyPr>
            <a:normAutofit/>
          </a:bodyPr>
          <a:lstStyle/>
          <a:p>
            <a:r>
              <a:rPr kumimoji="1" lang="ja-JP" altLang="en-US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Ｈ２６年度ＷＧ２の活動報告</a:t>
            </a:r>
            <a:endParaRPr kumimoji="1" lang="ja-JP" altLang="en-US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5589240"/>
            <a:ext cx="6858000" cy="604664"/>
          </a:xfrm>
        </p:spPr>
        <p:txBody>
          <a:bodyPr>
            <a:normAutofit fontScale="70000" lnSpcReduction="20000"/>
          </a:bodyPr>
          <a:lstStyle/>
          <a:p>
            <a:r>
              <a:rPr lang="ja-JP" altLang="en-US"/>
              <a:t>ＧＩＳ大縮尺空間データ官民共有化推進協</a:t>
            </a:r>
            <a:r>
              <a:rPr lang="ja-JP" altLang="en-US" smtClean="0"/>
              <a:t>議会</a:t>
            </a:r>
            <a:endParaRPr lang="en-US" altLang="ja-JP" smtClean="0"/>
          </a:p>
          <a:p>
            <a:r>
              <a:rPr lang="ja-JP" altLang="en-US" smtClean="0"/>
              <a:t>支援</a:t>
            </a:r>
            <a:r>
              <a:rPr lang="ja-JP" altLang="en-US"/>
              <a:t>グループ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27576" y="764704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smtClean="0"/>
              <a:t>ＧＩＳ官民協議会　Ｈ２７年度総会</a:t>
            </a:r>
            <a:endParaRPr kumimoji="1" lang="en-US" altLang="ja-JP" sz="1600" smtClean="0"/>
          </a:p>
          <a:p>
            <a:pPr algn="ctr"/>
            <a:r>
              <a:rPr lang="en-US" altLang="ja-JP" sz="1600" smtClean="0"/>
              <a:t>2015/7/7</a:t>
            </a:r>
            <a:endParaRPr kumimoji="1" lang="ja-JP" altLang="en-US" sz="1600"/>
          </a:p>
        </p:txBody>
      </p:sp>
      <p:sp>
        <p:nvSpPr>
          <p:cNvPr id="5" name="正方形/長方形 4"/>
          <p:cNvSpPr/>
          <p:nvPr/>
        </p:nvSpPr>
        <p:spPr>
          <a:xfrm>
            <a:off x="0" y="1"/>
            <a:ext cx="9144000" cy="646331"/>
          </a:xfrm>
          <a:prstGeom prst="rect">
            <a:avLst/>
          </a:prstGeom>
          <a:pattFill prst="dkHorz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3600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	</a:t>
            </a:r>
            <a:r>
              <a:rPr lang="ja-JP" altLang="en-US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ＷＧ２</a:t>
            </a:r>
            <a:r>
              <a:rPr lang="ja-JP" altLang="en-US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　コンテンツの整備と</a:t>
            </a:r>
            <a:r>
              <a:rPr lang="ja-JP" altLang="en-US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流通</a:t>
            </a:r>
            <a:endParaRPr lang="en-US" altLang="ja-JP" sz="3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841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124744"/>
            <a:ext cx="8280920" cy="504056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b="1" smtClean="0">
                <a:latin typeface="+mn-ea"/>
              </a:rPr>
              <a:t>１、</a:t>
            </a:r>
            <a:r>
              <a:rPr lang="en-US" altLang="ja-JP" b="1" smtClean="0">
                <a:latin typeface="+mn-ea"/>
              </a:rPr>
              <a:t>WG</a:t>
            </a:r>
            <a:r>
              <a:rPr lang="ja-JP" altLang="en-US" b="1" smtClean="0">
                <a:latin typeface="+mn-ea"/>
              </a:rPr>
              <a:t>等の開催状況</a:t>
            </a:r>
            <a:endParaRPr lang="en-US" altLang="ja-JP" b="1" smtClean="0">
              <a:latin typeface="+mn-e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2400" b="1">
              <a:latin typeface="+mn-e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2400" b="1" smtClean="0">
                <a:latin typeface="+mn-ea"/>
              </a:rPr>
              <a:t>H26</a:t>
            </a:r>
            <a:r>
              <a:rPr lang="ja-JP" altLang="en-US" sz="2400" b="1" smtClean="0">
                <a:latin typeface="+mn-ea"/>
              </a:rPr>
              <a:t>年</a:t>
            </a:r>
            <a:r>
              <a:rPr lang="en-US" altLang="ja-JP" sz="2400" b="1" smtClean="0">
                <a:latin typeface="+mn-ea"/>
              </a:rPr>
              <a:t>6</a:t>
            </a:r>
            <a:r>
              <a:rPr lang="ja-JP" altLang="en-US" sz="2400" b="1" smtClean="0">
                <a:latin typeface="+mn-ea"/>
              </a:rPr>
              <a:t>月</a:t>
            </a:r>
            <a:r>
              <a:rPr lang="en-US" altLang="ja-JP" sz="2400" b="1" smtClean="0">
                <a:latin typeface="+mn-ea"/>
              </a:rPr>
              <a:t>6</a:t>
            </a:r>
            <a:r>
              <a:rPr lang="ja-JP" altLang="en-US" sz="2400" b="1" smtClean="0">
                <a:latin typeface="+mn-ea"/>
              </a:rPr>
              <a:t>日　道路管理担当者会議の開催</a:t>
            </a:r>
            <a:endParaRPr lang="en-US" altLang="ja-JP" sz="2400" b="1">
              <a:latin typeface="+mn-e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000" b="1">
                <a:latin typeface="+mn-ea"/>
              </a:rPr>
              <a:t>　　</a:t>
            </a:r>
            <a:r>
              <a:rPr lang="ja-JP" altLang="en-US" sz="2000" b="1" smtClean="0">
                <a:latin typeface="+mn-ea"/>
              </a:rPr>
              <a:t>　　　　</a:t>
            </a:r>
            <a:r>
              <a:rPr lang="en-US" altLang="ja-JP" sz="2000" b="1" smtClean="0">
                <a:latin typeface="+mn-ea"/>
              </a:rPr>
              <a:t>		</a:t>
            </a:r>
            <a:r>
              <a:rPr lang="ja-JP" altLang="en-US" sz="2000" b="1" smtClean="0">
                <a:latin typeface="+mn-ea"/>
              </a:rPr>
              <a:t>◆</a:t>
            </a:r>
            <a:r>
              <a:rPr lang="ja-JP" altLang="en-US" sz="2000" b="1">
                <a:latin typeface="+mn-ea"/>
              </a:rPr>
              <a:t>総務省・</a:t>
            </a:r>
            <a:r>
              <a:rPr lang="zh-TW" altLang="en-US" sz="2000" b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地方情報化推進</a:t>
            </a:r>
            <a:r>
              <a:rPr lang="ja-JP" altLang="en-US" sz="2000" b="1">
                <a:latin typeface="ＭＳ Ｐゴシック" panose="020B0600070205080204" pitchFamily="50" charset="-128"/>
              </a:rPr>
              <a:t>室　</a:t>
            </a:r>
            <a:r>
              <a:rPr lang="ja-JP" altLang="en-US" sz="2000" b="1">
                <a:latin typeface="+mn-ea"/>
              </a:rPr>
              <a:t>磯</a:t>
            </a:r>
            <a:r>
              <a:rPr lang="zh-TW" altLang="en-US" sz="2000" b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室長</a:t>
            </a:r>
            <a:r>
              <a:rPr lang="ja-JP" altLang="en-US" sz="2000" b="1">
                <a:latin typeface="+mn-ea"/>
              </a:rPr>
              <a:t>と</a:t>
            </a:r>
            <a:r>
              <a:rPr lang="ja-JP" altLang="en-US" sz="2000" b="1" smtClean="0">
                <a:latin typeface="+mn-ea"/>
              </a:rPr>
              <a:t>懇談</a:t>
            </a:r>
            <a:endParaRPr lang="en-US" altLang="ja-JP" sz="2000" b="1" smtClean="0">
              <a:latin typeface="+mn-e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2000" b="1">
              <a:latin typeface="+mn-e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2400" b="1" smtClean="0">
                <a:latin typeface="+mn-ea"/>
              </a:rPr>
              <a:t>H27</a:t>
            </a:r>
            <a:r>
              <a:rPr lang="ja-JP" altLang="en-US" sz="2400" b="1" smtClean="0">
                <a:latin typeface="+mn-ea"/>
              </a:rPr>
              <a:t>年</a:t>
            </a:r>
            <a:r>
              <a:rPr lang="en-US" altLang="ja-JP" sz="2400" b="1" smtClean="0">
                <a:latin typeface="+mn-ea"/>
              </a:rPr>
              <a:t>1</a:t>
            </a:r>
            <a:r>
              <a:rPr lang="ja-JP" altLang="en-US" sz="2400" b="1" smtClean="0">
                <a:latin typeface="+mn-ea"/>
              </a:rPr>
              <a:t>月</a:t>
            </a:r>
            <a:r>
              <a:rPr lang="en-US" altLang="ja-JP" sz="2400" b="1" smtClean="0">
                <a:latin typeface="+mn-ea"/>
              </a:rPr>
              <a:t>21</a:t>
            </a:r>
            <a:r>
              <a:rPr lang="ja-JP" altLang="en-US" sz="2400" b="1" smtClean="0">
                <a:latin typeface="+mn-ea"/>
              </a:rPr>
              <a:t>日</a:t>
            </a:r>
            <a:r>
              <a:rPr lang="ja-JP" altLang="en-US" sz="2400" b="1">
                <a:latin typeface="+mn-ea"/>
              </a:rPr>
              <a:t>　</a:t>
            </a:r>
            <a:r>
              <a:rPr lang="en-US" altLang="ja-JP" sz="2400" b="1" smtClean="0">
                <a:latin typeface="+mn-ea"/>
              </a:rPr>
              <a:t>WG2</a:t>
            </a:r>
            <a:r>
              <a:rPr lang="ja-JP" altLang="en-US" sz="2400" b="1" smtClean="0">
                <a:latin typeface="+mn-ea"/>
              </a:rPr>
              <a:t>開催</a:t>
            </a:r>
            <a:endParaRPr lang="en-US" altLang="ja-JP" sz="2400" b="1" smtClean="0">
              <a:latin typeface="+mn-e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2000" b="1">
                <a:latin typeface="+mn-ea"/>
              </a:rPr>
              <a:t>	</a:t>
            </a:r>
            <a:r>
              <a:rPr lang="en-US" altLang="ja-JP" sz="2000" b="1" smtClean="0">
                <a:latin typeface="+mn-ea"/>
              </a:rPr>
              <a:t>	</a:t>
            </a:r>
            <a:r>
              <a:rPr lang="ja-JP" altLang="en-US" sz="2000" b="1" smtClean="0">
                <a:latin typeface="+mn-ea"/>
              </a:rPr>
              <a:t>◆電子国土版　調整</a:t>
            </a:r>
            <a:r>
              <a:rPr lang="ja-JP" altLang="en-US" sz="2000" b="1">
                <a:latin typeface="+mn-ea"/>
              </a:rPr>
              <a:t>会議</a:t>
            </a:r>
            <a:r>
              <a:rPr lang="ja-JP" altLang="en-US" sz="2000" b="1" smtClean="0">
                <a:latin typeface="+mn-ea"/>
              </a:rPr>
              <a:t>システムへ移行検討</a:t>
            </a:r>
            <a:endParaRPr lang="en-US" altLang="ja-JP" sz="2000" b="1" smtClean="0">
              <a:latin typeface="+mn-e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400" b="1">
                <a:latin typeface="+mn-ea"/>
              </a:rPr>
              <a:t>　</a:t>
            </a:r>
            <a:r>
              <a:rPr lang="ja-JP" altLang="en-US" sz="2400" b="1" smtClean="0">
                <a:latin typeface="+mn-ea"/>
              </a:rPr>
              <a:t>　　　２月</a:t>
            </a:r>
            <a:r>
              <a:rPr lang="en-US" altLang="ja-JP" sz="2400" b="1" smtClean="0">
                <a:latin typeface="+mn-ea"/>
              </a:rPr>
              <a:t>27</a:t>
            </a:r>
            <a:r>
              <a:rPr lang="ja-JP" altLang="en-US" sz="2400" b="1" smtClean="0">
                <a:latin typeface="+mn-ea"/>
              </a:rPr>
              <a:t>日　調整会議システム説明会</a:t>
            </a:r>
            <a:endParaRPr lang="en-US" altLang="ja-JP" sz="2400" b="1" smtClean="0">
              <a:latin typeface="+mn-e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2000" b="1">
                <a:latin typeface="+mn-ea"/>
              </a:rPr>
              <a:t>		</a:t>
            </a:r>
            <a:r>
              <a:rPr lang="ja-JP" altLang="en-US" sz="2000" b="1" smtClean="0">
                <a:latin typeface="+mn-ea"/>
              </a:rPr>
              <a:t>◆道路管理者、企業ユーザ対象に開催</a:t>
            </a:r>
            <a:endParaRPr lang="en-US" altLang="ja-JP" sz="2000" b="1" smtClean="0">
              <a:latin typeface="+mn-e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2400" b="1">
              <a:latin typeface="+mn-e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400" b="1">
                <a:latin typeface="+mn-ea"/>
              </a:rPr>
              <a:t>　</a:t>
            </a:r>
            <a:r>
              <a:rPr lang="ja-JP" altLang="en-US" sz="2400" b="1" smtClean="0">
                <a:latin typeface="+mn-ea"/>
              </a:rPr>
              <a:t>　　　５月</a:t>
            </a:r>
            <a:r>
              <a:rPr lang="en-US" altLang="ja-JP" sz="2400" b="1" smtClean="0">
                <a:latin typeface="+mn-ea"/>
              </a:rPr>
              <a:t>22</a:t>
            </a:r>
            <a:r>
              <a:rPr lang="ja-JP" altLang="en-US" sz="2400" b="1" smtClean="0">
                <a:latin typeface="+mn-ea"/>
              </a:rPr>
              <a:t>日　</a:t>
            </a:r>
            <a:r>
              <a:rPr lang="en-US" altLang="ja-JP" sz="2400" b="1" smtClean="0">
                <a:latin typeface="+mn-ea"/>
              </a:rPr>
              <a:t>WG</a:t>
            </a:r>
            <a:r>
              <a:rPr lang="ja-JP" altLang="en-US" sz="2400" b="1" smtClean="0">
                <a:latin typeface="+mn-ea"/>
              </a:rPr>
              <a:t>２</a:t>
            </a:r>
            <a:r>
              <a:rPr lang="ja-JP" altLang="en-US" sz="2000" b="1" smtClean="0">
                <a:latin typeface="+mn-ea"/>
              </a:rPr>
              <a:t>（事務局・支援</a:t>
            </a:r>
            <a:r>
              <a:rPr lang="en-US" altLang="ja-JP" sz="2000" b="1" smtClean="0">
                <a:latin typeface="+mn-ea"/>
              </a:rPr>
              <a:t>G</a:t>
            </a:r>
            <a:r>
              <a:rPr lang="ja-JP" altLang="en-US" sz="2000" b="1" smtClean="0">
                <a:latin typeface="+mn-ea"/>
              </a:rPr>
              <a:t>・占用企業によるコア会議）</a:t>
            </a:r>
            <a:endParaRPr lang="en-US" altLang="ja-JP" sz="2400" b="1">
              <a:latin typeface="+mn-e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800" b="1">
                <a:latin typeface="+mn-ea"/>
              </a:rPr>
              <a:t>		</a:t>
            </a:r>
            <a:r>
              <a:rPr lang="ja-JP" altLang="en-US" sz="2000" b="1" smtClean="0">
                <a:latin typeface="+mn-ea"/>
              </a:rPr>
              <a:t>◆電子国土版　調整会議システムの運用状況</a:t>
            </a:r>
            <a:endParaRPr lang="en-US" altLang="ja-JP" sz="2000" b="1" smtClean="0">
              <a:latin typeface="+mn-e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000" b="1">
                <a:latin typeface="+mn-ea"/>
              </a:rPr>
              <a:t>　</a:t>
            </a:r>
            <a:r>
              <a:rPr lang="ja-JP" altLang="en-US" sz="2000" b="1" smtClean="0">
                <a:latin typeface="+mn-ea"/>
              </a:rPr>
              <a:t>　</a:t>
            </a:r>
            <a:r>
              <a:rPr lang="en-US" altLang="ja-JP" sz="2000" b="1" smtClean="0">
                <a:latin typeface="+mn-ea"/>
              </a:rPr>
              <a:t>		</a:t>
            </a:r>
            <a:r>
              <a:rPr lang="ja-JP" altLang="en-US" sz="2000" b="1" smtClean="0">
                <a:latin typeface="+mn-ea"/>
              </a:rPr>
              <a:t>◆電子国土版　埋設物調査システムの運用に受けた協議</a:t>
            </a:r>
            <a:endParaRPr lang="en-US" altLang="ja-JP" sz="2000" b="1" smtClean="0">
              <a:latin typeface="+mn-e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2000" b="1">
                <a:latin typeface="+mn-ea"/>
              </a:rPr>
              <a:t>	</a:t>
            </a:r>
            <a:r>
              <a:rPr lang="en-US" altLang="ja-JP" sz="2000" b="1" smtClean="0">
                <a:latin typeface="+mn-ea"/>
              </a:rPr>
              <a:t>		</a:t>
            </a:r>
            <a:r>
              <a:rPr lang="ja-JP" altLang="en-US" sz="2000" b="1" smtClean="0">
                <a:latin typeface="+mn-ea"/>
              </a:rPr>
              <a:t>（</a:t>
            </a:r>
            <a:r>
              <a:rPr lang="en-US" altLang="ja-JP" sz="2000" b="1" smtClean="0">
                <a:latin typeface="+mn-ea"/>
              </a:rPr>
              <a:t>7</a:t>
            </a:r>
            <a:r>
              <a:rPr lang="ja-JP" altLang="en-US" sz="2000" b="1" smtClean="0">
                <a:latin typeface="+mn-ea"/>
              </a:rPr>
              <a:t>月に試行実験を行う。）</a:t>
            </a:r>
            <a:endParaRPr lang="en-US" altLang="ja-JP" sz="2000" b="1" smtClean="0">
              <a:latin typeface="+mn-e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800" b="1" smtClean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schemeClr val="accent6">
                    <a:lumMod val="50000"/>
                    <a:alpha val="40000"/>
                  </a:schemeClr>
                </a:outerShdw>
              </a:effectLst>
              <a:latin typeface="+mn-e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b="1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accent6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 </a:t>
            </a:r>
            <a:endParaRPr lang="en-US" altLang="ja-JP" b="1" smtClean="0">
              <a:latin typeface="+mn-ea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1"/>
            <a:ext cx="9144000" cy="646331"/>
          </a:xfrm>
          <a:prstGeom prst="rect">
            <a:avLst/>
          </a:prstGeom>
          <a:pattFill prst="dkHorz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3600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	</a:t>
            </a:r>
            <a:r>
              <a:rPr lang="ja-JP" altLang="en-US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ＷＧ２</a:t>
            </a:r>
            <a:r>
              <a:rPr lang="ja-JP" altLang="en-US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　コンテンツの整備と</a:t>
            </a:r>
            <a:r>
              <a:rPr lang="ja-JP" altLang="en-US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流通</a:t>
            </a:r>
            <a:endParaRPr lang="en-US" altLang="ja-JP" sz="3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4865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110" y="1102024"/>
            <a:ext cx="2073322" cy="287961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764704"/>
            <a:ext cx="7992888" cy="583264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400" b="1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accent6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 </a:t>
            </a:r>
            <a:r>
              <a:rPr lang="ja-JP" altLang="en-US" sz="2400" b="1" smtClean="0">
                <a:latin typeface="+mn-ea"/>
              </a:rPr>
              <a:t>　２、調整会議システム電子国土版への移行（</a:t>
            </a:r>
            <a:r>
              <a:rPr lang="en-US" altLang="ja-JP" sz="2400" b="1" smtClean="0">
                <a:latin typeface="+mn-ea"/>
              </a:rPr>
              <a:t>2015</a:t>
            </a:r>
            <a:r>
              <a:rPr lang="ja-JP" altLang="en-US" sz="2400" b="1" smtClean="0">
                <a:latin typeface="+mn-ea"/>
              </a:rPr>
              <a:t>年４月）</a:t>
            </a:r>
            <a:endParaRPr lang="en-US" altLang="ja-JP" sz="2400" b="1" smtClean="0">
              <a:latin typeface="+mn-e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2400" b="1" smtClean="0">
                <a:latin typeface="+mn-ea"/>
              </a:rPr>
              <a:t>	</a:t>
            </a:r>
            <a:r>
              <a:rPr lang="ja-JP" altLang="en-US" sz="2400" b="1" smtClean="0">
                <a:latin typeface="+mn-ea"/>
              </a:rPr>
              <a:t>運用状況と課題</a:t>
            </a:r>
            <a:endParaRPr lang="en-US" altLang="ja-JP" sz="2000" b="1" smtClean="0">
              <a:latin typeface="+mn-ea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ja-JP" altLang="en-US" sz="1800" b="1" smtClean="0">
                <a:latin typeface="+mn-ea"/>
              </a:rPr>
              <a:t>道路管理者による新たな利用の検討広がる</a:t>
            </a:r>
            <a:endParaRPr lang="en-US" altLang="ja-JP" sz="1800" b="1" smtClean="0">
              <a:latin typeface="+mn-e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800" b="1">
                <a:latin typeface="+mn-ea"/>
              </a:rPr>
              <a:t>　</a:t>
            </a:r>
            <a:r>
              <a:rPr lang="ja-JP" altLang="en-US" sz="1800" b="1" smtClean="0">
                <a:latin typeface="+mn-ea"/>
              </a:rPr>
              <a:t>　　　　　（</a:t>
            </a:r>
            <a:r>
              <a:rPr lang="en-US" altLang="ja-JP" sz="1800" b="1" smtClean="0">
                <a:latin typeface="+mn-ea"/>
              </a:rPr>
              <a:t>7</a:t>
            </a:r>
            <a:r>
              <a:rPr lang="ja-JP" altLang="en-US" sz="1800" b="1" smtClean="0">
                <a:latin typeface="+mn-ea"/>
              </a:rPr>
              <a:t>月</a:t>
            </a:r>
            <a:r>
              <a:rPr lang="en-US" altLang="ja-JP" sz="1800" b="1" smtClean="0">
                <a:latin typeface="+mn-ea"/>
              </a:rPr>
              <a:t>3</a:t>
            </a:r>
            <a:r>
              <a:rPr lang="ja-JP" altLang="en-US" sz="1800" b="1" smtClean="0">
                <a:latin typeface="+mn-ea"/>
              </a:rPr>
              <a:t>日現在のＩＤ登録済みの土木事務所・道路管理者）</a:t>
            </a:r>
            <a:endParaRPr lang="en-US" altLang="ja-JP" sz="1800" b="1" smtClean="0">
              <a:latin typeface="+mn-e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2000" b="1">
                <a:latin typeface="+mn-ea"/>
              </a:rPr>
              <a:t>	</a:t>
            </a:r>
            <a:r>
              <a:rPr lang="ja-JP" altLang="en-US" sz="2000" b="1" smtClean="0">
                <a:latin typeface="+mn-ea"/>
              </a:rPr>
              <a:t>　　</a:t>
            </a:r>
            <a:endParaRPr lang="en-US" altLang="ja-JP" sz="2000" b="1" smtClean="0">
              <a:latin typeface="+mn-e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2000" b="1">
              <a:latin typeface="+mn-e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2000" b="1" smtClean="0">
              <a:latin typeface="+mn-e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2000" b="1" smtClean="0">
              <a:latin typeface="+mn-e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2000" b="1">
              <a:latin typeface="+mn-e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2000" b="1" smtClean="0">
              <a:latin typeface="+mn-e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2000" b="1">
                <a:latin typeface="+mn-ea"/>
              </a:rPr>
              <a:t>	</a:t>
            </a:r>
            <a:r>
              <a:rPr lang="ja-JP" altLang="en-US" sz="2000" b="1">
                <a:latin typeface="+mn-ea"/>
              </a:rPr>
              <a:t>◆</a:t>
            </a:r>
            <a:r>
              <a:rPr lang="ja-JP" altLang="en-US" sz="2000" b="1" smtClean="0">
                <a:latin typeface="+mn-ea"/>
              </a:rPr>
              <a:t>ユーザの異動と増加、</a:t>
            </a:r>
            <a:r>
              <a:rPr lang="en-US" altLang="ja-JP" sz="2000" b="1" smtClean="0">
                <a:latin typeface="+mn-ea"/>
              </a:rPr>
              <a:t>ID</a:t>
            </a:r>
            <a:r>
              <a:rPr lang="ja-JP" altLang="en-US" sz="2000" b="1" smtClean="0">
                <a:latin typeface="+mn-ea"/>
              </a:rPr>
              <a:t>の取り扱いについて整理が必要</a:t>
            </a:r>
            <a:endParaRPr lang="en-US" altLang="ja-JP" sz="2000" b="1" smtClean="0">
              <a:latin typeface="+mn-e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000" b="1">
                <a:latin typeface="+mn-ea"/>
              </a:rPr>
              <a:t>　</a:t>
            </a:r>
            <a:r>
              <a:rPr lang="ja-JP" altLang="en-US" sz="2000" b="1" smtClean="0">
                <a:latin typeface="+mn-ea"/>
              </a:rPr>
              <a:t>　　　</a:t>
            </a:r>
            <a:r>
              <a:rPr lang="en-US" altLang="ja-JP" sz="2000" b="1" smtClean="0">
                <a:latin typeface="+mn-ea"/>
              </a:rPr>
              <a:t>	</a:t>
            </a:r>
            <a:r>
              <a:rPr lang="ja-JP" altLang="en-US" sz="2000" b="1" smtClean="0">
                <a:latin typeface="+mn-ea"/>
              </a:rPr>
              <a:t>◆ブラウザの問題、ＩＥ８→</a:t>
            </a:r>
            <a:r>
              <a:rPr lang="en-US" altLang="ja-JP" sz="2000" b="1" smtClean="0">
                <a:latin typeface="+mn-ea"/>
              </a:rPr>
              <a:t>IE10</a:t>
            </a:r>
            <a:r>
              <a:rPr lang="ja-JP" altLang="en-US" sz="2000" b="1" smtClean="0">
                <a:latin typeface="+mn-ea"/>
              </a:rPr>
              <a:t>・</a:t>
            </a:r>
            <a:r>
              <a:rPr lang="en-US" altLang="ja-JP" sz="2000" b="1" smtClean="0">
                <a:latin typeface="+mn-ea"/>
              </a:rPr>
              <a:t>IE11</a:t>
            </a:r>
            <a:r>
              <a:rPr lang="ja-JP" altLang="en-US" sz="2000" b="1" smtClean="0">
                <a:latin typeface="+mn-ea"/>
              </a:rPr>
              <a:t>　又は</a:t>
            </a:r>
            <a:r>
              <a:rPr lang="en-US" altLang="ja-JP" sz="2000"/>
              <a:t>Google </a:t>
            </a:r>
            <a:r>
              <a:rPr lang="en-US" altLang="ja-JP" sz="2000" smtClean="0"/>
              <a:t>Chrome</a:t>
            </a:r>
            <a:r>
              <a:rPr lang="ja-JP" altLang="en-US" sz="2000" smtClean="0"/>
              <a:t>、</a:t>
            </a:r>
            <a:r>
              <a:rPr lang="en-US" altLang="ja-JP" sz="2000" smtClean="0"/>
              <a:t>		</a:t>
            </a:r>
            <a:r>
              <a:rPr lang="en-US" altLang="ja-JP" sz="2000" smtClean="0"/>
              <a:t>	Mozilla </a:t>
            </a:r>
            <a:r>
              <a:rPr lang="en-US" altLang="ja-JP" sz="2000"/>
              <a:t>Firefox</a:t>
            </a:r>
            <a:r>
              <a:rPr lang="ja-JP" altLang="ja-JP" sz="2000" smtClean="0"/>
              <a:t>、</a:t>
            </a:r>
            <a:r>
              <a:rPr lang="ja-JP" altLang="en-US" sz="2000" b="1" smtClean="0">
                <a:latin typeface="+mn-ea"/>
              </a:rPr>
              <a:t>での使用へ変更を。</a:t>
            </a:r>
            <a:endParaRPr lang="en-US" altLang="ja-JP" sz="2000" b="1" smtClean="0">
              <a:latin typeface="+mn-e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2000" b="1" smtClean="0">
              <a:latin typeface="+mn-e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000" b="1">
                <a:latin typeface="+mn-ea"/>
              </a:rPr>
              <a:t>　</a:t>
            </a:r>
            <a:r>
              <a:rPr lang="ja-JP" altLang="en-US" sz="2000" b="1" smtClean="0">
                <a:latin typeface="+mn-ea"/>
              </a:rPr>
              <a:t>　　　</a:t>
            </a:r>
            <a:r>
              <a:rPr lang="en-US" altLang="ja-JP" sz="2000" b="1" smtClean="0">
                <a:latin typeface="+mn-ea"/>
              </a:rPr>
              <a:t>	</a:t>
            </a:r>
            <a:r>
              <a:rPr lang="ja-JP" altLang="en-US" sz="2000" b="1" smtClean="0">
                <a:latin typeface="+mn-ea"/>
              </a:rPr>
              <a:t>◆利用拡大へ活用ルールの検討</a:t>
            </a:r>
            <a:endParaRPr lang="en-US" altLang="ja-JP" sz="2000" b="1" smtClean="0">
              <a:latin typeface="+mn-ea"/>
            </a:endParaRPr>
          </a:p>
          <a:p>
            <a:pPr lvl="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ja-JP" b="1" smtClean="0">
                <a:latin typeface="+mn-ea"/>
              </a:rPr>
              <a:t>ID</a:t>
            </a:r>
            <a:r>
              <a:rPr lang="ja-JP" altLang="en-US" b="1" smtClean="0">
                <a:latin typeface="+mn-ea"/>
              </a:rPr>
              <a:t>の設定と管理</a:t>
            </a:r>
            <a:endParaRPr lang="en-US" altLang="ja-JP" b="1" smtClean="0">
              <a:latin typeface="+mn-ea"/>
            </a:endParaRPr>
          </a:p>
          <a:p>
            <a:pPr lvl="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ja-JP" altLang="en-US" b="1">
                <a:latin typeface="+mn-ea"/>
              </a:rPr>
              <a:t>データの</a:t>
            </a:r>
            <a:r>
              <a:rPr lang="ja-JP" altLang="en-US" b="1" smtClean="0">
                <a:latin typeface="+mn-ea"/>
              </a:rPr>
              <a:t>削除</a:t>
            </a:r>
            <a:endParaRPr lang="en-US" altLang="ja-JP" b="1" smtClean="0">
              <a:latin typeface="+mn-ea"/>
            </a:endParaRPr>
          </a:p>
          <a:p>
            <a:pPr lvl="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ja-JP" altLang="en-US" b="1" smtClean="0">
                <a:latin typeface="+mn-ea"/>
              </a:rPr>
              <a:t>住所</a:t>
            </a:r>
            <a:r>
              <a:rPr lang="ja-JP" altLang="en-US" sz="1800" b="1" smtClean="0">
                <a:latin typeface="+mn-ea"/>
              </a:rPr>
              <a:t>の入力</a:t>
            </a:r>
            <a:endParaRPr lang="en-US" altLang="ja-JP" sz="1800" b="1" smtClean="0">
              <a:latin typeface="+mn-ea"/>
            </a:endParaRPr>
          </a:p>
          <a:p>
            <a:pPr lvl="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ja-JP" altLang="en-US" b="1">
                <a:latin typeface="+mn-ea"/>
              </a:rPr>
              <a:t>図面</a:t>
            </a:r>
            <a:r>
              <a:rPr lang="ja-JP" altLang="en-US" b="1" smtClean="0">
                <a:latin typeface="+mn-ea"/>
              </a:rPr>
              <a:t>の添付、競合箇所の抽出条件</a:t>
            </a:r>
            <a:endParaRPr lang="en-US" altLang="ja-JP" sz="1800" b="1">
              <a:latin typeface="+mn-ea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55776" y="2086397"/>
            <a:ext cx="15841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smtClean="0">
                <a:latin typeface="+mn-ea"/>
              </a:rPr>
              <a:t>　岸和田土木</a:t>
            </a:r>
            <a:endParaRPr lang="en-US" altLang="ja-JP" sz="1600" b="1" smtClean="0">
              <a:latin typeface="+mn-ea"/>
            </a:endParaRPr>
          </a:p>
          <a:p>
            <a:r>
              <a:rPr lang="ja-JP" altLang="en-US" sz="1600" b="1" smtClean="0">
                <a:latin typeface="+mn-ea"/>
              </a:rPr>
              <a:t>　富田林</a:t>
            </a:r>
            <a:r>
              <a:rPr lang="ja-JP" altLang="en-US" sz="1600" b="1">
                <a:latin typeface="+mn-ea"/>
              </a:rPr>
              <a:t>土木</a:t>
            </a:r>
            <a:endParaRPr lang="en-US" altLang="ja-JP" sz="1600" b="1">
              <a:latin typeface="+mn-ea"/>
            </a:endParaRPr>
          </a:p>
          <a:p>
            <a:r>
              <a:rPr lang="ja-JP" altLang="en-US" sz="1600" b="1" smtClean="0">
                <a:latin typeface="+mn-ea"/>
              </a:rPr>
              <a:t>　八尾</a:t>
            </a:r>
            <a:r>
              <a:rPr lang="ja-JP" altLang="en-US" sz="1600" b="1">
                <a:latin typeface="+mn-ea"/>
              </a:rPr>
              <a:t>土木</a:t>
            </a:r>
            <a:endParaRPr lang="en-US" altLang="ja-JP" sz="1600" b="1">
              <a:latin typeface="+mn-ea"/>
            </a:endParaRPr>
          </a:p>
          <a:p>
            <a:r>
              <a:rPr lang="ja-JP" altLang="en-US" sz="1600" b="1" smtClean="0">
                <a:latin typeface="+mn-ea"/>
              </a:rPr>
              <a:t>　枚方</a:t>
            </a:r>
            <a:r>
              <a:rPr lang="ja-JP" altLang="en-US" sz="1600" b="1">
                <a:latin typeface="+mn-ea"/>
              </a:rPr>
              <a:t>土木</a:t>
            </a:r>
            <a:endParaRPr lang="en-US" altLang="ja-JP" sz="1600" b="1">
              <a:latin typeface="+mn-ea"/>
            </a:endParaRPr>
          </a:p>
          <a:p>
            <a:r>
              <a:rPr lang="ja-JP" altLang="en-US" sz="1600" b="1" smtClean="0">
                <a:latin typeface="+mn-ea"/>
              </a:rPr>
              <a:t>　茨木</a:t>
            </a:r>
            <a:r>
              <a:rPr lang="ja-JP" altLang="en-US" sz="1600" b="1">
                <a:latin typeface="+mn-ea"/>
              </a:rPr>
              <a:t>土木</a:t>
            </a:r>
            <a:endParaRPr lang="en-US" altLang="ja-JP" sz="1600" b="1">
              <a:latin typeface="+mn-ea"/>
            </a:endParaRPr>
          </a:p>
          <a:p>
            <a:r>
              <a:rPr lang="ja-JP" altLang="en-US" sz="1600" b="1" smtClean="0">
                <a:latin typeface="+mn-ea"/>
              </a:rPr>
              <a:t>　池田</a:t>
            </a:r>
            <a:r>
              <a:rPr lang="ja-JP" altLang="en-US" sz="1600" b="1">
                <a:latin typeface="+mn-ea"/>
              </a:rPr>
              <a:t>土木</a:t>
            </a:r>
            <a:endParaRPr lang="en-US" altLang="ja-JP" sz="1600" b="1">
              <a:latin typeface="+mn-ea"/>
            </a:endParaRPr>
          </a:p>
          <a:p>
            <a:r>
              <a:rPr lang="ja-JP" altLang="en-US" sz="1600" b="1" smtClean="0">
                <a:latin typeface="+mn-ea"/>
              </a:rPr>
              <a:t>＊鳳土木</a:t>
            </a:r>
            <a:endParaRPr lang="en-US" altLang="ja-JP" sz="1600" b="1">
              <a:latin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39952" y="2130089"/>
            <a:ext cx="12961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smtClean="0">
                <a:latin typeface="+mn-ea"/>
              </a:rPr>
              <a:t>　阪南市</a:t>
            </a:r>
            <a:endParaRPr lang="en-US" altLang="ja-JP" sz="1600" b="1" smtClean="0">
              <a:latin typeface="+mn-ea"/>
            </a:endParaRPr>
          </a:p>
          <a:p>
            <a:r>
              <a:rPr lang="ja-JP" altLang="en-US" sz="1600" b="1" smtClean="0">
                <a:latin typeface="+mn-ea"/>
              </a:rPr>
              <a:t>　泉佐野市</a:t>
            </a:r>
            <a:endParaRPr lang="en-US" altLang="ja-JP" sz="1600" b="1">
              <a:latin typeface="+mn-ea"/>
            </a:endParaRPr>
          </a:p>
          <a:p>
            <a:r>
              <a:rPr lang="ja-JP" altLang="en-US" sz="1600" b="1" smtClean="0">
                <a:latin typeface="+mn-ea"/>
              </a:rPr>
              <a:t>　門真市</a:t>
            </a:r>
            <a:endParaRPr lang="en-US" altLang="ja-JP" sz="1600" b="1">
              <a:latin typeface="+mn-ea"/>
            </a:endParaRPr>
          </a:p>
          <a:p>
            <a:r>
              <a:rPr lang="ja-JP" altLang="en-US" sz="1600" b="1" smtClean="0">
                <a:latin typeface="+mn-ea"/>
              </a:rPr>
              <a:t>　東大阪市</a:t>
            </a:r>
            <a:endParaRPr lang="en-US" altLang="ja-JP" sz="1600" b="1">
              <a:latin typeface="+mn-ea"/>
            </a:endParaRPr>
          </a:p>
          <a:p>
            <a:r>
              <a:rPr lang="ja-JP" altLang="en-US" sz="1600" b="1" smtClean="0">
                <a:latin typeface="+mn-ea"/>
              </a:rPr>
              <a:t>　豊中市</a:t>
            </a:r>
            <a:endParaRPr lang="en-US" altLang="ja-JP" sz="1600" b="1">
              <a:latin typeface="+mn-ea"/>
            </a:endParaRPr>
          </a:p>
          <a:p>
            <a:r>
              <a:rPr lang="ja-JP" altLang="en-US" sz="1600" b="1" smtClean="0">
                <a:latin typeface="+mn-ea"/>
              </a:rPr>
              <a:t>＊</a:t>
            </a:r>
            <a:r>
              <a:rPr lang="ja-JP" altLang="en-US" sz="1600" b="1" smtClean="0">
                <a:latin typeface="+mn-ea"/>
              </a:rPr>
              <a:t>枚方市</a:t>
            </a:r>
            <a:endParaRPr lang="en-US" altLang="ja-JP" sz="1600" b="1" smtClean="0">
              <a:latin typeface="+mn-ea"/>
            </a:endParaRPr>
          </a:p>
          <a:p>
            <a:r>
              <a:rPr lang="ja-JP" altLang="en-US" sz="1600" b="1" smtClean="0">
                <a:latin typeface="+mn-ea"/>
              </a:rPr>
              <a:t>＊堺市</a:t>
            </a:r>
            <a:endParaRPr lang="en-US" altLang="ja-JP" sz="1600" b="1">
              <a:latin typeface="+mn-ea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1"/>
            <a:ext cx="9144000" cy="646331"/>
          </a:xfrm>
          <a:prstGeom prst="rect">
            <a:avLst/>
          </a:prstGeom>
          <a:pattFill prst="dkHorz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3600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	</a:t>
            </a:r>
            <a:r>
              <a:rPr lang="ja-JP" altLang="en-US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ＷＧ２</a:t>
            </a:r>
            <a:r>
              <a:rPr lang="ja-JP" altLang="en-US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　コンテンツの整備と</a:t>
            </a:r>
            <a:r>
              <a:rPr lang="ja-JP" altLang="en-US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流通</a:t>
            </a:r>
            <a:endParaRPr lang="en-US" altLang="ja-JP" sz="3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0313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514857"/>
            <a:ext cx="8496944" cy="104765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ja-JP" altLang="en-US" sz="3200" b="1" smtClean="0">
                <a:latin typeface="+mn-ea"/>
              </a:rPr>
              <a:t>システムの運用開始にあたっての課題</a:t>
            </a:r>
            <a:endParaRPr lang="en-US" altLang="ja-JP" sz="3200" b="1">
              <a:latin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594352"/>
            <a:ext cx="7886700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ja-JP" altLang="en-US" sz="2400" smtClean="0"/>
              <a:t>新システムへの問合等について</a:t>
            </a:r>
            <a:endParaRPr lang="en-US" altLang="ja-JP" sz="2400" smtClean="0"/>
          </a:p>
          <a:p>
            <a:pPr lvl="1">
              <a:buFont typeface="Wingdings" panose="05000000000000000000" pitchFamily="2" charset="2"/>
              <a:buChar char="u"/>
            </a:pPr>
            <a:r>
              <a:rPr lang="ja-JP" altLang="en-US" sz="2000" smtClean="0"/>
              <a:t>パスワードの管理について（ログイン</a:t>
            </a:r>
            <a:r>
              <a:rPr lang="ja-JP" altLang="en-US" sz="2000"/>
              <a:t>した最初に変更してください</a:t>
            </a:r>
            <a:r>
              <a:rPr lang="ja-JP" altLang="en-US" sz="2000" smtClean="0"/>
              <a:t>。）</a:t>
            </a:r>
            <a:endParaRPr lang="en-US" altLang="ja-JP" sz="2000"/>
          </a:p>
          <a:p>
            <a:pPr lvl="1">
              <a:buFont typeface="Wingdings" panose="05000000000000000000" pitchFamily="2" charset="2"/>
              <a:buChar char="u"/>
            </a:pPr>
            <a:r>
              <a:rPr lang="ja-JP" altLang="en-US" sz="2000" smtClean="0"/>
              <a:t>担当者の異動</a:t>
            </a:r>
            <a:r>
              <a:rPr lang="ja-JP" altLang="en-US" sz="2000"/>
              <a:t>に</a:t>
            </a:r>
            <a:r>
              <a:rPr lang="ja-JP" altLang="en-US" sz="2000" smtClean="0"/>
              <a:t>伴う</a:t>
            </a:r>
            <a:r>
              <a:rPr lang="en-US" altLang="ja-JP" sz="2000" smtClean="0"/>
              <a:t>ID</a:t>
            </a:r>
            <a:r>
              <a:rPr lang="ja-JP" altLang="en-US" sz="2000" smtClean="0"/>
              <a:t>・パスワードの問い合わせ</a:t>
            </a:r>
            <a:endParaRPr lang="en-US" altLang="ja-JP" sz="2000"/>
          </a:p>
          <a:p>
            <a:pPr marL="457200" lvl="1" indent="0">
              <a:buNone/>
            </a:pPr>
            <a:r>
              <a:rPr lang="ja-JP" altLang="en-US" sz="1900" b="1" smtClean="0">
                <a:latin typeface="+mn-ea"/>
              </a:rPr>
              <a:t>＊対策＝部門ごとにＩＤを設定（パスワードの管理と定期的な変更が必要）</a:t>
            </a:r>
            <a:endParaRPr lang="en-US" altLang="ja-JP" sz="1900" b="1" smtClean="0">
              <a:latin typeface="+mn-ea"/>
            </a:endParaRPr>
          </a:p>
          <a:p>
            <a:pPr marL="457200" lvl="1" indent="0">
              <a:buNone/>
            </a:pPr>
            <a:r>
              <a:rPr lang="ja-JP" altLang="en-US" sz="2000" smtClean="0"/>
              <a:t>＊登録</a:t>
            </a:r>
            <a:r>
              <a:rPr lang="ja-JP" altLang="en-US" sz="2000"/>
              <a:t>したＩＤでのみ編集</a:t>
            </a:r>
            <a:r>
              <a:rPr lang="ja-JP" altLang="en-US" sz="2000" smtClean="0"/>
              <a:t>可能</a:t>
            </a:r>
            <a:endParaRPr lang="en-US" altLang="ja-JP" sz="2000" smtClean="0"/>
          </a:p>
          <a:p>
            <a:pPr marL="457200" lvl="1" indent="0">
              <a:buNone/>
            </a:pPr>
            <a:endParaRPr lang="en-US" altLang="ja-JP" sz="2000"/>
          </a:p>
          <a:p>
            <a:pPr lvl="1">
              <a:buFont typeface="Wingdings" panose="05000000000000000000" pitchFamily="2" charset="2"/>
              <a:buChar char="u"/>
            </a:pPr>
            <a:r>
              <a:rPr lang="ja-JP" altLang="en-US" sz="2000" smtClean="0"/>
              <a:t>新規道路管理者への登録権限の追加</a:t>
            </a:r>
            <a:endParaRPr lang="en-US" altLang="ja-JP" sz="2000" smtClean="0"/>
          </a:p>
          <a:p>
            <a:pPr marL="0" indent="0">
              <a:buNone/>
            </a:pPr>
            <a:endParaRPr lang="en-US" altLang="ja-JP" sz="2400" smtClean="0"/>
          </a:p>
          <a:p>
            <a:pPr>
              <a:buFont typeface="Wingdings" panose="05000000000000000000" pitchFamily="2" charset="2"/>
              <a:buChar char="u"/>
            </a:pPr>
            <a:r>
              <a:rPr lang="ja-JP" altLang="en-US" sz="2400" smtClean="0"/>
              <a:t>ログアウトについて</a:t>
            </a:r>
            <a:endParaRPr lang="en-US" altLang="ja-JP" sz="2400" smtClean="0"/>
          </a:p>
          <a:p>
            <a:pPr lvl="1">
              <a:buFont typeface="Wingdings" panose="05000000000000000000" pitchFamily="2" charset="2"/>
              <a:buChar char="u"/>
            </a:pPr>
            <a:r>
              <a:rPr lang="ja-JP" altLang="en-US" sz="2000"/>
              <a:t>安全</a:t>
            </a:r>
            <a:r>
              <a:rPr lang="ja-JP" altLang="en-US" sz="2000" smtClean="0"/>
              <a:t>の為、席を離れるときはシステムの終了（画面を閉じる）を</a:t>
            </a:r>
            <a:endParaRPr lang="en-US" altLang="ja-JP" sz="2000" smtClean="0"/>
          </a:p>
          <a:p>
            <a:pPr lvl="1">
              <a:buFont typeface="Wingdings" panose="05000000000000000000" pitchFamily="2" charset="2"/>
              <a:buChar char="u"/>
            </a:pPr>
            <a:r>
              <a:rPr lang="ja-JP" altLang="en-US" sz="2000" smtClean="0"/>
              <a:t>自動ログアウト（一定時間操作しないと、ログアウト状態になります）</a:t>
            </a:r>
            <a:endParaRPr lang="en-US" altLang="ja-JP" sz="2000" smtClean="0"/>
          </a:p>
          <a:p>
            <a:pPr marL="457200" lvl="1" indent="0">
              <a:buNone/>
            </a:pPr>
            <a:endParaRPr lang="en-US" altLang="ja-JP" sz="2000" smtClean="0"/>
          </a:p>
          <a:p>
            <a:pPr>
              <a:buFont typeface="Wingdings" panose="05000000000000000000" pitchFamily="2" charset="2"/>
              <a:buChar char="u"/>
            </a:pPr>
            <a:r>
              <a:rPr lang="ja-JP" altLang="en-US" sz="2400" smtClean="0"/>
              <a:t>ブラウザの確認、ＩＥ８には対応しおりません。</a:t>
            </a:r>
            <a:endParaRPr kumimoji="1" lang="ja-JP" altLang="en-US" sz="2400"/>
          </a:p>
        </p:txBody>
      </p:sp>
      <p:sp>
        <p:nvSpPr>
          <p:cNvPr id="4" name="正方形/長方形 3"/>
          <p:cNvSpPr/>
          <p:nvPr/>
        </p:nvSpPr>
        <p:spPr>
          <a:xfrm>
            <a:off x="0" y="1"/>
            <a:ext cx="9144000" cy="646331"/>
          </a:xfrm>
          <a:prstGeom prst="rect">
            <a:avLst/>
          </a:prstGeom>
          <a:pattFill prst="dkHorz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3600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	</a:t>
            </a:r>
            <a:r>
              <a:rPr lang="ja-JP" altLang="en-US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ＷＧ２</a:t>
            </a:r>
            <a:r>
              <a:rPr lang="ja-JP" altLang="en-US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　コンテンツの整備と</a:t>
            </a:r>
            <a:r>
              <a:rPr lang="ja-JP" altLang="en-US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流通</a:t>
            </a:r>
            <a:endParaRPr lang="en-US" altLang="ja-JP" sz="3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3712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図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49" y="2945734"/>
            <a:ext cx="8245304" cy="3554702"/>
          </a:xfrm>
          <a:prstGeom prst="rect">
            <a:avLst/>
          </a:prstGeom>
        </p:spPr>
      </p:pic>
      <p:grpSp>
        <p:nvGrpSpPr>
          <p:cNvPr id="33" name="グループ化 32"/>
          <p:cNvGrpSpPr/>
          <p:nvPr/>
        </p:nvGrpSpPr>
        <p:grpSpPr>
          <a:xfrm>
            <a:off x="281918" y="2371278"/>
            <a:ext cx="8636743" cy="1002194"/>
            <a:chOff x="281918" y="2371278"/>
            <a:chExt cx="8636743" cy="1002194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918" y="2371278"/>
              <a:ext cx="8545983" cy="100219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71072" y="2405741"/>
              <a:ext cx="1447589" cy="95628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6436" y="992344"/>
            <a:ext cx="7886700" cy="158165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kumimoji="1" lang="ja-JP" altLang="en-US" sz="2000" smtClean="0"/>
              <a:t>登録時の住所</a:t>
            </a:r>
            <a:r>
              <a:rPr lang="ja-JP" altLang="en-US" sz="2000">
                <a:solidFill>
                  <a:srgbClr val="C00000"/>
                </a:solidFill>
              </a:rPr>
              <a:t>○○市</a:t>
            </a:r>
            <a:r>
              <a:rPr lang="ja-JP" altLang="en-US" sz="2000"/>
              <a:t>から</a:t>
            </a:r>
            <a:r>
              <a:rPr lang="ja-JP" altLang="en-US" sz="2000" smtClean="0"/>
              <a:t>入力と</a:t>
            </a:r>
            <a:r>
              <a:rPr lang="ja-JP" altLang="en-US" sz="2000" b="1" smtClean="0">
                <a:solidFill>
                  <a:srgbClr val="C00000"/>
                </a:solidFill>
              </a:rPr>
              <a:t>フロンテージ（住居番号）</a:t>
            </a:r>
            <a:r>
              <a:rPr lang="ja-JP" altLang="en-US" sz="2000" smtClean="0"/>
              <a:t>の活用</a:t>
            </a:r>
            <a:endParaRPr kumimoji="1" lang="en-US" altLang="ja-JP" sz="240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800" b="1">
                <a:latin typeface="+mn-ea"/>
              </a:rPr>
              <a:t>　</a:t>
            </a:r>
            <a:r>
              <a:rPr lang="ja-JP" altLang="en-US" sz="1800" b="1" smtClean="0">
                <a:latin typeface="+mn-ea"/>
              </a:rPr>
              <a:t>　☆ジオコーディング</a:t>
            </a:r>
            <a:r>
              <a:rPr lang="ja-JP" altLang="en-US" sz="1800" b="1">
                <a:latin typeface="+mn-ea"/>
              </a:rPr>
              <a:t>（住所を座標に変換する</a:t>
            </a:r>
            <a:r>
              <a:rPr lang="ja-JP" altLang="en-US" sz="1800" b="1" smtClean="0">
                <a:latin typeface="+mn-ea"/>
              </a:rPr>
              <a:t>機能活用</a:t>
            </a:r>
            <a:r>
              <a:rPr lang="ja-JP" altLang="en-US" sz="1800" b="1">
                <a:latin typeface="+mn-ea"/>
              </a:rPr>
              <a:t>）</a:t>
            </a:r>
            <a:endParaRPr lang="en-US" altLang="ja-JP" sz="2000"/>
          </a:p>
          <a:p>
            <a:pPr lvl="1">
              <a:spcBef>
                <a:spcPts val="0"/>
              </a:spcBef>
            </a:pPr>
            <a:r>
              <a:rPr lang="ja-JP" altLang="ja-JP" sz="1800"/>
              <a:t>　市内一円　　　　</a:t>
            </a:r>
            <a:r>
              <a:rPr lang="en-US" altLang="ja-JP" sz="1800"/>
              <a:t>   </a:t>
            </a:r>
            <a:r>
              <a:rPr lang="ja-JP" altLang="ja-JP" sz="1800"/>
              <a:t>⇒　</a:t>
            </a:r>
            <a:r>
              <a:rPr lang="en-US" altLang="ja-JP" sz="1800">
                <a:solidFill>
                  <a:srgbClr val="FF0000"/>
                </a:solidFill>
              </a:rPr>
              <a:t>xx</a:t>
            </a:r>
            <a:r>
              <a:rPr lang="ja-JP" altLang="ja-JP" sz="1800">
                <a:solidFill>
                  <a:srgbClr val="FF0000"/>
                </a:solidFill>
              </a:rPr>
              <a:t>市</a:t>
            </a:r>
            <a:r>
              <a:rPr lang="ja-JP" altLang="ja-JP" sz="1800"/>
              <a:t>一円　</a:t>
            </a:r>
            <a:r>
              <a:rPr lang="en-US" altLang="ja-JP" sz="1800"/>
              <a:t>	</a:t>
            </a:r>
            <a:endParaRPr lang="ja-JP" altLang="ja-JP" sz="1800"/>
          </a:p>
          <a:p>
            <a:pPr lvl="1">
              <a:spcBef>
                <a:spcPts val="0"/>
              </a:spcBef>
            </a:pPr>
            <a:r>
              <a:rPr lang="ja-JP" altLang="ja-JP" sz="1800"/>
              <a:t>　深田町</a:t>
            </a:r>
            <a:r>
              <a:rPr lang="en-US" altLang="ja-JP" sz="1800"/>
              <a:t>18</a:t>
            </a:r>
            <a:r>
              <a:rPr lang="ja-JP" altLang="ja-JP" sz="1800"/>
              <a:t>番</a:t>
            </a:r>
            <a:r>
              <a:rPr lang="en-US" altLang="ja-JP" sz="1800"/>
              <a:t>12</a:t>
            </a:r>
            <a:r>
              <a:rPr lang="ja-JP" altLang="ja-JP" sz="1800"/>
              <a:t>号　⇒　</a:t>
            </a:r>
            <a:r>
              <a:rPr lang="en-US" altLang="ja-JP" sz="1800">
                <a:solidFill>
                  <a:srgbClr val="FF0000"/>
                </a:solidFill>
              </a:rPr>
              <a:t>xx</a:t>
            </a:r>
            <a:r>
              <a:rPr lang="ja-JP" altLang="ja-JP" sz="1800">
                <a:solidFill>
                  <a:srgbClr val="FF0000"/>
                </a:solidFill>
              </a:rPr>
              <a:t>市</a:t>
            </a:r>
            <a:r>
              <a:rPr lang="ja-JP" altLang="ja-JP" sz="1800"/>
              <a:t>深田町</a:t>
            </a:r>
            <a:r>
              <a:rPr lang="en-US" altLang="ja-JP" sz="1800"/>
              <a:t>18</a:t>
            </a:r>
            <a:r>
              <a:rPr lang="ja-JP" altLang="ja-JP" sz="1800"/>
              <a:t>番</a:t>
            </a:r>
            <a:r>
              <a:rPr lang="en-US" altLang="ja-JP" sz="1800"/>
              <a:t>12</a:t>
            </a:r>
            <a:r>
              <a:rPr lang="ja-JP" altLang="ja-JP" sz="1800"/>
              <a:t>号　</a:t>
            </a:r>
          </a:p>
          <a:p>
            <a:pPr lvl="1">
              <a:spcBef>
                <a:spcPts val="0"/>
              </a:spcBef>
            </a:pPr>
            <a:r>
              <a:rPr lang="en-US" altLang="ja-JP" sz="1800"/>
              <a:t>   </a:t>
            </a:r>
            <a:r>
              <a:rPr lang="ja-JP" altLang="ja-JP" sz="1800"/>
              <a:t>足代新町　　　　　⇒　</a:t>
            </a:r>
            <a:r>
              <a:rPr lang="en-US" altLang="ja-JP" sz="1800">
                <a:solidFill>
                  <a:srgbClr val="FF0000"/>
                </a:solidFill>
              </a:rPr>
              <a:t>xx</a:t>
            </a:r>
            <a:r>
              <a:rPr lang="ja-JP" altLang="ja-JP" sz="1800">
                <a:solidFill>
                  <a:srgbClr val="FF0000"/>
                </a:solidFill>
              </a:rPr>
              <a:t>市</a:t>
            </a:r>
            <a:r>
              <a:rPr lang="ja-JP" altLang="ja-JP" sz="1800"/>
              <a:t>足代</a:t>
            </a:r>
            <a:r>
              <a:rPr lang="ja-JP" altLang="ja-JP" sz="1800" smtClean="0"/>
              <a:t>新町</a:t>
            </a:r>
            <a:endParaRPr lang="en-US" altLang="ja-JP" sz="1800" smtClean="0"/>
          </a:p>
          <a:p>
            <a:pPr marL="457200" lvl="1" indent="0">
              <a:buNone/>
            </a:pPr>
            <a:endParaRPr lang="en-US" altLang="ja-JP" sz="1800"/>
          </a:p>
          <a:p>
            <a:pPr marL="457200" lvl="1" indent="0">
              <a:buNone/>
            </a:pPr>
            <a:endParaRPr lang="en-US" altLang="ja-JP" sz="180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586427"/>
            <a:ext cx="4102329" cy="51744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ja-JP" altLang="en-US" sz="2400" b="1" smtClean="0">
                <a:latin typeface="+mn-ea"/>
              </a:rPr>
              <a:t>システムの効果的な活用（１）</a:t>
            </a:r>
            <a:endParaRPr lang="en-US" altLang="ja-JP" sz="2400" b="1">
              <a:latin typeface="+mn-ea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2483768" y="923944"/>
            <a:ext cx="2284617" cy="2456940"/>
            <a:chOff x="2483768" y="923944"/>
            <a:chExt cx="2284617" cy="2456940"/>
          </a:xfrm>
        </p:grpSpPr>
        <p:sp>
          <p:nvSpPr>
            <p:cNvPr id="34" name="正方形/長方形 33"/>
            <p:cNvSpPr/>
            <p:nvPr/>
          </p:nvSpPr>
          <p:spPr>
            <a:xfrm>
              <a:off x="4122976" y="2676415"/>
              <a:ext cx="6142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FF0000"/>
                  </a:solidFill>
                </a:rPr>
                <a:t>xx</a:t>
              </a:r>
              <a:r>
                <a:rPr lang="ja-JP" altLang="ja-JP">
                  <a:solidFill>
                    <a:srgbClr val="FF0000"/>
                  </a:solidFill>
                </a:rPr>
                <a:t>市</a:t>
              </a:r>
              <a:endParaRPr lang="ja-JP" altLang="en-US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4154114" y="3011552"/>
              <a:ext cx="6142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FF0000"/>
                  </a:solidFill>
                </a:rPr>
                <a:t>xx</a:t>
              </a:r>
              <a:r>
                <a:rPr lang="ja-JP" altLang="ja-JP">
                  <a:solidFill>
                    <a:srgbClr val="FF0000"/>
                  </a:solidFill>
                </a:rPr>
                <a:t>市</a:t>
              </a:r>
              <a:endParaRPr lang="ja-JP" altLang="en-US"/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2483768" y="923944"/>
              <a:ext cx="825888" cy="40887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7" name="直線矢印コネクタ 36"/>
            <p:cNvCxnSpPr/>
            <p:nvPr/>
          </p:nvCxnSpPr>
          <p:spPr>
            <a:xfrm>
              <a:off x="3851920" y="2371278"/>
              <a:ext cx="307136" cy="418463"/>
            </a:xfrm>
            <a:prstGeom prst="straightConnector1">
              <a:avLst/>
            </a:prstGeom>
            <a:ln w="34925">
              <a:prstDash val="dash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53" name="図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504" y="2701517"/>
            <a:ext cx="8629650" cy="819150"/>
          </a:xfrm>
          <a:prstGeom prst="rect">
            <a:avLst/>
          </a:prstGeom>
        </p:spPr>
      </p:pic>
      <p:grpSp>
        <p:nvGrpSpPr>
          <p:cNvPr id="41" name="グループ化 40"/>
          <p:cNvGrpSpPr/>
          <p:nvPr/>
        </p:nvGrpSpPr>
        <p:grpSpPr>
          <a:xfrm>
            <a:off x="7403653" y="2687612"/>
            <a:ext cx="1582427" cy="980250"/>
            <a:chOff x="4366369" y="2032201"/>
            <a:chExt cx="1582427" cy="980250"/>
          </a:xfrm>
        </p:grpSpPr>
        <p:sp>
          <p:nvSpPr>
            <p:cNvPr id="44" name="円/楕円 43"/>
            <p:cNvSpPr/>
            <p:nvPr/>
          </p:nvSpPr>
          <p:spPr>
            <a:xfrm>
              <a:off x="5122908" y="2032201"/>
              <a:ext cx="825888" cy="40887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5" name="直線矢印コネクタ 44"/>
            <p:cNvCxnSpPr>
              <a:stCxn id="44" idx="4"/>
            </p:cNvCxnSpPr>
            <p:nvPr/>
          </p:nvCxnSpPr>
          <p:spPr>
            <a:xfrm flipH="1">
              <a:off x="4366369" y="2441078"/>
              <a:ext cx="1169483" cy="571373"/>
            </a:xfrm>
            <a:prstGeom prst="straightConnector1">
              <a:avLst/>
            </a:prstGeom>
            <a:ln w="34925">
              <a:prstDash val="dash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56" name="図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531" y="2371278"/>
            <a:ext cx="8907841" cy="4183667"/>
          </a:xfrm>
          <a:prstGeom prst="rect">
            <a:avLst/>
          </a:prstGeom>
        </p:spPr>
      </p:pic>
      <p:grpSp>
        <p:nvGrpSpPr>
          <p:cNvPr id="21" name="グループ化 20"/>
          <p:cNvGrpSpPr/>
          <p:nvPr/>
        </p:nvGrpSpPr>
        <p:grpSpPr>
          <a:xfrm>
            <a:off x="482461" y="1709300"/>
            <a:ext cx="5354269" cy="2834194"/>
            <a:chOff x="482461" y="1709300"/>
            <a:chExt cx="5354269" cy="2834194"/>
          </a:xfrm>
        </p:grpSpPr>
        <p:sp>
          <p:nvSpPr>
            <p:cNvPr id="7" name="円/楕円 6"/>
            <p:cNvSpPr/>
            <p:nvPr/>
          </p:nvSpPr>
          <p:spPr>
            <a:xfrm>
              <a:off x="482461" y="3795221"/>
              <a:ext cx="1296144" cy="50405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5116650" y="1709300"/>
              <a:ext cx="720080" cy="40887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" name="直線矢印コネクタ 9"/>
            <p:cNvCxnSpPr>
              <a:stCxn id="8" idx="4"/>
            </p:cNvCxnSpPr>
            <p:nvPr/>
          </p:nvCxnSpPr>
          <p:spPr>
            <a:xfrm>
              <a:off x="5476690" y="2118177"/>
              <a:ext cx="15023" cy="2421398"/>
            </a:xfrm>
            <a:prstGeom prst="straightConnector1">
              <a:avLst/>
            </a:prstGeom>
            <a:ln w="34925">
              <a:prstDash val="dash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>
              <a:stCxn id="7" idx="6"/>
            </p:cNvCxnSpPr>
            <p:nvPr/>
          </p:nvCxnSpPr>
          <p:spPr>
            <a:xfrm>
              <a:off x="1778605" y="4047249"/>
              <a:ext cx="3345352" cy="496245"/>
            </a:xfrm>
            <a:prstGeom prst="straightConnector1">
              <a:avLst/>
            </a:prstGeom>
            <a:ln w="34925">
              <a:prstDash val="dash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9" name="正方形/長方形 58"/>
          <p:cNvSpPr/>
          <p:nvPr/>
        </p:nvSpPr>
        <p:spPr>
          <a:xfrm>
            <a:off x="0" y="1"/>
            <a:ext cx="9144000" cy="646331"/>
          </a:xfrm>
          <a:prstGeom prst="rect">
            <a:avLst/>
          </a:prstGeom>
          <a:pattFill prst="dkHorz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3600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	</a:t>
            </a:r>
            <a:r>
              <a:rPr lang="ja-JP" altLang="en-US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ＷＧ２</a:t>
            </a:r>
            <a:r>
              <a:rPr lang="ja-JP" altLang="en-US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　コンテンツの整備と</a:t>
            </a:r>
            <a:r>
              <a:rPr lang="ja-JP" altLang="en-US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流通</a:t>
            </a:r>
            <a:endParaRPr lang="en-US" altLang="ja-JP" sz="3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9840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6536" y="1255684"/>
            <a:ext cx="8629414" cy="252027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ja-JP" altLang="en-US" sz="2400" smtClean="0"/>
              <a:t>工事</a:t>
            </a:r>
            <a:r>
              <a:rPr lang="ja-JP" altLang="en-US" sz="2400"/>
              <a:t>競合箇所の</a:t>
            </a:r>
            <a:r>
              <a:rPr lang="ja-JP" altLang="en-US" sz="2400" smtClean="0"/>
              <a:t>抽出機能の活用（道路管理者</a:t>
            </a:r>
            <a:r>
              <a:rPr lang="en-US" altLang="ja-JP" sz="2400" smtClean="0"/>
              <a:t>×</a:t>
            </a:r>
            <a:r>
              <a:rPr lang="ja-JP" altLang="en-US" sz="2400" smtClean="0"/>
              <a:t>年度</a:t>
            </a:r>
            <a:r>
              <a:rPr lang="en-US" altLang="ja-JP" sz="2400" smtClean="0"/>
              <a:t>×</a:t>
            </a:r>
            <a:r>
              <a:rPr lang="ja-JP" altLang="en-US" sz="2400" smtClean="0"/>
              <a:t>回数）</a:t>
            </a:r>
            <a:endParaRPr lang="en-US" altLang="ja-JP" sz="2400" smtClean="0"/>
          </a:p>
          <a:p>
            <a:pPr marL="0" indent="0">
              <a:buNone/>
            </a:pPr>
            <a:r>
              <a:rPr lang="ja-JP" altLang="en-US" sz="2400"/>
              <a:t>　</a:t>
            </a:r>
            <a:r>
              <a:rPr lang="ja-JP" altLang="en-US" sz="2400" smtClean="0"/>
              <a:t>　＊</a:t>
            </a:r>
            <a:r>
              <a:rPr lang="ja-JP" altLang="en-US" sz="2000" smtClean="0"/>
              <a:t>調整会議</a:t>
            </a:r>
            <a:r>
              <a:rPr lang="ja-JP" altLang="en-US" sz="2000" smtClean="0">
                <a:solidFill>
                  <a:srgbClr val="C00000"/>
                </a:solidFill>
              </a:rPr>
              <a:t>２回目以降</a:t>
            </a:r>
            <a:r>
              <a:rPr lang="ja-JP" altLang="en-US" sz="2000" smtClean="0"/>
              <a:t>、又は</a:t>
            </a:r>
            <a:r>
              <a:rPr lang="ja-JP" altLang="en-US" sz="2000" smtClean="0">
                <a:solidFill>
                  <a:srgbClr val="C00000"/>
                </a:solidFill>
              </a:rPr>
              <a:t>追加工事</a:t>
            </a:r>
            <a:r>
              <a:rPr lang="ja-JP" altLang="en-US" sz="2000" smtClean="0"/>
              <a:t>の登録は、</a:t>
            </a:r>
            <a:r>
              <a:rPr lang="ja-JP" altLang="en-US" sz="2000" smtClean="0">
                <a:solidFill>
                  <a:srgbClr val="C00000"/>
                </a:solidFill>
              </a:rPr>
              <a:t>用途に応じた工夫</a:t>
            </a:r>
            <a:r>
              <a:rPr lang="ja-JP" altLang="en-US" sz="2000" smtClean="0"/>
              <a:t>を</a:t>
            </a:r>
            <a:endParaRPr lang="en-US" altLang="ja-JP" sz="2000" smtClean="0"/>
          </a:p>
          <a:p>
            <a:pPr marL="0" indent="0">
              <a:buNone/>
            </a:pPr>
            <a:r>
              <a:rPr lang="en-US" altLang="ja-JP" sz="2000"/>
              <a:t>	</a:t>
            </a:r>
            <a:r>
              <a:rPr lang="ja-JP" altLang="en-US" sz="2000"/>
              <a:t>　</a:t>
            </a:r>
            <a:r>
              <a:rPr lang="ja-JP" altLang="en-US" sz="2000" smtClean="0"/>
              <a:t>　</a:t>
            </a:r>
            <a:r>
              <a:rPr lang="en-US" altLang="ja-JP" sz="2000" smtClean="0"/>
              <a:t>A</a:t>
            </a:r>
            <a:r>
              <a:rPr lang="ja-JP" altLang="en-US" sz="2000" smtClean="0"/>
              <a:t>、１回目</a:t>
            </a:r>
            <a:r>
              <a:rPr lang="ja-JP" altLang="en-US" sz="2000"/>
              <a:t>に</a:t>
            </a:r>
            <a:r>
              <a:rPr lang="ja-JP" altLang="en-US" sz="2000" smtClean="0"/>
              <a:t>追加登録⇒競合</a:t>
            </a:r>
            <a:r>
              <a:rPr lang="ja-JP" altLang="en-US" sz="2000"/>
              <a:t>箇所抽出</a:t>
            </a:r>
            <a:endParaRPr lang="en-US" altLang="ja-JP" sz="2000" smtClean="0"/>
          </a:p>
          <a:p>
            <a:pPr marL="0" indent="0">
              <a:buNone/>
            </a:pPr>
            <a:r>
              <a:rPr lang="en-US" altLang="ja-JP" sz="2000" smtClean="0"/>
              <a:t>	</a:t>
            </a:r>
            <a:r>
              <a:rPr lang="ja-JP" altLang="en-US" sz="2000" smtClean="0"/>
              <a:t>　　　＊年間のすべて１回目として競合箇所を抽出</a:t>
            </a:r>
            <a:endParaRPr lang="en-US" altLang="ja-JP" sz="2000"/>
          </a:p>
          <a:p>
            <a:pPr marL="0" indent="0">
              <a:buNone/>
            </a:pPr>
            <a:r>
              <a:rPr lang="en-US" altLang="ja-JP" sz="2000"/>
              <a:t>	</a:t>
            </a:r>
            <a:r>
              <a:rPr lang="ja-JP" altLang="en-US" sz="2000" smtClean="0"/>
              <a:t>　　</a:t>
            </a:r>
            <a:r>
              <a:rPr lang="en-US" altLang="ja-JP" sz="2000" smtClean="0"/>
              <a:t>B</a:t>
            </a:r>
            <a:r>
              <a:rPr lang="ja-JP" altLang="en-US" sz="2000" smtClean="0"/>
              <a:t>、年度・回数を区別して登録⇒</a:t>
            </a:r>
            <a:r>
              <a:rPr lang="ja-JP" altLang="en-US" sz="2000"/>
              <a:t>競合箇所抽出</a:t>
            </a:r>
            <a:endParaRPr lang="en-US" altLang="ja-JP" sz="2000"/>
          </a:p>
          <a:p>
            <a:pPr marL="0" indent="0">
              <a:buNone/>
            </a:pPr>
            <a:r>
              <a:rPr lang="en-US" altLang="ja-JP" sz="2000"/>
              <a:t>	</a:t>
            </a:r>
            <a:r>
              <a:rPr lang="ja-JP" altLang="en-US" sz="2000" smtClean="0"/>
              <a:t>　　　＊年度・回数ごとの工事の競合</a:t>
            </a:r>
            <a:r>
              <a:rPr lang="ja-JP" altLang="en-US" sz="2000"/>
              <a:t>箇所を</a:t>
            </a:r>
            <a:r>
              <a:rPr lang="ja-JP" altLang="en-US" sz="2000" smtClean="0"/>
              <a:t>抽出</a:t>
            </a:r>
            <a:endParaRPr lang="en-US" altLang="ja-JP" sz="200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82" y="4077072"/>
            <a:ext cx="8295655" cy="2461348"/>
          </a:xfrm>
          <a:prstGeom prst="rect">
            <a:avLst/>
          </a:prstGeom>
        </p:spPr>
      </p:pic>
      <p:sp>
        <p:nvSpPr>
          <p:cNvPr id="6" name="角丸四角形吹き出し 5"/>
          <p:cNvSpPr/>
          <p:nvPr/>
        </p:nvSpPr>
        <p:spPr>
          <a:xfrm>
            <a:off x="407082" y="3717032"/>
            <a:ext cx="1572630" cy="360040"/>
          </a:xfrm>
          <a:prstGeom prst="wedgeRoundRectCallout">
            <a:avLst>
              <a:gd name="adj1" fmla="val 63435"/>
              <a:gd name="adj2" fmla="val 57437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mtClean="0">
                <a:solidFill>
                  <a:srgbClr val="C00000"/>
                </a:solidFill>
              </a:rPr>
              <a:t>競合グループ</a:t>
            </a:r>
            <a:endParaRPr kumimoji="1" lang="ja-JP" altLang="en-US">
              <a:solidFill>
                <a:srgbClr val="C00000"/>
              </a:solidFill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0" y="586427"/>
            <a:ext cx="4102329" cy="517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ja-JP" altLang="en-US" sz="2400" b="1" smtClean="0">
                <a:latin typeface="+mn-ea"/>
              </a:rPr>
              <a:t>システムの効果的な活用（２）</a:t>
            </a:r>
            <a:endParaRPr lang="en-US" altLang="ja-JP" sz="2400" b="1">
              <a:latin typeface="+mn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1"/>
            <a:ext cx="9144000" cy="646331"/>
          </a:xfrm>
          <a:prstGeom prst="rect">
            <a:avLst/>
          </a:prstGeom>
          <a:pattFill prst="dkHorz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3600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	</a:t>
            </a:r>
            <a:r>
              <a:rPr lang="ja-JP" altLang="en-US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ＷＧ２</a:t>
            </a:r>
            <a:r>
              <a:rPr lang="ja-JP" altLang="en-US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　コンテンツの整備と</a:t>
            </a:r>
            <a:r>
              <a:rPr lang="ja-JP" altLang="en-US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流通</a:t>
            </a:r>
            <a:endParaRPr lang="en-US" altLang="ja-JP" sz="3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9026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1560" y="1074272"/>
            <a:ext cx="8532440" cy="4320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ja-JP" altLang="en-US" sz="2400" smtClean="0"/>
              <a:t>路線・橋梁・河川データ</a:t>
            </a:r>
            <a:r>
              <a:rPr lang="ja-JP" altLang="en-US" sz="2400"/>
              <a:t>、</a:t>
            </a:r>
            <a:r>
              <a:rPr lang="ja-JP" altLang="en-US" sz="2400" smtClean="0"/>
              <a:t>ハザードマップ等の重ね合わせ表示</a:t>
            </a:r>
            <a:endParaRPr lang="en-US" altLang="ja-JP" sz="2400" smtClean="0"/>
          </a:p>
        </p:txBody>
      </p:sp>
      <p:pic>
        <p:nvPicPr>
          <p:cNvPr id="4" name="図 3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1512000"/>
            <a:ext cx="8820000" cy="5220000"/>
          </a:xfrm>
          <a:prstGeom prst="rect">
            <a:avLst/>
          </a:prstGeom>
        </p:spPr>
      </p:pic>
      <p:pic>
        <p:nvPicPr>
          <p:cNvPr id="7" name="図 6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0" y="1512000"/>
            <a:ext cx="8820000" cy="5220000"/>
          </a:xfrm>
          <a:prstGeom prst="rect">
            <a:avLst/>
          </a:prstGeom>
        </p:spPr>
      </p:pic>
      <p:pic>
        <p:nvPicPr>
          <p:cNvPr id="8" name="図 7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44000" y="1512000"/>
            <a:ext cx="8820000" cy="5220000"/>
          </a:xfrm>
          <a:prstGeom prst="rect">
            <a:avLst/>
          </a:prstGeom>
        </p:spPr>
      </p:pic>
      <p:pic>
        <p:nvPicPr>
          <p:cNvPr id="9" name="図 8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44000" y="1512000"/>
            <a:ext cx="8820000" cy="5220000"/>
          </a:xfrm>
          <a:prstGeom prst="rect">
            <a:avLst/>
          </a:prstGeom>
        </p:spPr>
      </p:pic>
      <p:pic>
        <p:nvPicPr>
          <p:cNvPr id="11" name="図 10"/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44000" y="1512000"/>
            <a:ext cx="8820000" cy="5220000"/>
          </a:xfrm>
          <a:prstGeom prst="rect">
            <a:avLst/>
          </a:prstGeom>
        </p:spPr>
      </p:pic>
      <p:pic>
        <p:nvPicPr>
          <p:cNvPr id="12" name="図 11"/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44000" y="1512000"/>
            <a:ext cx="8820000" cy="5220000"/>
          </a:xfrm>
          <a:prstGeom prst="rect">
            <a:avLst/>
          </a:prstGeom>
        </p:spPr>
      </p:pic>
      <p:pic>
        <p:nvPicPr>
          <p:cNvPr id="13" name="図 12"/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144000" y="1512000"/>
            <a:ext cx="8820000" cy="5220000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0" y="1"/>
            <a:ext cx="9144000" cy="646331"/>
          </a:xfrm>
          <a:prstGeom prst="rect">
            <a:avLst/>
          </a:prstGeom>
          <a:pattFill prst="dkHorz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3600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	</a:t>
            </a:r>
            <a:r>
              <a:rPr lang="ja-JP" altLang="en-US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ＷＧ２</a:t>
            </a:r>
            <a:r>
              <a:rPr lang="ja-JP" altLang="en-US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　コンテンツの整備と</a:t>
            </a:r>
            <a:r>
              <a:rPr lang="ja-JP" altLang="en-US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流通</a:t>
            </a:r>
            <a:endParaRPr lang="en-US" altLang="ja-JP" sz="3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0" y="586427"/>
            <a:ext cx="4102329" cy="517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ja-JP" altLang="en-US" sz="2400" b="1" smtClean="0">
                <a:latin typeface="+mn-ea"/>
              </a:rPr>
              <a:t>システムの効果的な活用（３）</a:t>
            </a:r>
            <a:endParaRPr lang="en-US" altLang="ja-JP" sz="2400" b="1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6741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764704"/>
            <a:ext cx="7992888" cy="583264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400" b="1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accent6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 </a:t>
            </a:r>
            <a:r>
              <a:rPr lang="ja-JP" altLang="en-US" sz="2400" b="1" smtClean="0">
                <a:latin typeface="+mn-ea"/>
              </a:rPr>
              <a:t>　</a:t>
            </a:r>
            <a:r>
              <a:rPr lang="ja-JP" altLang="en-US" sz="2400" b="1" smtClean="0">
                <a:latin typeface="+mn-ea"/>
              </a:rPr>
              <a:t>３、埋設物調査システムの運用に向け</a:t>
            </a:r>
            <a:r>
              <a:rPr lang="ja-JP" altLang="en-US" sz="2400" b="1" smtClean="0">
                <a:latin typeface="+mn-ea"/>
              </a:rPr>
              <a:t>て</a:t>
            </a:r>
            <a:endParaRPr lang="en-US" altLang="ja-JP" sz="2400" b="1" smtClean="0">
              <a:latin typeface="+mn-e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400" b="1">
                <a:latin typeface="+mn-ea"/>
              </a:rPr>
              <a:t>　</a:t>
            </a:r>
            <a:r>
              <a:rPr lang="ja-JP" altLang="en-US" sz="2400" b="1" smtClean="0">
                <a:latin typeface="+mn-ea"/>
              </a:rPr>
              <a:t>　　　ＷＧ２　</a:t>
            </a:r>
            <a:r>
              <a:rPr lang="en-US" altLang="ja-JP" sz="2400" b="1" smtClean="0">
                <a:latin typeface="+mn-ea"/>
              </a:rPr>
              <a:t>2015</a:t>
            </a:r>
            <a:r>
              <a:rPr lang="ja-JP" altLang="en-US" sz="2400" b="1" smtClean="0">
                <a:latin typeface="+mn-ea"/>
              </a:rPr>
              <a:t>年</a:t>
            </a:r>
            <a:r>
              <a:rPr lang="en-US" altLang="ja-JP" sz="2400" b="1" smtClean="0">
                <a:latin typeface="+mn-ea"/>
              </a:rPr>
              <a:t>22</a:t>
            </a:r>
            <a:r>
              <a:rPr lang="ja-JP" altLang="en-US" sz="2400" b="1" smtClean="0">
                <a:latin typeface="+mn-ea"/>
              </a:rPr>
              <a:t>日</a:t>
            </a:r>
            <a:endParaRPr lang="en-US" altLang="ja-JP" sz="2400" b="1" smtClean="0">
              <a:latin typeface="+mn-e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000" b="1">
                <a:latin typeface="+mn-ea"/>
              </a:rPr>
              <a:t>　</a:t>
            </a:r>
            <a:r>
              <a:rPr lang="ja-JP" altLang="en-US" sz="2000" b="1" smtClean="0">
                <a:latin typeface="+mn-ea"/>
              </a:rPr>
              <a:t>　　　</a:t>
            </a:r>
            <a:r>
              <a:rPr lang="ja-JP" altLang="en-US" sz="2000" b="1" smtClean="0">
                <a:latin typeface="+mn-ea"/>
              </a:rPr>
              <a:t>　占用企業・運営主体・事務局によるコア会議を開催</a:t>
            </a:r>
            <a:endParaRPr lang="en-US" altLang="ja-JP" sz="2000" b="1" smtClean="0">
              <a:latin typeface="+mn-e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2400" b="1" smtClean="0">
              <a:latin typeface="+mn-e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000" b="1" smtClean="0">
                <a:latin typeface="+mn-ea"/>
              </a:rPr>
              <a:t>協議事項</a:t>
            </a:r>
            <a:endParaRPr lang="en-US" altLang="ja-JP" sz="2000" b="1" smtClean="0">
              <a:latin typeface="+mn-e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000" b="1">
                <a:latin typeface="+mn-ea"/>
              </a:rPr>
              <a:t>　</a:t>
            </a:r>
            <a:r>
              <a:rPr lang="ja-JP" altLang="en-US" sz="2000" b="1" smtClean="0">
                <a:latin typeface="+mn-ea"/>
              </a:rPr>
              <a:t>　</a:t>
            </a:r>
            <a:r>
              <a:rPr lang="ja-JP" altLang="en-US" sz="2000" b="1" smtClean="0">
                <a:latin typeface="+mn-ea"/>
              </a:rPr>
              <a:t>◆</a:t>
            </a:r>
            <a:r>
              <a:rPr lang="ja-JP" altLang="en-US" sz="2000" b="1">
                <a:latin typeface="+mn-ea"/>
              </a:rPr>
              <a:t>電子国土版　埋設物調査</a:t>
            </a:r>
            <a:r>
              <a:rPr lang="ja-JP" altLang="en-US" sz="2000" b="1">
                <a:latin typeface="+mn-ea"/>
              </a:rPr>
              <a:t>システム</a:t>
            </a:r>
            <a:r>
              <a:rPr lang="ja-JP" altLang="en-US" sz="2000" b="1" smtClean="0">
                <a:latin typeface="+mn-ea"/>
              </a:rPr>
              <a:t>の開発状況報告</a:t>
            </a:r>
            <a:endParaRPr lang="en-US" altLang="ja-JP" sz="2000" b="1" smtClean="0">
              <a:latin typeface="+mn-e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000" b="1">
                <a:latin typeface="+mn-ea"/>
              </a:rPr>
              <a:t>　</a:t>
            </a:r>
            <a:r>
              <a:rPr lang="ja-JP" altLang="en-US" sz="2000" b="1" smtClean="0">
                <a:latin typeface="+mn-ea"/>
              </a:rPr>
              <a:t>　◆運用</a:t>
            </a:r>
            <a:r>
              <a:rPr lang="ja-JP" altLang="en-US" sz="2000" b="1">
                <a:latin typeface="+mn-ea"/>
              </a:rPr>
              <a:t>に</a:t>
            </a:r>
            <a:r>
              <a:rPr lang="ja-JP" altLang="en-US" sz="2000" b="1" smtClean="0">
                <a:latin typeface="+mn-ea"/>
              </a:rPr>
              <a:t>受けた課題を協議</a:t>
            </a:r>
            <a:endParaRPr lang="en-US" altLang="ja-JP" sz="2000" b="1" smtClean="0">
              <a:latin typeface="+mn-e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2000" b="1" smtClean="0">
              <a:latin typeface="+mn-e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000" b="1" smtClean="0">
                <a:latin typeface="+mn-ea"/>
              </a:rPr>
              <a:t>協議の主な内容</a:t>
            </a:r>
            <a:endParaRPr lang="en-US" altLang="ja-JP" sz="2400" b="1">
              <a:latin typeface="+mn-e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ja-JP" altLang="en-US" sz="2000" b="1" smtClean="0">
                <a:latin typeface="+mn-ea"/>
              </a:rPr>
              <a:t>各事業者への協議場所が府内中心部に多く、離れた自治体は、埋設物調査や３４協議に多くの手間・時間を要しているので、早急に実用化をめざしたい。</a:t>
            </a:r>
            <a:endParaRPr lang="en-US" altLang="ja-JP" sz="2000" b="1" smtClean="0">
              <a:latin typeface="+mn-e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ja-JP" altLang="en-US" sz="2000" b="1" smtClean="0">
                <a:latin typeface="+mn-ea"/>
              </a:rPr>
              <a:t>占用事業者内の「調査依頼者」と「回答者」間の調整が難しい。</a:t>
            </a:r>
            <a:endParaRPr lang="en-US" altLang="ja-JP" sz="2000" b="1" smtClean="0">
              <a:latin typeface="+mn-e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ja-JP" altLang="en-US" sz="2000" b="1" smtClean="0">
                <a:latin typeface="+mn-ea"/>
              </a:rPr>
              <a:t>「この</a:t>
            </a:r>
            <a:r>
              <a:rPr lang="ja-JP" altLang="en-US" sz="2000" b="1">
                <a:latin typeface="+mn-ea"/>
              </a:rPr>
              <a:t>システム</a:t>
            </a:r>
            <a:r>
              <a:rPr lang="ja-JP" altLang="en-US" sz="2000" b="1" smtClean="0">
                <a:latin typeface="+mn-ea"/>
              </a:rPr>
              <a:t>を使いたい」「使えば便利だ」と思えるような、システム・運用となるように。</a:t>
            </a:r>
            <a:endParaRPr lang="en-US" altLang="ja-JP" sz="2000" b="1" smtClean="0">
              <a:latin typeface="+mn-e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ja-JP" altLang="en-US" sz="2000" b="1">
                <a:latin typeface="+mn-ea"/>
              </a:rPr>
              <a:t>長年</a:t>
            </a:r>
            <a:r>
              <a:rPr lang="ja-JP" altLang="en-US" sz="2000" b="1" smtClean="0">
                <a:latin typeface="+mn-ea"/>
              </a:rPr>
              <a:t>にわたって、実証実験や協議を行ってきており、システム内容も固まってきている、実際に携わる担当者を交えた運用試験を早期に行う。</a:t>
            </a:r>
            <a:endParaRPr lang="en-US" altLang="ja-JP" sz="2000" b="1" smtClean="0">
              <a:latin typeface="+mn-e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2000" b="1" smtClean="0">
                <a:latin typeface="+mn-ea"/>
              </a:rPr>
              <a:t>	</a:t>
            </a:r>
            <a:r>
              <a:rPr lang="ja-JP" altLang="en-US" sz="2000" b="1" smtClean="0">
                <a:latin typeface="+mn-ea"/>
              </a:rPr>
              <a:t>（システム概要・運用試験については、別途報告）</a:t>
            </a:r>
            <a:endParaRPr lang="en-US" altLang="ja-JP" sz="2400" b="1" smtClean="0">
              <a:latin typeface="+mn-e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ja-JP" sz="2400" b="1" smtClean="0">
              <a:latin typeface="+mn-e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2400" b="1" smtClean="0">
              <a:latin typeface="+mn-e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800" b="1">
              <a:latin typeface="+mn-ea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1"/>
            <a:ext cx="9144000" cy="646331"/>
          </a:xfrm>
          <a:prstGeom prst="rect">
            <a:avLst/>
          </a:prstGeom>
          <a:pattFill prst="dkHorz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3600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	</a:t>
            </a:r>
            <a:r>
              <a:rPr lang="ja-JP" altLang="en-US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ＷＧ２</a:t>
            </a:r>
            <a:r>
              <a:rPr lang="ja-JP" altLang="en-US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　コンテンツの整備と</a:t>
            </a:r>
            <a:r>
              <a:rPr lang="ja-JP" altLang="en-US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流通</a:t>
            </a:r>
            <a:endParaRPr lang="en-US" altLang="ja-JP" sz="3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4967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7685</TotalTime>
  <Words>230</Words>
  <Application>Microsoft Office PowerPoint</Application>
  <PresentationFormat>画面に合わせる (4:3)</PresentationFormat>
  <Paragraphs>108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ＭＳ Ｐゴシック</vt:lpstr>
      <vt:lpstr>Arial</vt:lpstr>
      <vt:lpstr>Calibri</vt:lpstr>
      <vt:lpstr>Calibri Light</vt:lpstr>
      <vt:lpstr>Wingdings</vt:lpstr>
      <vt:lpstr>Office テーマ</vt:lpstr>
      <vt:lpstr>Ｈ２６年度ＷＧ２の活動報告</vt:lpstr>
      <vt:lpstr>PowerPoint プレゼンテーション</vt:lpstr>
      <vt:lpstr>PowerPoint プレゼンテーション</vt:lpstr>
      <vt:lpstr>システムの運用開始にあたっての課題</vt:lpstr>
      <vt:lpstr>システムの効果的な活用（１）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Ｈ２６年度（中間） ＷＧの報告</dc:title>
  <dc:creator>akiyoshi ichiuji</dc:creator>
  <cp:lastModifiedBy>akiyoshi ichiuji</cp:lastModifiedBy>
  <cp:revision>54</cp:revision>
  <dcterms:created xsi:type="dcterms:W3CDTF">2014-12-15T13:43:35Z</dcterms:created>
  <dcterms:modified xsi:type="dcterms:W3CDTF">2015-07-06T02:39:56Z</dcterms:modified>
</cp:coreProperties>
</file>