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01" r:id="rId2"/>
    <p:sldId id="305" r:id="rId3"/>
    <p:sldId id="306" r:id="rId4"/>
    <p:sldId id="313" r:id="rId5"/>
    <p:sldId id="307" r:id="rId6"/>
    <p:sldId id="314" r:id="rId7"/>
    <p:sldId id="308" r:id="rId8"/>
    <p:sldId id="309" r:id="rId9"/>
    <p:sldId id="310" r:id="rId10"/>
    <p:sldId id="311" r:id="rId11"/>
    <p:sldId id="312" r:id="rId12"/>
  </p:sldIdLst>
  <p:sldSz cx="9906000" cy="6858000" type="A4"/>
  <p:notesSz cx="6735763" cy="9866313"/>
  <p:defaultTextStyle>
    <a:defPPr>
      <a:defRPr lang="ja-JP"/>
    </a:defPPr>
    <a:lvl1pPr marL="0" algn="l" defTabSz="957644" rtl="0" eaLnBrk="1" latinLnBrk="0" hangingPunct="1">
      <a:defRPr kumimoji="1" sz="1900" kern="1200">
        <a:solidFill>
          <a:schemeClr val="tx1"/>
        </a:solidFill>
        <a:latin typeface="+mn-lt"/>
        <a:ea typeface="+mn-ea"/>
        <a:cs typeface="+mn-cs"/>
      </a:defRPr>
    </a:lvl1pPr>
    <a:lvl2pPr marL="478822" algn="l" defTabSz="957644" rtl="0" eaLnBrk="1" latinLnBrk="0" hangingPunct="1">
      <a:defRPr kumimoji="1" sz="1900" kern="1200">
        <a:solidFill>
          <a:schemeClr val="tx1"/>
        </a:solidFill>
        <a:latin typeface="+mn-lt"/>
        <a:ea typeface="+mn-ea"/>
        <a:cs typeface="+mn-cs"/>
      </a:defRPr>
    </a:lvl2pPr>
    <a:lvl3pPr marL="957644" algn="l" defTabSz="957644" rtl="0" eaLnBrk="1" latinLnBrk="0" hangingPunct="1">
      <a:defRPr kumimoji="1" sz="1900" kern="1200">
        <a:solidFill>
          <a:schemeClr val="tx1"/>
        </a:solidFill>
        <a:latin typeface="+mn-lt"/>
        <a:ea typeface="+mn-ea"/>
        <a:cs typeface="+mn-cs"/>
      </a:defRPr>
    </a:lvl3pPr>
    <a:lvl4pPr marL="1436465" algn="l" defTabSz="957644" rtl="0" eaLnBrk="1" latinLnBrk="0" hangingPunct="1">
      <a:defRPr kumimoji="1" sz="1900" kern="1200">
        <a:solidFill>
          <a:schemeClr val="tx1"/>
        </a:solidFill>
        <a:latin typeface="+mn-lt"/>
        <a:ea typeface="+mn-ea"/>
        <a:cs typeface="+mn-cs"/>
      </a:defRPr>
    </a:lvl4pPr>
    <a:lvl5pPr marL="1915286" algn="l" defTabSz="957644" rtl="0" eaLnBrk="1" latinLnBrk="0" hangingPunct="1">
      <a:defRPr kumimoji="1" sz="1900" kern="1200">
        <a:solidFill>
          <a:schemeClr val="tx1"/>
        </a:solidFill>
        <a:latin typeface="+mn-lt"/>
        <a:ea typeface="+mn-ea"/>
        <a:cs typeface="+mn-cs"/>
      </a:defRPr>
    </a:lvl5pPr>
    <a:lvl6pPr marL="2394107" algn="l" defTabSz="957644" rtl="0" eaLnBrk="1" latinLnBrk="0" hangingPunct="1">
      <a:defRPr kumimoji="1" sz="1900" kern="1200">
        <a:solidFill>
          <a:schemeClr val="tx1"/>
        </a:solidFill>
        <a:latin typeface="+mn-lt"/>
        <a:ea typeface="+mn-ea"/>
        <a:cs typeface="+mn-cs"/>
      </a:defRPr>
    </a:lvl6pPr>
    <a:lvl7pPr marL="2872929" algn="l" defTabSz="957644" rtl="0" eaLnBrk="1" latinLnBrk="0" hangingPunct="1">
      <a:defRPr kumimoji="1" sz="1900" kern="1200">
        <a:solidFill>
          <a:schemeClr val="tx1"/>
        </a:solidFill>
        <a:latin typeface="+mn-lt"/>
        <a:ea typeface="+mn-ea"/>
        <a:cs typeface="+mn-cs"/>
      </a:defRPr>
    </a:lvl7pPr>
    <a:lvl8pPr marL="3351750" algn="l" defTabSz="957644" rtl="0" eaLnBrk="1" latinLnBrk="0" hangingPunct="1">
      <a:defRPr kumimoji="1" sz="1900" kern="1200">
        <a:solidFill>
          <a:schemeClr val="tx1"/>
        </a:solidFill>
        <a:latin typeface="+mn-lt"/>
        <a:ea typeface="+mn-ea"/>
        <a:cs typeface="+mn-cs"/>
      </a:defRPr>
    </a:lvl8pPr>
    <a:lvl9pPr marL="3830572" algn="l" defTabSz="957644"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122" y="-234"/>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4" d="100"/>
          <a:sy n="74" d="100"/>
        </p:scale>
        <p:origin x="-2784" y="-108"/>
      </p:cViewPr>
      <p:guideLst>
        <p:guide orient="horz" pos="3107"/>
        <p:guide pos="212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8A1C62-3868-4BB1-A8B3-9970882C3647}" type="doc">
      <dgm:prSet loTypeId="urn:microsoft.com/office/officeart/2005/8/layout/vList2" loCatId="list" qsTypeId="urn:microsoft.com/office/officeart/2005/8/quickstyle/simple3" qsCatId="simple" csTypeId="urn:microsoft.com/office/officeart/2005/8/colors/accent2_2" csCatId="accent2" phldr="1"/>
      <dgm:spPr/>
      <dgm:t>
        <a:bodyPr/>
        <a:lstStyle/>
        <a:p>
          <a:endParaRPr kumimoji="1" lang="ja-JP" altLang="en-US"/>
        </a:p>
      </dgm:t>
    </dgm:pt>
    <dgm:pt modelId="{07380A16-7F6B-4E9A-AF77-409EA5C6AC8B}">
      <dgm:prSet phldrT="[テキスト]" custT="1"/>
      <dgm:spPr/>
      <dgm: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大阪府都市公園条例の改正</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dgm:t>
    </dgm:pt>
    <dgm:pt modelId="{9774CB38-B638-4088-87EC-A04AD6456984}" type="parTrans" cxnId="{6D2E1BD0-F2C3-4ABB-A62B-AFBFF60E9E06}">
      <dgm:prSet/>
      <dgm:spPr/>
      <dgm:t>
        <a:bodyPr/>
        <a:lstStyle/>
        <a:p>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dgm:t>
    </dgm:pt>
    <dgm:pt modelId="{9DDEAB03-0FBD-4C93-9A02-370E33457195}" type="sibTrans" cxnId="{6D2E1BD0-F2C3-4ABB-A62B-AFBFF60E9E06}">
      <dgm:prSet/>
      <dgm:spPr/>
      <dgm:t>
        <a:bodyPr/>
        <a:lstStyle/>
        <a:p>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dgm:t>
    </dgm:pt>
    <dgm:pt modelId="{5C64BF0F-5826-4E98-B03A-45C30A806090}">
      <dgm:prSet phldrT="[テキスト]" custT="1"/>
      <dgm:spPr/>
      <dgm:t>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概要</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400" dirty="0" smtClean="0">
              <a:latin typeface="Meiryo UI" panose="020B0604030504040204" pitchFamily="50" charset="-128"/>
              <a:ea typeface="Meiryo UI" panose="020B0604030504040204" pitchFamily="50" charset="-128"/>
              <a:cs typeface="Meiryo UI" panose="020B0604030504040204" pitchFamily="50" charset="-128"/>
            </a:rPr>
            <a:t>府民ニーズの実現、事業者にとって自由度の高い料金設定</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を可能とするきめ細かな料金設定を実施するもの</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例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400" dirty="0" smtClean="0">
              <a:latin typeface="Meiryo UI" panose="020B0604030504040204" pitchFamily="50" charset="-128"/>
              <a:ea typeface="Meiryo UI" panose="020B0604030504040204" pitchFamily="50" charset="-128"/>
              <a:cs typeface="Meiryo UI" panose="020B0604030504040204" pitchFamily="50" charset="-128"/>
            </a:rPr>
            <a:t> １日あたりの駐車場料金　⇒　時間当たり料金へ</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400" dirty="0" smtClean="0">
              <a:latin typeface="Meiryo UI" panose="020B0604030504040204" pitchFamily="50" charset="-128"/>
              <a:ea typeface="Meiryo UI" panose="020B0604030504040204" pitchFamily="50" charset="-128"/>
              <a:cs typeface="Meiryo UI" panose="020B0604030504040204" pitchFamily="50" charset="-128"/>
            </a:rPr>
            <a:t>閑散期の料金値下げ、繁忙期の料金値上げ</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施設の目的外使用料、料金設定の無い施設の新規設定</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適切な料金を設定するもの（業による写真撮影等の料金の適正化）　　　など</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dgm:t>
    </dgm:pt>
    <dgm:pt modelId="{5D22E79B-2322-4461-821F-FA8DE2CBE4D9}" type="parTrans" cxnId="{5C14423F-97E1-41A7-9614-6A9EA6C9330D}">
      <dgm:prSet/>
      <dgm:spPr/>
      <dgm:t>
        <a:bodyPr/>
        <a:lstStyle/>
        <a:p>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dgm:t>
    </dgm:pt>
    <dgm:pt modelId="{0EFAB541-CFE2-4F39-8691-3A00999B54A9}" type="sibTrans" cxnId="{5C14423F-97E1-41A7-9614-6A9EA6C9330D}">
      <dgm:prSet/>
      <dgm:spPr/>
      <dgm:t>
        <a:bodyPr/>
        <a:lstStyle/>
        <a:p>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dgm:t>
    </dgm:pt>
    <dgm:pt modelId="{3D341258-8A10-4AC4-BF8A-8DF990D88C75}">
      <dgm:prSet phldrT="[テキスト]" custT="1"/>
      <dgm:spPr/>
      <dgm: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指定管理者制度の見直し</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dgm:t>
    </dgm:pt>
    <dgm:pt modelId="{BF7E1CE8-D0D5-4B84-9ED5-A9C5E4DD52A7}" type="parTrans" cxnId="{027E2E55-B44B-4334-9BD7-CA23EDC04085}">
      <dgm:prSet/>
      <dgm:spPr/>
      <dgm:t>
        <a:bodyPr/>
        <a:lstStyle/>
        <a:p>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dgm:t>
    </dgm:pt>
    <dgm:pt modelId="{88E8E9DF-9D68-4D20-B0C7-048C5F5CE096}" type="sibTrans" cxnId="{027E2E55-B44B-4334-9BD7-CA23EDC04085}">
      <dgm:prSet/>
      <dgm:spPr/>
      <dgm:t>
        <a:bodyPr/>
        <a:lstStyle/>
        <a:p>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dgm:t>
    </dgm:pt>
    <dgm:pt modelId="{1FA35A9C-D08E-40D8-9310-A86A3088CF0F}">
      <dgm:prSet phldrT="[テキスト]" custT="1"/>
      <dgm:spPr/>
      <dgm:t>
        <a:bodyPr/>
        <a:lstStyle/>
        <a:p>
          <a:pPr>
            <a:lnSpc>
              <a:spcPts val="1700"/>
            </a:lnSpc>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概要</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公園毎の特性を踏まえ、市場性を加味した</a:t>
          </a:r>
          <a:r>
            <a:rPr kumimoji="1" lang="ja-JP" altLang="ja-JP" sz="1400" dirty="0" smtClean="0">
              <a:latin typeface="Meiryo UI" panose="020B0604030504040204" pitchFamily="50" charset="-128"/>
              <a:ea typeface="Meiryo UI" panose="020B0604030504040204" pitchFamily="50" charset="-128"/>
              <a:cs typeface="Meiryo UI" panose="020B0604030504040204" pitchFamily="50" charset="-128"/>
            </a:rPr>
            <a:t>指定管理期間</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や評価</a:t>
          </a:r>
          <a:r>
            <a:rPr kumimoji="1" lang="ja-JP" altLang="ja-JP" sz="1400" dirty="0" smtClean="0">
              <a:latin typeface="Meiryo UI" panose="020B0604030504040204" pitchFamily="50" charset="-128"/>
              <a:ea typeface="Meiryo UI" panose="020B0604030504040204" pitchFamily="50" charset="-128"/>
              <a:cs typeface="Meiryo UI" panose="020B0604030504040204" pitchFamily="50" charset="-128"/>
            </a:rPr>
            <a:t>を公園毎に設定。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dgm:t>
    </dgm:pt>
    <dgm:pt modelId="{35C097FE-7D04-4F3B-A48C-54F9AEDE569B}" type="parTrans" cxnId="{33438DF0-0BFA-4F53-82E8-D8175A5C3A4B}">
      <dgm:prSet/>
      <dgm:spPr/>
      <dgm:t>
        <a:bodyPr/>
        <a:lstStyle/>
        <a:p>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dgm:t>
    </dgm:pt>
    <dgm:pt modelId="{60AFC543-2DAC-4321-B144-9898D39B7ECE}" type="sibTrans" cxnId="{33438DF0-0BFA-4F53-82E8-D8175A5C3A4B}">
      <dgm:prSet/>
      <dgm:spPr/>
      <dgm:t>
        <a:bodyPr/>
        <a:lstStyle/>
        <a:p>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dgm:t>
    </dgm:pt>
    <dgm:pt modelId="{45B2DBBA-9DBE-42B2-A9C6-5D41C72D4E62}">
      <dgm:prSet phldrT="[テキスト]" custT="1"/>
      <dgm:spPr/>
      <dgm:t>
        <a:bodyPr/>
        <a:lstStyle/>
        <a:p>
          <a:pPr>
            <a:lnSpc>
              <a:spcPts val="1700"/>
            </a:lnSpc>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例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・市場性</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の高い公園</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：指定管理期間２０年</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、コンセッション方式の検討　など</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・市場性</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の低い公園</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：指定管理期間５年</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、にぎわい施設の個別誘致検討　など</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b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公募選</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定時の評価のあり方の見直しを検討（事業者の応募意欲を喚起）　　　</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dgm:t>
    </dgm:pt>
    <dgm:pt modelId="{B1FE6984-3DCB-48FB-95C8-8C3E5674E7D6}" type="parTrans" cxnId="{CFC2D21D-68D0-4FDF-A82A-303511615C9D}">
      <dgm:prSet/>
      <dgm:spPr/>
      <dgm:t>
        <a:bodyPr/>
        <a:lstStyle/>
        <a:p>
          <a:endParaRPr kumimoji="1" lang="ja-JP" altLang="en-US"/>
        </a:p>
      </dgm:t>
    </dgm:pt>
    <dgm:pt modelId="{66533954-061C-435C-A8E6-29583D5863E0}" type="sibTrans" cxnId="{CFC2D21D-68D0-4FDF-A82A-303511615C9D}">
      <dgm:prSet/>
      <dgm:spPr/>
      <dgm:t>
        <a:bodyPr/>
        <a:lstStyle/>
        <a:p>
          <a:endParaRPr kumimoji="1" lang="ja-JP" altLang="en-US"/>
        </a:p>
      </dgm:t>
    </dgm:pt>
    <dgm:pt modelId="{5E209F01-F0AE-4FFA-A4FF-2F93EC4DB51A}">
      <dgm:prSet phldrT="[テキスト]" custT="1"/>
      <dgm:spPr/>
      <dgm: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便益施設の誘致推進</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dgm:t>
    </dgm:pt>
    <dgm:pt modelId="{56C6498C-48FD-48AA-A301-A6A94ECE8C61}" type="parTrans" cxnId="{6767671A-117D-4353-B8DE-793E8C304805}">
      <dgm:prSet/>
      <dgm:spPr/>
      <dgm:t>
        <a:bodyPr/>
        <a:lstStyle/>
        <a:p>
          <a:endParaRPr kumimoji="1" lang="ja-JP" altLang="en-US"/>
        </a:p>
      </dgm:t>
    </dgm:pt>
    <dgm:pt modelId="{64ED6683-4FC9-4239-9929-8D37E4A06957}" type="sibTrans" cxnId="{6767671A-117D-4353-B8DE-793E8C304805}">
      <dgm:prSet/>
      <dgm:spPr/>
      <dgm:t>
        <a:bodyPr/>
        <a:lstStyle/>
        <a:p>
          <a:endParaRPr kumimoji="1" lang="ja-JP" altLang="en-US"/>
        </a:p>
      </dgm:t>
    </dgm:pt>
    <dgm:pt modelId="{FC3CEEC0-AE4F-4BC2-9DD3-4F92C299A957}">
      <dgm:prSet custT="1"/>
      <dgm:spPr/>
      <dgm:t>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例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①サウンディング型市場調査：企業との対話により、府営公園の市場性を調査</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②施設の誘致（便益施設、飲食施設等）：久宝寺緑地・浜寺公園など</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③イベントの誘致（野外ライブ等）：大泉緑地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dgm:t>
    </dgm:pt>
    <dgm:pt modelId="{EFFF8277-5E68-4480-AB2B-709DF1BD5640}" type="parTrans" cxnId="{610D70F2-569F-43A1-B37D-F58EF5AFB03B}">
      <dgm:prSet/>
      <dgm:spPr/>
      <dgm:t>
        <a:bodyPr/>
        <a:lstStyle/>
        <a:p>
          <a:endParaRPr kumimoji="1" lang="ja-JP" altLang="en-US"/>
        </a:p>
      </dgm:t>
    </dgm:pt>
    <dgm:pt modelId="{78699461-AB41-48FF-8DB1-2DAB0BE33428}" type="sibTrans" cxnId="{610D70F2-569F-43A1-B37D-F58EF5AFB03B}">
      <dgm:prSet/>
      <dgm:spPr/>
      <dgm:t>
        <a:bodyPr/>
        <a:lstStyle/>
        <a:p>
          <a:endParaRPr kumimoji="1" lang="ja-JP" altLang="en-US"/>
        </a:p>
      </dgm:t>
    </dgm:pt>
    <dgm:pt modelId="{B6FFC7AB-DFEB-43B9-9EE8-C0E1B1AFB696}">
      <dgm:prSet custT="1"/>
      <dgm:spPr/>
      <dgm:t>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dgm:t>
    </dgm:pt>
    <dgm:pt modelId="{66A4E2DC-6531-4371-B80E-37ED592DF689}" type="parTrans" cxnId="{B08D095A-F294-4A2D-9BD7-85A5B016DC4D}">
      <dgm:prSet/>
      <dgm:spPr/>
      <dgm:t>
        <a:bodyPr/>
        <a:lstStyle/>
        <a:p>
          <a:endParaRPr kumimoji="1" lang="ja-JP" altLang="en-US"/>
        </a:p>
      </dgm:t>
    </dgm:pt>
    <dgm:pt modelId="{9CD8F64A-91CE-4838-9475-6014377732A0}" type="sibTrans" cxnId="{B08D095A-F294-4A2D-9BD7-85A5B016DC4D}">
      <dgm:prSet/>
      <dgm:spPr/>
      <dgm:t>
        <a:bodyPr/>
        <a:lstStyle/>
        <a:p>
          <a:endParaRPr kumimoji="1" lang="ja-JP" altLang="en-US"/>
        </a:p>
      </dgm:t>
    </dgm:pt>
    <dgm:pt modelId="{903225BD-FE50-4A79-88E7-7721FC9C7095}" type="pres">
      <dgm:prSet presAssocID="{9B8A1C62-3868-4BB1-A8B3-9970882C3647}" presName="linear" presStyleCnt="0">
        <dgm:presLayoutVars>
          <dgm:animLvl val="lvl"/>
          <dgm:resizeHandles val="exact"/>
        </dgm:presLayoutVars>
      </dgm:prSet>
      <dgm:spPr/>
      <dgm:t>
        <a:bodyPr/>
        <a:lstStyle/>
        <a:p>
          <a:endParaRPr kumimoji="1" lang="ja-JP" altLang="en-US"/>
        </a:p>
      </dgm:t>
    </dgm:pt>
    <dgm:pt modelId="{BE1ABCCA-E9D2-4A1E-A73A-8FD8E17EAAB1}" type="pres">
      <dgm:prSet presAssocID="{07380A16-7F6B-4E9A-AF77-409EA5C6AC8B}" presName="parentText" presStyleLbl="node1" presStyleIdx="0" presStyleCnt="3" custScaleX="98334" custScaleY="25578" custLinFactNeighborX="-503" custLinFactNeighborY="-54155">
        <dgm:presLayoutVars>
          <dgm:chMax val="0"/>
          <dgm:bulletEnabled val="1"/>
        </dgm:presLayoutVars>
      </dgm:prSet>
      <dgm:spPr/>
      <dgm:t>
        <a:bodyPr/>
        <a:lstStyle/>
        <a:p>
          <a:endParaRPr kumimoji="1" lang="ja-JP" altLang="en-US"/>
        </a:p>
      </dgm:t>
    </dgm:pt>
    <dgm:pt modelId="{9A456498-1F9A-4152-A6C8-B09EFA17479A}" type="pres">
      <dgm:prSet presAssocID="{07380A16-7F6B-4E9A-AF77-409EA5C6AC8B}" presName="childText" presStyleLbl="revTx" presStyleIdx="0" presStyleCnt="3" custScaleY="108314" custLinFactNeighborY="-46953">
        <dgm:presLayoutVars>
          <dgm:bulletEnabled val="1"/>
        </dgm:presLayoutVars>
      </dgm:prSet>
      <dgm:spPr/>
      <dgm:t>
        <a:bodyPr/>
        <a:lstStyle/>
        <a:p>
          <a:endParaRPr kumimoji="1" lang="ja-JP" altLang="en-US"/>
        </a:p>
      </dgm:t>
    </dgm:pt>
    <dgm:pt modelId="{0AE75E1C-D63C-4401-AF7D-72788B3DC4B8}" type="pres">
      <dgm:prSet presAssocID="{3D341258-8A10-4AC4-BF8A-8DF990D88C75}" presName="parentText" presStyleLbl="node1" presStyleIdx="1" presStyleCnt="3" custScaleX="98334" custScaleY="20643" custLinFactNeighborX="-595" custLinFactNeighborY="-47605">
        <dgm:presLayoutVars>
          <dgm:chMax val="0"/>
          <dgm:bulletEnabled val="1"/>
        </dgm:presLayoutVars>
      </dgm:prSet>
      <dgm:spPr/>
      <dgm:t>
        <a:bodyPr/>
        <a:lstStyle/>
        <a:p>
          <a:endParaRPr kumimoji="1" lang="ja-JP" altLang="en-US"/>
        </a:p>
      </dgm:t>
    </dgm:pt>
    <dgm:pt modelId="{1A3B96F5-1060-4893-A267-D2777597FAF9}" type="pres">
      <dgm:prSet presAssocID="{3D341258-8A10-4AC4-BF8A-8DF990D88C75}" presName="childText" presStyleLbl="revTx" presStyleIdx="1" presStyleCnt="3" custScaleY="112609" custLinFactNeighborY="-29667">
        <dgm:presLayoutVars>
          <dgm:bulletEnabled val="1"/>
        </dgm:presLayoutVars>
      </dgm:prSet>
      <dgm:spPr/>
      <dgm:t>
        <a:bodyPr/>
        <a:lstStyle/>
        <a:p>
          <a:endParaRPr kumimoji="1" lang="ja-JP" altLang="en-US"/>
        </a:p>
      </dgm:t>
    </dgm:pt>
    <dgm:pt modelId="{0BCAD5A3-2D4A-488F-A95F-F4DF8C611F99}" type="pres">
      <dgm:prSet presAssocID="{5E209F01-F0AE-4FFA-A4FF-2F93EC4DB51A}" presName="parentText" presStyleLbl="node1" presStyleIdx="2" presStyleCnt="3" custScaleX="98334" custScaleY="22923" custLinFactNeighborX="-446" custLinFactNeighborY="-37457">
        <dgm:presLayoutVars>
          <dgm:chMax val="0"/>
          <dgm:bulletEnabled val="1"/>
        </dgm:presLayoutVars>
      </dgm:prSet>
      <dgm:spPr/>
      <dgm:t>
        <a:bodyPr/>
        <a:lstStyle/>
        <a:p>
          <a:endParaRPr kumimoji="1" lang="ja-JP" altLang="en-US"/>
        </a:p>
      </dgm:t>
    </dgm:pt>
    <dgm:pt modelId="{3FC522DA-B056-40EA-9961-B0A97CCEFD74}" type="pres">
      <dgm:prSet presAssocID="{5E209F01-F0AE-4FFA-A4FF-2F93EC4DB51A}" presName="childText" presStyleLbl="revTx" presStyleIdx="2" presStyleCnt="3" custScaleY="42643" custLinFactNeighborY="-25222">
        <dgm:presLayoutVars>
          <dgm:bulletEnabled val="1"/>
        </dgm:presLayoutVars>
      </dgm:prSet>
      <dgm:spPr/>
      <dgm:t>
        <a:bodyPr/>
        <a:lstStyle/>
        <a:p>
          <a:endParaRPr kumimoji="1" lang="ja-JP" altLang="en-US"/>
        </a:p>
      </dgm:t>
    </dgm:pt>
  </dgm:ptLst>
  <dgm:cxnLst>
    <dgm:cxn modelId="{5C14423F-97E1-41A7-9614-6A9EA6C9330D}" srcId="{07380A16-7F6B-4E9A-AF77-409EA5C6AC8B}" destId="{5C64BF0F-5826-4E98-B03A-45C30A806090}" srcOrd="0" destOrd="0" parTransId="{5D22E79B-2322-4461-821F-FA8DE2CBE4D9}" sibTransId="{0EFAB541-CFE2-4F39-8691-3A00999B54A9}"/>
    <dgm:cxn modelId="{CFC2D21D-68D0-4FDF-A82A-303511615C9D}" srcId="{3D341258-8A10-4AC4-BF8A-8DF990D88C75}" destId="{45B2DBBA-9DBE-42B2-A9C6-5D41C72D4E62}" srcOrd="1" destOrd="0" parTransId="{B1FE6984-3DCB-48FB-95C8-8C3E5674E7D6}" sibTransId="{66533954-061C-435C-A8E6-29583D5863E0}"/>
    <dgm:cxn modelId="{1AAB9D07-DD28-4045-94F2-74C4284C41A1}" type="presOf" srcId="{9B8A1C62-3868-4BB1-A8B3-9970882C3647}" destId="{903225BD-FE50-4A79-88E7-7721FC9C7095}" srcOrd="0" destOrd="0" presId="urn:microsoft.com/office/officeart/2005/8/layout/vList2"/>
    <dgm:cxn modelId="{9CEE328F-D9AC-43A2-83AC-B654E8E78EBB}" type="presOf" srcId="{B6FFC7AB-DFEB-43B9-9EE8-C0E1B1AFB696}" destId="{3FC522DA-B056-40EA-9961-B0A97CCEFD74}" srcOrd="0" destOrd="1" presId="urn:microsoft.com/office/officeart/2005/8/layout/vList2"/>
    <dgm:cxn modelId="{610D70F2-569F-43A1-B37D-F58EF5AFB03B}" srcId="{5E209F01-F0AE-4FFA-A4FF-2F93EC4DB51A}" destId="{FC3CEEC0-AE4F-4BC2-9DD3-4F92C299A957}" srcOrd="0" destOrd="0" parTransId="{EFFF8277-5E68-4480-AB2B-709DF1BD5640}" sibTransId="{78699461-AB41-48FF-8DB1-2DAB0BE33428}"/>
    <dgm:cxn modelId="{F456F6C8-1F3A-4D29-9CB4-2DB4164A4E49}" type="presOf" srcId="{5E209F01-F0AE-4FFA-A4FF-2F93EC4DB51A}" destId="{0BCAD5A3-2D4A-488F-A95F-F4DF8C611F99}" srcOrd="0" destOrd="0" presId="urn:microsoft.com/office/officeart/2005/8/layout/vList2"/>
    <dgm:cxn modelId="{D4E730B6-B00C-41E7-A666-3429B7E89D55}" type="presOf" srcId="{45B2DBBA-9DBE-42B2-A9C6-5D41C72D4E62}" destId="{1A3B96F5-1060-4893-A267-D2777597FAF9}" srcOrd="0" destOrd="1" presId="urn:microsoft.com/office/officeart/2005/8/layout/vList2"/>
    <dgm:cxn modelId="{6D2E1BD0-F2C3-4ABB-A62B-AFBFF60E9E06}" srcId="{9B8A1C62-3868-4BB1-A8B3-9970882C3647}" destId="{07380A16-7F6B-4E9A-AF77-409EA5C6AC8B}" srcOrd="0" destOrd="0" parTransId="{9774CB38-B638-4088-87EC-A04AD6456984}" sibTransId="{9DDEAB03-0FBD-4C93-9A02-370E33457195}"/>
    <dgm:cxn modelId="{F0620E40-F30E-4B5D-BDA3-95E0D0D26A4B}" type="presOf" srcId="{5C64BF0F-5826-4E98-B03A-45C30A806090}" destId="{9A456498-1F9A-4152-A6C8-B09EFA17479A}" srcOrd="0" destOrd="0" presId="urn:microsoft.com/office/officeart/2005/8/layout/vList2"/>
    <dgm:cxn modelId="{33438DF0-0BFA-4F53-82E8-D8175A5C3A4B}" srcId="{3D341258-8A10-4AC4-BF8A-8DF990D88C75}" destId="{1FA35A9C-D08E-40D8-9310-A86A3088CF0F}" srcOrd="0" destOrd="0" parTransId="{35C097FE-7D04-4F3B-A48C-54F9AEDE569B}" sibTransId="{60AFC543-2DAC-4321-B144-9898D39B7ECE}"/>
    <dgm:cxn modelId="{A7F477CD-A490-4C85-B0D0-7FDEDB3F87E4}" type="presOf" srcId="{07380A16-7F6B-4E9A-AF77-409EA5C6AC8B}" destId="{BE1ABCCA-E9D2-4A1E-A73A-8FD8E17EAAB1}" srcOrd="0" destOrd="0" presId="urn:microsoft.com/office/officeart/2005/8/layout/vList2"/>
    <dgm:cxn modelId="{90BA62C3-65C5-47E9-8BA9-A065858F0120}" type="presOf" srcId="{1FA35A9C-D08E-40D8-9310-A86A3088CF0F}" destId="{1A3B96F5-1060-4893-A267-D2777597FAF9}" srcOrd="0" destOrd="0" presId="urn:microsoft.com/office/officeart/2005/8/layout/vList2"/>
    <dgm:cxn modelId="{6767671A-117D-4353-B8DE-793E8C304805}" srcId="{9B8A1C62-3868-4BB1-A8B3-9970882C3647}" destId="{5E209F01-F0AE-4FFA-A4FF-2F93EC4DB51A}" srcOrd="2" destOrd="0" parTransId="{56C6498C-48FD-48AA-A301-A6A94ECE8C61}" sibTransId="{64ED6683-4FC9-4239-9929-8D37E4A06957}"/>
    <dgm:cxn modelId="{B08D095A-F294-4A2D-9BD7-85A5B016DC4D}" srcId="{5E209F01-F0AE-4FFA-A4FF-2F93EC4DB51A}" destId="{B6FFC7AB-DFEB-43B9-9EE8-C0E1B1AFB696}" srcOrd="1" destOrd="0" parTransId="{66A4E2DC-6531-4371-B80E-37ED592DF689}" sibTransId="{9CD8F64A-91CE-4838-9475-6014377732A0}"/>
    <dgm:cxn modelId="{027E2E55-B44B-4334-9BD7-CA23EDC04085}" srcId="{9B8A1C62-3868-4BB1-A8B3-9970882C3647}" destId="{3D341258-8A10-4AC4-BF8A-8DF990D88C75}" srcOrd="1" destOrd="0" parTransId="{BF7E1CE8-D0D5-4B84-9ED5-A9C5E4DD52A7}" sibTransId="{88E8E9DF-9D68-4D20-B0C7-048C5F5CE096}"/>
    <dgm:cxn modelId="{96EA6B22-8B3B-4E7E-9DEE-02DE60E1FB12}" type="presOf" srcId="{FC3CEEC0-AE4F-4BC2-9DD3-4F92C299A957}" destId="{3FC522DA-B056-40EA-9961-B0A97CCEFD74}" srcOrd="0" destOrd="0" presId="urn:microsoft.com/office/officeart/2005/8/layout/vList2"/>
    <dgm:cxn modelId="{8B69177A-9B4B-4484-B1AB-DADD5EC5E629}" type="presOf" srcId="{3D341258-8A10-4AC4-BF8A-8DF990D88C75}" destId="{0AE75E1C-D63C-4401-AF7D-72788B3DC4B8}" srcOrd="0" destOrd="0" presId="urn:microsoft.com/office/officeart/2005/8/layout/vList2"/>
    <dgm:cxn modelId="{115B57EA-E630-472A-A652-31C822EB6BAB}" type="presParOf" srcId="{903225BD-FE50-4A79-88E7-7721FC9C7095}" destId="{BE1ABCCA-E9D2-4A1E-A73A-8FD8E17EAAB1}" srcOrd="0" destOrd="0" presId="urn:microsoft.com/office/officeart/2005/8/layout/vList2"/>
    <dgm:cxn modelId="{F6343772-5CB6-4CA6-8B44-4C77B64F784A}" type="presParOf" srcId="{903225BD-FE50-4A79-88E7-7721FC9C7095}" destId="{9A456498-1F9A-4152-A6C8-B09EFA17479A}" srcOrd="1" destOrd="0" presId="urn:microsoft.com/office/officeart/2005/8/layout/vList2"/>
    <dgm:cxn modelId="{B585727C-91F4-4E88-9260-992E12BAA07F}" type="presParOf" srcId="{903225BD-FE50-4A79-88E7-7721FC9C7095}" destId="{0AE75E1C-D63C-4401-AF7D-72788B3DC4B8}" srcOrd="2" destOrd="0" presId="urn:microsoft.com/office/officeart/2005/8/layout/vList2"/>
    <dgm:cxn modelId="{01D0ECD9-88C5-4944-B96F-717C26154AA6}" type="presParOf" srcId="{903225BD-FE50-4A79-88E7-7721FC9C7095}" destId="{1A3B96F5-1060-4893-A267-D2777597FAF9}" srcOrd="3" destOrd="0" presId="urn:microsoft.com/office/officeart/2005/8/layout/vList2"/>
    <dgm:cxn modelId="{729D917E-9103-40FF-B700-D992025EE3D9}" type="presParOf" srcId="{903225BD-FE50-4A79-88E7-7721FC9C7095}" destId="{0BCAD5A3-2D4A-488F-A95F-F4DF8C611F99}" srcOrd="4" destOrd="0" presId="urn:microsoft.com/office/officeart/2005/8/layout/vList2"/>
    <dgm:cxn modelId="{69327717-B3BA-4596-BFF1-1DA33B2D8687}" type="presParOf" srcId="{903225BD-FE50-4A79-88E7-7721FC9C7095}" destId="{3FC522DA-B056-40EA-9961-B0A97CCEFD74}"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1ABCCA-E9D2-4A1E-A73A-8FD8E17EAAB1}">
      <dsp:nvSpPr>
        <dsp:cNvPr id="0" name=""/>
        <dsp:cNvSpPr/>
      </dsp:nvSpPr>
      <dsp:spPr>
        <a:xfrm>
          <a:off x="29881" y="82089"/>
          <a:ext cx="8904068" cy="306145"/>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kumimoji="1" lang="ja-JP" altLang="en-US" sz="1600" b="1" kern="1200" dirty="0" smtClean="0">
              <a:latin typeface="Meiryo UI" panose="020B0604030504040204" pitchFamily="50" charset="-128"/>
              <a:ea typeface="Meiryo UI" panose="020B0604030504040204" pitchFamily="50" charset="-128"/>
              <a:cs typeface="Meiryo UI" panose="020B0604030504040204" pitchFamily="50" charset="-128"/>
            </a:rPr>
            <a:t>大阪府都市公園条例の改正</a:t>
          </a:r>
          <a:endParaRPr kumimoji="1" lang="ja-JP" altLang="en-US" sz="1600" b="1"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44826" y="97034"/>
        <a:ext cx="8874178" cy="276255"/>
      </dsp:txXfrm>
    </dsp:sp>
    <dsp:sp modelId="{9A456498-1F9A-4152-A6C8-B09EFA17479A}">
      <dsp:nvSpPr>
        <dsp:cNvPr id="0" name=""/>
        <dsp:cNvSpPr/>
      </dsp:nvSpPr>
      <dsp:spPr>
        <a:xfrm>
          <a:off x="0" y="560913"/>
          <a:ext cx="9054924" cy="1469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494" tIns="17780" rIns="99568" bIns="17780" numCol="1" spcCol="1270" anchor="t" anchorCtr="0">
          <a:noAutofit/>
        </a:bodyPr>
        <a:lstStyle/>
        <a:p>
          <a:pPr marL="114300" lvl="1" indent="-114300" algn="l" defTabSz="622300">
            <a:lnSpc>
              <a:spcPct val="90000"/>
            </a:lnSpc>
            <a:spcBef>
              <a:spcPct val="0"/>
            </a:spcBef>
            <a:spcAft>
              <a:spcPct val="20000"/>
            </a:spcAft>
            <a:buChar char="••"/>
          </a:pP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概要</a:t>
          </a: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400" kern="1200" dirty="0" smtClean="0">
              <a:latin typeface="Meiryo UI" panose="020B0604030504040204" pitchFamily="50" charset="-128"/>
              <a:ea typeface="Meiryo UI" panose="020B0604030504040204" pitchFamily="50" charset="-128"/>
              <a:cs typeface="Meiryo UI" panose="020B0604030504040204" pitchFamily="50" charset="-128"/>
            </a:rPr>
            <a:t>府民ニーズの実現、事業者にとって自由度の高い料金設定</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を可能とするきめ細かな料金設定を実施するもの</a:t>
          </a: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例 </a:t>
          </a: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400" kern="1200" dirty="0" smtClean="0">
              <a:latin typeface="Meiryo UI" panose="020B0604030504040204" pitchFamily="50" charset="-128"/>
              <a:ea typeface="Meiryo UI" panose="020B0604030504040204" pitchFamily="50" charset="-128"/>
              <a:cs typeface="Meiryo UI" panose="020B0604030504040204" pitchFamily="50" charset="-128"/>
            </a:rPr>
            <a:t> １日あたりの駐車場料金　⇒　時間当たり料金へ</a:t>
          </a: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400" kern="1200" dirty="0" smtClean="0">
              <a:latin typeface="Meiryo UI" panose="020B0604030504040204" pitchFamily="50" charset="-128"/>
              <a:ea typeface="Meiryo UI" panose="020B0604030504040204" pitchFamily="50" charset="-128"/>
              <a:cs typeface="Meiryo UI" panose="020B0604030504040204" pitchFamily="50" charset="-128"/>
            </a:rPr>
            <a:t>閑散期の料金値下げ、繁忙期の料金値上げ</a:t>
          </a: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　　　　　施設の目的外使用料、料金設定の無い施設の新規設定</a:t>
          </a: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　　　　　適切な料金を設定するもの（業による写真撮影等の料金の適正化）　　　など</a:t>
          </a:r>
          <a:endParaRPr kumimoji="1" lang="ja-JP" altLang="en-US" sz="1400"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0" y="560913"/>
        <a:ext cx="9054924" cy="1469381"/>
      </dsp:txXfrm>
    </dsp:sp>
    <dsp:sp modelId="{0AE75E1C-D63C-4401-AF7D-72788B3DC4B8}">
      <dsp:nvSpPr>
        <dsp:cNvPr id="0" name=""/>
        <dsp:cNvSpPr/>
      </dsp:nvSpPr>
      <dsp:spPr>
        <a:xfrm>
          <a:off x="21550" y="2088236"/>
          <a:ext cx="8904068" cy="247078"/>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kumimoji="1" lang="ja-JP" altLang="en-US" sz="1600" b="1" kern="1200" dirty="0" smtClean="0">
              <a:latin typeface="Meiryo UI" panose="020B0604030504040204" pitchFamily="50" charset="-128"/>
              <a:ea typeface="Meiryo UI" panose="020B0604030504040204" pitchFamily="50" charset="-128"/>
              <a:cs typeface="Meiryo UI" panose="020B0604030504040204" pitchFamily="50" charset="-128"/>
            </a:rPr>
            <a:t>指定管理者制度の見直し</a:t>
          </a:r>
          <a:endParaRPr kumimoji="1" lang="ja-JP" altLang="en-US" sz="1600" b="1"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33611" y="2100297"/>
        <a:ext cx="8879946" cy="222956"/>
      </dsp:txXfrm>
    </dsp:sp>
    <dsp:sp modelId="{1A3B96F5-1060-4893-A267-D2777597FAF9}">
      <dsp:nvSpPr>
        <dsp:cNvPr id="0" name=""/>
        <dsp:cNvSpPr/>
      </dsp:nvSpPr>
      <dsp:spPr>
        <a:xfrm>
          <a:off x="0" y="2484270"/>
          <a:ext cx="9054924" cy="1192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494" tIns="17780" rIns="99568" bIns="17780" numCol="1" spcCol="1270" anchor="t" anchorCtr="0">
          <a:noAutofit/>
        </a:bodyPr>
        <a:lstStyle/>
        <a:p>
          <a:pPr marL="114300" lvl="1" indent="-114300" algn="l" defTabSz="622300">
            <a:lnSpc>
              <a:spcPts val="1700"/>
            </a:lnSpc>
            <a:spcBef>
              <a:spcPct val="0"/>
            </a:spcBef>
            <a:spcAft>
              <a:spcPct val="20000"/>
            </a:spcAft>
            <a:buChar char="••"/>
          </a:pP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概要</a:t>
          </a: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公園毎の特性を踏まえ、市場性を加味した</a:t>
          </a:r>
          <a:r>
            <a:rPr kumimoji="1" lang="ja-JP" altLang="ja-JP" sz="1400" kern="1200" dirty="0" smtClean="0">
              <a:latin typeface="Meiryo UI" panose="020B0604030504040204" pitchFamily="50" charset="-128"/>
              <a:ea typeface="Meiryo UI" panose="020B0604030504040204" pitchFamily="50" charset="-128"/>
              <a:cs typeface="Meiryo UI" panose="020B0604030504040204" pitchFamily="50" charset="-128"/>
            </a:rPr>
            <a:t>指定管理期間</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や評価</a:t>
          </a:r>
          <a:r>
            <a:rPr kumimoji="1" lang="ja-JP" altLang="ja-JP" sz="1400" kern="1200" dirty="0" smtClean="0">
              <a:latin typeface="Meiryo UI" panose="020B0604030504040204" pitchFamily="50" charset="-128"/>
              <a:ea typeface="Meiryo UI" panose="020B0604030504040204" pitchFamily="50" charset="-128"/>
              <a:cs typeface="Meiryo UI" panose="020B0604030504040204" pitchFamily="50" charset="-128"/>
            </a:rPr>
            <a:t>を公園毎に設定。</a:t>
          </a:r>
          <a:endParaRPr kumimoji="1" lang="ja-JP" altLang="en-US" sz="1400" kern="1200" dirty="0">
            <a:latin typeface="Meiryo UI" panose="020B0604030504040204" pitchFamily="50" charset="-128"/>
            <a:ea typeface="Meiryo UI" panose="020B0604030504040204" pitchFamily="50" charset="-128"/>
            <a:cs typeface="Meiryo UI" panose="020B0604030504040204" pitchFamily="50" charset="-128"/>
          </a:endParaRPr>
        </a:p>
        <a:p>
          <a:pPr marL="114300" lvl="1" indent="-114300" algn="l" defTabSz="622300">
            <a:lnSpc>
              <a:spcPts val="1700"/>
            </a:lnSpc>
            <a:spcBef>
              <a:spcPct val="0"/>
            </a:spcBef>
            <a:spcAft>
              <a:spcPct val="20000"/>
            </a:spcAft>
            <a:buChar char="••"/>
          </a:pP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例 </a:t>
          </a: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・市場性</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の高い公園</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：指定管理期間２０年</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、コンセッション方式の検討　など</a:t>
          </a: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・市場性</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の低い公園</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：指定管理期間５年</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、にぎわい施設の個別誘致検討　など</a:t>
          </a: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b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　公募選</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定時の評価のあり方の見直しを検討（事業者の応募意欲を喚起）　　　</a:t>
          </a:r>
          <a:endParaRPr kumimoji="1" lang="ja-JP" altLang="en-US" sz="1400"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0" y="2484270"/>
        <a:ext cx="9054924" cy="1192309"/>
      </dsp:txXfrm>
    </dsp:sp>
    <dsp:sp modelId="{0BCAD5A3-2D4A-488F-A95F-F4DF8C611F99}">
      <dsp:nvSpPr>
        <dsp:cNvPr id="0" name=""/>
        <dsp:cNvSpPr/>
      </dsp:nvSpPr>
      <dsp:spPr>
        <a:xfrm>
          <a:off x="35042" y="3597890"/>
          <a:ext cx="8904068" cy="274367"/>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kumimoji="1" lang="ja-JP" altLang="en-US" sz="1600" b="1" kern="1200" dirty="0" smtClean="0">
              <a:latin typeface="Meiryo UI" panose="020B0604030504040204" pitchFamily="50" charset="-128"/>
              <a:ea typeface="Meiryo UI" panose="020B0604030504040204" pitchFamily="50" charset="-128"/>
              <a:cs typeface="Meiryo UI" panose="020B0604030504040204" pitchFamily="50" charset="-128"/>
            </a:rPr>
            <a:t>便益施設の誘致推進</a:t>
          </a:r>
          <a:endParaRPr kumimoji="1" lang="ja-JP" altLang="en-US" sz="1600" b="1"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48435" y="3611283"/>
        <a:ext cx="8877282" cy="247581"/>
      </dsp:txXfrm>
    </dsp:sp>
    <dsp:sp modelId="{3FC522DA-B056-40EA-9961-B0A97CCEFD74}">
      <dsp:nvSpPr>
        <dsp:cNvPr id="0" name=""/>
        <dsp:cNvSpPr/>
      </dsp:nvSpPr>
      <dsp:spPr>
        <a:xfrm>
          <a:off x="0" y="4004151"/>
          <a:ext cx="9054924" cy="493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494" tIns="17780" rIns="99568" bIns="17780" numCol="1" spcCol="1270" anchor="t" anchorCtr="0">
          <a:noAutofit/>
        </a:bodyPr>
        <a:lstStyle/>
        <a:p>
          <a:pPr marL="114300" lvl="1" indent="-114300" algn="l" defTabSz="622300">
            <a:lnSpc>
              <a:spcPct val="90000"/>
            </a:lnSpc>
            <a:spcBef>
              <a:spcPct val="0"/>
            </a:spcBef>
            <a:spcAft>
              <a:spcPct val="20000"/>
            </a:spcAft>
            <a:buChar char="••"/>
          </a:pP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例 </a:t>
          </a: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　①サウンディング型市場調査：企業との対話により、府営公園の市場性を調査</a:t>
          </a: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　　　　　②施設の誘致（便益施設、飲食施設等）：久宝寺緑地・浜寺公園など</a:t>
          </a:r>
          <a: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kern="12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kern="1200" dirty="0" smtClean="0">
              <a:latin typeface="Meiryo UI" panose="020B0604030504040204" pitchFamily="50" charset="-128"/>
              <a:ea typeface="Meiryo UI" panose="020B0604030504040204" pitchFamily="50" charset="-128"/>
              <a:cs typeface="Meiryo UI" panose="020B0604030504040204" pitchFamily="50" charset="-128"/>
            </a:rPr>
            <a:t>　　　　　③イベントの誘致（野外ライブ等）：大泉緑地</a:t>
          </a:r>
          <a:endParaRPr kumimoji="1" lang="ja-JP" altLang="en-US" sz="1400" kern="1200" dirty="0">
            <a:latin typeface="Meiryo UI" panose="020B0604030504040204" pitchFamily="50" charset="-128"/>
            <a:ea typeface="Meiryo UI" panose="020B0604030504040204" pitchFamily="50" charset="-128"/>
            <a:cs typeface="Meiryo UI" panose="020B0604030504040204" pitchFamily="50" charset="-128"/>
          </a:endParaRPr>
        </a:p>
        <a:p>
          <a:pPr marL="114300" lvl="1" indent="-114300" algn="l" defTabSz="622300">
            <a:lnSpc>
              <a:spcPct val="90000"/>
            </a:lnSpc>
            <a:spcBef>
              <a:spcPct val="0"/>
            </a:spcBef>
            <a:spcAft>
              <a:spcPct val="20000"/>
            </a:spcAft>
            <a:buChar char="••"/>
          </a:pPr>
          <a:endParaRPr kumimoji="1" lang="ja-JP" altLang="en-US" sz="1400"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0" y="4004151"/>
        <a:ext cx="9054924" cy="49383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19413" cy="493713"/>
          </a:xfrm>
          <a:prstGeom prst="rect">
            <a:avLst/>
          </a:prstGeom>
        </p:spPr>
        <p:txBody>
          <a:bodyPr vert="horz" lIns="91420" tIns="45711" rIns="91420" bIns="45711"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14763" y="3"/>
            <a:ext cx="2919412" cy="493713"/>
          </a:xfrm>
          <a:prstGeom prst="rect">
            <a:avLst/>
          </a:prstGeom>
        </p:spPr>
        <p:txBody>
          <a:bodyPr vert="horz" lIns="91420" tIns="45711" rIns="91420" bIns="45711" rtlCol="0"/>
          <a:lstStyle>
            <a:lvl1pPr algn="r">
              <a:defRPr sz="1200"/>
            </a:lvl1pPr>
          </a:lstStyle>
          <a:p>
            <a:fld id="{75C68039-B1E6-45BB-ACE9-5AA68693B277}" type="datetimeFigureOut">
              <a:rPr kumimoji="1" lang="ja-JP" altLang="en-US" smtClean="0"/>
              <a:t>2018/3/29</a:t>
            </a:fld>
            <a:endParaRPr kumimoji="1" lang="ja-JP" altLang="en-US" dirty="0"/>
          </a:p>
        </p:txBody>
      </p:sp>
      <p:sp>
        <p:nvSpPr>
          <p:cNvPr id="4" name="フッター プレースホルダー 3"/>
          <p:cNvSpPr>
            <a:spLocks noGrp="1"/>
          </p:cNvSpPr>
          <p:nvPr>
            <p:ph type="ftr" sz="quarter" idx="2"/>
          </p:nvPr>
        </p:nvSpPr>
        <p:spPr>
          <a:xfrm>
            <a:off x="3" y="9371013"/>
            <a:ext cx="2919413" cy="493712"/>
          </a:xfrm>
          <a:prstGeom prst="rect">
            <a:avLst/>
          </a:prstGeom>
        </p:spPr>
        <p:txBody>
          <a:bodyPr vert="horz" lIns="91420" tIns="45711" rIns="91420" bIns="45711"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20" tIns="45711" rIns="91420" bIns="45711" rtlCol="0" anchor="b"/>
          <a:lstStyle>
            <a:lvl1pPr algn="r">
              <a:defRPr sz="1200"/>
            </a:lvl1pPr>
          </a:lstStyle>
          <a:p>
            <a:fld id="{23AD75DB-1E94-4D80-AFCB-3E136DF2B0B2}" type="slidenum">
              <a:rPr kumimoji="1" lang="ja-JP" altLang="en-US" smtClean="0"/>
              <a:t>‹#›</a:t>
            </a:fld>
            <a:endParaRPr kumimoji="1" lang="ja-JP" altLang="en-US" dirty="0"/>
          </a:p>
        </p:txBody>
      </p:sp>
    </p:spTree>
    <p:extLst>
      <p:ext uri="{BB962C8B-B14F-4D97-AF65-F5344CB8AC3E}">
        <p14:creationId xmlns:p14="http://schemas.microsoft.com/office/powerpoint/2010/main" val="1410338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19413" cy="493713"/>
          </a:xfrm>
          <a:prstGeom prst="rect">
            <a:avLst/>
          </a:prstGeom>
        </p:spPr>
        <p:txBody>
          <a:bodyPr vert="horz" lIns="91420" tIns="45711" rIns="91420" bIns="4571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4763" y="3"/>
            <a:ext cx="2919412" cy="493713"/>
          </a:xfrm>
          <a:prstGeom prst="rect">
            <a:avLst/>
          </a:prstGeom>
        </p:spPr>
        <p:txBody>
          <a:bodyPr vert="horz" lIns="91420" tIns="45711" rIns="91420" bIns="45711" rtlCol="0"/>
          <a:lstStyle>
            <a:lvl1pPr algn="r">
              <a:defRPr sz="1200"/>
            </a:lvl1pPr>
          </a:lstStyle>
          <a:p>
            <a:fld id="{7CBD82BD-B66C-49B7-9234-DA0579F870B6}" type="datetimeFigureOut">
              <a:rPr kumimoji="1" lang="ja-JP" altLang="en-US" smtClean="0"/>
              <a:t>2018/3/29</a:t>
            </a:fld>
            <a:endParaRPr kumimoji="1" lang="ja-JP" altLang="en-US"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20" tIns="45711" rIns="91420" bIns="45711" rtlCol="0" anchor="ctr"/>
          <a:lstStyle/>
          <a:p>
            <a:endParaRPr lang="ja-JP" altLang="en-US" dirty="0"/>
          </a:p>
        </p:txBody>
      </p:sp>
      <p:sp>
        <p:nvSpPr>
          <p:cNvPr id="5" name="ノート プレースホルダー 4"/>
          <p:cNvSpPr>
            <a:spLocks noGrp="1"/>
          </p:cNvSpPr>
          <p:nvPr>
            <p:ph type="body" sz="quarter" idx="3"/>
          </p:nvPr>
        </p:nvSpPr>
        <p:spPr>
          <a:xfrm>
            <a:off x="673103" y="4686300"/>
            <a:ext cx="5389563" cy="4440238"/>
          </a:xfrm>
          <a:prstGeom prst="rect">
            <a:avLst/>
          </a:prstGeom>
        </p:spPr>
        <p:txBody>
          <a:bodyPr vert="horz" lIns="91420" tIns="45711" rIns="91420" bIns="457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371013"/>
            <a:ext cx="2919413" cy="493712"/>
          </a:xfrm>
          <a:prstGeom prst="rect">
            <a:avLst/>
          </a:prstGeom>
        </p:spPr>
        <p:txBody>
          <a:bodyPr vert="horz" lIns="91420" tIns="45711" rIns="91420" bIns="4571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20" tIns="45711" rIns="91420" bIns="45711" rtlCol="0" anchor="b"/>
          <a:lstStyle>
            <a:lvl1pPr algn="r">
              <a:defRPr sz="1200"/>
            </a:lvl1pPr>
          </a:lstStyle>
          <a:p>
            <a:fld id="{F9B6D959-5BA2-4BA0-9E45-B91D23920EB3}" type="slidenum">
              <a:rPr kumimoji="1" lang="ja-JP" altLang="en-US" smtClean="0"/>
              <a:t>‹#›</a:t>
            </a:fld>
            <a:endParaRPr kumimoji="1" lang="ja-JP" altLang="en-US" dirty="0"/>
          </a:p>
        </p:txBody>
      </p:sp>
    </p:spTree>
    <p:extLst>
      <p:ext uri="{BB962C8B-B14F-4D97-AF65-F5344CB8AC3E}">
        <p14:creationId xmlns:p14="http://schemas.microsoft.com/office/powerpoint/2010/main" val="8577104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chor="ctr"/>
          <a:lstStyle/>
          <a:p>
            <a:pPr algn="ctr"/>
            <a:r>
              <a:rPr lang="ja-JP" altLang="en-US" sz="2000" dirty="0"/>
              <a:t>広域公園として、時代へ対応。</a:t>
            </a:r>
          </a:p>
        </p:txBody>
      </p:sp>
      <p:sp>
        <p:nvSpPr>
          <p:cNvPr id="4" name="スライド番号プレースホルダー 3"/>
          <p:cNvSpPr>
            <a:spLocks noGrp="1"/>
          </p:cNvSpPr>
          <p:nvPr>
            <p:ph type="sldNum" sz="quarter" idx="10"/>
          </p:nvPr>
        </p:nvSpPr>
        <p:spPr/>
        <p:txBody>
          <a:bodyPr/>
          <a:lstStyle/>
          <a:p>
            <a:fld id="{F9B6D959-5BA2-4BA0-9E45-B91D23920EB3}" type="slidenum">
              <a:rPr kumimoji="1" lang="ja-JP" altLang="en-US" smtClean="0"/>
              <a:t>1</a:t>
            </a:fld>
            <a:endParaRPr kumimoji="1" lang="ja-JP" altLang="en-US"/>
          </a:p>
        </p:txBody>
      </p:sp>
    </p:spTree>
    <p:extLst>
      <p:ext uri="{BB962C8B-B14F-4D97-AF65-F5344CB8AC3E}">
        <p14:creationId xmlns:p14="http://schemas.microsoft.com/office/powerpoint/2010/main" val="3114973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822" indent="0" algn="ctr">
              <a:buNone/>
              <a:defRPr>
                <a:solidFill>
                  <a:schemeClr val="tx1">
                    <a:tint val="75000"/>
                  </a:schemeClr>
                </a:solidFill>
              </a:defRPr>
            </a:lvl2pPr>
            <a:lvl3pPr marL="957644" indent="0" algn="ctr">
              <a:buNone/>
              <a:defRPr>
                <a:solidFill>
                  <a:schemeClr val="tx1">
                    <a:tint val="75000"/>
                  </a:schemeClr>
                </a:solidFill>
              </a:defRPr>
            </a:lvl3pPr>
            <a:lvl4pPr marL="1436465" indent="0" algn="ctr">
              <a:buNone/>
              <a:defRPr>
                <a:solidFill>
                  <a:schemeClr val="tx1">
                    <a:tint val="75000"/>
                  </a:schemeClr>
                </a:solidFill>
              </a:defRPr>
            </a:lvl4pPr>
            <a:lvl5pPr marL="1915286" indent="0" algn="ctr">
              <a:buNone/>
              <a:defRPr>
                <a:solidFill>
                  <a:schemeClr val="tx1">
                    <a:tint val="75000"/>
                  </a:schemeClr>
                </a:solidFill>
              </a:defRPr>
            </a:lvl5pPr>
            <a:lvl6pPr marL="2394107" indent="0" algn="ctr">
              <a:buNone/>
              <a:defRPr>
                <a:solidFill>
                  <a:schemeClr val="tx1">
                    <a:tint val="75000"/>
                  </a:schemeClr>
                </a:solidFill>
              </a:defRPr>
            </a:lvl6pPr>
            <a:lvl7pPr marL="2872929" indent="0" algn="ctr">
              <a:buNone/>
              <a:defRPr>
                <a:solidFill>
                  <a:schemeClr val="tx1">
                    <a:tint val="75000"/>
                  </a:schemeClr>
                </a:solidFill>
              </a:defRPr>
            </a:lvl7pPr>
            <a:lvl8pPr marL="3351750" indent="0" algn="ctr">
              <a:buNone/>
              <a:defRPr>
                <a:solidFill>
                  <a:schemeClr val="tx1">
                    <a:tint val="75000"/>
                  </a:schemeClr>
                </a:solidFill>
              </a:defRPr>
            </a:lvl8pPr>
            <a:lvl9pPr marL="383057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A0250F9-B1E8-4870-90DD-A4FD5747408E}" type="datetimeFigureOut">
              <a:rPr kumimoji="1" lang="ja-JP" altLang="en-US" smtClean="0"/>
              <a:t>2018/3/29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dirty="0"/>
          </a:p>
        </p:txBody>
      </p:sp>
    </p:spTree>
    <p:extLst>
      <p:ext uri="{BB962C8B-B14F-4D97-AF65-F5344CB8AC3E}">
        <p14:creationId xmlns:p14="http://schemas.microsoft.com/office/powerpoint/2010/main" val="23262524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0250F9-B1E8-4870-90DD-A4FD5747408E}" type="datetimeFigureOut">
              <a:rPr kumimoji="1" lang="ja-JP" altLang="en-US" smtClean="0"/>
              <a:t>2018/3/29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dirty="0"/>
          </a:p>
        </p:txBody>
      </p:sp>
    </p:spTree>
    <p:extLst>
      <p:ext uri="{BB962C8B-B14F-4D97-AF65-F5344CB8AC3E}">
        <p14:creationId xmlns:p14="http://schemas.microsoft.com/office/powerpoint/2010/main" val="2797732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2"/>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2"/>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0250F9-B1E8-4870-90DD-A4FD5747408E}" type="datetimeFigureOut">
              <a:rPr kumimoji="1" lang="ja-JP" altLang="en-US" smtClean="0"/>
              <a:t>2018/3/29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dirty="0"/>
          </a:p>
        </p:txBody>
      </p:sp>
    </p:spTree>
    <p:extLst>
      <p:ext uri="{BB962C8B-B14F-4D97-AF65-F5344CB8AC3E}">
        <p14:creationId xmlns:p14="http://schemas.microsoft.com/office/powerpoint/2010/main" val="92709129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0250F9-B1E8-4870-90DD-A4FD5747408E}" type="datetimeFigureOut">
              <a:rPr kumimoji="1" lang="ja-JP" altLang="en-US" smtClean="0"/>
              <a:t>2018/3/29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dirty="0"/>
          </a:p>
        </p:txBody>
      </p:sp>
    </p:spTree>
    <p:extLst>
      <p:ext uri="{BB962C8B-B14F-4D97-AF65-F5344CB8AC3E}">
        <p14:creationId xmlns:p14="http://schemas.microsoft.com/office/powerpoint/2010/main" val="2702458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4"/>
            <a:ext cx="8420100" cy="1362075"/>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822" indent="0">
              <a:buNone/>
              <a:defRPr sz="1900">
                <a:solidFill>
                  <a:schemeClr val="tx1">
                    <a:tint val="75000"/>
                  </a:schemeClr>
                </a:solidFill>
              </a:defRPr>
            </a:lvl2pPr>
            <a:lvl3pPr marL="957644" indent="0">
              <a:buNone/>
              <a:defRPr sz="1600">
                <a:solidFill>
                  <a:schemeClr val="tx1">
                    <a:tint val="75000"/>
                  </a:schemeClr>
                </a:solidFill>
              </a:defRPr>
            </a:lvl3pPr>
            <a:lvl4pPr marL="1436465" indent="0">
              <a:buNone/>
              <a:defRPr sz="1500">
                <a:solidFill>
                  <a:schemeClr val="tx1">
                    <a:tint val="75000"/>
                  </a:schemeClr>
                </a:solidFill>
              </a:defRPr>
            </a:lvl4pPr>
            <a:lvl5pPr marL="1915286" indent="0">
              <a:buNone/>
              <a:defRPr sz="1500">
                <a:solidFill>
                  <a:schemeClr val="tx1">
                    <a:tint val="75000"/>
                  </a:schemeClr>
                </a:solidFill>
              </a:defRPr>
            </a:lvl5pPr>
            <a:lvl6pPr marL="2394107" indent="0">
              <a:buNone/>
              <a:defRPr sz="1500">
                <a:solidFill>
                  <a:schemeClr val="tx1">
                    <a:tint val="75000"/>
                  </a:schemeClr>
                </a:solidFill>
              </a:defRPr>
            </a:lvl6pPr>
            <a:lvl7pPr marL="2872929" indent="0">
              <a:buNone/>
              <a:defRPr sz="1500">
                <a:solidFill>
                  <a:schemeClr val="tx1">
                    <a:tint val="75000"/>
                  </a:schemeClr>
                </a:solidFill>
              </a:defRPr>
            </a:lvl7pPr>
            <a:lvl8pPr marL="3351750" indent="0">
              <a:buNone/>
              <a:defRPr sz="1500">
                <a:solidFill>
                  <a:schemeClr val="tx1">
                    <a:tint val="75000"/>
                  </a:schemeClr>
                </a:solidFill>
              </a:defRPr>
            </a:lvl8pPr>
            <a:lvl9pPr marL="3830572"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A0250F9-B1E8-4870-90DD-A4FD5747408E}" type="datetimeFigureOut">
              <a:rPr kumimoji="1" lang="ja-JP" altLang="en-US" smtClean="0"/>
              <a:t>2018/3/29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4A9897A-2A4A-4D2B-BB25-9B10BB101CD6}" type="slidenum">
              <a:rPr kumimoji="1" lang="ja-JP" altLang="en-US" smtClean="0"/>
              <a:t>‹#›</a:t>
            </a:fld>
            <a:endParaRPr kumimoji="1" lang="ja-JP" altLang="en-US" dirty="0"/>
          </a:p>
        </p:txBody>
      </p:sp>
    </p:spTree>
    <p:extLst>
      <p:ext uri="{BB962C8B-B14F-4D97-AF65-F5344CB8AC3E}">
        <p14:creationId xmlns:p14="http://schemas.microsoft.com/office/powerpoint/2010/main" val="4018701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4"/>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A0250F9-B1E8-4870-90DD-A4FD5747408E}" type="datetimeFigureOut">
              <a:rPr kumimoji="1" lang="ja-JP" altLang="en-US" smtClean="0"/>
              <a:t>2018/3/29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4A9897A-2A4A-4D2B-BB25-9B10BB101CD6}" type="slidenum">
              <a:rPr kumimoji="1" lang="ja-JP" altLang="en-US" smtClean="0"/>
              <a:t>‹#›</a:t>
            </a:fld>
            <a:endParaRPr kumimoji="1" lang="ja-JP" altLang="en-US" dirty="0"/>
          </a:p>
        </p:txBody>
      </p:sp>
    </p:spTree>
    <p:extLst>
      <p:ext uri="{BB962C8B-B14F-4D97-AF65-F5344CB8AC3E}">
        <p14:creationId xmlns:p14="http://schemas.microsoft.com/office/powerpoint/2010/main" val="33028201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822" indent="0">
              <a:buNone/>
              <a:defRPr sz="2100" b="1"/>
            </a:lvl2pPr>
            <a:lvl3pPr marL="957644" indent="0">
              <a:buNone/>
              <a:defRPr sz="1900" b="1"/>
            </a:lvl3pPr>
            <a:lvl4pPr marL="1436465" indent="0">
              <a:buNone/>
              <a:defRPr sz="1600" b="1"/>
            </a:lvl4pPr>
            <a:lvl5pPr marL="1915286" indent="0">
              <a:buNone/>
              <a:defRPr sz="1600" b="1"/>
            </a:lvl5pPr>
            <a:lvl6pPr marL="2394107" indent="0">
              <a:buNone/>
              <a:defRPr sz="1600" b="1"/>
            </a:lvl6pPr>
            <a:lvl7pPr marL="2872929" indent="0">
              <a:buNone/>
              <a:defRPr sz="1600" b="1"/>
            </a:lvl7pPr>
            <a:lvl8pPr marL="3351750" indent="0">
              <a:buNone/>
              <a:defRPr sz="1600" b="1"/>
            </a:lvl8pPr>
            <a:lvl9pPr marL="3830572"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500" b="1"/>
            </a:lvl1pPr>
            <a:lvl2pPr marL="478822" indent="0">
              <a:buNone/>
              <a:defRPr sz="2100" b="1"/>
            </a:lvl2pPr>
            <a:lvl3pPr marL="957644" indent="0">
              <a:buNone/>
              <a:defRPr sz="1900" b="1"/>
            </a:lvl3pPr>
            <a:lvl4pPr marL="1436465" indent="0">
              <a:buNone/>
              <a:defRPr sz="1600" b="1"/>
            </a:lvl4pPr>
            <a:lvl5pPr marL="1915286" indent="0">
              <a:buNone/>
              <a:defRPr sz="1600" b="1"/>
            </a:lvl5pPr>
            <a:lvl6pPr marL="2394107" indent="0">
              <a:buNone/>
              <a:defRPr sz="1600" b="1"/>
            </a:lvl6pPr>
            <a:lvl7pPr marL="2872929" indent="0">
              <a:buNone/>
              <a:defRPr sz="1600" b="1"/>
            </a:lvl7pPr>
            <a:lvl8pPr marL="3351750" indent="0">
              <a:buNone/>
              <a:defRPr sz="1600" b="1"/>
            </a:lvl8pPr>
            <a:lvl9pPr marL="3830572"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A0250F9-B1E8-4870-90DD-A4FD5747408E}" type="datetimeFigureOut">
              <a:rPr kumimoji="1" lang="ja-JP" altLang="en-US" smtClean="0"/>
              <a:t>2018/3/29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54A9897A-2A4A-4D2B-BB25-9B10BB101CD6}" type="slidenum">
              <a:rPr kumimoji="1" lang="ja-JP" altLang="en-US" smtClean="0"/>
              <a:t>‹#›</a:t>
            </a:fld>
            <a:endParaRPr kumimoji="1" lang="ja-JP" altLang="en-US" dirty="0"/>
          </a:p>
        </p:txBody>
      </p:sp>
    </p:spTree>
    <p:extLst>
      <p:ext uri="{BB962C8B-B14F-4D97-AF65-F5344CB8AC3E}">
        <p14:creationId xmlns:p14="http://schemas.microsoft.com/office/powerpoint/2010/main" val="599715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A0250F9-B1E8-4870-90DD-A4FD5747408E}" type="datetimeFigureOut">
              <a:rPr kumimoji="1" lang="ja-JP" altLang="en-US" smtClean="0"/>
              <a:t>2018/3/29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54A9897A-2A4A-4D2B-BB25-9B10BB101CD6}" type="slidenum">
              <a:rPr kumimoji="1" lang="ja-JP" altLang="en-US" smtClean="0"/>
              <a:t>‹#›</a:t>
            </a:fld>
            <a:endParaRPr kumimoji="1" lang="ja-JP" altLang="en-US" dirty="0"/>
          </a:p>
        </p:txBody>
      </p:sp>
    </p:spTree>
    <p:extLst>
      <p:ext uri="{BB962C8B-B14F-4D97-AF65-F5344CB8AC3E}">
        <p14:creationId xmlns:p14="http://schemas.microsoft.com/office/powerpoint/2010/main" val="1174383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A0250F9-B1E8-4870-90DD-A4FD5747408E}" type="datetimeFigureOut">
              <a:rPr kumimoji="1" lang="ja-JP" altLang="en-US" smtClean="0"/>
              <a:t>2018/3/29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54A9897A-2A4A-4D2B-BB25-9B10BB101CD6}" type="slidenum">
              <a:rPr kumimoji="1" lang="ja-JP" altLang="en-US" smtClean="0"/>
              <a:t>‹#›</a:t>
            </a:fld>
            <a:endParaRPr kumimoji="1" lang="ja-JP" altLang="en-US" dirty="0"/>
          </a:p>
        </p:txBody>
      </p:sp>
    </p:spTree>
    <p:extLst>
      <p:ext uri="{BB962C8B-B14F-4D97-AF65-F5344CB8AC3E}">
        <p14:creationId xmlns:p14="http://schemas.microsoft.com/office/powerpoint/2010/main" val="364063036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4"/>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1" y="1435103"/>
            <a:ext cx="3259006" cy="4691063"/>
          </a:xfrm>
        </p:spPr>
        <p:txBody>
          <a:bodyPr/>
          <a:lstStyle>
            <a:lvl1pPr marL="0" indent="0">
              <a:buNone/>
              <a:defRPr sz="1500"/>
            </a:lvl1pPr>
            <a:lvl2pPr marL="478822" indent="0">
              <a:buNone/>
              <a:defRPr sz="1300"/>
            </a:lvl2pPr>
            <a:lvl3pPr marL="957644" indent="0">
              <a:buNone/>
              <a:defRPr sz="1000"/>
            </a:lvl3pPr>
            <a:lvl4pPr marL="1436465" indent="0">
              <a:buNone/>
              <a:defRPr sz="1000"/>
            </a:lvl4pPr>
            <a:lvl5pPr marL="1915286" indent="0">
              <a:buNone/>
              <a:defRPr sz="1000"/>
            </a:lvl5pPr>
            <a:lvl6pPr marL="2394107" indent="0">
              <a:buNone/>
              <a:defRPr sz="1000"/>
            </a:lvl6pPr>
            <a:lvl7pPr marL="2872929" indent="0">
              <a:buNone/>
              <a:defRPr sz="1000"/>
            </a:lvl7pPr>
            <a:lvl8pPr marL="3351750" indent="0">
              <a:buNone/>
              <a:defRPr sz="1000"/>
            </a:lvl8pPr>
            <a:lvl9pPr marL="3830572"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0250F9-B1E8-4870-90DD-A4FD5747408E}" type="datetimeFigureOut">
              <a:rPr kumimoji="1" lang="ja-JP" altLang="en-US" smtClean="0"/>
              <a:t>2018/3/29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4A9897A-2A4A-4D2B-BB25-9B10BB101CD6}" type="slidenum">
              <a:rPr kumimoji="1" lang="ja-JP" altLang="en-US" smtClean="0"/>
              <a:t>‹#›</a:t>
            </a:fld>
            <a:endParaRPr kumimoji="1" lang="ja-JP" altLang="en-US" dirty="0"/>
          </a:p>
        </p:txBody>
      </p:sp>
    </p:spTree>
    <p:extLst>
      <p:ext uri="{BB962C8B-B14F-4D97-AF65-F5344CB8AC3E}">
        <p14:creationId xmlns:p14="http://schemas.microsoft.com/office/powerpoint/2010/main" val="113583722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822" indent="0">
              <a:buNone/>
              <a:defRPr sz="2900"/>
            </a:lvl2pPr>
            <a:lvl3pPr marL="957644" indent="0">
              <a:buNone/>
              <a:defRPr sz="2500"/>
            </a:lvl3pPr>
            <a:lvl4pPr marL="1436465" indent="0">
              <a:buNone/>
              <a:defRPr sz="2100"/>
            </a:lvl4pPr>
            <a:lvl5pPr marL="1915286" indent="0">
              <a:buNone/>
              <a:defRPr sz="2100"/>
            </a:lvl5pPr>
            <a:lvl6pPr marL="2394107" indent="0">
              <a:buNone/>
              <a:defRPr sz="2100"/>
            </a:lvl6pPr>
            <a:lvl7pPr marL="2872929" indent="0">
              <a:buNone/>
              <a:defRPr sz="2100"/>
            </a:lvl7pPr>
            <a:lvl8pPr marL="3351750" indent="0">
              <a:buNone/>
              <a:defRPr sz="2100"/>
            </a:lvl8pPr>
            <a:lvl9pPr marL="3830572" indent="0">
              <a:buNone/>
              <a:defRPr sz="2100"/>
            </a:lvl9pPr>
          </a:lstStyle>
          <a:p>
            <a:endParaRPr kumimoji="1" lang="ja-JP" altLang="en-US" dirty="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822" indent="0">
              <a:buNone/>
              <a:defRPr sz="1300"/>
            </a:lvl2pPr>
            <a:lvl3pPr marL="957644" indent="0">
              <a:buNone/>
              <a:defRPr sz="1000"/>
            </a:lvl3pPr>
            <a:lvl4pPr marL="1436465" indent="0">
              <a:buNone/>
              <a:defRPr sz="1000"/>
            </a:lvl4pPr>
            <a:lvl5pPr marL="1915286" indent="0">
              <a:buNone/>
              <a:defRPr sz="1000"/>
            </a:lvl5pPr>
            <a:lvl6pPr marL="2394107" indent="0">
              <a:buNone/>
              <a:defRPr sz="1000"/>
            </a:lvl6pPr>
            <a:lvl7pPr marL="2872929" indent="0">
              <a:buNone/>
              <a:defRPr sz="1000"/>
            </a:lvl7pPr>
            <a:lvl8pPr marL="3351750" indent="0">
              <a:buNone/>
              <a:defRPr sz="1000"/>
            </a:lvl8pPr>
            <a:lvl9pPr marL="3830572"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0250F9-B1E8-4870-90DD-A4FD5747408E}" type="datetimeFigureOut">
              <a:rPr kumimoji="1" lang="ja-JP" altLang="en-US" smtClean="0"/>
              <a:t>2018/3/29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4A9897A-2A4A-4D2B-BB25-9B10BB101CD6}" type="slidenum">
              <a:rPr kumimoji="1" lang="ja-JP" altLang="en-US" smtClean="0"/>
              <a:t>‹#›</a:t>
            </a:fld>
            <a:endParaRPr kumimoji="1" lang="ja-JP" altLang="en-US" dirty="0"/>
          </a:p>
        </p:txBody>
      </p:sp>
    </p:spTree>
    <p:extLst>
      <p:ext uri="{BB962C8B-B14F-4D97-AF65-F5344CB8AC3E}">
        <p14:creationId xmlns:p14="http://schemas.microsoft.com/office/powerpoint/2010/main" val="8515448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64" tIns="47883" rIns="95764" bIns="4788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5764" tIns="47883" rIns="95764" bIns="4788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4"/>
            <a:ext cx="2311400" cy="365125"/>
          </a:xfrm>
          <a:prstGeom prst="rect">
            <a:avLst/>
          </a:prstGeom>
        </p:spPr>
        <p:txBody>
          <a:bodyPr vert="horz" lIns="95764" tIns="47883" rIns="95764" bIns="47883" rtlCol="0" anchor="ctr"/>
          <a:lstStyle>
            <a:lvl1pPr algn="l">
              <a:defRPr sz="1300">
                <a:solidFill>
                  <a:schemeClr val="tx1">
                    <a:tint val="75000"/>
                  </a:schemeClr>
                </a:solidFill>
              </a:defRPr>
            </a:lvl1pPr>
          </a:lstStyle>
          <a:p>
            <a:fld id="{5A0250F9-B1E8-4870-90DD-A4FD5747408E}" type="datetimeFigureOut">
              <a:rPr kumimoji="1" lang="ja-JP" altLang="en-US" smtClean="0"/>
              <a:t>2018/3/29</a:t>
            </a:fld>
            <a:endParaRPr kumimoji="1" lang="ja-JP" altLang="en-US" dirty="0"/>
          </a:p>
        </p:txBody>
      </p:sp>
      <p:sp>
        <p:nvSpPr>
          <p:cNvPr id="5" name="フッター プレースホルダー 4"/>
          <p:cNvSpPr>
            <a:spLocks noGrp="1"/>
          </p:cNvSpPr>
          <p:nvPr>
            <p:ph type="ftr" sz="quarter" idx="3"/>
          </p:nvPr>
        </p:nvSpPr>
        <p:spPr>
          <a:xfrm>
            <a:off x="3384550" y="6356354"/>
            <a:ext cx="3136900" cy="365125"/>
          </a:xfrm>
          <a:prstGeom prst="rect">
            <a:avLst/>
          </a:prstGeom>
        </p:spPr>
        <p:txBody>
          <a:bodyPr vert="horz" lIns="95764" tIns="47883" rIns="95764" bIns="47883" rtlCol="0" anchor="ctr"/>
          <a:lstStyle>
            <a:lvl1pPr algn="ctr">
              <a:defRPr sz="13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4"/>
            <a:ext cx="2311400" cy="365125"/>
          </a:xfrm>
          <a:prstGeom prst="rect">
            <a:avLst/>
          </a:prstGeom>
        </p:spPr>
        <p:txBody>
          <a:bodyPr vert="horz" lIns="95764" tIns="47883" rIns="95764" bIns="47883" rtlCol="0" anchor="ctr"/>
          <a:lstStyle>
            <a:lvl1pPr algn="r">
              <a:defRPr sz="1300">
                <a:solidFill>
                  <a:schemeClr val="tx1">
                    <a:tint val="75000"/>
                  </a:schemeClr>
                </a:solidFill>
              </a:defRPr>
            </a:lvl1pPr>
          </a:lstStyle>
          <a:p>
            <a:fld id="{54A9897A-2A4A-4D2B-BB25-9B10BB101CD6}" type="slidenum">
              <a:rPr kumimoji="1" lang="ja-JP" altLang="en-US" smtClean="0"/>
              <a:t>‹#›</a:t>
            </a:fld>
            <a:endParaRPr kumimoji="1" lang="ja-JP" altLang="en-US" dirty="0"/>
          </a:p>
        </p:txBody>
      </p:sp>
    </p:spTree>
    <p:extLst>
      <p:ext uri="{BB962C8B-B14F-4D97-AF65-F5344CB8AC3E}">
        <p14:creationId xmlns:p14="http://schemas.microsoft.com/office/powerpoint/2010/main" val="1370771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57644" rtl="0" eaLnBrk="1" latinLnBrk="0" hangingPunct="1">
        <a:spcBef>
          <a:spcPct val="0"/>
        </a:spcBef>
        <a:buNone/>
        <a:defRPr kumimoji="1" sz="4600" kern="1200">
          <a:solidFill>
            <a:schemeClr val="tx1"/>
          </a:solidFill>
          <a:latin typeface="+mj-lt"/>
          <a:ea typeface="+mj-ea"/>
          <a:cs typeface="+mj-cs"/>
        </a:defRPr>
      </a:lvl1pPr>
    </p:titleStyle>
    <p:bodyStyle>
      <a:lvl1pPr marL="359117" indent="-359117" algn="l" defTabSz="957644"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085" indent="-299263" algn="l" defTabSz="957644"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054" indent="-239411" algn="l" defTabSz="957644"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5874"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4696"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518"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340"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161"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9983" indent="-239411" algn="l" defTabSz="957644"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644" rtl="0" eaLnBrk="1" latinLnBrk="0" hangingPunct="1">
        <a:defRPr kumimoji="1" sz="1900" kern="1200">
          <a:solidFill>
            <a:schemeClr val="tx1"/>
          </a:solidFill>
          <a:latin typeface="+mn-lt"/>
          <a:ea typeface="+mn-ea"/>
          <a:cs typeface="+mn-cs"/>
        </a:defRPr>
      </a:lvl1pPr>
      <a:lvl2pPr marL="478822" algn="l" defTabSz="957644" rtl="0" eaLnBrk="1" latinLnBrk="0" hangingPunct="1">
        <a:defRPr kumimoji="1" sz="1900" kern="1200">
          <a:solidFill>
            <a:schemeClr val="tx1"/>
          </a:solidFill>
          <a:latin typeface="+mn-lt"/>
          <a:ea typeface="+mn-ea"/>
          <a:cs typeface="+mn-cs"/>
        </a:defRPr>
      </a:lvl2pPr>
      <a:lvl3pPr marL="957644" algn="l" defTabSz="957644" rtl="0" eaLnBrk="1" latinLnBrk="0" hangingPunct="1">
        <a:defRPr kumimoji="1" sz="1900" kern="1200">
          <a:solidFill>
            <a:schemeClr val="tx1"/>
          </a:solidFill>
          <a:latin typeface="+mn-lt"/>
          <a:ea typeface="+mn-ea"/>
          <a:cs typeface="+mn-cs"/>
        </a:defRPr>
      </a:lvl3pPr>
      <a:lvl4pPr marL="1436465" algn="l" defTabSz="957644" rtl="0" eaLnBrk="1" latinLnBrk="0" hangingPunct="1">
        <a:defRPr kumimoji="1" sz="1900" kern="1200">
          <a:solidFill>
            <a:schemeClr val="tx1"/>
          </a:solidFill>
          <a:latin typeface="+mn-lt"/>
          <a:ea typeface="+mn-ea"/>
          <a:cs typeface="+mn-cs"/>
        </a:defRPr>
      </a:lvl4pPr>
      <a:lvl5pPr marL="1915286" algn="l" defTabSz="957644" rtl="0" eaLnBrk="1" latinLnBrk="0" hangingPunct="1">
        <a:defRPr kumimoji="1" sz="1900" kern="1200">
          <a:solidFill>
            <a:schemeClr val="tx1"/>
          </a:solidFill>
          <a:latin typeface="+mn-lt"/>
          <a:ea typeface="+mn-ea"/>
          <a:cs typeface="+mn-cs"/>
        </a:defRPr>
      </a:lvl5pPr>
      <a:lvl6pPr marL="2394107" algn="l" defTabSz="957644" rtl="0" eaLnBrk="1" latinLnBrk="0" hangingPunct="1">
        <a:defRPr kumimoji="1" sz="1900" kern="1200">
          <a:solidFill>
            <a:schemeClr val="tx1"/>
          </a:solidFill>
          <a:latin typeface="+mn-lt"/>
          <a:ea typeface="+mn-ea"/>
          <a:cs typeface="+mn-cs"/>
        </a:defRPr>
      </a:lvl6pPr>
      <a:lvl7pPr marL="2872929" algn="l" defTabSz="957644" rtl="0" eaLnBrk="1" latinLnBrk="0" hangingPunct="1">
        <a:defRPr kumimoji="1" sz="1900" kern="1200">
          <a:solidFill>
            <a:schemeClr val="tx1"/>
          </a:solidFill>
          <a:latin typeface="+mn-lt"/>
          <a:ea typeface="+mn-ea"/>
          <a:cs typeface="+mn-cs"/>
        </a:defRPr>
      </a:lvl7pPr>
      <a:lvl8pPr marL="3351750" algn="l" defTabSz="957644" rtl="0" eaLnBrk="1" latinLnBrk="0" hangingPunct="1">
        <a:defRPr kumimoji="1" sz="1900" kern="1200">
          <a:solidFill>
            <a:schemeClr val="tx1"/>
          </a:solidFill>
          <a:latin typeface="+mn-lt"/>
          <a:ea typeface="+mn-ea"/>
          <a:cs typeface="+mn-cs"/>
        </a:defRPr>
      </a:lvl8pPr>
      <a:lvl9pPr marL="3830572" algn="l" defTabSz="957644"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607047"/>
            <a:ext cx="8420100" cy="1470025"/>
          </a:xfrm>
        </p:spPr>
        <p:txBody>
          <a:bodyPr>
            <a:normAutofit/>
          </a:bodyPr>
          <a:lstStyle/>
          <a:p>
            <a:r>
              <a:rPr lang="ja-JP" altLang="en-US" sz="3200" dirty="0" smtClean="0"/>
              <a:t>基本方針について</a:t>
            </a:r>
            <a:endParaRPr kumimoji="1" lang="ja-JP" altLang="en-US" sz="3200" dirty="0"/>
          </a:p>
        </p:txBody>
      </p:sp>
      <p:sp>
        <p:nvSpPr>
          <p:cNvPr id="4" name="テキスト ボックス 3"/>
          <p:cNvSpPr txBox="1"/>
          <p:nvPr/>
        </p:nvSpPr>
        <p:spPr>
          <a:xfrm>
            <a:off x="8697416" y="44625"/>
            <a:ext cx="1210588" cy="461665"/>
          </a:xfrm>
          <a:prstGeom prst="rect">
            <a:avLst/>
          </a:prstGeom>
          <a:noFill/>
        </p:spPr>
        <p:txBody>
          <a:bodyPr wrap="none" rtlCol="0">
            <a:spAutoFit/>
          </a:bodyPr>
          <a:lstStyle/>
          <a:p>
            <a:r>
              <a:rPr kumimoji="1" lang="ja-JP" altLang="en-US" sz="2400" dirty="0">
                <a:latin typeface="HG丸ｺﾞｼｯｸM-PRO" panose="020F0600000000000000" pitchFamily="50" charset="-128"/>
                <a:ea typeface="HG丸ｺﾞｼｯｸM-PRO" panose="020F0600000000000000" pitchFamily="50" charset="-128"/>
              </a:rPr>
              <a:t>資料 </a:t>
            </a:r>
            <a:r>
              <a:rPr kumimoji="1" lang="ja-JP" altLang="en-US" sz="2400" dirty="0" smtClean="0">
                <a:latin typeface="HG丸ｺﾞｼｯｸM-PRO" panose="020F0600000000000000" pitchFamily="50" charset="-128"/>
                <a:ea typeface="HG丸ｺﾞｼｯｸM-PRO" panose="020F0600000000000000" pitchFamily="50" charset="-128"/>
              </a:rPr>
              <a:t>３</a:t>
            </a:r>
            <a:endParaRPr kumimoji="1" lang="en-US" altLang="ja-JP" sz="2400"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8625544" y="25460"/>
            <a:ext cx="1224000" cy="52322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92273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メモ 1"/>
          <p:cNvSpPr/>
          <p:nvPr/>
        </p:nvSpPr>
        <p:spPr>
          <a:xfrm>
            <a:off x="1286593" y="1700808"/>
            <a:ext cx="7176797" cy="4896544"/>
          </a:xfrm>
          <a:prstGeom prst="foldedCorner">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30" name="テキスト ボックス 29"/>
          <p:cNvSpPr txBox="1"/>
          <p:nvPr/>
        </p:nvSpPr>
        <p:spPr>
          <a:xfrm>
            <a:off x="1204" y="1054477"/>
            <a:ext cx="9905999" cy="646331"/>
          </a:xfrm>
          <a:prstGeom prst="rect">
            <a:avLst/>
          </a:prstGeom>
          <a:noFill/>
          <a:ln w="3175">
            <a:noFill/>
          </a:ln>
        </p:spPr>
        <p:txBody>
          <a:bodyPr wrap="square" rtlCol="0">
            <a:spAutoFit/>
          </a:bodyPr>
          <a:lstStyle/>
          <a:p>
            <a:pPr algn="ctr"/>
            <a:r>
              <a:rPr kumimoji="1" lang="ja-JP" altLang="en-US" sz="1800" spc="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u="sng" spc="300" dirty="0" smtClean="0">
                <a:latin typeface="Meiryo UI" panose="020B0604030504040204" pitchFamily="50" charset="-128"/>
                <a:ea typeface="Meiryo UI" panose="020B0604030504040204" pitchFamily="50" charset="-128"/>
                <a:cs typeface="Meiryo UI" panose="020B0604030504040204" pitchFamily="50" charset="-128"/>
              </a:rPr>
              <a:t>「都市の顔」となる質の高いみどり空間を創出・保全・活用するため</a:t>
            </a:r>
            <a:r>
              <a:rPr lang="ja-JP" altLang="en-US" sz="1800" u="sng" spc="3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800" u="sng" spc="3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800" u="sng" spc="300" dirty="0" smtClean="0">
                <a:latin typeface="Meiryo UI" panose="020B0604030504040204" pitchFamily="50" charset="-128"/>
                <a:ea typeface="Meiryo UI" panose="020B0604030504040204" pitchFamily="50" charset="-128"/>
                <a:cs typeface="Meiryo UI" panose="020B0604030504040204" pitchFamily="50" charset="-128"/>
              </a:rPr>
              <a:t>公園毎の個性を踏まえた</a:t>
            </a:r>
            <a:r>
              <a:rPr lang="en-US" altLang="ja-JP" sz="1800" u="sng" spc="3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u="sng" spc="300" dirty="0" smtClean="0">
                <a:latin typeface="Meiryo UI" panose="020B0604030504040204" pitchFamily="50" charset="-128"/>
                <a:ea typeface="Meiryo UI" panose="020B0604030504040204" pitchFamily="50" charset="-128"/>
                <a:cs typeface="Meiryo UI" panose="020B0604030504040204" pitchFamily="50" charset="-128"/>
              </a:rPr>
              <a:t>公園別マネジメントプラン</a:t>
            </a:r>
            <a:r>
              <a:rPr kumimoji="1" lang="en-US" altLang="ja-JP" sz="1800" u="sng" spc="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u="sng" spc="300" dirty="0" smtClean="0">
                <a:latin typeface="Meiryo UI" panose="020B0604030504040204" pitchFamily="50" charset="-128"/>
                <a:ea typeface="Meiryo UI" panose="020B0604030504040204" pitchFamily="50" charset="-128"/>
                <a:cs typeface="Meiryo UI" panose="020B0604030504040204" pitchFamily="50" charset="-128"/>
              </a:rPr>
              <a:t>を策定、共有する</a:t>
            </a:r>
            <a:endParaRPr kumimoji="1" lang="en-US" altLang="ja-JP" sz="1800" u="sng" spc="3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222696" y="2168912"/>
            <a:ext cx="4939721" cy="1368152"/>
          </a:xfrm>
          <a:prstGeom prst="rect">
            <a:avLst/>
          </a:prstGeom>
        </p:spPr>
        <p:style>
          <a:lnRef idx="2">
            <a:schemeClr val="accent5"/>
          </a:lnRef>
          <a:fillRef idx="1">
            <a:schemeClr val="lt1"/>
          </a:fillRef>
          <a:effectRef idx="0">
            <a:schemeClr val="accent5"/>
          </a:effectRef>
          <a:fontRef idx="minor">
            <a:schemeClr val="dk1"/>
          </a:fontRef>
        </p:style>
        <p:txBody>
          <a:bodyPr rtlCol="0" anchor="t"/>
          <a:lstStyle/>
          <a:p>
            <a:pPr>
              <a:lnSpc>
                <a:spcPct val="150000"/>
              </a:lnSpc>
            </a:pP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①各公園の概要</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・基本的事項（位置・立地・面積・主要アクセス</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・歴史的背景（設置目的・主な施設整備目的</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・周辺状況　 （周辺土地利用・周辺人口</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二等辺三角形 13"/>
          <p:cNvSpPr/>
          <p:nvPr/>
        </p:nvSpPr>
        <p:spPr>
          <a:xfrm flipV="1">
            <a:off x="3485339" y="3609072"/>
            <a:ext cx="2414439" cy="3600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222695" y="4021461"/>
            <a:ext cx="4939721" cy="468000"/>
          </a:xfrm>
          <a:prstGeom prst="rect">
            <a:avLst/>
          </a:prstGeom>
        </p:spPr>
        <p:style>
          <a:lnRef idx="2">
            <a:schemeClr val="accent5"/>
          </a:lnRef>
          <a:fillRef idx="1">
            <a:schemeClr val="lt1"/>
          </a:fillRef>
          <a:effectRef idx="0">
            <a:schemeClr val="accent5"/>
          </a:effectRef>
          <a:fontRef idx="minor">
            <a:schemeClr val="dk1"/>
          </a:fontRef>
        </p:style>
        <p:txBody>
          <a:bodyPr rtlCol="0" anchor="t"/>
          <a:lstStyle/>
          <a:p>
            <a:pPr>
              <a:lnSpc>
                <a:spcPct val="150000"/>
              </a:lnSpc>
            </a:pP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②各公園の将来像</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二等辺三角形 15"/>
          <p:cNvSpPr/>
          <p:nvPr/>
        </p:nvSpPr>
        <p:spPr>
          <a:xfrm flipV="1">
            <a:off x="3485339" y="4545176"/>
            <a:ext cx="2414439" cy="3600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222696" y="4941272"/>
            <a:ext cx="4939721" cy="468000"/>
          </a:xfrm>
          <a:prstGeom prst="rect">
            <a:avLst/>
          </a:prstGeom>
        </p:spPr>
        <p:style>
          <a:lnRef idx="2">
            <a:schemeClr val="accent5"/>
          </a:lnRef>
          <a:fillRef idx="1">
            <a:schemeClr val="lt1"/>
          </a:fillRef>
          <a:effectRef idx="0">
            <a:schemeClr val="accent5"/>
          </a:effectRef>
          <a:fontRef idx="minor">
            <a:schemeClr val="dk1"/>
          </a:fontRef>
        </p:style>
        <p:txBody>
          <a:bodyPr rtlCol="0" anchor="t"/>
          <a:lstStyle/>
          <a:p>
            <a:pPr>
              <a:lnSpc>
                <a:spcPct val="150000"/>
              </a:lnSpc>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③基本方針毎の具体的な取組み</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二等辺三角形 17"/>
          <p:cNvSpPr/>
          <p:nvPr/>
        </p:nvSpPr>
        <p:spPr>
          <a:xfrm flipV="1">
            <a:off x="3485339" y="5481280"/>
            <a:ext cx="2414439" cy="3600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222696" y="5913328"/>
            <a:ext cx="4939721" cy="468000"/>
          </a:xfrm>
          <a:prstGeom prst="rect">
            <a:avLst/>
          </a:prstGeom>
        </p:spPr>
        <p:style>
          <a:lnRef idx="2">
            <a:schemeClr val="accent5"/>
          </a:lnRef>
          <a:fillRef idx="1">
            <a:schemeClr val="lt1"/>
          </a:fillRef>
          <a:effectRef idx="0">
            <a:schemeClr val="accent5"/>
          </a:effectRef>
          <a:fontRef idx="minor">
            <a:schemeClr val="dk1"/>
          </a:fontRef>
        </p:style>
        <p:txBody>
          <a:bodyPr rtlCol="0" anchor="t"/>
          <a:lstStyle/>
          <a:p>
            <a:pPr>
              <a:lnSpc>
                <a:spcPct val="150000"/>
              </a:lnSpc>
            </a:pP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④評価指標</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286593" y="1650009"/>
            <a:ext cx="4121641" cy="530915"/>
          </a:xfrm>
          <a:prstGeom prst="rect">
            <a:avLst/>
          </a:prstGeom>
        </p:spPr>
        <p:txBody>
          <a:bodyPr wrap="none">
            <a:spAutoFit/>
          </a:bodyPr>
          <a:lstStyle/>
          <a:p>
            <a:pPr>
              <a:lnSpc>
                <a:spcPct val="150000"/>
              </a:lnSpc>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公園別マネジメントプランの構成（案）</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21" name="タイトル 1"/>
          <p:cNvSpPr txBox="1">
            <a:spLocks/>
          </p:cNvSpPr>
          <p:nvPr/>
        </p:nvSpPr>
        <p:spPr>
          <a:xfrm>
            <a:off x="-1" y="44624"/>
            <a:ext cx="9777537" cy="544370"/>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2000"/>
              </a:lnSpc>
            </a:pPr>
            <a:r>
              <a:rPr lang="ja-JP" altLang="en-US" sz="1800" dirty="0">
                <a:latin typeface="+mj-ea"/>
              </a:rPr>
              <a:t>　</a:t>
            </a:r>
            <a:r>
              <a:rPr lang="ja-JP" altLang="en-US" sz="1800" dirty="0" smtClean="0">
                <a:latin typeface="+mj-ea"/>
              </a:rPr>
              <a:t>基本</a:t>
            </a:r>
            <a:r>
              <a:rPr lang="ja-JP" altLang="en-US" sz="1800" dirty="0" smtClean="0">
                <a:latin typeface="+mj-ea"/>
              </a:rPr>
              <a:t>方針⑦に</a:t>
            </a:r>
            <a:r>
              <a:rPr lang="ja-JP" altLang="en-US" sz="1800" dirty="0" smtClean="0">
                <a:latin typeface="+mj-ea"/>
              </a:rPr>
              <a:t>ついて</a:t>
            </a:r>
            <a:endParaRPr lang="en-US" altLang="ja-JP" sz="1800" dirty="0" smtClean="0">
              <a:latin typeface="+mj-ea"/>
            </a:endParaRPr>
          </a:p>
        </p:txBody>
      </p:sp>
      <p:sp>
        <p:nvSpPr>
          <p:cNvPr id="22" name="テキスト ボックス 21"/>
          <p:cNvSpPr txBox="1"/>
          <p:nvPr/>
        </p:nvSpPr>
        <p:spPr>
          <a:xfrm>
            <a:off x="8398355" y="91209"/>
            <a:ext cx="1404155" cy="3847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smtClean="0"/>
              <a:t>参考資料</a:t>
            </a:r>
            <a:endParaRPr kumimoji="1" lang="ja-JP" altLang="en-US" dirty="0"/>
          </a:p>
        </p:txBody>
      </p:sp>
      <p:grpSp>
        <p:nvGrpSpPr>
          <p:cNvPr id="23" name="グループ化 22"/>
          <p:cNvGrpSpPr/>
          <p:nvPr/>
        </p:nvGrpSpPr>
        <p:grpSpPr>
          <a:xfrm>
            <a:off x="164468" y="649537"/>
            <a:ext cx="9548870" cy="331191"/>
            <a:chOff x="172075" y="0"/>
            <a:chExt cx="8537892" cy="223941"/>
          </a:xfrm>
          <a:scene3d>
            <a:camera prst="orthographicFront"/>
            <a:lightRig rig="flat" dir="t"/>
          </a:scene3d>
        </p:grpSpPr>
        <p:sp>
          <p:nvSpPr>
            <p:cNvPr id="24" name="角丸四角形 23"/>
            <p:cNvSpPr/>
            <p:nvPr/>
          </p:nvSpPr>
          <p:spPr>
            <a:xfrm>
              <a:off x="172075" y="0"/>
              <a:ext cx="8421019" cy="223941"/>
            </a:xfrm>
            <a:prstGeom prst="roundRect">
              <a:avLst/>
            </a:prstGeom>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sp>
        <p:sp>
          <p:nvSpPr>
            <p:cNvPr id="25" name="角丸四角形 4"/>
            <p:cNvSpPr/>
            <p:nvPr/>
          </p:nvSpPr>
          <p:spPr>
            <a:xfrm>
              <a:off x="172075" y="11493"/>
              <a:ext cx="8537892" cy="212448"/>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defTabSz="711200">
                <a:lnSpc>
                  <a:spcPct val="90000"/>
                </a:lnSpc>
                <a:spcBef>
                  <a:spcPct val="0"/>
                </a:spcBef>
                <a:spcAft>
                  <a:spcPct val="35000"/>
                </a:spcAft>
              </a:pPr>
              <a:r>
                <a:rPr kumimoji="1" lang="ja-JP" altLang="en-US" sz="1600" b="1" kern="1200" dirty="0" smtClean="0">
                  <a:latin typeface="Meiryo UI" panose="020B0604030504040204" pitchFamily="50" charset="-128"/>
                  <a:ea typeface="Meiryo UI" panose="020B0604030504040204" pitchFamily="50" charset="-128"/>
                  <a:cs typeface="Meiryo UI" panose="020B0604030504040204" pitchFamily="50" charset="-128"/>
                </a:rPr>
                <a:t>公園別マネジメントプランの策定・共有</a:t>
              </a:r>
              <a:endParaRPr kumimoji="1" lang="ja-JP" altLang="en-US" sz="1600" b="1" kern="12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480450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角丸四角形 36"/>
          <p:cNvSpPr/>
          <p:nvPr/>
        </p:nvSpPr>
        <p:spPr>
          <a:xfrm>
            <a:off x="428498" y="4296644"/>
            <a:ext cx="9283030" cy="2444725"/>
          </a:xfrm>
          <a:prstGeom prst="roundRect">
            <a:avLst>
              <a:gd name="adj" fmla="val 7756"/>
            </a:avLst>
          </a:prstGeom>
          <a:solidFill>
            <a:schemeClr val="accent4">
              <a:lumMod val="20000"/>
              <a:lumOff val="80000"/>
            </a:schemeClr>
          </a:solidFill>
          <a:ln w="38100">
            <a:solidFill>
              <a:schemeClr val="accent4">
                <a:lumMod val="75000"/>
              </a:schemeClr>
            </a:solidFill>
          </a:ln>
        </p:spPr>
        <p:txBody>
          <a:bodyPr wrap="square">
            <a:noAutofit/>
          </a:bodyPr>
          <a:lstStyle/>
          <a:p>
            <a:endParaRPr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目的</a:t>
            </a:r>
            <a:r>
              <a:rPr lang="en-US" altLang="ja-JP"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p>
          <a:p>
            <a:r>
              <a:rPr lang="ja-JP" altLang="en-US"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府営公園全体の</a:t>
            </a:r>
            <a:r>
              <a:rPr lang="ja-JP" altLang="en-US" dirty="0">
                <a:latin typeface="HG丸ｺﾞｼｯｸM-PRO" panose="020F0600000000000000" pitchFamily="50" charset="-128"/>
                <a:ea typeface="HG丸ｺﾞｼｯｸM-PRO" panose="020F0600000000000000" pitchFamily="50" charset="-128"/>
                <a:cs typeface="Meiryo UI" panose="020B0604030504040204" pitchFamily="50" charset="-128"/>
              </a:rPr>
              <a:t>整備・管理・運営に関する重要事項を審議</a:t>
            </a:r>
            <a:endParaRPr lang="en-US" altLang="ja-JP"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メンバー</a:t>
            </a:r>
            <a:r>
              <a:rPr lang="en-US" altLang="ja-JP"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p>
          <a:p>
            <a:r>
              <a:rPr lang="ja-JP" altLang="en-US"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学識</a:t>
            </a:r>
            <a:r>
              <a:rPr lang="ja-JP" altLang="en-US" dirty="0">
                <a:latin typeface="HG丸ｺﾞｼｯｸM-PRO" panose="020F0600000000000000" pitchFamily="50" charset="-128"/>
                <a:ea typeface="HG丸ｺﾞｼｯｸM-PRO" panose="020F0600000000000000" pitchFamily="50" charset="-128"/>
                <a:cs typeface="Meiryo UI" panose="020B0604030504040204" pitchFamily="50" charset="-128"/>
              </a:rPr>
              <a:t>経験者、関係市町村、府民、各種団体</a:t>
            </a:r>
            <a:r>
              <a:rPr lang="ja-JP" altLang="en-US"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等</a:t>
            </a:r>
            <a:endParaRPr lang="en-US" altLang="ja-JP"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審議内容</a:t>
            </a:r>
            <a:r>
              <a:rPr lang="en-US" altLang="ja-JP"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p>
          <a:p>
            <a:r>
              <a:rPr lang="ja-JP" altLang="en-US"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良好な</a:t>
            </a:r>
            <a:r>
              <a:rPr lang="ja-JP" altLang="en-US" dirty="0">
                <a:latin typeface="HG丸ｺﾞｼｯｸM-PRO" panose="020F0600000000000000" pitchFamily="50" charset="-128"/>
                <a:ea typeface="HG丸ｺﾞｼｯｸM-PRO" panose="020F0600000000000000" pitchFamily="50" charset="-128"/>
                <a:cs typeface="Meiryo UI" panose="020B0604030504040204" pitchFamily="50" charset="-128"/>
              </a:rPr>
              <a:t>府営公園</a:t>
            </a:r>
            <a:r>
              <a:rPr lang="ja-JP" altLang="en-US"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の整備・管理・運営に</a:t>
            </a:r>
            <a:r>
              <a:rPr lang="ja-JP" altLang="en-US" dirty="0">
                <a:latin typeface="HG丸ｺﾞｼｯｸM-PRO" panose="020F0600000000000000" pitchFamily="50" charset="-128"/>
                <a:ea typeface="HG丸ｺﾞｼｯｸM-PRO" panose="020F0600000000000000" pitchFamily="50" charset="-128"/>
                <a:cs typeface="Meiryo UI" panose="020B0604030504040204" pitchFamily="50" charset="-128"/>
              </a:rPr>
              <a:t>関する重要事項について調査</a:t>
            </a:r>
            <a:r>
              <a:rPr lang="ja-JP" altLang="en-US"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審議 </a:t>
            </a:r>
            <a:endParaRPr lang="en-US" altLang="ja-JP"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2" name="角丸四角形 11"/>
          <p:cNvSpPr/>
          <p:nvPr/>
        </p:nvSpPr>
        <p:spPr>
          <a:xfrm>
            <a:off x="232950" y="4117628"/>
            <a:ext cx="2745674" cy="358030"/>
          </a:xfrm>
          <a:prstGeom prst="roundRect">
            <a:avLst/>
          </a:prstGeom>
          <a:solidFill>
            <a:schemeClr val="accent4">
              <a:lumMod val="60000"/>
              <a:lumOff val="40000"/>
            </a:schemeClr>
          </a:solidFill>
          <a:ln w="38100">
            <a:solidFill>
              <a:schemeClr val="accent4">
                <a:lumMod val="75000"/>
              </a:schemeClr>
            </a:solidFill>
          </a:ln>
        </p:spPr>
        <p:txBody>
          <a:bodyPr wrap="square">
            <a:noAutofit/>
          </a:bodyPr>
          <a:lstStyle/>
          <a:p>
            <a:pPr algn="ctr"/>
            <a:r>
              <a:rPr lang="ja-JP" altLang="en-US" b="1" spc="600" dirty="0" smtClean="0">
                <a:latin typeface="Meiryo UI" panose="020B0604030504040204" pitchFamily="50" charset="-128"/>
                <a:ea typeface="Meiryo UI" panose="020B0604030504040204" pitchFamily="50" charset="-128"/>
                <a:cs typeface="Meiryo UI" panose="020B0604030504040204" pitchFamily="50" charset="-128"/>
              </a:rPr>
              <a:t>公園審議会</a:t>
            </a:r>
            <a:endParaRPr lang="en-US" altLang="ja-JP" b="1" spc="6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5" name="グループ化 44"/>
          <p:cNvGrpSpPr/>
          <p:nvPr/>
        </p:nvGrpSpPr>
        <p:grpSpPr>
          <a:xfrm>
            <a:off x="194471" y="692697"/>
            <a:ext cx="9649143" cy="331191"/>
            <a:chOff x="172075" y="0"/>
            <a:chExt cx="8537892" cy="223941"/>
          </a:xfrm>
          <a:scene3d>
            <a:camera prst="orthographicFront"/>
            <a:lightRig rig="flat" dir="t"/>
          </a:scene3d>
        </p:grpSpPr>
        <p:sp>
          <p:nvSpPr>
            <p:cNvPr id="49" name="角丸四角形 48"/>
            <p:cNvSpPr/>
            <p:nvPr/>
          </p:nvSpPr>
          <p:spPr>
            <a:xfrm>
              <a:off x="172075" y="0"/>
              <a:ext cx="8421019" cy="223941"/>
            </a:xfrm>
            <a:prstGeom prst="roundRect">
              <a:avLst/>
            </a:prstGeom>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sp>
        <p:sp>
          <p:nvSpPr>
            <p:cNvPr id="50" name="角丸四角形 4"/>
            <p:cNvSpPr/>
            <p:nvPr/>
          </p:nvSpPr>
          <p:spPr>
            <a:xfrm>
              <a:off x="172075" y="11493"/>
              <a:ext cx="8537892" cy="212448"/>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defTabSz="711200">
                <a:lnSpc>
                  <a:spcPct val="90000"/>
                </a:lnSpc>
                <a:spcBef>
                  <a:spcPct val="0"/>
                </a:spcBef>
                <a:spcAft>
                  <a:spcPct val="35000"/>
                </a:spcAft>
              </a:pPr>
              <a:r>
                <a:rPr kumimoji="1" lang="ja-JP" altLang="en-US" sz="1600" b="1" kern="1200" dirty="0" smtClean="0">
                  <a:latin typeface="Meiryo UI" panose="020B0604030504040204" pitchFamily="50" charset="-128"/>
                  <a:ea typeface="Meiryo UI" panose="020B0604030504040204" pitchFamily="50" charset="-128"/>
                  <a:cs typeface="Meiryo UI" panose="020B0604030504040204" pitchFamily="50" charset="-128"/>
                </a:rPr>
                <a:t>公共性を担保する仕組みづくり（例：</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公園審</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議会の設立</a:t>
              </a:r>
              <a:r>
                <a:rPr kumimoji="1" lang="ja-JP" altLang="en-US" sz="1600" b="1" kern="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kern="12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1" name="テキスト ボックス 50"/>
          <p:cNvSpPr txBox="1"/>
          <p:nvPr/>
        </p:nvSpPr>
        <p:spPr>
          <a:xfrm>
            <a:off x="41276" y="84877"/>
            <a:ext cx="9789536" cy="400110"/>
          </a:xfrm>
          <a:prstGeom prst="rect">
            <a:avLst/>
          </a:prstGeom>
          <a:noFill/>
        </p:spPr>
        <p:txBody>
          <a:bodyPr wrap="square" rtlCol="0">
            <a:spAutoFit/>
          </a:bodyPr>
          <a:lstStyle/>
          <a:p>
            <a:pPr algn="dist"/>
            <a:r>
              <a:rPr lang="ja-JP" altLang="en-US" sz="2000" b="1" spc="-1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都市</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・まちづくりを先導し続ける戦略的な整備・管理・運営の</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仕組みづくり</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角丸四角形 51"/>
          <p:cNvSpPr/>
          <p:nvPr/>
        </p:nvSpPr>
        <p:spPr>
          <a:xfrm>
            <a:off x="428498" y="1344278"/>
            <a:ext cx="9283031" cy="2660786"/>
          </a:xfrm>
          <a:prstGeom prst="roundRect">
            <a:avLst>
              <a:gd name="adj" fmla="val 7465"/>
            </a:avLst>
          </a:prstGeom>
          <a:solidFill>
            <a:schemeClr val="accent4">
              <a:lumMod val="20000"/>
              <a:lumOff val="80000"/>
            </a:schemeClr>
          </a:solidFill>
          <a:ln w="38100">
            <a:solidFill>
              <a:schemeClr val="accent4">
                <a:lumMod val="75000"/>
              </a:schemeClr>
            </a:solidFill>
          </a:ln>
        </p:spPr>
        <p:txBody>
          <a:bodyPr wrap="square">
            <a:noAutofit/>
          </a:bodyPr>
          <a:lstStyle/>
          <a:p>
            <a:endParaRPr lang="en-US" altLang="ja-JP" sz="1600" b="1" u="sng" spc="3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506027" y="1578566"/>
            <a:ext cx="9526754" cy="2446824"/>
          </a:xfrm>
          <a:prstGeom prst="rect">
            <a:avLst/>
          </a:prstGeom>
        </p:spPr>
        <p:txBody>
          <a:bodyPr wrap="square">
            <a:spAutoFit/>
          </a:bodyPr>
          <a:lstStyle/>
          <a:p>
            <a:r>
              <a:rPr lang="en-US" altLang="ja-JP"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目的</a:t>
            </a:r>
            <a:r>
              <a:rPr lang="en-US" altLang="ja-JP" dirty="0" smtClean="0">
                <a:latin typeface="HG丸ｺﾞｼｯｸM-PRO" panose="020F0600000000000000" pitchFamily="50" charset="-128"/>
                <a:ea typeface="HG丸ｺﾞｼｯｸM-PRO" panose="020F0600000000000000" pitchFamily="50" charset="-128"/>
              </a:rPr>
              <a:t>】</a:t>
            </a:r>
          </a:p>
          <a:p>
            <a:r>
              <a:rPr lang="ja-JP" altLang="en-US" dirty="0" smtClean="0">
                <a:latin typeface="HG丸ｺﾞｼｯｸM-PRO" panose="020F0600000000000000" pitchFamily="50" charset="-128"/>
                <a:ea typeface="HG丸ｺﾞｼｯｸM-PRO" panose="020F0600000000000000" pitchFamily="50" charset="-128"/>
              </a:rPr>
              <a:t>　公園及び周辺地域の情報の共有や、整備・管理・運営上の連携を図る</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sz="1000" dirty="0" smtClean="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メンバー</a:t>
            </a:r>
            <a:r>
              <a:rPr lang="en-US" altLang="ja-JP" dirty="0" smtClean="0">
                <a:latin typeface="HG丸ｺﾞｼｯｸM-PRO" panose="020F0600000000000000" pitchFamily="50" charset="-128"/>
                <a:ea typeface="HG丸ｺﾞｼｯｸM-PRO" panose="020F0600000000000000" pitchFamily="50" charset="-128"/>
              </a:rPr>
              <a:t>】</a:t>
            </a:r>
          </a:p>
          <a:p>
            <a:r>
              <a:rPr lang="ja-JP" altLang="en-US" dirty="0" smtClean="0">
                <a:latin typeface="HG丸ｺﾞｼｯｸM-PRO" panose="020F0600000000000000" pitchFamily="50" charset="-128"/>
                <a:ea typeface="HG丸ｺﾞｼｯｸM-PRO" panose="020F0600000000000000" pitchFamily="50" charset="-128"/>
              </a:rPr>
              <a:t>　府・指定管理者が主体</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学識経験者、企業</a:t>
            </a:r>
            <a:r>
              <a:rPr lang="ja-JP" altLang="en-US" dirty="0">
                <a:latin typeface="HG丸ｺﾞｼｯｸM-PRO" panose="020F0600000000000000" pitchFamily="50" charset="-128"/>
                <a:ea typeface="HG丸ｺﾞｼｯｸM-PRO" panose="020F0600000000000000" pitchFamily="50" charset="-128"/>
              </a:rPr>
              <a:t>、鉄道事業者、地域住民、施設設置者</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関係</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市町村</a:t>
            </a:r>
            <a:endParaRPr lang="en-US" altLang="ja-JP" dirty="0">
              <a:latin typeface="HG丸ｺﾞｼｯｸM-PRO" panose="020F0600000000000000" pitchFamily="50" charset="-128"/>
              <a:ea typeface="HG丸ｺﾞｼｯｸM-PRO" panose="020F0600000000000000" pitchFamily="50" charset="-128"/>
            </a:endParaRPr>
          </a:p>
          <a:p>
            <a:endParaRPr lang="en-US" altLang="ja-JP" sz="1000"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協議内容</a:t>
            </a:r>
            <a:r>
              <a:rPr lang="en-US" altLang="ja-JP" dirty="0" smtClean="0">
                <a:latin typeface="HG丸ｺﾞｼｯｸM-PRO" panose="020F0600000000000000" pitchFamily="50" charset="-128"/>
                <a:ea typeface="HG丸ｺﾞｼｯｸM-PRO" panose="020F0600000000000000" pitchFamily="50" charset="-128"/>
              </a:rPr>
              <a:t>】</a:t>
            </a: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公園</a:t>
            </a:r>
            <a:r>
              <a:rPr lang="ja-JP" altLang="en-US" dirty="0">
                <a:latin typeface="HG丸ｺﾞｼｯｸM-PRO" panose="020F0600000000000000" pitchFamily="50" charset="-128"/>
                <a:ea typeface="HG丸ｺﾞｼｯｸM-PRO" panose="020F0600000000000000" pitchFamily="50" charset="-128"/>
              </a:rPr>
              <a:t>の課題の共有、課題</a:t>
            </a:r>
            <a:r>
              <a:rPr lang="ja-JP" altLang="en-US" dirty="0" smtClean="0">
                <a:latin typeface="HG丸ｺﾞｼｯｸM-PRO" panose="020F0600000000000000" pitchFamily="50" charset="-128"/>
                <a:ea typeface="HG丸ｺﾞｼｯｸM-PRO" panose="020F0600000000000000" pitchFamily="50" charset="-128"/>
              </a:rPr>
              <a:t>改善の方策検討、共同</a:t>
            </a:r>
            <a:r>
              <a:rPr lang="ja-JP" altLang="en-US" dirty="0">
                <a:latin typeface="HG丸ｺﾞｼｯｸM-PRO" panose="020F0600000000000000" pitchFamily="50" charset="-128"/>
                <a:ea typeface="HG丸ｺﾞｼｯｸM-PRO" panose="020F0600000000000000" pitchFamily="50" charset="-128"/>
              </a:rPr>
              <a:t>イベントの実施、情報</a:t>
            </a:r>
            <a:r>
              <a:rPr lang="ja-JP" altLang="en-US" dirty="0" smtClean="0">
                <a:latin typeface="HG丸ｺﾞｼｯｸM-PRO" panose="020F0600000000000000" pitchFamily="50" charset="-128"/>
                <a:ea typeface="HG丸ｺﾞｼｯｸM-PRO" panose="020F0600000000000000" pitchFamily="50" charset="-128"/>
              </a:rPr>
              <a:t>発信　等</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54" name="角丸四角形 53"/>
          <p:cNvSpPr/>
          <p:nvPr/>
        </p:nvSpPr>
        <p:spPr>
          <a:xfrm>
            <a:off x="232950" y="1165263"/>
            <a:ext cx="2745674" cy="358030"/>
          </a:xfrm>
          <a:prstGeom prst="roundRect">
            <a:avLst/>
          </a:prstGeom>
          <a:solidFill>
            <a:schemeClr val="accent4">
              <a:lumMod val="60000"/>
              <a:lumOff val="40000"/>
            </a:schemeClr>
          </a:solidFill>
          <a:ln w="38100">
            <a:solidFill>
              <a:schemeClr val="accent4">
                <a:lumMod val="75000"/>
              </a:schemeClr>
            </a:solidFill>
          </a:ln>
        </p:spPr>
        <p:txBody>
          <a:bodyPr wrap="square">
            <a:noAutofit/>
          </a:bodyPr>
          <a:lstStyle/>
          <a:p>
            <a:r>
              <a:rPr lang="ja-JP" altLang="en-US" sz="1600" b="1" spc="300" dirty="0">
                <a:latin typeface="Meiryo UI" panose="020B0604030504040204" pitchFamily="50" charset="-128"/>
                <a:ea typeface="Meiryo UI" panose="020B0604030504040204" pitchFamily="50" charset="-128"/>
                <a:cs typeface="Meiryo UI" panose="020B0604030504040204" pitchFamily="50" charset="-128"/>
              </a:rPr>
              <a:t>●●公園運営協議会</a:t>
            </a:r>
            <a:endParaRPr lang="en-US" altLang="ja-JP" sz="1600" b="1" spc="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14" name="タイトル 1"/>
          <p:cNvSpPr txBox="1">
            <a:spLocks/>
          </p:cNvSpPr>
          <p:nvPr/>
        </p:nvSpPr>
        <p:spPr>
          <a:xfrm>
            <a:off x="-1" y="44624"/>
            <a:ext cx="9777537" cy="544370"/>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2000"/>
              </a:lnSpc>
            </a:pPr>
            <a:r>
              <a:rPr lang="ja-JP" altLang="en-US" sz="1800" dirty="0">
                <a:latin typeface="+mj-ea"/>
              </a:rPr>
              <a:t>　</a:t>
            </a:r>
            <a:r>
              <a:rPr lang="ja-JP" altLang="en-US" sz="1800" dirty="0" smtClean="0">
                <a:latin typeface="+mj-ea"/>
              </a:rPr>
              <a:t>基本</a:t>
            </a:r>
            <a:r>
              <a:rPr lang="ja-JP" altLang="en-US" sz="1800" dirty="0" smtClean="0">
                <a:latin typeface="+mj-ea"/>
              </a:rPr>
              <a:t>方針⑦に</a:t>
            </a:r>
            <a:r>
              <a:rPr lang="ja-JP" altLang="en-US" sz="1800" dirty="0" smtClean="0">
                <a:latin typeface="+mj-ea"/>
              </a:rPr>
              <a:t>ついて</a:t>
            </a:r>
            <a:endParaRPr lang="en-US" altLang="ja-JP" sz="1800" dirty="0" smtClean="0">
              <a:latin typeface="+mj-ea"/>
            </a:endParaRPr>
          </a:p>
        </p:txBody>
      </p:sp>
      <p:sp>
        <p:nvSpPr>
          <p:cNvPr id="16" name="テキスト ボックス 15"/>
          <p:cNvSpPr txBox="1"/>
          <p:nvPr/>
        </p:nvSpPr>
        <p:spPr>
          <a:xfrm>
            <a:off x="8398355" y="91209"/>
            <a:ext cx="1404155" cy="3847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smtClean="0"/>
              <a:t>参考資料</a:t>
            </a:r>
            <a:endParaRPr kumimoji="1" lang="ja-JP" altLang="en-US" dirty="0"/>
          </a:p>
        </p:txBody>
      </p:sp>
    </p:spTree>
    <p:extLst>
      <p:ext uri="{BB962C8B-B14F-4D97-AF65-F5344CB8AC3E}">
        <p14:creationId xmlns:p14="http://schemas.microsoft.com/office/powerpoint/2010/main" val="1000769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3" name="タイトル 1"/>
          <p:cNvSpPr txBox="1">
            <a:spLocks/>
          </p:cNvSpPr>
          <p:nvPr/>
        </p:nvSpPr>
        <p:spPr>
          <a:xfrm>
            <a:off x="-1" y="44624"/>
            <a:ext cx="9777537" cy="544370"/>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2000"/>
              </a:lnSpc>
            </a:pPr>
            <a:r>
              <a:rPr lang="ja-JP" altLang="en-US" sz="1800" dirty="0">
                <a:latin typeface="+mj-ea"/>
              </a:rPr>
              <a:t>　</a:t>
            </a:r>
            <a:r>
              <a:rPr lang="ja-JP" altLang="en-US" sz="1800" dirty="0" smtClean="0">
                <a:latin typeface="+mj-ea"/>
              </a:rPr>
              <a:t>基本方針について</a:t>
            </a:r>
            <a:endParaRPr lang="en-US" altLang="ja-JP" sz="1800" dirty="0" smtClean="0">
              <a:latin typeface="+mj-ea"/>
            </a:endParaRPr>
          </a:p>
        </p:txBody>
      </p:sp>
      <p:sp>
        <p:nvSpPr>
          <p:cNvPr id="4" name="タイトル 1"/>
          <p:cNvSpPr txBox="1">
            <a:spLocks/>
          </p:cNvSpPr>
          <p:nvPr/>
        </p:nvSpPr>
        <p:spPr>
          <a:xfrm>
            <a:off x="6537176" y="-63388"/>
            <a:ext cx="3309134"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400" dirty="0" smtClean="0">
                <a:solidFill>
                  <a:prstClr val="black"/>
                </a:solidFill>
                <a:latin typeface="ＭＳ Ｐゴシック"/>
              </a:rPr>
              <a:t>　</a:t>
            </a:r>
            <a:r>
              <a:rPr lang="ja-JP" altLang="en-US" sz="1800" dirty="0" smtClean="0">
                <a:solidFill>
                  <a:prstClr val="black"/>
                </a:solidFill>
                <a:latin typeface="ＭＳ Ｐゴシック"/>
              </a:rPr>
              <a:t>第３回部会（</a:t>
            </a:r>
            <a:r>
              <a:rPr lang="en-US" altLang="ja-JP" sz="1800" dirty="0" smtClean="0">
                <a:solidFill>
                  <a:prstClr val="black"/>
                </a:solidFill>
                <a:latin typeface="ＭＳ Ｐゴシック"/>
              </a:rPr>
              <a:t>H30.3.29</a:t>
            </a:r>
            <a:r>
              <a:rPr lang="ja-JP" altLang="en-US" sz="1800" dirty="0" smtClean="0">
                <a:solidFill>
                  <a:prstClr val="black"/>
                </a:solidFill>
                <a:latin typeface="ＭＳ Ｐゴシック"/>
              </a:rPr>
              <a:t>）</a:t>
            </a:r>
            <a:endParaRPr lang="ja-JP" altLang="en-US" sz="1800" dirty="0">
              <a:solidFill>
                <a:prstClr val="black"/>
              </a:solidFill>
              <a:latin typeface="ＭＳ Ｐゴシック"/>
            </a:endParaRPr>
          </a:p>
        </p:txBody>
      </p:sp>
      <p:graphicFrame>
        <p:nvGraphicFramePr>
          <p:cNvPr id="5" name="表 4"/>
          <p:cNvGraphicFramePr>
            <a:graphicFrameLocks noGrp="1"/>
          </p:cNvGraphicFramePr>
          <p:nvPr>
            <p:extLst>
              <p:ext uri="{D42A27DB-BD31-4B8C-83A1-F6EECF244321}">
                <p14:modId xmlns:p14="http://schemas.microsoft.com/office/powerpoint/2010/main" val="1545567653"/>
              </p:ext>
            </p:extLst>
          </p:nvPr>
        </p:nvGraphicFramePr>
        <p:xfrm>
          <a:off x="0" y="692694"/>
          <a:ext cx="9906000" cy="5942354"/>
        </p:xfrm>
        <a:graphic>
          <a:graphicData uri="http://schemas.openxmlformats.org/drawingml/2006/table">
            <a:tbl>
              <a:tblPr firstRow="1" bandRow="1">
                <a:tableStyleId>{5C22544A-7EE6-4342-B048-85BDC9FD1C3A}</a:tableStyleId>
              </a:tblPr>
              <a:tblGrid>
                <a:gridCol w="1028564"/>
                <a:gridCol w="8877436"/>
              </a:tblGrid>
              <a:tr h="404753">
                <a:tc gridSpan="2">
                  <a:txBody>
                    <a:bodyPr/>
                    <a:lstStyle/>
                    <a:p>
                      <a:pPr algn="l"/>
                      <a:r>
                        <a:rPr kumimoji="1" lang="ja-JP" altLang="en-US" sz="1800" b="1" spc="100" baseline="0" dirty="0" smtClean="0"/>
                        <a:t>基本方針①　公園毎の特色を活かし育み、都市の顔となる公園づくり</a:t>
                      </a:r>
                      <a:endParaRPr kumimoji="1" lang="ja-JP" altLang="en-US" sz="1800" b="1" spc="100" baseline="0" dirty="0"/>
                    </a:p>
                  </a:txBody>
                  <a:tcPr/>
                </a:tc>
                <a:tc hMerge="1">
                  <a:txBody>
                    <a:bodyPr/>
                    <a:lstStyle/>
                    <a:p>
                      <a:endParaRPr kumimoji="1" lang="ja-JP" altLang="en-US" sz="1600" b="1" dirty="0"/>
                    </a:p>
                  </a:txBody>
                  <a:tcPr/>
                </a:tc>
              </a:tr>
              <a:tr h="1667049">
                <a:tc>
                  <a:txBody>
                    <a:bodyPr/>
                    <a:lstStyle/>
                    <a:p>
                      <a:r>
                        <a:rPr kumimoji="1" lang="ja-JP" altLang="en-US" sz="1600" b="1" dirty="0" smtClean="0"/>
                        <a:t>◆現状</a:t>
                      </a:r>
                      <a:endParaRPr kumimoji="1" lang="ja-JP" altLang="en-US" sz="1600" b="1" dirty="0"/>
                    </a:p>
                  </a:txBody>
                  <a:tcPr anchor="ctr"/>
                </a:tc>
                <a:tc>
                  <a:txBody>
                    <a:bodyPr/>
                    <a:lstStyle/>
                    <a:p>
                      <a:pPr>
                        <a:lnSpc>
                          <a:spcPts val="2200"/>
                        </a:lnSpc>
                      </a:pPr>
                      <a:r>
                        <a:rPr kumimoji="1" lang="ja-JP" altLang="en-US" sz="1600" b="1" dirty="0" smtClean="0"/>
                        <a:t>〇 公園毎に異なる特色（設置目的、規模、利用形態、周辺環境、利用者ニーズ　など）</a:t>
                      </a:r>
                      <a:endParaRPr kumimoji="1" lang="en-US" altLang="ja-JP" sz="1600" b="1" dirty="0" smtClean="0"/>
                    </a:p>
                    <a:p>
                      <a:pPr>
                        <a:lnSpc>
                          <a:spcPts val="2200"/>
                        </a:lnSpc>
                      </a:pPr>
                      <a:r>
                        <a:rPr kumimoji="1" lang="ja-JP" altLang="en-US" sz="1600" b="1" dirty="0" smtClean="0"/>
                        <a:t>〇 来園者の多寡</a:t>
                      </a:r>
                      <a:endParaRPr kumimoji="1" lang="en-US" altLang="ja-JP" sz="1600" b="1" dirty="0" smtClean="0"/>
                    </a:p>
                    <a:p>
                      <a:pPr>
                        <a:lnSpc>
                          <a:spcPts val="2200"/>
                        </a:lnSpc>
                      </a:pPr>
                      <a:r>
                        <a:rPr kumimoji="1" lang="ja-JP" altLang="en-US" sz="1600" b="1" dirty="0" smtClean="0"/>
                        <a:t>　　（最多：服部緑地</a:t>
                      </a:r>
                      <a:r>
                        <a:rPr kumimoji="1" lang="en-US" altLang="ja-JP" sz="1600" b="1" dirty="0" smtClean="0"/>
                        <a:t>[</a:t>
                      </a:r>
                      <a:r>
                        <a:rPr kumimoji="1" lang="ja-JP" altLang="en-US" sz="1600" b="1" dirty="0" smtClean="0"/>
                        <a:t>７０４万人／年</a:t>
                      </a:r>
                      <a:r>
                        <a:rPr kumimoji="1" lang="en-US" altLang="ja-JP" sz="1600" b="1" dirty="0" smtClean="0"/>
                        <a:t>]</a:t>
                      </a:r>
                      <a:r>
                        <a:rPr kumimoji="1" lang="ja-JP" altLang="en-US" sz="1600" b="1" dirty="0" smtClean="0"/>
                        <a:t>←→最少：泉佐野丘陵緑地　</a:t>
                      </a:r>
                      <a:r>
                        <a:rPr kumimoji="1" lang="en-US" altLang="ja-JP" sz="1600" b="1" dirty="0" smtClean="0"/>
                        <a:t>[</a:t>
                      </a:r>
                      <a:r>
                        <a:rPr kumimoji="1" lang="ja-JP" altLang="en-US" sz="1600" b="1" dirty="0" smtClean="0"/>
                        <a:t>２５万人／年</a:t>
                      </a:r>
                      <a:r>
                        <a:rPr kumimoji="1" lang="en-US" altLang="ja-JP" sz="1600" b="1" dirty="0" smtClean="0"/>
                        <a:t>]</a:t>
                      </a:r>
                      <a:r>
                        <a:rPr kumimoji="1" lang="ja-JP" altLang="en-US" sz="1600" b="1" dirty="0" smtClean="0"/>
                        <a:t>）</a:t>
                      </a:r>
                      <a:endParaRPr kumimoji="1" lang="en-US" altLang="ja-JP" sz="1600" b="1" dirty="0" smtClean="0"/>
                    </a:p>
                    <a:p>
                      <a:pPr>
                        <a:lnSpc>
                          <a:spcPts val="2200"/>
                        </a:lnSpc>
                      </a:pPr>
                      <a:r>
                        <a:rPr kumimoji="1" lang="ja-JP" altLang="en-US" sz="1600" b="1" dirty="0" smtClean="0"/>
                        <a:t>〇 公園毎に大きく異なる府民の認知度</a:t>
                      </a:r>
                      <a:endParaRPr kumimoji="1" lang="en-US" altLang="ja-JP" sz="1600" b="1" dirty="0" smtClean="0"/>
                    </a:p>
                    <a:p>
                      <a:pPr>
                        <a:lnSpc>
                          <a:spcPts val="2200"/>
                        </a:lnSpc>
                      </a:pPr>
                      <a:r>
                        <a:rPr kumimoji="1" lang="ja-JP" altLang="en-US" sz="1600" b="1" dirty="0" smtClean="0"/>
                        <a:t>　　（認知度の低い公園：せんなん里海公園</a:t>
                      </a:r>
                      <a:r>
                        <a:rPr kumimoji="1" lang="en-US" altLang="ja-JP" sz="1600" b="1" dirty="0" smtClean="0"/>
                        <a:t>[</a:t>
                      </a:r>
                      <a:r>
                        <a:rPr kumimoji="1" lang="ja-JP" altLang="en-US" sz="1600" b="1" dirty="0" smtClean="0"/>
                        <a:t>１９％</a:t>
                      </a:r>
                      <a:r>
                        <a:rPr kumimoji="1" lang="en-US" altLang="ja-JP" sz="1600" b="1" dirty="0" smtClean="0"/>
                        <a:t>]</a:t>
                      </a:r>
                      <a:r>
                        <a:rPr kumimoji="1" lang="ja-JP" altLang="en-US" sz="1600" b="1" dirty="0" err="1" smtClean="0"/>
                        <a:t>、</a:t>
                      </a:r>
                      <a:r>
                        <a:rPr kumimoji="1" lang="ja-JP" altLang="en-US" sz="1600" b="1" dirty="0" smtClean="0"/>
                        <a:t>石川河川公園</a:t>
                      </a:r>
                      <a:r>
                        <a:rPr kumimoji="1" lang="en-US" altLang="ja-JP" sz="1600" b="1" dirty="0" smtClean="0"/>
                        <a:t>[</a:t>
                      </a:r>
                      <a:r>
                        <a:rPr kumimoji="1" lang="ja-JP" altLang="en-US" sz="1600" b="1" dirty="0" smtClean="0"/>
                        <a:t>２１％</a:t>
                      </a:r>
                      <a:r>
                        <a:rPr kumimoji="1" lang="en-US" altLang="ja-JP" sz="1600" b="1" dirty="0" smtClean="0"/>
                        <a:t>]</a:t>
                      </a:r>
                      <a:r>
                        <a:rPr kumimoji="1" lang="ja-JP" altLang="en-US" sz="1600" b="1" dirty="0" smtClean="0"/>
                        <a:t>など）</a:t>
                      </a:r>
                      <a:endParaRPr kumimoji="1" lang="ja-JP" altLang="en-US" sz="1600" b="1" dirty="0"/>
                    </a:p>
                  </a:txBody>
                  <a:tcPr/>
                </a:tc>
              </a:tr>
              <a:tr h="1132556">
                <a:tc>
                  <a:txBody>
                    <a:bodyPr/>
                    <a:lstStyle/>
                    <a:p>
                      <a:r>
                        <a:rPr kumimoji="1" lang="ja-JP" altLang="en-US" sz="1600" b="1" dirty="0" smtClean="0"/>
                        <a:t>◆課題</a:t>
                      </a:r>
                      <a:endParaRPr kumimoji="1" lang="ja-JP" altLang="en-US" sz="1600" b="1" dirty="0"/>
                    </a:p>
                  </a:txBody>
                  <a:tcPr anchor="ctr"/>
                </a:tc>
                <a:tc>
                  <a:txBody>
                    <a:bodyPr/>
                    <a:lstStyle/>
                    <a:p>
                      <a:pPr>
                        <a:lnSpc>
                          <a:spcPts val="2500"/>
                        </a:lnSpc>
                      </a:pPr>
                      <a:r>
                        <a:rPr kumimoji="1" lang="ja-JP" altLang="en-US" sz="1600" b="1" dirty="0" smtClean="0"/>
                        <a:t>〇 公園の多機能性を活かして府民の多様なニーズに対応</a:t>
                      </a:r>
                      <a:endParaRPr kumimoji="1" lang="en-US" altLang="ja-JP" sz="1600" b="1" dirty="0" smtClean="0"/>
                    </a:p>
                    <a:p>
                      <a:pPr>
                        <a:lnSpc>
                          <a:spcPts val="2500"/>
                        </a:lnSpc>
                      </a:pPr>
                      <a:r>
                        <a:rPr kumimoji="1" lang="ja-JP" altLang="en-US" sz="1600" b="1" dirty="0" smtClean="0"/>
                        <a:t>　　（にぎわい、スポーツ・レクリエーション、文化、安らぎ・憩い、自然環境の保全など）</a:t>
                      </a:r>
                      <a:endParaRPr kumimoji="1" lang="en-US" altLang="ja-JP" sz="1600" b="1" dirty="0" smtClean="0"/>
                    </a:p>
                    <a:p>
                      <a:pPr>
                        <a:lnSpc>
                          <a:spcPts val="2500"/>
                        </a:lnSpc>
                      </a:pPr>
                      <a:r>
                        <a:rPr kumimoji="1" lang="ja-JP" altLang="en-US" sz="1600" b="1" dirty="0" smtClean="0"/>
                        <a:t>〇 地域住民から愛着を持たれ、地域の顔として認識される公園づくり</a:t>
                      </a:r>
                      <a:endParaRPr kumimoji="1" lang="en-US" altLang="ja-JP" sz="1600" b="1" dirty="0" smtClean="0"/>
                    </a:p>
                  </a:txBody>
                  <a:tcPr/>
                </a:tc>
              </a:tr>
              <a:tr h="1557467">
                <a:tc>
                  <a:txBody>
                    <a:bodyPr/>
                    <a:lstStyle/>
                    <a:p>
                      <a:r>
                        <a:rPr kumimoji="1" lang="ja-JP" altLang="en-US" sz="1600" b="1" dirty="0" smtClean="0"/>
                        <a:t>◆方針</a:t>
                      </a:r>
                      <a:endParaRPr kumimoji="1" lang="ja-JP" altLang="en-US" sz="1600" b="1" dirty="0"/>
                    </a:p>
                  </a:txBody>
                  <a:tcPr anchor="ctr"/>
                </a:tc>
                <a:tc>
                  <a:txBody>
                    <a:bodyPr/>
                    <a:lstStyle/>
                    <a:p>
                      <a:pPr>
                        <a:lnSpc>
                          <a:spcPct val="150000"/>
                        </a:lnSpc>
                      </a:pPr>
                      <a:r>
                        <a:rPr kumimoji="1" lang="ja-JP" altLang="en-US" sz="1600" b="1" dirty="0" smtClean="0"/>
                        <a:t>○ 公園毎に異なる特色を活かし育み、個性豊かな公園づくりを推進</a:t>
                      </a:r>
                      <a:endParaRPr kumimoji="1" lang="en-US" altLang="ja-JP" sz="1600" b="1" dirty="0" smtClean="0"/>
                    </a:p>
                    <a:p>
                      <a:pPr algn="ctr">
                        <a:lnSpc>
                          <a:spcPct val="150000"/>
                        </a:lnSpc>
                      </a:pPr>
                      <a:r>
                        <a:rPr kumimoji="1" lang="ja-JP" altLang="en-US" sz="1600" b="1" dirty="0" smtClean="0"/>
                        <a:t>▼</a:t>
                      </a:r>
                      <a:endParaRPr kumimoji="1" lang="en-US" altLang="ja-JP" sz="1600" b="1" dirty="0" smtClean="0"/>
                    </a:p>
                    <a:p>
                      <a:pPr>
                        <a:lnSpc>
                          <a:spcPct val="150000"/>
                        </a:lnSpc>
                      </a:pPr>
                      <a:r>
                        <a:rPr kumimoji="1" lang="ja-JP" altLang="en-US" sz="1600" b="1" dirty="0" smtClean="0"/>
                        <a:t>○ ２０の特色ある府営公園が相互に役割分担し、それぞれの特色を活かしながら多様な府民ニーズ　　　</a:t>
                      </a:r>
                      <a:endParaRPr kumimoji="1" lang="en-US" altLang="ja-JP" sz="1600" b="1" dirty="0" smtClean="0"/>
                    </a:p>
                    <a:p>
                      <a:pPr>
                        <a:lnSpc>
                          <a:spcPct val="150000"/>
                        </a:lnSpc>
                      </a:pPr>
                      <a:r>
                        <a:rPr kumimoji="1" lang="ja-JP" altLang="en-US" sz="1600" b="1" dirty="0" smtClean="0"/>
                        <a:t>　　に対応できる「大都市・大阪の顔となる公園づくり」を推進</a:t>
                      </a:r>
                      <a:endParaRPr kumimoji="1" lang="en-US" altLang="ja-JP" sz="1600" b="1" dirty="0" smtClean="0"/>
                    </a:p>
                  </a:txBody>
                  <a:tcPr/>
                </a:tc>
              </a:tr>
              <a:tr h="1180529">
                <a:tc>
                  <a:txBody>
                    <a:bodyPr/>
                    <a:lstStyle/>
                    <a:p>
                      <a:r>
                        <a:rPr kumimoji="1" lang="ja-JP" altLang="en-US" sz="1600" b="1" dirty="0" smtClean="0"/>
                        <a:t>◆取組</a:t>
                      </a:r>
                      <a:endParaRPr kumimoji="1" lang="ja-JP" altLang="en-US" sz="1600" b="1" dirty="0"/>
                    </a:p>
                  </a:txBody>
                  <a:tcPr anchor="ctr"/>
                </a:tc>
                <a:tc>
                  <a:txBody>
                    <a:bodyPr/>
                    <a:lstStyle/>
                    <a:p>
                      <a:r>
                        <a:rPr kumimoji="1" lang="ja-JP" altLang="en-US" sz="1600" b="1" dirty="0" smtClean="0"/>
                        <a:t>例えば</a:t>
                      </a:r>
                      <a:r>
                        <a:rPr kumimoji="1" lang="en-US" altLang="ja-JP" sz="1600" b="1" dirty="0" smtClean="0"/>
                        <a:t>…</a:t>
                      </a:r>
                    </a:p>
                    <a:p>
                      <a:r>
                        <a:rPr kumimoji="1" lang="ja-JP" altLang="en-US" sz="1600" b="1" dirty="0" smtClean="0"/>
                        <a:t>　　　・箕面公園　紅葉を守り計画的に更新、イベント等により紅葉時期以外の集客を強化</a:t>
                      </a:r>
                      <a:endParaRPr kumimoji="1" lang="en-US" altLang="ja-JP" sz="1600" b="1" dirty="0" smtClean="0"/>
                    </a:p>
                    <a:p>
                      <a:r>
                        <a:rPr kumimoji="1" lang="ja-JP" altLang="en-US" sz="1600" b="1" dirty="0" smtClean="0"/>
                        <a:t>　　　・服部緑地　にぎわいづくりを促進（施設やイベント誘致など）</a:t>
                      </a:r>
                      <a:endParaRPr kumimoji="1" lang="en-US" altLang="ja-JP" sz="1600" b="1" dirty="0" smtClean="0"/>
                    </a:p>
                    <a:p>
                      <a:r>
                        <a:rPr kumimoji="1" lang="ja-JP" altLang="en-US" sz="1600" b="1" dirty="0" smtClean="0"/>
                        <a:t>　　　・地域住民の公園づくりへの参画を促進</a:t>
                      </a:r>
                      <a:endParaRPr kumimoji="1" lang="en-US" altLang="ja-JP" sz="1600" b="1" dirty="0" smtClean="0"/>
                    </a:p>
                  </a:txBody>
                  <a:tcPr/>
                </a:tc>
              </a:tr>
            </a:tbl>
          </a:graphicData>
        </a:graphic>
      </p:graphicFrame>
    </p:spTree>
    <p:extLst>
      <p:ext uri="{BB962C8B-B14F-4D97-AF65-F5344CB8AC3E}">
        <p14:creationId xmlns:p14="http://schemas.microsoft.com/office/powerpoint/2010/main" val="4242344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3" name="タイトル 1"/>
          <p:cNvSpPr txBox="1">
            <a:spLocks/>
          </p:cNvSpPr>
          <p:nvPr/>
        </p:nvSpPr>
        <p:spPr>
          <a:xfrm>
            <a:off x="-1" y="44624"/>
            <a:ext cx="9777537" cy="544370"/>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2000"/>
              </a:lnSpc>
            </a:pPr>
            <a:r>
              <a:rPr lang="ja-JP" altLang="en-US" sz="1800" dirty="0">
                <a:latin typeface="+mj-ea"/>
              </a:rPr>
              <a:t>　</a:t>
            </a:r>
            <a:r>
              <a:rPr lang="ja-JP" altLang="en-US" sz="1800" dirty="0" smtClean="0">
                <a:latin typeface="+mj-ea"/>
              </a:rPr>
              <a:t>基本方針について</a:t>
            </a:r>
            <a:endParaRPr lang="en-US" altLang="ja-JP" sz="1800" dirty="0" smtClean="0">
              <a:latin typeface="+mj-ea"/>
            </a:endParaRPr>
          </a:p>
        </p:txBody>
      </p:sp>
      <p:sp>
        <p:nvSpPr>
          <p:cNvPr id="4" name="タイトル 1"/>
          <p:cNvSpPr txBox="1">
            <a:spLocks/>
          </p:cNvSpPr>
          <p:nvPr/>
        </p:nvSpPr>
        <p:spPr>
          <a:xfrm>
            <a:off x="6537176" y="-63388"/>
            <a:ext cx="3309134"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400" dirty="0" smtClean="0">
                <a:solidFill>
                  <a:prstClr val="black"/>
                </a:solidFill>
                <a:latin typeface="ＭＳ Ｐゴシック"/>
              </a:rPr>
              <a:t>　</a:t>
            </a:r>
            <a:r>
              <a:rPr lang="ja-JP" altLang="en-US" sz="1800" dirty="0" smtClean="0">
                <a:solidFill>
                  <a:prstClr val="black"/>
                </a:solidFill>
                <a:latin typeface="ＭＳ Ｐゴシック"/>
              </a:rPr>
              <a:t>第３回部会（</a:t>
            </a:r>
            <a:r>
              <a:rPr lang="en-US" altLang="ja-JP" sz="1800" dirty="0" smtClean="0">
                <a:solidFill>
                  <a:prstClr val="black"/>
                </a:solidFill>
                <a:latin typeface="ＭＳ Ｐゴシック"/>
              </a:rPr>
              <a:t>H30.3.29</a:t>
            </a:r>
            <a:r>
              <a:rPr lang="ja-JP" altLang="en-US" sz="1800" dirty="0" smtClean="0">
                <a:solidFill>
                  <a:prstClr val="black"/>
                </a:solidFill>
                <a:latin typeface="ＭＳ Ｐゴシック"/>
              </a:rPr>
              <a:t>）</a:t>
            </a:r>
            <a:endParaRPr lang="ja-JP" altLang="en-US" sz="1800" dirty="0">
              <a:solidFill>
                <a:prstClr val="black"/>
              </a:solidFill>
              <a:latin typeface="ＭＳ Ｐゴシック"/>
            </a:endParaRPr>
          </a:p>
        </p:txBody>
      </p:sp>
      <p:graphicFrame>
        <p:nvGraphicFramePr>
          <p:cNvPr id="5" name="表 4"/>
          <p:cNvGraphicFramePr>
            <a:graphicFrameLocks noGrp="1"/>
          </p:cNvGraphicFramePr>
          <p:nvPr>
            <p:extLst>
              <p:ext uri="{D42A27DB-BD31-4B8C-83A1-F6EECF244321}">
                <p14:modId xmlns:p14="http://schemas.microsoft.com/office/powerpoint/2010/main" val="2284386855"/>
              </p:ext>
            </p:extLst>
          </p:nvPr>
        </p:nvGraphicFramePr>
        <p:xfrm>
          <a:off x="0" y="692694"/>
          <a:ext cx="9906000" cy="4860543"/>
        </p:xfrm>
        <a:graphic>
          <a:graphicData uri="http://schemas.openxmlformats.org/drawingml/2006/table">
            <a:tbl>
              <a:tblPr firstRow="1" bandRow="1">
                <a:tableStyleId>{5C22544A-7EE6-4342-B048-85BDC9FD1C3A}</a:tableStyleId>
              </a:tblPr>
              <a:tblGrid>
                <a:gridCol w="1028564"/>
                <a:gridCol w="8877436"/>
              </a:tblGrid>
              <a:tr h="377233">
                <a:tc gridSpan="2">
                  <a:txBody>
                    <a:bodyPr/>
                    <a:lstStyle/>
                    <a:p>
                      <a:pPr algn="l"/>
                      <a:r>
                        <a:rPr kumimoji="1" lang="ja-JP" altLang="en-US" sz="1800" b="1" spc="100" baseline="0" dirty="0" smtClean="0"/>
                        <a:t>基本方針②　民間活力を積極的に導入し、都市の活力を生み出す公園づくり</a:t>
                      </a:r>
                    </a:p>
                  </a:txBody>
                  <a:tcPr/>
                </a:tc>
                <a:tc hMerge="1">
                  <a:txBody>
                    <a:bodyPr/>
                    <a:lstStyle/>
                    <a:p>
                      <a:endParaRPr kumimoji="1" lang="ja-JP" altLang="en-US" sz="1600" b="1" dirty="0"/>
                    </a:p>
                  </a:txBody>
                  <a:tcPr/>
                </a:tc>
              </a:tr>
              <a:tr h="1330903">
                <a:tc>
                  <a:txBody>
                    <a:bodyPr/>
                    <a:lstStyle/>
                    <a:p>
                      <a:r>
                        <a:rPr kumimoji="1" lang="ja-JP" altLang="en-US" sz="1600" b="1" dirty="0" smtClean="0"/>
                        <a:t>◆現状</a:t>
                      </a:r>
                      <a:endParaRPr kumimoji="1" lang="ja-JP" altLang="en-US" sz="1600" b="1" dirty="0"/>
                    </a:p>
                  </a:txBody>
                  <a:tcPr anchor="ctr"/>
                </a:tc>
                <a:tc>
                  <a:txBody>
                    <a:bodyPr/>
                    <a:lstStyle/>
                    <a:p>
                      <a:pPr>
                        <a:lnSpc>
                          <a:spcPts val="2200"/>
                        </a:lnSpc>
                      </a:pPr>
                      <a:r>
                        <a:rPr kumimoji="1" lang="ja-JP" altLang="en-US" sz="1600" b="1" dirty="0" smtClean="0"/>
                        <a:t>〇</a:t>
                      </a:r>
                      <a:r>
                        <a:rPr kumimoji="1" lang="ja-JP" altLang="en-US" sz="1600" b="1" baseline="0" dirty="0" smtClean="0"/>
                        <a:t> </a:t>
                      </a:r>
                      <a:r>
                        <a:rPr kumimoji="1" lang="ja-JP" altLang="en-US" sz="1600" b="1" dirty="0" smtClean="0"/>
                        <a:t>年間２３００万人の利用者、インバウンド増による海外からの来園者の増加（箕面）</a:t>
                      </a:r>
                    </a:p>
                    <a:p>
                      <a:pPr>
                        <a:lnSpc>
                          <a:spcPts val="2200"/>
                        </a:lnSpc>
                      </a:pPr>
                      <a:r>
                        <a:rPr kumimoji="1" lang="ja-JP" altLang="en-US" sz="1600" b="1" dirty="0" smtClean="0"/>
                        <a:t>〇 来園者の多寡</a:t>
                      </a:r>
                      <a:endParaRPr kumimoji="1" lang="en-US" altLang="ja-JP" sz="1600" b="1" dirty="0" smtClean="0"/>
                    </a:p>
                    <a:p>
                      <a:pPr>
                        <a:lnSpc>
                          <a:spcPts val="2200"/>
                        </a:lnSpc>
                      </a:pPr>
                      <a:r>
                        <a:rPr kumimoji="1" lang="ja-JP" altLang="en-US" sz="1600" b="1" dirty="0" smtClean="0"/>
                        <a:t>　　（最多：服部緑地</a:t>
                      </a:r>
                      <a:r>
                        <a:rPr kumimoji="1" lang="en-US" altLang="ja-JP" sz="1600" b="1" dirty="0" smtClean="0"/>
                        <a:t>[</a:t>
                      </a:r>
                      <a:r>
                        <a:rPr kumimoji="1" lang="ja-JP" altLang="en-US" sz="1600" b="1" dirty="0" smtClean="0"/>
                        <a:t>７０４万人／年</a:t>
                      </a:r>
                      <a:r>
                        <a:rPr kumimoji="1" lang="en-US" altLang="ja-JP" sz="1600" b="1" dirty="0" smtClean="0"/>
                        <a:t>]</a:t>
                      </a:r>
                      <a:r>
                        <a:rPr kumimoji="1" lang="ja-JP" altLang="en-US" sz="1600" b="1" dirty="0" smtClean="0"/>
                        <a:t>←→最少：泉佐野丘陵緑地　</a:t>
                      </a:r>
                      <a:r>
                        <a:rPr kumimoji="1" lang="en-US" altLang="ja-JP" sz="1600" b="1" dirty="0" smtClean="0"/>
                        <a:t>[</a:t>
                      </a:r>
                      <a:r>
                        <a:rPr kumimoji="1" lang="ja-JP" altLang="en-US" sz="1600" b="1" dirty="0" smtClean="0"/>
                        <a:t>２５万人／年</a:t>
                      </a:r>
                      <a:r>
                        <a:rPr kumimoji="1" lang="en-US" altLang="ja-JP" sz="1600" b="1" dirty="0" smtClean="0"/>
                        <a:t>]</a:t>
                      </a:r>
                      <a:r>
                        <a:rPr kumimoji="1" lang="ja-JP" altLang="en-US" sz="1600" b="1" dirty="0" smtClean="0"/>
                        <a:t>）</a:t>
                      </a:r>
                      <a:endParaRPr kumimoji="1" lang="en-US" altLang="ja-JP" sz="1600" b="1" dirty="0" smtClean="0"/>
                    </a:p>
                    <a:p>
                      <a:pPr marL="0" marR="0" indent="0" algn="l" defTabSz="957644" rtl="0" eaLnBrk="1" fontAlgn="auto" latinLnBrk="0" hangingPunct="1">
                        <a:lnSpc>
                          <a:spcPts val="2200"/>
                        </a:lnSpc>
                        <a:spcBef>
                          <a:spcPts val="0"/>
                        </a:spcBef>
                        <a:spcAft>
                          <a:spcPts val="0"/>
                        </a:spcAft>
                        <a:buClrTx/>
                        <a:buSzTx/>
                        <a:buFontTx/>
                        <a:buNone/>
                        <a:tabLst/>
                        <a:defRPr/>
                      </a:pPr>
                      <a:r>
                        <a:rPr kumimoji="1" lang="ja-JP" altLang="en-US" sz="1600" b="1" dirty="0" smtClean="0"/>
                        <a:t>〇 利用者の少ない運動施設の存在（二色浜公園のスポーツ広場、蜻蛉池公園の球技広場）</a:t>
                      </a:r>
                      <a:endParaRPr kumimoji="1" lang="ja-JP" altLang="en-US" sz="1600" b="1" dirty="0"/>
                    </a:p>
                  </a:txBody>
                  <a:tcPr/>
                </a:tc>
              </a:tr>
              <a:tr h="530889">
                <a:tc>
                  <a:txBody>
                    <a:bodyPr/>
                    <a:lstStyle/>
                    <a:p>
                      <a:r>
                        <a:rPr kumimoji="1" lang="ja-JP" altLang="en-US" sz="1600" b="1" dirty="0" smtClean="0"/>
                        <a:t>◆課題</a:t>
                      </a:r>
                      <a:endParaRPr kumimoji="1" lang="ja-JP" altLang="en-US" sz="1600" b="1" dirty="0"/>
                    </a:p>
                  </a:txBody>
                  <a:tcPr anchor="ctr"/>
                </a:tc>
                <a:tc>
                  <a:txBody>
                    <a:bodyPr/>
                    <a:lstStyle/>
                    <a:p>
                      <a:r>
                        <a:rPr kumimoji="1" lang="ja-JP" altLang="en-US" sz="1600" b="1" dirty="0" smtClean="0"/>
                        <a:t>より多くの人々が府営公園に訪れるよう、公園への来訪魅力を高める。</a:t>
                      </a:r>
                      <a:endParaRPr kumimoji="1" lang="ja-JP" altLang="en-US" sz="1600" b="1" dirty="0"/>
                    </a:p>
                  </a:txBody>
                  <a:tcPr anchor="ctr"/>
                </a:tc>
              </a:tr>
              <a:tr h="530889">
                <a:tc>
                  <a:txBody>
                    <a:bodyPr/>
                    <a:lstStyle/>
                    <a:p>
                      <a:r>
                        <a:rPr kumimoji="1" lang="ja-JP" altLang="en-US" sz="1600" b="1" dirty="0" smtClean="0"/>
                        <a:t>◆方針</a:t>
                      </a:r>
                      <a:endParaRPr kumimoji="1" lang="ja-JP" altLang="en-US" sz="1600" b="1" dirty="0"/>
                    </a:p>
                  </a:txBody>
                  <a:tcPr anchor="ctr"/>
                </a:tc>
                <a:tc>
                  <a:txBody>
                    <a:bodyPr/>
                    <a:lstStyle/>
                    <a:p>
                      <a:r>
                        <a:rPr kumimoji="1" lang="ja-JP" altLang="en-US" sz="1600" b="1" dirty="0" smtClean="0"/>
                        <a:t>民の資金やノウハウを積極的に導入し、便益施設の導入や賑わいイベントを開催</a:t>
                      </a:r>
                      <a:endParaRPr kumimoji="1" lang="en-US" altLang="ja-JP" sz="1600" b="1" dirty="0" smtClean="0"/>
                    </a:p>
                  </a:txBody>
                  <a:tcPr anchor="ctr"/>
                </a:tc>
              </a:tr>
              <a:tr h="2090629">
                <a:tc>
                  <a:txBody>
                    <a:bodyPr/>
                    <a:lstStyle/>
                    <a:p>
                      <a:r>
                        <a:rPr kumimoji="1" lang="ja-JP" altLang="en-US" sz="1600" b="1" dirty="0" smtClean="0"/>
                        <a:t>◆取組</a:t>
                      </a:r>
                      <a:endParaRPr kumimoji="1" lang="ja-JP" altLang="en-US" sz="1600" b="1" dirty="0"/>
                    </a:p>
                  </a:txBody>
                  <a:tcPr anchor="ctr"/>
                </a:tc>
                <a:tc>
                  <a:txBody>
                    <a:bodyPr/>
                    <a:lstStyle/>
                    <a:p>
                      <a:pPr>
                        <a:lnSpc>
                          <a:spcPts val="2200"/>
                        </a:lnSpc>
                      </a:pPr>
                      <a:r>
                        <a:rPr kumimoji="1" lang="ja-JP" altLang="en-US" sz="1600" b="1" dirty="0" smtClean="0"/>
                        <a:t>〇 民間事業者が参画しやすい環境整備</a:t>
                      </a:r>
                    </a:p>
                    <a:p>
                      <a:pPr>
                        <a:lnSpc>
                          <a:spcPts val="2200"/>
                        </a:lnSpc>
                      </a:pPr>
                      <a:r>
                        <a:rPr kumimoji="1" lang="ja-JP" altLang="en-US" sz="1600" b="1" dirty="0" smtClean="0"/>
                        <a:t>　⇒例えば</a:t>
                      </a:r>
                      <a:r>
                        <a:rPr kumimoji="1" lang="en-US" altLang="ja-JP" sz="1600" b="1" dirty="0" smtClean="0"/>
                        <a:t>…</a:t>
                      </a:r>
                      <a:r>
                        <a:rPr kumimoji="1" lang="ja-JP" altLang="en-US" sz="1600" b="1" dirty="0" smtClean="0"/>
                        <a:t>　</a:t>
                      </a:r>
                      <a:endParaRPr kumimoji="1" lang="en-US" altLang="ja-JP" sz="1600" b="1" dirty="0" smtClean="0"/>
                    </a:p>
                    <a:p>
                      <a:pPr>
                        <a:lnSpc>
                          <a:spcPts val="2200"/>
                        </a:lnSpc>
                      </a:pPr>
                      <a:r>
                        <a:rPr kumimoji="1" lang="ja-JP" altLang="en-US" sz="1600" b="1" dirty="0" smtClean="0"/>
                        <a:t>　　　・府民ニーズの実現、事業者にとって自由度の高い料金設定を可能とするきめ細かな料金設定</a:t>
                      </a:r>
                      <a:endParaRPr kumimoji="1" lang="en-US" altLang="ja-JP" sz="1600" b="1" dirty="0" smtClean="0"/>
                    </a:p>
                    <a:p>
                      <a:pPr>
                        <a:lnSpc>
                          <a:spcPts val="2200"/>
                        </a:lnSpc>
                      </a:pPr>
                      <a:r>
                        <a:rPr kumimoji="1" lang="ja-JP" altLang="en-US" sz="1600" b="1" dirty="0" smtClean="0"/>
                        <a:t>　　　（条例改正）</a:t>
                      </a:r>
                      <a:endParaRPr kumimoji="1" lang="en-US" altLang="ja-JP" sz="1600" b="1" dirty="0" smtClean="0"/>
                    </a:p>
                    <a:p>
                      <a:pPr>
                        <a:lnSpc>
                          <a:spcPts val="2200"/>
                        </a:lnSpc>
                      </a:pPr>
                      <a:r>
                        <a:rPr kumimoji="1" lang="ja-JP" altLang="en-US" sz="1600" b="1" dirty="0" smtClean="0"/>
                        <a:t>　　　・Ｐ－ＰＦＩなどの新たな手法の導入検討</a:t>
                      </a:r>
                    </a:p>
                    <a:p>
                      <a:pPr>
                        <a:lnSpc>
                          <a:spcPts val="2200"/>
                        </a:lnSpc>
                      </a:pPr>
                      <a:r>
                        <a:rPr kumimoji="1" lang="ja-JP" altLang="en-US" sz="1600" b="1" dirty="0" smtClean="0"/>
                        <a:t>　　　・指定管理期間（５年⇒２０年）などの指定管理条件の見直し</a:t>
                      </a:r>
                      <a:endParaRPr kumimoji="1" lang="en-US" altLang="ja-JP" sz="1600" b="1" dirty="0" smtClean="0"/>
                    </a:p>
                    <a:p>
                      <a:pPr>
                        <a:lnSpc>
                          <a:spcPts val="2200"/>
                        </a:lnSpc>
                      </a:pPr>
                      <a:r>
                        <a:rPr kumimoji="1" lang="ja-JP" altLang="en-US" sz="1600" b="1" dirty="0" smtClean="0"/>
                        <a:t>〇 魅力ある便益施設やイベントの誘致推進　</a:t>
                      </a:r>
                    </a:p>
                  </a:txBody>
                  <a:tcPr/>
                </a:tc>
              </a:tr>
            </a:tbl>
          </a:graphicData>
        </a:graphic>
      </p:graphicFrame>
    </p:spTree>
    <p:extLst>
      <p:ext uri="{BB962C8B-B14F-4D97-AF65-F5344CB8AC3E}">
        <p14:creationId xmlns:p14="http://schemas.microsoft.com/office/powerpoint/2010/main" val="337250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94470" y="1187128"/>
            <a:ext cx="9517058" cy="5328592"/>
          </a:xfrm>
          <a:prstGeom prst="roundRect">
            <a:avLst>
              <a:gd name="adj" fmla="val 4988"/>
            </a:avLst>
          </a:prstGeom>
          <a:no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graphicFrame>
        <p:nvGraphicFramePr>
          <p:cNvPr id="9" name="図表 8"/>
          <p:cNvGraphicFramePr/>
          <p:nvPr>
            <p:extLst>
              <p:ext uri="{D42A27DB-BD31-4B8C-83A1-F6EECF244321}">
                <p14:modId xmlns:p14="http://schemas.microsoft.com/office/powerpoint/2010/main" val="2245602745"/>
              </p:ext>
            </p:extLst>
          </p:nvPr>
        </p:nvGraphicFramePr>
        <p:xfrm>
          <a:off x="425536" y="1340768"/>
          <a:ext cx="9054924"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1" name="グループ化 10"/>
          <p:cNvGrpSpPr/>
          <p:nvPr/>
        </p:nvGrpSpPr>
        <p:grpSpPr>
          <a:xfrm>
            <a:off x="194471" y="692697"/>
            <a:ext cx="9649143" cy="331191"/>
            <a:chOff x="172075" y="0"/>
            <a:chExt cx="8537892" cy="223941"/>
          </a:xfrm>
          <a:scene3d>
            <a:camera prst="orthographicFront"/>
            <a:lightRig rig="flat" dir="t"/>
          </a:scene3d>
        </p:grpSpPr>
        <p:sp>
          <p:nvSpPr>
            <p:cNvPr id="12" name="角丸四角形 11"/>
            <p:cNvSpPr/>
            <p:nvPr/>
          </p:nvSpPr>
          <p:spPr>
            <a:xfrm>
              <a:off x="172075" y="0"/>
              <a:ext cx="8421019" cy="223941"/>
            </a:xfrm>
            <a:prstGeom prst="roundRect">
              <a:avLst/>
            </a:prstGeom>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sp>
        <p:sp>
          <p:nvSpPr>
            <p:cNvPr id="13" name="角丸四角形 4"/>
            <p:cNvSpPr/>
            <p:nvPr/>
          </p:nvSpPr>
          <p:spPr>
            <a:xfrm>
              <a:off x="172075" y="11493"/>
              <a:ext cx="8537892" cy="212448"/>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defTabSz="711200">
                <a:lnSpc>
                  <a:spcPct val="90000"/>
                </a:lnSpc>
                <a:spcBef>
                  <a:spcPct val="0"/>
                </a:spcBef>
                <a:spcAft>
                  <a:spcPct val="35000"/>
                </a:spcAf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民間</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が参画しやすい環境整備、便益施設やイベントの</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誘致</a:t>
              </a:r>
              <a:endParaRPr kumimoji="1" lang="ja-JP" altLang="en-US" sz="1600" b="1" kern="12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4" name="正方形/長方形 13"/>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15" name="タイトル 1"/>
          <p:cNvSpPr txBox="1">
            <a:spLocks/>
          </p:cNvSpPr>
          <p:nvPr/>
        </p:nvSpPr>
        <p:spPr>
          <a:xfrm>
            <a:off x="-1" y="44624"/>
            <a:ext cx="9777537" cy="544370"/>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2000"/>
              </a:lnSpc>
            </a:pPr>
            <a:r>
              <a:rPr lang="ja-JP" altLang="en-US" sz="1800" dirty="0">
                <a:latin typeface="+mj-ea"/>
              </a:rPr>
              <a:t>　</a:t>
            </a:r>
            <a:r>
              <a:rPr lang="ja-JP" altLang="en-US" sz="1800" dirty="0" smtClean="0">
                <a:latin typeface="+mj-ea"/>
              </a:rPr>
              <a:t>基本</a:t>
            </a:r>
            <a:r>
              <a:rPr lang="ja-JP" altLang="en-US" sz="1800" dirty="0" smtClean="0">
                <a:latin typeface="+mj-ea"/>
              </a:rPr>
              <a:t>方針</a:t>
            </a:r>
            <a:r>
              <a:rPr lang="ja-JP" altLang="en-US" sz="1800" dirty="0">
                <a:latin typeface="+mj-ea"/>
              </a:rPr>
              <a:t>②</a:t>
            </a:r>
            <a:r>
              <a:rPr lang="ja-JP" altLang="en-US" sz="1800" dirty="0" smtClean="0">
                <a:latin typeface="+mj-ea"/>
              </a:rPr>
              <a:t>について</a:t>
            </a:r>
            <a:endParaRPr lang="en-US" altLang="ja-JP" sz="1800" dirty="0" smtClean="0">
              <a:latin typeface="+mj-ea"/>
            </a:endParaRPr>
          </a:p>
        </p:txBody>
      </p:sp>
      <p:sp>
        <p:nvSpPr>
          <p:cNvPr id="2" name="テキスト ボックス 1"/>
          <p:cNvSpPr txBox="1"/>
          <p:nvPr/>
        </p:nvSpPr>
        <p:spPr>
          <a:xfrm>
            <a:off x="8398355" y="91209"/>
            <a:ext cx="1404155" cy="3847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smtClean="0"/>
              <a:t>参考資料</a:t>
            </a:r>
            <a:endParaRPr kumimoji="1" lang="ja-JP" altLang="en-US" dirty="0"/>
          </a:p>
        </p:txBody>
      </p:sp>
    </p:spTree>
    <p:extLst>
      <p:ext uri="{BB962C8B-B14F-4D97-AF65-F5344CB8AC3E}">
        <p14:creationId xmlns:p14="http://schemas.microsoft.com/office/powerpoint/2010/main" val="280108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3" name="タイトル 1"/>
          <p:cNvSpPr txBox="1">
            <a:spLocks/>
          </p:cNvSpPr>
          <p:nvPr/>
        </p:nvSpPr>
        <p:spPr>
          <a:xfrm>
            <a:off x="-1" y="44624"/>
            <a:ext cx="9777537" cy="544370"/>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2000"/>
              </a:lnSpc>
            </a:pPr>
            <a:r>
              <a:rPr lang="ja-JP" altLang="en-US" sz="1800" dirty="0">
                <a:latin typeface="+mj-ea"/>
              </a:rPr>
              <a:t>　</a:t>
            </a:r>
            <a:r>
              <a:rPr lang="ja-JP" altLang="en-US" sz="1800" dirty="0" smtClean="0">
                <a:latin typeface="+mj-ea"/>
              </a:rPr>
              <a:t>基本方針について</a:t>
            </a:r>
            <a:endParaRPr lang="en-US" altLang="ja-JP" sz="1800" dirty="0" smtClean="0">
              <a:latin typeface="+mj-ea"/>
            </a:endParaRPr>
          </a:p>
        </p:txBody>
      </p:sp>
      <p:sp>
        <p:nvSpPr>
          <p:cNvPr id="4" name="タイトル 1"/>
          <p:cNvSpPr txBox="1">
            <a:spLocks/>
          </p:cNvSpPr>
          <p:nvPr/>
        </p:nvSpPr>
        <p:spPr>
          <a:xfrm>
            <a:off x="6537176" y="-63388"/>
            <a:ext cx="3309134"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400" dirty="0" smtClean="0">
                <a:solidFill>
                  <a:prstClr val="black"/>
                </a:solidFill>
                <a:latin typeface="ＭＳ Ｐゴシック"/>
              </a:rPr>
              <a:t>　</a:t>
            </a:r>
            <a:r>
              <a:rPr lang="ja-JP" altLang="en-US" sz="1800" dirty="0" smtClean="0">
                <a:solidFill>
                  <a:prstClr val="black"/>
                </a:solidFill>
                <a:latin typeface="ＭＳ Ｐゴシック"/>
              </a:rPr>
              <a:t>第３回部会（</a:t>
            </a:r>
            <a:r>
              <a:rPr lang="en-US" altLang="ja-JP" sz="1800" dirty="0" smtClean="0">
                <a:solidFill>
                  <a:prstClr val="black"/>
                </a:solidFill>
                <a:latin typeface="ＭＳ Ｐゴシック"/>
              </a:rPr>
              <a:t>H30.3.29</a:t>
            </a:r>
            <a:r>
              <a:rPr lang="ja-JP" altLang="en-US" sz="1800" dirty="0" smtClean="0">
                <a:solidFill>
                  <a:prstClr val="black"/>
                </a:solidFill>
                <a:latin typeface="ＭＳ Ｐゴシック"/>
              </a:rPr>
              <a:t>）</a:t>
            </a:r>
            <a:endParaRPr lang="ja-JP" altLang="en-US" sz="1800" dirty="0">
              <a:solidFill>
                <a:prstClr val="black"/>
              </a:solidFill>
              <a:latin typeface="ＭＳ Ｐゴシック"/>
            </a:endParaRPr>
          </a:p>
        </p:txBody>
      </p:sp>
      <p:graphicFrame>
        <p:nvGraphicFramePr>
          <p:cNvPr id="5" name="表 4"/>
          <p:cNvGraphicFramePr>
            <a:graphicFrameLocks noGrp="1"/>
          </p:cNvGraphicFramePr>
          <p:nvPr>
            <p:extLst>
              <p:ext uri="{D42A27DB-BD31-4B8C-83A1-F6EECF244321}">
                <p14:modId xmlns:p14="http://schemas.microsoft.com/office/powerpoint/2010/main" val="2836903155"/>
              </p:ext>
            </p:extLst>
          </p:nvPr>
        </p:nvGraphicFramePr>
        <p:xfrm>
          <a:off x="0" y="693644"/>
          <a:ext cx="9906000" cy="3455437"/>
        </p:xfrm>
        <a:graphic>
          <a:graphicData uri="http://schemas.openxmlformats.org/drawingml/2006/table">
            <a:tbl>
              <a:tblPr firstRow="1" bandRow="1">
                <a:tableStyleId>{5C22544A-7EE6-4342-B048-85BDC9FD1C3A}</a:tableStyleId>
              </a:tblPr>
              <a:tblGrid>
                <a:gridCol w="1028564"/>
                <a:gridCol w="8877436"/>
              </a:tblGrid>
              <a:tr h="385863">
                <a:tc gridSpan="2">
                  <a:txBody>
                    <a:bodyPr/>
                    <a:lstStyle/>
                    <a:p>
                      <a:pPr algn="l"/>
                      <a:r>
                        <a:rPr kumimoji="1" lang="ja-JP" altLang="en-US" sz="1800" b="1" spc="100" baseline="0" dirty="0" smtClean="0"/>
                        <a:t>基本方針③　公園を柔軟に使いこなし、地域社会に貢献する公園づくり</a:t>
                      </a:r>
                    </a:p>
                  </a:txBody>
                  <a:tcPr/>
                </a:tc>
                <a:tc hMerge="1">
                  <a:txBody>
                    <a:bodyPr/>
                    <a:lstStyle/>
                    <a:p>
                      <a:endParaRPr kumimoji="1" lang="ja-JP" altLang="en-US" sz="1600" b="1" dirty="0"/>
                    </a:p>
                  </a:txBody>
                  <a:tcPr/>
                </a:tc>
              </a:tr>
              <a:tr h="543034">
                <a:tc>
                  <a:txBody>
                    <a:bodyPr/>
                    <a:lstStyle/>
                    <a:p>
                      <a:r>
                        <a:rPr kumimoji="1" lang="ja-JP" altLang="en-US" sz="1600" b="1" dirty="0" smtClean="0"/>
                        <a:t>◆現状</a:t>
                      </a:r>
                      <a:endParaRPr kumimoji="1" lang="ja-JP" altLang="en-US" sz="1600" b="1" dirty="0"/>
                    </a:p>
                  </a:txBody>
                  <a:tcPr anchor="ctr"/>
                </a:tc>
                <a:tc>
                  <a:txBody>
                    <a:bodyPr/>
                    <a:lstStyle/>
                    <a:p>
                      <a:r>
                        <a:rPr lang="ja-JP" altLang="en-US" sz="1600" b="1" baseline="0" dirty="0" smtClean="0"/>
                        <a:t>〇 </a:t>
                      </a:r>
                      <a:r>
                        <a:rPr lang="ja-JP" altLang="en-US" sz="1600" b="1" dirty="0" smtClean="0"/>
                        <a:t>公園毎の特性に応じて都市まちづくりの課題改善に貢献</a:t>
                      </a:r>
                      <a:endParaRPr lang="en-US" altLang="ja-JP" sz="1600" b="1" dirty="0" smtClean="0"/>
                    </a:p>
                  </a:txBody>
                  <a:tcPr anchor="ctr"/>
                </a:tc>
              </a:tr>
              <a:tr h="543034">
                <a:tc>
                  <a:txBody>
                    <a:bodyPr/>
                    <a:lstStyle/>
                    <a:p>
                      <a:r>
                        <a:rPr kumimoji="1" lang="ja-JP" altLang="en-US" sz="1600" b="1" dirty="0" smtClean="0"/>
                        <a:t>◆課題</a:t>
                      </a:r>
                      <a:endParaRPr kumimoji="1" lang="ja-JP" altLang="en-US" sz="1600" b="1" dirty="0"/>
                    </a:p>
                  </a:txBody>
                  <a:tcPr anchor="ctr"/>
                </a:tc>
                <a:tc>
                  <a:txBody>
                    <a:bodyPr/>
                    <a:lstStyle/>
                    <a:p>
                      <a:r>
                        <a:rPr kumimoji="1" lang="ja-JP" altLang="en-US" sz="1600" b="1" dirty="0" smtClean="0"/>
                        <a:t>周辺環境の変化によって変わる地域の課題や府民ニーズに柔軟に対応</a:t>
                      </a:r>
                      <a:endParaRPr kumimoji="1" lang="ja-JP" altLang="en-US" sz="1600" b="1" dirty="0"/>
                    </a:p>
                  </a:txBody>
                  <a:tcPr anchor="ctr"/>
                </a:tc>
              </a:tr>
              <a:tr h="543034">
                <a:tc>
                  <a:txBody>
                    <a:bodyPr/>
                    <a:lstStyle/>
                    <a:p>
                      <a:r>
                        <a:rPr kumimoji="1" lang="ja-JP" altLang="en-US" sz="1600" b="1" dirty="0" smtClean="0"/>
                        <a:t>◆方針</a:t>
                      </a:r>
                      <a:endParaRPr kumimoji="1" lang="ja-JP" altLang="en-US" sz="1600" b="1" dirty="0"/>
                    </a:p>
                  </a:txBody>
                  <a:tcPr anchor="ctr"/>
                </a:tc>
                <a:tc>
                  <a:txBody>
                    <a:bodyPr/>
                    <a:lstStyle/>
                    <a:p>
                      <a:r>
                        <a:rPr kumimoji="1" lang="ja-JP" altLang="en-US" sz="1600" b="1" dirty="0" smtClean="0"/>
                        <a:t>来園者が府営公園を使いこなせるような柔軟な公園づくり</a:t>
                      </a:r>
                      <a:endParaRPr kumimoji="1" lang="en-US" altLang="ja-JP" sz="1600" b="1" dirty="0" smtClean="0"/>
                    </a:p>
                  </a:txBody>
                  <a:tcPr anchor="ctr"/>
                </a:tc>
              </a:tr>
              <a:tr h="1440472">
                <a:tc>
                  <a:txBody>
                    <a:bodyPr/>
                    <a:lstStyle/>
                    <a:p>
                      <a:r>
                        <a:rPr kumimoji="1" lang="ja-JP" altLang="en-US" sz="1600" b="1" dirty="0" smtClean="0"/>
                        <a:t>◆取組</a:t>
                      </a:r>
                      <a:endParaRPr kumimoji="1" lang="ja-JP" altLang="en-US" sz="1600" b="1" dirty="0"/>
                    </a:p>
                  </a:txBody>
                  <a:tcPr anchor="ctr"/>
                </a:tc>
                <a:tc>
                  <a:txBody>
                    <a:bodyPr/>
                    <a:lstStyle/>
                    <a:p>
                      <a:pPr>
                        <a:lnSpc>
                          <a:spcPts val="2200"/>
                        </a:lnSpc>
                      </a:pPr>
                      <a:r>
                        <a:rPr kumimoji="1" lang="ja-JP" altLang="en-US" sz="1600" b="1" dirty="0" smtClean="0"/>
                        <a:t>例えば</a:t>
                      </a:r>
                      <a:r>
                        <a:rPr kumimoji="1" lang="en-US" altLang="ja-JP" sz="1600" b="1" dirty="0" smtClean="0"/>
                        <a:t>…</a:t>
                      </a:r>
                    </a:p>
                    <a:p>
                      <a:pPr marL="0" marR="0" indent="0" algn="l" defTabSz="957644" rtl="0" eaLnBrk="1" fontAlgn="auto" latinLnBrk="0" hangingPunct="1">
                        <a:lnSpc>
                          <a:spcPts val="2200"/>
                        </a:lnSpc>
                        <a:spcBef>
                          <a:spcPts val="0"/>
                        </a:spcBef>
                        <a:spcAft>
                          <a:spcPts val="0"/>
                        </a:spcAft>
                        <a:buClrTx/>
                        <a:buSzTx/>
                        <a:buFontTx/>
                        <a:buNone/>
                        <a:tabLst/>
                        <a:defRPr/>
                      </a:pPr>
                      <a:r>
                        <a:rPr kumimoji="1" lang="ja-JP" altLang="en-US" sz="1600" b="1" dirty="0" smtClean="0"/>
                        <a:t>　　・地域課題やニーズにあった新たな施設の導入、施設のコンバージョン、イベントプログラムの実施</a:t>
                      </a:r>
                      <a:endParaRPr kumimoji="1" lang="en-US" altLang="ja-JP" sz="1600" b="1" dirty="0" smtClean="0"/>
                    </a:p>
                    <a:p>
                      <a:pPr>
                        <a:lnSpc>
                          <a:spcPts val="2200"/>
                        </a:lnSpc>
                      </a:pPr>
                      <a:r>
                        <a:rPr kumimoji="1" lang="ja-JP" altLang="en-US" sz="1600" b="1" dirty="0" smtClean="0"/>
                        <a:t>　　・施設の目的外使用料、料金設定の無い施設の新規設定</a:t>
                      </a:r>
                      <a:r>
                        <a:rPr kumimoji="1" lang="en-US" altLang="ja-JP" sz="1600" b="1" dirty="0" smtClean="0"/>
                        <a:t>〈</a:t>
                      </a:r>
                      <a:r>
                        <a:rPr kumimoji="1" lang="ja-JP" altLang="en-US" sz="1600" b="1" dirty="0" smtClean="0"/>
                        <a:t>条例改正</a:t>
                      </a:r>
                      <a:r>
                        <a:rPr kumimoji="1" lang="en-US" altLang="ja-JP" sz="1600" b="1" dirty="0" smtClean="0"/>
                        <a:t>〉</a:t>
                      </a:r>
                      <a:endParaRPr kumimoji="1" lang="ja-JP" altLang="en-US" sz="1600" b="1" dirty="0" smtClean="0"/>
                    </a:p>
                    <a:p>
                      <a:pPr>
                        <a:lnSpc>
                          <a:spcPts val="2200"/>
                        </a:lnSpc>
                      </a:pPr>
                      <a:r>
                        <a:rPr kumimoji="1" lang="ja-JP" altLang="en-US" sz="1600" b="1" dirty="0" smtClean="0"/>
                        <a:t>　　・多様な主体の参画による公園づくり</a:t>
                      </a:r>
                      <a:endParaRPr kumimoji="1" lang="en-US" altLang="ja-JP" sz="1600" b="1" dirty="0" smtClean="0"/>
                    </a:p>
                  </a:txBody>
                  <a:tcPr/>
                </a:tc>
              </a:tr>
            </a:tbl>
          </a:graphicData>
        </a:graphic>
      </p:graphicFrame>
    </p:spTree>
    <p:extLst>
      <p:ext uri="{BB962C8B-B14F-4D97-AF65-F5344CB8AC3E}">
        <p14:creationId xmlns:p14="http://schemas.microsoft.com/office/powerpoint/2010/main" val="4198874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3" name="タイトル 1"/>
          <p:cNvSpPr txBox="1">
            <a:spLocks/>
          </p:cNvSpPr>
          <p:nvPr/>
        </p:nvSpPr>
        <p:spPr>
          <a:xfrm>
            <a:off x="-1" y="44624"/>
            <a:ext cx="9777537" cy="544370"/>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2000"/>
              </a:lnSpc>
            </a:pPr>
            <a:r>
              <a:rPr lang="ja-JP" altLang="en-US" sz="1800" dirty="0">
                <a:latin typeface="+mj-ea"/>
              </a:rPr>
              <a:t>　</a:t>
            </a:r>
            <a:r>
              <a:rPr lang="ja-JP" altLang="en-US" sz="1800" dirty="0" smtClean="0">
                <a:latin typeface="+mj-ea"/>
              </a:rPr>
              <a:t>基本方針について</a:t>
            </a:r>
            <a:endParaRPr lang="en-US" altLang="ja-JP" sz="1800" dirty="0" smtClean="0">
              <a:latin typeface="+mj-ea"/>
            </a:endParaRPr>
          </a:p>
        </p:txBody>
      </p:sp>
      <p:sp>
        <p:nvSpPr>
          <p:cNvPr id="4" name="タイトル 1"/>
          <p:cNvSpPr txBox="1">
            <a:spLocks/>
          </p:cNvSpPr>
          <p:nvPr/>
        </p:nvSpPr>
        <p:spPr>
          <a:xfrm>
            <a:off x="6537176" y="-63388"/>
            <a:ext cx="3309134"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400" dirty="0" smtClean="0">
                <a:solidFill>
                  <a:prstClr val="black"/>
                </a:solidFill>
                <a:latin typeface="ＭＳ Ｐゴシック"/>
              </a:rPr>
              <a:t>　</a:t>
            </a:r>
            <a:r>
              <a:rPr lang="ja-JP" altLang="en-US" sz="1800" dirty="0" smtClean="0">
                <a:solidFill>
                  <a:prstClr val="black"/>
                </a:solidFill>
                <a:latin typeface="ＭＳ Ｐゴシック"/>
              </a:rPr>
              <a:t>第３回部会（</a:t>
            </a:r>
            <a:r>
              <a:rPr lang="en-US" altLang="ja-JP" sz="1800" dirty="0" smtClean="0">
                <a:solidFill>
                  <a:prstClr val="black"/>
                </a:solidFill>
                <a:latin typeface="ＭＳ Ｐゴシック"/>
              </a:rPr>
              <a:t>H30.3.29</a:t>
            </a:r>
            <a:r>
              <a:rPr lang="ja-JP" altLang="en-US" sz="1800" dirty="0" smtClean="0">
                <a:solidFill>
                  <a:prstClr val="black"/>
                </a:solidFill>
                <a:latin typeface="ＭＳ Ｐゴシック"/>
              </a:rPr>
              <a:t>）</a:t>
            </a:r>
            <a:endParaRPr lang="ja-JP" altLang="en-US" sz="1800" dirty="0">
              <a:solidFill>
                <a:prstClr val="black"/>
              </a:solidFill>
              <a:latin typeface="ＭＳ Ｐゴシック"/>
            </a:endParaRPr>
          </a:p>
        </p:txBody>
      </p:sp>
      <p:graphicFrame>
        <p:nvGraphicFramePr>
          <p:cNvPr id="6" name="表 5"/>
          <p:cNvGraphicFramePr>
            <a:graphicFrameLocks noGrp="1"/>
          </p:cNvGraphicFramePr>
          <p:nvPr>
            <p:extLst>
              <p:ext uri="{D42A27DB-BD31-4B8C-83A1-F6EECF244321}">
                <p14:modId xmlns:p14="http://schemas.microsoft.com/office/powerpoint/2010/main" val="3866114376"/>
              </p:ext>
            </p:extLst>
          </p:nvPr>
        </p:nvGraphicFramePr>
        <p:xfrm>
          <a:off x="15552" y="692696"/>
          <a:ext cx="9890448" cy="3996444"/>
        </p:xfrm>
        <a:graphic>
          <a:graphicData uri="http://schemas.openxmlformats.org/drawingml/2006/table">
            <a:tbl>
              <a:tblPr firstRow="1" bandRow="1">
                <a:tableStyleId>{5C22544A-7EE6-4342-B048-85BDC9FD1C3A}</a:tableStyleId>
              </a:tblPr>
              <a:tblGrid>
                <a:gridCol w="1026949"/>
                <a:gridCol w="8863499"/>
              </a:tblGrid>
              <a:tr h="423958">
                <a:tc gridSpan="2">
                  <a:txBody>
                    <a:bodyPr/>
                    <a:lstStyle/>
                    <a:p>
                      <a:pPr algn="l"/>
                      <a:r>
                        <a:rPr kumimoji="1" lang="ja-JP" altLang="en-US" sz="1800" b="1" spc="100" baseline="0" dirty="0" smtClean="0"/>
                        <a:t>基本方針④　府民の命を守る公園づくり</a:t>
                      </a:r>
                    </a:p>
                  </a:txBody>
                  <a:tcPr/>
                </a:tc>
                <a:tc hMerge="1">
                  <a:txBody>
                    <a:bodyPr/>
                    <a:lstStyle/>
                    <a:p>
                      <a:endParaRPr kumimoji="1" lang="ja-JP" altLang="en-US" sz="1600" b="1" dirty="0"/>
                    </a:p>
                  </a:txBody>
                  <a:tcPr/>
                </a:tc>
              </a:tr>
              <a:tr h="1017490">
                <a:tc>
                  <a:txBody>
                    <a:bodyPr/>
                    <a:lstStyle/>
                    <a:p>
                      <a:r>
                        <a:rPr kumimoji="1" lang="ja-JP" altLang="en-US" sz="1600" b="1" dirty="0" smtClean="0"/>
                        <a:t>◆現状</a:t>
                      </a:r>
                      <a:endParaRPr kumimoji="1" lang="ja-JP" altLang="en-US" sz="1600" b="1" dirty="0"/>
                    </a:p>
                  </a:txBody>
                  <a:tcPr anchor="ctr"/>
                </a:tc>
                <a:tc>
                  <a:txBody>
                    <a:bodyPr/>
                    <a:lstStyle/>
                    <a:p>
                      <a:pPr>
                        <a:lnSpc>
                          <a:spcPct val="150000"/>
                        </a:lnSpc>
                      </a:pPr>
                      <a:r>
                        <a:rPr lang="ja-JP" altLang="en-US" sz="1600" b="1" dirty="0" smtClean="0"/>
                        <a:t>〇 公園の防災機能（延焼遮断帯、洪水調整機能</a:t>
                      </a:r>
                      <a:r>
                        <a:rPr lang="en-US" altLang="ja-JP" sz="1600" b="1" dirty="0" smtClean="0"/>
                        <a:t>[</a:t>
                      </a:r>
                      <a:r>
                        <a:rPr lang="ja-JP" altLang="en-US" sz="1600" b="1" dirty="0" smtClean="0"/>
                        <a:t>深北緑地</a:t>
                      </a:r>
                      <a:r>
                        <a:rPr lang="en-US" altLang="ja-JP" sz="1600" b="1" dirty="0" smtClean="0"/>
                        <a:t>]</a:t>
                      </a:r>
                      <a:r>
                        <a:rPr lang="ja-JP" altLang="en-US" sz="1600" b="1" dirty="0" smtClean="0"/>
                        <a:t>　）</a:t>
                      </a:r>
                    </a:p>
                    <a:p>
                      <a:pPr>
                        <a:lnSpc>
                          <a:spcPct val="150000"/>
                        </a:lnSpc>
                      </a:pPr>
                      <a:r>
                        <a:rPr lang="ja-JP" altLang="en-US" sz="1600" b="1" dirty="0" smtClean="0"/>
                        <a:t>〇 大地震発生時には、広域避難場所、後方活動支援拠点として機能（１２公園）</a:t>
                      </a:r>
                    </a:p>
                  </a:txBody>
                  <a:tcPr anchor="ctr"/>
                </a:tc>
              </a:tr>
              <a:tr h="606121">
                <a:tc>
                  <a:txBody>
                    <a:bodyPr/>
                    <a:lstStyle/>
                    <a:p>
                      <a:r>
                        <a:rPr kumimoji="1" lang="ja-JP" altLang="en-US" sz="1600" b="1" dirty="0" smtClean="0"/>
                        <a:t>◆課題</a:t>
                      </a:r>
                      <a:endParaRPr kumimoji="1" lang="ja-JP" altLang="en-US" sz="1600" b="1" dirty="0"/>
                    </a:p>
                  </a:txBody>
                  <a:tcPr anchor="ctr"/>
                </a:tc>
                <a:tc>
                  <a:txBody>
                    <a:bodyPr/>
                    <a:lstStyle/>
                    <a:p>
                      <a:r>
                        <a:rPr kumimoji="1" lang="ja-JP" altLang="en-US" sz="1600" b="1" dirty="0" smtClean="0"/>
                        <a:t>大規模な災害から府民の命を守る</a:t>
                      </a:r>
                    </a:p>
                  </a:txBody>
                  <a:tcPr anchor="ctr"/>
                </a:tc>
              </a:tr>
              <a:tr h="606121">
                <a:tc>
                  <a:txBody>
                    <a:bodyPr/>
                    <a:lstStyle/>
                    <a:p>
                      <a:r>
                        <a:rPr kumimoji="1" lang="ja-JP" altLang="en-US" sz="1600" b="1" dirty="0" smtClean="0"/>
                        <a:t>◆方針</a:t>
                      </a:r>
                      <a:endParaRPr kumimoji="1" lang="ja-JP" altLang="en-US" sz="1600" b="1" dirty="0"/>
                    </a:p>
                  </a:txBody>
                  <a:tcPr anchor="ctr"/>
                </a:tc>
                <a:tc>
                  <a:txBody>
                    <a:bodyPr/>
                    <a:lstStyle/>
                    <a:p>
                      <a:r>
                        <a:rPr kumimoji="1" lang="ja-JP" altLang="en-US" sz="1600" b="1" dirty="0" smtClean="0"/>
                        <a:t>公園の防災機能の向上</a:t>
                      </a:r>
                    </a:p>
                  </a:txBody>
                  <a:tcPr anchor="ctr"/>
                </a:tc>
              </a:tr>
              <a:tr h="1342754">
                <a:tc>
                  <a:txBody>
                    <a:bodyPr/>
                    <a:lstStyle/>
                    <a:p>
                      <a:r>
                        <a:rPr kumimoji="1" lang="ja-JP" altLang="en-US" sz="1600" b="1" dirty="0" smtClean="0"/>
                        <a:t>◆取組</a:t>
                      </a:r>
                      <a:endParaRPr kumimoji="1" lang="ja-JP" altLang="en-US" sz="1600" b="1" dirty="0"/>
                    </a:p>
                  </a:txBody>
                  <a:tcPr anchor="ctr"/>
                </a:tc>
                <a:tc>
                  <a:txBody>
                    <a:bodyPr/>
                    <a:lstStyle/>
                    <a:p>
                      <a:pPr>
                        <a:lnSpc>
                          <a:spcPts val="2300"/>
                        </a:lnSpc>
                      </a:pPr>
                      <a:r>
                        <a:rPr kumimoji="1" lang="ja-JP" altLang="en-US" sz="1600" b="1" dirty="0" smtClean="0"/>
                        <a:t>例えば</a:t>
                      </a:r>
                      <a:r>
                        <a:rPr kumimoji="1" lang="en-US" altLang="ja-JP" sz="1600" b="1" dirty="0" smtClean="0"/>
                        <a:t>…</a:t>
                      </a:r>
                    </a:p>
                    <a:p>
                      <a:pPr>
                        <a:lnSpc>
                          <a:spcPts val="2300"/>
                        </a:lnSpc>
                      </a:pPr>
                      <a:r>
                        <a:rPr kumimoji="1" lang="ja-JP" altLang="en-US" sz="1600" b="1" dirty="0" smtClean="0"/>
                        <a:t>　・防災公園の拡張整備</a:t>
                      </a:r>
                      <a:endParaRPr kumimoji="1" lang="en-US" altLang="ja-JP" sz="1600" b="1" dirty="0" smtClean="0"/>
                    </a:p>
                    <a:p>
                      <a:pPr>
                        <a:lnSpc>
                          <a:spcPts val="2300"/>
                        </a:lnSpc>
                      </a:pPr>
                      <a:r>
                        <a:rPr kumimoji="1" lang="ja-JP" altLang="en-US" sz="1600" b="1" dirty="0" smtClean="0"/>
                        <a:t>　・防災施設の改修や新規整備（非常用電源設備　など）</a:t>
                      </a:r>
                    </a:p>
                    <a:p>
                      <a:pPr>
                        <a:lnSpc>
                          <a:spcPts val="2300"/>
                        </a:lnSpc>
                      </a:pPr>
                      <a:r>
                        <a:rPr kumimoji="1" lang="ja-JP" altLang="en-US" sz="1600" b="1" dirty="0" smtClean="0"/>
                        <a:t>　・防災啓発の活動拠点として活用　　</a:t>
                      </a:r>
                    </a:p>
                  </a:txBody>
                  <a:tcPr/>
                </a:tc>
              </a:tr>
            </a:tbl>
          </a:graphicData>
        </a:graphic>
      </p:graphicFrame>
    </p:spTree>
    <p:extLst>
      <p:ext uri="{BB962C8B-B14F-4D97-AF65-F5344CB8AC3E}">
        <p14:creationId xmlns:p14="http://schemas.microsoft.com/office/powerpoint/2010/main" val="1025109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3" name="タイトル 1"/>
          <p:cNvSpPr txBox="1">
            <a:spLocks/>
          </p:cNvSpPr>
          <p:nvPr/>
        </p:nvSpPr>
        <p:spPr>
          <a:xfrm>
            <a:off x="-1" y="44624"/>
            <a:ext cx="9777537" cy="544370"/>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2000"/>
              </a:lnSpc>
            </a:pPr>
            <a:r>
              <a:rPr lang="ja-JP" altLang="en-US" sz="1800" dirty="0">
                <a:latin typeface="+mj-ea"/>
              </a:rPr>
              <a:t>　</a:t>
            </a:r>
            <a:r>
              <a:rPr lang="ja-JP" altLang="en-US" sz="1800" dirty="0" smtClean="0">
                <a:latin typeface="+mj-ea"/>
              </a:rPr>
              <a:t>基本方針について</a:t>
            </a:r>
            <a:endParaRPr lang="en-US" altLang="ja-JP" sz="1800" dirty="0" smtClean="0">
              <a:latin typeface="+mj-ea"/>
            </a:endParaRPr>
          </a:p>
        </p:txBody>
      </p:sp>
      <p:sp>
        <p:nvSpPr>
          <p:cNvPr id="4" name="タイトル 1"/>
          <p:cNvSpPr txBox="1">
            <a:spLocks/>
          </p:cNvSpPr>
          <p:nvPr/>
        </p:nvSpPr>
        <p:spPr>
          <a:xfrm>
            <a:off x="6537176" y="-63388"/>
            <a:ext cx="3309134"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400" dirty="0" smtClean="0">
                <a:solidFill>
                  <a:prstClr val="black"/>
                </a:solidFill>
                <a:latin typeface="ＭＳ Ｐゴシック"/>
              </a:rPr>
              <a:t>　</a:t>
            </a:r>
            <a:r>
              <a:rPr lang="ja-JP" altLang="en-US" sz="1800" dirty="0" smtClean="0">
                <a:solidFill>
                  <a:prstClr val="black"/>
                </a:solidFill>
                <a:latin typeface="ＭＳ Ｐゴシック"/>
              </a:rPr>
              <a:t>第３回部会（</a:t>
            </a:r>
            <a:r>
              <a:rPr lang="en-US" altLang="ja-JP" sz="1800" dirty="0" smtClean="0">
                <a:solidFill>
                  <a:prstClr val="black"/>
                </a:solidFill>
                <a:latin typeface="ＭＳ Ｐゴシック"/>
              </a:rPr>
              <a:t>H30.3.29</a:t>
            </a:r>
            <a:r>
              <a:rPr lang="ja-JP" altLang="en-US" sz="1800" dirty="0" smtClean="0">
                <a:solidFill>
                  <a:prstClr val="black"/>
                </a:solidFill>
                <a:latin typeface="ＭＳ Ｐゴシック"/>
              </a:rPr>
              <a:t>）</a:t>
            </a:r>
            <a:endParaRPr lang="ja-JP" altLang="en-US" sz="1800" dirty="0">
              <a:solidFill>
                <a:prstClr val="black"/>
              </a:solidFill>
              <a:latin typeface="ＭＳ Ｐゴシック"/>
            </a:endParaRPr>
          </a:p>
        </p:txBody>
      </p:sp>
      <p:graphicFrame>
        <p:nvGraphicFramePr>
          <p:cNvPr id="5" name="表 4"/>
          <p:cNvGraphicFramePr>
            <a:graphicFrameLocks noGrp="1"/>
          </p:cNvGraphicFramePr>
          <p:nvPr>
            <p:extLst>
              <p:ext uri="{D42A27DB-BD31-4B8C-83A1-F6EECF244321}">
                <p14:modId xmlns:p14="http://schemas.microsoft.com/office/powerpoint/2010/main" val="2027890550"/>
              </p:ext>
            </p:extLst>
          </p:nvPr>
        </p:nvGraphicFramePr>
        <p:xfrm>
          <a:off x="0" y="692694"/>
          <a:ext cx="9906000" cy="5763315"/>
        </p:xfrm>
        <a:graphic>
          <a:graphicData uri="http://schemas.openxmlformats.org/drawingml/2006/table">
            <a:tbl>
              <a:tblPr firstRow="1" bandRow="1">
                <a:tableStyleId>{5C22544A-7EE6-4342-B048-85BDC9FD1C3A}</a:tableStyleId>
              </a:tblPr>
              <a:tblGrid>
                <a:gridCol w="1028564"/>
                <a:gridCol w="8877436"/>
              </a:tblGrid>
              <a:tr h="393481">
                <a:tc gridSpan="2">
                  <a:txBody>
                    <a:bodyPr/>
                    <a:lstStyle/>
                    <a:p>
                      <a:pPr algn="l"/>
                      <a:r>
                        <a:rPr kumimoji="1" lang="ja-JP" altLang="en-US" sz="1800" b="1" spc="100" baseline="0" dirty="0" smtClean="0"/>
                        <a:t>基本方針⑤　誰もが安全・安心・快適に利用できる公園づくり</a:t>
                      </a:r>
                    </a:p>
                  </a:txBody>
                  <a:tcPr/>
                </a:tc>
                <a:tc hMerge="1">
                  <a:txBody>
                    <a:bodyPr/>
                    <a:lstStyle/>
                    <a:p>
                      <a:endParaRPr kumimoji="1" lang="ja-JP" altLang="en-US" sz="1600" b="1" dirty="0"/>
                    </a:p>
                  </a:txBody>
                  <a:tcPr/>
                </a:tc>
              </a:tr>
              <a:tr h="1032079">
                <a:tc>
                  <a:txBody>
                    <a:bodyPr/>
                    <a:lstStyle/>
                    <a:p>
                      <a:r>
                        <a:rPr kumimoji="1" lang="ja-JP" altLang="en-US" sz="1600" b="1" dirty="0" smtClean="0"/>
                        <a:t>◆現状</a:t>
                      </a:r>
                      <a:endParaRPr kumimoji="1" lang="ja-JP" altLang="en-US" sz="1600" b="1" dirty="0"/>
                    </a:p>
                  </a:txBody>
                  <a:tcPr anchor="ctr"/>
                </a:tc>
                <a:tc>
                  <a:txBody>
                    <a:bodyPr/>
                    <a:lstStyle/>
                    <a:p>
                      <a:pPr>
                        <a:lnSpc>
                          <a:spcPts val="2300"/>
                        </a:lnSpc>
                      </a:pPr>
                      <a:r>
                        <a:rPr lang="ja-JP" altLang="en-US" sz="1600" b="1" dirty="0" smtClean="0"/>
                        <a:t>〇 施設や樹木の老朽化が急速に進展</a:t>
                      </a:r>
                    </a:p>
                    <a:p>
                      <a:pPr>
                        <a:lnSpc>
                          <a:spcPts val="2300"/>
                        </a:lnSpc>
                      </a:pPr>
                      <a:r>
                        <a:rPr lang="ja-JP" altLang="en-US" sz="1600" b="1" dirty="0" smtClean="0"/>
                        <a:t>〇 公園利用者の増加、外国人来園者の増加</a:t>
                      </a:r>
                      <a:endParaRPr lang="en-US" altLang="ja-JP" sz="1600" b="1" dirty="0" smtClean="0"/>
                    </a:p>
                    <a:p>
                      <a:pPr>
                        <a:lnSpc>
                          <a:spcPts val="2300"/>
                        </a:lnSpc>
                      </a:pPr>
                      <a:r>
                        <a:rPr lang="ja-JP" altLang="en-US" sz="1600" b="1" dirty="0" smtClean="0"/>
                        <a:t>〇 「公園本来の管理の充実（草花や樹木、美しい景観など）」を重視（６割）</a:t>
                      </a:r>
                      <a:endParaRPr lang="en-US" altLang="ja-JP" sz="1600" b="1" dirty="0" smtClean="0"/>
                    </a:p>
                  </a:txBody>
                  <a:tcPr/>
                </a:tc>
              </a:tr>
              <a:tr h="712851">
                <a:tc>
                  <a:txBody>
                    <a:bodyPr/>
                    <a:lstStyle/>
                    <a:p>
                      <a:r>
                        <a:rPr kumimoji="1" lang="ja-JP" altLang="en-US" sz="1600" b="1" dirty="0" smtClean="0"/>
                        <a:t>◆課題</a:t>
                      </a:r>
                      <a:endParaRPr kumimoji="1" lang="ja-JP" altLang="en-US" sz="1600" b="1" dirty="0"/>
                    </a:p>
                  </a:txBody>
                  <a:tcPr anchor="ctr"/>
                </a:tc>
                <a:tc>
                  <a:txBody>
                    <a:bodyPr/>
                    <a:lstStyle/>
                    <a:p>
                      <a:pPr marL="0" marR="0" indent="0" algn="l" defTabSz="957644" rtl="0" eaLnBrk="1" fontAlgn="auto" latinLnBrk="0" hangingPunct="1">
                        <a:lnSpc>
                          <a:spcPts val="2300"/>
                        </a:lnSpc>
                        <a:spcBef>
                          <a:spcPts val="0"/>
                        </a:spcBef>
                        <a:spcAft>
                          <a:spcPts val="0"/>
                        </a:spcAft>
                        <a:buClrTx/>
                        <a:buSzTx/>
                        <a:buFontTx/>
                        <a:buNone/>
                        <a:tabLst/>
                        <a:defRPr/>
                      </a:pPr>
                      <a:r>
                        <a:rPr kumimoji="1" lang="ja-JP" altLang="en-US" sz="1600" b="1" dirty="0" smtClean="0"/>
                        <a:t>〇 施設や樹木の適切な管理</a:t>
                      </a:r>
                      <a:endParaRPr kumimoji="1" lang="en-US" altLang="ja-JP" sz="1600" b="1" dirty="0" smtClean="0"/>
                    </a:p>
                    <a:p>
                      <a:pPr marL="0" marR="0" indent="0" algn="l" defTabSz="957644" rtl="0" eaLnBrk="1" fontAlgn="auto" latinLnBrk="0" hangingPunct="1">
                        <a:lnSpc>
                          <a:spcPts val="2300"/>
                        </a:lnSpc>
                        <a:spcBef>
                          <a:spcPts val="0"/>
                        </a:spcBef>
                        <a:spcAft>
                          <a:spcPts val="0"/>
                        </a:spcAft>
                        <a:buClrTx/>
                        <a:buSzTx/>
                        <a:buFontTx/>
                        <a:buNone/>
                        <a:tabLst/>
                        <a:defRPr/>
                      </a:pPr>
                      <a:r>
                        <a:rPr kumimoji="1" lang="ja-JP" altLang="en-US" sz="1600" b="1" dirty="0" smtClean="0"/>
                        <a:t>〇 外国人も含めた多様な公園利用者への対応</a:t>
                      </a:r>
                      <a:endParaRPr kumimoji="1" lang="en-US" altLang="ja-JP" sz="1600" b="1" dirty="0" smtClean="0"/>
                    </a:p>
                  </a:txBody>
                  <a:tcPr/>
                </a:tc>
              </a:tr>
              <a:tr h="1461991">
                <a:tc>
                  <a:txBody>
                    <a:bodyPr/>
                    <a:lstStyle/>
                    <a:p>
                      <a:r>
                        <a:rPr kumimoji="1" lang="ja-JP" altLang="en-US" sz="1600" b="1" dirty="0" smtClean="0"/>
                        <a:t>◆方針</a:t>
                      </a:r>
                      <a:endParaRPr kumimoji="1" lang="ja-JP" altLang="en-US" sz="1600" b="1" dirty="0"/>
                    </a:p>
                  </a:txBody>
                  <a:tcPr anchor="ctr"/>
                </a:tc>
                <a:tc>
                  <a:txBody>
                    <a:bodyPr/>
                    <a:lstStyle/>
                    <a:p>
                      <a:pPr marL="0" marR="0" indent="0" algn="l" defTabSz="957644" rtl="0" eaLnBrk="1" fontAlgn="auto" latinLnBrk="0" hangingPunct="1">
                        <a:lnSpc>
                          <a:spcPts val="2300"/>
                        </a:lnSpc>
                        <a:spcBef>
                          <a:spcPts val="0"/>
                        </a:spcBef>
                        <a:spcAft>
                          <a:spcPts val="0"/>
                        </a:spcAft>
                        <a:buClrTx/>
                        <a:buSzTx/>
                        <a:buFontTx/>
                        <a:buNone/>
                        <a:tabLst/>
                        <a:defRPr/>
                      </a:pPr>
                      <a:r>
                        <a:rPr kumimoji="1" lang="ja-JP" altLang="en-US" sz="1600" b="1" dirty="0" smtClean="0"/>
                        <a:t>〇 長寿命化計画に基づく施設や樹木の着実な点検・維持管理・更新</a:t>
                      </a:r>
                      <a:endParaRPr kumimoji="1" lang="en-US" altLang="ja-JP" sz="1600" b="1" dirty="0" smtClean="0"/>
                    </a:p>
                    <a:p>
                      <a:pPr marL="0" marR="0" indent="0" algn="l" defTabSz="957644" rtl="0" eaLnBrk="1" fontAlgn="auto" latinLnBrk="0" hangingPunct="1">
                        <a:lnSpc>
                          <a:spcPts val="2300"/>
                        </a:lnSpc>
                        <a:spcBef>
                          <a:spcPts val="0"/>
                        </a:spcBef>
                        <a:spcAft>
                          <a:spcPts val="0"/>
                        </a:spcAft>
                        <a:buClrTx/>
                        <a:buSzTx/>
                        <a:buFontTx/>
                        <a:buNone/>
                        <a:tabLst/>
                        <a:defRPr/>
                      </a:pPr>
                      <a:r>
                        <a:rPr kumimoji="1" lang="ja-JP" altLang="en-US" sz="1600" b="1" dirty="0" smtClean="0"/>
                        <a:t>〇 </a:t>
                      </a:r>
                      <a:r>
                        <a:rPr kumimoji="1" lang="ja-JP" altLang="en-US" sz="1600" b="1" baseline="0" dirty="0" smtClean="0"/>
                        <a:t>清掃や除草などの管理の充実</a:t>
                      </a:r>
                      <a:endParaRPr kumimoji="1" lang="en-US" altLang="ja-JP" sz="1600" b="1" dirty="0" smtClean="0"/>
                    </a:p>
                    <a:p>
                      <a:pPr>
                        <a:lnSpc>
                          <a:spcPts val="2300"/>
                        </a:lnSpc>
                      </a:pPr>
                      <a:r>
                        <a:rPr kumimoji="1" lang="ja-JP" altLang="en-US" sz="1600" b="1" dirty="0" smtClean="0"/>
                        <a:t>〇 ユニバーサルデザインの推進</a:t>
                      </a:r>
                      <a:endParaRPr kumimoji="1" lang="en-US" altLang="ja-JP" sz="1600" b="1" dirty="0" smtClean="0"/>
                    </a:p>
                    <a:p>
                      <a:pPr>
                        <a:lnSpc>
                          <a:spcPts val="2300"/>
                        </a:lnSpc>
                      </a:pPr>
                      <a:r>
                        <a:rPr kumimoji="1" lang="ja-JP" altLang="en-US" sz="1600" b="1" dirty="0" smtClean="0"/>
                        <a:t>〇 情報発信の強化</a:t>
                      </a:r>
                      <a:endParaRPr kumimoji="1" lang="en-US" altLang="ja-JP" sz="1600" b="1" dirty="0" smtClean="0"/>
                    </a:p>
                  </a:txBody>
                  <a:tcPr anchor="ctr"/>
                </a:tc>
              </a:tr>
              <a:tr h="2162913">
                <a:tc>
                  <a:txBody>
                    <a:bodyPr/>
                    <a:lstStyle/>
                    <a:p>
                      <a:r>
                        <a:rPr kumimoji="1" lang="ja-JP" altLang="en-US" sz="1600" b="1" dirty="0" smtClean="0"/>
                        <a:t>◆取組</a:t>
                      </a:r>
                      <a:endParaRPr kumimoji="1" lang="ja-JP" altLang="en-US" sz="1600" b="1" dirty="0"/>
                    </a:p>
                  </a:txBody>
                  <a:tcPr anchor="ctr"/>
                </a:tc>
                <a:tc>
                  <a:txBody>
                    <a:bodyPr/>
                    <a:lstStyle/>
                    <a:p>
                      <a:pPr>
                        <a:lnSpc>
                          <a:spcPts val="2300"/>
                        </a:lnSpc>
                      </a:pPr>
                      <a:r>
                        <a:rPr kumimoji="1" lang="ja-JP" altLang="en-US" sz="1600" b="1" dirty="0" smtClean="0"/>
                        <a:t>〇 ユニバーサルデザインの推進</a:t>
                      </a:r>
                      <a:endParaRPr kumimoji="1" lang="en-US" altLang="ja-JP" sz="1600" b="1" dirty="0" smtClean="0"/>
                    </a:p>
                    <a:p>
                      <a:pPr>
                        <a:lnSpc>
                          <a:spcPts val="2300"/>
                        </a:lnSpc>
                      </a:pPr>
                      <a:r>
                        <a:rPr kumimoji="1" lang="ja-JP" altLang="en-US" sz="1600" b="1" dirty="0" smtClean="0"/>
                        <a:t>　例えば</a:t>
                      </a:r>
                      <a:r>
                        <a:rPr kumimoji="1" lang="en-US" altLang="ja-JP" sz="1600" b="1" dirty="0" smtClean="0"/>
                        <a:t>…</a:t>
                      </a:r>
                      <a:r>
                        <a:rPr kumimoji="1" lang="ja-JP" altLang="en-US" sz="1600" b="1" dirty="0" smtClean="0"/>
                        <a:t>　</a:t>
                      </a:r>
                      <a:endParaRPr kumimoji="1" lang="en-US" altLang="ja-JP" sz="1600" b="1" dirty="0" smtClean="0"/>
                    </a:p>
                    <a:p>
                      <a:pPr>
                        <a:lnSpc>
                          <a:spcPts val="2300"/>
                        </a:lnSpc>
                      </a:pPr>
                      <a:r>
                        <a:rPr kumimoji="1" lang="ja-JP" altLang="en-US" sz="1600" b="1" dirty="0" smtClean="0"/>
                        <a:t>　　　・施設のバリアフリー化</a:t>
                      </a:r>
                      <a:endParaRPr kumimoji="1" lang="en-US" altLang="ja-JP" sz="1600" b="1" dirty="0" smtClean="0"/>
                    </a:p>
                    <a:p>
                      <a:pPr>
                        <a:lnSpc>
                          <a:spcPts val="2300"/>
                        </a:lnSpc>
                      </a:pPr>
                      <a:r>
                        <a:rPr kumimoji="1" lang="ja-JP" altLang="en-US" sz="1600" b="1" dirty="0" smtClean="0"/>
                        <a:t>　　　・案内板等の多言語化</a:t>
                      </a:r>
                      <a:endParaRPr kumimoji="1" lang="en-US" altLang="ja-JP" sz="1600" b="1" dirty="0" smtClean="0"/>
                    </a:p>
                    <a:p>
                      <a:pPr>
                        <a:lnSpc>
                          <a:spcPts val="2300"/>
                        </a:lnSpc>
                      </a:pPr>
                      <a:r>
                        <a:rPr kumimoji="1" lang="ja-JP" altLang="en-US" sz="1600" b="1" dirty="0" smtClean="0"/>
                        <a:t>　　　・無料ＷＩ－ＦＩの導入</a:t>
                      </a:r>
                    </a:p>
                    <a:p>
                      <a:pPr>
                        <a:lnSpc>
                          <a:spcPts val="2300"/>
                        </a:lnSpc>
                      </a:pPr>
                      <a:r>
                        <a:rPr kumimoji="1" lang="ja-JP" altLang="en-US" sz="1600" b="1" dirty="0" smtClean="0"/>
                        <a:t>〇 情報発信の強化</a:t>
                      </a:r>
                      <a:endParaRPr kumimoji="1" lang="en-US" altLang="ja-JP" sz="1600" b="1" dirty="0" smtClean="0"/>
                    </a:p>
                    <a:p>
                      <a:pPr>
                        <a:lnSpc>
                          <a:spcPts val="2300"/>
                        </a:lnSpc>
                      </a:pPr>
                      <a:r>
                        <a:rPr kumimoji="1" lang="ja-JP" altLang="en-US" sz="1600" b="1" dirty="0" smtClean="0"/>
                        <a:t>　　　・多様な手法とネットワークの活用</a:t>
                      </a:r>
                    </a:p>
                  </a:txBody>
                  <a:tcPr/>
                </a:tc>
              </a:tr>
            </a:tbl>
          </a:graphicData>
        </a:graphic>
      </p:graphicFrame>
    </p:spTree>
    <p:extLst>
      <p:ext uri="{BB962C8B-B14F-4D97-AF65-F5344CB8AC3E}">
        <p14:creationId xmlns:p14="http://schemas.microsoft.com/office/powerpoint/2010/main" val="2684515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3" name="タイトル 1"/>
          <p:cNvSpPr txBox="1">
            <a:spLocks/>
          </p:cNvSpPr>
          <p:nvPr/>
        </p:nvSpPr>
        <p:spPr>
          <a:xfrm>
            <a:off x="-1" y="44624"/>
            <a:ext cx="9777537" cy="544370"/>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2000"/>
              </a:lnSpc>
            </a:pPr>
            <a:r>
              <a:rPr lang="ja-JP" altLang="en-US" sz="1800" dirty="0">
                <a:latin typeface="+mj-ea"/>
              </a:rPr>
              <a:t>　</a:t>
            </a:r>
            <a:r>
              <a:rPr lang="ja-JP" altLang="en-US" sz="1800" dirty="0" smtClean="0">
                <a:latin typeface="+mj-ea"/>
              </a:rPr>
              <a:t>基本方針について</a:t>
            </a:r>
            <a:endParaRPr lang="en-US" altLang="ja-JP" sz="1800" dirty="0" smtClean="0">
              <a:latin typeface="+mj-ea"/>
            </a:endParaRPr>
          </a:p>
        </p:txBody>
      </p:sp>
      <p:sp>
        <p:nvSpPr>
          <p:cNvPr id="4" name="タイトル 1"/>
          <p:cNvSpPr txBox="1">
            <a:spLocks/>
          </p:cNvSpPr>
          <p:nvPr/>
        </p:nvSpPr>
        <p:spPr>
          <a:xfrm>
            <a:off x="6537176" y="-63388"/>
            <a:ext cx="3309134"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400" dirty="0" smtClean="0">
                <a:solidFill>
                  <a:prstClr val="black"/>
                </a:solidFill>
                <a:latin typeface="ＭＳ Ｐゴシック"/>
              </a:rPr>
              <a:t>　</a:t>
            </a:r>
            <a:r>
              <a:rPr lang="ja-JP" altLang="en-US" sz="1800" dirty="0" smtClean="0">
                <a:solidFill>
                  <a:prstClr val="black"/>
                </a:solidFill>
                <a:latin typeface="ＭＳ Ｐゴシック"/>
              </a:rPr>
              <a:t>第３回部会（</a:t>
            </a:r>
            <a:r>
              <a:rPr lang="en-US" altLang="ja-JP" sz="1800" dirty="0" smtClean="0">
                <a:solidFill>
                  <a:prstClr val="black"/>
                </a:solidFill>
                <a:latin typeface="ＭＳ Ｐゴシック"/>
              </a:rPr>
              <a:t>H30.3.29</a:t>
            </a:r>
            <a:r>
              <a:rPr lang="ja-JP" altLang="en-US" sz="1800" dirty="0" smtClean="0">
                <a:solidFill>
                  <a:prstClr val="black"/>
                </a:solidFill>
                <a:latin typeface="ＭＳ Ｐゴシック"/>
              </a:rPr>
              <a:t>）</a:t>
            </a:r>
            <a:endParaRPr lang="ja-JP" altLang="en-US" sz="1800" dirty="0">
              <a:solidFill>
                <a:prstClr val="black"/>
              </a:solidFill>
              <a:latin typeface="ＭＳ Ｐゴシック"/>
            </a:endParaRPr>
          </a:p>
        </p:txBody>
      </p:sp>
      <p:graphicFrame>
        <p:nvGraphicFramePr>
          <p:cNvPr id="5" name="表 4"/>
          <p:cNvGraphicFramePr>
            <a:graphicFrameLocks noGrp="1"/>
          </p:cNvGraphicFramePr>
          <p:nvPr>
            <p:extLst>
              <p:ext uri="{D42A27DB-BD31-4B8C-83A1-F6EECF244321}">
                <p14:modId xmlns:p14="http://schemas.microsoft.com/office/powerpoint/2010/main" val="2010465531"/>
              </p:ext>
            </p:extLst>
          </p:nvPr>
        </p:nvGraphicFramePr>
        <p:xfrm>
          <a:off x="0" y="692694"/>
          <a:ext cx="9906000" cy="5903560"/>
        </p:xfrm>
        <a:graphic>
          <a:graphicData uri="http://schemas.openxmlformats.org/drawingml/2006/table">
            <a:tbl>
              <a:tblPr firstRow="1" bandRow="1">
                <a:tableStyleId>{5C22544A-7EE6-4342-B048-85BDC9FD1C3A}</a:tableStyleId>
              </a:tblPr>
              <a:tblGrid>
                <a:gridCol w="1028564"/>
                <a:gridCol w="8877436"/>
              </a:tblGrid>
              <a:tr h="360042">
                <a:tc gridSpan="2">
                  <a:txBody>
                    <a:bodyPr/>
                    <a:lstStyle/>
                    <a:p>
                      <a:pPr algn="l"/>
                      <a:r>
                        <a:rPr kumimoji="1" lang="ja-JP" altLang="en-US" sz="1800" b="1" spc="50" baseline="0" dirty="0" smtClean="0"/>
                        <a:t>基本方針⑥　多様な自然とふれあい、都市の環境を保全する公園づくり</a:t>
                      </a:r>
                    </a:p>
                  </a:txBody>
                  <a:tcPr/>
                </a:tc>
                <a:tc hMerge="1">
                  <a:txBody>
                    <a:bodyPr/>
                    <a:lstStyle/>
                    <a:p>
                      <a:endParaRPr kumimoji="1" lang="ja-JP" altLang="en-US" sz="1600" b="1" dirty="0"/>
                    </a:p>
                  </a:txBody>
                  <a:tcPr/>
                </a:tc>
              </a:tr>
              <a:tr h="514743">
                <a:tc>
                  <a:txBody>
                    <a:bodyPr/>
                    <a:lstStyle/>
                    <a:p>
                      <a:r>
                        <a:rPr kumimoji="1" lang="ja-JP" altLang="en-US" sz="1600" b="1" dirty="0" smtClean="0"/>
                        <a:t>◆現状</a:t>
                      </a:r>
                      <a:endParaRPr kumimoji="1" lang="ja-JP" altLang="en-US" sz="1600" b="1" dirty="0"/>
                    </a:p>
                  </a:txBody>
                  <a:tcPr anchor="ctr"/>
                </a:tc>
                <a:tc>
                  <a:txBody>
                    <a:bodyPr/>
                    <a:lstStyle/>
                    <a:p>
                      <a:r>
                        <a:rPr lang="ja-JP" altLang="en-US" sz="1600" b="1" dirty="0" smtClean="0"/>
                        <a:t>〇　都市の自然環境の悪化</a:t>
                      </a:r>
                      <a:endParaRPr lang="en-US" altLang="ja-JP" sz="1600" b="1" dirty="0" smtClean="0"/>
                    </a:p>
                    <a:p>
                      <a:r>
                        <a:rPr lang="ja-JP" altLang="en-US" sz="1600" b="1" dirty="0" smtClean="0"/>
                        <a:t>〇　公園利用者の増加、外国人来園者の増加</a:t>
                      </a:r>
                      <a:endParaRPr lang="en-US" altLang="ja-JP" sz="1600" b="1" dirty="0" smtClean="0"/>
                    </a:p>
                    <a:p>
                      <a:r>
                        <a:rPr lang="ja-JP" altLang="en-US" sz="1600" b="1" dirty="0" smtClean="0"/>
                        <a:t>〇　「公園本来の管理の充実（草場やな樹木、美しい景観など）」を重視（６割）</a:t>
                      </a:r>
                      <a:endParaRPr lang="en-US" altLang="ja-JP" sz="1600" b="1" dirty="0" smtClean="0"/>
                    </a:p>
                  </a:txBody>
                  <a:tcPr/>
                </a:tc>
              </a:tr>
              <a:tr h="514743">
                <a:tc>
                  <a:txBody>
                    <a:bodyPr/>
                    <a:lstStyle/>
                    <a:p>
                      <a:r>
                        <a:rPr kumimoji="1" lang="ja-JP" altLang="en-US" sz="1600" b="1" dirty="0" smtClean="0"/>
                        <a:t>◆課題</a:t>
                      </a:r>
                      <a:endParaRPr kumimoji="1" lang="ja-JP" altLang="en-US" sz="1600" b="1" dirty="0"/>
                    </a:p>
                  </a:txBody>
                  <a:tcPr anchor="ctr"/>
                </a:tc>
                <a:tc>
                  <a:txBody>
                    <a:bodyPr/>
                    <a:lstStyle/>
                    <a:p>
                      <a:r>
                        <a:rPr kumimoji="1" lang="ja-JP" altLang="en-US" sz="1600" b="1" dirty="0" smtClean="0"/>
                        <a:t>〇都市の貴重な財産として後世に残す機運を高める</a:t>
                      </a:r>
                    </a:p>
                  </a:txBody>
                  <a:tcPr anchor="ctr"/>
                </a:tc>
              </a:tr>
              <a:tr h="1182577">
                <a:tc>
                  <a:txBody>
                    <a:bodyPr/>
                    <a:lstStyle/>
                    <a:p>
                      <a:r>
                        <a:rPr kumimoji="1" lang="ja-JP" altLang="en-US" sz="1600" b="1" dirty="0" smtClean="0"/>
                        <a:t>◆方針</a:t>
                      </a:r>
                      <a:endParaRPr kumimoji="1" lang="ja-JP" altLang="en-US" sz="1600" b="1" dirty="0"/>
                    </a:p>
                  </a:txBody>
                  <a:tcPr anchor="ctr"/>
                </a:tc>
                <a:tc>
                  <a:txBody>
                    <a:bodyPr/>
                    <a:lstStyle/>
                    <a:p>
                      <a:r>
                        <a:rPr kumimoji="1" lang="ja-JP" altLang="en-US" sz="1600" b="1" dirty="0" smtClean="0"/>
                        <a:t>〇 公園の自然を積極的に守る。</a:t>
                      </a:r>
                      <a:endParaRPr kumimoji="1" lang="en-US" altLang="ja-JP" sz="1600" b="1" dirty="0" smtClean="0"/>
                    </a:p>
                    <a:p>
                      <a:r>
                        <a:rPr kumimoji="1" lang="ja-JP" altLang="en-US" sz="1600" b="1" dirty="0" smtClean="0"/>
                        <a:t>〇府民が多様な自然とふれあう機会を創出</a:t>
                      </a:r>
                      <a:endParaRPr kumimoji="1" lang="en-US" altLang="ja-JP" sz="1600" b="1" dirty="0" smtClean="0"/>
                    </a:p>
                    <a:p>
                      <a:r>
                        <a:rPr kumimoji="1" lang="ja-JP" altLang="en-US" sz="1600" b="1" dirty="0" smtClean="0"/>
                        <a:t>〇自然の重要性を積極的に発信</a:t>
                      </a:r>
                      <a:endParaRPr kumimoji="1" lang="en-US" altLang="ja-JP" sz="1600" b="1" dirty="0" smtClean="0"/>
                    </a:p>
                    <a:p>
                      <a:r>
                        <a:rPr kumimoji="1" lang="ja-JP" altLang="en-US" sz="1600" b="1" dirty="0" smtClean="0"/>
                        <a:t>〇省エネルギー型の公園づくり</a:t>
                      </a:r>
                    </a:p>
                  </a:txBody>
                  <a:tcPr/>
                </a:tc>
              </a:tr>
              <a:tr h="514743">
                <a:tc>
                  <a:txBody>
                    <a:bodyPr/>
                    <a:lstStyle/>
                    <a:p>
                      <a:r>
                        <a:rPr kumimoji="1" lang="ja-JP" altLang="en-US" sz="1600" b="1" dirty="0" smtClean="0"/>
                        <a:t>◆取組</a:t>
                      </a:r>
                      <a:endParaRPr kumimoji="1" lang="ja-JP" altLang="en-US" sz="1600" b="1" dirty="0"/>
                    </a:p>
                  </a:txBody>
                  <a:tcPr anchor="ctr"/>
                </a:tc>
                <a:tc>
                  <a:txBody>
                    <a:bodyPr/>
                    <a:lstStyle/>
                    <a:p>
                      <a:r>
                        <a:rPr kumimoji="1" lang="ja-JP" altLang="en-US" sz="1600" b="1" dirty="0" smtClean="0"/>
                        <a:t>〇</a:t>
                      </a:r>
                      <a:r>
                        <a:rPr kumimoji="1" lang="ja-JP" altLang="en-US" sz="1600" b="1" baseline="0" dirty="0" smtClean="0"/>
                        <a:t> 公園の自然を守る。</a:t>
                      </a:r>
                      <a:endParaRPr kumimoji="1" lang="en-US" altLang="ja-JP" sz="1600" b="1" baseline="0" dirty="0" smtClean="0"/>
                    </a:p>
                    <a:p>
                      <a:r>
                        <a:rPr kumimoji="1" lang="ja-JP" altLang="en-US" sz="1600" b="1" baseline="0" dirty="0" smtClean="0"/>
                        <a:t>　　例えば</a:t>
                      </a:r>
                      <a:r>
                        <a:rPr kumimoji="1" lang="en-US" altLang="ja-JP" sz="1600" b="1" baseline="0" dirty="0" smtClean="0"/>
                        <a:t>…</a:t>
                      </a:r>
                    </a:p>
                    <a:p>
                      <a:r>
                        <a:rPr kumimoji="1" lang="ja-JP" altLang="en-US" sz="1600" b="1" baseline="0" dirty="0" smtClean="0"/>
                        <a:t>　　　・人の立ち入りを制限するエリアを設ける。</a:t>
                      </a:r>
                      <a:endParaRPr kumimoji="1" lang="en-US" altLang="ja-JP" sz="1600" b="1" dirty="0" smtClean="0"/>
                    </a:p>
                    <a:p>
                      <a:r>
                        <a:rPr kumimoji="1" lang="ja-JP" altLang="en-US" sz="1600" b="1" dirty="0" smtClean="0"/>
                        <a:t>〇自然とふれあう機会の創出</a:t>
                      </a:r>
                      <a:endParaRPr kumimoji="1" lang="en-US" altLang="ja-JP" sz="1600" b="1" dirty="0" smtClean="0"/>
                    </a:p>
                    <a:p>
                      <a:r>
                        <a:rPr kumimoji="1" lang="ja-JP" altLang="en-US" sz="1600" b="1" dirty="0" smtClean="0"/>
                        <a:t>　　例えば</a:t>
                      </a:r>
                      <a:r>
                        <a:rPr kumimoji="1" lang="en-US" altLang="ja-JP" sz="1600" b="1" dirty="0" smtClean="0"/>
                        <a:t>…</a:t>
                      </a:r>
                    </a:p>
                    <a:p>
                      <a:r>
                        <a:rPr kumimoji="1" lang="ja-JP" altLang="en-US" sz="1600" b="1" dirty="0" smtClean="0"/>
                        <a:t>　　　・自然観察会、環境教育、農体験プログラムの場として活用</a:t>
                      </a:r>
                      <a:endParaRPr kumimoji="1" lang="en-US" altLang="ja-JP" sz="1600" b="1" dirty="0" smtClean="0"/>
                    </a:p>
                    <a:p>
                      <a:r>
                        <a:rPr kumimoji="1" lang="ja-JP" altLang="en-US" sz="1600" b="1" dirty="0" smtClean="0"/>
                        <a:t>〇情報発信の強化</a:t>
                      </a:r>
                      <a:endParaRPr kumimoji="1" lang="en-US" altLang="ja-JP" sz="1600" b="1" dirty="0" smtClean="0"/>
                    </a:p>
                    <a:p>
                      <a:r>
                        <a:rPr kumimoji="1" lang="ja-JP" altLang="en-US" sz="1600" b="1" dirty="0" smtClean="0"/>
                        <a:t>　　例えば</a:t>
                      </a:r>
                      <a:r>
                        <a:rPr kumimoji="1" lang="en-US" altLang="ja-JP" sz="1600" b="1" dirty="0" smtClean="0"/>
                        <a:t>…</a:t>
                      </a:r>
                    </a:p>
                    <a:p>
                      <a:r>
                        <a:rPr kumimoji="1" lang="ja-JP" altLang="en-US" sz="1600" b="1" dirty="0" smtClean="0"/>
                        <a:t>　　　・多様な手法とネットワーク（協議会等）の活用</a:t>
                      </a:r>
                      <a:endParaRPr kumimoji="1" lang="en-US" altLang="ja-JP" sz="1600" b="1" dirty="0" smtClean="0"/>
                    </a:p>
                    <a:p>
                      <a:r>
                        <a:rPr kumimoji="1" lang="ja-JP" altLang="en-US" sz="1600" b="1" dirty="0" smtClean="0"/>
                        <a:t>〇省エネルギー型の公園づくり</a:t>
                      </a:r>
                      <a:endParaRPr kumimoji="1" lang="en-US" altLang="ja-JP" sz="1600" b="1" dirty="0" smtClean="0"/>
                    </a:p>
                    <a:p>
                      <a:r>
                        <a:rPr kumimoji="1" lang="ja-JP" altLang="en-US" sz="1600" b="1" dirty="0" smtClean="0"/>
                        <a:t>　　例えば</a:t>
                      </a:r>
                      <a:r>
                        <a:rPr kumimoji="1" lang="en-US" altLang="ja-JP" sz="1600" b="1" dirty="0" smtClean="0"/>
                        <a:t>…</a:t>
                      </a:r>
                    </a:p>
                    <a:p>
                      <a:r>
                        <a:rPr kumimoji="1" lang="ja-JP" altLang="en-US" sz="1600" b="1" dirty="0" smtClean="0"/>
                        <a:t>　　　・全ての公園でＥＳＣＯ事業の導入を目指す</a:t>
                      </a:r>
                    </a:p>
                  </a:txBody>
                  <a:tcPr/>
                </a:tc>
              </a:tr>
            </a:tbl>
          </a:graphicData>
        </a:graphic>
      </p:graphicFrame>
    </p:spTree>
    <p:extLst>
      <p:ext uri="{BB962C8B-B14F-4D97-AF65-F5344CB8AC3E}">
        <p14:creationId xmlns:p14="http://schemas.microsoft.com/office/powerpoint/2010/main" val="3545757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06000" cy="5238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3" name="タイトル 1"/>
          <p:cNvSpPr txBox="1">
            <a:spLocks/>
          </p:cNvSpPr>
          <p:nvPr/>
        </p:nvSpPr>
        <p:spPr>
          <a:xfrm>
            <a:off x="-1" y="44624"/>
            <a:ext cx="9777537" cy="544370"/>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2000"/>
              </a:lnSpc>
            </a:pPr>
            <a:r>
              <a:rPr lang="ja-JP" altLang="en-US" sz="1800" dirty="0">
                <a:latin typeface="+mj-ea"/>
              </a:rPr>
              <a:t>　</a:t>
            </a:r>
            <a:r>
              <a:rPr lang="ja-JP" altLang="en-US" sz="1800" dirty="0" smtClean="0">
                <a:latin typeface="+mj-ea"/>
              </a:rPr>
              <a:t>基本方針について</a:t>
            </a:r>
            <a:endParaRPr lang="en-US" altLang="ja-JP" sz="1800" dirty="0" smtClean="0">
              <a:latin typeface="+mj-ea"/>
            </a:endParaRPr>
          </a:p>
        </p:txBody>
      </p:sp>
      <p:sp>
        <p:nvSpPr>
          <p:cNvPr id="4" name="タイトル 1"/>
          <p:cNvSpPr txBox="1">
            <a:spLocks/>
          </p:cNvSpPr>
          <p:nvPr/>
        </p:nvSpPr>
        <p:spPr>
          <a:xfrm>
            <a:off x="6537176" y="-63388"/>
            <a:ext cx="3309134" cy="5238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ct val="120000"/>
              </a:lnSpc>
            </a:pPr>
            <a:r>
              <a:rPr lang="ja-JP" altLang="en-US" sz="2400" dirty="0" smtClean="0">
                <a:solidFill>
                  <a:prstClr val="black"/>
                </a:solidFill>
                <a:latin typeface="ＭＳ Ｐゴシック"/>
              </a:rPr>
              <a:t>　</a:t>
            </a:r>
            <a:r>
              <a:rPr lang="ja-JP" altLang="en-US" sz="1800" dirty="0" smtClean="0">
                <a:solidFill>
                  <a:prstClr val="black"/>
                </a:solidFill>
                <a:latin typeface="ＭＳ Ｐゴシック"/>
              </a:rPr>
              <a:t>第３回部会（</a:t>
            </a:r>
            <a:r>
              <a:rPr lang="en-US" altLang="ja-JP" sz="1800" dirty="0" smtClean="0">
                <a:solidFill>
                  <a:prstClr val="black"/>
                </a:solidFill>
                <a:latin typeface="ＭＳ Ｐゴシック"/>
              </a:rPr>
              <a:t>H30.3.29</a:t>
            </a:r>
            <a:r>
              <a:rPr lang="ja-JP" altLang="en-US" sz="1800" dirty="0" smtClean="0">
                <a:solidFill>
                  <a:prstClr val="black"/>
                </a:solidFill>
                <a:latin typeface="ＭＳ Ｐゴシック"/>
              </a:rPr>
              <a:t>）</a:t>
            </a:r>
            <a:endParaRPr lang="ja-JP" altLang="en-US" sz="1800" dirty="0">
              <a:solidFill>
                <a:prstClr val="black"/>
              </a:solidFill>
              <a:latin typeface="ＭＳ Ｐゴシック"/>
            </a:endParaRPr>
          </a:p>
        </p:txBody>
      </p:sp>
      <p:graphicFrame>
        <p:nvGraphicFramePr>
          <p:cNvPr id="5" name="表 4"/>
          <p:cNvGraphicFramePr>
            <a:graphicFrameLocks noGrp="1"/>
          </p:cNvGraphicFramePr>
          <p:nvPr>
            <p:extLst>
              <p:ext uri="{D42A27DB-BD31-4B8C-83A1-F6EECF244321}">
                <p14:modId xmlns:p14="http://schemas.microsoft.com/office/powerpoint/2010/main" val="848105141"/>
              </p:ext>
            </p:extLst>
          </p:nvPr>
        </p:nvGraphicFramePr>
        <p:xfrm>
          <a:off x="0" y="692694"/>
          <a:ext cx="9906000" cy="5076567"/>
        </p:xfrm>
        <a:graphic>
          <a:graphicData uri="http://schemas.openxmlformats.org/drawingml/2006/table">
            <a:tbl>
              <a:tblPr firstRow="1" bandRow="1">
                <a:tableStyleId>{5C22544A-7EE6-4342-B048-85BDC9FD1C3A}</a:tableStyleId>
              </a:tblPr>
              <a:tblGrid>
                <a:gridCol w="1028564"/>
                <a:gridCol w="8877436"/>
              </a:tblGrid>
              <a:tr h="436112">
                <a:tc gridSpan="2">
                  <a:txBody>
                    <a:bodyPr/>
                    <a:lstStyle/>
                    <a:p>
                      <a:pPr algn="l"/>
                      <a:r>
                        <a:rPr kumimoji="1" lang="ja-JP" altLang="en-US" sz="1800" b="1" spc="50" baseline="0" dirty="0" smtClean="0"/>
                        <a:t>基本方針⑦　都市まちづくりを先導し続ける戦略的に整備・管理・運営の仕組みづくり</a:t>
                      </a:r>
                    </a:p>
                  </a:txBody>
                  <a:tcPr/>
                </a:tc>
                <a:tc hMerge="1">
                  <a:txBody>
                    <a:bodyPr/>
                    <a:lstStyle/>
                    <a:p>
                      <a:endParaRPr kumimoji="1" lang="ja-JP" altLang="en-US" sz="1600" b="1" dirty="0"/>
                    </a:p>
                  </a:txBody>
                  <a:tcPr/>
                </a:tc>
              </a:tr>
              <a:tr h="613751">
                <a:tc>
                  <a:txBody>
                    <a:bodyPr/>
                    <a:lstStyle/>
                    <a:p>
                      <a:r>
                        <a:rPr kumimoji="1" lang="ja-JP" altLang="en-US" sz="1600" b="1" dirty="0" smtClean="0"/>
                        <a:t>◆課題</a:t>
                      </a:r>
                      <a:endParaRPr kumimoji="1" lang="ja-JP" altLang="en-US" sz="1600" b="1" dirty="0"/>
                    </a:p>
                  </a:txBody>
                  <a:tcPr anchor="ctr"/>
                </a:tc>
                <a:tc>
                  <a:txBody>
                    <a:bodyPr/>
                    <a:lstStyle/>
                    <a:p>
                      <a:r>
                        <a:rPr kumimoji="1" lang="ja-JP" altLang="en-US" sz="1600" b="1" dirty="0" smtClean="0"/>
                        <a:t>〇府営公園を大阪の都市まちづくりに最大限活用する</a:t>
                      </a:r>
                    </a:p>
                  </a:txBody>
                  <a:tcPr anchor="ctr"/>
                </a:tc>
              </a:tr>
              <a:tr h="1303124">
                <a:tc>
                  <a:txBody>
                    <a:bodyPr/>
                    <a:lstStyle/>
                    <a:p>
                      <a:r>
                        <a:rPr kumimoji="1" lang="ja-JP" altLang="en-US" sz="1600" b="1" dirty="0" smtClean="0"/>
                        <a:t>◆方針</a:t>
                      </a:r>
                      <a:endParaRPr kumimoji="1" lang="ja-JP" altLang="en-US" sz="1600" b="1" dirty="0"/>
                    </a:p>
                  </a:txBody>
                  <a:tcPr anchor="ctr"/>
                </a:tc>
                <a:tc>
                  <a:txBody>
                    <a:bodyPr/>
                    <a:lstStyle/>
                    <a:p>
                      <a:pPr>
                        <a:lnSpc>
                          <a:spcPts val="2900"/>
                        </a:lnSpc>
                      </a:pPr>
                      <a:r>
                        <a:rPr kumimoji="1" lang="ja-JP" altLang="en-US" sz="1600" b="1" dirty="0" smtClean="0"/>
                        <a:t>〇多様な主体が相互に連携・協働して公園の整備管理運営に携わる。</a:t>
                      </a:r>
                      <a:endParaRPr kumimoji="1" lang="en-US" altLang="ja-JP" sz="1600" b="1" dirty="0" smtClean="0"/>
                    </a:p>
                    <a:p>
                      <a:pPr>
                        <a:lnSpc>
                          <a:spcPts val="2900"/>
                        </a:lnSpc>
                      </a:pPr>
                      <a:r>
                        <a:rPr kumimoji="1" lang="ja-JP" altLang="en-US" sz="1600" b="1" dirty="0" smtClean="0"/>
                        <a:t>〇多様な主体による自立した公園づくり</a:t>
                      </a:r>
                      <a:endParaRPr kumimoji="1" lang="en-US" altLang="ja-JP" sz="1600" b="1" dirty="0" smtClean="0"/>
                    </a:p>
                    <a:p>
                      <a:pPr>
                        <a:lnSpc>
                          <a:spcPts val="2900"/>
                        </a:lnSpc>
                      </a:pPr>
                      <a:r>
                        <a:rPr kumimoji="1" lang="ja-JP" altLang="en-US" sz="1600" b="1" dirty="0" smtClean="0"/>
                        <a:t>〇公共性を担保する仕組みづくり</a:t>
                      </a:r>
                    </a:p>
                  </a:txBody>
                  <a:tcPr/>
                </a:tc>
              </a:tr>
              <a:tr h="2723580">
                <a:tc>
                  <a:txBody>
                    <a:bodyPr/>
                    <a:lstStyle/>
                    <a:p>
                      <a:r>
                        <a:rPr kumimoji="1" lang="ja-JP" altLang="en-US" sz="1600" b="1" dirty="0" smtClean="0"/>
                        <a:t>◆取組</a:t>
                      </a:r>
                      <a:endParaRPr kumimoji="1" lang="ja-JP" altLang="en-US" sz="1600" b="1" dirty="0"/>
                    </a:p>
                  </a:txBody>
                  <a:tcPr anchor="ctr"/>
                </a:tc>
                <a:tc>
                  <a:txBody>
                    <a:bodyPr/>
                    <a:lstStyle/>
                    <a:p>
                      <a:pPr>
                        <a:lnSpc>
                          <a:spcPct val="150000"/>
                        </a:lnSpc>
                      </a:pPr>
                      <a:r>
                        <a:rPr kumimoji="1" lang="ja-JP" altLang="en-US" sz="1600" b="1" dirty="0" smtClean="0"/>
                        <a:t>〇公園毎の将来像の共有</a:t>
                      </a:r>
                      <a:endParaRPr kumimoji="1" lang="en-US" altLang="ja-JP" sz="1600" b="1" dirty="0" smtClean="0"/>
                    </a:p>
                    <a:p>
                      <a:pPr>
                        <a:lnSpc>
                          <a:spcPct val="150000"/>
                        </a:lnSpc>
                      </a:pPr>
                      <a:r>
                        <a:rPr kumimoji="1" lang="ja-JP" altLang="en-US" sz="1600" b="1" dirty="0" smtClean="0"/>
                        <a:t>　　例えば</a:t>
                      </a:r>
                      <a:r>
                        <a:rPr kumimoji="1" lang="en-US" altLang="ja-JP" sz="1600" b="1" dirty="0" smtClean="0"/>
                        <a:t>…</a:t>
                      </a:r>
                      <a:r>
                        <a:rPr kumimoji="1" lang="ja-JP" altLang="en-US" sz="1600" b="1" dirty="0" smtClean="0"/>
                        <a:t>　公園毎のマネジメントプランの策定・共有</a:t>
                      </a:r>
                      <a:endParaRPr kumimoji="1" lang="en-US" altLang="ja-JP" sz="1600" b="1" dirty="0" smtClean="0"/>
                    </a:p>
                    <a:p>
                      <a:pPr>
                        <a:lnSpc>
                          <a:spcPct val="150000"/>
                        </a:lnSpc>
                      </a:pPr>
                      <a:r>
                        <a:rPr kumimoji="1" lang="ja-JP" altLang="en-US" sz="1600" b="1" dirty="0" smtClean="0"/>
                        <a:t>〇多様な主体による自立した公園づくり</a:t>
                      </a:r>
                      <a:endParaRPr kumimoji="1" lang="en-US" altLang="ja-JP" sz="1600" b="1" dirty="0" smtClean="0"/>
                    </a:p>
                    <a:p>
                      <a:pPr>
                        <a:lnSpc>
                          <a:spcPct val="150000"/>
                        </a:lnSpc>
                      </a:pPr>
                      <a:r>
                        <a:rPr kumimoji="1" lang="ja-JP" altLang="en-US" sz="1600" b="1" dirty="0" smtClean="0"/>
                        <a:t>　　例えば</a:t>
                      </a:r>
                      <a:r>
                        <a:rPr kumimoji="1" lang="en-US" altLang="ja-JP" sz="1600" b="1" dirty="0" smtClean="0"/>
                        <a:t>…</a:t>
                      </a:r>
                      <a:r>
                        <a:rPr kumimoji="1" lang="ja-JP" altLang="en-US" sz="1600" b="1" dirty="0" smtClean="0"/>
                        <a:t>　公園の管理運営に携わる人材や財源の確保</a:t>
                      </a:r>
                      <a:endParaRPr kumimoji="1" lang="en-US" altLang="ja-JP" sz="1600" b="1" dirty="0" smtClean="0"/>
                    </a:p>
                    <a:p>
                      <a:pPr>
                        <a:lnSpc>
                          <a:spcPct val="150000"/>
                        </a:lnSpc>
                      </a:pPr>
                      <a:r>
                        <a:rPr kumimoji="1" lang="ja-JP" altLang="en-US" sz="1600" b="1" dirty="0" smtClean="0"/>
                        <a:t>　　　　　　　　</a:t>
                      </a:r>
                      <a:r>
                        <a:rPr kumimoji="1" lang="ja-JP" altLang="en-US" sz="1600" b="1" baseline="0" dirty="0" smtClean="0"/>
                        <a:t> 協働を支える仕組みづくり（各</a:t>
                      </a:r>
                      <a:r>
                        <a:rPr kumimoji="1" lang="ja-JP" altLang="en-US" sz="1600" b="1" dirty="0" smtClean="0"/>
                        <a:t>公園に協議会を設立）</a:t>
                      </a:r>
                      <a:endParaRPr kumimoji="1" lang="en-US" altLang="ja-JP" sz="1600" b="1" dirty="0" smtClean="0"/>
                    </a:p>
                    <a:p>
                      <a:pPr>
                        <a:lnSpc>
                          <a:spcPct val="150000"/>
                        </a:lnSpc>
                      </a:pPr>
                      <a:r>
                        <a:rPr kumimoji="1" lang="ja-JP" altLang="en-US" sz="1600" b="1" dirty="0" smtClean="0"/>
                        <a:t>〇公共性を担保する仕組みづくり</a:t>
                      </a:r>
                      <a:endParaRPr kumimoji="1" lang="en-US" altLang="ja-JP" sz="1600" b="1" dirty="0" smtClean="0"/>
                    </a:p>
                    <a:p>
                      <a:pPr>
                        <a:lnSpc>
                          <a:spcPct val="150000"/>
                        </a:lnSpc>
                      </a:pPr>
                      <a:r>
                        <a:rPr kumimoji="1" lang="ja-JP" altLang="en-US" sz="1600" b="1" dirty="0" smtClean="0"/>
                        <a:t>　　例えば</a:t>
                      </a:r>
                      <a:r>
                        <a:rPr kumimoji="1" lang="en-US" altLang="ja-JP" sz="1600" b="1" dirty="0" smtClean="0"/>
                        <a:t>…</a:t>
                      </a:r>
                      <a:r>
                        <a:rPr kumimoji="1" lang="ja-JP" altLang="en-US" sz="1600" b="1" dirty="0" smtClean="0"/>
                        <a:t>　公園づくりの方向性を確認・修正する第三者機関（公園審議会など）の設置</a:t>
                      </a:r>
                    </a:p>
                  </a:txBody>
                  <a:tcPr/>
                </a:tc>
              </a:tr>
            </a:tbl>
          </a:graphicData>
        </a:graphic>
      </p:graphicFrame>
    </p:spTree>
    <p:extLst>
      <p:ext uri="{BB962C8B-B14F-4D97-AF65-F5344CB8AC3E}">
        <p14:creationId xmlns:p14="http://schemas.microsoft.com/office/powerpoint/2010/main" val="42921877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9517</TotalTime>
  <Words>760</Words>
  <Application>Microsoft Office PowerPoint</Application>
  <PresentationFormat>A4 210 x 297 mm</PresentationFormat>
  <Paragraphs>190</Paragraphs>
  <Slides>11</Slides>
  <Notes>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基本方針について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ryokukei.co.ltd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all　staff</dc:creator>
  <cp:lastModifiedBy>HondaMai</cp:lastModifiedBy>
  <cp:revision>582</cp:revision>
  <cp:lastPrinted>2018-03-29T04:43:06Z</cp:lastPrinted>
  <dcterms:created xsi:type="dcterms:W3CDTF">2017-10-19T02:01:19Z</dcterms:created>
  <dcterms:modified xsi:type="dcterms:W3CDTF">2018-03-29T04:45:03Z</dcterms:modified>
</cp:coreProperties>
</file>