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301" r:id="rId2"/>
    <p:sldId id="305" r:id="rId3"/>
    <p:sldId id="306" r:id="rId4"/>
    <p:sldId id="313" r:id="rId5"/>
    <p:sldId id="307" r:id="rId6"/>
    <p:sldId id="314" r:id="rId7"/>
    <p:sldId id="308" r:id="rId8"/>
    <p:sldId id="309" r:id="rId9"/>
    <p:sldId id="310" r:id="rId10"/>
    <p:sldId id="311" r:id="rId11"/>
    <p:sldId id="312" r:id="rId12"/>
  </p:sldIdLst>
  <p:sldSz cx="9906000" cy="6858000" type="A4"/>
  <p:notesSz cx="6735763" cy="9866313"/>
  <p:defaultTextStyle>
    <a:defPPr>
      <a:defRPr lang="ja-JP"/>
    </a:defPPr>
    <a:lvl1pPr marL="0" algn="l" defTabSz="957644" rtl="0" eaLnBrk="1" latinLnBrk="0" hangingPunct="1">
      <a:defRPr kumimoji="1" sz="1900" kern="1200">
        <a:solidFill>
          <a:schemeClr val="tx1"/>
        </a:solidFill>
        <a:latin typeface="+mn-lt"/>
        <a:ea typeface="+mn-ea"/>
        <a:cs typeface="+mn-cs"/>
      </a:defRPr>
    </a:lvl1pPr>
    <a:lvl2pPr marL="478822" algn="l" defTabSz="957644" rtl="0" eaLnBrk="1" latinLnBrk="0" hangingPunct="1">
      <a:defRPr kumimoji="1" sz="1900" kern="1200">
        <a:solidFill>
          <a:schemeClr val="tx1"/>
        </a:solidFill>
        <a:latin typeface="+mn-lt"/>
        <a:ea typeface="+mn-ea"/>
        <a:cs typeface="+mn-cs"/>
      </a:defRPr>
    </a:lvl2pPr>
    <a:lvl3pPr marL="957644" algn="l" defTabSz="957644" rtl="0" eaLnBrk="1" latinLnBrk="0" hangingPunct="1">
      <a:defRPr kumimoji="1" sz="1900" kern="1200">
        <a:solidFill>
          <a:schemeClr val="tx1"/>
        </a:solidFill>
        <a:latin typeface="+mn-lt"/>
        <a:ea typeface="+mn-ea"/>
        <a:cs typeface="+mn-cs"/>
      </a:defRPr>
    </a:lvl3pPr>
    <a:lvl4pPr marL="1436465" algn="l" defTabSz="957644" rtl="0" eaLnBrk="1" latinLnBrk="0" hangingPunct="1">
      <a:defRPr kumimoji="1" sz="1900" kern="1200">
        <a:solidFill>
          <a:schemeClr val="tx1"/>
        </a:solidFill>
        <a:latin typeface="+mn-lt"/>
        <a:ea typeface="+mn-ea"/>
        <a:cs typeface="+mn-cs"/>
      </a:defRPr>
    </a:lvl4pPr>
    <a:lvl5pPr marL="1915286" algn="l" defTabSz="957644" rtl="0" eaLnBrk="1" latinLnBrk="0" hangingPunct="1">
      <a:defRPr kumimoji="1" sz="1900" kern="1200">
        <a:solidFill>
          <a:schemeClr val="tx1"/>
        </a:solidFill>
        <a:latin typeface="+mn-lt"/>
        <a:ea typeface="+mn-ea"/>
        <a:cs typeface="+mn-cs"/>
      </a:defRPr>
    </a:lvl5pPr>
    <a:lvl6pPr marL="2394107" algn="l" defTabSz="957644" rtl="0" eaLnBrk="1" latinLnBrk="0" hangingPunct="1">
      <a:defRPr kumimoji="1" sz="1900" kern="1200">
        <a:solidFill>
          <a:schemeClr val="tx1"/>
        </a:solidFill>
        <a:latin typeface="+mn-lt"/>
        <a:ea typeface="+mn-ea"/>
        <a:cs typeface="+mn-cs"/>
      </a:defRPr>
    </a:lvl6pPr>
    <a:lvl7pPr marL="2872929" algn="l" defTabSz="957644" rtl="0" eaLnBrk="1" latinLnBrk="0" hangingPunct="1">
      <a:defRPr kumimoji="1" sz="1900" kern="1200">
        <a:solidFill>
          <a:schemeClr val="tx1"/>
        </a:solidFill>
        <a:latin typeface="+mn-lt"/>
        <a:ea typeface="+mn-ea"/>
        <a:cs typeface="+mn-cs"/>
      </a:defRPr>
    </a:lvl7pPr>
    <a:lvl8pPr marL="3351750" algn="l" defTabSz="957644" rtl="0" eaLnBrk="1" latinLnBrk="0" hangingPunct="1">
      <a:defRPr kumimoji="1" sz="1900" kern="1200">
        <a:solidFill>
          <a:schemeClr val="tx1"/>
        </a:solidFill>
        <a:latin typeface="+mn-lt"/>
        <a:ea typeface="+mn-ea"/>
        <a:cs typeface="+mn-cs"/>
      </a:defRPr>
    </a:lvl8pPr>
    <a:lvl9pPr marL="3830572" algn="l" defTabSz="957644" rtl="0" eaLnBrk="1" latinLnBrk="0" hangingPunct="1">
      <a:defRPr kumimoji="1" sz="19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00"/>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F2DE63D5-997A-4646-A377-4702673A728D}" styleName="淡色スタイル 2 - アクセント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3" d="100"/>
          <a:sy n="73" d="100"/>
        </p:scale>
        <p:origin x="-1122" y="-234"/>
      </p:cViewPr>
      <p:guideLst>
        <p:guide orient="horz" pos="2160"/>
        <p:guide pos="312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74" d="100"/>
          <a:sy n="74" d="100"/>
        </p:scale>
        <p:origin x="-2784" y="-108"/>
      </p:cViewPr>
      <p:guideLst>
        <p:guide orient="horz" pos="3107"/>
        <p:guide pos="2121"/>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B8A1C62-3868-4BB1-A8B3-9970882C3647}" type="doc">
      <dgm:prSet loTypeId="urn:microsoft.com/office/officeart/2005/8/layout/vList2" loCatId="list" qsTypeId="urn:microsoft.com/office/officeart/2005/8/quickstyle/simple3" qsCatId="simple" csTypeId="urn:microsoft.com/office/officeart/2005/8/colors/accent2_2" csCatId="accent2" phldr="1"/>
      <dgm:spPr/>
      <dgm:t>
        <a:bodyPr/>
        <a:lstStyle/>
        <a:p>
          <a:endParaRPr kumimoji="1" lang="ja-JP" altLang="en-US"/>
        </a:p>
      </dgm:t>
    </dgm:pt>
    <dgm:pt modelId="{07380A16-7F6B-4E9A-AF77-409EA5C6AC8B}">
      <dgm:prSet phldrT="[テキスト]" custT="1"/>
      <dgm:spPr/>
      <dgm:t>
        <a:bodyPr/>
        <a:lstStyle/>
        <a:p>
          <a:r>
            <a:rPr kumimoji="1"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大阪府都市公園条例の改正</a:t>
          </a:r>
          <a:endParaRPr kumimoji="1" lang="ja-JP" altLang="en-US" sz="1600" b="1" dirty="0">
            <a:latin typeface="Meiryo UI" panose="020B0604030504040204" pitchFamily="50" charset="-128"/>
            <a:ea typeface="Meiryo UI" panose="020B0604030504040204" pitchFamily="50" charset="-128"/>
            <a:cs typeface="Meiryo UI" panose="020B0604030504040204" pitchFamily="50" charset="-128"/>
          </a:endParaRPr>
        </a:p>
      </dgm:t>
    </dgm:pt>
    <dgm:pt modelId="{9774CB38-B638-4088-87EC-A04AD6456984}" type="parTrans" cxnId="{6D2E1BD0-F2C3-4ABB-A62B-AFBFF60E9E06}">
      <dgm:prSet/>
      <dgm:spPr/>
      <dgm:t>
        <a:bodyPr/>
        <a:lstStyle/>
        <a:p>
          <a:endParaRPr kumimoji="1" lang="ja-JP" altLang="en-US">
            <a:latin typeface="Meiryo UI" panose="020B0604030504040204" pitchFamily="50" charset="-128"/>
            <a:ea typeface="Meiryo UI" panose="020B0604030504040204" pitchFamily="50" charset="-128"/>
            <a:cs typeface="Meiryo UI" panose="020B0604030504040204" pitchFamily="50" charset="-128"/>
          </a:endParaRPr>
        </a:p>
      </dgm:t>
    </dgm:pt>
    <dgm:pt modelId="{9DDEAB03-0FBD-4C93-9A02-370E33457195}" type="sibTrans" cxnId="{6D2E1BD0-F2C3-4ABB-A62B-AFBFF60E9E06}">
      <dgm:prSet/>
      <dgm:spPr/>
      <dgm:t>
        <a:bodyPr/>
        <a:lstStyle/>
        <a:p>
          <a:endParaRPr kumimoji="1" lang="ja-JP" altLang="en-US">
            <a:latin typeface="Meiryo UI" panose="020B0604030504040204" pitchFamily="50" charset="-128"/>
            <a:ea typeface="Meiryo UI" panose="020B0604030504040204" pitchFamily="50" charset="-128"/>
            <a:cs typeface="Meiryo UI" panose="020B0604030504040204" pitchFamily="50" charset="-128"/>
          </a:endParaRPr>
        </a:p>
      </dgm:t>
    </dgm:pt>
    <dgm:pt modelId="{5C64BF0F-5826-4E98-B03A-45C30A806090}">
      <dgm:prSet phldrT="[テキスト]" custT="1"/>
      <dgm:spPr/>
      <dgm:t>
        <a:bodyPr/>
        <a:lstStyle/>
        <a:p>
          <a:r>
            <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概要</a:t>
          </a:r>
          <a:r>
            <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rPr>
            <a:t>】</a:t>
          </a:r>
          <a:r>
            <a:rPr kumimoji="1" lang="ja-JP" altLang="ja-JP" sz="1400" dirty="0" smtClean="0">
              <a:latin typeface="Meiryo UI" panose="020B0604030504040204" pitchFamily="50" charset="-128"/>
              <a:ea typeface="Meiryo UI" panose="020B0604030504040204" pitchFamily="50" charset="-128"/>
              <a:cs typeface="Meiryo UI" panose="020B0604030504040204" pitchFamily="50" charset="-128"/>
            </a:rPr>
            <a:t>府民ニーズの実現、事業者にとって自由度の高い料金設定</a:t>
          </a: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を可能とするきめ細かな料金設定を実施するもの</a:t>
          </a:r>
          <a:r>
            <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例 </a:t>
          </a:r>
          <a:r>
            <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rPr>
            <a:t>】</a:t>
          </a:r>
          <a:r>
            <a:rPr kumimoji="1" lang="ja-JP" altLang="ja-JP" sz="1400" dirty="0" smtClean="0">
              <a:latin typeface="Meiryo UI" panose="020B0604030504040204" pitchFamily="50" charset="-128"/>
              <a:ea typeface="Meiryo UI" panose="020B0604030504040204" pitchFamily="50" charset="-128"/>
              <a:cs typeface="Meiryo UI" panose="020B0604030504040204" pitchFamily="50" charset="-128"/>
            </a:rPr>
            <a:t> １日あたりの駐車場料金　⇒　時間当たり料金へ</a:t>
          </a:r>
          <a:r>
            <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rPr>
            <a:t/>
          </a:r>
          <a:br>
            <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rPr>
          </a:b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　　　　　</a:t>
          </a:r>
          <a:r>
            <a:rPr kumimoji="1" lang="ja-JP" altLang="ja-JP" sz="1400" dirty="0" smtClean="0">
              <a:latin typeface="Meiryo UI" panose="020B0604030504040204" pitchFamily="50" charset="-128"/>
              <a:ea typeface="Meiryo UI" panose="020B0604030504040204" pitchFamily="50" charset="-128"/>
              <a:cs typeface="Meiryo UI" panose="020B0604030504040204" pitchFamily="50" charset="-128"/>
            </a:rPr>
            <a:t>閑散期の料金値下げ、繁忙期の料金値上げ</a:t>
          </a:r>
          <a:r>
            <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rPr>
            <a:t/>
          </a:r>
          <a:br>
            <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rPr>
          </a:b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　　　　　施設の目的外使用料、料金設定の無い施設の新規設定</a:t>
          </a:r>
          <a:r>
            <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rPr>
            <a:t/>
          </a:r>
          <a:br>
            <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rPr>
          </a:b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　　　　　適切な料金を設定するもの（業による写真撮影等の料金の適正化）　　　など</a:t>
          </a:r>
          <a:endParaRPr kumimoji="1" lang="ja-JP" altLang="en-US" sz="1400" dirty="0">
            <a:latin typeface="Meiryo UI" panose="020B0604030504040204" pitchFamily="50" charset="-128"/>
            <a:ea typeface="Meiryo UI" panose="020B0604030504040204" pitchFamily="50" charset="-128"/>
            <a:cs typeface="Meiryo UI" panose="020B0604030504040204" pitchFamily="50" charset="-128"/>
          </a:endParaRPr>
        </a:p>
      </dgm:t>
    </dgm:pt>
    <dgm:pt modelId="{5D22E79B-2322-4461-821F-FA8DE2CBE4D9}" type="parTrans" cxnId="{5C14423F-97E1-41A7-9614-6A9EA6C9330D}">
      <dgm:prSet/>
      <dgm:spPr/>
      <dgm:t>
        <a:bodyPr/>
        <a:lstStyle/>
        <a:p>
          <a:endParaRPr kumimoji="1" lang="ja-JP" altLang="en-US">
            <a:latin typeface="Meiryo UI" panose="020B0604030504040204" pitchFamily="50" charset="-128"/>
            <a:ea typeface="Meiryo UI" panose="020B0604030504040204" pitchFamily="50" charset="-128"/>
            <a:cs typeface="Meiryo UI" panose="020B0604030504040204" pitchFamily="50" charset="-128"/>
          </a:endParaRPr>
        </a:p>
      </dgm:t>
    </dgm:pt>
    <dgm:pt modelId="{0EFAB541-CFE2-4F39-8691-3A00999B54A9}" type="sibTrans" cxnId="{5C14423F-97E1-41A7-9614-6A9EA6C9330D}">
      <dgm:prSet/>
      <dgm:spPr/>
      <dgm:t>
        <a:bodyPr/>
        <a:lstStyle/>
        <a:p>
          <a:endParaRPr kumimoji="1" lang="ja-JP" altLang="en-US">
            <a:latin typeface="Meiryo UI" panose="020B0604030504040204" pitchFamily="50" charset="-128"/>
            <a:ea typeface="Meiryo UI" panose="020B0604030504040204" pitchFamily="50" charset="-128"/>
            <a:cs typeface="Meiryo UI" panose="020B0604030504040204" pitchFamily="50" charset="-128"/>
          </a:endParaRPr>
        </a:p>
      </dgm:t>
    </dgm:pt>
    <dgm:pt modelId="{3D341258-8A10-4AC4-BF8A-8DF990D88C75}">
      <dgm:prSet phldrT="[テキスト]" custT="1"/>
      <dgm:spPr/>
      <dgm:t>
        <a:bodyPr/>
        <a:lstStyle/>
        <a:p>
          <a:r>
            <a:rPr kumimoji="1"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指定管理者制度の見直し</a:t>
          </a:r>
          <a:endParaRPr kumimoji="1" lang="ja-JP" altLang="en-US" sz="1600" b="1" dirty="0">
            <a:latin typeface="Meiryo UI" panose="020B0604030504040204" pitchFamily="50" charset="-128"/>
            <a:ea typeface="Meiryo UI" panose="020B0604030504040204" pitchFamily="50" charset="-128"/>
            <a:cs typeface="Meiryo UI" panose="020B0604030504040204" pitchFamily="50" charset="-128"/>
          </a:endParaRPr>
        </a:p>
      </dgm:t>
    </dgm:pt>
    <dgm:pt modelId="{BF7E1CE8-D0D5-4B84-9ED5-A9C5E4DD52A7}" type="parTrans" cxnId="{027E2E55-B44B-4334-9BD7-CA23EDC04085}">
      <dgm:prSet/>
      <dgm:spPr/>
      <dgm:t>
        <a:bodyPr/>
        <a:lstStyle/>
        <a:p>
          <a:endParaRPr kumimoji="1" lang="ja-JP" altLang="en-US">
            <a:latin typeface="Meiryo UI" panose="020B0604030504040204" pitchFamily="50" charset="-128"/>
            <a:ea typeface="Meiryo UI" panose="020B0604030504040204" pitchFamily="50" charset="-128"/>
            <a:cs typeface="Meiryo UI" panose="020B0604030504040204" pitchFamily="50" charset="-128"/>
          </a:endParaRPr>
        </a:p>
      </dgm:t>
    </dgm:pt>
    <dgm:pt modelId="{88E8E9DF-9D68-4D20-B0C7-048C5F5CE096}" type="sibTrans" cxnId="{027E2E55-B44B-4334-9BD7-CA23EDC04085}">
      <dgm:prSet/>
      <dgm:spPr/>
      <dgm:t>
        <a:bodyPr/>
        <a:lstStyle/>
        <a:p>
          <a:endParaRPr kumimoji="1" lang="ja-JP" altLang="en-US">
            <a:latin typeface="Meiryo UI" panose="020B0604030504040204" pitchFamily="50" charset="-128"/>
            <a:ea typeface="Meiryo UI" panose="020B0604030504040204" pitchFamily="50" charset="-128"/>
            <a:cs typeface="Meiryo UI" panose="020B0604030504040204" pitchFamily="50" charset="-128"/>
          </a:endParaRPr>
        </a:p>
      </dgm:t>
    </dgm:pt>
    <dgm:pt modelId="{1FA35A9C-D08E-40D8-9310-A86A3088CF0F}">
      <dgm:prSet phldrT="[テキスト]" custT="1"/>
      <dgm:spPr/>
      <dgm:t>
        <a:bodyPr/>
        <a:lstStyle/>
        <a:p>
          <a:pPr>
            <a:lnSpc>
              <a:spcPts val="1700"/>
            </a:lnSpc>
          </a:pPr>
          <a:r>
            <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概要</a:t>
          </a:r>
          <a:r>
            <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公園毎の特性を踏まえ、市場性を加味した</a:t>
          </a:r>
          <a:r>
            <a:rPr kumimoji="1" lang="ja-JP" altLang="ja-JP" sz="1400" dirty="0" smtClean="0">
              <a:latin typeface="Meiryo UI" panose="020B0604030504040204" pitchFamily="50" charset="-128"/>
              <a:ea typeface="Meiryo UI" panose="020B0604030504040204" pitchFamily="50" charset="-128"/>
              <a:cs typeface="Meiryo UI" panose="020B0604030504040204" pitchFamily="50" charset="-128"/>
            </a:rPr>
            <a:t>指定管理期間</a:t>
          </a: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や評価</a:t>
          </a:r>
          <a:r>
            <a:rPr kumimoji="1" lang="ja-JP" altLang="ja-JP" sz="1400" dirty="0" smtClean="0">
              <a:latin typeface="Meiryo UI" panose="020B0604030504040204" pitchFamily="50" charset="-128"/>
              <a:ea typeface="Meiryo UI" panose="020B0604030504040204" pitchFamily="50" charset="-128"/>
              <a:cs typeface="Meiryo UI" panose="020B0604030504040204" pitchFamily="50" charset="-128"/>
            </a:rPr>
            <a:t>を公園毎に設定。</a:t>
          </a:r>
          <a:endParaRPr kumimoji="1" lang="ja-JP" altLang="en-US" sz="1400" dirty="0">
            <a:latin typeface="Meiryo UI" panose="020B0604030504040204" pitchFamily="50" charset="-128"/>
            <a:ea typeface="Meiryo UI" panose="020B0604030504040204" pitchFamily="50" charset="-128"/>
            <a:cs typeface="Meiryo UI" panose="020B0604030504040204" pitchFamily="50" charset="-128"/>
          </a:endParaRPr>
        </a:p>
      </dgm:t>
    </dgm:pt>
    <dgm:pt modelId="{35C097FE-7D04-4F3B-A48C-54F9AEDE569B}" type="parTrans" cxnId="{33438DF0-0BFA-4F53-82E8-D8175A5C3A4B}">
      <dgm:prSet/>
      <dgm:spPr/>
      <dgm:t>
        <a:bodyPr/>
        <a:lstStyle/>
        <a:p>
          <a:endParaRPr kumimoji="1" lang="ja-JP" altLang="en-US">
            <a:latin typeface="Meiryo UI" panose="020B0604030504040204" pitchFamily="50" charset="-128"/>
            <a:ea typeface="Meiryo UI" panose="020B0604030504040204" pitchFamily="50" charset="-128"/>
            <a:cs typeface="Meiryo UI" panose="020B0604030504040204" pitchFamily="50" charset="-128"/>
          </a:endParaRPr>
        </a:p>
      </dgm:t>
    </dgm:pt>
    <dgm:pt modelId="{60AFC543-2DAC-4321-B144-9898D39B7ECE}" type="sibTrans" cxnId="{33438DF0-0BFA-4F53-82E8-D8175A5C3A4B}">
      <dgm:prSet/>
      <dgm:spPr/>
      <dgm:t>
        <a:bodyPr/>
        <a:lstStyle/>
        <a:p>
          <a:endParaRPr kumimoji="1" lang="ja-JP" altLang="en-US">
            <a:latin typeface="Meiryo UI" panose="020B0604030504040204" pitchFamily="50" charset="-128"/>
            <a:ea typeface="Meiryo UI" panose="020B0604030504040204" pitchFamily="50" charset="-128"/>
            <a:cs typeface="Meiryo UI" panose="020B0604030504040204" pitchFamily="50" charset="-128"/>
          </a:endParaRPr>
        </a:p>
      </dgm:t>
    </dgm:pt>
    <dgm:pt modelId="{45B2DBBA-9DBE-42B2-A9C6-5D41C72D4E62}">
      <dgm:prSet phldrT="[テキスト]" custT="1"/>
      <dgm:spPr/>
      <dgm:t>
        <a:bodyPr/>
        <a:lstStyle/>
        <a:p>
          <a:pPr>
            <a:lnSpc>
              <a:spcPts val="1700"/>
            </a:lnSpc>
          </a:pPr>
          <a:r>
            <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例 </a:t>
          </a:r>
          <a:r>
            <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・市場性</a:t>
          </a: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の高い公園</a:t>
          </a: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：指定管理期間２０年</a:t>
          </a: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、コンセッション方式の検討　など</a:t>
          </a:r>
          <a:r>
            <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rPr>
            <a:t/>
          </a:r>
          <a:br>
            <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rPr>
          </a:b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・市場性</a:t>
          </a: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の低い公園</a:t>
          </a: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：指定管理期間５年</a:t>
          </a: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、にぎわい施設の個別誘致検討　など</a:t>
          </a:r>
          <a:r>
            <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rPr>
            <a:t/>
          </a:r>
          <a:br>
            <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rPr>
          </a:br>
          <a:r>
            <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　公募選</a:t>
          </a: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定時の評価のあり方の見直しを検討（事業者の応募意欲を喚起）　　　</a:t>
          </a:r>
          <a:endParaRPr kumimoji="1" lang="ja-JP" altLang="en-US" sz="1400" dirty="0">
            <a:latin typeface="Meiryo UI" panose="020B0604030504040204" pitchFamily="50" charset="-128"/>
            <a:ea typeface="Meiryo UI" panose="020B0604030504040204" pitchFamily="50" charset="-128"/>
            <a:cs typeface="Meiryo UI" panose="020B0604030504040204" pitchFamily="50" charset="-128"/>
          </a:endParaRPr>
        </a:p>
      </dgm:t>
    </dgm:pt>
    <dgm:pt modelId="{B1FE6984-3DCB-48FB-95C8-8C3E5674E7D6}" type="parTrans" cxnId="{CFC2D21D-68D0-4FDF-A82A-303511615C9D}">
      <dgm:prSet/>
      <dgm:spPr/>
      <dgm:t>
        <a:bodyPr/>
        <a:lstStyle/>
        <a:p>
          <a:endParaRPr kumimoji="1" lang="ja-JP" altLang="en-US"/>
        </a:p>
      </dgm:t>
    </dgm:pt>
    <dgm:pt modelId="{66533954-061C-435C-A8E6-29583D5863E0}" type="sibTrans" cxnId="{CFC2D21D-68D0-4FDF-A82A-303511615C9D}">
      <dgm:prSet/>
      <dgm:spPr/>
      <dgm:t>
        <a:bodyPr/>
        <a:lstStyle/>
        <a:p>
          <a:endParaRPr kumimoji="1" lang="ja-JP" altLang="en-US"/>
        </a:p>
      </dgm:t>
    </dgm:pt>
    <dgm:pt modelId="{5E209F01-F0AE-4FFA-A4FF-2F93EC4DB51A}">
      <dgm:prSet phldrT="[テキスト]" custT="1"/>
      <dgm:spPr/>
      <dgm:t>
        <a:bodyPr/>
        <a:lstStyle/>
        <a:p>
          <a:r>
            <a:rPr kumimoji="1"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便益施設の誘致推進</a:t>
          </a:r>
          <a:endParaRPr kumimoji="1" lang="ja-JP" altLang="en-US" sz="1600" b="1" dirty="0">
            <a:latin typeface="Meiryo UI" panose="020B0604030504040204" pitchFamily="50" charset="-128"/>
            <a:ea typeface="Meiryo UI" panose="020B0604030504040204" pitchFamily="50" charset="-128"/>
            <a:cs typeface="Meiryo UI" panose="020B0604030504040204" pitchFamily="50" charset="-128"/>
          </a:endParaRPr>
        </a:p>
      </dgm:t>
    </dgm:pt>
    <dgm:pt modelId="{56C6498C-48FD-48AA-A301-A6A94ECE8C61}" type="parTrans" cxnId="{6767671A-117D-4353-B8DE-793E8C304805}">
      <dgm:prSet/>
      <dgm:spPr/>
      <dgm:t>
        <a:bodyPr/>
        <a:lstStyle/>
        <a:p>
          <a:endParaRPr kumimoji="1" lang="ja-JP" altLang="en-US"/>
        </a:p>
      </dgm:t>
    </dgm:pt>
    <dgm:pt modelId="{64ED6683-4FC9-4239-9929-8D37E4A06957}" type="sibTrans" cxnId="{6767671A-117D-4353-B8DE-793E8C304805}">
      <dgm:prSet/>
      <dgm:spPr/>
      <dgm:t>
        <a:bodyPr/>
        <a:lstStyle/>
        <a:p>
          <a:endParaRPr kumimoji="1" lang="ja-JP" altLang="en-US"/>
        </a:p>
      </dgm:t>
    </dgm:pt>
    <dgm:pt modelId="{FC3CEEC0-AE4F-4BC2-9DD3-4F92C299A957}">
      <dgm:prSet custT="1"/>
      <dgm:spPr/>
      <dgm:t>
        <a:bodyPr/>
        <a:lstStyle/>
        <a:p>
          <a:r>
            <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例 </a:t>
          </a:r>
          <a:r>
            <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　①サウンディング型市場調査：企業との対話により、府営公園の市場性を調査</a:t>
          </a:r>
          <a:r>
            <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rPr>
            <a:t/>
          </a:r>
          <a:br>
            <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rPr>
          </a:b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　　　　　②施設の誘致（便益施設、飲食施設等）：久宝寺緑地・浜寺公園など</a:t>
          </a:r>
          <a:r>
            <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rPr>
            <a:t/>
          </a:r>
          <a:br>
            <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rPr>
          </a:b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　　　　　③イベントの誘致（野外ライブ等）：大泉緑地</a:t>
          </a:r>
          <a:endParaRPr kumimoji="1" lang="ja-JP" altLang="en-US" sz="1400" dirty="0">
            <a:latin typeface="Meiryo UI" panose="020B0604030504040204" pitchFamily="50" charset="-128"/>
            <a:ea typeface="Meiryo UI" panose="020B0604030504040204" pitchFamily="50" charset="-128"/>
            <a:cs typeface="Meiryo UI" panose="020B0604030504040204" pitchFamily="50" charset="-128"/>
          </a:endParaRPr>
        </a:p>
      </dgm:t>
    </dgm:pt>
    <dgm:pt modelId="{EFFF8277-5E68-4480-AB2B-709DF1BD5640}" type="parTrans" cxnId="{610D70F2-569F-43A1-B37D-F58EF5AFB03B}">
      <dgm:prSet/>
      <dgm:spPr/>
      <dgm:t>
        <a:bodyPr/>
        <a:lstStyle/>
        <a:p>
          <a:endParaRPr kumimoji="1" lang="ja-JP" altLang="en-US"/>
        </a:p>
      </dgm:t>
    </dgm:pt>
    <dgm:pt modelId="{78699461-AB41-48FF-8DB1-2DAB0BE33428}" type="sibTrans" cxnId="{610D70F2-569F-43A1-B37D-F58EF5AFB03B}">
      <dgm:prSet/>
      <dgm:spPr/>
      <dgm:t>
        <a:bodyPr/>
        <a:lstStyle/>
        <a:p>
          <a:endParaRPr kumimoji="1" lang="ja-JP" altLang="en-US"/>
        </a:p>
      </dgm:t>
    </dgm:pt>
    <dgm:pt modelId="{B6FFC7AB-DFEB-43B9-9EE8-C0E1B1AFB696}">
      <dgm:prSet custT="1"/>
      <dgm:spPr/>
      <dgm:t>
        <a:bodyPr/>
        <a:lstStyle/>
        <a:p>
          <a:endParaRPr kumimoji="1" lang="ja-JP" altLang="en-US" sz="1400" dirty="0">
            <a:latin typeface="Meiryo UI" panose="020B0604030504040204" pitchFamily="50" charset="-128"/>
            <a:ea typeface="Meiryo UI" panose="020B0604030504040204" pitchFamily="50" charset="-128"/>
            <a:cs typeface="Meiryo UI" panose="020B0604030504040204" pitchFamily="50" charset="-128"/>
          </a:endParaRPr>
        </a:p>
      </dgm:t>
    </dgm:pt>
    <dgm:pt modelId="{66A4E2DC-6531-4371-B80E-37ED592DF689}" type="parTrans" cxnId="{B08D095A-F294-4A2D-9BD7-85A5B016DC4D}">
      <dgm:prSet/>
      <dgm:spPr/>
      <dgm:t>
        <a:bodyPr/>
        <a:lstStyle/>
        <a:p>
          <a:endParaRPr kumimoji="1" lang="ja-JP" altLang="en-US"/>
        </a:p>
      </dgm:t>
    </dgm:pt>
    <dgm:pt modelId="{9CD8F64A-91CE-4838-9475-6014377732A0}" type="sibTrans" cxnId="{B08D095A-F294-4A2D-9BD7-85A5B016DC4D}">
      <dgm:prSet/>
      <dgm:spPr/>
      <dgm:t>
        <a:bodyPr/>
        <a:lstStyle/>
        <a:p>
          <a:endParaRPr kumimoji="1" lang="ja-JP" altLang="en-US"/>
        </a:p>
      </dgm:t>
    </dgm:pt>
    <dgm:pt modelId="{903225BD-FE50-4A79-88E7-7721FC9C7095}" type="pres">
      <dgm:prSet presAssocID="{9B8A1C62-3868-4BB1-A8B3-9970882C3647}" presName="linear" presStyleCnt="0">
        <dgm:presLayoutVars>
          <dgm:animLvl val="lvl"/>
          <dgm:resizeHandles val="exact"/>
        </dgm:presLayoutVars>
      </dgm:prSet>
      <dgm:spPr/>
      <dgm:t>
        <a:bodyPr/>
        <a:lstStyle/>
        <a:p>
          <a:endParaRPr kumimoji="1" lang="ja-JP" altLang="en-US"/>
        </a:p>
      </dgm:t>
    </dgm:pt>
    <dgm:pt modelId="{BE1ABCCA-E9D2-4A1E-A73A-8FD8E17EAAB1}" type="pres">
      <dgm:prSet presAssocID="{07380A16-7F6B-4E9A-AF77-409EA5C6AC8B}" presName="parentText" presStyleLbl="node1" presStyleIdx="0" presStyleCnt="3" custScaleX="98334" custScaleY="25578" custLinFactNeighborX="-503" custLinFactNeighborY="-54155">
        <dgm:presLayoutVars>
          <dgm:chMax val="0"/>
          <dgm:bulletEnabled val="1"/>
        </dgm:presLayoutVars>
      </dgm:prSet>
      <dgm:spPr/>
      <dgm:t>
        <a:bodyPr/>
        <a:lstStyle/>
        <a:p>
          <a:endParaRPr kumimoji="1" lang="ja-JP" altLang="en-US"/>
        </a:p>
      </dgm:t>
    </dgm:pt>
    <dgm:pt modelId="{9A456498-1F9A-4152-A6C8-B09EFA17479A}" type="pres">
      <dgm:prSet presAssocID="{07380A16-7F6B-4E9A-AF77-409EA5C6AC8B}" presName="childText" presStyleLbl="revTx" presStyleIdx="0" presStyleCnt="3" custScaleY="108314" custLinFactNeighborY="-46953">
        <dgm:presLayoutVars>
          <dgm:bulletEnabled val="1"/>
        </dgm:presLayoutVars>
      </dgm:prSet>
      <dgm:spPr/>
      <dgm:t>
        <a:bodyPr/>
        <a:lstStyle/>
        <a:p>
          <a:endParaRPr kumimoji="1" lang="ja-JP" altLang="en-US"/>
        </a:p>
      </dgm:t>
    </dgm:pt>
    <dgm:pt modelId="{0AE75E1C-D63C-4401-AF7D-72788B3DC4B8}" type="pres">
      <dgm:prSet presAssocID="{3D341258-8A10-4AC4-BF8A-8DF990D88C75}" presName="parentText" presStyleLbl="node1" presStyleIdx="1" presStyleCnt="3" custScaleX="98334" custScaleY="20643" custLinFactNeighborX="-595" custLinFactNeighborY="-47605">
        <dgm:presLayoutVars>
          <dgm:chMax val="0"/>
          <dgm:bulletEnabled val="1"/>
        </dgm:presLayoutVars>
      </dgm:prSet>
      <dgm:spPr/>
      <dgm:t>
        <a:bodyPr/>
        <a:lstStyle/>
        <a:p>
          <a:endParaRPr kumimoji="1" lang="ja-JP" altLang="en-US"/>
        </a:p>
      </dgm:t>
    </dgm:pt>
    <dgm:pt modelId="{1A3B96F5-1060-4893-A267-D2777597FAF9}" type="pres">
      <dgm:prSet presAssocID="{3D341258-8A10-4AC4-BF8A-8DF990D88C75}" presName="childText" presStyleLbl="revTx" presStyleIdx="1" presStyleCnt="3" custScaleY="112609" custLinFactNeighborY="-29667">
        <dgm:presLayoutVars>
          <dgm:bulletEnabled val="1"/>
        </dgm:presLayoutVars>
      </dgm:prSet>
      <dgm:spPr/>
      <dgm:t>
        <a:bodyPr/>
        <a:lstStyle/>
        <a:p>
          <a:endParaRPr kumimoji="1" lang="ja-JP" altLang="en-US"/>
        </a:p>
      </dgm:t>
    </dgm:pt>
    <dgm:pt modelId="{0BCAD5A3-2D4A-488F-A95F-F4DF8C611F99}" type="pres">
      <dgm:prSet presAssocID="{5E209F01-F0AE-4FFA-A4FF-2F93EC4DB51A}" presName="parentText" presStyleLbl="node1" presStyleIdx="2" presStyleCnt="3" custScaleX="98334" custScaleY="22923" custLinFactNeighborX="-446" custLinFactNeighborY="-37457">
        <dgm:presLayoutVars>
          <dgm:chMax val="0"/>
          <dgm:bulletEnabled val="1"/>
        </dgm:presLayoutVars>
      </dgm:prSet>
      <dgm:spPr/>
      <dgm:t>
        <a:bodyPr/>
        <a:lstStyle/>
        <a:p>
          <a:endParaRPr kumimoji="1" lang="ja-JP" altLang="en-US"/>
        </a:p>
      </dgm:t>
    </dgm:pt>
    <dgm:pt modelId="{3FC522DA-B056-40EA-9961-B0A97CCEFD74}" type="pres">
      <dgm:prSet presAssocID="{5E209F01-F0AE-4FFA-A4FF-2F93EC4DB51A}" presName="childText" presStyleLbl="revTx" presStyleIdx="2" presStyleCnt="3" custScaleY="42643" custLinFactNeighborY="-25222">
        <dgm:presLayoutVars>
          <dgm:bulletEnabled val="1"/>
        </dgm:presLayoutVars>
      </dgm:prSet>
      <dgm:spPr/>
      <dgm:t>
        <a:bodyPr/>
        <a:lstStyle/>
        <a:p>
          <a:endParaRPr kumimoji="1" lang="ja-JP" altLang="en-US"/>
        </a:p>
      </dgm:t>
    </dgm:pt>
  </dgm:ptLst>
  <dgm:cxnLst>
    <dgm:cxn modelId="{5C14423F-97E1-41A7-9614-6A9EA6C9330D}" srcId="{07380A16-7F6B-4E9A-AF77-409EA5C6AC8B}" destId="{5C64BF0F-5826-4E98-B03A-45C30A806090}" srcOrd="0" destOrd="0" parTransId="{5D22E79B-2322-4461-821F-FA8DE2CBE4D9}" sibTransId="{0EFAB541-CFE2-4F39-8691-3A00999B54A9}"/>
    <dgm:cxn modelId="{CFC2D21D-68D0-4FDF-A82A-303511615C9D}" srcId="{3D341258-8A10-4AC4-BF8A-8DF990D88C75}" destId="{45B2DBBA-9DBE-42B2-A9C6-5D41C72D4E62}" srcOrd="1" destOrd="0" parTransId="{B1FE6984-3DCB-48FB-95C8-8C3E5674E7D6}" sibTransId="{66533954-061C-435C-A8E6-29583D5863E0}"/>
    <dgm:cxn modelId="{1AAB9D07-DD28-4045-94F2-74C4284C41A1}" type="presOf" srcId="{9B8A1C62-3868-4BB1-A8B3-9970882C3647}" destId="{903225BD-FE50-4A79-88E7-7721FC9C7095}" srcOrd="0" destOrd="0" presId="urn:microsoft.com/office/officeart/2005/8/layout/vList2"/>
    <dgm:cxn modelId="{9CEE328F-D9AC-43A2-83AC-B654E8E78EBB}" type="presOf" srcId="{B6FFC7AB-DFEB-43B9-9EE8-C0E1B1AFB696}" destId="{3FC522DA-B056-40EA-9961-B0A97CCEFD74}" srcOrd="0" destOrd="1" presId="urn:microsoft.com/office/officeart/2005/8/layout/vList2"/>
    <dgm:cxn modelId="{610D70F2-569F-43A1-B37D-F58EF5AFB03B}" srcId="{5E209F01-F0AE-4FFA-A4FF-2F93EC4DB51A}" destId="{FC3CEEC0-AE4F-4BC2-9DD3-4F92C299A957}" srcOrd="0" destOrd="0" parTransId="{EFFF8277-5E68-4480-AB2B-709DF1BD5640}" sibTransId="{78699461-AB41-48FF-8DB1-2DAB0BE33428}"/>
    <dgm:cxn modelId="{F456F6C8-1F3A-4D29-9CB4-2DB4164A4E49}" type="presOf" srcId="{5E209F01-F0AE-4FFA-A4FF-2F93EC4DB51A}" destId="{0BCAD5A3-2D4A-488F-A95F-F4DF8C611F99}" srcOrd="0" destOrd="0" presId="urn:microsoft.com/office/officeart/2005/8/layout/vList2"/>
    <dgm:cxn modelId="{D4E730B6-B00C-41E7-A666-3429B7E89D55}" type="presOf" srcId="{45B2DBBA-9DBE-42B2-A9C6-5D41C72D4E62}" destId="{1A3B96F5-1060-4893-A267-D2777597FAF9}" srcOrd="0" destOrd="1" presId="urn:microsoft.com/office/officeart/2005/8/layout/vList2"/>
    <dgm:cxn modelId="{6D2E1BD0-F2C3-4ABB-A62B-AFBFF60E9E06}" srcId="{9B8A1C62-3868-4BB1-A8B3-9970882C3647}" destId="{07380A16-7F6B-4E9A-AF77-409EA5C6AC8B}" srcOrd="0" destOrd="0" parTransId="{9774CB38-B638-4088-87EC-A04AD6456984}" sibTransId="{9DDEAB03-0FBD-4C93-9A02-370E33457195}"/>
    <dgm:cxn modelId="{F0620E40-F30E-4B5D-BDA3-95E0D0D26A4B}" type="presOf" srcId="{5C64BF0F-5826-4E98-B03A-45C30A806090}" destId="{9A456498-1F9A-4152-A6C8-B09EFA17479A}" srcOrd="0" destOrd="0" presId="urn:microsoft.com/office/officeart/2005/8/layout/vList2"/>
    <dgm:cxn modelId="{33438DF0-0BFA-4F53-82E8-D8175A5C3A4B}" srcId="{3D341258-8A10-4AC4-BF8A-8DF990D88C75}" destId="{1FA35A9C-D08E-40D8-9310-A86A3088CF0F}" srcOrd="0" destOrd="0" parTransId="{35C097FE-7D04-4F3B-A48C-54F9AEDE569B}" sibTransId="{60AFC543-2DAC-4321-B144-9898D39B7ECE}"/>
    <dgm:cxn modelId="{A7F477CD-A490-4C85-B0D0-7FDEDB3F87E4}" type="presOf" srcId="{07380A16-7F6B-4E9A-AF77-409EA5C6AC8B}" destId="{BE1ABCCA-E9D2-4A1E-A73A-8FD8E17EAAB1}" srcOrd="0" destOrd="0" presId="urn:microsoft.com/office/officeart/2005/8/layout/vList2"/>
    <dgm:cxn modelId="{90BA62C3-65C5-47E9-8BA9-A065858F0120}" type="presOf" srcId="{1FA35A9C-D08E-40D8-9310-A86A3088CF0F}" destId="{1A3B96F5-1060-4893-A267-D2777597FAF9}" srcOrd="0" destOrd="0" presId="urn:microsoft.com/office/officeart/2005/8/layout/vList2"/>
    <dgm:cxn modelId="{6767671A-117D-4353-B8DE-793E8C304805}" srcId="{9B8A1C62-3868-4BB1-A8B3-9970882C3647}" destId="{5E209F01-F0AE-4FFA-A4FF-2F93EC4DB51A}" srcOrd="2" destOrd="0" parTransId="{56C6498C-48FD-48AA-A301-A6A94ECE8C61}" sibTransId="{64ED6683-4FC9-4239-9929-8D37E4A06957}"/>
    <dgm:cxn modelId="{B08D095A-F294-4A2D-9BD7-85A5B016DC4D}" srcId="{5E209F01-F0AE-4FFA-A4FF-2F93EC4DB51A}" destId="{B6FFC7AB-DFEB-43B9-9EE8-C0E1B1AFB696}" srcOrd="1" destOrd="0" parTransId="{66A4E2DC-6531-4371-B80E-37ED592DF689}" sibTransId="{9CD8F64A-91CE-4838-9475-6014377732A0}"/>
    <dgm:cxn modelId="{027E2E55-B44B-4334-9BD7-CA23EDC04085}" srcId="{9B8A1C62-3868-4BB1-A8B3-9970882C3647}" destId="{3D341258-8A10-4AC4-BF8A-8DF990D88C75}" srcOrd="1" destOrd="0" parTransId="{BF7E1CE8-D0D5-4B84-9ED5-A9C5E4DD52A7}" sibTransId="{88E8E9DF-9D68-4D20-B0C7-048C5F5CE096}"/>
    <dgm:cxn modelId="{96EA6B22-8B3B-4E7E-9DEE-02DE60E1FB12}" type="presOf" srcId="{FC3CEEC0-AE4F-4BC2-9DD3-4F92C299A957}" destId="{3FC522DA-B056-40EA-9961-B0A97CCEFD74}" srcOrd="0" destOrd="0" presId="urn:microsoft.com/office/officeart/2005/8/layout/vList2"/>
    <dgm:cxn modelId="{8B69177A-9B4B-4484-B1AB-DADD5EC5E629}" type="presOf" srcId="{3D341258-8A10-4AC4-BF8A-8DF990D88C75}" destId="{0AE75E1C-D63C-4401-AF7D-72788B3DC4B8}" srcOrd="0" destOrd="0" presId="urn:microsoft.com/office/officeart/2005/8/layout/vList2"/>
    <dgm:cxn modelId="{115B57EA-E630-472A-A652-31C822EB6BAB}" type="presParOf" srcId="{903225BD-FE50-4A79-88E7-7721FC9C7095}" destId="{BE1ABCCA-E9D2-4A1E-A73A-8FD8E17EAAB1}" srcOrd="0" destOrd="0" presId="urn:microsoft.com/office/officeart/2005/8/layout/vList2"/>
    <dgm:cxn modelId="{F6343772-5CB6-4CA6-8B44-4C77B64F784A}" type="presParOf" srcId="{903225BD-FE50-4A79-88E7-7721FC9C7095}" destId="{9A456498-1F9A-4152-A6C8-B09EFA17479A}" srcOrd="1" destOrd="0" presId="urn:microsoft.com/office/officeart/2005/8/layout/vList2"/>
    <dgm:cxn modelId="{B585727C-91F4-4E88-9260-992E12BAA07F}" type="presParOf" srcId="{903225BD-FE50-4A79-88E7-7721FC9C7095}" destId="{0AE75E1C-D63C-4401-AF7D-72788B3DC4B8}" srcOrd="2" destOrd="0" presId="urn:microsoft.com/office/officeart/2005/8/layout/vList2"/>
    <dgm:cxn modelId="{01D0ECD9-88C5-4944-B96F-717C26154AA6}" type="presParOf" srcId="{903225BD-FE50-4A79-88E7-7721FC9C7095}" destId="{1A3B96F5-1060-4893-A267-D2777597FAF9}" srcOrd="3" destOrd="0" presId="urn:microsoft.com/office/officeart/2005/8/layout/vList2"/>
    <dgm:cxn modelId="{729D917E-9103-40FF-B700-D992025EE3D9}" type="presParOf" srcId="{903225BD-FE50-4A79-88E7-7721FC9C7095}" destId="{0BCAD5A3-2D4A-488F-A95F-F4DF8C611F99}" srcOrd="4" destOrd="0" presId="urn:microsoft.com/office/officeart/2005/8/layout/vList2"/>
    <dgm:cxn modelId="{69327717-B3BA-4596-BFF1-1DA33B2D8687}" type="presParOf" srcId="{903225BD-FE50-4A79-88E7-7721FC9C7095}" destId="{3FC522DA-B056-40EA-9961-B0A97CCEFD74}" srcOrd="5"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E1ABCCA-E9D2-4A1E-A73A-8FD8E17EAAB1}">
      <dsp:nvSpPr>
        <dsp:cNvPr id="0" name=""/>
        <dsp:cNvSpPr/>
      </dsp:nvSpPr>
      <dsp:spPr>
        <a:xfrm>
          <a:off x="29881" y="82089"/>
          <a:ext cx="8904068" cy="306145"/>
        </a:xfrm>
        <a:prstGeom prst="roundRect">
          <a:avLst/>
        </a:prstGeom>
        <a:gradFill rotWithShape="0">
          <a:gsLst>
            <a:gs pos="0">
              <a:schemeClr val="accent2">
                <a:hueOff val="0"/>
                <a:satOff val="0"/>
                <a:lumOff val="0"/>
                <a:alphaOff val="0"/>
                <a:tint val="50000"/>
                <a:satMod val="300000"/>
              </a:schemeClr>
            </a:gs>
            <a:gs pos="35000">
              <a:schemeClr val="accent2">
                <a:hueOff val="0"/>
                <a:satOff val="0"/>
                <a:lumOff val="0"/>
                <a:alphaOff val="0"/>
                <a:tint val="37000"/>
                <a:satMod val="300000"/>
              </a:schemeClr>
            </a:gs>
            <a:gs pos="100000">
              <a:schemeClr val="accent2">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60960" rIns="60960" bIns="60960" numCol="1" spcCol="1270" anchor="ctr" anchorCtr="0">
          <a:noAutofit/>
        </a:bodyPr>
        <a:lstStyle/>
        <a:p>
          <a:pPr lvl="0" algn="l" defTabSz="711200">
            <a:lnSpc>
              <a:spcPct val="90000"/>
            </a:lnSpc>
            <a:spcBef>
              <a:spcPct val="0"/>
            </a:spcBef>
            <a:spcAft>
              <a:spcPct val="35000"/>
            </a:spcAft>
          </a:pPr>
          <a:r>
            <a:rPr kumimoji="1" lang="ja-JP" altLang="en-US" sz="1600" b="1" kern="1200" dirty="0" smtClean="0">
              <a:latin typeface="Meiryo UI" panose="020B0604030504040204" pitchFamily="50" charset="-128"/>
              <a:ea typeface="Meiryo UI" panose="020B0604030504040204" pitchFamily="50" charset="-128"/>
              <a:cs typeface="Meiryo UI" panose="020B0604030504040204" pitchFamily="50" charset="-128"/>
            </a:rPr>
            <a:t>大阪府都市公園条例の改正</a:t>
          </a:r>
          <a:endParaRPr kumimoji="1" lang="ja-JP" altLang="en-US" sz="1600" b="1" kern="1200" dirty="0">
            <a:latin typeface="Meiryo UI" panose="020B0604030504040204" pitchFamily="50" charset="-128"/>
            <a:ea typeface="Meiryo UI" panose="020B0604030504040204" pitchFamily="50" charset="-128"/>
            <a:cs typeface="Meiryo UI" panose="020B0604030504040204" pitchFamily="50" charset="-128"/>
          </a:endParaRPr>
        </a:p>
      </dsp:txBody>
      <dsp:txXfrm>
        <a:off x="44826" y="97034"/>
        <a:ext cx="8874178" cy="276255"/>
      </dsp:txXfrm>
    </dsp:sp>
    <dsp:sp modelId="{9A456498-1F9A-4152-A6C8-B09EFA17479A}">
      <dsp:nvSpPr>
        <dsp:cNvPr id="0" name=""/>
        <dsp:cNvSpPr/>
      </dsp:nvSpPr>
      <dsp:spPr>
        <a:xfrm>
          <a:off x="0" y="560913"/>
          <a:ext cx="9054924" cy="146938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87494" tIns="17780" rIns="99568" bIns="17780" numCol="1" spcCol="1270" anchor="t" anchorCtr="0">
          <a:noAutofit/>
        </a:bodyPr>
        <a:lstStyle/>
        <a:p>
          <a:pPr marL="114300" lvl="1" indent="-114300" algn="l" defTabSz="622300">
            <a:lnSpc>
              <a:spcPct val="90000"/>
            </a:lnSpc>
            <a:spcBef>
              <a:spcPct val="0"/>
            </a:spcBef>
            <a:spcAft>
              <a:spcPct val="20000"/>
            </a:spcAft>
            <a:buChar char="••"/>
          </a:pPr>
          <a:r>
            <a:rPr kumimoji="1" lang="en-US" altLang="ja-JP" sz="1400" kern="1200" dirty="0" smtClean="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400" kern="1200" dirty="0" smtClean="0">
              <a:latin typeface="Meiryo UI" panose="020B0604030504040204" pitchFamily="50" charset="-128"/>
              <a:ea typeface="Meiryo UI" panose="020B0604030504040204" pitchFamily="50" charset="-128"/>
              <a:cs typeface="Meiryo UI" panose="020B0604030504040204" pitchFamily="50" charset="-128"/>
            </a:rPr>
            <a:t>概要</a:t>
          </a:r>
          <a:r>
            <a:rPr kumimoji="1" lang="en-US" altLang="ja-JP" sz="1400" kern="1200" dirty="0" smtClean="0">
              <a:latin typeface="Meiryo UI" panose="020B0604030504040204" pitchFamily="50" charset="-128"/>
              <a:ea typeface="Meiryo UI" panose="020B0604030504040204" pitchFamily="50" charset="-128"/>
              <a:cs typeface="Meiryo UI" panose="020B0604030504040204" pitchFamily="50" charset="-128"/>
            </a:rPr>
            <a:t>】</a:t>
          </a:r>
          <a:r>
            <a:rPr kumimoji="1" lang="ja-JP" altLang="ja-JP" sz="1400" kern="1200" dirty="0" smtClean="0">
              <a:latin typeface="Meiryo UI" panose="020B0604030504040204" pitchFamily="50" charset="-128"/>
              <a:ea typeface="Meiryo UI" panose="020B0604030504040204" pitchFamily="50" charset="-128"/>
              <a:cs typeface="Meiryo UI" panose="020B0604030504040204" pitchFamily="50" charset="-128"/>
            </a:rPr>
            <a:t>府民ニーズの実現、事業者にとって自由度の高い料金設定</a:t>
          </a:r>
          <a:r>
            <a:rPr kumimoji="1" lang="ja-JP" altLang="en-US" sz="1400" kern="1200" dirty="0" smtClean="0">
              <a:latin typeface="Meiryo UI" panose="020B0604030504040204" pitchFamily="50" charset="-128"/>
              <a:ea typeface="Meiryo UI" panose="020B0604030504040204" pitchFamily="50" charset="-128"/>
              <a:cs typeface="Meiryo UI" panose="020B0604030504040204" pitchFamily="50" charset="-128"/>
            </a:rPr>
            <a:t>を可能とするきめ細かな料金設定を実施するもの</a:t>
          </a:r>
          <a:r>
            <a:rPr kumimoji="1" lang="en-US" altLang="ja-JP" sz="1400" kern="1200" dirty="0" smtClean="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400" kern="1200" dirty="0" smtClean="0">
              <a:latin typeface="Meiryo UI" panose="020B0604030504040204" pitchFamily="50" charset="-128"/>
              <a:ea typeface="Meiryo UI" panose="020B0604030504040204" pitchFamily="50" charset="-128"/>
              <a:cs typeface="Meiryo UI" panose="020B0604030504040204" pitchFamily="50" charset="-128"/>
            </a:rPr>
            <a:t>例 </a:t>
          </a:r>
          <a:r>
            <a:rPr kumimoji="1" lang="en-US" altLang="ja-JP" sz="1400" kern="1200" dirty="0" smtClean="0">
              <a:latin typeface="Meiryo UI" panose="020B0604030504040204" pitchFamily="50" charset="-128"/>
              <a:ea typeface="Meiryo UI" panose="020B0604030504040204" pitchFamily="50" charset="-128"/>
              <a:cs typeface="Meiryo UI" panose="020B0604030504040204" pitchFamily="50" charset="-128"/>
            </a:rPr>
            <a:t>】</a:t>
          </a:r>
          <a:r>
            <a:rPr kumimoji="1" lang="ja-JP" altLang="ja-JP" sz="1400" kern="1200" dirty="0" smtClean="0">
              <a:latin typeface="Meiryo UI" panose="020B0604030504040204" pitchFamily="50" charset="-128"/>
              <a:ea typeface="Meiryo UI" panose="020B0604030504040204" pitchFamily="50" charset="-128"/>
              <a:cs typeface="Meiryo UI" panose="020B0604030504040204" pitchFamily="50" charset="-128"/>
            </a:rPr>
            <a:t> １日あたりの駐車場料金　⇒　時間当たり料金へ</a:t>
          </a:r>
          <a:r>
            <a:rPr kumimoji="1" lang="en-US" altLang="ja-JP" sz="1400" kern="1200" dirty="0" smtClean="0">
              <a:latin typeface="Meiryo UI" panose="020B0604030504040204" pitchFamily="50" charset="-128"/>
              <a:ea typeface="Meiryo UI" panose="020B0604030504040204" pitchFamily="50" charset="-128"/>
              <a:cs typeface="Meiryo UI" panose="020B0604030504040204" pitchFamily="50" charset="-128"/>
            </a:rPr>
            <a:t/>
          </a:r>
          <a:br>
            <a:rPr kumimoji="1" lang="en-US" altLang="ja-JP" sz="1400" kern="1200" dirty="0" smtClean="0">
              <a:latin typeface="Meiryo UI" panose="020B0604030504040204" pitchFamily="50" charset="-128"/>
              <a:ea typeface="Meiryo UI" panose="020B0604030504040204" pitchFamily="50" charset="-128"/>
              <a:cs typeface="Meiryo UI" panose="020B0604030504040204" pitchFamily="50" charset="-128"/>
            </a:rPr>
          </a:br>
          <a:r>
            <a:rPr kumimoji="1" lang="ja-JP" altLang="en-US" sz="1400" kern="1200" dirty="0" smtClean="0">
              <a:latin typeface="Meiryo UI" panose="020B0604030504040204" pitchFamily="50" charset="-128"/>
              <a:ea typeface="Meiryo UI" panose="020B0604030504040204" pitchFamily="50" charset="-128"/>
              <a:cs typeface="Meiryo UI" panose="020B0604030504040204" pitchFamily="50" charset="-128"/>
            </a:rPr>
            <a:t>　　　　　</a:t>
          </a:r>
          <a:r>
            <a:rPr kumimoji="1" lang="ja-JP" altLang="ja-JP" sz="1400" kern="1200" dirty="0" smtClean="0">
              <a:latin typeface="Meiryo UI" panose="020B0604030504040204" pitchFamily="50" charset="-128"/>
              <a:ea typeface="Meiryo UI" panose="020B0604030504040204" pitchFamily="50" charset="-128"/>
              <a:cs typeface="Meiryo UI" panose="020B0604030504040204" pitchFamily="50" charset="-128"/>
            </a:rPr>
            <a:t>閑散期の料金値下げ、繁忙期の料金値上げ</a:t>
          </a:r>
          <a:r>
            <a:rPr kumimoji="1" lang="en-US" altLang="ja-JP" sz="1400" kern="1200" dirty="0" smtClean="0">
              <a:latin typeface="Meiryo UI" panose="020B0604030504040204" pitchFamily="50" charset="-128"/>
              <a:ea typeface="Meiryo UI" panose="020B0604030504040204" pitchFamily="50" charset="-128"/>
              <a:cs typeface="Meiryo UI" panose="020B0604030504040204" pitchFamily="50" charset="-128"/>
            </a:rPr>
            <a:t/>
          </a:r>
          <a:br>
            <a:rPr kumimoji="1" lang="en-US" altLang="ja-JP" sz="1400" kern="1200" dirty="0" smtClean="0">
              <a:latin typeface="Meiryo UI" panose="020B0604030504040204" pitchFamily="50" charset="-128"/>
              <a:ea typeface="Meiryo UI" panose="020B0604030504040204" pitchFamily="50" charset="-128"/>
              <a:cs typeface="Meiryo UI" panose="020B0604030504040204" pitchFamily="50" charset="-128"/>
            </a:rPr>
          </a:br>
          <a:r>
            <a:rPr kumimoji="1" lang="ja-JP" altLang="en-US" sz="1400" kern="1200" dirty="0" smtClean="0">
              <a:latin typeface="Meiryo UI" panose="020B0604030504040204" pitchFamily="50" charset="-128"/>
              <a:ea typeface="Meiryo UI" panose="020B0604030504040204" pitchFamily="50" charset="-128"/>
              <a:cs typeface="Meiryo UI" panose="020B0604030504040204" pitchFamily="50" charset="-128"/>
            </a:rPr>
            <a:t>　　　　　施設の目的外使用料、料金設定の無い施設の新規設定</a:t>
          </a:r>
          <a:r>
            <a:rPr kumimoji="1" lang="en-US" altLang="ja-JP" sz="1400" kern="1200" dirty="0" smtClean="0">
              <a:latin typeface="Meiryo UI" panose="020B0604030504040204" pitchFamily="50" charset="-128"/>
              <a:ea typeface="Meiryo UI" panose="020B0604030504040204" pitchFamily="50" charset="-128"/>
              <a:cs typeface="Meiryo UI" panose="020B0604030504040204" pitchFamily="50" charset="-128"/>
            </a:rPr>
            <a:t/>
          </a:r>
          <a:br>
            <a:rPr kumimoji="1" lang="en-US" altLang="ja-JP" sz="1400" kern="1200" dirty="0" smtClean="0">
              <a:latin typeface="Meiryo UI" panose="020B0604030504040204" pitchFamily="50" charset="-128"/>
              <a:ea typeface="Meiryo UI" panose="020B0604030504040204" pitchFamily="50" charset="-128"/>
              <a:cs typeface="Meiryo UI" panose="020B0604030504040204" pitchFamily="50" charset="-128"/>
            </a:rPr>
          </a:br>
          <a:r>
            <a:rPr kumimoji="1" lang="ja-JP" altLang="en-US" sz="1400" kern="1200" dirty="0" smtClean="0">
              <a:latin typeface="Meiryo UI" panose="020B0604030504040204" pitchFamily="50" charset="-128"/>
              <a:ea typeface="Meiryo UI" panose="020B0604030504040204" pitchFamily="50" charset="-128"/>
              <a:cs typeface="Meiryo UI" panose="020B0604030504040204" pitchFamily="50" charset="-128"/>
            </a:rPr>
            <a:t>　　　　　適切な料金を設定するもの（業による写真撮影等の料金の適正化）　　　など</a:t>
          </a:r>
          <a:endParaRPr kumimoji="1" lang="ja-JP" altLang="en-US" sz="1400" kern="1200" dirty="0">
            <a:latin typeface="Meiryo UI" panose="020B0604030504040204" pitchFamily="50" charset="-128"/>
            <a:ea typeface="Meiryo UI" panose="020B0604030504040204" pitchFamily="50" charset="-128"/>
            <a:cs typeface="Meiryo UI" panose="020B0604030504040204" pitchFamily="50" charset="-128"/>
          </a:endParaRPr>
        </a:p>
      </dsp:txBody>
      <dsp:txXfrm>
        <a:off x="0" y="560913"/>
        <a:ext cx="9054924" cy="1469381"/>
      </dsp:txXfrm>
    </dsp:sp>
    <dsp:sp modelId="{0AE75E1C-D63C-4401-AF7D-72788B3DC4B8}">
      <dsp:nvSpPr>
        <dsp:cNvPr id="0" name=""/>
        <dsp:cNvSpPr/>
      </dsp:nvSpPr>
      <dsp:spPr>
        <a:xfrm>
          <a:off x="21550" y="2088236"/>
          <a:ext cx="8904068" cy="247078"/>
        </a:xfrm>
        <a:prstGeom prst="roundRect">
          <a:avLst/>
        </a:prstGeom>
        <a:gradFill rotWithShape="0">
          <a:gsLst>
            <a:gs pos="0">
              <a:schemeClr val="accent2">
                <a:hueOff val="0"/>
                <a:satOff val="0"/>
                <a:lumOff val="0"/>
                <a:alphaOff val="0"/>
                <a:tint val="50000"/>
                <a:satMod val="300000"/>
              </a:schemeClr>
            </a:gs>
            <a:gs pos="35000">
              <a:schemeClr val="accent2">
                <a:hueOff val="0"/>
                <a:satOff val="0"/>
                <a:lumOff val="0"/>
                <a:alphaOff val="0"/>
                <a:tint val="37000"/>
                <a:satMod val="300000"/>
              </a:schemeClr>
            </a:gs>
            <a:gs pos="100000">
              <a:schemeClr val="accent2">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60960" rIns="60960" bIns="60960" numCol="1" spcCol="1270" anchor="ctr" anchorCtr="0">
          <a:noAutofit/>
        </a:bodyPr>
        <a:lstStyle/>
        <a:p>
          <a:pPr lvl="0" algn="l" defTabSz="711200">
            <a:lnSpc>
              <a:spcPct val="90000"/>
            </a:lnSpc>
            <a:spcBef>
              <a:spcPct val="0"/>
            </a:spcBef>
            <a:spcAft>
              <a:spcPct val="35000"/>
            </a:spcAft>
          </a:pPr>
          <a:r>
            <a:rPr kumimoji="1" lang="ja-JP" altLang="en-US" sz="1600" b="1" kern="1200" dirty="0" smtClean="0">
              <a:latin typeface="Meiryo UI" panose="020B0604030504040204" pitchFamily="50" charset="-128"/>
              <a:ea typeface="Meiryo UI" panose="020B0604030504040204" pitchFamily="50" charset="-128"/>
              <a:cs typeface="Meiryo UI" panose="020B0604030504040204" pitchFamily="50" charset="-128"/>
            </a:rPr>
            <a:t>指定管理者制度の見直し</a:t>
          </a:r>
          <a:endParaRPr kumimoji="1" lang="ja-JP" altLang="en-US" sz="1600" b="1" kern="1200" dirty="0">
            <a:latin typeface="Meiryo UI" panose="020B0604030504040204" pitchFamily="50" charset="-128"/>
            <a:ea typeface="Meiryo UI" panose="020B0604030504040204" pitchFamily="50" charset="-128"/>
            <a:cs typeface="Meiryo UI" panose="020B0604030504040204" pitchFamily="50" charset="-128"/>
          </a:endParaRPr>
        </a:p>
      </dsp:txBody>
      <dsp:txXfrm>
        <a:off x="33611" y="2100297"/>
        <a:ext cx="8879946" cy="222956"/>
      </dsp:txXfrm>
    </dsp:sp>
    <dsp:sp modelId="{1A3B96F5-1060-4893-A267-D2777597FAF9}">
      <dsp:nvSpPr>
        <dsp:cNvPr id="0" name=""/>
        <dsp:cNvSpPr/>
      </dsp:nvSpPr>
      <dsp:spPr>
        <a:xfrm>
          <a:off x="0" y="2484270"/>
          <a:ext cx="9054924" cy="119230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87494" tIns="17780" rIns="99568" bIns="17780" numCol="1" spcCol="1270" anchor="t" anchorCtr="0">
          <a:noAutofit/>
        </a:bodyPr>
        <a:lstStyle/>
        <a:p>
          <a:pPr marL="114300" lvl="1" indent="-114300" algn="l" defTabSz="622300">
            <a:lnSpc>
              <a:spcPts val="1700"/>
            </a:lnSpc>
            <a:spcBef>
              <a:spcPct val="0"/>
            </a:spcBef>
            <a:spcAft>
              <a:spcPct val="20000"/>
            </a:spcAft>
            <a:buChar char="••"/>
          </a:pPr>
          <a:r>
            <a:rPr kumimoji="1" lang="en-US" altLang="ja-JP" sz="1400" kern="1200" dirty="0" smtClean="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400" kern="1200" dirty="0" smtClean="0">
              <a:latin typeface="Meiryo UI" panose="020B0604030504040204" pitchFamily="50" charset="-128"/>
              <a:ea typeface="Meiryo UI" panose="020B0604030504040204" pitchFamily="50" charset="-128"/>
              <a:cs typeface="Meiryo UI" panose="020B0604030504040204" pitchFamily="50" charset="-128"/>
            </a:rPr>
            <a:t>概要</a:t>
          </a:r>
          <a:r>
            <a:rPr kumimoji="1" lang="en-US" altLang="ja-JP" sz="1400" kern="1200" dirty="0" smtClean="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400" kern="1200" dirty="0" smtClean="0">
              <a:latin typeface="Meiryo UI" panose="020B0604030504040204" pitchFamily="50" charset="-128"/>
              <a:ea typeface="Meiryo UI" panose="020B0604030504040204" pitchFamily="50" charset="-128"/>
              <a:cs typeface="Meiryo UI" panose="020B0604030504040204" pitchFamily="50" charset="-128"/>
            </a:rPr>
            <a:t>公園毎の特性を踏まえ、市場性を加味した</a:t>
          </a:r>
          <a:r>
            <a:rPr kumimoji="1" lang="ja-JP" altLang="ja-JP" sz="1400" kern="1200" dirty="0" smtClean="0">
              <a:latin typeface="Meiryo UI" panose="020B0604030504040204" pitchFamily="50" charset="-128"/>
              <a:ea typeface="Meiryo UI" panose="020B0604030504040204" pitchFamily="50" charset="-128"/>
              <a:cs typeface="Meiryo UI" panose="020B0604030504040204" pitchFamily="50" charset="-128"/>
            </a:rPr>
            <a:t>指定管理期間</a:t>
          </a:r>
          <a:r>
            <a:rPr kumimoji="1" lang="ja-JP" altLang="en-US" sz="1400" kern="1200" dirty="0" smtClean="0">
              <a:latin typeface="Meiryo UI" panose="020B0604030504040204" pitchFamily="50" charset="-128"/>
              <a:ea typeface="Meiryo UI" panose="020B0604030504040204" pitchFamily="50" charset="-128"/>
              <a:cs typeface="Meiryo UI" panose="020B0604030504040204" pitchFamily="50" charset="-128"/>
            </a:rPr>
            <a:t>や評価</a:t>
          </a:r>
          <a:r>
            <a:rPr kumimoji="1" lang="ja-JP" altLang="ja-JP" sz="1400" kern="1200" dirty="0" smtClean="0">
              <a:latin typeface="Meiryo UI" panose="020B0604030504040204" pitchFamily="50" charset="-128"/>
              <a:ea typeface="Meiryo UI" panose="020B0604030504040204" pitchFamily="50" charset="-128"/>
              <a:cs typeface="Meiryo UI" panose="020B0604030504040204" pitchFamily="50" charset="-128"/>
            </a:rPr>
            <a:t>を公園毎に設定。</a:t>
          </a:r>
          <a:endParaRPr kumimoji="1" lang="ja-JP" altLang="en-US" sz="1400" kern="1200" dirty="0">
            <a:latin typeface="Meiryo UI" panose="020B0604030504040204" pitchFamily="50" charset="-128"/>
            <a:ea typeface="Meiryo UI" panose="020B0604030504040204" pitchFamily="50" charset="-128"/>
            <a:cs typeface="Meiryo UI" panose="020B0604030504040204" pitchFamily="50" charset="-128"/>
          </a:endParaRPr>
        </a:p>
        <a:p>
          <a:pPr marL="114300" lvl="1" indent="-114300" algn="l" defTabSz="622300">
            <a:lnSpc>
              <a:spcPts val="1700"/>
            </a:lnSpc>
            <a:spcBef>
              <a:spcPct val="0"/>
            </a:spcBef>
            <a:spcAft>
              <a:spcPct val="20000"/>
            </a:spcAft>
            <a:buChar char="••"/>
          </a:pPr>
          <a:r>
            <a:rPr kumimoji="1" lang="en-US" altLang="ja-JP" sz="1400" kern="1200" dirty="0" smtClean="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400" kern="1200" dirty="0" smtClean="0">
              <a:latin typeface="Meiryo UI" panose="020B0604030504040204" pitchFamily="50" charset="-128"/>
              <a:ea typeface="Meiryo UI" panose="020B0604030504040204" pitchFamily="50" charset="-128"/>
              <a:cs typeface="Meiryo UI" panose="020B0604030504040204" pitchFamily="50" charset="-128"/>
            </a:rPr>
            <a:t>例 </a:t>
          </a:r>
          <a:r>
            <a:rPr kumimoji="1" lang="en-US" altLang="ja-JP" sz="1400" kern="1200" dirty="0" smtClean="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400" kern="1200" dirty="0" smtClean="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400" kern="1200" dirty="0" smtClean="0">
              <a:latin typeface="Meiryo UI" panose="020B0604030504040204" pitchFamily="50" charset="-128"/>
              <a:ea typeface="Meiryo UI" panose="020B0604030504040204" pitchFamily="50" charset="-128"/>
              <a:cs typeface="Meiryo UI" panose="020B0604030504040204" pitchFamily="50" charset="-128"/>
            </a:rPr>
            <a:t>・市場性</a:t>
          </a:r>
          <a:r>
            <a:rPr kumimoji="1" lang="ja-JP" altLang="en-US" sz="1400" kern="1200" dirty="0" smtClean="0">
              <a:latin typeface="Meiryo UI" panose="020B0604030504040204" pitchFamily="50" charset="-128"/>
              <a:ea typeface="Meiryo UI" panose="020B0604030504040204" pitchFamily="50" charset="-128"/>
              <a:cs typeface="Meiryo UI" panose="020B0604030504040204" pitchFamily="50" charset="-128"/>
            </a:rPr>
            <a:t>の高い公園</a:t>
          </a:r>
          <a:r>
            <a:rPr kumimoji="1" lang="ja-JP" altLang="en-US" sz="1400" kern="1200" dirty="0" smtClean="0">
              <a:latin typeface="Meiryo UI" panose="020B0604030504040204" pitchFamily="50" charset="-128"/>
              <a:ea typeface="Meiryo UI" panose="020B0604030504040204" pitchFamily="50" charset="-128"/>
              <a:cs typeface="Meiryo UI" panose="020B0604030504040204" pitchFamily="50" charset="-128"/>
            </a:rPr>
            <a:t>：指定管理期間２０年</a:t>
          </a:r>
          <a:r>
            <a:rPr kumimoji="1" lang="ja-JP" altLang="en-US" sz="1400" kern="1200" dirty="0" smtClean="0">
              <a:latin typeface="Meiryo UI" panose="020B0604030504040204" pitchFamily="50" charset="-128"/>
              <a:ea typeface="Meiryo UI" panose="020B0604030504040204" pitchFamily="50" charset="-128"/>
              <a:cs typeface="Meiryo UI" panose="020B0604030504040204" pitchFamily="50" charset="-128"/>
            </a:rPr>
            <a:t>、コンセッション方式の検討　など</a:t>
          </a:r>
          <a:r>
            <a:rPr kumimoji="1" lang="en-US" altLang="ja-JP" sz="1400" kern="1200" dirty="0" smtClean="0">
              <a:latin typeface="Meiryo UI" panose="020B0604030504040204" pitchFamily="50" charset="-128"/>
              <a:ea typeface="Meiryo UI" panose="020B0604030504040204" pitchFamily="50" charset="-128"/>
              <a:cs typeface="Meiryo UI" panose="020B0604030504040204" pitchFamily="50" charset="-128"/>
            </a:rPr>
            <a:t/>
          </a:r>
          <a:br>
            <a:rPr kumimoji="1" lang="en-US" altLang="ja-JP" sz="1400" kern="1200" dirty="0" smtClean="0">
              <a:latin typeface="Meiryo UI" panose="020B0604030504040204" pitchFamily="50" charset="-128"/>
              <a:ea typeface="Meiryo UI" panose="020B0604030504040204" pitchFamily="50" charset="-128"/>
              <a:cs typeface="Meiryo UI" panose="020B0604030504040204" pitchFamily="50" charset="-128"/>
            </a:rPr>
          </a:br>
          <a:r>
            <a:rPr kumimoji="1" lang="ja-JP" altLang="en-US" sz="1400" kern="1200" dirty="0" smtClean="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400" kern="1200" dirty="0" smtClean="0">
              <a:latin typeface="Meiryo UI" panose="020B0604030504040204" pitchFamily="50" charset="-128"/>
              <a:ea typeface="Meiryo UI" panose="020B0604030504040204" pitchFamily="50" charset="-128"/>
              <a:cs typeface="Meiryo UI" panose="020B0604030504040204" pitchFamily="50" charset="-128"/>
            </a:rPr>
            <a:t>・市場性</a:t>
          </a:r>
          <a:r>
            <a:rPr kumimoji="1" lang="ja-JP" altLang="en-US" sz="1400" kern="1200" dirty="0" smtClean="0">
              <a:latin typeface="Meiryo UI" panose="020B0604030504040204" pitchFamily="50" charset="-128"/>
              <a:ea typeface="Meiryo UI" panose="020B0604030504040204" pitchFamily="50" charset="-128"/>
              <a:cs typeface="Meiryo UI" panose="020B0604030504040204" pitchFamily="50" charset="-128"/>
            </a:rPr>
            <a:t>の低い公園</a:t>
          </a:r>
          <a:r>
            <a:rPr kumimoji="1" lang="ja-JP" altLang="en-US" sz="1400" kern="1200" dirty="0" smtClean="0">
              <a:latin typeface="Meiryo UI" panose="020B0604030504040204" pitchFamily="50" charset="-128"/>
              <a:ea typeface="Meiryo UI" panose="020B0604030504040204" pitchFamily="50" charset="-128"/>
              <a:cs typeface="Meiryo UI" panose="020B0604030504040204" pitchFamily="50" charset="-128"/>
            </a:rPr>
            <a:t>：指定管理期間５年</a:t>
          </a:r>
          <a:r>
            <a:rPr kumimoji="1" lang="ja-JP" altLang="en-US" sz="1400" kern="1200" dirty="0" smtClean="0">
              <a:latin typeface="Meiryo UI" panose="020B0604030504040204" pitchFamily="50" charset="-128"/>
              <a:ea typeface="Meiryo UI" panose="020B0604030504040204" pitchFamily="50" charset="-128"/>
              <a:cs typeface="Meiryo UI" panose="020B0604030504040204" pitchFamily="50" charset="-128"/>
            </a:rPr>
            <a:t>、にぎわい施設の個別誘致検討　など</a:t>
          </a:r>
          <a:r>
            <a:rPr kumimoji="1" lang="en-US" altLang="ja-JP" sz="1400" kern="1200" dirty="0" smtClean="0">
              <a:latin typeface="Meiryo UI" panose="020B0604030504040204" pitchFamily="50" charset="-128"/>
              <a:ea typeface="Meiryo UI" panose="020B0604030504040204" pitchFamily="50" charset="-128"/>
              <a:cs typeface="Meiryo UI" panose="020B0604030504040204" pitchFamily="50" charset="-128"/>
            </a:rPr>
            <a:t/>
          </a:r>
          <a:br>
            <a:rPr kumimoji="1" lang="en-US" altLang="ja-JP" sz="1400" kern="1200" dirty="0" smtClean="0">
              <a:latin typeface="Meiryo UI" panose="020B0604030504040204" pitchFamily="50" charset="-128"/>
              <a:ea typeface="Meiryo UI" panose="020B0604030504040204" pitchFamily="50" charset="-128"/>
              <a:cs typeface="Meiryo UI" panose="020B0604030504040204" pitchFamily="50" charset="-128"/>
            </a:rPr>
          </a:br>
          <a:r>
            <a:rPr kumimoji="1" lang="en-US" altLang="ja-JP" sz="1400" kern="1200" dirty="0" smtClean="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400" kern="1200" dirty="0" smtClean="0">
              <a:latin typeface="Meiryo UI" panose="020B0604030504040204" pitchFamily="50" charset="-128"/>
              <a:ea typeface="Meiryo UI" panose="020B0604030504040204" pitchFamily="50" charset="-128"/>
              <a:cs typeface="Meiryo UI" panose="020B0604030504040204" pitchFamily="50" charset="-128"/>
            </a:rPr>
            <a:t>　公募選</a:t>
          </a:r>
          <a:r>
            <a:rPr kumimoji="1" lang="ja-JP" altLang="en-US" sz="1400" kern="1200" dirty="0" smtClean="0">
              <a:latin typeface="Meiryo UI" panose="020B0604030504040204" pitchFamily="50" charset="-128"/>
              <a:ea typeface="Meiryo UI" panose="020B0604030504040204" pitchFamily="50" charset="-128"/>
              <a:cs typeface="Meiryo UI" panose="020B0604030504040204" pitchFamily="50" charset="-128"/>
            </a:rPr>
            <a:t>定時の評価のあり方の見直しを検討（事業者の応募意欲を喚起）　　　</a:t>
          </a:r>
          <a:endParaRPr kumimoji="1" lang="ja-JP" altLang="en-US" sz="1400" kern="1200" dirty="0">
            <a:latin typeface="Meiryo UI" panose="020B0604030504040204" pitchFamily="50" charset="-128"/>
            <a:ea typeface="Meiryo UI" panose="020B0604030504040204" pitchFamily="50" charset="-128"/>
            <a:cs typeface="Meiryo UI" panose="020B0604030504040204" pitchFamily="50" charset="-128"/>
          </a:endParaRPr>
        </a:p>
      </dsp:txBody>
      <dsp:txXfrm>
        <a:off x="0" y="2484270"/>
        <a:ext cx="9054924" cy="1192309"/>
      </dsp:txXfrm>
    </dsp:sp>
    <dsp:sp modelId="{0BCAD5A3-2D4A-488F-A95F-F4DF8C611F99}">
      <dsp:nvSpPr>
        <dsp:cNvPr id="0" name=""/>
        <dsp:cNvSpPr/>
      </dsp:nvSpPr>
      <dsp:spPr>
        <a:xfrm>
          <a:off x="35042" y="3597890"/>
          <a:ext cx="8904068" cy="274367"/>
        </a:xfrm>
        <a:prstGeom prst="roundRect">
          <a:avLst/>
        </a:prstGeom>
        <a:gradFill rotWithShape="0">
          <a:gsLst>
            <a:gs pos="0">
              <a:schemeClr val="accent2">
                <a:hueOff val="0"/>
                <a:satOff val="0"/>
                <a:lumOff val="0"/>
                <a:alphaOff val="0"/>
                <a:tint val="50000"/>
                <a:satMod val="300000"/>
              </a:schemeClr>
            </a:gs>
            <a:gs pos="35000">
              <a:schemeClr val="accent2">
                <a:hueOff val="0"/>
                <a:satOff val="0"/>
                <a:lumOff val="0"/>
                <a:alphaOff val="0"/>
                <a:tint val="37000"/>
                <a:satMod val="300000"/>
              </a:schemeClr>
            </a:gs>
            <a:gs pos="100000">
              <a:schemeClr val="accent2">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60960" rIns="60960" bIns="60960" numCol="1" spcCol="1270" anchor="ctr" anchorCtr="0">
          <a:noAutofit/>
        </a:bodyPr>
        <a:lstStyle/>
        <a:p>
          <a:pPr lvl="0" algn="l" defTabSz="711200">
            <a:lnSpc>
              <a:spcPct val="90000"/>
            </a:lnSpc>
            <a:spcBef>
              <a:spcPct val="0"/>
            </a:spcBef>
            <a:spcAft>
              <a:spcPct val="35000"/>
            </a:spcAft>
          </a:pPr>
          <a:r>
            <a:rPr kumimoji="1" lang="ja-JP" altLang="en-US" sz="1600" b="1" kern="1200" dirty="0" smtClean="0">
              <a:latin typeface="Meiryo UI" panose="020B0604030504040204" pitchFamily="50" charset="-128"/>
              <a:ea typeface="Meiryo UI" panose="020B0604030504040204" pitchFamily="50" charset="-128"/>
              <a:cs typeface="Meiryo UI" panose="020B0604030504040204" pitchFamily="50" charset="-128"/>
            </a:rPr>
            <a:t>便益施設の誘致推進</a:t>
          </a:r>
          <a:endParaRPr kumimoji="1" lang="ja-JP" altLang="en-US" sz="1600" b="1" kern="1200" dirty="0">
            <a:latin typeface="Meiryo UI" panose="020B0604030504040204" pitchFamily="50" charset="-128"/>
            <a:ea typeface="Meiryo UI" panose="020B0604030504040204" pitchFamily="50" charset="-128"/>
            <a:cs typeface="Meiryo UI" panose="020B0604030504040204" pitchFamily="50" charset="-128"/>
          </a:endParaRPr>
        </a:p>
      </dsp:txBody>
      <dsp:txXfrm>
        <a:off x="48435" y="3611283"/>
        <a:ext cx="8877282" cy="247581"/>
      </dsp:txXfrm>
    </dsp:sp>
    <dsp:sp modelId="{3FC522DA-B056-40EA-9961-B0A97CCEFD74}">
      <dsp:nvSpPr>
        <dsp:cNvPr id="0" name=""/>
        <dsp:cNvSpPr/>
      </dsp:nvSpPr>
      <dsp:spPr>
        <a:xfrm>
          <a:off x="0" y="4004151"/>
          <a:ext cx="9054924" cy="49383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87494" tIns="17780" rIns="99568" bIns="17780" numCol="1" spcCol="1270" anchor="t" anchorCtr="0">
          <a:noAutofit/>
        </a:bodyPr>
        <a:lstStyle/>
        <a:p>
          <a:pPr marL="114300" lvl="1" indent="-114300" algn="l" defTabSz="622300">
            <a:lnSpc>
              <a:spcPct val="90000"/>
            </a:lnSpc>
            <a:spcBef>
              <a:spcPct val="0"/>
            </a:spcBef>
            <a:spcAft>
              <a:spcPct val="20000"/>
            </a:spcAft>
            <a:buChar char="••"/>
          </a:pPr>
          <a:r>
            <a:rPr kumimoji="1" lang="en-US" altLang="ja-JP" sz="1400" kern="1200" dirty="0" smtClean="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400" kern="1200" dirty="0" smtClean="0">
              <a:latin typeface="Meiryo UI" panose="020B0604030504040204" pitchFamily="50" charset="-128"/>
              <a:ea typeface="Meiryo UI" panose="020B0604030504040204" pitchFamily="50" charset="-128"/>
              <a:cs typeface="Meiryo UI" panose="020B0604030504040204" pitchFamily="50" charset="-128"/>
            </a:rPr>
            <a:t>例 </a:t>
          </a:r>
          <a:r>
            <a:rPr kumimoji="1" lang="en-US" altLang="ja-JP" sz="1400" kern="1200" dirty="0" smtClean="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400" kern="1200" dirty="0" smtClean="0">
              <a:latin typeface="Meiryo UI" panose="020B0604030504040204" pitchFamily="50" charset="-128"/>
              <a:ea typeface="Meiryo UI" panose="020B0604030504040204" pitchFamily="50" charset="-128"/>
              <a:cs typeface="Meiryo UI" panose="020B0604030504040204" pitchFamily="50" charset="-128"/>
            </a:rPr>
            <a:t>　①サウンディング型市場調査：企業との対話により、府営公園の市場性を調査</a:t>
          </a:r>
          <a:r>
            <a:rPr kumimoji="1" lang="en-US" altLang="ja-JP" sz="1400" kern="1200" dirty="0" smtClean="0">
              <a:latin typeface="Meiryo UI" panose="020B0604030504040204" pitchFamily="50" charset="-128"/>
              <a:ea typeface="Meiryo UI" panose="020B0604030504040204" pitchFamily="50" charset="-128"/>
              <a:cs typeface="Meiryo UI" panose="020B0604030504040204" pitchFamily="50" charset="-128"/>
            </a:rPr>
            <a:t/>
          </a:r>
          <a:br>
            <a:rPr kumimoji="1" lang="en-US" altLang="ja-JP" sz="1400" kern="1200" dirty="0" smtClean="0">
              <a:latin typeface="Meiryo UI" panose="020B0604030504040204" pitchFamily="50" charset="-128"/>
              <a:ea typeface="Meiryo UI" panose="020B0604030504040204" pitchFamily="50" charset="-128"/>
              <a:cs typeface="Meiryo UI" panose="020B0604030504040204" pitchFamily="50" charset="-128"/>
            </a:rPr>
          </a:br>
          <a:r>
            <a:rPr kumimoji="1" lang="ja-JP" altLang="en-US" sz="1400" kern="1200" dirty="0" smtClean="0">
              <a:latin typeface="Meiryo UI" panose="020B0604030504040204" pitchFamily="50" charset="-128"/>
              <a:ea typeface="Meiryo UI" panose="020B0604030504040204" pitchFamily="50" charset="-128"/>
              <a:cs typeface="Meiryo UI" panose="020B0604030504040204" pitchFamily="50" charset="-128"/>
            </a:rPr>
            <a:t>　　　　　②施設の誘致（便益施設、飲食施設等）：久宝寺緑地・浜寺公園など</a:t>
          </a:r>
          <a:r>
            <a:rPr kumimoji="1" lang="en-US" altLang="ja-JP" sz="1400" kern="1200" dirty="0" smtClean="0">
              <a:latin typeface="Meiryo UI" panose="020B0604030504040204" pitchFamily="50" charset="-128"/>
              <a:ea typeface="Meiryo UI" panose="020B0604030504040204" pitchFamily="50" charset="-128"/>
              <a:cs typeface="Meiryo UI" panose="020B0604030504040204" pitchFamily="50" charset="-128"/>
            </a:rPr>
            <a:t/>
          </a:r>
          <a:br>
            <a:rPr kumimoji="1" lang="en-US" altLang="ja-JP" sz="1400" kern="1200" dirty="0" smtClean="0">
              <a:latin typeface="Meiryo UI" panose="020B0604030504040204" pitchFamily="50" charset="-128"/>
              <a:ea typeface="Meiryo UI" panose="020B0604030504040204" pitchFamily="50" charset="-128"/>
              <a:cs typeface="Meiryo UI" panose="020B0604030504040204" pitchFamily="50" charset="-128"/>
            </a:rPr>
          </a:br>
          <a:r>
            <a:rPr kumimoji="1" lang="ja-JP" altLang="en-US" sz="1400" kern="1200" dirty="0" smtClean="0">
              <a:latin typeface="Meiryo UI" panose="020B0604030504040204" pitchFamily="50" charset="-128"/>
              <a:ea typeface="Meiryo UI" panose="020B0604030504040204" pitchFamily="50" charset="-128"/>
              <a:cs typeface="Meiryo UI" panose="020B0604030504040204" pitchFamily="50" charset="-128"/>
            </a:rPr>
            <a:t>　　　　　③イベントの誘致（野外ライブ等）：大泉緑地</a:t>
          </a:r>
          <a:endParaRPr kumimoji="1" lang="ja-JP" altLang="en-US" sz="1400" kern="1200" dirty="0">
            <a:latin typeface="Meiryo UI" panose="020B0604030504040204" pitchFamily="50" charset="-128"/>
            <a:ea typeface="Meiryo UI" panose="020B0604030504040204" pitchFamily="50" charset="-128"/>
            <a:cs typeface="Meiryo UI" panose="020B0604030504040204" pitchFamily="50" charset="-128"/>
          </a:endParaRPr>
        </a:p>
        <a:p>
          <a:pPr marL="114300" lvl="1" indent="-114300" algn="l" defTabSz="622300">
            <a:lnSpc>
              <a:spcPct val="90000"/>
            </a:lnSpc>
            <a:spcBef>
              <a:spcPct val="0"/>
            </a:spcBef>
            <a:spcAft>
              <a:spcPct val="20000"/>
            </a:spcAft>
            <a:buChar char="••"/>
          </a:pPr>
          <a:endParaRPr kumimoji="1" lang="ja-JP" altLang="en-US" sz="1400" kern="1200" dirty="0">
            <a:latin typeface="Meiryo UI" panose="020B0604030504040204" pitchFamily="50" charset="-128"/>
            <a:ea typeface="Meiryo UI" panose="020B0604030504040204" pitchFamily="50" charset="-128"/>
            <a:cs typeface="Meiryo UI" panose="020B0604030504040204" pitchFamily="50" charset="-128"/>
          </a:endParaRPr>
        </a:p>
      </dsp:txBody>
      <dsp:txXfrm>
        <a:off x="0" y="4004151"/>
        <a:ext cx="9054924" cy="493834"/>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3" y="3"/>
            <a:ext cx="2919413" cy="493713"/>
          </a:xfrm>
          <a:prstGeom prst="rect">
            <a:avLst/>
          </a:prstGeom>
        </p:spPr>
        <p:txBody>
          <a:bodyPr vert="horz" lIns="91420" tIns="45711" rIns="91420" bIns="45711" rtlCol="0"/>
          <a:lstStyle>
            <a:lvl1pPr algn="l">
              <a:defRPr sz="1200"/>
            </a:lvl1pPr>
          </a:lstStyle>
          <a:p>
            <a:endParaRPr kumimoji="1" lang="ja-JP" altLang="en-US" dirty="0"/>
          </a:p>
        </p:txBody>
      </p:sp>
      <p:sp>
        <p:nvSpPr>
          <p:cNvPr id="3" name="日付プレースホルダー 2"/>
          <p:cNvSpPr>
            <a:spLocks noGrp="1"/>
          </p:cNvSpPr>
          <p:nvPr>
            <p:ph type="dt" sz="quarter" idx="1"/>
          </p:nvPr>
        </p:nvSpPr>
        <p:spPr>
          <a:xfrm>
            <a:off x="3814763" y="3"/>
            <a:ext cx="2919412" cy="493713"/>
          </a:xfrm>
          <a:prstGeom prst="rect">
            <a:avLst/>
          </a:prstGeom>
        </p:spPr>
        <p:txBody>
          <a:bodyPr vert="horz" lIns="91420" tIns="45711" rIns="91420" bIns="45711" rtlCol="0"/>
          <a:lstStyle>
            <a:lvl1pPr algn="r">
              <a:defRPr sz="1200"/>
            </a:lvl1pPr>
          </a:lstStyle>
          <a:p>
            <a:fld id="{75C68039-B1E6-45BB-ACE9-5AA68693B277}" type="datetimeFigureOut">
              <a:rPr kumimoji="1" lang="ja-JP" altLang="en-US" smtClean="0"/>
              <a:t>2018/3/29</a:t>
            </a:fld>
            <a:endParaRPr kumimoji="1" lang="ja-JP" altLang="en-US" dirty="0"/>
          </a:p>
        </p:txBody>
      </p:sp>
      <p:sp>
        <p:nvSpPr>
          <p:cNvPr id="4" name="フッター プレースホルダー 3"/>
          <p:cNvSpPr>
            <a:spLocks noGrp="1"/>
          </p:cNvSpPr>
          <p:nvPr>
            <p:ph type="ftr" sz="quarter" idx="2"/>
          </p:nvPr>
        </p:nvSpPr>
        <p:spPr>
          <a:xfrm>
            <a:off x="3" y="9371013"/>
            <a:ext cx="2919413" cy="493712"/>
          </a:xfrm>
          <a:prstGeom prst="rect">
            <a:avLst/>
          </a:prstGeom>
        </p:spPr>
        <p:txBody>
          <a:bodyPr vert="horz" lIns="91420" tIns="45711" rIns="91420" bIns="45711" rtlCol="0" anchor="b"/>
          <a:lstStyle>
            <a:lvl1pPr algn="l">
              <a:defRPr sz="1200"/>
            </a:lvl1pPr>
          </a:lstStyle>
          <a:p>
            <a:endParaRPr kumimoji="1" lang="ja-JP" altLang="en-US" dirty="0"/>
          </a:p>
        </p:txBody>
      </p:sp>
      <p:sp>
        <p:nvSpPr>
          <p:cNvPr id="5" name="スライド番号プレースホルダー 4"/>
          <p:cNvSpPr>
            <a:spLocks noGrp="1"/>
          </p:cNvSpPr>
          <p:nvPr>
            <p:ph type="sldNum" sz="quarter" idx="3"/>
          </p:nvPr>
        </p:nvSpPr>
        <p:spPr>
          <a:xfrm>
            <a:off x="3814763" y="9371013"/>
            <a:ext cx="2919412" cy="493712"/>
          </a:xfrm>
          <a:prstGeom prst="rect">
            <a:avLst/>
          </a:prstGeom>
        </p:spPr>
        <p:txBody>
          <a:bodyPr vert="horz" lIns="91420" tIns="45711" rIns="91420" bIns="45711" rtlCol="0" anchor="b"/>
          <a:lstStyle>
            <a:lvl1pPr algn="r">
              <a:defRPr sz="1200"/>
            </a:lvl1pPr>
          </a:lstStyle>
          <a:p>
            <a:fld id="{23AD75DB-1E94-4D80-AFCB-3E136DF2B0B2}" type="slidenum">
              <a:rPr kumimoji="1" lang="ja-JP" altLang="en-US" smtClean="0"/>
              <a:t>‹#›</a:t>
            </a:fld>
            <a:endParaRPr kumimoji="1" lang="ja-JP" altLang="en-US" dirty="0"/>
          </a:p>
        </p:txBody>
      </p:sp>
    </p:spTree>
    <p:extLst>
      <p:ext uri="{BB962C8B-B14F-4D97-AF65-F5344CB8AC3E}">
        <p14:creationId xmlns:p14="http://schemas.microsoft.com/office/powerpoint/2010/main" val="141033889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3" y="3"/>
            <a:ext cx="2919413" cy="493713"/>
          </a:xfrm>
          <a:prstGeom prst="rect">
            <a:avLst/>
          </a:prstGeom>
        </p:spPr>
        <p:txBody>
          <a:bodyPr vert="horz" lIns="91420" tIns="45711" rIns="91420" bIns="45711" rtlCol="0"/>
          <a:lstStyle>
            <a:lvl1pPr algn="l">
              <a:defRPr sz="1200"/>
            </a:lvl1pPr>
          </a:lstStyle>
          <a:p>
            <a:endParaRPr kumimoji="1" lang="ja-JP" altLang="en-US" dirty="0"/>
          </a:p>
        </p:txBody>
      </p:sp>
      <p:sp>
        <p:nvSpPr>
          <p:cNvPr id="3" name="日付プレースホルダー 2"/>
          <p:cNvSpPr>
            <a:spLocks noGrp="1"/>
          </p:cNvSpPr>
          <p:nvPr>
            <p:ph type="dt" idx="1"/>
          </p:nvPr>
        </p:nvSpPr>
        <p:spPr>
          <a:xfrm>
            <a:off x="3814763" y="3"/>
            <a:ext cx="2919412" cy="493713"/>
          </a:xfrm>
          <a:prstGeom prst="rect">
            <a:avLst/>
          </a:prstGeom>
        </p:spPr>
        <p:txBody>
          <a:bodyPr vert="horz" lIns="91420" tIns="45711" rIns="91420" bIns="45711" rtlCol="0"/>
          <a:lstStyle>
            <a:lvl1pPr algn="r">
              <a:defRPr sz="1200"/>
            </a:lvl1pPr>
          </a:lstStyle>
          <a:p>
            <a:fld id="{7CBD82BD-B66C-49B7-9234-DA0579F870B6}" type="datetimeFigureOut">
              <a:rPr kumimoji="1" lang="ja-JP" altLang="en-US" smtClean="0"/>
              <a:t>2018/3/29</a:t>
            </a:fld>
            <a:endParaRPr kumimoji="1" lang="ja-JP" altLang="en-US" dirty="0"/>
          </a:p>
        </p:txBody>
      </p:sp>
      <p:sp>
        <p:nvSpPr>
          <p:cNvPr id="4" name="スライド イメージ プレースホルダー 3"/>
          <p:cNvSpPr>
            <a:spLocks noGrp="1" noRot="1" noChangeAspect="1"/>
          </p:cNvSpPr>
          <p:nvPr>
            <p:ph type="sldImg" idx="2"/>
          </p:nvPr>
        </p:nvSpPr>
        <p:spPr>
          <a:xfrm>
            <a:off x="695325" y="739775"/>
            <a:ext cx="5345113" cy="3700463"/>
          </a:xfrm>
          <a:prstGeom prst="rect">
            <a:avLst/>
          </a:prstGeom>
          <a:noFill/>
          <a:ln w="12700">
            <a:solidFill>
              <a:prstClr val="black"/>
            </a:solidFill>
          </a:ln>
        </p:spPr>
        <p:txBody>
          <a:bodyPr vert="horz" lIns="91420" tIns="45711" rIns="91420" bIns="45711" rtlCol="0" anchor="ctr"/>
          <a:lstStyle/>
          <a:p>
            <a:endParaRPr lang="ja-JP" altLang="en-US" dirty="0"/>
          </a:p>
        </p:txBody>
      </p:sp>
      <p:sp>
        <p:nvSpPr>
          <p:cNvPr id="5" name="ノート プレースホルダー 4"/>
          <p:cNvSpPr>
            <a:spLocks noGrp="1"/>
          </p:cNvSpPr>
          <p:nvPr>
            <p:ph type="body" sz="quarter" idx="3"/>
          </p:nvPr>
        </p:nvSpPr>
        <p:spPr>
          <a:xfrm>
            <a:off x="673103" y="4686300"/>
            <a:ext cx="5389563" cy="4440238"/>
          </a:xfrm>
          <a:prstGeom prst="rect">
            <a:avLst/>
          </a:prstGeom>
        </p:spPr>
        <p:txBody>
          <a:bodyPr vert="horz" lIns="91420" tIns="45711" rIns="91420" bIns="45711"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3" y="9371013"/>
            <a:ext cx="2919413" cy="493712"/>
          </a:xfrm>
          <a:prstGeom prst="rect">
            <a:avLst/>
          </a:prstGeom>
        </p:spPr>
        <p:txBody>
          <a:bodyPr vert="horz" lIns="91420" tIns="45711" rIns="91420" bIns="45711" rtlCol="0" anchor="b"/>
          <a:lstStyle>
            <a:lvl1pPr algn="l">
              <a:defRPr sz="1200"/>
            </a:lvl1pPr>
          </a:lstStyle>
          <a:p>
            <a:endParaRPr kumimoji="1" lang="ja-JP" altLang="en-US" dirty="0"/>
          </a:p>
        </p:txBody>
      </p:sp>
      <p:sp>
        <p:nvSpPr>
          <p:cNvPr id="7" name="スライド番号プレースホルダー 6"/>
          <p:cNvSpPr>
            <a:spLocks noGrp="1"/>
          </p:cNvSpPr>
          <p:nvPr>
            <p:ph type="sldNum" sz="quarter" idx="5"/>
          </p:nvPr>
        </p:nvSpPr>
        <p:spPr>
          <a:xfrm>
            <a:off x="3814763" y="9371013"/>
            <a:ext cx="2919412" cy="493712"/>
          </a:xfrm>
          <a:prstGeom prst="rect">
            <a:avLst/>
          </a:prstGeom>
        </p:spPr>
        <p:txBody>
          <a:bodyPr vert="horz" lIns="91420" tIns="45711" rIns="91420" bIns="45711" rtlCol="0" anchor="b"/>
          <a:lstStyle>
            <a:lvl1pPr algn="r">
              <a:defRPr sz="1200"/>
            </a:lvl1pPr>
          </a:lstStyle>
          <a:p>
            <a:fld id="{F9B6D959-5BA2-4BA0-9E45-B91D23920EB3}" type="slidenum">
              <a:rPr kumimoji="1" lang="ja-JP" altLang="en-US" smtClean="0"/>
              <a:t>‹#›</a:t>
            </a:fld>
            <a:endParaRPr kumimoji="1" lang="ja-JP" altLang="en-US" dirty="0"/>
          </a:p>
        </p:txBody>
      </p:sp>
    </p:spTree>
    <p:extLst>
      <p:ext uri="{BB962C8B-B14F-4D97-AF65-F5344CB8AC3E}">
        <p14:creationId xmlns:p14="http://schemas.microsoft.com/office/powerpoint/2010/main" val="85771042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nchor="ctr"/>
          <a:lstStyle/>
          <a:p>
            <a:pPr algn="ctr"/>
            <a:r>
              <a:rPr lang="ja-JP" altLang="en-US" sz="2000" dirty="0"/>
              <a:t>広域公園として、時代へ対応。</a:t>
            </a:r>
          </a:p>
        </p:txBody>
      </p:sp>
      <p:sp>
        <p:nvSpPr>
          <p:cNvPr id="4" name="スライド番号プレースホルダー 3"/>
          <p:cNvSpPr>
            <a:spLocks noGrp="1"/>
          </p:cNvSpPr>
          <p:nvPr>
            <p:ph type="sldNum" sz="quarter" idx="10"/>
          </p:nvPr>
        </p:nvSpPr>
        <p:spPr/>
        <p:txBody>
          <a:bodyPr/>
          <a:lstStyle/>
          <a:p>
            <a:fld id="{F9B6D959-5BA2-4BA0-9E45-B91D23920EB3}" type="slidenum">
              <a:rPr kumimoji="1" lang="ja-JP" altLang="en-US" smtClean="0"/>
              <a:t>1</a:t>
            </a:fld>
            <a:endParaRPr kumimoji="1" lang="ja-JP" altLang="en-US"/>
          </a:p>
        </p:txBody>
      </p:sp>
    </p:spTree>
    <p:extLst>
      <p:ext uri="{BB962C8B-B14F-4D97-AF65-F5344CB8AC3E}">
        <p14:creationId xmlns:p14="http://schemas.microsoft.com/office/powerpoint/2010/main" val="31149736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9"/>
            <a:ext cx="84201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78822" indent="0" algn="ctr">
              <a:buNone/>
              <a:defRPr>
                <a:solidFill>
                  <a:schemeClr val="tx1">
                    <a:tint val="75000"/>
                  </a:schemeClr>
                </a:solidFill>
              </a:defRPr>
            </a:lvl2pPr>
            <a:lvl3pPr marL="957644" indent="0" algn="ctr">
              <a:buNone/>
              <a:defRPr>
                <a:solidFill>
                  <a:schemeClr val="tx1">
                    <a:tint val="75000"/>
                  </a:schemeClr>
                </a:solidFill>
              </a:defRPr>
            </a:lvl3pPr>
            <a:lvl4pPr marL="1436465" indent="0" algn="ctr">
              <a:buNone/>
              <a:defRPr>
                <a:solidFill>
                  <a:schemeClr val="tx1">
                    <a:tint val="75000"/>
                  </a:schemeClr>
                </a:solidFill>
              </a:defRPr>
            </a:lvl4pPr>
            <a:lvl5pPr marL="1915286" indent="0" algn="ctr">
              <a:buNone/>
              <a:defRPr>
                <a:solidFill>
                  <a:schemeClr val="tx1">
                    <a:tint val="75000"/>
                  </a:schemeClr>
                </a:solidFill>
              </a:defRPr>
            </a:lvl5pPr>
            <a:lvl6pPr marL="2394107" indent="0" algn="ctr">
              <a:buNone/>
              <a:defRPr>
                <a:solidFill>
                  <a:schemeClr val="tx1">
                    <a:tint val="75000"/>
                  </a:schemeClr>
                </a:solidFill>
              </a:defRPr>
            </a:lvl6pPr>
            <a:lvl7pPr marL="2872929" indent="0" algn="ctr">
              <a:buNone/>
              <a:defRPr>
                <a:solidFill>
                  <a:schemeClr val="tx1">
                    <a:tint val="75000"/>
                  </a:schemeClr>
                </a:solidFill>
              </a:defRPr>
            </a:lvl7pPr>
            <a:lvl8pPr marL="3351750" indent="0" algn="ctr">
              <a:buNone/>
              <a:defRPr>
                <a:solidFill>
                  <a:schemeClr val="tx1">
                    <a:tint val="75000"/>
                  </a:schemeClr>
                </a:solidFill>
              </a:defRPr>
            </a:lvl8pPr>
            <a:lvl9pPr marL="3830572"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5A0250F9-B1E8-4870-90DD-A4FD5747408E}" type="datetimeFigureOut">
              <a:rPr kumimoji="1" lang="ja-JP" altLang="en-US" smtClean="0"/>
              <a:t>2018/3/29</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54A9897A-2A4A-4D2B-BB25-9B10BB101CD6}" type="slidenum">
              <a:rPr kumimoji="1" lang="ja-JP" altLang="en-US" smtClean="0"/>
              <a:t>‹#›</a:t>
            </a:fld>
            <a:endParaRPr kumimoji="1" lang="ja-JP" altLang="en-US" dirty="0"/>
          </a:p>
        </p:txBody>
      </p:sp>
    </p:spTree>
    <p:extLst>
      <p:ext uri="{BB962C8B-B14F-4D97-AF65-F5344CB8AC3E}">
        <p14:creationId xmlns:p14="http://schemas.microsoft.com/office/powerpoint/2010/main" val="2326252474"/>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5A0250F9-B1E8-4870-90DD-A4FD5747408E}" type="datetimeFigureOut">
              <a:rPr kumimoji="1" lang="ja-JP" altLang="en-US" smtClean="0"/>
              <a:t>2018/3/29</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54A9897A-2A4A-4D2B-BB25-9B10BB101CD6}" type="slidenum">
              <a:rPr kumimoji="1" lang="ja-JP" altLang="en-US" smtClean="0"/>
              <a:t>‹#›</a:t>
            </a:fld>
            <a:endParaRPr kumimoji="1" lang="ja-JP" altLang="en-US" dirty="0"/>
          </a:p>
        </p:txBody>
      </p:sp>
    </p:spTree>
    <p:extLst>
      <p:ext uri="{BB962C8B-B14F-4D97-AF65-F5344CB8AC3E}">
        <p14:creationId xmlns:p14="http://schemas.microsoft.com/office/powerpoint/2010/main" val="279773207"/>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42"/>
            <a:ext cx="222885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95300" y="274642"/>
            <a:ext cx="652145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5A0250F9-B1E8-4870-90DD-A4FD5747408E}" type="datetimeFigureOut">
              <a:rPr kumimoji="1" lang="ja-JP" altLang="en-US" smtClean="0"/>
              <a:t>2018/3/29</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54A9897A-2A4A-4D2B-BB25-9B10BB101CD6}" type="slidenum">
              <a:rPr kumimoji="1" lang="ja-JP" altLang="en-US" smtClean="0"/>
              <a:t>‹#›</a:t>
            </a:fld>
            <a:endParaRPr kumimoji="1" lang="ja-JP" altLang="en-US" dirty="0"/>
          </a:p>
        </p:txBody>
      </p:sp>
    </p:spTree>
    <p:extLst>
      <p:ext uri="{BB962C8B-B14F-4D97-AF65-F5344CB8AC3E}">
        <p14:creationId xmlns:p14="http://schemas.microsoft.com/office/powerpoint/2010/main" val="927091290"/>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5A0250F9-B1E8-4870-90DD-A4FD5747408E}" type="datetimeFigureOut">
              <a:rPr kumimoji="1" lang="ja-JP" altLang="en-US" smtClean="0"/>
              <a:t>2018/3/29</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54A9897A-2A4A-4D2B-BB25-9B10BB101CD6}" type="slidenum">
              <a:rPr kumimoji="1" lang="ja-JP" altLang="en-US" smtClean="0"/>
              <a:t>‹#›</a:t>
            </a:fld>
            <a:endParaRPr kumimoji="1" lang="ja-JP" altLang="en-US" dirty="0"/>
          </a:p>
        </p:txBody>
      </p:sp>
    </p:spTree>
    <p:extLst>
      <p:ext uri="{BB962C8B-B14F-4D97-AF65-F5344CB8AC3E}">
        <p14:creationId xmlns:p14="http://schemas.microsoft.com/office/powerpoint/2010/main" val="27024589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4"/>
            <a:ext cx="8420100" cy="1362075"/>
          </a:xfrm>
        </p:spPr>
        <p:txBody>
          <a:bodyPr anchor="t"/>
          <a:lstStyle>
            <a:lvl1pPr algn="l">
              <a:defRPr sz="42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82506" y="2906714"/>
            <a:ext cx="8420100" cy="1500187"/>
          </a:xfrm>
        </p:spPr>
        <p:txBody>
          <a:bodyPr anchor="b"/>
          <a:lstStyle>
            <a:lvl1pPr marL="0" indent="0">
              <a:buNone/>
              <a:defRPr sz="2100">
                <a:solidFill>
                  <a:schemeClr val="tx1">
                    <a:tint val="75000"/>
                  </a:schemeClr>
                </a:solidFill>
              </a:defRPr>
            </a:lvl1pPr>
            <a:lvl2pPr marL="478822" indent="0">
              <a:buNone/>
              <a:defRPr sz="1900">
                <a:solidFill>
                  <a:schemeClr val="tx1">
                    <a:tint val="75000"/>
                  </a:schemeClr>
                </a:solidFill>
              </a:defRPr>
            </a:lvl2pPr>
            <a:lvl3pPr marL="957644" indent="0">
              <a:buNone/>
              <a:defRPr sz="1600">
                <a:solidFill>
                  <a:schemeClr val="tx1">
                    <a:tint val="75000"/>
                  </a:schemeClr>
                </a:solidFill>
              </a:defRPr>
            </a:lvl3pPr>
            <a:lvl4pPr marL="1436465" indent="0">
              <a:buNone/>
              <a:defRPr sz="1500">
                <a:solidFill>
                  <a:schemeClr val="tx1">
                    <a:tint val="75000"/>
                  </a:schemeClr>
                </a:solidFill>
              </a:defRPr>
            </a:lvl4pPr>
            <a:lvl5pPr marL="1915286" indent="0">
              <a:buNone/>
              <a:defRPr sz="1500">
                <a:solidFill>
                  <a:schemeClr val="tx1">
                    <a:tint val="75000"/>
                  </a:schemeClr>
                </a:solidFill>
              </a:defRPr>
            </a:lvl5pPr>
            <a:lvl6pPr marL="2394107" indent="0">
              <a:buNone/>
              <a:defRPr sz="1500">
                <a:solidFill>
                  <a:schemeClr val="tx1">
                    <a:tint val="75000"/>
                  </a:schemeClr>
                </a:solidFill>
              </a:defRPr>
            </a:lvl6pPr>
            <a:lvl7pPr marL="2872929" indent="0">
              <a:buNone/>
              <a:defRPr sz="1500">
                <a:solidFill>
                  <a:schemeClr val="tx1">
                    <a:tint val="75000"/>
                  </a:schemeClr>
                </a:solidFill>
              </a:defRPr>
            </a:lvl7pPr>
            <a:lvl8pPr marL="3351750" indent="0">
              <a:buNone/>
              <a:defRPr sz="1500">
                <a:solidFill>
                  <a:schemeClr val="tx1">
                    <a:tint val="75000"/>
                  </a:schemeClr>
                </a:solidFill>
              </a:defRPr>
            </a:lvl8pPr>
            <a:lvl9pPr marL="3830572" indent="0">
              <a:buNone/>
              <a:defRPr sz="15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5A0250F9-B1E8-4870-90DD-A4FD5747408E}" type="datetimeFigureOut">
              <a:rPr kumimoji="1" lang="ja-JP" altLang="en-US" smtClean="0"/>
              <a:t>2018/3/29</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54A9897A-2A4A-4D2B-BB25-9B10BB101CD6}" type="slidenum">
              <a:rPr kumimoji="1" lang="ja-JP" altLang="en-US" smtClean="0"/>
              <a:t>‹#›</a:t>
            </a:fld>
            <a:endParaRPr kumimoji="1" lang="ja-JP" altLang="en-US" dirty="0"/>
          </a:p>
        </p:txBody>
      </p:sp>
    </p:spTree>
    <p:extLst>
      <p:ext uri="{BB962C8B-B14F-4D97-AF65-F5344CB8AC3E}">
        <p14:creationId xmlns:p14="http://schemas.microsoft.com/office/powerpoint/2010/main" val="40187014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95300" y="1600204"/>
            <a:ext cx="4375150" cy="4525963"/>
          </a:xfrm>
        </p:spPr>
        <p:txBody>
          <a:bodyPr/>
          <a:lstStyle>
            <a:lvl1pPr>
              <a:defRPr sz="2900"/>
            </a:lvl1pPr>
            <a:lvl2pPr>
              <a:defRPr sz="2500"/>
            </a:lvl2pPr>
            <a:lvl3pPr>
              <a:defRPr sz="2100"/>
            </a:lvl3pPr>
            <a:lvl4pPr>
              <a:defRPr sz="1900"/>
            </a:lvl4pPr>
            <a:lvl5pPr>
              <a:defRPr sz="1900"/>
            </a:lvl5pPr>
            <a:lvl6pPr>
              <a:defRPr sz="1900"/>
            </a:lvl6pPr>
            <a:lvl7pPr>
              <a:defRPr sz="1900"/>
            </a:lvl7pPr>
            <a:lvl8pPr>
              <a:defRPr sz="1900"/>
            </a:lvl8pPr>
            <a:lvl9pPr>
              <a:defRPr sz="19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5035550" y="1600204"/>
            <a:ext cx="4375150" cy="4525963"/>
          </a:xfrm>
        </p:spPr>
        <p:txBody>
          <a:bodyPr/>
          <a:lstStyle>
            <a:lvl1pPr>
              <a:defRPr sz="2900"/>
            </a:lvl1pPr>
            <a:lvl2pPr>
              <a:defRPr sz="2500"/>
            </a:lvl2pPr>
            <a:lvl3pPr>
              <a:defRPr sz="2100"/>
            </a:lvl3pPr>
            <a:lvl4pPr>
              <a:defRPr sz="1900"/>
            </a:lvl4pPr>
            <a:lvl5pPr>
              <a:defRPr sz="1900"/>
            </a:lvl5pPr>
            <a:lvl6pPr>
              <a:defRPr sz="1900"/>
            </a:lvl6pPr>
            <a:lvl7pPr>
              <a:defRPr sz="1900"/>
            </a:lvl7pPr>
            <a:lvl8pPr>
              <a:defRPr sz="1900"/>
            </a:lvl8pPr>
            <a:lvl9pPr>
              <a:defRPr sz="19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5A0250F9-B1E8-4870-90DD-A4FD5747408E}" type="datetimeFigureOut">
              <a:rPr kumimoji="1" lang="ja-JP" altLang="en-US" smtClean="0"/>
              <a:t>2018/3/29</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54A9897A-2A4A-4D2B-BB25-9B10BB101CD6}" type="slidenum">
              <a:rPr kumimoji="1" lang="ja-JP" altLang="en-US" smtClean="0"/>
              <a:t>‹#›</a:t>
            </a:fld>
            <a:endParaRPr kumimoji="1" lang="ja-JP" altLang="en-US" dirty="0"/>
          </a:p>
        </p:txBody>
      </p:sp>
    </p:spTree>
    <p:extLst>
      <p:ext uri="{BB962C8B-B14F-4D97-AF65-F5344CB8AC3E}">
        <p14:creationId xmlns:p14="http://schemas.microsoft.com/office/powerpoint/2010/main" val="3302820113"/>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95300" y="1535113"/>
            <a:ext cx="4376870" cy="639762"/>
          </a:xfrm>
        </p:spPr>
        <p:txBody>
          <a:bodyPr anchor="b"/>
          <a:lstStyle>
            <a:lvl1pPr marL="0" indent="0">
              <a:buNone/>
              <a:defRPr sz="2500" b="1"/>
            </a:lvl1pPr>
            <a:lvl2pPr marL="478822" indent="0">
              <a:buNone/>
              <a:defRPr sz="2100" b="1"/>
            </a:lvl2pPr>
            <a:lvl3pPr marL="957644" indent="0">
              <a:buNone/>
              <a:defRPr sz="1900" b="1"/>
            </a:lvl3pPr>
            <a:lvl4pPr marL="1436465" indent="0">
              <a:buNone/>
              <a:defRPr sz="1600" b="1"/>
            </a:lvl4pPr>
            <a:lvl5pPr marL="1915286" indent="0">
              <a:buNone/>
              <a:defRPr sz="1600" b="1"/>
            </a:lvl5pPr>
            <a:lvl6pPr marL="2394107" indent="0">
              <a:buNone/>
              <a:defRPr sz="1600" b="1"/>
            </a:lvl6pPr>
            <a:lvl7pPr marL="2872929" indent="0">
              <a:buNone/>
              <a:defRPr sz="1600" b="1"/>
            </a:lvl7pPr>
            <a:lvl8pPr marL="3351750" indent="0">
              <a:buNone/>
              <a:defRPr sz="1600" b="1"/>
            </a:lvl8pPr>
            <a:lvl9pPr marL="3830572"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95300" y="2174875"/>
            <a:ext cx="4376870" cy="3951288"/>
          </a:xfrm>
        </p:spPr>
        <p:txBody>
          <a:bodyPr/>
          <a:lstStyle>
            <a:lvl1pPr>
              <a:defRPr sz="2500"/>
            </a:lvl1pPr>
            <a:lvl2pPr>
              <a:defRPr sz="2100"/>
            </a:lvl2pPr>
            <a:lvl3pPr>
              <a:defRPr sz="19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5032112" y="1535113"/>
            <a:ext cx="4378590" cy="639762"/>
          </a:xfrm>
        </p:spPr>
        <p:txBody>
          <a:bodyPr anchor="b"/>
          <a:lstStyle>
            <a:lvl1pPr marL="0" indent="0">
              <a:buNone/>
              <a:defRPr sz="2500" b="1"/>
            </a:lvl1pPr>
            <a:lvl2pPr marL="478822" indent="0">
              <a:buNone/>
              <a:defRPr sz="2100" b="1"/>
            </a:lvl2pPr>
            <a:lvl3pPr marL="957644" indent="0">
              <a:buNone/>
              <a:defRPr sz="1900" b="1"/>
            </a:lvl3pPr>
            <a:lvl4pPr marL="1436465" indent="0">
              <a:buNone/>
              <a:defRPr sz="1600" b="1"/>
            </a:lvl4pPr>
            <a:lvl5pPr marL="1915286" indent="0">
              <a:buNone/>
              <a:defRPr sz="1600" b="1"/>
            </a:lvl5pPr>
            <a:lvl6pPr marL="2394107" indent="0">
              <a:buNone/>
              <a:defRPr sz="1600" b="1"/>
            </a:lvl6pPr>
            <a:lvl7pPr marL="2872929" indent="0">
              <a:buNone/>
              <a:defRPr sz="1600" b="1"/>
            </a:lvl7pPr>
            <a:lvl8pPr marL="3351750" indent="0">
              <a:buNone/>
              <a:defRPr sz="1600" b="1"/>
            </a:lvl8pPr>
            <a:lvl9pPr marL="3830572"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5032112" y="2174875"/>
            <a:ext cx="4378590" cy="3951288"/>
          </a:xfrm>
        </p:spPr>
        <p:txBody>
          <a:bodyPr/>
          <a:lstStyle>
            <a:lvl1pPr>
              <a:defRPr sz="2500"/>
            </a:lvl1pPr>
            <a:lvl2pPr>
              <a:defRPr sz="2100"/>
            </a:lvl2pPr>
            <a:lvl3pPr>
              <a:defRPr sz="19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5A0250F9-B1E8-4870-90DD-A4FD5747408E}" type="datetimeFigureOut">
              <a:rPr kumimoji="1" lang="ja-JP" altLang="en-US" smtClean="0"/>
              <a:t>2018/3/29</a:t>
            </a:fld>
            <a:endParaRPr kumimoji="1" lang="ja-JP" altLang="en-US" dirty="0"/>
          </a:p>
        </p:txBody>
      </p:sp>
      <p:sp>
        <p:nvSpPr>
          <p:cNvPr id="8" name="フッター プレースホルダー 7"/>
          <p:cNvSpPr>
            <a:spLocks noGrp="1"/>
          </p:cNvSpPr>
          <p:nvPr>
            <p:ph type="ftr" sz="quarter" idx="11"/>
          </p:nvPr>
        </p:nvSpPr>
        <p:spPr/>
        <p:txBody>
          <a:bodyPr/>
          <a:lstStyle/>
          <a:p>
            <a:endParaRPr kumimoji="1" lang="ja-JP" altLang="en-US" dirty="0"/>
          </a:p>
        </p:txBody>
      </p:sp>
      <p:sp>
        <p:nvSpPr>
          <p:cNvPr id="9" name="スライド番号プレースホルダー 8"/>
          <p:cNvSpPr>
            <a:spLocks noGrp="1"/>
          </p:cNvSpPr>
          <p:nvPr>
            <p:ph type="sldNum" sz="quarter" idx="12"/>
          </p:nvPr>
        </p:nvSpPr>
        <p:spPr/>
        <p:txBody>
          <a:bodyPr/>
          <a:lstStyle/>
          <a:p>
            <a:fld id="{54A9897A-2A4A-4D2B-BB25-9B10BB101CD6}" type="slidenum">
              <a:rPr kumimoji="1" lang="ja-JP" altLang="en-US" smtClean="0"/>
              <a:t>‹#›</a:t>
            </a:fld>
            <a:endParaRPr kumimoji="1" lang="ja-JP" altLang="en-US" dirty="0"/>
          </a:p>
        </p:txBody>
      </p:sp>
    </p:spTree>
    <p:extLst>
      <p:ext uri="{BB962C8B-B14F-4D97-AF65-F5344CB8AC3E}">
        <p14:creationId xmlns:p14="http://schemas.microsoft.com/office/powerpoint/2010/main" val="5997152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5A0250F9-B1E8-4870-90DD-A4FD5747408E}" type="datetimeFigureOut">
              <a:rPr kumimoji="1" lang="ja-JP" altLang="en-US" smtClean="0"/>
              <a:t>2018/3/29</a:t>
            </a:fld>
            <a:endParaRPr kumimoji="1" lang="ja-JP" altLang="en-US" dirty="0"/>
          </a:p>
        </p:txBody>
      </p:sp>
      <p:sp>
        <p:nvSpPr>
          <p:cNvPr id="4" name="フッター プレースホルダー 3"/>
          <p:cNvSpPr>
            <a:spLocks noGrp="1"/>
          </p:cNvSpPr>
          <p:nvPr>
            <p:ph type="ftr" sz="quarter" idx="11"/>
          </p:nvPr>
        </p:nvSpPr>
        <p:spPr/>
        <p:txBody>
          <a:bodyPr/>
          <a:lstStyle/>
          <a:p>
            <a:endParaRPr kumimoji="1" lang="ja-JP" altLang="en-US" dirty="0"/>
          </a:p>
        </p:txBody>
      </p:sp>
      <p:sp>
        <p:nvSpPr>
          <p:cNvPr id="5" name="スライド番号プレースホルダー 4"/>
          <p:cNvSpPr>
            <a:spLocks noGrp="1"/>
          </p:cNvSpPr>
          <p:nvPr>
            <p:ph type="sldNum" sz="quarter" idx="12"/>
          </p:nvPr>
        </p:nvSpPr>
        <p:spPr/>
        <p:txBody>
          <a:bodyPr/>
          <a:lstStyle/>
          <a:p>
            <a:fld id="{54A9897A-2A4A-4D2B-BB25-9B10BB101CD6}" type="slidenum">
              <a:rPr kumimoji="1" lang="ja-JP" altLang="en-US" smtClean="0"/>
              <a:t>‹#›</a:t>
            </a:fld>
            <a:endParaRPr kumimoji="1" lang="ja-JP" altLang="en-US" dirty="0"/>
          </a:p>
        </p:txBody>
      </p:sp>
    </p:spTree>
    <p:extLst>
      <p:ext uri="{BB962C8B-B14F-4D97-AF65-F5344CB8AC3E}">
        <p14:creationId xmlns:p14="http://schemas.microsoft.com/office/powerpoint/2010/main" val="11743834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5A0250F9-B1E8-4870-90DD-A4FD5747408E}" type="datetimeFigureOut">
              <a:rPr kumimoji="1" lang="ja-JP" altLang="en-US" smtClean="0"/>
              <a:t>2018/3/29</a:t>
            </a:fld>
            <a:endParaRPr kumimoji="1" lang="ja-JP" altLang="en-US" dirty="0"/>
          </a:p>
        </p:txBody>
      </p:sp>
      <p:sp>
        <p:nvSpPr>
          <p:cNvPr id="3" name="フッター プレースホルダー 2"/>
          <p:cNvSpPr>
            <a:spLocks noGrp="1"/>
          </p:cNvSpPr>
          <p:nvPr>
            <p:ph type="ftr" sz="quarter" idx="11"/>
          </p:nvPr>
        </p:nvSpPr>
        <p:spPr/>
        <p:txBody>
          <a:bodyPr/>
          <a:lstStyle/>
          <a:p>
            <a:endParaRPr kumimoji="1" lang="ja-JP" altLang="en-US" dirty="0"/>
          </a:p>
        </p:txBody>
      </p:sp>
      <p:sp>
        <p:nvSpPr>
          <p:cNvPr id="4" name="スライド番号プレースホルダー 3"/>
          <p:cNvSpPr>
            <a:spLocks noGrp="1"/>
          </p:cNvSpPr>
          <p:nvPr>
            <p:ph type="sldNum" sz="quarter" idx="12"/>
          </p:nvPr>
        </p:nvSpPr>
        <p:spPr/>
        <p:txBody>
          <a:bodyPr/>
          <a:lstStyle/>
          <a:p>
            <a:fld id="{54A9897A-2A4A-4D2B-BB25-9B10BB101CD6}" type="slidenum">
              <a:rPr kumimoji="1" lang="ja-JP" altLang="en-US" smtClean="0"/>
              <a:t>‹#›</a:t>
            </a:fld>
            <a:endParaRPr kumimoji="1" lang="ja-JP" altLang="en-US" dirty="0"/>
          </a:p>
        </p:txBody>
      </p:sp>
    </p:spTree>
    <p:extLst>
      <p:ext uri="{BB962C8B-B14F-4D97-AF65-F5344CB8AC3E}">
        <p14:creationId xmlns:p14="http://schemas.microsoft.com/office/powerpoint/2010/main" val="3640630362"/>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1" y="273050"/>
            <a:ext cx="3259006" cy="1162050"/>
          </a:xfrm>
        </p:spPr>
        <p:txBody>
          <a:bodyPr anchor="b"/>
          <a:lstStyle>
            <a:lvl1pPr algn="l">
              <a:defRPr sz="21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872972" y="273054"/>
            <a:ext cx="5537729" cy="5853113"/>
          </a:xfrm>
        </p:spPr>
        <p:txBody>
          <a:bodyPr/>
          <a:lstStyle>
            <a:lvl1pPr>
              <a:defRPr sz="3400"/>
            </a:lvl1pPr>
            <a:lvl2pPr>
              <a:defRPr sz="2900"/>
            </a:lvl2pPr>
            <a:lvl3pPr>
              <a:defRPr sz="2500"/>
            </a:lvl3pPr>
            <a:lvl4pPr>
              <a:defRPr sz="2100"/>
            </a:lvl4pPr>
            <a:lvl5pPr>
              <a:defRPr sz="2100"/>
            </a:lvl5pPr>
            <a:lvl6pPr>
              <a:defRPr sz="2100"/>
            </a:lvl6pPr>
            <a:lvl7pPr>
              <a:defRPr sz="2100"/>
            </a:lvl7pPr>
            <a:lvl8pPr>
              <a:defRPr sz="2100"/>
            </a:lvl8pPr>
            <a:lvl9pPr>
              <a:defRPr sz="21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95301" y="1435103"/>
            <a:ext cx="3259006" cy="4691063"/>
          </a:xfrm>
        </p:spPr>
        <p:txBody>
          <a:bodyPr/>
          <a:lstStyle>
            <a:lvl1pPr marL="0" indent="0">
              <a:buNone/>
              <a:defRPr sz="1500"/>
            </a:lvl1pPr>
            <a:lvl2pPr marL="478822" indent="0">
              <a:buNone/>
              <a:defRPr sz="1300"/>
            </a:lvl2pPr>
            <a:lvl3pPr marL="957644" indent="0">
              <a:buNone/>
              <a:defRPr sz="1000"/>
            </a:lvl3pPr>
            <a:lvl4pPr marL="1436465" indent="0">
              <a:buNone/>
              <a:defRPr sz="1000"/>
            </a:lvl4pPr>
            <a:lvl5pPr marL="1915286" indent="0">
              <a:buNone/>
              <a:defRPr sz="1000"/>
            </a:lvl5pPr>
            <a:lvl6pPr marL="2394107" indent="0">
              <a:buNone/>
              <a:defRPr sz="1000"/>
            </a:lvl6pPr>
            <a:lvl7pPr marL="2872929" indent="0">
              <a:buNone/>
              <a:defRPr sz="1000"/>
            </a:lvl7pPr>
            <a:lvl8pPr marL="3351750" indent="0">
              <a:buNone/>
              <a:defRPr sz="1000"/>
            </a:lvl8pPr>
            <a:lvl9pPr marL="3830572"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5A0250F9-B1E8-4870-90DD-A4FD5747408E}" type="datetimeFigureOut">
              <a:rPr kumimoji="1" lang="ja-JP" altLang="en-US" smtClean="0"/>
              <a:t>2018/3/29</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54A9897A-2A4A-4D2B-BB25-9B10BB101CD6}" type="slidenum">
              <a:rPr kumimoji="1" lang="ja-JP" altLang="en-US" smtClean="0"/>
              <a:t>‹#›</a:t>
            </a:fld>
            <a:endParaRPr kumimoji="1" lang="ja-JP" altLang="en-US" dirty="0"/>
          </a:p>
        </p:txBody>
      </p:sp>
    </p:spTree>
    <p:extLst>
      <p:ext uri="{BB962C8B-B14F-4D97-AF65-F5344CB8AC3E}">
        <p14:creationId xmlns:p14="http://schemas.microsoft.com/office/powerpoint/2010/main" val="1135837227"/>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1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941645" y="612775"/>
            <a:ext cx="5943600" cy="4114800"/>
          </a:xfrm>
        </p:spPr>
        <p:txBody>
          <a:bodyPr/>
          <a:lstStyle>
            <a:lvl1pPr marL="0" indent="0">
              <a:buNone/>
              <a:defRPr sz="3400"/>
            </a:lvl1pPr>
            <a:lvl2pPr marL="478822" indent="0">
              <a:buNone/>
              <a:defRPr sz="2900"/>
            </a:lvl2pPr>
            <a:lvl3pPr marL="957644" indent="0">
              <a:buNone/>
              <a:defRPr sz="2500"/>
            </a:lvl3pPr>
            <a:lvl4pPr marL="1436465" indent="0">
              <a:buNone/>
              <a:defRPr sz="2100"/>
            </a:lvl4pPr>
            <a:lvl5pPr marL="1915286" indent="0">
              <a:buNone/>
              <a:defRPr sz="2100"/>
            </a:lvl5pPr>
            <a:lvl6pPr marL="2394107" indent="0">
              <a:buNone/>
              <a:defRPr sz="2100"/>
            </a:lvl6pPr>
            <a:lvl7pPr marL="2872929" indent="0">
              <a:buNone/>
              <a:defRPr sz="2100"/>
            </a:lvl7pPr>
            <a:lvl8pPr marL="3351750" indent="0">
              <a:buNone/>
              <a:defRPr sz="2100"/>
            </a:lvl8pPr>
            <a:lvl9pPr marL="3830572" indent="0">
              <a:buNone/>
              <a:defRPr sz="2100"/>
            </a:lvl9pPr>
          </a:lstStyle>
          <a:p>
            <a:endParaRPr kumimoji="1" lang="ja-JP" altLang="en-US" dirty="0"/>
          </a:p>
        </p:txBody>
      </p:sp>
      <p:sp>
        <p:nvSpPr>
          <p:cNvPr id="4" name="テキスト プレースホルダー 3"/>
          <p:cNvSpPr>
            <a:spLocks noGrp="1"/>
          </p:cNvSpPr>
          <p:nvPr>
            <p:ph type="body" sz="half" idx="2"/>
          </p:nvPr>
        </p:nvSpPr>
        <p:spPr>
          <a:xfrm>
            <a:off x="1941645" y="5367338"/>
            <a:ext cx="5943600" cy="804862"/>
          </a:xfrm>
        </p:spPr>
        <p:txBody>
          <a:bodyPr/>
          <a:lstStyle>
            <a:lvl1pPr marL="0" indent="0">
              <a:buNone/>
              <a:defRPr sz="1500"/>
            </a:lvl1pPr>
            <a:lvl2pPr marL="478822" indent="0">
              <a:buNone/>
              <a:defRPr sz="1300"/>
            </a:lvl2pPr>
            <a:lvl3pPr marL="957644" indent="0">
              <a:buNone/>
              <a:defRPr sz="1000"/>
            </a:lvl3pPr>
            <a:lvl4pPr marL="1436465" indent="0">
              <a:buNone/>
              <a:defRPr sz="1000"/>
            </a:lvl4pPr>
            <a:lvl5pPr marL="1915286" indent="0">
              <a:buNone/>
              <a:defRPr sz="1000"/>
            </a:lvl5pPr>
            <a:lvl6pPr marL="2394107" indent="0">
              <a:buNone/>
              <a:defRPr sz="1000"/>
            </a:lvl6pPr>
            <a:lvl7pPr marL="2872929" indent="0">
              <a:buNone/>
              <a:defRPr sz="1000"/>
            </a:lvl7pPr>
            <a:lvl8pPr marL="3351750" indent="0">
              <a:buNone/>
              <a:defRPr sz="1000"/>
            </a:lvl8pPr>
            <a:lvl9pPr marL="3830572"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5A0250F9-B1E8-4870-90DD-A4FD5747408E}" type="datetimeFigureOut">
              <a:rPr kumimoji="1" lang="ja-JP" altLang="en-US" smtClean="0"/>
              <a:t>2018/3/29</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54A9897A-2A4A-4D2B-BB25-9B10BB101CD6}" type="slidenum">
              <a:rPr kumimoji="1" lang="ja-JP" altLang="en-US" smtClean="0"/>
              <a:t>‹#›</a:t>
            </a:fld>
            <a:endParaRPr kumimoji="1" lang="ja-JP" altLang="en-US" dirty="0"/>
          </a:p>
        </p:txBody>
      </p:sp>
    </p:spTree>
    <p:extLst>
      <p:ext uri="{BB962C8B-B14F-4D97-AF65-F5344CB8AC3E}">
        <p14:creationId xmlns:p14="http://schemas.microsoft.com/office/powerpoint/2010/main" val="851544881"/>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5300" y="274638"/>
            <a:ext cx="8915400" cy="1143000"/>
          </a:xfrm>
          <a:prstGeom prst="rect">
            <a:avLst/>
          </a:prstGeom>
        </p:spPr>
        <p:txBody>
          <a:bodyPr vert="horz" lIns="95764" tIns="47883" rIns="95764" bIns="47883"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95300" y="1600204"/>
            <a:ext cx="8915400" cy="4525963"/>
          </a:xfrm>
          <a:prstGeom prst="rect">
            <a:avLst/>
          </a:prstGeom>
        </p:spPr>
        <p:txBody>
          <a:bodyPr vert="horz" lIns="95764" tIns="47883" rIns="95764" bIns="47883"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95300" y="6356354"/>
            <a:ext cx="2311400" cy="365125"/>
          </a:xfrm>
          <a:prstGeom prst="rect">
            <a:avLst/>
          </a:prstGeom>
        </p:spPr>
        <p:txBody>
          <a:bodyPr vert="horz" lIns="95764" tIns="47883" rIns="95764" bIns="47883" rtlCol="0" anchor="ctr"/>
          <a:lstStyle>
            <a:lvl1pPr algn="l">
              <a:defRPr sz="1300">
                <a:solidFill>
                  <a:schemeClr val="tx1">
                    <a:tint val="75000"/>
                  </a:schemeClr>
                </a:solidFill>
              </a:defRPr>
            </a:lvl1pPr>
          </a:lstStyle>
          <a:p>
            <a:fld id="{5A0250F9-B1E8-4870-90DD-A4FD5747408E}" type="datetimeFigureOut">
              <a:rPr kumimoji="1" lang="ja-JP" altLang="en-US" smtClean="0"/>
              <a:t>2018/3/29</a:t>
            </a:fld>
            <a:endParaRPr kumimoji="1" lang="ja-JP" altLang="en-US" dirty="0"/>
          </a:p>
        </p:txBody>
      </p:sp>
      <p:sp>
        <p:nvSpPr>
          <p:cNvPr id="5" name="フッター プレースホルダー 4"/>
          <p:cNvSpPr>
            <a:spLocks noGrp="1"/>
          </p:cNvSpPr>
          <p:nvPr>
            <p:ph type="ftr" sz="quarter" idx="3"/>
          </p:nvPr>
        </p:nvSpPr>
        <p:spPr>
          <a:xfrm>
            <a:off x="3384550" y="6356354"/>
            <a:ext cx="3136900" cy="365125"/>
          </a:xfrm>
          <a:prstGeom prst="rect">
            <a:avLst/>
          </a:prstGeom>
        </p:spPr>
        <p:txBody>
          <a:bodyPr vert="horz" lIns="95764" tIns="47883" rIns="95764" bIns="47883" rtlCol="0" anchor="ctr"/>
          <a:lstStyle>
            <a:lvl1pPr algn="ctr">
              <a:defRPr sz="1300">
                <a:solidFill>
                  <a:schemeClr val="tx1">
                    <a:tint val="75000"/>
                  </a:schemeClr>
                </a:solidFill>
              </a:defRPr>
            </a:lvl1pPr>
          </a:lstStyle>
          <a:p>
            <a:endParaRPr kumimoji="1" lang="ja-JP" altLang="en-US" dirty="0"/>
          </a:p>
        </p:txBody>
      </p:sp>
      <p:sp>
        <p:nvSpPr>
          <p:cNvPr id="6" name="スライド番号プレースホルダー 5"/>
          <p:cNvSpPr>
            <a:spLocks noGrp="1"/>
          </p:cNvSpPr>
          <p:nvPr>
            <p:ph type="sldNum" sz="quarter" idx="4"/>
          </p:nvPr>
        </p:nvSpPr>
        <p:spPr>
          <a:xfrm>
            <a:off x="7099300" y="6356354"/>
            <a:ext cx="2311400" cy="365125"/>
          </a:xfrm>
          <a:prstGeom prst="rect">
            <a:avLst/>
          </a:prstGeom>
        </p:spPr>
        <p:txBody>
          <a:bodyPr vert="horz" lIns="95764" tIns="47883" rIns="95764" bIns="47883" rtlCol="0" anchor="ctr"/>
          <a:lstStyle>
            <a:lvl1pPr algn="r">
              <a:defRPr sz="1300">
                <a:solidFill>
                  <a:schemeClr val="tx1">
                    <a:tint val="75000"/>
                  </a:schemeClr>
                </a:solidFill>
              </a:defRPr>
            </a:lvl1pPr>
          </a:lstStyle>
          <a:p>
            <a:fld id="{54A9897A-2A4A-4D2B-BB25-9B10BB101CD6}" type="slidenum">
              <a:rPr kumimoji="1" lang="ja-JP" altLang="en-US" smtClean="0"/>
              <a:t>‹#›</a:t>
            </a:fld>
            <a:endParaRPr kumimoji="1" lang="ja-JP" altLang="en-US" dirty="0"/>
          </a:p>
        </p:txBody>
      </p:sp>
    </p:spTree>
    <p:extLst>
      <p:ext uri="{BB962C8B-B14F-4D97-AF65-F5344CB8AC3E}">
        <p14:creationId xmlns:p14="http://schemas.microsoft.com/office/powerpoint/2010/main" val="13707711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ctr" defTabSz="957644" rtl="0" eaLnBrk="1" latinLnBrk="0" hangingPunct="1">
        <a:spcBef>
          <a:spcPct val="0"/>
        </a:spcBef>
        <a:buNone/>
        <a:defRPr kumimoji="1" sz="4600" kern="1200">
          <a:solidFill>
            <a:schemeClr val="tx1"/>
          </a:solidFill>
          <a:latin typeface="+mj-lt"/>
          <a:ea typeface="+mj-ea"/>
          <a:cs typeface="+mj-cs"/>
        </a:defRPr>
      </a:lvl1pPr>
    </p:titleStyle>
    <p:bodyStyle>
      <a:lvl1pPr marL="359117" indent="-359117" algn="l" defTabSz="957644" rtl="0" eaLnBrk="1" latinLnBrk="0" hangingPunct="1">
        <a:spcBef>
          <a:spcPct val="20000"/>
        </a:spcBef>
        <a:buFont typeface="Arial" panose="020B0604020202020204" pitchFamily="34" charset="0"/>
        <a:buChar char="•"/>
        <a:defRPr kumimoji="1" sz="3400" kern="1200">
          <a:solidFill>
            <a:schemeClr val="tx1"/>
          </a:solidFill>
          <a:latin typeface="+mn-lt"/>
          <a:ea typeface="+mn-ea"/>
          <a:cs typeface="+mn-cs"/>
        </a:defRPr>
      </a:lvl1pPr>
      <a:lvl2pPr marL="778085" indent="-299263" algn="l" defTabSz="957644" rtl="0" eaLnBrk="1" latinLnBrk="0" hangingPunct="1">
        <a:spcBef>
          <a:spcPct val="20000"/>
        </a:spcBef>
        <a:buFont typeface="Arial" panose="020B0604020202020204" pitchFamily="34" charset="0"/>
        <a:buChar char="–"/>
        <a:defRPr kumimoji="1" sz="2900" kern="1200">
          <a:solidFill>
            <a:schemeClr val="tx1"/>
          </a:solidFill>
          <a:latin typeface="+mn-lt"/>
          <a:ea typeface="+mn-ea"/>
          <a:cs typeface="+mn-cs"/>
        </a:defRPr>
      </a:lvl2pPr>
      <a:lvl3pPr marL="1197054" indent="-239411" algn="l" defTabSz="957644" rtl="0" eaLnBrk="1" latinLnBrk="0" hangingPunct="1">
        <a:spcBef>
          <a:spcPct val="20000"/>
        </a:spcBef>
        <a:buFont typeface="Arial" panose="020B0604020202020204" pitchFamily="34" charset="0"/>
        <a:buChar char="•"/>
        <a:defRPr kumimoji="1" sz="2500" kern="1200">
          <a:solidFill>
            <a:schemeClr val="tx1"/>
          </a:solidFill>
          <a:latin typeface="+mn-lt"/>
          <a:ea typeface="+mn-ea"/>
          <a:cs typeface="+mn-cs"/>
        </a:defRPr>
      </a:lvl3pPr>
      <a:lvl4pPr marL="1675874" indent="-239411" algn="l" defTabSz="957644" rtl="0" eaLnBrk="1" latinLnBrk="0" hangingPunct="1">
        <a:spcBef>
          <a:spcPct val="20000"/>
        </a:spcBef>
        <a:buFont typeface="Arial" panose="020B0604020202020204" pitchFamily="34" charset="0"/>
        <a:buChar char="–"/>
        <a:defRPr kumimoji="1" sz="2100" kern="1200">
          <a:solidFill>
            <a:schemeClr val="tx1"/>
          </a:solidFill>
          <a:latin typeface="+mn-lt"/>
          <a:ea typeface="+mn-ea"/>
          <a:cs typeface="+mn-cs"/>
        </a:defRPr>
      </a:lvl4pPr>
      <a:lvl5pPr marL="2154696" indent="-239411" algn="l" defTabSz="957644" rtl="0" eaLnBrk="1" latinLnBrk="0" hangingPunct="1">
        <a:spcBef>
          <a:spcPct val="20000"/>
        </a:spcBef>
        <a:buFont typeface="Arial" panose="020B0604020202020204" pitchFamily="34" charset="0"/>
        <a:buChar char="»"/>
        <a:defRPr kumimoji="1" sz="2100" kern="1200">
          <a:solidFill>
            <a:schemeClr val="tx1"/>
          </a:solidFill>
          <a:latin typeface="+mn-lt"/>
          <a:ea typeface="+mn-ea"/>
          <a:cs typeface="+mn-cs"/>
        </a:defRPr>
      </a:lvl5pPr>
      <a:lvl6pPr marL="2633518" indent="-239411" algn="l" defTabSz="957644" rtl="0" eaLnBrk="1" latinLnBrk="0" hangingPunct="1">
        <a:spcBef>
          <a:spcPct val="20000"/>
        </a:spcBef>
        <a:buFont typeface="Arial" panose="020B0604020202020204" pitchFamily="34" charset="0"/>
        <a:buChar char="•"/>
        <a:defRPr kumimoji="1" sz="2100" kern="1200">
          <a:solidFill>
            <a:schemeClr val="tx1"/>
          </a:solidFill>
          <a:latin typeface="+mn-lt"/>
          <a:ea typeface="+mn-ea"/>
          <a:cs typeface="+mn-cs"/>
        </a:defRPr>
      </a:lvl6pPr>
      <a:lvl7pPr marL="3112340" indent="-239411" algn="l" defTabSz="957644" rtl="0" eaLnBrk="1" latinLnBrk="0" hangingPunct="1">
        <a:spcBef>
          <a:spcPct val="20000"/>
        </a:spcBef>
        <a:buFont typeface="Arial" panose="020B0604020202020204" pitchFamily="34" charset="0"/>
        <a:buChar char="•"/>
        <a:defRPr kumimoji="1" sz="2100" kern="1200">
          <a:solidFill>
            <a:schemeClr val="tx1"/>
          </a:solidFill>
          <a:latin typeface="+mn-lt"/>
          <a:ea typeface="+mn-ea"/>
          <a:cs typeface="+mn-cs"/>
        </a:defRPr>
      </a:lvl7pPr>
      <a:lvl8pPr marL="3591161" indent="-239411" algn="l" defTabSz="957644" rtl="0" eaLnBrk="1" latinLnBrk="0" hangingPunct="1">
        <a:spcBef>
          <a:spcPct val="20000"/>
        </a:spcBef>
        <a:buFont typeface="Arial" panose="020B0604020202020204" pitchFamily="34" charset="0"/>
        <a:buChar char="•"/>
        <a:defRPr kumimoji="1" sz="2100" kern="1200">
          <a:solidFill>
            <a:schemeClr val="tx1"/>
          </a:solidFill>
          <a:latin typeface="+mn-lt"/>
          <a:ea typeface="+mn-ea"/>
          <a:cs typeface="+mn-cs"/>
        </a:defRPr>
      </a:lvl8pPr>
      <a:lvl9pPr marL="4069983" indent="-239411" algn="l" defTabSz="957644" rtl="0" eaLnBrk="1" latinLnBrk="0" hangingPunct="1">
        <a:spcBef>
          <a:spcPct val="20000"/>
        </a:spcBef>
        <a:buFont typeface="Arial" panose="020B0604020202020204" pitchFamily="34" charset="0"/>
        <a:buChar char="•"/>
        <a:defRPr kumimoji="1" sz="2100" kern="1200">
          <a:solidFill>
            <a:schemeClr val="tx1"/>
          </a:solidFill>
          <a:latin typeface="+mn-lt"/>
          <a:ea typeface="+mn-ea"/>
          <a:cs typeface="+mn-cs"/>
        </a:defRPr>
      </a:lvl9pPr>
    </p:bodyStyle>
    <p:otherStyle>
      <a:defPPr>
        <a:defRPr lang="ja-JP"/>
      </a:defPPr>
      <a:lvl1pPr marL="0" algn="l" defTabSz="957644" rtl="0" eaLnBrk="1" latinLnBrk="0" hangingPunct="1">
        <a:defRPr kumimoji="1" sz="1900" kern="1200">
          <a:solidFill>
            <a:schemeClr val="tx1"/>
          </a:solidFill>
          <a:latin typeface="+mn-lt"/>
          <a:ea typeface="+mn-ea"/>
          <a:cs typeface="+mn-cs"/>
        </a:defRPr>
      </a:lvl1pPr>
      <a:lvl2pPr marL="478822" algn="l" defTabSz="957644" rtl="0" eaLnBrk="1" latinLnBrk="0" hangingPunct="1">
        <a:defRPr kumimoji="1" sz="1900" kern="1200">
          <a:solidFill>
            <a:schemeClr val="tx1"/>
          </a:solidFill>
          <a:latin typeface="+mn-lt"/>
          <a:ea typeface="+mn-ea"/>
          <a:cs typeface="+mn-cs"/>
        </a:defRPr>
      </a:lvl2pPr>
      <a:lvl3pPr marL="957644" algn="l" defTabSz="957644" rtl="0" eaLnBrk="1" latinLnBrk="0" hangingPunct="1">
        <a:defRPr kumimoji="1" sz="1900" kern="1200">
          <a:solidFill>
            <a:schemeClr val="tx1"/>
          </a:solidFill>
          <a:latin typeface="+mn-lt"/>
          <a:ea typeface="+mn-ea"/>
          <a:cs typeface="+mn-cs"/>
        </a:defRPr>
      </a:lvl3pPr>
      <a:lvl4pPr marL="1436465" algn="l" defTabSz="957644" rtl="0" eaLnBrk="1" latinLnBrk="0" hangingPunct="1">
        <a:defRPr kumimoji="1" sz="1900" kern="1200">
          <a:solidFill>
            <a:schemeClr val="tx1"/>
          </a:solidFill>
          <a:latin typeface="+mn-lt"/>
          <a:ea typeface="+mn-ea"/>
          <a:cs typeface="+mn-cs"/>
        </a:defRPr>
      </a:lvl4pPr>
      <a:lvl5pPr marL="1915286" algn="l" defTabSz="957644" rtl="0" eaLnBrk="1" latinLnBrk="0" hangingPunct="1">
        <a:defRPr kumimoji="1" sz="1900" kern="1200">
          <a:solidFill>
            <a:schemeClr val="tx1"/>
          </a:solidFill>
          <a:latin typeface="+mn-lt"/>
          <a:ea typeface="+mn-ea"/>
          <a:cs typeface="+mn-cs"/>
        </a:defRPr>
      </a:lvl5pPr>
      <a:lvl6pPr marL="2394107" algn="l" defTabSz="957644" rtl="0" eaLnBrk="1" latinLnBrk="0" hangingPunct="1">
        <a:defRPr kumimoji="1" sz="1900" kern="1200">
          <a:solidFill>
            <a:schemeClr val="tx1"/>
          </a:solidFill>
          <a:latin typeface="+mn-lt"/>
          <a:ea typeface="+mn-ea"/>
          <a:cs typeface="+mn-cs"/>
        </a:defRPr>
      </a:lvl6pPr>
      <a:lvl7pPr marL="2872929" algn="l" defTabSz="957644" rtl="0" eaLnBrk="1" latinLnBrk="0" hangingPunct="1">
        <a:defRPr kumimoji="1" sz="1900" kern="1200">
          <a:solidFill>
            <a:schemeClr val="tx1"/>
          </a:solidFill>
          <a:latin typeface="+mn-lt"/>
          <a:ea typeface="+mn-ea"/>
          <a:cs typeface="+mn-cs"/>
        </a:defRPr>
      </a:lvl7pPr>
      <a:lvl8pPr marL="3351750" algn="l" defTabSz="957644" rtl="0" eaLnBrk="1" latinLnBrk="0" hangingPunct="1">
        <a:defRPr kumimoji="1" sz="1900" kern="1200">
          <a:solidFill>
            <a:schemeClr val="tx1"/>
          </a:solidFill>
          <a:latin typeface="+mn-lt"/>
          <a:ea typeface="+mn-ea"/>
          <a:cs typeface="+mn-cs"/>
        </a:defRPr>
      </a:lvl8pPr>
      <a:lvl9pPr marL="3830572" algn="l" defTabSz="957644" rtl="0" eaLnBrk="1" latinLnBrk="0" hangingPunct="1">
        <a:defRPr kumimoji="1" sz="1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607047"/>
            <a:ext cx="8420100" cy="1470025"/>
          </a:xfrm>
        </p:spPr>
        <p:txBody>
          <a:bodyPr>
            <a:normAutofit/>
          </a:bodyPr>
          <a:lstStyle/>
          <a:p>
            <a:r>
              <a:rPr lang="ja-JP" altLang="en-US" sz="3200" dirty="0" smtClean="0"/>
              <a:t>基本方針について</a:t>
            </a:r>
            <a:endParaRPr kumimoji="1" lang="ja-JP" altLang="en-US" sz="3200" dirty="0"/>
          </a:p>
        </p:txBody>
      </p:sp>
      <p:sp>
        <p:nvSpPr>
          <p:cNvPr id="4" name="テキスト ボックス 3"/>
          <p:cNvSpPr txBox="1"/>
          <p:nvPr/>
        </p:nvSpPr>
        <p:spPr>
          <a:xfrm>
            <a:off x="8697416" y="44625"/>
            <a:ext cx="1210588" cy="461665"/>
          </a:xfrm>
          <a:prstGeom prst="rect">
            <a:avLst/>
          </a:prstGeom>
          <a:noFill/>
        </p:spPr>
        <p:txBody>
          <a:bodyPr wrap="none" rtlCol="0">
            <a:spAutoFit/>
          </a:bodyPr>
          <a:lstStyle/>
          <a:p>
            <a:r>
              <a:rPr kumimoji="1" lang="ja-JP" altLang="en-US" sz="2400" dirty="0">
                <a:latin typeface="HG丸ｺﾞｼｯｸM-PRO" panose="020F0600000000000000" pitchFamily="50" charset="-128"/>
                <a:ea typeface="HG丸ｺﾞｼｯｸM-PRO" panose="020F0600000000000000" pitchFamily="50" charset="-128"/>
              </a:rPr>
              <a:t>資料 </a:t>
            </a:r>
            <a:r>
              <a:rPr kumimoji="1" lang="ja-JP" altLang="en-US" sz="2400" dirty="0" smtClean="0">
                <a:latin typeface="HG丸ｺﾞｼｯｸM-PRO" panose="020F0600000000000000" pitchFamily="50" charset="-128"/>
                <a:ea typeface="HG丸ｺﾞｼｯｸM-PRO" panose="020F0600000000000000" pitchFamily="50" charset="-128"/>
              </a:rPr>
              <a:t>３</a:t>
            </a:r>
            <a:endParaRPr kumimoji="1" lang="en-US" altLang="ja-JP" sz="2400" dirty="0">
              <a:latin typeface="HG丸ｺﾞｼｯｸM-PRO" panose="020F0600000000000000" pitchFamily="50" charset="-128"/>
              <a:ea typeface="HG丸ｺﾞｼｯｸM-PRO" panose="020F0600000000000000" pitchFamily="50" charset="-128"/>
            </a:endParaRPr>
          </a:p>
        </p:txBody>
      </p:sp>
      <p:sp>
        <p:nvSpPr>
          <p:cNvPr id="5" name="正方形/長方形 4"/>
          <p:cNvSpPr/>
          <p:nvPr/>
        </p:nvSpPr>
        <p:spPr>
          <a:xfrm>
            <a:off x="8625544" y="25460"/>
            <a:ext cx="1224000" cy="523220"/>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39227324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メモ 1"/>
          <p:cNvSpPr/>
          <p:nvPr/>
        </p:nvSpPr>
        <p:spPr>
          <a:xfrm>
            <a:off x="1286593" y="1700808"/>
            <a:ext cx="7176797" cy="4896544"/>
          </a:xfrm>
          <a:prstGeom prst="foldedCorner">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dirty="0"/>
          </a:p>
        </p:txBody>
      </p:sp>
      <p:sp>
        <p:nvSpPr>
          <p:cNvPr id="30" name="テキスト ボックス 29"/>
          <p:cNvSpPr txBox="1"/>
          <p:nvPr/>
        </p:nvSpPr>
        <p:spPr>
          <a:xfrm>
            <a:off x="1204" y="1054477"/>
            <a:ext cx="9905999" cy="646331"/>
          </a:xfrm>
          <a:prstGeom prst="rect">
            <a:avLst/>
          </a:prstGeom>
          <a:noFill/>
          <a:ln w="3175">
            <a:noFill/>
          </a:ln>
        </p:spPr>
        <p:txBody>
          <a:bodyPr wrap="square" rtlCol="0">
            <a:spAutoFit/>
          </a:bodyPr>
          <a:lstStyle/>
          <a:p>
            <a:pPr algn="ctr"/>
            <a:r>
              <a:rPr kumimoji="1" lang="ja-JP" altLang="en-US" sz="1800" spc="300" dirty="0" smtClean="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800" u="sng" spc="300" dirty="0" smtClean="0">
                <a:latin typeface="Meiryo UI" panose="020B0604030504040204" pitchFamily="50" charset="-128"/>
                <a:ea typeface="Meiryo UI" panose="020B0604030504040204" pitchFamily="50" charset="-128"/>
                <a:cs typeface="Meiryo UI" panose="020B0604030504040204" pitchFamily="50" charset="-128"/>
              </a:rPr>
              <a:t>「都市の顔」となる質の高いみどり空間を創出・保全・活用するため</a:t>
            </a:r>
            <a:r>
              <a:rPr lang="ja-JP" altLang="en-US" sz="1800" u="sng" spc="3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800" u="sng" spc="300" dirty="0" smtClean="0">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1800" u="sng" spc="300" dirty="0" smtClean="0">
                <a:latin typeface="Meiryo UI" panose="020B0604030504040204" pitchFamily="50" charset="-128"/>
                <a:ea typeface="Meiryo UI" panose="020B0604030504040204" pitchFamily="50" charset="-128"/>
                <a:cs typeface="Meiryo UI" panose="020B0604030504040204" pitchFamily="50" charset="-128"/>
              </a:rPr>
              <a:t>公園毎の個性を踏まえた</a:t>
            </a:r>
            <a:r>
              <a:rPr lang="en-US" altLang="ja-JP" sz="1800" u="sng" spc="300" dirty="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800" u="sng" spc="300" dirty="0" smtClean="0">
                <a:latin typeface="Meiryo UI" panose="020B0604030504040204" pitchFamily="50" charset="-128"/>
                <a:ea typeface="Meiryo UI" panose="020B0604030504040204" pitchFamily="50" charset="-128"/>
                <a:cs typeface="Meiryo UI" panose="020B0604030504040204" pitchFamily="50" charset="-128"/>
              </a:rPr>
              <a:t>公園別マネジメントプラン</a:t>
            </a:r>
            <a:r>
              <a:rPr kumimoji="1" lang="en-US" altLang="ja-JP" sz="1800" u="sng" spc="300" dirty="0" smtClean="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800" u="sng" spc="300" dirty="0" smtClean="0">
                <a:latin typeface="Meiryo UI" panose="020B0604030504040204" pitchFamily="50" charset="-128"/>
                <a:ea typeface="Meiryo UI" panose="020B0604030504040204" pitchFamily="50" charset="-128"/>
                <a:cs typeface="Meiryo UI" panose="020B0604030504040204" pitchFamily="50" charset="-128"/>
              </a:rPr>
              <a:t>を策定、共有する</a:t>
            </a:r>
            <a:endParaRPr kumimoji="1" lang="en-US" altLang="ja-JP" sz="1800" u="sng" spc="3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正方形/長方形 3"/>
          <p:cNvSpPr/>
          <p:nvPr/>
        </p:nvSpPr>
        <p:spPr>
          <a:xfrm>
            <a:off x="2222696" y="2168912"/>
            <a:ext cx="4939721" cy="1368152"/>
          </a:xfrm>
          <a:prstGeom prst="rect">
            <a:avLst/>
          </a:prstGeom>
        </p:spPr>
        <p:style>
          <a:lnRef idx="2">
            <a:schemeClr val="accent5"/>
          </a:lnRef>
          <a:fillRef idx="1">
            <a:schemeClr val="lt1"/>
          </a:fillRef>
          <a:effectRef idx="0">
            <a:schemeClr val="accent5"/>
          </a:effectRef>
          <a:fontRef idx="minor">
            <a:schemeClr val="dk1"/>
          </a:fontRef>
        </p:style>
        <p:txBody>
          <a:bodyPr rtlCol="0" anchor="t"/>
          <a:lstStyle/>
          <a:p>
            <a:pPr>
              <a:lnSpc>
                <a:spcPct val="150000"/>
              </a:lnSpc>
            </a:pPr>
            <a:r>
              <a:rPr kumimoji="1" lang="ja-JP" altLang="en-US" sz="2000" b="1" dirty="0" smtClean="0">
                <a:latin typeface="Meiryo UI" panose="020B0604030504040204" pitchFamily="50" charset="-128"/>
                <a:ea typeface="Meiryo UI" panose="020B0604030504040204" pitchFamily="50" charset="-128"/>
                <a:cs typeface="Meiryo UI" panose="020B0604030504040204" pitchFamily="50" charset="-128"/>
              </a:rPr>
              <a:t>①各公園の概要</a:t>
            </a:r>
            <a:endParaRPr kumimoji="1" lang="en-US" altLang="ja-JP" sz="2000" b="1"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・基本的事項（位置・立地・面積・主要アクセス</a:t>
            </a:r>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・歴史的背景（設置目的・主な施設整備目的</a:t>
            </a:r>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・周辺状況　 （周辺土地利用・周辺人口</a:t>
            </a:r>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14" name="二等辺三角形 13"/>
          <p:cNvSpPr/>
          <p:nvPr/>
        </p:nvSpPr>
        <p:spPr>
          <a:xfrm flipV="1">
            <a:off x="3485339" y="3609072"/>
            <a:ext cx="2414439" cy="360040"/>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正方形/長方形 14"/>
          <p:cNvSpPr/>
          <p:nvPr/>
        </p:nvSpPr>
        <p:spPr>
          <a:xfrm>
            <a:off x="2222695" y="4021461"/>
            <a:ext cx="4939721" cy="468000"/>
          </a:xfrm>
          <a:prstGeom prst="rect">
            <a:avLst/>
          </a:prstGeom>
        </p:spPr>
        <p:style>
          <a:lnRef idx="2">
            <a:schemeClr val="accent5"/>
          </a:lnRef>
          <a:fillRef idx="1">
            <a:schemeClr val="lt1"/>
          </a:fillRef>
          <a:effectRef idx="0">
            <a:schemeClr val="accent5"/>
          </a:effectRef>
          <a:fontRef idx="minor">
            <a:schemeClr val="dk1"/>
          </a:fontRef>
        </p:style>
        <p:txBody>
          <a:bodyPr rtlCol="0" anchor="t"/>
          <a:lstStyle/>
          <a:p>
            <a:pPr>
              <a:lnSpc>
                <a:spcPct val="150000"/>
              </a:lnSpc>
            </a:pPr>
            <a:r>
              <a:rPr kumimoji="1" lang="ja-JP" altLang="en-US" b="1" dirty="0" smtClean="0">
                <a:latin typeface="Meiryo UI" panose="020B0604030504040204" pitchFamily="50" charset="-128"/>
                <a:ea typeface="Meiryo UI" panose="020B0604030504040204" pitchFamily="50" charset="-128"/>
                <a:cs typeface="Meiryo UI" panose="020B0604030504040204" pitchFamily="50" charset="-128"/>
              </a:rPr>
              <a:t>②各公園の将来像</a:t>
            </a:r>
            <a:endParaRPr kumimoji="1" lang="en-US" altLang="ja-JP" b="1"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16" name="二等辺三角形 15"/>
          <p:cNvSpPr/>
          <p:nvPr/>
        </p:nvSpPr>
        <p:spPr>
          <a:xfrm flipV="1">
            <a:off x="3485339" y="4545176"/>
            <a:ext cx="2414439" cy="360040"/>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正方形/長方形 16"/>
          <p:cNvSpPr/>
          <p:nvPr/>
        </p:nvSpPr>
        <p:spPr>
          <a:xfrm>
            <a:off x="2222696" y="4941272"/>
            <a:ext cx="4939721" cy="468000"/>
          </a:xfrm>
          <a:prstGeom prst="rect">
            <a:avLst/>
          </a:prstGeom>
        </p:spPr>
        <p:style>
          <a:lnRef idx="2">
            <a:schemeClr val="accent5"/>
          </a:lnRef>
          <a:fillRef idx="1">
            <a:schemeClr val="lt1"/>
          </a:fillRef>
          <a:effectRef idx="0">
            <a:schemeClr val="accent5"/>
          </a:effectRef>
          <a:fontRef idx="minor">
            <a:schemeClr val="dk1"/>
          </a:fontRef>
        </p:style>
        <p:txBody>
          <a:bodyPr rtlCol="0" anchor="t"/>
          <a:lstStyle/>
          <a:p>
            <a:pPr>
              <a:lnSpc>
                <a:spcPct val="150000"/>
              </a:lnSpc>
            </a:pPr>
            <a:r>
              <a:rPr lang="ja-JP" altLang="en-US" b="1" dirty="0" smtClean="0">
                <a:latin typeface="Meiryo UI" panose="020B0604030504040204" pitchFamily="50" charset="-128"/>
                <a:ea typeface="Meiryo UI" panose="020B0604030504040204" pitchFamily="50" charset="-128"/>
                <a:cs typeface="Meiryo UI" panose="020B0604030504040204" pitchFamily="50" charset="-128"/>
              </a:rPr>
              <a:t>③基本方針毎の具体的な取組み</a:t>
            </a:r>
            <a:endParaRPr kumimoji="1" lang="en-US" altLang="ja-JP" b="1"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18" name="二等辺三角形 17"/>
          <p:cNvSpPr/>
          <p:nvPr/>
        </p:nvSpPr>
        <p:spPr>
          <a:xfrm flipV="1">
            <a:off x="3485339" y="5481280"/>
            <a:ext cx="2414439" cy="360040"/>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正方形/長方形 18"/>
          <p:cNvSpPr/>
          <p:nvPr/>
        </p:nvSpPr>
        <p:spPr>
          <a:xfrm>
            <a:off x="2222696" y="5913328"/>
            <a:ext cx="4939721" cy="468000"/>
          </a:xfrm>
          <a:prstGeom prst="rect">
            <a:avLst/>
          </a:prstGeom>
        </p:spPr>
        <p:style>
          <a:lnRef idx="2">
            <a:schemeClr val="accent5"/>
          </a:lnRef>
          <a:fillRef idx="1">
            <a:schemeClr val="lt1"/>
          </a:fillRef>
          <a:effectRef idx="0">
            <a:schemeClr val="accent5"/>
          </a:effectRef>
          <a:fontRef idx="minor">
            <a:schemeClr val="dk1"/>
          </a:fontRef>
        </p:style>
        <p:txBody>
          <a:bodyPr rtlCol="0" anchor="t"/>
          <a:lstStyle/>
          <a:p>
            <a:pPr>
              <a:lnSpc>
                <a:spcPct val="150000"/>
              </a:lnSpc>
            </a:pPr>
            <a:r>
              <a:rPr kumimoji="1" lang="ja-JP" altLang="en-US" b="1" dirty="0" smtClean="0">
                <a:latin typeface="Meiryo UI" panose="020B0604030504040204" pitchFamily="50" charset="-128"/>
                <a:ea typeface="Meiryo UI" panose="020B0604030504040204" pitchFamily="50" charset="-128"/>
                <a:cs typeface="Meiryo UI" panose="020B0604030504040204" pitchFamily="50" charset="-128"/>
              </a:rPr>
              <a:t>④評価指標</a:t>
            </a:r>
            <a:endParaRPr kumimoji="1" lang="en-US" altLang="ja-JP" b="1"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正方形/長方形 2"/>
          <p:cNvSpPr/>
          <p:nvPr/>
        </p:nvSpPr>
        <p:spPr>
          <a:xfrm>
            <a:off x="1286593" y="1650009"/>
            <a:ext cx="4121641" cy="530915"/>
          </a:xfrm>
          <a:prstGeom prst="rect">
            <a:avLst/>
          </a:prstGeom>
        </p:spPr>
        <p:txBody>
          <a:bodyPr wrap="none">
            <a:spAutoFit/>
          </a:bodyPr>
          <a:lstStyle/>
          <a:p>
            <a:pPr>
              <a:lnSpc>
                <a:spcPct val="150000"/>
              </a:lnSpc>
            </a:pPr>
            <a:r>
              <a:rPr lang="ja-JP" altLang="en-US" b="1" dirty="0" smtClean="0">
                <a:latin typeface="Meiryo UI" panose="020B0604030504040204" pitchFamily="50" charset="-128"/>
                <a:ea typeface="Meiryo UI" panose="020B0604030504040204" pitchFamily="50" charset="-128"/>
                <a:cs typeface="Meiryo UI" panose="020B0604030504040204" pitchFamily="50" charset="-128"/>
              </a:rPr>
              <a:t>公園別マネジメントプランの構成（案）</a:t>
            </a:r>
            <a:endParaRPr lang="en-US" altLang="ja-JP"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0" name="正方形/長方形 19"/>
          <p:cNvSpPr/>
          <p:nvPr/>
        </p:nvSpPr>
        <p:spPr>
          <a:xfrm>
            <a:off x="0" y="0"/>
            <a:ext cx="9906000" cy="523875"/>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3200" dirty="0"/>
          </a:p>
        </p:txBody>
      </p:sp>
      <p:sp>
        <p:nvSpPr>
          <p:cNvPr id="21" name="タイトル 1"/>
          <p:cNvSpPr txBox="1">
            <a:spLocks/>
          </p:cNvSpPr>
          <p:nvPr/>
        </p:nvSpPr>
        <p:spPr>
          <a:xfrm>
            <a:off x="-1" y="44624"/>
            <a:ext cx="9777537" cy="544370"/>
          </a:xfrm>
          <a:prstGeom prst="rect">
            <a:avLst/>
          </a:prstGeom>
        </p:spPr>
        <p:txBody>
          <a:bodyPr vert="horz" lIns="91440" tIns="45720" rIns="91440" bIns="45720" rtlCol="0" anchor="t" anchorCtr="0">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lnSpc>
                <a:spcPts val="2000"/>
              </a:lnSpc>
            </a:pPr>
            <a:r>
              <a:rPr lang="ja-JP" altLang="en-US" sz="1800" dirty="0">
                <a:latin typeface="+mj-ea"/>
              </a:rPr>
              <a:t>　</a:t>
            </a:r>
            <a:r>
              <a:rPr lang="ja-JP" altLang="en-US" sz="1800" dirty="0" smtClean="0">
                <a:latin typeface="+mj-ea"/>
              </a:rPr>
              <a:t>基本</a:t>
            </a:r>
            <a:r>
              <a:rPr lang="ja-JP" altLang="en-US" sz="1800" dirty="0" smtClean="0">
                <a:latin typeface="+mj-ea"/>
              </a:rPr>
              <a:t>方針⑦に</a:t>
            </a:r>
            <a:r>
              <a:rPr lang="ja-JP" altLang="en-US" sz="1800" dirty="0" smtClean="0">
                <a:latin typeface="+mj-ea"/>
              </a:rPr>
              <a:t>ついて</a:t>
            </a:r>
            <a:endParaRPr lang="en-US" altLang="ja-JP" sz="1800" dirty="0" smtClean="0">
              <a:latin typeface="+mj-ea"/>
            </a:endParaRPr>
          </a:p>
        </p:txBody>
      </p:sp>
      <p:sp>
        <p:nvSpPr>
          <p:cNvPr id="22" name="テキスト ボックス 21"/>
          <p:cNvSpPr txBox="1"/>
          <p:nvPr/>
        </p:nvSpPr>
        <p:spPr>
          <a:xfrm>
            <a:off x="8398355" y="91209"/>
            <a:ext cx="1404155" cy="384721"/>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kumimoji="1" lang="ja-JP" altLang="en-US" dirty="0" smtClean="0"/>
              <a:t>参考資料</a:t>
            </a:r>
            <a:endParaRPr kumimoji="1" lang="ja-JP" altLang="en-US" dirty="0"/>
          </a:p>
        </p:txBody>
      </p:sp>
      <p:grpSp>
        <p:nvGrpSpPr>
          <p:cNvPr id="23" name="グループ化 22"/>
          <p:cNvGrpSpPr/>
          <p:nvPr/>
        </p:nvGrpSpPr>
        <p:grpSpPr>
          <a:xfrm>
            <a:off x="164468" y="649537"/>
            <a:ext cx="9548870" cy="331191"/>
            <a:chOff x="172075" y="0"/>
            <a:chExt cx="8537892" cy="223941"/>
          </a:xfrm>
          <a:scene3d>
            <a:camera prst="orthographicFront"/>
            <a:lightRig rig="flat" dir="t"/>
          </a:scene3d>
        </p:grpSpPr>
        <p:sp>
          <p:nvSpPr>
            <p:cNvPr id="24" name="角丸四角形 23"/>
            <p:cNvSpPr/>
            <p:nvPr/>
          </p:nvSpPr>
          <p:spPr>
            <a:xfrm>
              <a:off x="172075" y="0"/>
              <a:ext cx="8421019" cy="223941"/>
            </a:xfrm>
            <a:prstGeom prst="roundRect">
              <a:avLst/>
            </a:prstGeom>
            <a:sp3d prstMaterial="dkEdge">
              <a:bevelT w="8200" h="38100"/>
            </a:sp3d>
          </p:spPr>
          <p:style>
            <a:lnRef idx="0">
              <a:schemeClr val="lt1">
                <a:hueOff val="0"/>
                <a:satOff val="0"/>
                <a:lumOff val="0"/>
                <a:alphaOff val="0"/>
              </a:schemeClr>
            </a:lnRef>
            <a:fillRef idx="2">
              <a:schemeClr val="accent4">
                <a:hueOff val="0"/>
                <a:satOff val="0"/>
                <a:lumOff val="0"/>
                <a:alphaOff val="0"/>
              </a:schemeClr>
            </a:fillRef>
            <a:effectRef idx="1">
              <a:schemeClr val="accent4">
                <a:hueOff val="0"/>
                <a:satOff val="0"/>
                <a:lumOff val="0"/>
                <a:alphaOff val="0"/>
              </a:schemeClr>
            </a:effectRef>
            <a:fontRef idx="minor">
              <a:schemeClr val="dk1"/>
            </a:fontRef>
          </p:style>
        </p:sp>
        <p:sp>
          <p:nvSpPr>
            <p:cNvPr id="25" name="角丸四角形 4"/>
            <p:cNvSpPr/>
            <p:nvPr/>
          </p:nvSpPr>
          <p:spPr>
            <a:xfrm>
              <a:off x="172075" y="11493"/>
              <a:ext cx="8537892" cy="212448"/>
            </a:xfrm>
            <a:prstGeom prst="rect">
              <a:avLst/>
            </a:prstGeom>
            <a:sp3d/>
          </p:spPr>
          <p:style>
            <a:lnRef idx="0">
              <a:scrgbClr r="0" g="0" b="0"/>
            </a:lnRef>
            <a:fillRef idx="0">
              <a:scrgbClr r="0" g="0" b="0"/>
            </a:fillRef>
            <a:effectRef idx="0">
              <a:scrgbClr r="0" g="0" b="0"/>
            </a:effectRef>
            <a:fontRef idx="minor">
              <a:schemeClr val="dk1"/>
            </a:fontRef>
          </p:style>
          <p:txBody>
            <a:bodyPr spcFirstLastPara="0" vert="horz" wrap="square" lIns="60960" tIns="60960" rIns="60960" bIns="60960" numCol="1" spcCol="1270" anchor="ctr" anchorCtr="0">
              <a:noAutofit/>
            </a:bodyPr>
            <a:lstStyle/>
            <a:p>
              <a:pPr lvl="0" defTabSz="711200">
                <a:lnSpc>
                  <a:spcPct val="90000"/>
                </a:lnSpc>
                <a:spcBef>
                  <a:spcPct val="0"/>
                </a:spcBef>
                <a:spcAft>
                  <a:spcPct val="35000"/>
                </a:spcAft>
              </a:pPr>
              <a:r>
                <a:rPr kumimoji="1" lang="ja-JP" altLang="en-US" sz="1600" b="1" kern="1200" dirty="0" smtClean="0">
                  <a:latin typeface="Meiryo UI" panose="020B0604030504040204" pitchFamily="50" charset="-128"/>
                  <a:ea typeface="Meiryo UI" panose="020B0604030504040204" pitchFamily="50" charset="-128"/>
                  <a:cs typeface="Meiryo UI" panose="020B0604030504040204" pitchFamily="50" charset="-128"/>
                </a:rPr>
                <a:t>公園別マネジメントプランの策定・共有</a:t>
              </a:r>
              <a:endParaRPr kumimoji="1" lang="ja-JP" altLang="en-US" sz="1600" b="1" kern="1200" dirty="0">
                <a:latin typeface="Meiryo UI" panose="020B0604030504040204" pitchFamily="50" charset="-128"/>
                <a:ea typeface="Meiryo UI" panose="020B0604030504040204" pitchFamily="50" charset="-128"/>
                <a:cs typeface="Meiryo UI" panose="020B0604030504040204" pitchFamily="50" charset="-128"/>
              </a:endParaRPr>
            </a:p>
          </p:txBody>
        </p:sp>
      </p:grpSp>
    </p:spTree>
    <p:extLst>
      <p:ext uri="{BB962C8B-B14F-4D97-AF65-F5344CB8AC3E}">
        <p14:creationId xmlns:p14="http://schemas.microsoft.com/office/powerpoint/2010/main" val="24804505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角丸四角形 36"/>
          <p:cNvSpPr/>
          <p:nvPr/>
        </p:nvSpPr>
        <p:spPr>
          <a:xfrm>
            <a:off x="428498" y="4296644"/>
            <a:ext cx="9283030" cy="2444725"/>
          </a:xfrm>
          <a:prstGeom prst="roundRect">
            <a:avLst>
              <a:gd name="adj" fmla="val 7756"/>
            </a:avLst>
          </a:prstGeom>
          <a:solidFill>
            <a:schemeClr val="accent4">
              <a:lumMod val="20000"/>
              <a:lumOff val="80000"/>
            </a:schemeClr>
          </a:solidFill>
          <a:ln w="38100">
            <a:solidFill>
              <a:schemeClr val="accent4">
                <a:lumMod val="75000"/>
              </a:schemeClr>
            </a:solidFill>
          </a:ln>
        </p:spPr>
        <p:txBody>
          <a:bodyPr wrap="square">
            <a:noAutofit/>
          </a:bodyPr>
          <a:lstStyle/>
          <a:p>
            <a:endParaRPr lang="en-US" altLang="ja-JP" sz="1400" dirty="0" smtClean="0">
              <a:latin typeface="HG丸ｺﾞｼｯｸM-PRO" panose="020F0600000000000000" pitchFamily="50" charset="-128"/>
              <a:ea typeface="HG丸ｺﾞｼｯｸM-PRO" panose="020F0600000000000000" pitchFamily="50" charset="-128"/>
              <a:cs typeface="Meiryo UI" panose="020B0604030504040204" pitchFamily="50" charset="-128"/>
            </a:endParaRPr>
          </a:p>
          <a:p>
            <a:r>
              <a:rPr lang="en-US" altLang="ja-JP" dirty="0" smtClean="0">
                <a:latin typeface="HG丸ｺﾞｼｯｸM-PRO" panose="020F0600000000000000" pitchFamily="50" charset="-128"/>
                <a:ea typeface="HG丸ｺﾞｼｯｸM-PRO" panose="020F0600000000000000" pitchFamily="50" charset="-128"/>
                <a:cs typeface="Meiryo UI" panose="020B0604030504040204" pitchFamily="50" charset="-128"/>
              </a:rPr>
              <a:t> 【</a:t>
            </a:r>
            <a:r>
              <a:rPr lang="ja-JP" altLang="en-US" dirty="0" smtClean="0">
                <a:latin typeface="HG丸ｺﾞｼｯｸM-PRO" panose="020F0600000000000000" pitchFamily="50" charset="-128"/>
                <a:ea typeface="HG丸ｺﾞｼｯｸM-PRO" panose="020F0600000000000000" pitchFamily="50" charset="-128"/>
                <a:cs typeface="Meiryo UI" panose="020B0604030504040204" pitchFamily="50" charset="-128"/>
              </a:rPr>
              <a:t>目的</a:t>
            </a:r>
            <a:r>
              <a:rPr lang="en-US" altLang="ja-JP" dirty="0" smtClean="0">
                <a:latin typeface="HG丸ｺﾞｼｯｸM-PRO" panose="020F0600000000000000" pitchFamily="50" charset="-128"/>
                <a:ea typeface="HG丸ｺﾞｼｯｸM-PRO" panose="020F0600000000000000" pitchFamily="50" charset="-128"/>
                <a:cs typeface="Meiryo UI" panose="020B0604030504040204" pitchFamily="50" charset="-128"/>
              </a:rPr>
              <a:t>】</a:t>
            </a:r>
          </a:p>
          <a:p>
            <a:r>
              <a:rPr lang="ja-JP" altLang="en-US" dirty="0" smtClean="0">
                <a:latin typeface="HG丸ｺﾞｼｯｸM-PRO" panose="020F0600000000000000" pitchFamily="50" charset="-128"/>
                <a:ea typeface="HG丸ｺﾞｼｯｸM-PRO" panose="020F0600000000000000" pitchFamily="50" charset="-128"/>
                <a:cs typeface="Meiryo UI" panose="020B0604030504040204" pitchFamily="50" charset="-128"/>
              </a:rPr>
              <a:t> 　府営公園全体の</a:t>
            </a:r>
            <a:r>
              <a:rPr lang="ja-JP" altLang="en-US" dirty="0">
                <a:latin typeface="HG丸ｺﾞｼｯｸM-PRO" panose="020F0600000000000000" pitchFamily="50" charset="-128"/>
                <a:ea typeface="HG丸ｺﾞｼｯｸM-PRO" panose="020F0600000000000000" pitchFamily="50" charset="-128"/>
                <a:cs typeface="Meiryo UI" panose="020B0604030504040204" pitchFamily="50" charset="-128"/>
              </a:rPr>
              <a:t>整備・管理・運営に関する重要事項を審議</a:t>
            </a:r>
            <a:endParaRPr lang="en-US" altLang="ja-JP" dirty="0">
              <a:latin typeface="HG丸ｺﾞｼｯｸM-PRO" panose="020F0600000000000000" pitchFamily="50" charset="-128"/>
              <a:ea typeface="HG丸ｺﾞｼｯｸM-PRO" panose="020F0600000000000000" pitchFamily="50" charset="-128"/>
              <a:cs typeface="Meiryo UI" panose="020B0604030504040204" pitchFamily="50" charset="-128"/>
            </a:endParaRPr>
          </a:p>
          <a:p>
            <a:endParaRPr lang="en-US" altLang="ja-JP" sz="1000" dirty="0" smtClean="0">
              <a:latin typeface="HG丸ｺﾞｼｯｸM-PRO" panose="020F0600000000000000" pitchFamily="50" charset="-128"/>
              <a:ea typeface="HG丸ｺﾞｼｯｸM-PRO" panose="020F0600000000000000" pitchFamily="50" charset="-128"/>
              <a:cs typeface="Meiryo UI" panose="020B0604030504040204" pitchFamily="50" charset="-128"/>
            </a:endParaRPr>
          </a:p>
          <a:p>
            <a:r>
              <a:rPr lang="en-US" altLang="ja-JP" dirty="0" smtClean="0">
                <a:latin typeface="HG丸ｺﾞｼｯｸM-PRO" panose="020F0600000000000000" pitchFamily="50" charset="-128"/>
                <a:ea typeface="HG丸ｺﾞｼｯｸM-PRO" panose="020F0600000000000000" pitchFamily="50" charset="-128"/>
                <a:cs typeface="Meiryo UI" panose="020B0604030504040204" pitchFamily="50" charset="-128"/>
              </a:rPr>
              <a:t> 【</a:t>
            </a:r>
            <a:r>
              <a:rPr lang="ja-JP" altLang="en-US" dirty="0" smtClean="0">
                <a:latin typeface="HG丸ｺﾞｼｯｸM-PRO" panose="020F0600000000000000" pitchFamily="50" charset="-128"/>
                <a:ea typeface="HG丸ｺﾞｼｯｸM-PRO" panose="020F0600000000000000" pitchFamily="50" charset="-128"/>
                <a:cs typeface="Meiryo UI" panose="020B0604030504040204" pitchFamily="50" charset="-128"/>
              </a:rPr>
              <a:t>メンバー</a:t>
            </a:r>
            <a:r>
              <a:rPr lang="en-US" altLang="ja-JP" dirty="0" smtClean="0">
                <a:latin typeface="HG丸ｺﾞｼｯｸM-PRO" panose="020F0600000000000000" pitchFamily="50" charset="-128"/>
                <a:ea typeface="HG丸ｺﾞｼｯｸM-PRO" panose="020F0600000000000000" pitchFamily="50" charset="-128"/>
                <a:cs typeface="Meiryo UI" panose="020B0604030504040204" pitchFamily="50" charset="-128"/>
              </a:rPr>
              <a:t>】</a:t>
            </a:r>
          </a:p>
          <a:p>
            <a:r>
              <a:rPr lang="ja-JP" altLang="en-US" dirty="0" smtClean="0">
                <a:latin typeface="HG丸ｺﾞｼｯｸM-PRO" panose="020F0600000000000000" pitchFamily="50" charset="-128"/>
                <a:ea typeface="HG丸ｺﾞｼｯｸM-PRO" panose="020F0600000000000000" pitchFamily="50" charset="-128"/>
                <a:cs typeface="Meiryo UI" panose="020B0604030504040204" pitchFamily="50" charset="-128"/>
              </a:rPr>
              <a:t> 　学識</a:t>
            </a:r>
            <a:r>
              <a:rPr lang="ja-JP" altLang="en-US" dirty="0">
                <a:latin typeface="HG丸ｺﾞｼｯｸM-PRO" panose="020F0600000000000000" pitchFamily="50" charset="-128"/>
                <a:ea typeface="HG丸ｺﾞｼｯｸM-PRO" panose="020F0600000000000000" pitchFamily="50" charset="-128"/>
                <a:cs typeface="Meiryo UI" panose="020B0604030504040204" pitchFamily="50" charset="-128"/>
              </a:rPr>
              <a:t>経験者、関係市町村、府民、各種団体</a:t>
            </a:r>
            <a:r>
              <a:rPr lang="ja-JP" altLang="en-US" dirty="0" smtClean="0">
                <a:latin typeface="HG丸ｺﾞｼｯｸM-PRO" panose="020F0600000000000000" pitchFamily="50" charset="-128"/>
                <a:ea typeface="HG丸ｺﾞｼｯｸM-PRO" panose="020F0600000000000000" pitchFamily="50" charset="-128"/>
                <a:cs typeface="Meiryo UI" panose="020B0604030504040204" pitchFamily="50" charset="-128"/>
              </a:rPr>
              <a:t>等</a:t>
            </a:r>
            <a:endParaRPr lang="en-US" altLang="ja-JP" dirty="0" smtClean="0">
              <a:latin typeface="HG丸ｺﾞｼｯｸM-PRO" panose="020F0600000000000000" pitchFamily="50" charset="-128"/>
              <a:ea typeface="HG丸ｺﾞｼｯｸM-PRO" panose="020F0600000000000000" pitchFamily="50" charset="-128"/>
              <a:cs typeface="Meiryo UI" panose="020B0604030504040204" pitchFamily="50" charset="-128"/>
            </a:endParaRPr>
          </a:p>
          <a:p>
            <a:endParaRPr lang="en-US" altLang="ja-JP" sz="1050" dirty="0">
              <a:latin typeface="HG丸ｺﾞｼｯｸM-PRO" panose="020F0600000000000000" pitchFamily="50" charset="-128"/>
              <a:ea typeface="HG丸ｺﾞｼｯｸM-PRO" panose="020F0600000000000000" pitchFamily="50" charset="-128"/>
              <a:cs typeface="Meiryo UI" panose="020B0604030504040204" pitchFamily="50" charset="-128"/>
            </a:endParaRPr>
          </a:p>
          <a:p>
            <a:r>
              <a:rPr lang="en-US" altLang="ja-JP" dirty="0" smtClean="0">
                <a:latin typeface="HG丸ｺﾞｼｯｸM-PRO" panose="020F0600000000000000" pitchFamily="50" charset="-128"/>
                <a:ea typeface="HG丸ｺﾞｼｯｸM-PRO" panose="020F0600000000000000" pitchFamily="50" charset="-128"/>
                <a:cs typeface="Meiryo UI" panose="020B0604030504040204" pitchFamily="50" charset="-128"/>
              </a:rPr>
              <a:t> 【</a:t>
            </a:r>
            <a:r>
              <a:rPr lang="ja-JP" altLang="en-US" dirty="0" smtClean="0">
                <a:latin typeface="HG丸ｺﾞｼｯｸM-PRO" panose="020F0600000000000000" pitchFamily="50" charset="-128"/>
                <a:ea typeface="HG丸ｺﾞｼｯｸM-PRO" panose="020F0600000000000000" pitchFamily="50" charset="-128"/>
                <a:cs typeface="Meiryo UI" panose="020B0604030504040204" pitchFamily="50" charset="-128"/>
              </a:rPr>
              <a:t>審議内容</a:t>
            </a:r>
            <a:r>
              <a:rPr lang="en-US" altLang="ja-JP" dirty="0" smtClean="0">
                <a:latin typeface="HG丸ｺﾞｼｯｸM-PRO" panose="020F0600000000000000" pitchFamily="50" charset="-128"/>
                <a:ea typeface="HG丸ｺﾞｼｯｸM-PRO" panose="020F0600000000000000" pitchFamily="50" charset="-128"/>
                <a:cs typeface="Meiryo UI" panose="020B0604030504040204" pitchFamily="50" charset="-128"/>
              </a:rPr>
              <a:t>】</a:t>
            </a:r>
          </a:p>
          <a:p>
            <a:r>
              <a:rPr lang="ja-JP" altLang="en-US" dirty="0" smtClean="0">
                <a:latin typeface="HG丸ｺﾞｼｯｸM-PRO" panose="020F0600000000000000" pitchFamily="50" charset="-128"/>
                <a:ea typeface="HG丸ｺﾞｼｯｸM-PRO" panose="020F0600000000000000" pitchFamily="50" charset="-128"/>
                <a:cs typeface="Meiryo UI" panose="020B0604030504040204" pitchFamily="50" charset="-128"/>
              </a:rPr>
              <a:t>　 良好な</a:t>
            </a:r>
            <a:r>
              <a:rPr lang="ja-JP" altLang="en-US" dirty="0">
                <a:latin typeface="HG丸ｺﾞｼｯｸM-PRO" panose="020F0600000000000000" pitchFamily="50" charset="-128"/>
                <a:ea typeface="HG丸ｺﾞｼｯｸM-PRO" panose="020F0600000000000000" pitchFamily="50" charset="-128"/>
                <a:cs typeface="Meiryo UI" panose="020B0604030504040204" pitchFamily="50" charset="-128"/>
              </a:rPr>
              <a:t>府営公園</a:t>
            </a:r>
            <a:r>
              <a:rPr lang="ja-JP" altLang="en-US" dirty="0" smtClean="0">
                <a:latin typeface="HG丸ｺﾞｼｯｸM-PRO" panose="020F0600000000000000" pitchFamily="50" charset="-128"/>
                <a:ea typeface="HG丸ｺﾞｼｯｸM-PRO" panose="020F0600000000000000" pitchFamily="50" charset="-128"/>
                <a:cs typeface="Meiryo UI" panose="020B0604030504040204" pitchFamily="50" charset="-128"/>
              </a:rPr>
              <a:t>の整備・管理・運営に</a:t>
            </a:r>
            <a:r>
              <a:rPr lang="ja-JP" altLang="en-US" dirty="0">
                <a:latin typeface="HG丸ｺﾞｼｯｸM-PRO" panose="020F0600000000000000" pitchFamily="50" charset="-128"/>
                <a:ea typeface="HG丸ｺﾞｼｯｸM-PRO" panose="020F0600000000000000" pitchFamily="50" charset="-128"/>
                <a:cs typeface="Meiryo UI" panose="020B0604030504040204" pitchFamily="50" charset="-128"/>
              </a:rPr>
              <a:t>関する重要事項について調査</a:t>
            </a:r>
            <a:r>
              <a:rPr lang="ja-JP" altLang="en-US" dirty="0" smtClean="0">
                <a:latin typeface="HG丸ｺﾞｼｯｸM-PRO" panose="020F0600000000000000" pitchFamily="50" charset="-128"/>
                <a:ea typeface="HG丸ｺﾞｼｯｸM-PRO" panose="020F0600000000000000" pitchFamily="50" charset="-128"/>
                <a:cs typeface="Meiryo UI" panose="020B0604030504040204" pitchFamily="50" charset="-128"/>
              </a:rPr>
              <a:t>審議 </a:t>
            </a:r>
            <a:endParaRPr lang="en-US" altLang="ja-JP" dirty="0">
              <a:latin typeface="HG丸ｺﾞｼｯｸM-PRO" panose="020F0600000000000000" pitchFamily="50" charset="-128"/>
              <a:ea typeface="HG丸ｺﾞｼｯｸM-PRO" panose="020F0600000000000000" pitchFamily="50" charset="-128"/>
              <a:cs typeface="Meiryo UI" panose="020B0604030504040204" pitchFamily="50" charset="-128"/>
            </a:endParaRPr>
          </a:p>
        </p:txBody>
      </p:sp>
      <p:sp>
        <p:nvSpPr>
          <p:cNvPr id="12" name="角丸四角形 11"/>
          <p:cNvSpPr/>
          <p:nvPr/>
        </p:nvSpPr>
        <p:spPr>
          <a:xfrm>
            <a:off x="232950" y="4117628"/>
            <a:ext cx="2745674" cy="358030"/>
          </a:xfrm>
          <a:prstGeom prst="roundRect">
            <a:avLst/>
          </a:prstGeom>
          <a:solidFill>
            <a:schemeClr val="accent4">
              <a:lumMod val="60000"/>
              <a:lumOff val="40000"/>
            </a:schemeClr>
          </a:solidFill>
          <a:ln w="38100">
            <a:solidFill>
              <a:schemeClr val="accent4">
                <a:lumMod val="75000"/>
              </a:schemeClr>
            </a:solidFill>
          </a:ln>
        </p:spPr>
        <p:txBody>
          <a:bodyPr wrap="square">
            <a:noAutofit/>
          </a:bodyPr>
          <a:lstStyle/>
          <a:p>
            <a:pPr algn="ctr"/>
            <a:r>
              <a:rPr lang="ja-JP" altLang="en-US" b="1" spc="600" dirty="0" smtClean="0">
                <a:latin typeface="Meiryo UI" panose="020B0604030504040204" pitchFamily="50" charset="-128"/>
                <a:ea typeface="Meiryo UI" panose="020B0604030504040204" pitchFamily="50" charset="-128"/>
                <a:cs typeface="Meiryo UI" panose="020B0604030504040204" pitchFamily="50" charset="-128"/>
              </a:rPr>
              <a:t>公園審議会</a:t>
            </a:r>
            <a:endParaRPr lang="en-US" altLang="ja-JP" b="1" spc="600" dirty="0" smtClean="0">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45" name="グループ化 44"/>
          <p:cNvGrpSpPr/>
          <p:nvPr/>
        </p:nvGrpSpPr>
        <p:grpSpPr>
          <a:xfrm>
            <a:off x="194471" y="692697"/>
            <a:ext cx="9649143" cy="331191"/>
            <a:chOff x="172075" y="0"/>
            <a:chExt cx="8537892" cy="223941"/>
          </a:xfrm>
          <a:scene3d>
            <a:camera prst="orthographicFront"/>
            <a:lightRig rig="flat" dir="t"/>
          </a:scene3d>
        </p:grpSpPr>
        <p:sp>
          <p:nvSpPr>
            <p:cNvPr id="49" name="角丸四角形 48"/>
            <p:cNvSpPr/>
            <p:nvPr/>
          </p:nvSpPr>
          <p:spPr>
            <a:xfrm>
              <a:off x="172075" y="0"/>
              <a:ext cx="8421019" cy="223941"/>
            </a:xfrm>
            <a:prstGeom prst="roundRect">
              <a:avLst/>
            </a:prstGeom>
            <a:sp3d prstMaterial="dkEdge">
              <a:bevelT w="8200" h="38100"/>
            </a:sp3d>
          </p:spPr>
          <p:style>
            <a:lnRef idx="0">
              <a:schemeClr val="lt1">
                <a:hueOff val="0"/>
                <a:satOff val="0"/>
                <a:lumOff val="0"/>
                <a:alphaOff val="0"/>
              </a:schemeClr>
            </a:lnRef>
            <a:fillRef idx="2">
              <a:schemeClr val="accent4">
                <a:hueOff val="0"/>
                <a:satOff val="0"/>
                <a:lumOff val="0"/>
                <a:alphaOff val="0"/>
              </a:schemeClr>
            </a:fillRef>
            <a:effectRef idx="1">
              <a:schemeClr val="accent4">
                <a:hueOff val="0"/>
                <a:satOff val="0"/>
                <a:lumOff val="0"/>
                <a:alphaOff val="0"/>
              </a:schemeClr>
            </a:effectRef>
            <a:fontRef idx="minor">
              <a:schemeClr val="dk1"/>
            </a:fontRef>
          </p:style>
        </p:sp>
        <p:sp>
          <p:nvSpPr>
            <p:cNvPr id="50" name="角丸四角形 4"/>
            <p:cNvSpPr/>
            <p:nvPr/>
          </p:nvSpPr>
          <p:spPr>
            <a:xfrm>
              <a:off x="172075" y="11493"/>
              <a:ext cx="8537892" cy="212448"/>
            </a:xfrm>
            <a:prstGeom prst="rect">
              <a:avLst/>
            </a:prstGeom>
            <a:sp3d/>
          </p:spPr>
          <p:style>
            <a:lnRef idx="0">
              <a:scrgbClr r="0" g="0" b="0"/>
            </a:lnRef>
            <a:fillRef idx="0">
              <a:scrgbClr r="0" g="0" b="0"/>
            </a:fillRef>
            <a:effectRef idx="0">
              <a:scrgbClr r="0" g="0" b="0"/>
            </a:effectRef>
            <a:fontRef idx="minor">
              <a:schemeClr val="dk1"/>
            </a:fontRef>
          </p:style>
          <p:txBody>
            <a:bodyPr spcFirstLastPara="0" vert="horz" wrap="square" lIns="60960" tIns="60960" rIns="60960" bIns="60960" numCol="1" spcCol="1270" anchor="ctr" anchorCtr="0">
              <a:noAutofit/>
            </a:bodyPr>
            <a:lstStyle/>
            <a:p>
              <a:pPr lvl="0" defTabSz="711200">
                <a:lnSpc>
                  <a:spcPct val="90000"/>
                </a:lnSpc>
                <a:spcBef>
                  <a:spcPct val="0"/>
                </a:spcBef>
                <a:spcAft>
                  <a:spcPct val="35000"/>
                </a:spcAft>
              </a:pPr>
              <a:r>
                <a:rPr kumimoji="1" lang="ja-JP" altLang="en-US" sz="1600" b="1" kern="1200" dirty="0" smtClean="0">
                  <a:latin typeface="Meiryo UI" panose="020B0604030504040204" pitchFamily="50" charset="-128"/>
                  <a:ea typeface="Meiryo UI" panose="020B0604030504040204" pitchFamily="50" charset="-128"/>
                  <a:cs typeface="Meiryo UI" panose="020B0604030504040204" pitchFamily="50" charset="-128"/>
                </a:rPr>
                <a:t>公共性を担保する仕組みづくり（例：</a:t>
              </a:r>
              <a:r>
                <a:rPr lang="ja-JP" altLang="en-US" sz="1600" b="1" dirty="0">
                  <a:latin typeface="Meiryo UI" panose="020B0604030504040204" pitchFamily="50" charset="-128"/>
                  <a:ea typeface="Meiryo UI" panose="020B0604030504040204" pitchFamily="50" charset="-128"/>
                  <a:cs typeface="Meiryo UI" panose="020B0604030504040204" pitchFamily="50" charset="-128"/>
                </a:rPr>
                <a:t>公園審</a:t>
              </a:r>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議会の設立</a:t>
              </a:r>
              <a:r>
                <a:rPr kumimoji="1" lang="ja-JP" altLang="en-US" sz="1600" b="1" kern="1200" dirty="0" smtClean="0">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400" kern="1200" dirty="0">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51" name="テキスト ボックス 50"/>
          <p:cNvSpPr txBox="1"/>
          <p:nvPr/>
        </p:nvSpPr>
        <p:spPr>
          <a:xfrm>
            <a:off x="41276" y="84877"/>
            <a:ext cx="9789536" cy="400110"/>
          </a:xfrm>
          <a:prstGeom prst="rect">
            <a:avLst/>
          </a:prstGeom>
          <a:noFill/>
        </p:spPr>
        <p:txBody>
          <a:bodyPr wrap="square" rtlCol="0">
            <a:spAutoFit/>
          </a:bodyPr>
          <a:lstStyle/>
          <a:p>
            <a:pPr algn="dist"/>
            <a:r>
              <a:rPr lang="ja-JP" altLang="en-US" sz="2000" b="1" spc="-15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20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都市</a:t>
            </a:r>
            <a:r>
              <a:rPr lang="ja-JP" altLang="en-US" sz="2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・まちづくりを先導し続ける戦略的な整備・管理・運営の</a:t>
            </a:r>
            <a:r>
              <a:rPr lang="ja-JP" altLang="en-US" sz="20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仕組みづくり</a:t>
            </a:r>
            <a:endParaRPr lang="ja-JP" altLang="en-US" sz="2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2" name="角丸四角形 51"/>
          <p:cNvSpPr/>
          <p:nvPr/>
        </p:nvSpPr>
        <p:spPr>
          <a:xfrm>
            <a:off x="428498" y="1344278"/>
            <a:ext cx="9283031" cy="2660786"/>
          </a:xfrm>
          <a:prstGeom prst="roundRect">
            <a:avLst>
              <a:gd name="adj" fmla="val 7465"/>
            </a:avLst>
          </a:prstGeom>
          <a:solidFill>
            <a:schemeClr val="accent4">
              <a:lumMod val="20000"/>
              <a:lumOff val="80000"/>
            </a:schemeClr>
          </a:solidFill>
          <a:ln w="38100">
            <a:solidFill>
              <a:schemeClr val="accent4">
                <a:lumMod val="75000"/>
              </a:schemeClr>
            </a:solidFill>
          </a:ln>
        </p:spPr>
        <p:txBody>
          <a:bodyPr wrap="square">
            <a:noAutofit/>
          </a:bodyPr>
          <a:lstStyle/>
          <a:p>
            <a:endParaRPr lang="en-US" altLang="ja-JP" sz="1600" b="1" u="sng" spc="3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53" name="正方形/長方形 52"/>
          <p:cNvSpPr/>
          <p:nvPr/>
        </p:nvSpPr>
        <p:spPr>
          <a:xfrm>
            <a:off x="506027" y="1578566"/>
            <a:ext cx="9526754" cy="2446824"/>
          </a:xfrm>
          <a:prstGeom prst="rect">
            <a:avLst/>
          </a:prstGeom>
        </p:spPr>
        <p:txBody>
          <a:bodyPr wrap="square">
            <a:spAutoFit/>
          </a:bodyPr>
          <a:lstStyle/>
          <a:p>
            <a:r>
              <a:rPr lang="en-US" altLang="ja-JP" dirty="0" smtClean="0">
                <a:latin typeface="HG丸ｺﾞｼｯｸM-PRO" panose="020F0600000000000000" pitchFamily="50" charset="-128"/>
                <a:ea typeface="HG丸ｺﾞｼｯｸM-PRO" panose="020F0600000000000000" pitchFamily="50" charset="-128"/>
              </a:rPr>
              <a:t>【</a:t>
            </a:r>
            <a:r>
              <a:rPr lang="ja-JP" altLang="en-US" dirty="0" smtClean="0">
                <a:latin typeface="HG丸ｺﾞｼｯｸM-PRO" panose="020F0600000000000000" pitchFamily="50" charset="-128"/>
                <a:ea typeface="HG丸ｺﾞｼｯｸM-PRO" panose="020F0600000000000000" pitchFamily="50" charset="-128"/>
              </a:rPr>
              <a:t>目的</a:t>
            </a:r>
            <a:r>
              <a:rPr lang="en-US" altLang="ja-JP" dirty="0" smtClean="0">
                <a:latin typeface="HG丸ｺﾞｼｯｸM-PRO" panose="020F0600000000000000" pitchFamily="50" charset="-128"/>
                <a:ea typeface="HG丸ｺﾞｼｯｸM-PRO" panose="020F0600000000000000" pitchFamily="50" charset="-128"/>
              </a:rPr>
              <a:t>】</a:t>
            </a:r>
          </a:p>
          <a:p>
            <a:r>
              <a:rPr lang="ja-JP" altLang="en-US" dirty="0" smtClean="0">
                <a:latin typeface="HG丸ｺﾞｼｯｸM-PRO" panose="020F0600000000000000" pitchFamily="50" charset="-128"/>
                <a:ea typeface="HG丸ｺﾞｼｯｸM-PRO" panose="020F0600000000000000" pitchFamily="50" charset="-128"/>
              </a:rPr>
              <a:t>　公園及び周辺地域の情報の共有や、整備・管理・運営上の連携を図る</a:t>
            </a:r>
            <a:endParaRPr lang="en-US" altLang="ja-JP" dirty="0" smtClean="0">
              <a:latin typeface="HG丸ｺﾞｼｯｸM-PRO" panose="020F0600000000000000" pitchFamily="50" charset="-128"/>
              <a:ea typeface="HG丸ｺﾞｼｯｸM-PRO" panose="020F0600000000000000" pitchFamily="50" charset="-128"/>
            </a:endParaRPr>
          </a:p>
          <a:p>
            <a:endParaRPr lang="en-US" altLang="ja-JP" sz="1000" dirty="0" smtClean="0">
              <a:latin typeface="HG丸ｺﾞｼｯｸM-PRO" panose="020F0600000000000000" pitchFamily="50" charset="-128"/>
              <a:ea typeface="HG丸ｺﾞｼｯｸM-PRO" panose="020F0600000000000000" pitchFamily="50" charset="-128"/>
            </a:endParaRPr>
          </a:p>
          <a:p>
            <a:r>
              <a:rPr lang="en-US" altLang="ja-JP" dirty="0" smtClean="0">
                <a:latin typeface="HG丸ｺﾞｼｯｸM-PRO" panose="020F0600000000000000" pitchFamily="50" charset="-128"/>
                <a:ea typeface="HG丸ｺﾞｼｯｸM-PRO" panose="020F0600000000000000" pitchFamily="50" charset="-128"/>
              </a:rPr>
              <a:t>【</a:t>
            </a:r>
            <a:r>
              <a:rPr lang="ja-JP" altLang="en-US" dirty="0" smtClean="0">
                <a:latin typeface="HG丸ｺﾞｼｯｸM-PRO" panose="020F0600000000000000" pitchFamily="50" charset="-128"/>
                <a:ea typeface="HG丸ｺﾞｼｯｸM-PRO" panose="020F0600000000000000" pitchFamily="50" charset="-128"/>
              </a:rPr>
              <a:t>メンバー</a:t>
            </a:r>
            <a:r>
              <a:rPr lang="en-US" altLang="ja-JP" dirty="0" smtClean="0">
                <a:latin typeface="HG丸ｺﾞｼｯｸM-PRO" panose="020F0600000000000000" pitchFamily="50" charset="-128"/>
                <a:ea typeface="HG丸ｺﾞｼｯｸM-PRO" panose="020F0600000000000000" pitchFamily="50" charset="-128"/>
              </a:rPr>
              <a:t>】</a:t>
            </a:r>
          </a:p>
          <a:p>
            <a:r>
              <a:rPr lang="ja-JP" altLang="en-US" dirty="0" smtClean="0">
                <a:latin typeface="HG丸ｺﾞｼｯｸM-PRO" panose="020F0600000000000000" pitchFamily="50" charset="-128"/>
                <a:ea typeface="HG丸ｺﾞｼｯｸM-PRO" panose="020F0600000000000000" pitchFamily="50" charset="-128"/>
              </a:rPr>
              <a:t>　府・指定管理者が主体</a:t>
            </a:r>
            <a:endParaRPr lang="en-US" altLang="ja-JP" dirty="0" smtClean="0">
              <a:latin typeface="HG丸ｺﾞｼｯｸM-PRO" panose="020F0600000000000000" pitchFamily="50" charset="-128"/>
              <a:ea typeface="HG丸ｺﾞｼｯｸM-PRO" panose="020F0600000000000000" pitchFamily="50" charset="-128"/>
            </a:endParaRPr>
          </a:p>
          <a:p>
            <a:r>
              <a:rPr lang="ja-JP" altLang="en-US" dirty="0">
                <a:latin typeface="HG丸ｺﾞｼｯｸM-PRO" panose="020F0600000000000000" pitchFamily="50" charset="-128"/>
                <a:ea typeface="HG丸ｺﾞｼｯｸM-PRO" panose="020F0600000000000000" pitchFamily="50" charset="-128"/>
              </a:rPr>
              <a:t>　</a:t>
            </a:r>
            <a:r>
              <a:rPr lang="ja-JP" altLang="en-US" dirty="0" smtClean="0">
                <a:latin typeface="HG丸ｺﾞｼｯｸM-PRO" panose="020F0600000000000000" pitchFamily="50" charset="-128"/>
                <a:ea typeface="HG丸ｺﾞｼｯｸM-PRO" panose="020F0600000000000000" pitchFamily="50" charset="-128"/>
              </a:rPr>
              <a:t>学識経験者、企業</a:t>
            </a:r>
            <a:r>
              <a:rPr lang="ja-JP" altLang="en-US" dirty="0">
                <a:latin typeface="HG丸ｺﾞｼｯｸM-PRO" panose="020F0600000000000000" pitchFamily="50" charset="-128"/>
                <a:ea typeface="HG丸ｺﾞｼｯｸM-PRO" panose="020F0600000000000000" pitchFamily="50" charset="-128"/>
              </a:rPr>
              <a:t>、鉄道事業者、地域住民、施設設置者</a:t>
            </a:r>
            <a:r>
              <a:rPr lang="ja-JP" altLang="en-US" dirty="0" smtClean="0">
                <a:latin typeface="HG丸ｺﾞｼｯｸM-PRO" panose="020F0600000000000000" pitchFamily="50" charset="-128"/>
                <a:ea typeface="HG丸ｺﾞｼｯｸM-PRO" panose="020F0600000000000000" pitchFamily="50" charset="-128"/>
              </a:rPr>
              <a:t>、</a:t>
            </a:r>
            <a:r>
              <a:rPr lang="ja-JP" altLang="en-US" dirty="0">
                <a:latin typeface="Meiryo UI" panose="020B0604030504040204" pitchFamily="50" charset="-128"/>
                <a:ea typeface="Meiryo UI" panose="020B0604030504040204" pitchFamily="50" charset="-128"/>
                <a:cs typeface="Meiryo UI" panose="020B0604030504040204" pitchFamily="50" charset="-128"/>
              </a:rPr>
              <a:t>関係</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市町村</a:t>
            </a:r>
            <a:endParaRPr lang="en-US" altLang="ja-JP" dirty="0">
              <a:latin typeface="HG丸ｺﾞｼｯｸM-PRO" panose="020F0600000000000000" pitchFamily="50" charset="-128"/>
              <a:ea typeface="HG丸ｺﾞｼｯｸM-PRO" panose="020F0600000000000000" pitchFamily="50" charset="-128"/>
            </a:endParaRPr>
          </a:p>
          <a:p>
            <a:endParaRPr lang="en-US" altLang="ja-JP" sz="1000" dirty="0" smtClean="0">
              <a:latin typeface="HG丸ｺﾞｼｯｸM-PRO" panose="020F0600000000000000" pitchFamily="50" charset="-128"/>
              <a:ea typeface="HG丸ｺﾞｼｯｸM-PRO" panose="020F0600000000000000" pitchFamily="50" charset="-128"/>
            </a:endParaRPr>
          </a:p>
          <a:p>
            <a:r>
              <a:rPr lang="en-US" altLang="ja-JP" dirty="0">
                <a:latin typeface="HG丸ｺﾞｼｯｸM-PRO" panose="020F0600000000000000" pitchFamily="50" charset="-128"/>
                <a:ea typeface="HG丸ｺﾞｼｯｸM-PRO" panose="020F0600000000000000" pitchFamily="50" charset="-128"/>
              </a:rPr>
              <a:t>【</a:t>
            </a:r>
            <a:r>
              <a:rPr lang="ja-JP" altLang="en-US" dirty="0" smtClean="0">
                <a:latin typeface="HG丸ｺﾞｼｯｸM-PRO" panose="020F0600000000000000" pitchFamily="50" charset="-128"/>
                <a:ea typeface="HG丸ｺﾞｼｯｸM-PRO" panose="020F0600000000000000" pitchFamily="50" charset="-128"/>
              </a:rPr>
              <a:t>協議内容</a:t>
            </a:r>
            <a:r>
              <a:rPr lang="en-US" altLang="ja-JP" dirty="0" smtClean="0">
                <a:latin typeface="HG丸ｺﾞｼｯｸM-PRO" panose="020F0600000000000000" pitchFamily="50" charset="-128"/>
                <a:ea typeface="HG丸ｺﾞｼｯｸM-PRO" panose="020F0600000000000000" pitchFamily="50" charset="-128"/>
              </a:rPr>
              <a:t>】</a:t>
            </a:r>
          </a:p>
          <a:p>
            <a:r>
              <a:rPr lang="ja-JP" altLang="en-US" dirty="0">
                <a:latin typeface="HG丸ｺﾞｼｯｸM-PRO" panose="020F0600000000000000" pitchFamily="50" charset="-128"/>
                <a:ea typeface="HG丸ｺﾞｼｯｸM-PRO" panose="020F0600000000000000" pitchFamily="50" charset="-128"/>
              </a:rPr>
              <a:t>　</a:t>
            </a:r>
            <a:r>
              <a:rPr lang="ja-JP" altLang="en-US" dirty="0" smtClean="0">
                <a:latin typeface="HG丸ｺﾞｼｯｸM-PRO" panose="020F0600000000000000" pitchFamily="50" charset="-128"/>
                <a:ea typeface="HG丸ｺﾞｼｯｸM-PRO" panose="020F0600000000000000" pitchFamily="50" charset="-128"/>
              </a:rPr>
              <a:t>公園</a:t>
            </a:r>
            <a:r>
              <a:rPr lang="ja-JP" altLang="en-US" dirty="0">
                <a:latin typeface="HG丸ｺﾞｼｯｸM-PRO" panose="020F0600000000000000" pitchFamily="50" charset="-128"/>
                <a:ea typeface="HG丸ｺﾞｼｯｸM-PRO" panose="020F0600000000000000" pitchFamily="50" charset="-128"/>
              </a:rPr>
              <a:t>の課題の共有、課題</a:t>
            </a:r>
            <a:r>
              <a:rPr lang="ja-JP" altLang="en-US" dirty="0" smtClean="0">
                <a:latin typeface="HG丸ｺﾞｼｯｸM-PRO" panose="020F0600000000000000" pitchFamily="50" charset="-128"/>
                <a:ea typeface="HG丸ｺﾞｼｯｸM-PRO" panose="020F0600000000000000" pitchFamily="50" charset="-128"/>
              </a:rPr>
              <a:t>改善の方策検討、共同</a:t>
            </a:r>
            <a:r>
              <a:rPr lang="ja-JP" altLang="en-US" dirty="0">
                <a:latin typeface="HG丸ｺﾞｼｯｸM-PRO" panose="020F0600000000000000" pitchFamily="50" charset="-128"/>
                <a:ea typeface="HG丸ｺﾞｼｯｸM-PRO" panose="020F0600000000000000" pitchFamily="50" charset="-128"/>
              </a:rPr>
              <a:t>イベントの実施、情報</a:t>
            </a:r>
            <a:r>
              <a:rPr lang="ja-JP" altLang="en-US" dirty="0" smtClean="0">
                <a:latin typeface="HG丸ｺﾞｼｯｸM-PRO" panose="020F0600000000000000" pitchFamily="50" charset="-128"/>
                <a:ea typeface="HG丸ｺﾞｼｯｸM-PRO" panose="020F0600000000000000" pitchFamily="50" charset="-128"/>
              </a:rPr>
              <a:t>発信　等</a:t>
            </a:r>
            <a:endParaRPr lang="en-US" altLang="ja-JP" dirty="0" smtClean="0">
              <a:latin typeface="HG丸ｺﾞｼｯｸM-PRO" panose="020F0600000000000000" pitchFamily="50" charset="-128"/>
              <a:ea typeface="HG丸ｺﾞｼｯｸM-PRO" panose="020F0600000000000000" pitchFamily="50" charset="-128"/>
            </a:endParaRPr>
          </a:p>
        </p:txBody>
      </p:sp>
      <p:sp>
        <p:nvSpPr>
          <p:cNvPr id="54" name="角丸四角形 53"/>
          <p:cNvSpPr/>
          <p:nvPr/>
        </p:nvSpPr>
        <p:spPr>
          <a:xfrm>
            <a:off x="232950" y="1165263"/>
            <a:ext cx="2745674" cy="358030"/>
          </a:xfrm>
          <a:prstGeom prst="roundRect">
            <a:avLst/>
          </a:prstGeom>
          <a:solidFill>
            <a:schemeClr val="accent4">
              <a:lumMod val="60000"/>
              <a:lumOff val="40000"/>
            </a:schemeClr>
          </a:solidFill>
          <a:ln w="38100">
            <a:solidFill>
              <a:schemeClr val="accent4">
                <a:lumMod val="75000"/>
              </a:schemeClr>
            </a:solidFill>
          </a:ln>
        </p:spPr>
        <p:txBody>
          <a:bodyPr wrap="square">
            <a:noAutofit/>
          </a:bodyPr>
          <a:lstStyle/>
          <a:p>
            <a:r>
              <a:rPr lang="ja-JP" altLang="en-US" sz="1600" b="1" spc="300" dirty="0">
                <a:latin typeface="Meiryo UI" panose="020B0604030504040204" pitchFamily="50" charset="-128"/>
                <a:ea typeface="Meiryo UI" panose="020B0604030504040204" pitchFamily="50" charset="-128"/>
                <a:cs typeface="Meiryo UI" panose="020B0604030504040204" pitchFamily="50" charset="-128"/>
              </a:rPr>
              <a:t>●●公園運営協議会</a:t>
            </a:r>
            <a:endParaRPr lang="en-US" altLang="ja-JP" sz="1600" b="1" spc="3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3" name="正方形/長方形 12"/>
          <p:cNvSpPr/>
          <p:nvPr/>
        </p:nvSpPr>
        <p:spPr>
          <a:xfrm>
            <a:off x="0" y="0"/>
            <a:ext cx="9906000" cy="523875"/>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3200" dirty="0"/>
          </a:p>
        </p:txBody>
      </p:sp>
      <p:sp>
        <p:nvSpPr>
          <p:cNvPr id="14" name="タイトル 1"/>
          <p:cNvSpPr txBox="1">
            <a:spLocks/>
          </p:cNvSpPr>
          <p:nvPr/>
        </p:nvSpPr>
        <p:spPr>
          <a:xfrm>
            <a:off x="-1" y="44624"/>
            <a:ext cx="9777537" cy="544370"/>
          </a:xfrm>
          <a:prstGeom prst="rect">
            <a:avLst/>
          </a:prstGeom>
        </p:spPr>
        <p:txBody>
          <a:bodyPr vert="horz" lIns="91440" tIns="45720" rIns="91440" bIns="45720" rtlCol="0" anchor="t" anchorCtr="0">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lnSpc>
                <a:spcPts val="2000"/>
              </a:lnSpc>
            </a:pPr>
            <a:r>
              <a:rPr lang="ja-JP" altLang="en-US" sz="1800" dirty="0">
                <a:latin typeface="+mj-ea"/>
              </a:rPr>
              <a:t>　</a:t>
            </a:r>
            <a:r>
              <a:rPr lang="ja-JP" altLang="en-US" sz="1800" dirty="0" smtClean="0">
                <a:latin typeface="+mj-ea"/>
              </a:rPr>
              <a:t>基本</a:t>
            </a:r>
            <a:r>
              <a:rPr lang="ja-JP" altLang="en-US" sz="1800" dirty="0" smtClean="0">
                <a:latin typeface="+mj-ea"/>
              </a:rPr>
              <a:t>方針⑦に</a:t>
            </a:r>
            <a:r>
              <a:rPr lang="ja-JP" altLang="en-US" sz="1800" dirty="0" smtClean="0">
                <a:latin typeface="+mj-ea"/>
              </a:rPr>
              <a:t>ついて</a:t>
            </a:r>
            <a:endParaRPr lang="en-US" altLang="ja-JP" sz="1800" dirty="0" smtClean="0">
              <a:latin typeface="+mj-ea"/>
            </a:endParaRPr>
          </a:p>
        </p:txBody>
      </p:sp>
      <p:sp>
        <p:nvSpPr>
          <p:cNvPr id="16" name="テキスト ボックス 15"/>
          <p:cNvSpPr txBox="1"/>
          <p:nvPr/>
        </p:nvSpPr>
        <p:spPr>
          <a:xfrm>
            <a:off x="8398355" y="91209"/>
            <a:ext cx="1404155" cy="384721"/>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kumimoji="1" lang="ja-JP" altLang="en-US" dirty="0" smtClean="0"/>
              <a:t>参考資料</a:t>
            </a:r>
            <a:endParaRPr kumimoji="1" lang="ja-JP" altLang="en-US" dirty="0"/>
          </a:p>
        </p:txBody>
      </p:sp>
    </p:spTree>
    <p:extLst>
      <p:ext uri="{BB962C8B-B14F-4D97-AF65-F5344CB8AC3E}">
        <p14:creationId xmlns:p14="http://schemas.microsoft.com/office/powerpoint/2010/main" val="10007692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0" y="0"/>
            <a:ext cx="9906000" cy="523875"/>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3200" dirty="0"/>
          </a:p>
        </p:txBody>
      </p:sp>
      <p:sp>
        <p:nvSpPr>
          <p:cNvPr id="3" name="タイトル 1"/>
          <p:cNvSpPr txBox="1">
            <a:spLocks/>
          </p:cNvSpPr>
          <p:nvPr/>
        </p:nvSpPr>
        <p:spPr>
          <a:xfrm>
            <a:off x="-1" y="44624"/>
            <a:ext cx="9777537" cy="544370"/>
          </a:xfrm>
          <a:prstGeom prst="rect">
            <a:avLst/>
          </a:prstGeom>
        </p:spPr>
        <p:txBody>
          <a:bodyPr vert="horz" lIns="91440" tIns="45720" rIns="91440" bIns="45720" rtlCol="0" anchor="t" anchorCtr="0">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lnSpc>
                <a:spcPts val="2000"/>
              </a:lnSpc>
            </a:pPr>
            <a:r>
              <a:rPr lang="ja-JP" altLang="en-US" sz="1800" dirty="0">
                <a:latin typeface="+mj-ea"/>
              </a:rPr>
              <a:t>　</a:t>
            </a:r>
            <a:r>
              <a:rPr lang="ja-JP" altLang="en-US" sz="1800" dirty="0" smtClean="0">
                <a:latin typeface="+mj-ea"/>
              </a:rPr>
              <a:t>基本方針について</a:t>
            </a:r>
            <a:endParaRPr lang="en-US" altLang="ja-JP" sz="1800" dirty="0" smtClean="0">
              <a:latin typeface="+mj-ea"/>
            </a:endParaRPr>
          </a:p>
        </p:txBody>
      </p:sp>
      <p:sp>
        <p:nvSpPr>
          <p:cNvPr id="4" name="タイトル 1"/>
          <p:cNvSpPr txBox="1">
            <a:spLocks/>
          </p:cNvSpPr>
          <p:nvPr/>
        </p:nvSpPr>
        <p:spPr>
          <a:xfrm>
            <a:off x="6537176" y="-63388"/>
            <a:ext cx="3309134" cy="523874"/>
          </a:xfrm>
          <a:prstGeom prst="rect">
            <a:avLst/>
          </a:prstGeom>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r">
              <a:lnSpc>
                <a:spcPct val="120000"/>
              </a:lnSpc>
            </a:pPr>
            <a:r>
              <a:rPr lang="ja-JP" altLang="en-US" sz="2400" dirty="0" smtClean="0">
                <a:solidFill>
                  <a:prstClr val="black"/>
                </a:solidFill>
                <a:latin typeface="ＭＳ Ｐゴシック"/>
              </a:rPr>
              <a:t>　</a:t>
            </a:r>
            <a:r>
              <a:rPr lang="ja-JP" altLang="en-US" sz="1800" dirty="0" smtClean="0">
                <a:solidFill>
                  <a:prstClr val="black"/>
                </a:solidFill>
                <a:latin typeface="ＭＳ Ｐゴシック"/>
              </a:rPr>
              <a:t>第３回部会（</a:t>
            </a:r>
            <a:r>
              <a:rPr lang="en-US" altLang="ja-JP" sz="1800" dirty="0" smtClean="0">
                <a:solidFill>
                  <a:prstClr val="black"/>
                </a:solidFill>
                <a:latin typeface="ＭＳ Ｐゴシック"/>
              </a:rPr>
              <a:t>H30.3.29</a:t>
            </a:r>
            <a:r>
              <a:rPr lang="ja-JP" altLang="en-US" sz="1800" dirty="0" smtClean="0">
                <a:solidFill>
                  <a:prstClr val="black"/>
                </a:solidFill>
                <a:latin typeface="ＭＳ Ｐゴシック"/>
              </a:rPr>
              <a:t>）</a:t>
            </a:r>
            <a:endParaRPr lang="ja-JP" altLang="en-US" sz="1800" dirty="0">
              <a:solidFill>
                <a:prstClr val="black"/>
              </a:solidFill>
              <a:latin typeface="ＭＳ Ｐゴシック"/>
            </a:endParaRPr>
          </a:p>
        </p:txBody>
      </p:sp>
      <p:graphicFrame>
        <p:nvGraphicFramePr>
          <p:cNvPr id="5" name="表 4"/>
          <p:cNvGraphicFramePr>
            <a:graphicFrameLocks noGrp="1"/>
          </p:cNvGraphicFramePr>
          <p:nvPr>
            <p:extLst>
              <p:ext uri="{D42A27DB-BD31-4B8C-83A1-F6EECF244321}">
                <p14:modId xmlns:p14="http://schemas.microsoft.com/office/powerpoint/2010/main" val="1545567653"/>
              </p:ext>
            </p:extLst>
          </p:nvPr>
        </p:nvGraphicFramePr>
        <p:xfrm>
          <a:off x="0" y="692694"/>
          <a:ext cx="9906000" cy="5942354"/>
        </p:xfrm>
        <a:graphic>
          <a:graphicData uri="http://schemas.openxmlformats.org/drawingml/2006/table">
            <a:tbl>
              <a:tblPr firstRow="1" bandRow="1">
                <a:tableStyleId>{5C22544A-7EE6-4342-B048-85BDC9FD1C3A}</a:tableStyleId>
              </a:tblPr>
              <a:tblGrid>
                <a:gridCol w="1028564"/>
                <a:gridCol w="8877436"/>
              </a:tblGrid>
              <a:tr h="404753">
                <a:tc gridSpan="2">
                  <a:txBody>
                    <a:bodyPr/>
                    <a:lstStyle/>
                    <a:p>
                      <a:pPr algn="l"/>
                      <a:r>
                        <a:rPr kumimoji="1" lang="ja-JP" altLang="en-US" sz="1800" b="1" spc="100" baseline="0" dirty="0" smtClean="0"/>
                        <a:t>基本方針①　公園毎の特色を活かし育み、都市の顔となる公園づくり</a:t>
                      </a:r>
                      <a:endParaRPr kumimoji="1" lang="ja-JP" altLang="en-US" sz="1800" b="1" spc="100" baseline="0" dirty="0"/>
                    </a:p>
                  </a:txBody>
                  <a:tcPr/>
                </a:tc>
                <a:tc hMerge="1">
                  <a:txBody>
                    <a:bodyPr/>
                    <a:lstStyle/>
                    <a:p>
                      <a:endParaRPr kumimoji="1" lang="ja-JP" altLang="en-US" sz="1600" b="1" dirty="0"/>
                    </a:p>
                  </a:txBody>
                  <a:tcPr/>
                </a:tc>
              </a:tr>
              <a:tr h="1667049">
                <a:tc>
                  <a:txBody>
                    <a:bodyPr/>
                    <a:lstStyle/>
                    <a:p>
                      <a:r>
                        <a:rPr kumimoji="1" lang="ja-JP" altLang="en-US" sz="1600" b="1" dirty="0" smtClean="0"/>
                        <a:t>◆現状</a:t>
                      </a:r>
                      <a:endParaRPr kumimoji="1" lang="ja-JP" altLang="en-US" sz="1600" b="1" dirty="0"/>
                    </a:p>
                  </a:txBody>
                  <a:tcPr anchor="ctr"/>
                </a:tc>
                <a:tc>
                  <a:txBody>
                    <a:bodyPr/>
                    <a:lstStyle/>
                    <a:p>
                      <a:pPr>
                        <a:lnSpc>
                          <a:spcPts val="2200"/>
                        </a:lnSpc>
                      </a:pPr>
                      <a:r>
                        <a:rPr kumimoji="1" lang="ja-JP" altLang="en-US" sz="1600" b="1" dirty="0" smtClean="0"/>
                        <a:t>〇 公園毎に異なる特色（設置目的、規模、利用形態、周辺環境、利用者ニーズ　など）</a:t>
                      </a:r>
                      <a:endParaRPr kumimoji="1" lang="en-US" altLang="ja-JP" sz="1600" b="1" dirty="0" smtClean="0"/>
                    </a:p>
                    <a:p>
                      <a:pPr>
                        <a:lnSpc>
                          <a:spcPts val="2200"/>
                        </a:lnSpc>
                      </a:pPr>
                      <a:r>
                        <a:rPr kumimoji="1" lang="ja-JP" altLang="en-US" sz="1600" b="1" dirty="0" smtClean="0"/>
                        <a:t>〇 来園者の多寡</a:t>
                      </a:r>
                      <a:endParaRPr kumimoji="1" lang="en-US" altLang="ja-JP" sz="1600" b="1" dirty="0" smtClean="0"/>
                    </a:p>
                    <a:p>
                      <a:pPr>
                        <a:lnSpc>
                          <a:spcPts val="2200"/>
                        </a:lnSpc>
                      </a:pPr>
                      <a:r>
                        <a:rPr kumimoji="1" lang="ja-JP" altLang="en-US" sz="1600" b="1" dirty="0" smtClean="0"/>
                        <a:t>　　（最多：服部緑地</a:t>
                      </a:r>
                      <a:r>
                        <a:rPr kumimoji="1" lang="en-US" altLang="ja-JP" sz="1600" b="1" dirty="0" smtClean="0"/>
                        <a:t>[</a:t>
                      </a:r>
                      <a:r>
                        <a:rPr kumimoji="1" lang="ja-JP" altLang="en-US" sz="1600" b="1" dirty="0" smtClean="0"/>
                        <a:t>７０４万人／年</a:t>
                      </a:r>
                      <a:r>
                        <a:rPr kumimoji="1" lang="en-US" altLang="ja-JP" sz="1600" b="1" dirty="0" smtClean="0"/>
                        <a:t>]</a:t>
                      </a:r>
                      <a:r>
                        <a:rPr kumimoji="1" lang="ja-JP" altLang="en-US" sz="1600" b="1" dirty="0" smtClean="0"/>
                        <a:t>←→最少：泉佐野丘陵緑地　</a:t>
                      </a:r>
                      <a:r>
                        <a:rPr kumimoji="1" lang="en-US" altLang="ja-JP" sz="1600" b="1" dirty="0" smtClean="0"/>
                        <a:t>[</a:t>
                      </a:r>
                      <a:r>
                        <a:rPr kumimoji="1" lang="ja-JP" altLang="en-US" sz="1600" b="1" dirty="0" smtClean="0"/>
                        <a:t>２５万人／年</a:t>
                      </a:r>
                      <a:r>
                        <a:rPr kumimoji="1" lang="en-US" altLang="ja-JP" sz="1600" b="1" dirty="0" smtClean="0"/>
                        <a:t>]</a:t>
                      </a:r>
                      <a:r>
                        <a:rPr kumimoji="1" lang="ja-JP" altLang="en-US" sz="1600" b="1" dirty="0" smtClean="0"/>
                        <a:t>）</a:t>
                      </a:r>
                      <a:endParaRPr kumimoji="1" lang="en-US" altLang="ja-JP" sz="1600" b="1" dirty="0" smtClean="0"/>
                    </a:p>
                    <a:p>
                      <a:pPr>
                        <a:lnSpc>
                          <a:spcPts val="2200"/>
                        </a:lnSpc>
                      </a:pPr>
                      <a:r>
                        <a:rPr kumimoji="1" lang="ja-JP" altLang="en-US" sz="1600" b="1" dirty="0" smtClean="0"/>
                        <a:t>〇 公園毎に大きく異なる府民の認知度</a:t>
                      </a:r>
                      <a:endParaRPr kumimoji="1" lang="en-US" altLang="ja-JP" sz="1600" b="1" dirty="0" smtClean="0"/>
                    </a:p>
                    <a:p>
                      <a:pPr>
                        <a:lnSpc>
                          <a:spcPts val="2200"/>
                        </a:lnSpc>
                      </a:pPr>
                      <a:r>
                        <a:rPr kumimoji="1" lang="ja-JP" altLang="en-US" sz="1600" b="1" dirty="0" smtClean="0"/>
                        <a:t>　　（認知度の低い公園：せんなん里海公園</a:t>
                      </a:r>
                      <a:r>
                        <a:rPr kumimoji="1" lang="en-US" altLang="ja-JP" sz="1600" b="1" dirty="0" smtClean="0"/>
                        <a:t>[</a:t>
                      </a:r>
                      <a:r>
                        <a:rPr kumimoji="1" lang="ja-JP" altLang="en-US" sz="1600" b="1" dirty="0" smtClean="0"/>
                        <a:t>１９％</a:t>
                      </a:r>
                      <a:r>
                        <a:rPr kumimoji="1" lang="en-US" altLang="ja-JP" sz="1600" b="1" dirty="0" smtClean="0"/>
                        <a:t>]</a:t>
                      </a:r>
                      <a:r>
                        <a:rPr kumimoji="1" lang="ja-JP" altLang="en-US" sz="1600" b="1" dirty="0" err="1" smtClean="0"/>
                        <a:t>、</a:t>
                      </a:r>
                      <a:r>
                        <a:rPr kumimoji="1" lang="ja-JP" altLang="en-US" sz="1600" b="1" dirty="0" smtClean="0"/>
                        <a:t>石川河川公園</a:t>
                      </a:r>
                      <a:r>
                        <a:rPr kumimoji="1" lang="en-US" altLang="ja-JP" sz="1600" b="1" dirty="0" smtClean="0"/>
                        <a:t>[</a:t>
                      </a:r>
                      <a:r>
                        <a:rPr kumimoji="1" lang="ja-JP" altLang="en-US" sz="1600" b="1" dirty="0" smtClean="0"/>
                        <a:t>２１％</a:t>
                      </a:r>
                      <a:r>
                        <a:rPr kumimoji="1" lang="en-US" altLang="ja-JP" sz="1600" b="1" dirty="0" smtClean="0"/>
                        <a:t>]</a:t>
                      </a:r>
                      <a:r>
                        <a:rPr kumimoji="1" lang="ja-JP" altLang="en-US" sz="1600" b="1" dirty="0" smtClean="0"/>
                        <a:t>など）</a:t>
                      </a:r>
                      <a:endParaRPr kumimoji="1" lang="ja-JP" altLang="en-US" sz="1600" b="1" dirty="0"/>
                    </a:p>
                  </a:txBody>
                  <a:tcPr/>
                </a:tc>
              </a:tr>
              <a:tr h="1132556">
                <a:tc>
                  <a:txBody>
                    <a:bodyPr/>
                    <a:lstStyle/>
                    <a:p>
                      <a:r>
                        <a:rPr kumimoji="1" lang="ja-JP" altLang="en-US" sz="1600" b="1" dirty="0" smtClean="0"/>
                        <a:t>◆課題</a:t>
                      </a:r>
                      <a:endParaRPr kumimoji="1" lang="ja-JP" altLang="en-US" sz="1600" b="1" dirty="0"/>
                    </a:p>
                  </a:txBody>
                  <a:tcPr anchor="ctr"/>
                </a:tc>
                <a:tc>
                  <a:txBody>
                    <a:bodyPr/>
                    <a:lstStyle/>
                    <a:p>
                      <a:pPr>
                        <a:lnSpc>
                          <a:spcPts val="2500"/>
                        </a:lnSpc>
                      </a:pPr>
                      <a:r>
                        <a:rPr kumimoji="1" lang="ja-JP" altLang="en-US" sz="1600" b="1" dirty="0" smtClean="0"/>
                        <a:t>〇 公園の多機能性を活かして府民の多様なニーズに対応</a:t>
                      </a:r>
                      <a:endParaRPr kumimoji="1" lang="en-US" altLang="ja-JP" sz="1600" b="1" dirty="0" smtClean="0"/>
                    </a:p>
                    <a:p>
                      <a:pPr>
                        <a:lnSpc>
                          <a:spcPts val="2500"/>
                        </a:lnSpc>
                      </a:pPr>
                      <a:r>
                        <a:rPr kumimoji="1" lang="ja-JP" altLang="en-US" sz="1600" b="1" dirty="0" smtClean="0"/>
                        <a:t>　　（にぎわい、スポーツ・レクリエーション、文化、安らぎ・憩い、自然環境の保全など）</a:t>
                      </a:r>
                      <a:endParaRPr kumimoji="1" lang="en-US" altLang="ja-JP" sz="1600" b="1" dirty="0" smtClean="0"/>
                    </a:p>
                    <a:p>
                      <a:pPr>
                        <a:lnSpc>
                          <a:spcPts val="2500"/>
                        </a:lnSpc>
                      </a:pPr>
                      <a:r>
                        <a:rPr kumimoji="1" lang="ja-JP" altLang="en-US" sz="1600" b="1" dirty="0" smtClean="0"/>
                        <a:t>〇 地域住民から愛着を持たれ、地域の顔として認識される公園づくり</a:t>
                      </a:r>
                      <a:endParaRPr kumimoji="1" lang="en-US" altLang="ja-JP" sz="1600" b="1" dirty="0" smtClean="0"/>
                    </a:p>
                  </a:txBody>
                  <a:tcPr/>
                </a:tc>
              </a:tr>
              <a:tr h="1557467">
                <a:tc>
                  <a:txBody>
                    <a:bodyPr/>
                    <a:lstStyle/>
                    <a:p>
                      <a:r>
                        <a:rPr kumimoji="1" lang="ja-JP" altLang="en-US" sz="1600" b="1" dirty="0" smtClean="0"/>
                        <a:t>◆方針</a:t>
                      </a:r>
                      <a:endParaRPr kumimoji="1" lang="ja-JP" altLang="en-US" sz="1600" b="1" dirty="0"/>
                    </a:p>
                  </a:txBody>
                  <a:tcPr anchor="ctr"/>
                </a:tc>
                <a:tc>
                  <a:txBody>
                    <a:bodyPr/>
                    <a:lstStyle/>
                    <a:p>
                      <a:pPr>
                        <a:lnSpc>
                          <a:spcPct val="150000"/>
                        </a:lnSpc>
                      </a:pPr>
                      <a:r>
                        <a:rPr kumimoji="1" lang="ja-JP" altLang="en-US" sz="1600" b="1" dirty="0" smtClean="0"/>
                        <a:t>○ 公園毎に異なる特色を活かし育み、個性豊かな公園づくりを推進</a:t>
                      </a:r>
                      <a:endParaRPr kumimoji="1" lang="en-US" altLang="ja-JP" sz="1600" b="1" dirty="0" smtClean="0"/>
                    </a:p>
                    <a:p>
                      <a:pPr algn="ctr">
                        <a:lnSpc>
                          <a:spcPct val="150000"/>
                        </a:lnSpc>
                      </a:pPr>
                      <a:r>
                        <a:rPr kumimoji="1" lang="ja-JP" altLang="en-US" sz="1600" b="1" dirty="0" smtClean="0"/>
                        <a:t>▼</a:t>
                      </a:r>
                      <a:endParaRPr kumimoji="1" lang="en-US" altLang="ja-JP" sz="1600" b="1" dirty="0" smtClean="0"/>
                    </a:p>
                    <a:p>
                      <a:pPr>
                        <a:lnSpc>
                          <a:spcPct val="150000"/>
                        </a:lnSpc>
                      </a:pPr>
                      <a:r>
                        <a:rPr kumimoji="1" lang="ja-JP" altLang="en-US" sz="1600" b="1" dirty="0" smtClean="0"/>
                        <a:t>○ ２０の特色ある府営公園が相互に役割分担し、それぞれの特色を活かしながら多様な府民ニーズ　　　</a:t>
                      </a:r>
                      <a:endParaRPr kumimoji="1" lang="en-US" altLang="ja-JP" sz="1600" b="1" dirty="0" smtClean="0"/>
                    </a:p>
                    <a:p>
                      <a:pPr>
                        <a:lnSpc>
                          <a:spcPct val="150000"/>
                        </a:lnSpc>
                      </a:pPr>
                      <a:r>
                        <a:rPr kumimoji="1" lang="ja-JP" altLang="en-US" sz="1600" b="1" dirty="0" smtClean="0"/>
                        <a:t>　　に対応できる「大都市・大阪の顔となる公園づくり」を推進</a:t>
                      </a:r>
                      <a:endParaRPr kumimoji="1" lang="en-US" altLang="ja-JP" sz="1600" b="1" dirty="0" smtClean="0"/>
                    </a:p>
                  </a:txBody>
                  <a:tcPr/>
                </a:tc>
              </a:tr>
              <a:tr h="1180529">
                <a:tc>
                  <a:txBody>
                    <a:bodyPr/>
                    <a:lstStyle/>
                    <a:p>
                      <a:r>
                        <a:rPr kumimoji="1" lang="ja-JP" altLang="en-US" sz="1600" b="1" dirty="0" smtClean="0"/>
                        <a:t>◆取組</a:t>
                      </a:r>
                      <a:endParaRPr kumimoji="1" lang="ja-JP" altLang="en-US" sz="1600" b="1" dirty="0"/>
                    </a:p>
                  </a:txBody>
                  <a:tcPr anchor="ctr"/>
                </a:tc>
                <a:tc>
                  <a:txBody>
                    <a:bodyPr/>
                    <a:lstStyle/>
                    <a:p>
                      <a:r>
                        <a:rPr kumimoji="1" lang="ja-JP" altLang="en-US" sz="1600" b="1" dirty="0" smtClean="0"/>
                        <a:t>例えば</a:t>
                      </a:r>
                      <a:r>
                        <a:rPr kumimoji="1" lang="en-US" altLang="ja-JP" sz="1600" b="1" dirty="0" smtClean="0"/>
                        <a:t>…</a:t>
                      </a:r>
                    </a:p>
                    <a:p>
                      <a:r>
                        <a:rPr kumimoji="1" lang="ja-JP" altLang="en-US" sz="1600" b="1" dirty="0" smtClean="0"/>
                        <a:t>　　　・箕面公園　紅葉を守り計画的に更新、イベント等により紅葉時期以外の集客を強化</a:t>
                      </a:r>
                      <a:endParaRPr kumimoji="1" lang="en-US" altLang="ja-JP" sz="1600" b="1" dirty="0" smtClean="0"/>
                    </a:p>
                    <a:p>
                      <a:r>
                        <a:rPr kumimoji="1" lang="ja-JP" altLang="en-US" sz="1600" b="1" dirty="0" smtClean="0"/>
                        <a:t>　　　・服部緑地　にぎわいづくりを促進（施設やイベント誘致など）</a:t>
                      </a:r>
                      <a:endParaRPr kumimoji="1" lang="en-US" altLang="ja-JP" sz="1600" b="1" dirty="0" smtClean="0"/>
                    </a:p>
                    <a:p>
                      <a:r>
                        <a:rPr kumimoji="1" lang="ja-JP" altLang="en-US" sz="1600" b="1" dirty="0" smtClean="0"/>
                        <a:t>　　　・地域住民の公園づくりへの参画を促進</a:t>
                      </a:r>
                      <a:endParaRPr kumimoji="1" lang="en-US" altLang="ja-JP" sz="1600" b="1" dirty="0" smtClean="0"/>
                    </a:p>
                  </a:txBody>
                  <a:tcPr/>
                </a:tc>
              </a:tr>
            </a:tbl>
          </a:graphicData>
        </a:graphic>
      </p:graphicFrame>
    </p:spTree>
    <p:extLst>
      <p:ext uri="{BB962C8B-B14F-4D97-AF65-F5344CB8AC3E}">
        <p14:creationId xmlns:p14="http://schemas.microsoft.com/office/powerpoint/2010/main" val="42423444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0" y="0"/>
            <a:ext cx="9906000" cy="523875"/>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3200" dirty="0"/>
          </a:p>
        </p:txBody>
      </p:sp>
      <p:sp>
        <p:nvSpPr>
          <p:cNvPr id="3" name="タイトル 1"/>
          <p:cNvSpPr txBox="1">
            <a:spLocks/>
          </p:cNvSpPr>
          <p:nvPr/>
        </p:nvSpPr>
        <p:spPr>
          <a:xfrm>
            <a:off x="-1" y="44624"/>
            <a:ext cx="9777537" cy="544370"/>
          </a:xfrm>
          <a:prstGeom prst="rect">
            <a:avLst/>
          </a:prstGeom>
        </p:spPr>
        <p:txBody>
          <a:bodyPr vert="horz" lIns="91440" tIns="45720" rIns="91440" bIns="45720" rtlCol="0" anchor="t" anchorCtr="0">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lnSpc>
                <a:spcPts val="2000"/>
              </a:lnSpc>
            </a:pPr>
            <a:r>
              <a:rPr lang="ja-JP" altLang="en-US" sz="1800" dirty="0">
                <a:latin typeface="+mj-ea"/>
              </a:rPr>
              <a:t>　</a:t>
            </a:r>
            <a:r>
              <a:rPr lang="ja-JP" altLang="en-US" sz="1800" dirty="0" smtClean="0">
                <a:latin typeface="+mj-ea"/>
              </a:rPr>
              <a:t>基本方針について</a:t>
            </a:r>
            <a:endParaRPr lang="en-US" altLang="ja-JP" sz="1800" dirty="0" smtClean="0">
              <a:latin typeface="+mj-ea"/>
            </a:endParaRPr>
          </a:p>
        </p:txBody>
      </p:sp>
      <p:sp>
        <p:nvSpPr>
          <p:cNvPr id="4" name="タイトル 1"/>
          <p:cNvSpPr txBox="1">
            <a:spLocks/>
          </p:cNvSpPr>
          <p:nvPr/>
        </p:nvSpPr>
        <p:spPr>
          <a:xfrm>
            <a:off x="6537176" y="-63388"/>
            <a:ext cx="3309134" cy="523874"/>
          </a:xfrm>
          <a:prstGeom prst="rect">
            <a:avLst/>
          </a:prstGeom>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r">
              <a:lnSpc>
                <a:spcPct val="120000"/>
              </a:lnSpc>
            </a:pPr>
            <a:r>
              <a:rPr lang="ja-JP" altLang="en-US" sz="2400" dirty="0" smtClean="0">
                <a:solidFill>
                  <a:prstClr val="black"/>
                </a:solidFill>
                <a:latin typeface="ＭＳ Ｐゴシック"/>
              </a:rPr>
              <a:t>　</a:t>
            </a:r>
            <a:r>
              <a:rPr lang="ja-JP" altLang="en-US" sz="1800" dirty="0" smtClean="0">
                <a:solidFill>
                  <a:prstClr val="black"/>
                </a:solidFill>
                <a:latin typeface="ＭＳ Ｐゴシック"/>
              </a:rPr>
              <a:t>第３回部会（</a:t>
            </a:r>
            <a:r>
              <a:rPr lang="en-US" altLang="ja-JP" sz="1800" dirty="0" smtClean="0">
                <a:solidFill>
                  <a:prstClr val="black"/>
                </a:solidFill>
                <a:latin typeface="ＭＳ Ｐゴシック"/>
              </a:rPr>
              <a:t>H30.3.29</a:t>
            </a:r>
            <a:r>
              <a:rPr lang="ja-JP" altLang="en-US" sz="1800" dirty="0" smtClean="0">
                <a:solidFill>
                  <a:prstClr val="black"/>
                </a:solidFill>
                <a:latin typeface="ＭＳ Ｐゴシック"/>
              </a:rPr>
              <a:t>）</a:t>
            </a:r>
            <a:endParaRPr lang="ja-JP" altLang="en-US" sz="1800" dirty="0">
              <a:solidFill>
                <a:prstClr val="black"/>
              </a:solidFill>
              <a:latin typeface="ＭＳ Ｐゴシック"/>
            </a:endParaRPr>
          </a:p>
        </p:txBody>
      </p:sp>
      <p:graphicFrame>
        <p:nvGraphicFramePr>
          <p:cNvPr id="5" name="表 4"/>
          <p:cNvGraphicFramePr>
            <a:graphicFrameLocks noGrp="1"/>
          </p:cNvGraphicFramePr>
          <p:nvPr>
            <p:extLst>
              <p:ext uri="{D42A27DB-BD31-4B8C-83A1-F6EECF244321}">
                <p14:modId xmlns:p14="http://schemas.microsoft.com/office/powerpoint/2010/main" val="2284386855"/>
              </p:ext>
            </p:extLst>
          </p:nvPr>
        </p:nvGraphicFramePr>
        <p:xfrm>
          <a:off x="0" y="692694"/>
          <a:ext cx="9906000" cy="4860543"/>
        </p:xfrm>
        <a:graphic>
          <a:graphicData uri="http://schemas.openxmlformats.org/drawingml/2006/table">
            <a:tbl>
              <a:tblPr firstRow="1" bandRow="1">
                <a:tableStyleId>{5C22544A-7EE6-4342-B048-85BDC9FD1C3A}</a:tableStyleId>
              </a:tblPr>
              <a:tblGrid>
                <a:gridCol w="1028564"/>
                <a:gridCol w="8877436"/>
              </a:tblGrid>
              <a:tr h="377233">
                <a:tc gridSpan="2">
                  <a:txBody>
                    <a:bodyPr/>
                    <a:lstStyle/>
                    <a:p>
                      <a:pPr algn="l"/>
                      <a:r>
                        <a:rPr kumimoji="1" lang="ja-JP" altLang="en-US" sz="1800" b="1" spc="100" baseline="0" dirty="0" smtClean="0"/>
                        <a:t>基本方針②　民間活力を積極的に導入し、都市の活力を生み出す公園づくり</a:t>
                      </a:r>
                    </a:p>
                  </a:txBody>
                  <a:tcPr/>
                </a:tc>
                <a:tc hMerge="1">
                  <a:txBody>
                    <a:bodyPr/>
                    <a:lstStyle/>
                    <a:p>
                      <a:endParaRPr kumimoji="1" lang="ja-JP" altLang="en-US" sz="1600" b="1" dirty="0"/>
                    </a:p>
                  </a:txBody>
                  <a:tcPr/>
                </a:tc>
              </a:tr>
              <a:tr h="1330903">
                <a:tc>
                  <a:txBody>
                    <a:bodyPr/>
                    <a:lstStyle/>
                    <a:p>
                      <a:r>
                        <a:rPr kumimoji="1" lang="ja-JP" altLang="en-US" sz="1600" b="1" dirty="0" smtClean="0"/>
                        <a:t>◆現状</a:t>
                      </a:r>
                      <a:endParaRPr kumimoji="1" lang="ja-JP" altLang="en-US" sz="1600" b="1" dirty="0"/>
                    </a:p>
                  </a:txBody>
                  <a:tcPr anchor="ctr"/>
                </a:tc>
                <a:tc>
                  <a:txBody>
                    <a:bodyPr/>
                    <a:lstStyle/>
                    <a:p>
                      <a:pPr>
                        <a:lnSpc>
                          <a:spcPts val="2200"/>
                        </a:lnSpc>
                      </a:pPr>
                      <a:r>
                        <a:rPr kumimoji="1" lang="ja-JP" altLang="en-US" sz="1600" b="1" dirty="0" smtClean="0"/>
                        <a:t>〇</a:t>
                      </a:r>
                      <a:r>
                        <a:rPr kumimoji="1" lang="ja-JP" altLang="en-US" sz="1600" b="1" baseline="0" dirty="0" smtClean="0"/>
                        <a:t> </a:t>
                      </a:r>
                      <a:r>
                        <a:rPr kumimoji="1" lang="ja-JP" altLang="en-US" sz="1600" b="1" dirty="0" smtClean="0"/>
                        <a:t>年間２３００万人の利用者、インバウンド増による海外からの来園者の増加（箕面）</a:t>
                      </a:r>
                    </a:p>
                    <a:p>
                      <a:pPr>
                        <a:lnSpc>
                          <a:spcPts val="2200"/>
                        </a:lnSpc>
                      </a:pPr>
                      <a:r>
                        <a:rPr kumimoji="1" lang="ja-JP" altLang="en-US" sz="1600" b="1" dirty="0" smtClean="0"/>
                        <a:t>〇 来園者の多寡</a:t>
                      </a:r>
                      <a:endParaRPr kumimoji="1" lang="en-US" altLang="ja-JP" sz="1600" b="1" dirty="0" smtClean="0"/>
                    </a:p>
                    <a:p>
                      <a:pPr>
                        <a:lnSpc>
                          <a:spcPts val="2200"/>
                        </a:lnSpc>
                      </a:pPr>
                      <a:r>
                        <a:rPr kumimoji="1" lang="ja-JP" altLang="en-US" sz="1600" b="1" dirty="0" smtClean="0"/>
                        <a:t>　　（最多：服部緑地</a:t>
                      </a:r>
                      <a:r>
                        <a:rPr kumimoji="1" lang="en-US" altLang="ja-JP" sz="1600" b="1" dirty="0" smtClean="0"/>
                        <a:t>[</a:t>
                      </a:r>
                      <a:r>
                        <a:rPr kumimoji="1" lang="ja-JP" altLang="en-US" sz="1600" b="1" dirty="0" smtClean="0"/>
                        <a:t>７０４万人／年</a:t>
                      </a:r>
                      <a:r>
                        <a:rPr kumimoji="1" lang="en-US" altLang="ja-JP" sz="1600" b="1" dirty="0" smtClean="0"/>
                        <a:t>]</a:t>
                      </a:r>
                      <a:r>
                        <a:rPr kumimoji="1" lang="ja-JP" altLang="en-US" sz="1600" b="1" dirty="0" smtClean="0"/>
                        <a:t>←→最少：泉佐野丘陵緑地　</a:t>
                      </a:r>
                      <a:r>
                        <a:rPr kumimoji="1" lang="en-US" altLang="ja-JP" sz="1600" b="1" dirty="0" smtClean="0"/>
                        <a:t>[</a:t>
                      </a:r>
                      <a:r>
                        <a:rPr kumimoji="1" lang="ja-JP" altLang="en-US" sz="1600" b="1" dirty="0" smtClean="0"/>
                        <a:t>２５万人／年</a:t>
                      </a:r>
                      <a:r>
                        <a:rPr kumimoji="1" lang="en-US" altLang="ja-JP" sz="1600" b="1" dirty="0" smtClean="0"/>
                        <a:t>]</a:t>
                      </a:r>
                      <a:r>
                        <a:rPr kumimoji="1" lang="ja-JP" altLang="en-US" sz="1600" b="1" dirty="0" smtClean="0"/>
                        <a:t>）</a:t>
                      </a:r>
                      <a:endParaRPr kumimoji="1" lang="en-US" altLang="ja-JP" sz="1600" b="1" dirty="0" smtClean="0"/>
                    </a:p>
                    <a:p>
                      <a:pPr marL="0" marR="0" indent="0" algn="l" defTabSz="957644" rtl="0" eaLnBrk="1" fontAlgn="auto" latinLnBrk="0" hangingPunct="1">
                        <a:lnSpc>
                          <a:spcPts val="2200"/>
                        </a:lnSpc>
                        <a:spcBef>
                          <a:spcPts val="0"/>
                        </a:spcBef>
                        <a:spcAft>
                          <a:spcPts val="0"/>
                        </a:spcAft>
                        <a:buClrTx/>
                        <a:buSzTx/>
                        <a:buFontTx/>
                        <a:buNone/>
                        <a:tabLst/>
                        <a:defRPr/>
                      </a:pPr>
                      <a:r>
                        <a:rPr kumimoji="1" lang="ja-JP" altLang="en-US" sz="1600" b="1" dirty="0" smtClean="0"/>
                        <a:t>〇 利用者の少ない運動施設の存在（二色浜公園のスポーツ広場、蜻蛉池公園の球技広場）</a:t>
                      </a:r>
                      <a:endParaRPr kumimoji="1" lang="ja-JP" altLang="en-US" sz="1600" b="1" dirty="0"/>
                    </a:p>
                  </a:txBody>
                  <a:tcPr/>
                </a:tc>
              </a:tr>
              <a:tr h="530889">
                <a:tc>
                  <a:txBody>
                    <a:bodyPr/>
                    <a:lstStyle/>
                    <a:p>
                      <a:r>
                        <a:rPr kumimoji="1" lang="ja-JP" altLang="en-US" sz="1600" b="1" dirty="0" smtClean="0"/>
                        <a:t>◆課題</a:t>
                      </a:r>
                      <a:endParaRPr kumimoji="1" lang="ja-JP" altLang="en-US" sz="1600" b="1" dirty="0"/>
                    </a:p>
                  </a:txBody>
                  <a:tcPr anchor="ctr"/>
                </a:tc>
                <a:tc>
                  <a:txBody>
                    <a:bodyPr/>
                    <a:lstStyle/>
                    <a:p>
                      <a:r>
                        <a:rPr kumimoji="1" lang="ja-JP" altLang="en-US" sz="1600" b="1" dirty="0" smtClean="0"/>
                        <a:t>より多くの人々が府営公園に訪れるよう、公園への来訪魅力を高める。</a:t>
                      </a:r>
                      <a:endParaRPr kumimoji="1" lang="ja-JP" altLang="en-US" sz="1600" b="1" dirty="0"/>
                    </a:p>
                  </a:txBody>
                  <a:tcPr anchor="ctr"/>
                </a:tc>
              </a:tr>
              <a:tr h="530889">
                <a:tc>
                  <a:txBody>
                    <a:bodyPr/>
                    <a:lstStyle/>
                    <a:p>
                      <a:r>
                        <a:rPr kumimoji="1" lang="ja-JP" altLang="en-US" sz="1600" b="1" dirty="0" smtClean="0"/>
                        <a:t>◆方針</a:t>
                      </a:r>
                      <a:endParaRPr kumimoji="1" lang="ja-JP" altLang="en-US" sz="1600" b="1" dirty="0"/>
                    </a:p>
                  </a:txBody>
                  <a:tcPr anchor="ctr"/>
                </a:tc>
                <a:tc>
                  <a:txBody>
                    <a:bodyPr/>
                    <a:lstStyle/>
                    <a:p>
                      <a:r>
                        <a:rPr kumimoji="1" lang="ja-JP" altLang="en-US" sz="1600" b="1" dirty="0" smtClean="0"/>
                        <a:t>民の資金やノウハウを積極的に導入し、便益施設の導入や賑わいイベントを開催</a:t>
                      </a:r>
                      <a:endParaRPr kumimoji="1" lang="en-US" altLang="ja-JP" sz="1600" b="1" dirty="0" smtClean="0"/>
                    </a:p>
                  </a:txBody>
                  <a:tcPr anchor="ctr"/>
                </a:tc>
              </a:tr>
              <a:tr h="2090629">
                <a:tc>
                  <a:txBody>
                    <a:bodyPr/>
                    <a:lstStyle/>
                    <a:p>
                      <a:r>
                        <a:rPr kumimoji="1" lang="ja-JP" altLang="en-US" sz="1600" b="1" dirty="0" smtClean="0"/>
                        <a:t>◆取組</a:t>
                      </a:r>
                      <a:endParaRPr kumimoji="1" lang="ja-JP" altLang="en-US" sz="1600" b="1" dirty="0"/>
                    </a:p>
                  </a:txBody>
                  <a:tcPr anchor="ctr"/>
                </a:tc>
                <a:tc>
                  <a:txBody>
                    <a:bodyPr/>
                    <a:lstStyle/>
                    <a:p>
                      <a:pPr>
                        <a:lnSpc>
                          <a:spcPts val="2200"/>
                        </a:lnSpc>
                      </a:pPr>
                      <a:r>
                        <a:rPr kumimoji="1" lang="ja-JP" altLang="en-US" sz="1600" b="1" dirty="0" smtClean="0"/>
                        <a:t>〇 民間事業者が参画しやすい環境整備</a:t>
                      </a:r>
                    </a:p>
                    <a:p>
                      <a:pPr>
                        <a:lnSpc>
                          <a:spcPts val="2200"/>
                        </a:lnSpc>
                      </a:pPr>
                      <a:r>
                        <a:rPr kumimoji="1" lang="ja-JP" altLang="en-US" sz="1600" b="1" dirty="0" smtClean="0"/>
                        <a:t>　⇒例えば</a:t>
                      </a:r>
                      <a:r>
                        <a:rPr kumimoji="1" lang="en-US" altLang="ja-JP" sz="1600" b="1" dirty="0" smtClean="0"/>
                        <a:t>…</a:t>
                      </a:r>
                      <a:r>
                        <a:rPr kumimoji="1" lang="ja-JP" altLang="en-US" sz="1600" b="1" dirty="0" smtClean="0"/>
                        <a:t>　</a:t>
                      </a:r>
                      <a:endParaRPr kumimoji="1" lang="en-US" altLang="ja-JP" sz="1600" b="1" dirty="0" smtClean="0"/>
                    </a:p>
                    <a:p>
                      <a:pPr>
                        <a:lnSpc>
                          <a:spcPts val="2200"/>
                        </a:lnSpc>
                      </a:pPr>
                      <a:r>
                        <a:rPr kumimoji="1" lang="ja-JP" altLang="en-US" sz="1600" b="1" dirty="0" smtClean="0"/>
                        <a:t>　　　・府民ニーズの実現、事業者にとって自由度の高い料金設定を可能とするきめ細かな料金設定</a:t>
                      </a:r>
                      <a:endParaRPr kumimoji="1" lang="en-US" altLang="ja-JP" sz="1600" b="1" dirty="0" smtClean="0"/>
                    </a:p>
                    <a:p>
                      <a:pPr>
                        <a:lnSpc>
                          <a:spcPts val="2200"/>
                        </a:lnSpc>
                      </a:pPr>
                      <a:r>
                        <a:rPr kumimoji="1" lang="ja-JP" altLang="en-US" sz="1600" b="1" dirty="0" smtClean="0"/>
                        <a:t>　　　（条例改正）</a:t>
                      </a:r>
                      <a:endParaRPr kumimoji="1" lang="en-US" altLang="ja-JP" sz="1600" b="1" dirty="0" smtClean="0"/>
                    </a:p>
                    <a:p>
                      <a:pPr>
                        <a:lnSpc>
                          <a:spcPts val="2200"/>
                        </a:lnSpc>
                      </a:pPr>
                      <a:r>
                        <a:rPr kumimoji="1" lang="ja-JP" altLang="en-US" sz="1600" b="1" dirty="0" smtClean="0"/>
                        <a:t>　　　・Ｐ－ＰＦＩなどの新たな手法の導入検討</a:t>
                      </a:r>
                    </a:p>
                    <a:p>
                      <a:pPr>
                        <a:lnSpc>
                          <a:spcPts val="2200"/>
                        </a:lnSpc>
                      </a:pPr>
                      <a:r>
                        <a:rPr kumimoji="1" lang="ja-JP" altLang="en-US" sz="1600" b="1" dirty="0" smtClean="0"/>
                        <a:t>　　　・指定管理期間（５年⇒２０年）などの指定管理条件の見直し</a:t>
                      </a:r>
                      <a:endParaRPr kumimoji="1" lang="en-US" altLang="ja-JP" sz="1600" b="1" dirty="0" smtClean="0"/>
                    </a:p>
                    <a:p>
                      <a:pPr>
                        <a:lnSpc>
                          <a:spcPts val="2200"/>
                        </a:lnSpc>
                      </a:pPr>
                      <a:r>
                        <a:rPr kumimoji="1" lang="ja-JP" altLang="en-US" sz="1600" b="1" dirty="0" smtClean="0"/>
                        <a:t>〇 魅力ある便益施設やイベントの誘致推進　</a:t>
                      </a:r>
                    </a:p>
                  </a:txBody>
                  <a:tcPr/>
                </a:tc>
              </a:tr>
            </a:tbl>
          </a:graphicData>
        </a:graphic>
      </p:graphicFrame>
    </p:spTree>
    <p:extLst>
      <p:ext uri="{BB962C8B-B14F-4D97-AF65-F5344CB8AC3E}">
        <p14:creationId xmlns:p14="http://schemas.microsoft.com/office/powerpoint/2010/main" val="33725048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角丸四角形 2"/>
          <p:cNvSpPr/>
          <p:nvPr/>
        </p:nvSpPr>
        <p:spPr>
          <a:xfrm>
            <a:off x="194470" y="1187128"/>
            <a:ext cx="9517058" cy="5328592"/>
          </a:xfrm>
          <a:prstGeom prst="roundRect">
            <a:avLst>
              <a:gd name="adj" fmla="val 4988"/>
            </a:avLst>
          </a:prstGeom>
          <a:noFill/>
        </p:spPr>
        <p:style>
          <a:lnRef idx="1">
            <a:schemeClr val="accent2"/>
          </a:lnRef>
          <a:fillRef idx="2">
            <a:schemeClr val="accent2"/>
          </a:fillRef>
          <a:effectRef idx="1">
            <a:schemeClr val="accent2"/>
          </a:effectRef>
          <a:fontRef idx="minor">
            <a:schemeClr val="dk1"/>
          </a:fontRef>
        </p:style>
        <p:txBody>
          <a:bodyPr rtlCol="0" anchor="ctr"/>
          <a:lstStyle/>
          <a:p>
            <a:pPr algn="ctr"/>
            <a:endParaRPr kumimoji="1" lang="ja-JP" altLang="en-US"/>
          </a:p>
        </p:txBody>
      </p:sp>
      <p:graphicFrame>
        <p:nvGraphicFramePr>
          <p:cNvPr id="9" name="図表 8"/>
          <p:cNvGraphicFramePr/>
          <p:nvPr>
            <p:extLst>
              <p:ext uri="{D42A27DB-BD31-4B8C-83A1-F6EECF244321}">
                <p14:modId xmlns:p14="http://schemas.microsoft.com/office/powerpoint/2010/main" val="2245602745"/>
              </p:ext>
            </p:extLst>
          </p:nvPr>
        </p:nvGraphicFramePr>
        <p:xfrm>
          <a:off x="425536" y="1340768"/>
          <a:ext cx="9054924" cy="56166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pSp>
        <p:nvGrpSpPr>
          <p:cNvPr id="11" name="グループ化 10"/>
          <p:cNvGrpSpPr/>
          <p:nvPr/>
        </p:nvGrpSpPr>
        <p:grpSpPr>
          <a:xfrm>
            <a:off x="194471" y="692697"/>
            <a:ext cx="9649143" cy="331191"/>
            <a:chOff x="172075" y="0"/>
            <a:chExt cx="8537892" cy="223941"/>
          </a:xfrm>
          <a:scene3d>
            <a:camera prst="orthographicFront"/>
            <a:lightRig rig="flat" dir="t"/>
          </a:scene3d>
        </p:grpSpPr>
        <p:sp>
          <p:nvSpPr>
            <p:cNvPr id="12" name="角丸四角形 11"/>
            <p:cNvSpPr/>
            <p:nvPr/>
          </p:nvSpPr>
          <p:spPr>
            <a:xfrm>
              <a:off x="172075" y="0"/>
              <a:ext cx="8421019" cy="223941"/>
            </a:xfrm>
            <a:prstGeom prst="roundRect">
              <a:avLst/>
            </a:prstGeom>
            <a:sp3d prstMaterial="dkEdge">
              <a:bevelT w="8200" h="38100"/>
            </a:sp3d>
          </p:spPr>
          <p:style>
            <a:lnRef idx="0">
              <a:schemeClr val="lt1">
                <a:hueOff val="0"/>
                <a:satOff val="0"/>
                <a:lumOff val="0"/>
                <a:alphaOff val="0"/>
              </a:schemeClr>
            </a:lnRef>
            <a:fillRef idx="2">
              <a:schemeClr val="accent4">
                <a:hueOff val="0"/>
                <a:satOff val="0"/>
                <a:lumOff val="0"/>
                <a:alphaOff val="0"/>
              </a:schemeClr>
            </a:fillRef>
            <a:effectRef idx="1">
              <a:schemeClr val="accent4">
                <a:hueOff val="0"/>
                <a:satOff val="0"/>
                <a:lumOff val="0"/>
                <a:alphaOff val="0"/>
              </a:schemeClr>
            </a:effectRef>
            <a:fontRef idx="minor">
              <a:schemeClr val="dk1"/>
            </a:fontRef>
          </p:style>
        </p:sp>
        <p:sp>
          <p:nvSpPr>
            <p:cNvPr id="13" name="角丸四角形 4"/>
            <p:cNvSpPr/>
            <p:nvPr/>
          </p:nvSpPr>
          <p:spPr>
            <a:xfrm>
              <a:off x="172075" y="11493"/>
              <a:ext cx="8537892" cy="212448"/>
            </a:xfrm>
            <a:prstGeom prst="rect">
              <a:avLst/>
            </a:prstGeom>
            <a:sp3d/>
          </p:spPr>
          <p:style>
            <a:lnRef idx="0">
              <a:scrgbClr r="0" g="0" b="0"/>
            </a:lnRef>
            <a:fillRef idx="0">
              <a:scrgbClr r="0" g="0" b="0"/>
            </a:fillRef>
            <a:effectRef idx="0">
              <a:scrgbClr r="0" g="0" b="0"/>
            </a:effectRef>
            <a:fontRef idx="minor">
              <a:schemeClr val="dk1"/>
            </a:fontRef>
          </p:style>
          <p:txBody>
            <a:bodyPr spcFirstLastPara="0" vert="horz" wrap="square" lIns="60960" tIns="60960" rIns="60960" bIns="60960" numCol="1" spcCol="1270" anchor="ctr" anchorCtr="0">
              <a:noAutofit/>
            </a:bodyPr>
            <a:lstStyle/>
            <a:p>
              <a:pPr defTabSz="711200">
                <a:lnSpc>
                  <a:spcPct val="90000"/>
                </a:lnSpc>
                <a:spcBef>
                  <a:spcPct val="0"/>
                </a:spcBef>
                <a:spcAft>
                  <a:spcPct val="35000"/>
                </a:spcAft>
              </a:pPr>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民間</a:t>
              </a:r>
              <a:r>
                <a:rPr lang="ja-JP" altLang="en-US" sz="1600" b="1" dirty="0">
                  <a:latin typeface="Meiryo UI" panose="020B0604030504040204" pitchFamily="50" charset="-128"/>
                  <a:ea typeface="Meiryo UI" panose="020B0604030504040204" pitchFamily="50" charset="-128"/>
                  <a:cs typeface="Meiryo UI" panose="020B0604030504040204" pitchFamily="50" charset="-128"/>
                </a:rPr>
                <a:t>が参画しやすい環境整備、便益施設やイベントの</a:t>
              </a:r>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誘致</a:t>
              </a:r>
              <a:endParaRPr kumimoji="1" lang="ja-JP" altLang="en-US" sz="1600" b="1" kern="1200" dirty="0">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14" name="正方形/長方形 13"/>
          <p:cNvSpPr/>
          <p:nvPr/>
        </p:nvSpPr>
        <p:spPr>
          <a:xfrm>
            <a:off x="0" y="0"/>
            <a:ext cx="9906000" cy="523875"/>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3200" dirty="0"/>
          </a:p>
        </p:txBody>
      </p:sp>
      <p:sp>
        <p:nvSpPr>
          <p:cNvPr id="15" name="タイトル 1"/>
          <p:cNvSpPr txBox="1">
            <a:spLocks/>
          </p:cNvSpPr>
          <p:nvPr/>
        </p:nvSpPr>
        <p:spPr>
          <a:xfrm>
            <a:off x="-1" y="44624"/>
            <a:ext cx="9777537" cy="544370"/>
          </a:xfrm>
          <a:prstGeom prst="rect">
            <a:avLst/>
          </a:prstGeom>
        </p:spPr>
        <p:txBody>
          <a:bodyPr vert="horz" lIns="91440" tIns="45720" rIns="91440" bIns="45720" rtlCol="0" anchor="t" anchorCtr="0">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lnSpc>
                <a:spcPts val="2000"/>
              </a:lnSpc>
            </a:pPr>
            <a:r>
              <a:rPr lang="ja-JP" altLang="en-US" sz="1800" dirty="0">
                <a:latin typeface="+mj-ea"/>
              </a:rPr>
              <a:t>　</a:t>
            </a:r>
            <a:r>
              <a:rPr lang="ja-JP" altLang="en-US" sz="1800" dirty="0" smtClean="0">
                <a:latin typeface="+mj-ea"/>
              </a:rPr>
              <a:t>基本</a:t>
            </a:r>
            <a:r>
              <a:rPr lang="ja-JP" altLang="en-US" sz="1800" dirty="0" smtClean="0">
                <a:latin typeface="+mj-ea"/>
              </a:rPr>
              <a:t>方針</a:t>
            </a:r>
            <a:r>
              <a:rPr lang="ja-JP" altLang="en-US" sz="1800" dirty="0">
                <a:latin typeface="+mj-ea"/>
              </a:rPr>
              <a:t>②</a:t>
            </a:r>
            <a:r>
              <a:rPr lang="ja-JP" altLang="en-US" sz="1800" dirty="0" smtClean="0">
                <a:latin typeface="+mj-ea"/>
              </a:rPr>
              <a:t>について</a:t>
            </a:r>
            <a:endParaRPr lang="en-US" altLang="ja-JP" sz="1800" dirty="0" smtClean="0">
              <a:latin typeface="+mj-ea"/>
            </a:endParaRPr>
          </a:p>
        </p:txBody>
      </p:sp>
      <p:sp>
        <p:nvSpPr>
          <p:cNvPr id="2" name="テキスト ボックス 1"/>
          <p:cNvSpPr txBox="1"/>
          <p:nvPr/>
        </p:nvSpPr>
        <p:spPr>
          <a:xfrm>
            <a:off x="8398355" y="91209"/>
            <a:ext cx="1404155" cy="384721"/>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kumimoji="1" lang="ja-JP" altLang="en-US" dirty="0" smtClean="0"/>
              <a:t>参考資料</a:t>
            </a:r>
            <a:endParaRPr kumimoji="1" lang="ja-JP" altLang="en-US" dirty="0"/>
          </a:p>
        </p:txBody>
      </p:sp>
    </p:spTree>
    <p:extLst>
      <p:ext uri="{BB962C8B-B14F-4D97-AF65-F5344CB8AC3E}">
        <p14:creationId xmlns:p14="http://schemas.microsoft.com/office/powerpoint/2010/main" val="2801084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0" y="0"/>
            <a:ext cx="9906000" cy="523875"/>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3200" dirty="0"/>
          </a:p>
        </p:txBody>
      </p:sp>
      <p:sp>
        <p:nvSpPr>
          <p:cNvPr id="3" name="タイトル 1"/>
          <p:cNvSpPr txBox="1">
            <a:spLocks/>
          </p:cNvSpPr>
          <p:nvPr/>
        </p:nvSpPr>
        <p:spPr>
          <a:xfrm>
            <a:off x="-1" y="44624"/>
            <a:ext cx="9777537" cy="544370"/>
          </a:xfrm>
          <a:prstGeom prst="rect">
            <a:avLst/>
          </a:prstGeom>
        </p:spPr>
        <p:txBody>
          <a:bodyPr vert="horz" lIns="91440" tIns="45720" rIns="91440" bIns="45720" rtlCol="0" anchor="t" anchorCtr="0">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lnSpc>
                <a:spcPts val="2000"/>
              </a:lnSpc>
            </a:pPr>
            <a:r>
              <a:rPr lang="ja-JP" altLang="en-US" sz="1800" dirty="0">
                <a:latin typeface="+mj-ea"/>
              </a:rPr>
              <a:t>　</a:t>
            </a:r>
            <a:r>
              <a:rPr lang="ja-JP" altLang="en-US" sz="1800" dirty="0" smtClean="0">
                <a:latin typeface="+mj-ea"/>
              </a:rPr>
              <a:t>基本方針について</a:t>
            </a:r>
            <a:endParaRPr lang="en-US" altLang="ja-JP" sz="1800" dirty="0" smtClean="0">
              <a:latin typeface="+mj-ea"/>
            </a:endParaRPr>
          </a:p>
        </p:txBody>
      </p:sp>
      <p:sp>
        <p:nvSpPr>
          <p:cNvPr id="4" name="タイトル 1"/>
          <p:cNvSpPr txBox="1">
            <a:spLocks/>
          </p:cNvSpPr>
          <p:nvPr/>
        </p:nvSpPr>
        <p:spPr>
          <a:xfrm>
            <a:off x="6537176" y="-63388"/>
            <a:ext cx="3309134" cy="523874"/>
          </a:xfrm>
          <a:prstGeom prst="rect">
            <a:avLst/>
          </a:prstGeom>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r">
              <a:lnSpc>
                <a:spcPct val="120000"/>
              </a:lnSpc>
            </a:pPr>
            <a:r>
              <a:rPr lang="ja-JP" altLang="en-US" sz="2400" dirty="0" smtClean="0">
                <a:solidFill>
                  <a:prstClr val="black"/>
                </a:solidFill>
                <a:latin typeface="ＭＳ Ｐゴシック"/>
              </a:rPr>
              <a:t>　</a:t>
            </a:r>
            <a:r>
              <a:rPr lang="ja-JP" altLang="en-US" sz="1800" dirty="0" smtClean="0">
                <a:solidFill>
                  <a:prstClr val="black"/>
                </a:solidFill>
                <a:latin typeface="ＭＳ Ｐゴシック"/>
              </a:rPr>
              <a:t>第３回部会（</a:t>
            </a:r>
            <a:r>
              <a:rPr lang="en-US" altLang="ja-JP" sz="1800" dirty="0" smtClean="0">
                <a:solidFill>
                  <a:prstClr val="black"/>
                </a:solidFill>
                <a:latin typeface="ＭＳ Ｐゴシック"/>
              </a:rPr>
              <a:t>H30.3.29</a:t>
            </a:r>
            <a:r>
              <a:rPr lang="ja-JP" altLang="en-US" sz="1800" dirty="0" smtClean="0">
                <a:solidFill>
                  <a:prstClr val="black"/>
                </a:solidFill>
                <a:latin typeface="ＭＳ Ｐゴシック"/>
              </a:rPr>
              <a:t>）</a:t>
            </a:r>
            <a:endParaRPr lang="ja-JP" altLang="en-US" sz="1800" dirty="0">
              <a:solidFill>
                <a:prstClr val="black"/>
              </a:solidFill>
              <a:latin typeface="ＭＳ Ｐゴシック"/>
            </a:endParaRPr>
          </a:p>
        </p:txBody>
      </p:sp>
      <p:graphicFrame>
        <p:nvGraphicFramePr>
          <p:cNvPr id="5" name="表 4"/>
          <p:cNvGraphicFramePr>
            <a:graphicFrameLocks noGrp="1"/>
          </p:cNvGraphicFramePr>
          <p:nvPr>
            <p:extLst>
              <p:ext uri="{D42A27DB-BD31-4B8C-83A1-F6EECF244321}">
                <p14:modId xmlns:p14="http://schemas.microsoft.com/office/powerpoint/2010/main" val="2836903155"/>
              </p:ext>
            </p:extLst>
          </p:nvPr>
        </p:nvGraphicFramePr>
        <p:xfrm>
          <a:off x="0" y="693644"/>
          <a:ext cx="9906000" cy="3455437"/>
        </p:xfrm>
        <a:graphic>
          <a:graphicData uri="http://schemas.openxmlformats.org/drawingml/2006/table">
            <a:tbl>
              <a:tblPr firstRow="1" bandRow="1">
                <a:tableStyleId>{5C22544A-7EE6-4342-B048-85BDC9FD1C3A}</a:tableStyleId>
              </a:tblPr>
              <a:tblGrid>
                <a:gridCol w="1028564"/>
                <a:gridCol w="8877436"/>
              </a:tblGrid>
              <a:tr h="385863">
                <a:tc gridSpan="2">
                  <a:txBody>
                    <a:bodyPr/>
                    <a:lstStyle/>
                    <a:p>
                      <a:pPr algn="l"/>
                      <a:r>
                        <a:rPr kumimoji="1" lang="ja-JP" altLang="en-US" sz="1800" b="1" spc="100" baseline="0" dirty="0" smtClean="0"/>
                        <a:t>基本方針③　公園を柔軟に使いこなし、地域社会に貢献する公園づくり</a:t>
                      </a:r>
                    </a:p>
                  </a:txBody>
                  <a:tcPr/>
                </a:tc>
                <a:tc hMerge="1">
                  <a:txBody>
                    <a:bodyPr/>
                    <a:lstStyle/>
                    <a:p>
                      <a:endParaRPr kumimoji="1" lang="ja-JP" altLang="en-US" sz="1600" b="1" dirty="0"/>
                    </a:p>
                  </a:txBody>
                  <a:tcPr/>
                </a:tc>
              </a:tr>
              <a:tr h="543034">
                <a:tc>
                  <a:txBody>
                    <a:bodyPr/>
                    <a:lstStyle/>
                    <a:p>
                      <a:r>
                        <a:rPr kumimoji="1" lang="ja-JP" altLang="en-US" sz="1600" b="1" dirty="0" smtClean="0"/>
                        <a:t>◆現状</a:t>
                      </a:r>
                      <a:endParaRPr kumimoji="1" lang="ja-JP" altLang="en-US" sz="1600" b="1" dirty="0"/>
                    </a:p>
                  </a:txBody>
                  <a:tcPr anchor="ctr"/>
                </a:tc>
                <a:tc>
                  <a:txBody>
                    <a:bodyPr/>
                    <a:lstStyle/>
                    <a:p>
                      <a:r>
                        <a:rPr lang="ja-JP" altLang="en-US" sz="1600" b="1" baseline="0" dirty="0" smtClean="0"/>
                        <a:t>〇 </a:t>
                      </a:r>
                      <a:r>
                        <a:rPr lang="ja-JP" altLang="en-US" sz="1600" b="1" dirty="0" smtClean="0"/>
                        <a:t>公園毎の特性に応じて都市まちづくりの課題改善に貢献</a:t>
                      </a:r>
                      <a:endParaRPr lang="en-US" altLang="ja-JP" sz="1600" b="1" dirty="0" smtClean="0"/>
                    </a:p>
                  </a:txBody>
                  <a:tcPr anchor="ctr"/>
                </a:tc>
              </a:tr>
              <a:tr h="543034">
                <a:tc>
                  <a:txBody>
                    <a:bodyPr/>
                    <a:lstStyle/>
                    <a:p>
                      <a:r>
                        <a:rPr kumimoji="1" lang="ja-JP" altLang="en-US" sz="1600" b="1" dirty="0" smtClean="0"/>
                        <a:t>◆課題</a:t>
                      </a:r>
                      <a:endParaRPr kumimoji="1" lang="ja-JP" altLang="en-US" sz="1600" b="1" dirty="0"/>
                    </a:p>
                  </a:txBody>
                  <a:tcPr anchor="ctr"/>
                </a:tc>
                <a:tc>
                  <a:txBody>
                    <a:bodyPr/>
                    <a:lstStyle/>
                    <a:p>
                      <a:r>
                        <a:rPr kumimoji="1" lang="ja-JP" altLang="en-US" sz="1600" b="1" dirty="0" smtClean="0"/>
                        <a:t>周辺環境の変化によって変わる地域の課題や府民ニーズに柔軟に対応</a:t>
                      </a:r>
                      <a:endParaRPr kumimoji="1" lang="ja-JP" altLang="en-US" sz="1600" b="1" dirty="0"/>
                    </a:p>
                  </a:txBody>
                  <a:tcPr anchor="ctr"/>
                </a:tc>
              </a:tr>
              <a:tr h="543034">
                <a:tc>
                  <a:txBody>
                    <a:bodyPr/>
                    <a:lstStyle/>
                    <a:p>
                      <a:r>
                        <a:rPr kumimoji="1" lang="ja-JP" altLang="en-US" sz="1600" b="1" dirty="0" smtClean="0"/>
                        <a:t>◆方針</a:t>
                      </a:r>
                      <a:endParaRPr kumimoji="1" lang="ja-JP" altLang="en-US" sz="1600" b="1" dirty="0"/>
                    </a:p>
                  </a:txBody>
                  <a:tcPr anchor="ctr"/>
                </a:tc>
                <a:tc>
                  <a:txBody>
                    <a:bodyPr/>
                    <a:lstStyle/>
                    <a:p>
                      <a:r>
                        <a:rPr kumimoji="1" lang="ja-JP" altLang="en-US" sz="1600" b="1" dirty="0" smtClean="0"/>
                        <a:t>来園者が府営公園を使いこなせるような柔軟な公園づくり</a:t>
                      </a:r>
                      <a:endParaRPr kumimoji="1" lang="en-US" altLang="ja-JP" sz="1600" b="1" dirty="0" smtClean="0"/>
                    </a:p>
                  </a:txBody>
                  <a:tcPr anchor="ctr"/>
                </a:tc>
              </a:tr>
              <a:tr h="1440472">
                <a:tc>
                  <a:txBody>
                    <a:bodyPr/>
                    <a:lstStyle/>
                    <a:p>
                      <a:r>
                        <a:rPr kumimoji="1" lang="ja-JP" altLang="en-US" sz="1600" b="1" dirty="0" smtClean="0"/>
                        <a:t>◆取組</a:t>
                      </a:r>
                      <a:endParaRPr kumimoji="1" lang="ja-JP" altLang="en-US" sz="1600" b="1" dirty="0"/>
                    </a:p>
                  </a:txBody>
                  <a:tcPr anchor="ctr"/>
                </a:tc>
                <a:tc>
                  <a:txBody>
                    <a:bodyPr/>
                    <a:lstStyle/>
                    <a:p>
                      <a:pPr>
                        <a:lnSpc>
                          <a:spcPts val="2200"/>
                        </a:lnSpc>
                      </a:pPr>
                      <a:r>
                        <a:rPr kumimoji="1" lang="ja-JP" altLang="en-US" sz="1600" b="1" dirty="0" smtClean="0"/>
                        <a:t>例えば</a:t>
                      </a:r>
                      <a:r>
                        <a:rPr kumimoji="1" lang="en-US" altLang="ja-JP" sz="1600" b="1" dirty="0" smtClean="0"/>
                        <a:t>…</a:t>
                      </a:r>
                    </a:p>
                    <a:p>
                      <a:pPr marL="0" marR="0" indent="0" algn="l" defTabSz="957644" rtl="0" eaLnBrk="1" fontAlgn="auto" latinLnBrk="0" hangingPunct="1">
                        <a:lnSpc>
                          <a:spcPts val="2200"/>
                        </a:lnSpc>
                        <a:spcBef>
                          <a:spcPts val="0"/>
                        </a:spcBef>
                        <a:spcAft>
                          <a:spcPts val="0"/>
                        </a:spcAft>
                        <a:buClrTx/>
                        <a:buSzTx/>
                        <a:buFontTx/>
                        <a:buNone/>
                        <a:tabLst/>
                        <a:defRPr/>
                      </a:pPr>
                      <a:r>
                        <a:rPr kumimoji="1" lang="ja-JP" altLang="en-US" sz="1600" b="1" dirty="0" smtClean="0"/>
                        <a:t>　　・地域課題やニーズにあった新たな施設の導入、施設のコンバージョン、イベントプログラムの実施</a:t>
                      </a:r>
                      <a:endParaRPr kumimoji="1" lang="en-US" altLang="ja-JP" sz="1600" b="1" dirty="0" smtClean="0"/>
                    </a:p>
                    <a:p>
                      <a:pPr>
                        <a:lnSpc>
                          <a:spcPts val="2200"/>
                        </a:lnSpc>
                      </a:pPr>
                      <a:r>
                        <a:rPr kumimoji="1" lang="ja-JP" altLang="en-US" sz="1600" b="1" dirty="0" smtClean="0"/>
                        <a:t>　　・施設の目的外使用料、料金設定の無い施設の新規設定</a:t>
                      </a:r>
                      <a:r>
                        <a:rPr kumimoji="1" lang="en-US" altLang="ja-JP" sz="1600" b="1" dirty="0" smtClean="0"/>
                        <a:t>〈</a:t>
                      </a:r>
                      <a:r>
                        <a:rPr kumimoji="1" lang="ja-JP" altLang="en-US" sz="1600" b="1" dirty="0" smtClean="0"/>
                        <a:t>条例改正</a:t>
                      </a:r>
                      <a:r>
                        <a:rPr kumimoji="1" lang="en-US" altLang="ja-JP" sz="1600" b="1" dirty="0" smtClean="0"/>
                        <a:t>〉</a:t>
                      </a:r>
                      <a:endParaRPr kumimoji="1" lang="ja-JP" altLang="en-US" sz="1600" b="1" dirty="0" smtClean="0"/>
                    </a:p>
                    <a:p>
                      <a:pPr>
                        <a:lnSpc>
                          <a:spcPts val="2200"/>
                        </a:lnSpc>
                      </a:pPr>
                      <a:r>
                        <a:rPr kumimoji="1" lang="ja-JP" altLang="en-US" sz="1600" b="1" dirty="0" smtClean="0"/>
                        <a:t>　　・多様な主体の参画による公園づくり</a:t>
                      </a:r>
                      <a:endParaRPr kumimoji="1" lang="en-US" altLang="ja-JP" sz="1600" b="1" dirty="0" smtClean="0"/>
                    </a:p>
                  </a:txBody>
                  <a:tcPr/>
                </a:tc>
              </a:tr>
            </a:tbl>
          </a:graphicData>
        </a:graphic>
      </p:graphicFrame>
    </p:spTree>
    <p:extLst>
      <p:ext uri="{BB962C8B-B14F-4D97-AF65-F5344CB8AC3E}">
        <p14:creationId xmlns:p14="http://schemas.microsoft.com/office/powerpoint/2010/main" val="41988745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0" y="0"/>
            <a:ext cx="9906000" cy="523875"/>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3200" dirty="0"/>
          </a:p>
        </p:txBody>
      </p:sp>
      <p:sp>
        <p:nvSpPr>
          <p:cNvPr id="3" name="タイトル 1"/>
          <p:cNvSpPr txBox="1">
            <a:spLocks/>
          </p:cNvSpPr>
          <p:nvPr/>
        </p:nvSpPr>
        <p:spPr>
          <a:xfrm>
            <a:off x="-1" y="44624"/>
            <a:ext cx="9777537" cy="544370"/>
          </a:xfrm>
          <a:prstGeom prst="rect">
            <a:avLst/>
          </a:prstGeom>
        </p:spPr>
        <p:txBody>
          <a:bodyPr vert="horz" lIns="91440" tIns="45720" rIns="91440" bIns="45720" rtlCol="0" anchor="t" anchorCtr="0">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lnSpc>
                <a:spcPts val="2000"/>
              </a:lnSpc>
            </a:pPr>
            <a:r>
              <a:rPr lang="ja-JP" altLang="en-US" sz="1800" dirty="0">
                <a:latin typeface="+mj-ea"/>
              </a:rPr>
              <a:t>　</a:t>
            </a:r>
            <a:r>
              <a:rPr lang="ja-JP" altLang="en-US" sz="1800" dirty="0" smtClean="0">
                <a:latin typeface="+mj-ea"/>
              </a:rPr>
              <a:t>基本方針について</a:t>
            </a:r>
            <a:endParaRPr lang="en-US" altLang="ja-JP" sz="1800" dirty="0" smtClean="0">
              <a:latin typeface="+mj-ea"/>
            </a:endParaRPr>
          </a:p>
        </p:txBody>
      </p:sp>
      <p:sp>
        <p:nvSpPr>
          <p:cNvPr id="4" name="タイトル 1"/>
          <p:cNvSpPr txBox="1">
            <a:spLocks/>
          </p:cNvSpPr>
          <p:nvPr/>
        </p:nvSpPr>
        <p:spPr>
          <a:xfrm>
            <a:off x="6537176" y="-63388"/>
            <a:ext cx="3309134" cy="523874"/>
          </a:xfrm>
          <a:prstGeom prst="rect">
            <a:avLst/>
          </a:prstGeom>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r">
              <a:lnSpc>
                <a:spcPct val="120000"/>
              </a:lnSpc>
            </a:pPr>
            <a:r>
              <a:rPr lang="ja-JP" altLang="en-US" sz="2400" dirty="0" smtClean="0">
                <a:solidFill>
                  <a:prstClr val="black"/>
                </a:solidFill>
                <a:latin typeface="ＭＳ Ｐゴシック"/>
              </a:rPr>
              <a:t>　</a:t>
            </a:r>
            <a:r>
              <a:rPr lang="ja-JP" altLang="en-US" sz="1800" dirty="0" smtClean="0">
                <a:solidFill>
                  <a:prstClr val="black"/>
                </a:solidFill>
                <a:latin typeface="ＭＳ Ｐゴシック"/>
              </a:rPr>
              <a:t>第３回部会（</a:t>
            </a:r>
            <a:r>
              <a:rPr lang="en-US" altLang="ja-JP" sz="1800" dirty="0" smtClean="0">
                <a:solidFill>
                  <a:prstClr val="black"/>
                </a:solidFill>
                <a:latin typeface="ＭＳ Ｐゴシック"/>
              </a:rPr>
              <a:t>H30.3.29</a:t>
            </a:r>
            <a:r>
              <a:rPr lang="ja-JP" altLang="en-US" sz="1800" dirty="0" smtClean="0">
                <a:solidFill>
                  <a:prstClr val="black"/>
                </a:solidFill>
                <a:latin typeface="ＭＳ Ｐゴシック"/>
              </a:rPr>
              <a:t>）</a:t>
            </a:r>
            <a:endParaRPr lang="ja-JP" altLang="en-US" sz="1800" dirty="0">
              <a:solidFill>
                <a:prstClr val="black"/>
              </a:solidFill>
              <a:latin typeface="ＭＳ Ｐゴシック"/>
            </a:endParaRPr>
          </a:p>
        </p:txBody>
      </p:sp>
      <p:graphicFrame>
        <p:nvGraphicFramePr>
          <p:cNvPr id="6" name="表 5"/>
          <p:cNvGraphicFramePr>
            <a:graphicFrameLocks noGrp="1"/>
          </p:cNvGraphicFramePr>
          <p:nvPr>
            <p:extLst>
              <p:ext uri="{D42A27DB-BD31-4B8C-83A1-F6EECF244321}">
                <p14:modId xmlns:p14="http://schemas.microsoft.com/office/powerpoint/2010/main" val="3866114376"/>
              </p:ext>
            </p:extLst>
          </p:nvPr>
        </p:nvGraphicFramePr>
        <p:xfrm>
          <a:off x="15552" y="692696"/>
          <a:ext cx="9890448" cy="3996444"/>
        </p:xfrm>
        <a:graphic>
          <a:graphicData uri="http://schemas.openxmlformats.org/drawingml/2006/table">
            <a:tbl>
              <a:tblPr firstRow="1" bandRow="1">
                <a:tableStyleId>{5C22544A-7EE6-4342-B048-85BDC9FD1C3A}</a:tableStyleId>
              </a:tblPr>
              <a:tblGrid>
                <a:gridCol w="1026949"/>
                <a:gridCol w="8863499"/>
              </a:tblGrid>
              <a:tr h="423958">
                <a:tc gridSpan="2">
                  <a:txBody>
                    <a:bodyPr/>
                    <a:lstStyle/>
                    <a:p>
                      <a:pPr algn="l"/>
                      <a:r>
                        <a:rPr kumimoji="1" lang="ja-JP" altLang="en-US" sz="1800" b="1" spc="100" baseline="0" dirty="0" smtClean="0"/>
                        <a:t>基本方針④　府民の命を守る公園づくり</a:t>
                      </a:r>
                    </a:p>
                  </a:txBody>
                  <a:tcPr/>
                </a:tc>
                <a:tc hMerge="1">
                  <a:txBody>
                    <a:bodyPr/>
                    <a:lstStyle/>
                    <a:p>
                      <a:endParaRPr kumimoji="1" lang="ja-JP" altLang="en-US" sz="1600" b="1" dirty="0"/>
                    </a:p>
                  </a:txBody>
                  <a:tcPr/>
                </a:tc>
              </a:tr>
              <a:tr h="1017490">
                <a:tc>
                  <a:txBody>
                    <a:bodyPr/>
                    <a:lstStyle/>
                    <a:p>
                      <a:r>
                        <a:rPr kumimoji="1" lang="ja-JP" altLang="en-US" sz="1600" b="1" dirty="0" smtClean="0"/>
                        <a:t>◆現状</a:t>
                      </a:r>
                      <a:endParaRPr kumimoji="1" lang="ja-JP" altLang="en-US" sz="1600" b="1" dirty="0"/>
                    </a:p>
                  </a:txBody>
                  <a:tcPr anchor="ctr"/>
                </a:tc>
                <a:tc>
                  <a:txBody>
                    <a:bodyPr/>
                    <a:lstStyle/>
                    <a:p>
                      <a:pPr>
                        <a:lnSpc>
                          <a:spcPct val="150000"/>
                        </a:lnSpc>
                      </a:pPr>
                      <a:r>
                        <a:rPr lang="ja-JP" altLang="en-US" sz="1600" b="1" dirty="0" smtClean="0"/>
                        <a:t>〇 公園の防災機能（延焼遮断帯、洪水調整機能</a:t>
                      </a:r>
                      <a:r>
                        <a:rPr lang="en-US" altLang="ja-JP" sz="1600" b="1" dirty="0" smtClean="0"/>
                        <a:t>[</a:t>
                      </a:r>
                      <a:r>
                        <a:rPr lang="ja-JP" altLang="en-US" sz="1600" b="1" dirty="0" smtClean="0"/>
                        <a:t>深北緑地</a:t>
                      </a:r>
                      <a:r>
                        <a:rPr lang="en-US" altLang="ja-JP" sz="1600" b="1" dirty="0" smtClean="0"/>
                        <a:t>]</a:t>
                      </a:r>
                      <a:r>
                        <a:rPr lang="ja-JP" altLang="en-US" sz="1600" b="1" dirty="0" smtClean="0"/>
                        <a:t>　）</a:t>
                      </a:r>
                    </a:p>
                    <a:p>
                      <a:pPr>
                        <a:lnSpc>
                          <a:spcPct val="150000"/>
                        </a:lnSpc>
                      </a:pPr>
                      <a:r>
                        <a:rPr lang="ja-JP" altLang="en-US" sz="1600" b="1" dirty="0" smtClean="0"/>
                        <a:t>〇 大地震発生時には、広域避難場所、後方活動支援拠点として機能（１２公園）</a:t>
                      </a:r>
                    </a:p>
                  </a:txBody>
                  <a:tcPr anchor="ctr"/>
                </a:tc>
              </a:tr>
              <a:tr h="606121">
                <a:tc>
                  <a:txBody>
                    <a:bodyPr/>
                    <a:lstStyle/>
                    <a:p>
                      <a:r>
                        <a:rPr kumimoji="1" lang="ja-JP" altLang="en-US" sz="1600" b="1" dirty="0" smtClean="0"/>
                        <a:t>◆課題</a:t>
                      </a:r>
                      <a:endParaRPr kumimoji="1" lang="ja-JP" altLang="en-US" sz="1600" b="1" dirty="0"/>
                    </a:p>
                  </a:txBody>
                  <a:tcPr anchor="ctr"/>
                </a:tc>
                <a:tc>
                  <a:txBody>
                    <a:bodyPr/>
                    <a:lstStyle/>
                    <a:p>
                      <a:r>
                        <a:rPr kumimoji="1" lang="ja-JP" altLang="en-US" sz="1600" b="1" dirty="0" smtClean="0"/>
                        <a:t>大規模な災害から府民の命を守る</a:t>
                      </a:r>
                    </a:p>
                  </a:txBody>
                  <a:tcPr anchor="ctr"/>
                </a:tc>
              </a:tr>
              <a:tr h="606121">
                <a:tc>
                  <a:txBody>
                    <a:bodyPr/>
                    <a:lstStyle/>
                    <a:p>
                      <a:r>
                        <a:rPr kumimoji="1" lang="ja-JP" altLang="en-US" sz="1600" b="1" dirty="0" smtClean="0"/>
                        <a:t>◆方針</a:t>
                      </a:r>
                      <a:endParaRPr kumimoji="1" lang="ja-JP" altLang="en-US" sz="1600" b="1" dirty="0"/>
                    </a:p>
                  </a:txBody>
                  <a:tcPr anchor="ctr"/>
                </a:tc>
                <a:tc>
                  <a:txBody>
                    <a:bodyPr/>
                    <a:lstStyle/>
                    <a:p>
                      <a:r>
                        <a:rPr kumimoji="1" lang="ja-JP" altLang="en-US" sz="1600" b="1" dirty="0" smtClean="0"/>
                        <a:t>公園の防災機能の向上</a:t>
                      </a:r>
                    </a:p>
                  </a:txBody>
                  <a:tcPr anchor="ctr"/>
                </a:tc>
              </a:tr>
              <a:tr h="1342754">
                <a:tc>
                  <a:txBody>
                    <a:bodyPr/>
                    <a:lstStyle/>
                    <a:p>
                      <a:r>
                        <a:rPr kumimoji="1" lang="ja-JP" altLang="en-US" sz="1600" b="1" dirty="0" smtClean="0"/>
                        <a:t>◆取組</a:t>
                      </a:r>
                      <a:endParaRPr kumimoji="1" lang="ja-JP" altLang="en-US" sz="1600" b="1" dirty="0"/>
                    </a:p>
                  </a:txBody>
                  <a:tcPr anchor="ctr"/>
                </a:tc>
                <a:tc>
                  <a:txBody>
                    <a:bodyPr/>
                    <a:lstStyle/>
                    <a:p>
                      <a:pPr>
                        <a:lnSpc>
                          <a:spcPts val="2300"/>
                        </a:lnSpc>
                      </a:pPr>
                      <a:r>
                        <a:rPr kumimoji="1" lang="ja-JP" altLang="en-US" sz="1600" b="1" dirty="0" smtClean="0"/>
                        <a:t>例えば</a:t>
                      </a:r>
                      <a:r>
                        <a:rPr kumimoji="1" lang="en-US" altLang="ja-JP" sz="1600" b="1" dirty="0" smtClean="0"/>
                        <a:t>…</a:t>
                      </a:r>
                    </a:p>
                    <a:p>
                      <a:pPr>
                        <a:lnSpc>
                          <a:spcPts val="2300"/>
                        </a:lnSpc>
                      </a:pPr>
                      <a:r>
                        <a:rPr kumimoji="1" lang="ja-JP" altLang="en-US" sz="1600" b="1" dirty="0" smtClean="0"/>
                        <a:t>　・防災公園の拡張整備</a:t>
                      </a:r>
                      <a:endParaRPr kumimoji="1" lang="en-US" altLang="ja-JP" sz="1600" b="1" dirty="0" smtClean="0"/>
                    </a:p>
                    <a:p>
                      <a:pPr>
                        <a:lnSpc>
                          <a:spcPts val="2300"/>
                        </a:lnSpc>
                      </a:pPr>
                      <a:r>
                        <a:rPr kumimoji="1" lang="ja-JP" altLang="en-US" sz="1600" b="1" dirty="0" smtClean="0"/>
                        <a:t>　・防災施設の改修や新規整備（非常用電源設備　など）</a:t>
                      </a:r>
                    </a:p>
                    <a:p>
                      <a:pPr>
                        <a:lnSpc>
                          <a:spcPts val="2300"/>
                        </a:lnSpc>
                      </a:pPr>
                      <a:r>
                        <a:rPr kumimoji="1" lang="ja-JP" altLang="en-US" sz="1600" b="1" dirty="0" smtClean="0"/>
                        <a:t>　・防災啓発の活動拠点として活用　　</a:t>
                      </a:r>
                    </a:p>
                  </a:txBody>
                  <a:tcPr/>
                </a:tc>
              </a:tr>
            </a:tbl>
          </a:graphicData>
        </a:graphic>
      </p:graphicFrame>
    </p:spTree>
    <p:extLst>
      <p:ext uri="{BB962C8B-B14F-4D97-AF65-F5344CB8AC3E}">
        <p14:creationId xmlns:p14="http://schemas.microsoft.com/office/powerpoint/2010/main" val="10251092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0" y="0"/>
            <a:ext cx="9906000" cy="523875"/>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3200" dirty="0"/>
          </a:p>
        </p:txBody>
      </p:sp>
      <p:sp>
        <p:nvSpPr>
          <p:cNvPr id="3" name="タイトル 1"/>
          <p:cNvSpPr txBox="1">
            <a:spLocks/>
          </p:cNvSpPr>
          <p:nvPr/>
        </p:nvSpPr>
        <p:spPr>
          <a:xfrm>
            <a:off x="-1" y="44624"/>
            <a:ext cx="9777537" cy="544370"/>
          </a:xfrm>
          <a:prstGeom prst="rect">
            <a:avLst/>
          </a:prstGeom>
        </p:spPr>
        <p:txBody>
          <a:bodyPr vert="horz" lIns="91440" tIns="45720" rIns="91440" bIns="45720" rtlCol="0" anchor="t" anchorCtr="0">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lnSpc>
                <a:spcPts val="2000"/>
              </a:lnSpc>
            </a:pPr>
            <a:r>
              <a:rPr lang="ja-JP" altLang="en-US" sz="1800" dirty="0">
                <a:latin typeface="+mj-ea"/>
              </a:rPr>
              <a:t>　</a:t>
            </a:r>
            <a:r>
              <a:rPr lang="ja-JP" altLang="en-US" sz="1800" dirty="0" smtClean="0">
                <a:latin typeface="+mj-ea"/>
              </a:rPr>
              <a:t>基本方針について</a:t>
            </a:r>
            <a:endParaRPr lang="en-US" altLang="ja-JP" sz="1800" dirty="0" smtClean="0">
              <a:latin typeface="+mj-ea"/>
            </a:endParaRPr>
          </a:p>
        </p:txBody>
      </p:sp>
      <p:sp>
        <p:nvSpPr>
          <p:cNvPr id="4" name="タイトル 1"/>
          <p:cNvSpPr txBox="1">
            <a:spLocks/>
          </p:cNvSpPr>
          <p:nvPr/>
        </p:nvSpPr>
        <p:spPr>
          <a:xfrm>
            <a:off x="6537176" y="-63388"/>
            <a:ext cx="3309134" cy="523874"/>
          </a:xfrm>
          <a:prstGeom prst="rect">
            <a:avLst/>
          </a:prstGeom>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r">
              <a:lnSpc>
                <a:spcPct val="120000"/>
              </a:lnSpc>
            </a:pPr>
            <a:r>
              <a:rPr lang="ja-JP" altLang="en-US" sz="2400" dirty="0" smtClean="0">
                <a:solidFill>
                  <a:prstClr val="black"/>
                </a:solidFill>
                <a:latin typeface="ＭＳ Ｐゴシック"/>
              </a:rPr>
              <a:t>　</a:t>
            </a:r>
            <a:r>
              <a:rPr lang="ja-JP" altLang="en-US" sz="1800" dirty="0" smtClean="0">
                <a:solidFill>
                  <a:prstClr val="black"/>
                </a:solidFill>
                <a:latin typeface="ＭＳ Ｐゴシック"/>
              </a:rPr>
              <a:t>第３回部会（</a:t>
            </a:r>
            <a:r>
              <a:rPr lang="en-US" altLang="ja-JP" sz="1800" dirty="0" smtClean="0">
                <a:solidFill>
                  <a:prstClr val="black"/>
                </a:solidFill>
                <a:latin typeface="ＭＳ Ｐゴシック"/>
              </a:rPr>
              <a:t>H30.3.29</a:t>
            </a:r>
            <a:r>
              <a:rPr lang="ja-JP" altLang="en-US" sz="1800" dirty="0" smtClean="0">
                <a:solidFill>
                  <a:prstClr val="black"/>
                </a:solidFill>
                <a:latin typeface="ＭＳ Ｐゴシック"/>
              </a:rPr>
              <a:t>）</a:t>
            </a:r>
            <a:endParaRPr lang="ja-JP" altLang="en-US" sz="1800" dirty="0">
              <a:solidFill>
                <a:prstClr val="black"/>
              </a:solidFill>
              <a:latin typeface="ＭＳ Ｐゴシック"/>
            </a:endParaRPr>
          </a:p>
        </p:txBody>
      </p:sp>
      <p:graphicFrame>
        <p:nvGraphicFramePr>
          <p:cNvPr id="5" name="表 4"/>
          <p:cNvGraphicFramePr>
            <a:graphicFrameLocks noGrp="1"/>
          </p:cNvGraphicFramePr>
          <p:nvPr>
            <p:extLst>
              <p:ext uri="{D42A27DB-BD31-4B8C-83A1-F6EECF244321}">
                <p14:modId xmlns:p14="http://schemas.microsoft.com/office/powerpoint/2010/main" val="2027890550"/>
              </p:ext>
            </p:extLst>
          </p:nvPr>
        </p:nvGraphicFramePr>
        <p:xfrm>
          <a:off x="0" y="692694"/>
          <a:ext cx="9906000" cy="5763315"/>
        </p:xfrm>
        <a:graphic>
          <a:graphicData uri="http://schemas.openxmlformats.org/drawingml/2006/table">
            <a:tbl>
              <a:tblPr firstRow="1" bandRow="1">
                <a:tableStyleId>{5C22544A-7EE6-4342-B048-85BDC9FD1C3A}</a:tableStyleId>
              </a:tblPr>
              <a:tblGrid>
                <a:gridCol w="1028564"/>
                <a:gridCol w="8877436"/>
              </a:tblGrid>
              <a:tr h="393481">
                <a:tc gridSpan="2">
                  <a:txBody>
                    <a:bodyPr/>
                    <a:lstStyle/>
                    <a:p>
                      <a:pPr algn="l"/>
                      <a:r>
                        <a:rPr kumimoji="1" lang="ja-JP" altLang="en-US" sz="1800" b="1" spc="100" baseline="0" dirty="0" smtClean="0"/>
                        <a:t>基本方針⑤　誰もが安全・安心・快適に利用できる公園づくり</a:t>
                      </a:r>
                    </a:p>
                  </a:txBody>
                  <a:tcPr/>
                </a:tc>
                <a:tc hMerge="1">
                  <a:txBody>
                    <a:bodyPr/>
                    <a:lstStyle/>
                    <a:p>
                      <a:endParaRPr kumimoji="1" lang="ja-JP" altLang="en-US" sz="1600" b="1" dirty="0"/>
                    </a:p>
                  </a:txBody>
                  <a:tcPr/>
                </a:tc>
              </a:tr>
              <a:tr h="1032079">
                <a:tc>
                  <a:txBody>
                    <a:bodyPr/>
                    <a:lstStyle/>
                    <a:p>
                      <a:r>
                        <a:rPr kumimoji="1" lang="ja-JP" altLang="en-US" sz="1600" b="1" dirty="0" smtClean="0"/>
                        <a:t>◆現状</a:t>
                      </a:r>
                      <a:endParaRPr kumimoji="1" lang="ja-JP" altLang="en-US" sz="1600" b="1" dirty="0"/>
                    </a:p>
                  </a:txBody>
                  <a:tcPr anchor="ctr"/>
                </a:tc>
                <a:tc>
                  <a:txBody>
                    <a:bodyPr/>
                    <a:lstStyle/>
                    <a:p>
                      <a:pPr>
                        <a:lnSpc>
                          <a:spcPts val="2300"/>
                        </a:lnSpc>
                      </a:pPr>
                      <a:r>
                        <a:rPr lang="ja-JP" altLang="en-US" sz="1600" b="1" dirty="0" smtClean="0"/>
                        <a:t>〇 施設や樹木の老朽化が急速に進展</a:t>
                      </a:r>
                    </a:p>
                    <a:p>
                      <a:pPr>
                        <a:lnSpc>
                          <a:spcPts val="2300"/>
                        </a:lnSpc>
                      </a:pPr>
                      <a:r>
                        <a:rPr lang="ja-JP" altLang="en-US" sz="1600" b="1" dirty="0" smtClean="0"/>
                        <a:t>〇 公園利用者の増加、外国人来園者の増加</a:t>
                      </a:r>
                      <a:endParaRPr lang="en-US" altLang="ja-JP" sz="1600" b="1" dirty="0" smtClean="0"/>
                    </a:p>
                    <a:p>
                      <a:pPr>
                        <a:lnSpc>
                          <a:spcPts val="2300"/>
                        </a:lnSpc>
                      </a:pPr>
                      <a:r>
                        <a:rPr lang="ja-JP" altLang="en-US" sz="1600" b="1" dirty="0" smtClean="0"/>
                        <a:t>〇 「公園本来の管理の充実（草花や樹木、美しい景観など）」を重視（６割）</a:t>
                      </a:r>
                      <a:endParaRPr lang="en-US" altLang="ja-JP" sz="1600" b="1" dirty="0" smtClean="0"/>
                    </a:p>
                  </a:txBody>
                  <a:tcPr/>
                </a:tc>
              </a:tr>
              <a:tr h="712851">
                <a:tc>
                  <a:txBody>
                    <a:bodyPr/>
                    <a:lstStyle/>
                    <a:p>
                      <a:r>
                        <a:rPr kumimoji="1" lang="ja-JP" altLang="en-US" sz="1600" b="1" dirty="0" smtClean="0"/>
                        <a:t>◆課題</a:t>
                      </a:r>
                      <a:endParaRPr kumimoji="1" lang="ja-JP" altLang="en-US" sz="1600" b="1" dirty="0"/>
                    </a:p>
                  </a:txBody>
                  <a:tcPr anchor="ctr"/>
                </a:tc>
                <a:tc>
                  <a:txBody>
                    <a:bodyPr/>
                    <a:lstStyle/>
                    <a:p>
                      <a:pPr marL="0" marR="0" indent="0" algn="l" defTabSz="957644" rtl="0" eaLnBrk="1" fontAlgn="auto" latinLnBrk="0" hangingPunct="1">
                        <a:lnSpc>
                          <a:spcPts val="2300"/>
                        </a:lnSpc>
                        <a:spcBef>
                          <a:spcPts val="0"/>
                        </a:spcBef>
                        <a:spcAft>
                          <a:spcPts val="0"/>
                        </a:spcAft>
                        <a:buClrTx/>
                        <a:buSzTx/>
                        <a:buFontTx/>
                        <a:buNone/>
                        <a:tabLst/>
                        <a:defRPr/>
                      </a:pPr>
                      <a:r>
                        <a:rPr kumimoji="1" lang="ja-JP" altLang="en-US" sz="1600" b="1" dirty="0" smtClean="0"/>
                        <a:t>〇 施設や樹木の適切な管理</a:t>
                      </a:r>
                      <a:endParaRPr kumimoji="1" lang="en-US" altLang="ja-JP" sz="1600" b="1" dirty="0" smtClean="0"/>
                    </a:p>
                    <a:p>
                      <a:pPr marL="0" marR="0" indent="0" algn="l" defTabSz="957644" rtl="0" eaLnBrk="1" fontAlgn="auto" latinLnBrk="0" hangingPunct="1">
                        <a:lnSpc>
                          <a:spcPts val="2300"/>
                        </a:lnSpc>
                        <a:spcBef>
                          <a:spcPts val="0"/>
                        </a:spcBef>
                        <a:spcAft>
                          <a:spcPts val="0"/>
                        </a:spcAft>
                        <a:buClrTx/>
                        <a:buSzTx/>
                        <a:buFontTx/>
                        <a:buNone/>
                        <a:tabLst/>
                        <a:defRPr/>
                      </a:pPr>
                      <a:r>
                        <a:rPr kumimoji="1" lang="ja-JP" altLang="en-US" sz="1600" b="1" dirty="0" smtClean="0"/>
                        <a:t>〇 外国人も含めた多様な公園利用者への対応</a:t>
                      </a:r>
                      <a:endParaRPr kumimoji="1" lang="en-US" altLang="ja-JP" sz="1600" b="1" dirty="0" smtClean="0"/>
                    </a:p>
                  </a:txBody>
                  <a:tcPr/>
                </a:tc>
              </a:tr>
              <a:tr h="1461991">
                <a:tc>
                  <a:txBody>
                    <a:bodyPr/>
                    <a:lstStyle/>
                    <a:p>
                      <a:r>
                        <a:rPr kumimoji="1" lang="ja-JP" altLang="en-US" sz="1600" b="1" dirty="0" smtClean="0"/>
                        <a:t>◆方針</a:t>
                      </a:r>
                      <a:endParaRPr kumimoji="1" lang="ja-JP" altLang="en-US" sz="1600" b="1" dirty="0"/>
                    </a:p>
                  </a:txBody>
                  <a:tcPr anchor="ctr"/>
                </a:tc>
                <a:tc>
                  <a:txBody>
                    <a:bodyPr/>
                    <a:lstStyle/>
                    <a:p>
                      <a:pPr marL="0" marR="0" indent="0" algn="l" defTabSz="957644" rtl="0" eaLnBrk="1" fontAlgn="auto" latinLnBrk="0" hangingPunct="1">
                        <a:lnSpc>
                          <a:spcPts val="2300"/>
                        </a:lnSpc>
                        <a:spcBef>
                          <a:spcPts val="0"/>
                        </a:spcBef>
                        <a:spcAft>
                          <a:spcPts val="0"/>
                        </a:spcAft>
                        <a:buClrTx/>
                        <a:buSzTx/>
                        <a:buFontTx/>
                        <a:buNone/>
                        <a:tabLst/>
                        <a:defRPr/>
                      </a:pPr>
                      <a:r>
                        <a:rPr kumimoji="1" lang="ja-JP" altLang="en-US" sz="1600" b="1" dirty="0" smtClean="0"/>
                        <a:t>〇 長寿命化計画に基づく施設や樹木の着実な点検・維持管理・更新</a:t>
                      </a:r>
                      <a:endParaRPr kumimoji="1" lang="en-US" altLang="ja-JP" sz="1600" b="1" dirty="0" smtClean="0"/>
                    </a:p>
                    <a:p>
                      <a:pPr marL="0" marR="0" indent="0" algn="l" defTabSz="957644" rtl="0" eaLnBrk="1" fontAlgn="auto" latinLnBrk="0" hangingPunct="1">
                        <a:lnSpc>
                          <a:spcPts val="2300"/>
                        </a:lnSpc>
                        <a:spcBef>
                          <a:spcPts val="0"/>
                        </a:spcBef>
                        <a:spcAft>
                          <a:spcPts val="0"/>
                        </a:spcAft>
                        <a:buClrTx/>
                        <a:buSzTx/>
                        <a:buFontTx/>
                        <a:buNone/>
                        <a:tabLst/>
                        <a:defRPr/>
                      </a:pPr>
                      <a:r>
                        <a:rPr kumimoji="1" lang="ja-JP" altLang="en-US" sz="1600" b="1" dirty="0" smtClean="0"/>
                        <a:t>〇 </a:t>
                      </a:r>
                      <a:r>
                        <a:rPr kumimoji="1" lang="ja-JP" altLang="en-US" sz="1600" b="1" baseline="0" dirty="0" smtClean="0"/>
                        <a:t>清掃や除草などの管理の充実</a:t>
                      </a:r>
                      <a:endParaRPr kumimoji="1" lang="en-US" altLang="ja-JP" sz="1600" b="1" dirty="0" smtClean="0"/>
                    </a:p>
                    <a:p>
                      <a:pPr>
                        <a:lnSpc>
                          <a:spcPts val="2300"/>
                        </a:lnSpc>
                      </a:pPr>
                      <a:r>
                        <a:rPr kumimoji="1" lang="ja-JP" altLang="en-US" sz="1600" b="1" dirty="0" smtClean="0"/>
                        <a:t>〇 ユニバーサルデザインの推進</a:t>
                      </a:r>
                      <a:endParaRPr kumimoji="1" lang="en-US" altLang="ja-JP" sz="1600" b="1" dirty="0" smtClean="0"/>
                    </a:p>
                    <a:p>
                      <a:pPr>
                        <a:lnSpc>
                          <a:spcPts val="2300"/>
                        </a:lnSpc>
                      </a:pPr>
                      <a:r>
                        <a:rPr kumimoji="1" lang="ja-JP" altLang="en-US" sz="1600" b="1" dirty="0" smtClean="0"/>
                        <a:t>〇 情報発信の強化</a:t>
                      </a:r>
                      <a:endParaRPr kumimoji="1" lang="en-US" altLang="ja-JP" sz="1600" b="1" dirty="0" smtClean="0"/>
                    </a:p>
                  </a:txBody>
                  <a:tcPr anchor="ctr"/>
                </a:tc>
              </a:tr>
              <a:tr h="2162913">
                <a:tc>
                  <a:txBody>
                    <a:bodyPr/>
                    <a:lstStyle/>
                    <a:p>
                      <a:r>
                        <a:rPr kumimoji="1" lang="ja-JP" altLang="en-US" sz="1600" b="1" dirty="0" smtClean="0"/>
                        <a:t>◆取組</a:t>
                      </a:r>
                      <a:endParaRPr kumimoji="1" lang="ja-JP" altLang="en-US" sz="1600" b="1" dirty="0"/>
                    </a:p>
                  </a:txBody>
                  <a:tcPr anchor="ctr"/>
                </a:tc>
                <a:tc>
                  <a:txBody>
                    <a:bodyPr/>
                    <a:lstStyle/>
                    <a:p>
                      <a:pPr>
                        <a:lnSpc>
                          <a:spcPts val="2300"/>
                        </a:lnSpc>
                      </a:pPr>
                      <a:r>
                        <a:rPr kumimoji="1" lang="ja-JP" altLang="en-US" sz="1600" b="1" dirty="0" smtClean="0"/>
                        <a:t>〇 ユニバーサルデザインの推進</a:t>
                      </a:r>
                      <a:endParaRPr kumimoji="1" lang="en-US" altLang="ja-JP" sz="1600" b="1" dirty="0" smtClean="0"/>
                    </a:p>
                    <a:p>
                      <a:pPr>
                        <a:lnSpc>
                          <a:spcPts val="2300"/>
                        </a:lnSpc>
                      </a:pPr>
                      <a:r>
                        <a:rPr kumimoji="1" lang="ja-JP" altLang="en-US" sz="1600" b="1" dirty="0" smtClean="0"/>
                        <a:t>　例えば</a:t>
                      </a:r>
                      <a:r>
                        <a:rPr kumimoji="1" lang="en-US" altLang="ja-JP" sz="1600" b="1" dirty="0" smtClean="0"/>
                        <a:t>…</a:t>
                      </a:r>
                      <a:r>
                        <a:rPr kumimoji="1" lang="ja-JP" altLang="en-US" sz="1600" b="1" dirty="0" smtClean="0"/>
                        <a:t>　</a:t>
                      </a:r>
                      <a:endParaRPr kumimoji="1" lang="en-US" altLang="ja-JP" sz="1600" b="1" dirty="0" smtClean="0"/>
                    </a:p>
                    <a:p>
                      <a:pPr>
                        <a:lnSpc>
                          <a:spcPts val="2300"/>
                        </a:lnSpc>
                      </a:pPr>
                      <a:r>
                        <a:rPr kumimoji="1" lang="ja-JP" altLang="en-US" sz="1600" b="1" dirty="0" smtClean="0"/>
                        <a:t>　　　・施設のバリアフリー化</a:t>
                      </a:r>
                      <a:endParaRPr kumimoji="1" lang="en-US" altLang="ja-JP" sz="1600" b="1" dirty="0" smtClean="0"/>
                    </a:p>
                    <a:p>
                      <a:pPr>
                        <a:lnSpc>
                          <a:spcPts val="2300"/>
                        </a:lnSpc>
                      </a:pPr>
                      <a:r>
                        <a:rPr kumimoji="1" lang="ja-JP" altLang="en-US" sz="1600" b="1" dirty="0" smtClean="0"/>
                        <a:t>　　　・案内板等の多言語化</a:t>
                      </a:r>
                      <a:endParaRPr kumimoji="1" lang="en-US" altLang="ja-JP" sz="1600" b="1" dirty="0" smtClean="0"/>
                    </a:p>
                    <a:p>
                      <a:pPr>
                        <a:lnSpc>
                          <a:spcPts val="2300"/>
                        </a:lnSpc>
                      </a:pPr>
                      <a:r>
                        <a:rPr kumimoji="1" lang="ja-JP" altLang="en-US" sz="1600" b="1" dirty="0" smtClean="0"/>
                        <a:t>　　　・無料ＷＩ－ＦＩの導入</a:t>
                      </a:r>
                    </a:p>
                    <a:p>
                      <a:pPr>
                        <a:lnSpc>
                          <a:spcPts val="2300"/>
                        </a:lnSpc>
                      </a:pPr>
                      <a:r>
                        <a:rPr kumimoji="1" lang="ja-JP" altLang="en-US" sz="1600" b="1" dirty="0" smtClean="0"/>
                        <a:t>〇 情報発信の強化</a:t>
                      </a:r>
                      <a:endParaRPr kumimoji="1" lang="en-US" altLang="ja-JP" sz="1600" b="1" dirty="0" smtClean="0"/>
                    </a:p>
                    <a:p>
                      <a:pPr>
                        <a:lnSpc>
                          <a:spcPts val="2300"/>
                        </a:lnSpc>
                      </a:pPr>
                      <a:r>
                        <a:rPr kumimoji="1" lang="ja-JP" altLang="en-US" sz="1600" b="1" dirty="0" smtClean="0"/>
                        <a:t>　　　・多様な手法とネットワークの活用</a:t>
                      </a:r>
                    </a:p>
                  </a:txBody>
                  <a:tcPr/>
                </a:tc>
              </a:tr>
            </a:tbl>
          </a:graphicData>
        </a:graphic>
      </p:graphicFrame>
    </p:spTree>
    <p:extLst>
      <p:ext uri="{BB962C8B-B14F-4D97-AF65-F5344CB8AC3E}">
        <p14:creationId xmlns:p14="http://schemas.microsoft.com/office/powerpoint/2010/main" val="26845155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0" y="0"/>
            <a:ext cx="9906000" cy="523875"/>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3200" dirty="0"/>
          </a:p>
        </p:txBody>
      </p:sp>
      <p:sp>
        <p:nvSpPr>
          <p:cNvPr id="3" name="タイトル 1"/>
          <p:cNvSpPr txBox="1">
            <a:spLocks/>
          </p:cNvSpPr>
          <p:nvPr/>
        </p:nvSpPr>
        <p:spPr>
          <a:xfrm>
            <a:off x="-1" y="44624"/>
            <a:ext cx="9777537" cy="544370"/>
          </a:xfrm>
          <a:prstGeom prst="rect">
            <a:avLst/>
          </a:prstGeom>
        </p:spPr>
        <p:txBody>
          <a:bodyPr vert="horz" lIns="91440" tIns="45720" rIns="91440" bIns="45720" rtlCol="0" anchor="t" anchorCtr="0">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lnSpc>
                <a:spcPts val="2000"/>
              </a:lnSpc>
            </a:pPr>
            <a:r>
              <a:rPr lang="ja-JP" altLang="en-US" sz="1800" dirty="0">
                <a:latin typeface="+mj-ea"/>
              </a:rPr>
              <a:t>　</a:t>
            </a:r>
            <a:r>
              <a:rPr lang="ja-JP" altLang="en-US" sz="1800" dirty="0" smtClean="0">
                <a:latin typeface="+mj-ea"/>
              </a:rPr>
              <a:t>基本方針について</a:t>
            </a:r>
            <a:endParaRPr lang="en-US" altLang="ja-JP" sz="1800" dirty="0" smtClean="0">
              <a:latin typeface="+mj-ea"/>
            </a:endParaRPr>
          </a:p>
        </p:txBody>
      </p:sp>
      <p:sp>
        <p:nvSpPr>
          <p:cNvPr id="4" name="タイトル 1"/>
          <p:cNvSpPr txBox="1">
            <a:spLocks/>
          </p:cNvSpPr>
          <p:nvPr/>
        </p:nvSpPr>
        <p:spPr>
          <a:xfrm>
            <a:off x="6537176" y="-63388"/>
            <a:ext cx="3309134" cy="523874"/>
          </a:xfrm>
          <a:prstGeom prst="rect">
            <a:avLst/>
          </a:prstGeom>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r">
              <a:lnSpc>
                <a:spcPct val="120000"/>
              </a:lnSpc>
            </a:pPr>
            <a:r>
              <a:rPr lang="ja-JP" altLang="en-US" sz="2400" dirty="0" smtClean="0">
                <a:solidFill>
                  <a:prstClr val="black"/>
                </a:solidFill>
                <a:latin typeface="ＭＳ Ｐゴシック"/>
              </a:rPr>
              <a:t>　</a:t>
            </a:r>
            <a:r>
              <a:rPr lang="ja-JP" altLang="en-US" sz="1800" dirty="0" smtClean="0">
                <a:solidFill>
                  <a:prstClr val="black"/>
                </a:solidFill>
                <a:latin typeface="ＭＳ Ｐゴシック"/>
              </a:rPr>
              <a:t>第３回部会（</a:t>
            </a:r>
            <a:r>
              <a:rPr lang="en-US" altLang="ja-JP" sz="1800" dirty="0" smtClean="0">
                <a:solidFill>
                  <a:prstClr val="black"/>
                </a:solidFill>
                <a:latin typeface="ＭＳ Ｐゴシック"/>
              </a:rPr>
              <a:t>H30.3.29</a:t>
            </a:r>
            <a:r>
              <a:rPr lang="ja-JP" altLang="en-US" sz="1800" dirty="0" smtClean="0">
                <a:solidFill>
                  <a:prstClr val="black"/>
                </a:solidFill>
                <a:latin typeface="ＭＳ Ｐゴシック"/>
              </a:rPr>
              <a:t>）</a:t>
            </a:r>
            <a:endParaRPr lang="ja-JP" altLang="en-US" sz="1800" dirty="0">
              <a:solidFill>
                <a:prstClr val="black"/>
              </a:solidFill>
              <a:latin typeface="ＭＳ Ｐゴシック"/>
            </a:endParaRPr>
          </a:p>
        </p:txBody>
      </p:sp>
      <p:graphicFrame>
        <p:nvGraphicFramePr>
          <p:cNvPr id="5" name="表 4"/>
          <p:cNvGraphicFramePr>
            <a:graphicFrameLocks noGrp="1"/>
          </p:cNvGraphicFramePr>
          <p:nvPr>
            <p:extLst>
              <p:ext uri="{D42A27DB-BD31-4B8C-83A1-F6EECF244321}">
                <p14:modId xmlns:p14="http://schemas.microsoft.com/office/powerpoint/2010/main" val="2010465531"/>
              </p:ext>
            </p:extLst>
          </p:nvPr>
        </p:nvGraphicFramePr>
        <p:xfrm>
          <a:off x="0" y="692694"/>
          <a:ext cx="9906000" cy="5903560"/>
        </p:xfrm>
        <a:graphic>
          <a:graphicData uri="http://schemas.openxmlformats.org/drawingml/2006/table">
            <a:tbl>
              <a:tblPr firstRow="1" bandRow="1">
                <a:tableStyleId>{5C22544A-7EE6-4342-B048-85BDC9FD1C3A}</a:tableStyleId>
              </a:tblPr>
              <a:tblGrid>
                <a:gridCol w="1028564"/>
                <a:gridCol w="8877436"/>
              </a:tblGrid>
              <a:tr h="360042">
                <a:tc gridSpan="2">
                  <a:txBody>
                    <a:bodyPr/>
                    <a:lstStyle/>
                    <a:p>
                      <a:pPr algn="l"/>
                      <a:r>
                        <a:rPr kumimoji="1" lang="ja-JP" altLang="en-US" sz="1800" b="1" spc="50" baseline="0" dirty="0" smtClean="0"/>
                        <a:t>基本方針⑥　多様な自然とふれあい、都市の環境を保全する公園づくり</a:t>
                      </a:r>
                    </a:p>
                  </a:txBody>
                  <a:tcPr/>
                </a:tc>
                <a:tc hMerge="1">
                  <a:txBody>
                    <a:bodyPr/>
                    <a:lstStyle/>
                    <a:p>
                      <a:endParaRPr kumimoji="1" lang="ja-JP" altLang="en-US" sz="1600" b="1" dirty="0"/>
                    </a:p>
                  </a:txBody>
                  <a:tcPr/>
                </a:tc>
              </a:tr>
              <a:tr h="514743">
                <a:tc>
                  <a:txBody>
                    <a:bodyPr/>
                    <a:lstStyle/>
                    <a:p>
                      <a:r>
                        <a:rPr kumimoji="1" lang="ja-JP" altLang="en-US" sz="1600" b="1" dirty="0" smtClean="0"/>
                        <a:t>◆現状</a:t>
                      </a:r>
                      <a:endParaRPr kumimoji="1" lang="ja-JP" altLang="en-US" sz="1600" b="1" dirty="0"/>
                    </a:p>
                  </a:txBody>
                  <a:tcPr anchor="ctr"/>
                </a:tc>
                <a:tc>
                  <a:txBody>
                    <a:bodyPr/>
                    <a:lstStyle/>
                    <a:p>
                      <a:r>
                        <a:rPr lang="ja-JP" altLang="en-US" sz="1600" b="1" dirty="0" smtClean="0"/>
                        <a:t>〇　都市の自然環境の悪化</a:t>
                      </a:r>
                      <a:endParaRPr lang="en-US" altLang="ja-JP" sz="1600" b="1" dirty="0" smtClean="0"/>
                    </a:p>
                    <a:p>
                      <a:r>
                        <a:rPr lang="ja-JP" altLang="en-US" sz="1600" b="1" dirty="0" smtClean="0"/>
                        <a:t>〇　公園利用者の増加、外国人来園者の増加</a:t>
                      </a:r>
                      <a:endParaRPr lang="en-US" altLang="ja-JP" sz="1600" b="1" dirty="0" smtClean="0"/>
                    </a:p>
                    <a:p>
                      <a:r>
                        <a:rPr lang="ja-JP" altLang="en-US" sz="1600" b="1" dirty="0" smtClean="0"/>
                        <a:t>〇　「公園本来の管理の充実（草場やな樹木、美しい景観など）」を重視（６割）</a:t>
                      </a:r>
                      <a:endParaRPr lang="en-US" altLang="ja-JP" sz="1600" b="1" dirty="0" smtClean="0"/>
                    </a:p>
                  </a:txBody>
                  <a:tcPr/>
                </a:tc>
              </a:tr>
              <a:tr h="514743">
                <a:tc>
                  <a:txBody>
                    <a:bodyPr/>
                    <a:lstStyle/>
                    <a:p>
                      <a:r>
                        <a:rPr kumimoji="1" lang="ja-JP" altLang="en-US" sz="1600" b="1" dirty="0" smtClean="0"/>
                        <a:t>◆課題</a:t>
                      </a:r>
                      <a:endParaRPr kumimoji="1" lang="ja-JP" altLang="en-US" sz="1600" b="1" dirty="0"/>
                    </a:p>
                  </a:txBody>
                  <a:tcPr anchor="ctr"/>
                </a:tc>
                <a:tc>
                  <a:txBody>
                    <a:bodyPr/>
                    <a:lstStyle/>
                    <a:p>
                      <a:r>
                        <a:rPr kumimoji="1" lang="ja-JP" altLang="en-US" sz="1600" b="1" dirty="0" smtClean="0"/>
                        <a:t>〇都市の貴重な財産として後世に残す機運を高める</a:t>
                      </a:r>
                    </a:p>
                  </a:txBody>
                  <a:tcPr anchor="ctr"/>
                </a:tc>
              </a:tr>
              <a:tr h="1182577">
                <a:tc>
                  <a:txBody>
                    <a:bodyPr/>
                    <a:lstStyle/>
                    <a:p>
                      <a:r>
                        <a:rPr kumimoji="1" lang="ja-JP" altLang="en-US" sz="1600" b="1" dirty="0" smtClean="0"/>
                        <a:t>◆方針</a:t>
                      </a:r>
                      <a:endParaRPr kumimoji="1" lang="ja-JP" altLang="en-US" sz="1600" b="1" dirty="0"/>
                    </a:p>
                  </a:txBody>
                  <a:tcPr anchor="ctr"/>
                </a:tc>
                <a:tc>
                  <a:txBody>
                    <a:bodyPr/>
                    <a:lstStyle/>
                    <a:p>
                      <a:r>
                        <a:rPr kumimoji="1" lang="ja-JP" altLang="en-US" sz="1600" b="1" dirty="0" smtClean="0"/>
                        <a:t>〇 公園の自然を積極的に守る。</a:t>
                      </a:r>
                      <a:endParaRPr kumimoji="1" lang="en-US" altLang="ja-JP" sz="1600" b="1" dirty="0" smtClean="0"/>
                    </a:p>
                    <a:p>
                      <a:r>
                        <a:rPr kumimoji="1" lang="ja-JP" altLang="en-US" sz="1600" b="1" dirty="0" smtClean="0"/>
                        <a:t>〇府民が多様な自然とふれあう機会を創出</a:t>
                      </a:r>
                      <a:endParaRPr kumimoji="1" lang="en-US" altLang="ja-JP" sz="1600" b="1" dirty="0" smtClean="0"/>
                    </a:p>
                    <a:p>
                      <a:r>
                        <a:rPr kumimoji="1" lang="ja-JP" altLang="en-US" sz="1600" b="1" dirty="0" smtClean="0"/>
                        <a:t>〇自然の重要性を積極的に発信</a:t>
                      </a:r>
                      <a:endParaRPr kumimoji="1" lang="en-US" altLang="ja-JP" sz="1600" b="1" dirty="0" smtClean="0"/>
                    </a:p>
                    <a:p>
                      <a:r>
                        <a:rPr kumimoji="1" lang="ja-JP" altLang="en-US" sz="1600" b="1" dirty="0" smtClean="0"/>
                        <a:t>〇省エネルギー型の公園づくり</a:t>
                      </a:r>
                    </a:p>
                  </a:txBody>
                  <a:tcPr/>
                </a:tc>
              </a:tr>
              <a:tr h="514743">
                <a:tc>
                  <a:txBody>
                    <a:bodyPr/>
                    <a:lstStyle/>
                    <a:p>
                      <a:r>
                        <a:rPr kumimoji="1" lang="ja-JP" altLang="en-US" sz="1600" b="1" dirty="0" smtClean="0"/>
                        <a:t>◆取組</a:t>
                      </a:r>
                      <a:endParaRPr kumimoji="1" lang="ja-JP" altLang="en-US" sz="1600" b="1" dirty="0"/>
                    </a:p>
                  </a:txBody>
                  <a:tcPr anchor="ctr"/>
                </a:tc>
                <a:tc>
                  <a:txBody>
                    <a:bodyPr/>
                    <a:lstStyle/>
                    <a:p>
                      <a:r>
                        <a:rPr kumimoji="1" lang="ja-JP" altLang="en-US" sz="1600" b="1" dirty="0" smtClean="0"/>
                        <a:t>〇</a:t>
                      </a:r>
                      <a:r>
                        <a:rPr kumimoji="1" lang="ja-JP" altLang="en-US" sz="1600" b="1" baseline="0" dirty="0" smtClean="0"/>
                        <a:t> 公園の自然を守る。</a:t>
                      </a:r>
                      <a:endParaRPr kumimoji="1" lang="en-US" altLang="ja-JP" sz="1600" b="1" baseline="0" dirty="0" smtClean="0"/>
                    </a:p>
                    <a:p>
                      <a:r>
                        <a:rPr kumimoji="1" lang="ja-JP" altLang="en-US" sz="1600" b="1" baseline="0" dirty="0" smtClean="0"/>
                        <a:t>　　例えば</a:t>
                      </a:r>
                      <a:r>
                        <a:rPr kumimoji="1" lang="en-US" altLang="ja-JP" sz="1600" b="1" baseline="0" dirty="0" smtClean="0"/>
                        <a:t>…</a:t>
                      </a:r>
                    </a:p>
                    <a:p>
                      <a:r>
                        <a:rPr kumimoji="1" lang="ja-JP" altLang="en-US" sz="1600" b="1" baseline="0" dirty="0" smtClean="0"/>
                        <a:t>　　　・人の立ち入りを制限するエリアを設ける。</a:t>
                      </a:r>
                      <a:endParaRPr kumimoji="1" lang="en-US" altLang="ja-JP" sz="1600" b="1" dirty="0" smtClean="0"/>
                    </a:p>
                    <a:p>
                      <a:r>
                        <a:rPr kumimoji="1" lang="ja-JP" altLang="en-US" sz="1600" b="1" dirty="0" smtClean="0"/>
                        <a:t>〇自然とふれあう機会の創出</a:t>
                      </a:r>
                      <a:endParaRPr kumimoji="1" lang="en-US" altLang="ja-JP" sz="1600" b="1" dirty="0" smtClean="0"/>
                    </a:p>
                    <a:p>
                      <a:r>
                        <a:rPr kumimoji="1" lang="ja-JP" altLang="en-US" sz="1600" b="1" dirty="0" smtClean="0"/>
                        <a:t>　　例えば</a:t>
                      </a:r>
                      <a:r>
                        <a:rPr kumimoji="1" lang="en-US" altLang="ja-JP" sz="1600" b="1" dirty="0" smtClean="0"/>
                        <a:t>…</a:t>
                      </a:r>
                    </a:p>
                    <a:p>
                      <a:r>
                        <a:rPr kumimoji="1" lang="ja-JP" altLang="en-US" sz="1600" b="1" dirty="0" smtClean="0"/>
                        <a:t>　　　・自然観察会、環境教育、農体験プログラムの場として活用</a:t>
                      </a:r>
                      <a:endParaRPr kumimoji="1" lang="en-US" altLang="ja-JP" sz="1600" b="1" dirty="0" smtClean="0"/>
                    </a:p>
                    <a:p>
                      <a:r>
                        <a:rPr kumimoji="1" lang="ja-JP" altLang="en-US" sz="1600" b="1" dirty="0" smtClean="0"/>
                        <a:t>〇情報発信の強化</a:t>
                      </a:r>
                      <a:endParaRPr kumimoji="1" lang="en-US" altLang="ja-JP" sz="1600" b="1" dirty="0" smtClean="0"/>
                    </a:p>
                    <a:p>
                      <a:r>
                        <a:rPr kumimoji="1" lang="ja-JP" altLang="en-US" sz="1600" b="1" dirty="0" smtClean="0"/>
                        <a:t>　　例えば</a:t>
                      </a:r>
                      <a:r>
                        <a:rPr kumimoji="1" lang="en-US" altLang="ja-JP" sz="1600" b="1" dirty="0" smtClean="0"/>
                        <a:t>…</a:t>
                      </a:r>
                    </a:p>
                    <a:p>
                      <a:r>
                        <a:rPr kumimoji="1" lang="ja-JP" altLang="en-US" sz="1600" b="1" dirty="0" smtClean="0"/>
                        <a:t>　　　・多様な手法とネットワーク（協議会等）の活用</a:t>
                      </a:r>
                      <a:endParaRPr kumimoji="1" lang="en-US" altLang="ja-JP" sz="1600" b="1" dirty="0" smtClean="0"/>
                    </a:p>
                    <a:p>
                      <a:r>
                        <a:rPr kumimoji="1" lang="ja-JP" altLang="en-US" sz="1600" b="1" dirty="0" smtClean="0"/>
                        <a:t>〇省エネルギー型の公園づくり</a:t>
                      </a:r>
                      <a:endParaRPr kumimoji="1" lang="en-US" altLang="ja-JP" sz="1600" b="1" dirty="0" smtClean="0"/>
                    </a:p>
                    <a:p>
                      <a:r>
                        <a:rPr kumimoji="1" lang="ja-JP" altLang="en-US" sz="1600" b="1" dirty="0" smtClean="0"/>
                        <a:t>　　例えば</a:t>
                      </a:r>
                      <a:r>
                        <a:rPr kumimoji="1" lang="en-US" altLang="ja-JP" sz="1600" b="1" dirty="0" smtClean="0"/>
                        <a:t>…</a:t>
                      </a:r>
                    </a:p>
                    <a:p>
                      <a:r>
                        <a:rPr kumimoji="1" lang="ja-JP" altLang="en-US" sz="1600" b="1" dirty="0" smtClean="0"/>
                        <a:t>　　　・全ての公園でＥＳＣＯ事業の導入を目指す</a:t>
                      </a:r>
                    </a:p>
                  </a:txBody>
                  <a:tcPr/>
                </a:tc>
              </a:tr>
            </a:tbl>
          </a:graphicData>
        </a:graphic>
      </p:graphicFrame>
    </p:spTree>
    <p:extLst>
      <p:ext uri="{BB962C8B-B14F-4D97-AF65-F5344CB8AC3E}">
        <p14:creationId xmlns:p14="http://schemas.microsoft.com/office/powerpoint/2010/main" val="35457571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0" y="0"/>
            <a:ext cx="9906000" cy="523875"/>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3200" dirty="0"/>
          </a:p>
        </p:txBody>
      </p:sp>
      <p:sp>
        <p:nvSpPr>
          <p:cNvPr id="3" name="タイトル 1"/>
          <p:cNvSpPr txBox="1">
            <a:spLocks/>
          </p:cNvSpPr>
          <p:nvPr/>
        </p:nvSpPr>
        <p:spPr>
          <a:xfrm>
            <a:off x="-1" y="44624"/>
            <a:ext cx="9777537" cy="544370"/>
          </a:xfrm>
          <a:prstGeom prst="rect">
            <a:avLst/>
          </a:prstGeom>
        </p:spPr>
        <p:txBody>
          <a:bodyPr vert="horz" lIns="91440" tIns="45720" rIns="91440" bIns="45720" rtlCol="0" anchor="t" anchorCtr="0">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lnSpc>
                <a:spcPts val="2000"/>
              </a:lnSpc>
            </a:pPr>
            <a:r>
              <a:rPr lang="ja-JP" altLang="en-US" sz="1800" dirty="0">
                <a:latin typeface="+mj-ea"/>
              </a:rPr>
              <a:t>　</a:t>
            </a:r>
            <a:r>
              <a:rPr lang="ja-JP" altLang="en-US" sz="1800" dirty="0" smtClean="0">
                <a:latin typeface="+mj-ea"/>
              </a:rPr>
              <a:t>基本方針について</a:t>
            </a:r>
            <a:endParaRPr lang="en-US" altLang="ja-JP" sz="1800" dirty="0" smtClean="0">
              <a:latin typeface="+mj-ea"/>
            </a:endParaRPr>
          </a:p>
        </p:txBody>
      </p:sp>
      <p:sp>
        <p:nvSpPr>
          <p:cNvPr id="4" name="タイトル 1"/>
          <p:cNvSpPr txBox="1">
            <a:spLocks/>
          </p:cNvSpPr>
          <p:nvPr/>
        </p:nvSpPr>
        <p:spPr>
          <a:xfrm>
            <a:off x="6537176" y="-63388"/>
            <a:ext cx="3309134" cy="523874"/>
          </a:xfrm>
          <a:prstGeom prst="rect">
            <a:avLst/>
          </a:prstGeom>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r">
              <a:lnSpc>
                <a:spcPct val="120000"/>
              </a:lnSpc>
            </a:pPr>
            <a:r>
              <a:rPr lang="ja-JP" altLang="en-US" sz="2400" dirty="0" smtClean="0">
                <a:solidFill>
                  <a:prstClr val="black"/>
                </a:solidFill>
                <a:latin typeface="ＭＳ Ｐゴシック"/>
              </a:rPr>
              <a:t>　</a:t>
            </a:r>
            <a:r>
              <a:rPr lang="ja-JP" altLang="en-US" sz="1800" dirty="0" smtClean="0">
                <a:solidFill>
                  <a:prstClr val="black"/>
                </a:solidFill>
                <a:latin typeface="ＭＳ Ｐゴシック"/>
              </a:rPr>
              <a:t>第３回部会（</a:t>
            </a:r>
            <a:r>
              <a:rPr lang="en-US" altLang="ja-JP" sz="1800" dirty="0" smtClean="0">
                <a:solidFill>
                  <a:prstClr val="black"/>
                </a:solidFill>
                <a:latin typeface="ＭＳ Ｐゴシック"/>
              </a:rPr>
              <a:t>H30.3.29</a:t>
            </a:r>
            <a:r>
              <a:rPr lang="ja-JP" altLang="en-US" sz="1800" dirty="0" smtClean="0">
                <a:solidFill>
                  <a:prstClr val="black"/>
                </a:solidFill>
                <a:latin typeface="ＭＳ Ｐゴシック"/>
              </a:rPr>
              <a:t>）</a:t>
            </a:r>
            <a:endParaRPr lang="ja-JP" altLang="en-US" sz="1800" dirty="0">
              <a:solidFill>
                <a:prstClr val="black"/>
              </a:solidFill>
              <a:latin typeface="ＭＳ Ｐゴシック"/>
            </a:endParaRPr>
          </a:p>
        </p:txBody>
      </p:sp>
      <p:graphicFrame>
        <p:nvGraphicFramePr>
          <p:cNvPr id="5" name="表 4"/>
          <p:cNvGraphicFramePr>
            <a:graphicFrameLocks noGrp="1"/>
          </p:cNvGraphicFramePr>
          <p:nvPr>
            <p:extLst>
              <p:ext uri="{D42A27DB-BD31-4B8C-83A1-F6EECF244321}">
                <p14:modId xmlns:p14="http://schemas.microsoft.com/office/powerpoint/2010/main" val="848105141"/>
              </p:ext>
            </p:extLst>
          </p:nvPr>
        </p:nvGraphicFramePr>
        <p:xfrm>
          <a:off x="0" y="692694"/>
          <a:ext cx="9906000" cy="5076567"/>
        </p:xfrm>
        <a:graphic>
          <a:graphicData uri="http://schemas.openxmlformats.org/drawingml/2006/table">
            <a:tbl>
              <a:tblPr firstRow="1" bandRow="1">
                <a:tableStyleId>{5C22544A-7EE6-4342-B048-85BDC9FD1C3A}</a:tableStyleId>
              </a:tblPr>
              <a:tblGrid>
                <a:gridCol w="1028564"/>
                <a:gridCol w="8877436"/>
              </a:tblGrid>
              <a:tr h="436112">
                <a:tc gridSpan="2">
                  <a:txBody>
                    <a:bodyPr/>
                    <a:lstStyle/>
                    <a:p>
                      <a:pPr algn="l"/>
                      <a:r>
                        <a:rPr kumimoji="1" lang="ja-JP" altLang="en-US" sz="1800" b="1" spc="50" baseline="0" dirty="0" smtClean="0"/>
                        <a:t>基本方針⑦　都市まちづくりを先導し続ける戦略的に整備・管理・運営の仕組みづくり</a:t>
                      </a:r>
                    </a:p>
                  </a:txBody>
                  <a:tcPr/>
                </a:tc>
                <a:tc hMerge="1">
                  <a:txBody>
                    <a:bodyPr/>
                    <a:lstStyle/>
                    <a:p>
                      <a:endParaRPr kumimoji="1" lang="ja-JP" altLang="en-US" sz="1600" b="1" dirty="0"/>
                    </a:p>
                  </a:txBody>
                  <a:tcPr/>
                </a:tc>
              </a:tr>
              <a:tr h="613751">
                <a:tc>
                  <a:txBody>
                    <a:bodyPr/>
                    <a:lstStyle/>
                    <a:p>
                      <a:r>
                        <a:rPr kumimoji="1" lang="ja-JP" altLang="en-US" sz="1600" b="1" dirty="0" smtClean="0"/>
                        <a:t>◆課題</a:t>
                      </a:r>
                      <a:endParaRPr kumimoji="1" lang="ja-JP" altLang="en-US" sz="1600" b="1" dirty="0"/>
                    </a:p>
                  </a:txBody>
                  <a:tcPr anchor="ctr"/>
                </a:tc>
                <a:tc>
                  <a:txBody>
                    <a:bodyPr/>
                    <a:lstStyle/>
                    <a:p>
                      <a:r>
                        <a:rPr kumimoji="1" lang="ja-JP" altLang="en-US" sz="1600" b="1" dirty="0" smtClean="0"/>
                        <a:t>〇府営公園を大阪の都市まちづくりに最大限活用する</a:t>
                      </a:r>
                    </a:p>
                  </a:txBody>
                  <a:tcPr anchor="ctr"/>
                </a:tc>
              </a:tr>
              <a:tr h="1303124">
                <a:tc>
                  <a:txBody>
                    <a:bodyPr/>
                    <a:lstStyle/>
                    <a:p>
                      <a:r>
                        <a:rPr kumimoji="1" lang="ja-JP" altLang="en-US" sz="1600" b="1" dirty="0" smtClean="0"/>
                        <a:t>◆方針</a:t>
                      </a:r>
                      <a:endParaRPr kumimoji="1" lang="ja-JP" altLang="en-US" sz="1600" b="1" dirty="0"/>
                    </a:p>
                  </a:txBody>
                  <a:tcPr anchor="ctr"/>
                </a:tc>
                <a:tc>
                  <a:txBody>
                    <a:bodyPr/>
                    <a:lstStyle/>
                    <a:p>
                      <a:pPr>
                        <a:lnSpc>
                          <a:spcPts val="2900"/>
                        </a:lnSpc>
                      </a:pPr>
                      <a:r>
                        <a:rPr kumimoji="1" lang="ja-JP" altLang="en-US" sz="1600" b="1" dirty="0" smtClean="0"/>
                        <a:t>〇多様な主体が相互に連携・協働して公園の整備管理運営に携わる。</a:t>
                      </a:r>
                      <a:endParaRPr kumimoji="1" lang="en-US" altLang="ja-JP" sz="1600" b="1" dirty="0" smtClean="0"/>
                    </a:p>
                    <a:p>
                      <a:pPr>
                        <a:lnSpc>
                          <a:spcPts val="2900"/>
                        </a:lnSpc>
                      </a:pPr>
                      <a:r>
                        <a:rPr kumimoji="1" lang="ja-JP" altLang="en-US" sz="1600" b="1" dirty="0" smtClean="0"/>
                        <a:t>〇多様な主体による自立した公園づくり</a:t>
                      </a:r>
                      <a:endParaRPr kumimoji="1" lang="en-US" altLang="ja-JP" sz="1600" b="1" dirty="0" smtClean="0"/>
                    </a:p>
                    <a:p>
                      <a:pPr>
                        <a:lnSpc>
                          <a:spcPts val="2900"/>
                        </a:lnSpc>
                      </a:pPr>
                      <a:r>
                        <a:rPr kumimoji="1" lang="ja-JP" altLang="en-US" sz="1600" b="1" dirty="0" smtClean="0"/>
                        <a:t>〇公共性を担保する仕組みづくり</a:t>
                      </a:r>
                    </a:p>
                  </a:txBody>
                  <a:tcPr/>
                </a:tc>
              </a:tr>
              <a:tr h="2723580">
                <a:tc>
                  <a:txBody>
                    <a:bodyPr/>
                    <a:lstStyle/>
                    <a:p>
                      <a:r>
                        <a:rPr kumimoji="1" lang="ja-JP" altLang="en-US" sz="1600" b="1" dirty="0" smtClean="0"/>
                        <a:t>◆取組</a:t>
                      </a:r>
                      <a:endParaRPr kumimoji="1" lang="ja-JP" altLang="en-US" sz="1600" b="1" dirty="0"/>
                    </a:p>
                  </a:txBody>
                  <a:tcPr anchor="ctr"/>
                </a:tc>
                <a:tc>
                  <a:txBody>
                    <a:bodyPr/>
                    <a:lstStyle/>
                    <a:p>
                      <a:pPr>
                        <a:lnSpc>
                          <a:spcPct val="150000"/>
                        </a:lnSpc>
                      </a:pPr>
                      <a:r>
                        <a:rPr kumimoji="1" lang="ja-JP" altLang="en-US" sz="1600" b="1" dirty="0" smtClean="0"/>
                        <a:t>〇公園毎の将来像の共有</a:t>
                      </a:r>
                      <a:endParaRPr kumimoji="1" lang="en-US" altLang="ja-JP" sz="1600" b="1" dirty="0" smtClean="0"/>
                    </a:p>
                    <a:p>
                      <a:pPr>
                        <a:lnSpc>
                          <a:spcPct val="150000"/>
                        </a:lnSpc>
                      </a:pPr>
                      <a:r>
                        <a:rPr kumimoji="1" lang="ja-JP" altLang="en-US" sz="1600" b="1" dirty="0" smtClean="0"/>
                        <a:t>　　例えば</a:t>
                      </a:r>
                      <a:r>
                        <a:rPr kumimoji="1" lang="en-US" altLang="ja-JP" sz="1600" b="1" dirty="0" smtClean="0"/>
                        <a:t>…</a:t>
                      </a:r>
                      <a:r>
                        <a:rPr kumimoji="1" lang="ja-JP" altLang="en-US" sz="1600" b="1" dirty="0" smtClean="0"/>
                        <a:t>　公園毎のマネジメントプランの策定・共有</a:t>
                      </a:r>
                      <a:endParaRPr kumimoji="1" lang="en-US" altLang="ja-JP" sz="1600" b="1" dirty="0" smtClean="0"/>
                    </a:p>
                    <a:p>
                      <a:pPr>
                        <a:lnSpc>
                          <a:spcPct val="150000"/>
                        </a:lnSpc>
                      </a:pPr>
                      <a:r>
                        <a:rPr kumimoji="1" lang="ja-JP" altLang="en-US" sz="1600" b="1" dirty="0" smtClean="0"/>
                        <a:t>〇多様な主体による自立した公園づくり</a:t>
                      </a:r>
                      <a:endParaRPr kumimoji="1" lang="en-US" altLang="ja-JP" sz="1600" b="1" dirty="0" smtClean="0"/>
                    </a:p>
                    <a:p>
                      <a:pPr>
                        <a:lnSpc>
                          <a:spcPct val="150000"/>
                        </a:lnSpc>
                      </a:pPr>
                      <a:r>
                        <a:rPr kumimoji="1" lang="ja-JP" altLang="en-US" sz="1600" b="1" dirty="0" smtClean="0"/>
                        <a:t>　　例えば</a:t>
                      </a:r>
                      <a:r>
                        <a:rPr kumimoji="1" lang="en-US" altLang="ja-JP" sz="1600" b="1" dirty="0" smtClean="0"/>
                        <a:t>…</a:t>
                      </a:r>
                      <a:r>
                        <a:rPr kumimoji="1" lang="ja-JP" altLang="en-US" sz="1600" b="1" dirty="0" smtClean="0"/>
                        <a:t>　公園の管理運営に携わる人材や財源の確保</a:t>
                      </a:r>
                      <a:endParaRPr kumimoji="1" lang="en-US" altLang="ja-JP" sz="1600" b="1" dirty="0" smtClean="0"/>
                    </a:p>
                    <a:p>
                      <a:pPr>
                        <a:lnSpc>
                          <a:spcPct val="150000"/>
                        </a:lnSpc>
                      </a:pPr>
                      <a:r>
                        <a:rPr kumimoji="1" lang="ja-JP" altLang="en-US" sz="1600" b="1" dirty="0" smtClean="0"/>
                        <a:t>　　　　　　　　</a:t>
                      </a:r>
                      <a:r>
                        <a:rPr kumimoji="1" lang="ja-JP" altLang="en-US" sz="1600" b="1" baseline="0" dirty="0" smtClean="0"/>
                        <a:t> 協働を支える仕組みづくり（各</a:t>
                      </a:r>
                      <a:r>
                        <a:rPr kumimoji="1" lang="ja-JP" altLang="en-US" sz="1600" b="1" dirty="0" smtClean="0"/>
                        <a:t>公園に協議会を設立）</a:t>
                      </a:r>
                      <a:endParaRPr kumimoji="1" lang="en-US" altLang="ja-JP" sz="1600" b="1" dirty="0" smtClean="0"/>
                    </a:p>
                    <a:p>
                      <a:pPr>
                        <a:lnSpc>
                          <a:spcPct val="150000"/>
                        </a:lnSpc>
                      </a:pPr>
                      <a:r>
                        <a:rPr kumimoji="1" lang="ja-JP" altLang="en-US" sz="1600" b="1" dirty="0" smtClean="0"/>
                        <a:t>〇公共性を担保する仕組みづくり</a:t>
                      </a:r>
                      <a:endParaRPr kumimoji="1" lang="en-US" altLang="ja-JP" sz="1600" b="1" dirty="0" smtClean="0"/>
                    </a:p>
                    <a:p>
                      <a:pPr>
                        <a:lnSpc>
                          <a:spcPct val="150000"/>
                        </a:lnSpc>
                      </a:pPr>
                      <a:r>
                        <a:rPr kumimoji="1" lang="ja-JP" altLang="en-US" sz="1600" b="1" dirty="0" smtClean="0"/>
                        <a:t>　　例えば</a:t>
                      </a:r>
                      <a:r>
                        <a:rPr kumimoji="1" lang="en-US" altLang="ja-JP" sz="1600" b="1" dirty="0" smtClean="0"/>
                        <a:t>…</a:t>
                      </a:r>
                      <a:r>
                        <a:rPr kumimoji="1" lang="ja-JP" altLang="en-US" sz="1600" b="1" dirty="0" smtClean="0"/>
                        <a:t>　公園づくりの方向性を確認・修正する第三者機関（公園審議会など）の設置</a:t>
                      </a:r>
                    </a:p>
                  </a:txBody>
                  <a:tcPr/>
                </a:tc>
              </a:tr>
            </a:tbl>
          </a:graphicData>
        </a:graphic>
      </p:graphicFrame>
    </p:spTree>
    <p:extLst>
      <p:ext uri="{BB962C8B-B14F-4D97-AF65-F5344CB8AC3E}">
        <p14:creationId xmlns:p14="http://schemas.microsoft.com/office/powerpoint/2010/main" val="4292187763"/>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9517</TotalTime>
  <Words>760</Words>
  <Application>Microsoft Office PowerPoint</Application>
  <PresentationFormat>A4 210 x 297 mm</PresentationFormat>
  <Paragraphs>190</Paragraphs>
  <Slides>11</Slides>
  <Notes>1</Notes>
  <HiddenSlides>0</HiddenSlides>
  <MMClips>0</MMClips>
  <ScaleCrop>false</ScaleCrop>
  <HeadingPairs>
    <vt:vector size="4" baseType="variant">
      <vt:variant>
        <vt:lpstr>テーマ</vt:lpstr>
      </vt:variant>
      <vt:variant>
        <vt:i4>1</vt:i4>
      </vt:variant>
      <vt:variant>
        <vt:lpstr>スライド タイトル</vt:lpstr>
      </vt:variant>
      <vt:variant>
        <vt:i4>11</vt:i4>
      </vt:variant>
    </vt:vector>
  </HeadingPairs>
  <TitlesOfParts>
    <vt:vector size="12" baseType="lpstr">
      <vt:lpstr>Office ​​テーマ</vt:lpstr>
      <vt:lpstr>基本方針について</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ryokukei.co.ltd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all　staff</dc:creator>
  <cp:lastModifiedBy>HondaMai</cp:lastModifiedBy>
  <cp:revision>582</cp:revision>
  <cp:lastPrinted>2018-03-29T04:43:06Z</cp:lastPrinted>
  <dcterms:created xsi:type="dcterms:W3CDTF">2017-10-19T02:01:19Z</dcterms:created>
  <dcterms:modified xsi:type="dcterms:W3CDTF">2018-03-29T04:45:03Z</dcterms:modified>
</cp:coreProperties>
</file>