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15"/>
  </p:notesMasterIdLst>
  <p:sldIdLst>
    <p:sldId id="256" r:id="rId2"/>
    <p:sldId id="257" r:id="rId3"/>
    <p:sldId id="291" r:id="rId4"/>
    <p:sldId id="293" r:id="rId5"/>
    <p:sldId id="301" r:id="rId6"/>
    <p:sldId id="292" r:id="rId7"/>
    <p:sldId id="298" r:id="rId8"/>
    <p:sldId id="299" r:id="rId9"/>
    <p:sldId id="300" r:id="rId10"/>
    <p:sldId id="302" r:id="rId11"/>
    <p:sldId id="280" r:id="rId12"/>
    <p:sldId id="289" r:id="rId13"/>
    <p:sldId id="286" r:id="rId1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CB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84381" autoAdjust="0"/>
  </p:normalViewPr>
  <p:slideViewPr>
    <p:cSldViewPr snapToGrid="0">
      <p:cViewPr varScale="1">
        <p:scale>
          <a:sx n="115" d="100"/>
          <a:sy n="115" d="100"/>
        </p:scale>
        <p:origin x="124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9526A63-6500-45D7-B1DC-9C0B4025B555}"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694690D-72E1-46EB-8403-A011E70A1DA1}" type="slidenum">
              <a:rPr kumimoji="1" lang="ja-JP" altLang="en-US" smtClean="0"/>
              <a:t>‹#›</a:t>
            </a:fld>
            <a:endParaRPr kumimoji="1" lang="ja-JP" altLang="en-US"/>
          </a:p>
        </p:txBody>
      </p:sp>
    </p:spTree>
    <p:extLst>
      <p:ext uri="{BB962C8B-B14F-4D97-AF65-F5344CB8AC3E}">
        <p14:creationId xmlns:p14="http://schemas.microsoft.com/office/powerpoint/2010/main" val="32862938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94690D-72E1-46EB-8403-A011E70A1DA1}" type="slidenum">
              <a:rPr kumimoji="1" lang="ja-JP" altLang="en-US" smtClean="0"/>
              <a:t>12</a:t>
            </a:fld>
            <a:endParaRPr kumimoji="1" lang="ja-JP" altLang="en-US"/>
          </a:p>
        </p:txBody>
      </p:sp>
    </p:spTree>
    <p:extLst>
      <p:ext uri="{BB962C8B-B14F-4D97-AF65-F5344CB8AC3E}">
        <p14:creationId xmlns:p14="http://schemas.microsoft.com/office/powerpoint/2010/main" val="3829500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F8108985-8E54-48D1-BE84-C1D734368B30}" type="datetime1">
              <a:rPr kumimoji="1" lang="ja-JP" altLang="en-US" smtClean="0"/>
              <a:t>2025/3/25</a:t>
            </a:fld>
            <a:endParaRPr kumimoji="1" lang="ja-JP" alt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kumimoji="1" lang="ja-JP" alt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4288675-508E-4BC9-B862-4004410EF364}" type="slidenum">
              <a:rPr kumimoji="1" lang="ja-JP" altLang="en-US" smtClean="0"/>
              <a:t>‹#›</a:t>
            </a:fld>
            <a:endParaRPr kumimoji="1" lang="ja-JP" alt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004021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12B4F1-3232-47AE-8D0C-5AE39B48911F}"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2168888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E686DE-D188-4E8C-9211-717385BB9950}"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2122418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4D30C2-1A57-4E17-9AF4-40999F75EEBE}"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268048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F47586CC-DD59-497D-AB32-6A7921D46D04}" type="datetime1">
              <a:rPr kumimoji="1" lang="ja-JP" altLang="en-US" smtClean="0"/>
              <a:t>2025/3/25</a:t>
            </a:fld>
            <a:endParaRPr kumimoji="1" lang="ja-JP" alt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kumimoji="1" lang="ja-JP" alt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4288675-508E-4BC9-B862-4004410EF364}" type="slidenum">
              <a:rPr kumimoji="1" lang="ja-JP" altLang="en-US" smtClean="0"/>
              <a:t>‹#›</a:t>
            </a:fld>
            <a:endParaRPr kumimoji="1" lang="ja-JP" alt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393536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FC5445-9F6A-4108-BD9E-3EB0CE5863CB}"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53763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E425DD-1FE5-49F8-80E7-2A4EFC32C967}" type="datetime1">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2237533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C782927-0042-4E5F-910F-E96F8DBC3B9C}" type="datetime1">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354508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7B61E9-C547-40EE-9517-54A3BDFF4B84}" type="datetime1">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288675-508E-4BC9-B862-4004410EF364}" type="slidenum">
              <a:rPr kumimoji="1" lang="ja-JP" altLang="en-US" smtClean="0"/>
              <a:t>‹#›</a:t>
            </a:fld>
            <a:endParaRPr kumimoji="1" lang="ja-JP" altLang="en-US"/>
          </a:p>
        </p:txBody>
      </p:sp>
    </p:spTree>
    <p:extLst>
      <p:ext uri="{BB962C8B-B14F-4D97-AF65-F5344CB8AC3E}">
        <p14:creationId xmlns:p14="http://schemas.microsoft.com/office/powerpoint/2010/main" val="163795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B03B6F6C-E103-48D4-9A3A-B2857D508FC1}" type="datetime1">
              <a:rPr kumimoji="1" lang="ja-JP" altLang="en-US" smtClean="0"/>
              <a:t>2025/3/25</a:t>
            </a:fld>
            <a:endParaRPr kumimoji="1" lang="ja-JP" alt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4288675-508E-4BC9-B862-4004410EF364}" type="slidenum">
              <a:rPr kumimoji="1" lang="ja-JP" altLang="en-US" smtClean="0"/>
              <a:t>‹#›</a:t>
            </a:fld>
            <a:endParaRPr kumimoji="1" lang="ja-JP" alt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44118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2539CA31-780F-4545-A89B-0B8676D3BA0A}" type="datetime1">
              <a:rPr kumimoji="1" lang="ja-JP" altLang="en-US" smtClean="0"/>
              <a:t>2025/3/25</a:t>
            </a:fld>
            <a:endParaRPr kumimoji="1" lang="ja-JP" alt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4288675-508E-4BC9-B862-4004410EF364}" type="slidenum">
              <a:rPr kumimoji="1" lang="ja-JP" altLang="en-US" smtClean="0"/>
              <a:t>‹#›</a:t>
            </a:fld>
            <a:endParaRPr kumimoji="1" lang="ja-JP" alt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97643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22D6B4E5-6F50-4FB9-BFED-F99AA3FB8001}" type="datetime1">
              <a:rPr kumimoji="1" lang="ja-JP" altLang="en-US" smtClean="0"/>
              <a:t>2025/3/25</a:t>
            </a:fld>
            <a:endParaRPr kumimoji="1" lang="ja-JP" alt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64288675-508E-4BC9-B862-4004410EF364}" type="slidenum">
              <a:rPr kumimoji="1" lang="ja-JP" altLang="en-US" smtClean="0"/>
              <a:t>‹#›</a:t>
            </a:fld>
            <a:endParaRPr kumimoji="1" lang="ja-JP" alt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38501981"/>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hdr="0" ftr="0" dt="0"/>
  <p:txStyles>
    <p:titleStyle>
      <a:lvl1pPr algn="l" defTabSz="685800" rtl="0" eaLnBrk="1" latinLnBrk="0" hangingPunct="1">
        <a:lnSpc>
          <a:spcPct val="89000"/>
        </a:lnSpc>
        <a:spcBef>
          <a:spcPct val="0"/>
        </a:spcBef>
        <a:buNone/>
        <a:defRPr kumimoji="1"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kumimoji="1"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kumimoji="1" sz="1400" kern="1200" baseline="0">
          <a:solidFill>
            <a:schemeClr val="tx2"/>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600" i="1" dirty="0">
                <a:solidFill>
                  <a:schemeClr val="accent3">
                    <a:lumMod val="50000"/>
                  </a:schemeClr>
                </a:solidFill>
              </a:rPr>
              <a:t>令和６年度大阪府消防団</a:t>
            </a:r>
            <a:br>
              <a:rPr kumimoji="1" lang="en-US" altLang="ja-JP" sz="3600" i="1" dirty="0">
                <a:solidFill>
                  <a:schemeClr val="accent3">
                    <a:lumMod val="50000"/>
                  </a:schemeClr>
                </a:solidFill>
              </a:rPr>
            </a:br>
            <a:r>
              <a:rPr kumimoji="1" lang="ja-JP" altLang="en-US" sz="3600" i="1" dirty="0">
                <a:solidFill>
                  <a:schemeClr val="accent3">
                    <a:lumMod val="50000"/>
                  </a:schemeClr>
                </a:solidFill>
              </a:rPr>
              <a:t>充実強化研究会</a:t>
            </a:r>
            <a:r>
              <a:rPr lang="ja-JP" altLang="en-US" sz="3600" i="1" dirty="0">
                <a:solidFill>
                  <a:schemeClr val="accent3">
                    <a:lumMod val="50000"/>
                  </a:schemeClr>
                </a:solidFill>
              </a:rPr>
              <a:t>活動報告</a:t>
            </a:r>
            <a:endParaRPr kumimoji="1" lang="ja-JP" altLang="en-US" sz="3600" i="1" dirty="0">
              <a:solidFill>
                <a:schemeClr val="accent3">
                  <a:lumMod val="50000"/>
                </a:schemeClr>
              </a:solidFill>
            </a:endParaRPr>
          </a:p>
        </p:txBody>
      </p:sp>
      <p:sp>
        <p:nvSpPr>
          <p:cNvPr id="3" name="サブタイトル 2"/>
          <p:cNvSpPr>
            <a:spLocks noGrp="1"/>
          </p:cNvSpPr>
          <p:nvPr>
            <p:ph type="subTitle" idx="1"/>
          </p:nvPr>
        </p:nvSpPr>
        <p:spPr/>
        <p:txBody>
          <a:bodyPr/>
          <a:lstStyle/>
          <a:p>
            <a:r>
              <a:rPr kumimoji="1" lang="ja-JP" altLang="en-US" i="1" dirty="0">
                <a:solidFill>
                  <a:schemeClr val="accent3">
                    <a:lumMod val="50000"/>
                  </a:schemeClr>
                </a:solidFill>
              </a:rPr>
              <a:t>令和７年</a:t>
            </a:r>
            <a:r>
              <a:rPr kumimoji="1" lang="en-US" altLang="ja-JP" i="1" dirty="0">
                <a:solidFill>
                  <a:schemeClr val="accent3">
                    <a:lumMod val="50000"/>
                  </a:schemeClr>
                </a:solidFill>
              </a:rPr>
              <a:t>3</a:t>
            </a:r>
            <a:r>
              <a:rPr kumimoji="1" lang="ja-JP" altLang="en-US" i="1" dirty="0">
                <a:solidFill>
                  <a:schemeClr val="accent3">
                    <a:lumMod val="50000"/>
                  </a:schemeClr>
                </a:solidFill>
              </a:rPr>
              <a:t>月　</a:t>
            </a:r>
          </a:p>
        </p:txBody>
      </p:sp>
      <p:sp>
        <p:nvSpPr>
          <p:cNvPr id="5" name="スライド番号プレースホルダー 4"/>
          <p:cNvSpPr>
            <a:spLocks noGrp="1"/>
          </p:cNvSpPr>
          <p:nvPr>
            <p:ph type="sldNum" sz="quarter" idx="12"/>
          </p:nvPr>
        </p:nvSpPr>
        <p:spPr/>
        <p:txBody>
          <a:bodyPr/>
          <a:lstStyle/>
          <a:p>
            <a:fld id="{64288675-508E-4BC9-B862-4004410EF364}" type="slidenum">
              <a:rPr kumimoji="1" lang="ja-JP" altLang="en-US" smtClean="0"/>
              <a:t>1</a:t>
            </a:fld>
            <a:endParaRPr kumimoji="1" lang="ja-JP" altLang="en-US"/>
          </a:p>
        </p:txBody>
      </p:sp>
    </p:spTree>
    <p:extLst>
      <p:ext uri="{BB962C8B-B14F-4D97-AF65-F5344CB8AC3E}">
        <p14:creationId xmlns:p14="http://schemas.microsoft.com/office/powerpoint/2010/main" val="530690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13098"/>
            <a:ext cx="8420669" cy="883695"/>
          </a:xfrm>
        </p:spPr>
        <p:txBody>
          <a:bodyPr anchor="ctr" anchorCtr="0">
            <a:normAutofit fontScale="90000"/>
          </a:bodyPr>
          <a:lstStyle/>
          <a:p>
            <a:r>
              <a:rPr lang="ja-JP" altLang="en-US" sz="3600" i="1" dirty="0">
                <a:solidFill>
                  <a:schemeClr val="accent3">
                    <a:lumMod val="50000"/>
                  </a:schemeClr>
                </a:solidFill>
                <a:latin typeface="メイリオ" panose="020B0604030504040204" pitchFamily="50" charset="-128"/>
                <a:ea typeface="メイリオ" panose="020B0604030504040204" pitchFamily="50" charset="-128"/>
              </a:rPr>
              <a:t>４</a:t>
            </a:r>
            <a:r>
              <a:rPr kumimoji="1" lang="en-US" altLang="ja-JP" sz="3600" i="1" dirty="0">
                <a:solidFill>
                  <a:schemeClr val="accent3">
                    <a:lumMod val="50000"/>
                  </a:schemeClr>
                </a:solidFill>
                <a:latin typeface="メイリオ" panose="020B0604030504040204" pitchFamily="50" charset="-128"/>
                <a:ea typeface="メイリオ" panose="020B0604030504040204" pitchFamily="50" charset="-128"/>
              </a:rPr>
              <a:t>.</a:t>
            </a:r>
            <a:r>
              <a:rPr kumimoji="1" lang="ja-JP" altLang="en-US" sz="3600" i="1" dirty="0">
                <a:solidFill>
                  <a:schemeClr val="accent3">
                    <a:lumMod val="50000"/>
                  </a:schemeClr>
                </a:solidFill>
                <a:latin typeface="+mj-ea"/>
                <a:ea typeface="メイリオ" panose="020B0604030504040204" pitchFamily="50" charset="-128"/>
              </a:rPr>
              <a:t>令和</a:t>
            </a:r>
            <a:r>
              <a:rPr lang="ja-JP" altLang="en-US" sz="3600" i="1" dirty="0">
                <a:solidFill>
                  <a:schemeClr val="accent3">
                    <a:lumMod val="50000"/>
                  </a:schemeClr>
                </a:solidFill>
                <a:latin typeface="+mj-ea"/>
              </a:rPr>
              <a:t>６年度消防団充実強化の取り組み</a:t>
            </a:r>
          </a:p>
        </p:txBody>
      </p:sp>
      <p:sp>
        <p:nvSpPr>
          <p:cNvPr id="3" name="コンテンツ プレースホルダー 2"/>
          <p:cNvSpPr>
            <a:spLocks noGrp="1"/>
          </p:cNvSpPr>
          <p:nvPr>
            <p:ph idx="1"/>
          </p:nvPr>
        </p:nvSpPr>
        <p:spPr>
          <a:xfrm>
            <a:off x="614149" y="1232063"/>
            <a:ext cx="8529851" cy="5423713"/>
          </a:xfrm>
        </p:spPr>
        <p:txBody>
          <a:bodyPr>
            <a:normAutofit fontScale="92500" lnSpcReduction="10000"/>
          </a:bodyPr>
          <a:lstStyle/>
          <a:p>
            <a:r>
              <a:rPr kumimoji="1" lang="ja-JP" altLang="en-US" sz="2600" dirty="0">
                <a:solidFill>
                  <a:schemeClr val="accent3">
                    <a:lumMod val="50000"/>
                  </a:schemeClr>
                </a:solidFill>
                <a:latin typeface="+mj-ea"/>
                <a:ea typeface="+mj-ea"/>
              </a:rPr>
              <a:t>消防団の防災教育活動の活発化を図るため、地域防災基金を活用した汎用性の高い防災教育教材（動画）を作成した。</a:t>
            </a:r>
            <a:endParaRPr kumimoji="1" lang="en-US" altLang="ja-JP" sz="2600" dirty="0">
              <a:solidFill>
                <a:schemeClr val="accent3">
                  <a:lumMod val="50000"/>
                </a:schemeClr>
              </a:solidFill>
              <a:latin typeface="+mj-ea"/>
              <a:ea typeface="+mj-ea"/>
            </a:endParaRPr>
          </a:p>
          <a:p>
            <a:pPr marL="0" indent="0">
              <a:buNone/>
            </a:pPr>
            <a:endParaRPr kumimoji="1" lang="ja-JP" altLang="en-US" sz="260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日　時　　令和</a:t>
            </a:r>
            <a:r>
              <a:rPr lang="ja-JP" altLang="en-US" i="0" dirty="0">
                <a:solidFill>
                  <a:schemeClr val="accent3">
                    <a:lumMod val="50000"/>
                  </a:schemeClr>
                </a:solidFill>
                <a:latin typeface="+mj-ea"/>
                <a:ea typeface="+mj-ea"/>
              </a:rPr>
              <a:t>７</a:t>
            </a:r>
            <a:r>
              <a:rPr kumimoji="1" lang="ja-JP" altLang="en-US" i="0" dirty="0">
                <a:solidFill>
                  <a:schemeClr val="accent3">
                    <a:lumMod val="50000"/>
                  </a:schemeClr>
                </a:solidFill>
                <a:latin typeface="+mj-ea"/>
                <a:ea typeface="+mj-ea"/>
              </a:rPr>
              <a:t>年</a:t>
            </a:r>
            <a:r>
              <a:rPr lang="ja-JP" altLang="en-US" i="0" dirty="0">
                <a:solidFill>
                  <a:schemeClr val="accent3">
                    <a:lumMod val="50000"/>
                  </a:schemeClr>
                </a:solidFill>
                <a:latin typeface="+mj-ea"/>
                <a:ea typeface="+mj-ea"/>
              </a:rPr>
              <a:t>１</a:t>
            </a:r>
            <a:r>
              <a:rPr kumimoji="1" lang="ja-JP" altLang="en-US" i="0" dirty="0">
                <a:solidFill>
                  <a:schemeClr val="accent3">
                    <a:lumMod val="50000"/>
                  </a:schemeClr>
                </a:solidFill>
                <a:latin typeface="+mj-ea"/>
                <a:ea typeface="+mj-ea"/>
              </a:rPr>
              <a:t>月</a:t>
            </a:r>
            <a:r>
              <a:rPr kumimoji="1" lang="en-US" altLang="ja-JP" i="0" dirty="0">
                <a:solidFill>
                  <a:schemeClr val="accent3">
                    <a:lumMod val="50000"/>
                  </a:schemeClr>
                </a:solidFill>
                <a:latin typeface="+mj-ea"/>
                <a:ea typeface="+mj-ea"/>
              </a:rPr>
              <a:t>25</a:t>
            </a:r>
            <a:r>
              <a:rPr kumimoji="1" lang="ja-JP" altLang="en-US" i="0" dirty="0">
                <a:solidFill>
                  <a:schemeClr val="accent3">
                    <a:lumMod val="50000"/>
                  </a:schemeClr>
                </a:solidFill>
                <a:latin typeface="+mj-ea"/>
                <a:ea typeface="+mj-ea"/>
              </a:rPr>
              <a:t>日（土）撮影</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撮影場所　大阪府立消防学校内</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参加者　　交野市、泉大津市、泉南市、羽曳野市、枚方市、河南町、</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高槻市の女性消防団</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内　容　　紙芝居（交野市、泉大津市、泉南市、羽曳野市）</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啓発劇（枚方市）、ペープサート（河南町）</a:t>
            </a:r>
            <a:endParaRPr lang="en-US" altLang="ja-JP" i="0" dirty="0">
              <a:solidFill>
                <a:schemeClr val="accent3">
                  <a:lumMod val="50000"/>
                </a:schemeClr>
              </a:solidFill>
              <a:latin typeface="+mj-ea"/>
              <a:ea typeface="+mj-ea"/>
            </a:endParaRPr>
          </a:p>
          <a:p>
            <a:pPr marL="530352" lvl="1" indent="0">
              <a:buNone/>
            </a:pP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人形劇（高槻市）を作成し、各消防団へ配布予定</a:t>
            </a:r>
            <a:endParaRPr lang="en-US" altLang="ja-JP" i="0" dirty="0">
              <a:solidFill>
                <a:schemeClr val="accent3">
                  <a:lumMod val="50000"/>
                </a:schemeClr>
              </a:solidFill>
              <a:latin typeface="+mj-ea"/>
              <a:ea typeface="+mj-ea"/>
            </a:endParaRPr>
          </a:p>
          <a:p>
            <a:pPr marL="530352" lvl="1" indent="0">
              <a:buNone/>
            </a:pP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（４月以降、配布予定）</a:t>
            </a:r>
            <a:endParaRPr lang="en-US" altLang="ja-JP" i="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評　価　　</a:t>
            </a:r>
            <a:r>
              <a:rPr lang="ja-JP" altLang="en-US" i="0" dirty="0">
                <a:solidFill>
                  <a:schemeClr val="accent3">
                    <a:lumMod val="50000"/>
                  </a:schemeClr>
                </a:solidFill>
                <a:latin typeface="+mj-ea"/>
                <a:ea typeface="+mj-ea"/>
              </a:rPr>
              <a:t>少人数でも広報活動を行える教育ツールの作成は、広報</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活動をするにあたり、人数確保が難しい消防団にとって、</a:t>
            </a:r>
            <a:endParaRPr lang="en-US" altLang="ja-JP" i="0" dirty="0">
              <a:solidFill>
                <a:schemeClr val="accent3">
                  <a:lumMod val="50000"/>
                </a:schemeClr>
              </a:solidFill>
              <a:latin typeface="+mj-ea"/>
              <a:ea typeface="+mj-ea"/>
            </a:endParaRPr>
          </a:p>
          <a:p>
            <a:pPr marL="530352" lvl="1" indent="0">
              <a:buNone/>
            </a:pP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活動の範囲を広げるきっかけになるため、今後の防災教</a:t>
            </a:r>
            <a:endParaRPr lang="en-US" altLang="ja-JP" i="0" dirty="0">
              <a:solidFill>
                <a:schemeClr val="accent3">
                  <a:lumMod val="50000"/>
                </a:schemeClr>
              </a:solidFill>
              <a:latin typeface="+mj-ea"/>
              <a:ea typeface="+mj-ea"/>
            </a:endParaRPr>
          </a:p>
          <a:p>
            <a:pPr marL="530352" lvl="1" indent="0">
              <a:buNone/>
            </a:pP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育や、広報活動に役立つものとなる。</a:t>
            </a:r>
            <a:endParaRPr lang="en-US" altLang="ja-JP" i="0" dirty="0">
              <a:solidFill>
                <a:schemeClr val="accent3">
                  <a:lumMod val="50000"/>
                </a:schemeClr>
              </a:solidFill>
              <a:latin typeface="+mj-ea"/>
              <a:ea typeface="+mj-ea"/>
            </a:endParaRPr>
          </a:p>
          <a:p>
            <a:pPr marL="530352" lvl="1" indent="0">
              <a:buNone/>
            </a:pPr>
            <a:endParaRPr lang="ja-JP" altLang="en-US" i="0" dirty="0">
              <a:solidFill>
                <a:schemeClr val="accent3">
                  <a:lumMod val="50000"/>
                </a:schemeClr>
              </a:solidFill>
              <a:latin typeface="+mn-ea"/>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10</a:t>
            </a:fld>
            <a:endParaRPr kumimoji="1" lang="ja-JP" altLang="en-US"/>
          </a:p>
        </p:txBody>
      </p:sp>
    </p:spTree>
    <p:extLst>
      <p:ext uri="{BB962C8B-B14F-4D97-AF65-F5344CB8AC3E}">
        <p14:creationId xmlns:p14="http://schemas.microsoft.com/office/powerpoint/2010/main" val="3722207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14149" y="1263536"/>
            <a:ext cx="8529851" cy="4530436"/>
          </a:xfrm>
        </p:spPr>
        <p:txBody>
          <a:bodyPr>
            <a:normAutofit/>
          </a:bodyPr>
          <a:lstStyle/>
          <a:p>
            <a:r>
              <a:rPr kumimoji="1" lang="ja-JP" altLang="en-US" dirty="0">
                <a:solidFill>
                  <a:schemeClr val="accent3">
                    <a:lumMod val="50000"/>
                  </a:schemeClr>
                </a:solidFill>
                <a:latin typeface="+mj-ea"/>
                <a:ea typeface="+mj-ea"/>
              </a:rPr>
              <a:t>消防団員が減少する中にあっても、女性消防団員は増加傾向にあることから、今後、さらに消防団の認知度を高め、男女問わず若い世代の入団促進につなげていくためには、女性消防団員の幅広い活躍を参考に検討することが重要であると考えられる。このような状況を踏まえ、取り組み事例の発表を行った</a:t>
            </a:r>
            <a:endParaRPr kumimoji="1" lang="en-US" altLang="ja-JP"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日　時</a:t>
            </a:r>
            <a:r>
              <a:rPr kumimoji="1" lang="en-US" altLang="ja-JP"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令和</a:t>
            </a:r>
            <a:r>
              <a:rPr kumimoji="1" lang="en-US" altLang="ja-JP" i="0" dirty="0">
                <a:solidFill>
                  <a:schemeClr val="accent3">
                    <a:lumMod val="50000"/>
                  </a:schemeClr>
                </a:solidFill>
                <a:latin typeface="+mj-ea"/>
                <a:ea typeface="+mj-ea"/>
              </a:rPr>
              <a:t>7</a:t>
            </a:r>
            <a:r>
              <a:rPr kumimoji="1" lang="ja-JP" altLang="en-US" i="0" dirty="0">
                <a:solidFill>
                  <a:schemeClr val="accent3">
                    <a:lumMod val="50000"/>
                  </a:schemeClr>
                </a:solidFill>
                <a:latin typeface="+mj-ea"/>
                <a:ea typeface="+mj-ea"/>
              </a:rPr>
              <a:t>年</a:t>
            </a:r>
            <a:r>
              <a:rPr kumimoji="1" lang="en-US" altLang="ja-JP" i="0" dirty="0">
                <a:solidFill>
                  <a:schemeClr val="accent3">
                    <a:lumMod val="50000"/>
                  </a:schemeClr>
                </a:solidFill>
                <a:latin typeface="+mj-ea"/>
                <a:ea typeface="+mj-ea"/>
              </a:rPr>
              <a:t>2</a:t>
            </a:r>
            <a:r>
              <a:rPr kumimoji="1" lang="ja-JP" altLang="en-US" i="0" dirty="0">
                <a:solidFill>
                  <a:schemeClr val="accent3">
                    <a:lumMod val="50000"/>
                  </a:schemeClr>
                </a:solidFill>
                <a:latin typeface="+mj-ea"/>
                <a:ea typeface="+mj-ea"/>
              </a:rPr>
              <a:t>月</a:t>
            </a:r>
            <a:r>
              <a:rPr kumimoji="1" lang="en-US" altLang="ja-JP" i="0" dirty="0">
                <a:solidFill>
                  <a:schemeClr val="accent3">
                    <a:lumMod val="50000"/>
                  </a:schemeClr>
                </a:solidFill>
                <a:latin typeface="+mj-ea"/>
                <a:ea typeface="+mj-ea"/>
              </a:rPr>
              <a:t>1</a:t>
            </a:r>
            <a:r>
              <a:rPr lang="en-US" altLang="ja-JP" i="0" dirty="0">
                <a:solidFill>
                  <a:schemeClr val="accent3">
                    <a:lumMod val="50000"/>
                  </a:schemeClr>
                </a:solidFill>
                <a:latin typeface="+mj-ea"/>
                <a:ea typeface="+mj-ea"/>
              </a:rPr>
              <a:t>5</a:t>
            </a:r>
            <a:r>
              <a:rPr kumimoji="1" lang="ja-JP" altLang="en-US" i="0" dirty="0">
                <a:solidFill>
                  <a:schemeClr val="accent3">
                    <a:lumMod val="50000"/>
                  </a:schemeClr>
                </a:solidFill>
                <a:latin typeface="+mj-ea"/>
                <a:ea typeface="+mj-ea"/>
              </a:rPr>
              <a:t>日（土）</a:t>
            </a:r>
            <a:r>
              <a:rPr kumimoji="1" lang="en-US" altLang="ja-JP" i="0" dirty="0">
                <a:solidFill>
                  <a:schemeClr val="accent3">
                    <a:lumMod val="50000"/>
                  </a:schemeClr>
                </a:solidFill>
                <a:latin typeface="+mj-ea"/>
                <a:ea typeface="+mj-ea"/>
              </a:rPr>
              <a:t>10</a:t>
            </a:r>
            <a:r>
              <a:rPr kumimoji="1" lang="ja-JP" altLang="en-US" i="0" dirty="0">
                <a:solidFill>
                  <a:schemeClr val="accent3">
                    <a:lumMod val="50000"/>
                  </a:schemeClr>
                </a:solidFill>
                <a:latin typeface="+mj-ea"/>
                <a:ea typeface="+mj-ea"/>
              </a:rPr>
              <a:t>時</a:t>
            </a:r>
            <a:r>
              <a:rPr kumimoji="1" lang="en-US" altLang="ja-JP" i="0" dirty="0">
                <a:solidFill>
                  <a:schemeClr val="accent3">
                    <a:lumMod val="50000"/>
                  </a:schemeClr>
                </a:solidFill>
                <a:latin typeface="+mj-ea"/>
                <a:ea typeface="+mj-ea"/>
              </a:rPr>
              <a:t>00</a:t>
            </a:r>
            <a:r>
              <a:rPr kumimoji="1" lang="ja-JP" altLang="en-US" i="0" dirty="0">
                <a:solidFill>
                  <a:schemeClr val="accent3">
                    <a:lumMod val="50000"/>
                  </a:schemeClr>
                </a:solidFill>
                <a:latin typeface="+mj-ea"/>
                <a:ea typeface="+mj-ea"/>
              </a:rPr>
              <a:t>分から</a:t>
            </a:r>
            <a:r>
              <a:rPr kumimoji="1" lang="en-US" altLang="ja-JP" i="0" dirty="0">
                <a:solidFill>
                  <a:schemeClr val="accent3">
                    <a:lumMod val="50000"/>
                  </a:schemeClr>
                </a:solidFill>
                <a:latin typeface="+mj-ea"/>
                <a:ea typeface="+mj-ea"/>
              </a:rPr>
              <a:t>12</a:t>
            </a:r>
            <a:r>
              <a:rPr kumimoji="1" lang="ja-JP" altLang="en-US" i="0" dirty="0">
                <a:solidFill>
                  <a:schemeClr val="accent3">
                    <a:lumMod val="50000"/>
                  </a:schemeClr>
                </a:solidFill>
                <a:latin typeface="+mj-ea"/>
                <a:ea typeface="+mj-ea"/>
              </a:rPr>
              <a:t>時</a:t>
            </a:r>
            <a:r>
              <a:rPr kumimoji="1" lang="en-US" altLang="ja-JP" i="0" dirty="0">
                <a:solidFill>
                  <a:schemeClr val="accent3">
                    <a:lumMod val="50000"/>
                  </a:schemeClr>
                </a:solidFill>
                <a:latin typeface="+mj-ea"/>
                <a:ea typeface="+mj-ea"/>
              </a:rPr>
              <a:t>40</a:t>
            </a:r>
            <a:r>
              <a:rPr kumimoji="1" lang="ja-JP" altLang="en-US" i="0" dirty="0">
                <a:solidFill>
                  <a:schemeClr val="accent3">
                    <a:lumMod val="50000"/>
                  </a:schemeClr>
                </a:solidFill>
                <a:latin typeface="+mj-ea"/>
                <a:ea typeface="+mj-ea"/>
              </a:rPr>
              <a:t>分</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場　所</a:t>
            </a: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マイドームおおさか　２階　</a:t>
            </a:r>
            <a:r>
              <a:rPr lang="en-US" altLang="ja-JP" i="0" dirty="0">
                <a:solidFill>
                  <a:schemeClr val="accent3">
                    <a:lumMod val="50000"/>
                  </a:schemeClr>
                </a:solidFill>
                <a:latin typeface="+mj-ea"/>
                <a:ea typeface="+mj-ea"/>
              </a:rPr>
              <a:t>D</a:t>
            </a:r>
            <a:r>
              <a:rPr lang="ja-JP" altLang="en-US" i="0" dirty="0">
                <a:solidFill>
                  <a:schemeClr val="accent3">
                    <a:lumMod val="50000"/>
                  </a:schemeClr>
                </a:solidFill>
                <a:latin typeface="+mj-ea"/>
                <a:ea typeface="+mj-ea"/>
              </a:rPr>
              <a:t>ホール</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参加者</a:t>
            </a: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約</a:t>
            </a:r>
            <a:r>
              <a:rPr lang="en-US" altLang="ja-JP" i="0" dirty="0">
                <a:solidFill>
                  <a:schemeClr val="accent3">
                    <a:lumMod val="50000"/>
                  </a:schemeClr>
                </a:solidFill>
                <a:latin typeface="+mj-ea"/>
                <a:ea typeface="+mj-ea"/>
              </a:rPr>
              <a:t>200</a:t>
            </a:r>
            <a:r>
              <a:rPr lang="ja-JP" altLang="en-US" i="0" dirty="0">
                <a:solidFill>
                  <a:schemeClr val="accent3">
                    <a:lumMod val="50000"/>
                  </a:schemeClr>
                </a:solidFill>
                <a:latin typeface="+mj-ea"/>
                <a:ea typeface="+mj-ea"/>
              </a:rPr>
              <a:t>名</a:t>
            </a:r>
            <a:endParaRPr lang="en-US" altLang="ja-JP" i="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テーマ</a:t>
            </a:r>
            <a:r>
              <a:rPr kumimoji="1" lang="en-US" altLang="ja-JP"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消防団員確保に向けた取組み事例の発表</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rPr>
              <a:t>事例発表</a:t>
            </a:r>
            <a:endParaRPr lang="en-US" altLang="ja-JP" i="0" dirty="0">
              <a:solidFill>
                <a:schemeClr val="accent3">
                  <a:lumMod val="50000"/>
                </a:schemeClr>
              </a:solidFill>
              <a:latin typeface="+mj-ea"/>
            </a:endParaRPr>
          </a:p>
          <a:p>
            <a:pPr marL="530352" lvl="1" indent="0">
              <a:lnSpc>
                <a:spcPct val="100000"/>
              </a:lnSpc>
              <a:buNone/>
            </a:pP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第１部：基調講演　消防団等充実強化アドバイザー</a:t>
            </a:r>
            <a:endParaRPr lang="en-US" altLang="ja-JP" i="0" dirty="0">
              <a:solidFill>
                <a:schemeClr val="accent3">
                  <a:lumMod val="50000"/>
                </a:schemeClr>
              </a:solidFill>
              <a:latin typeface="+mj-ea"/>
              <a:ea typeface="+mj-ea"/>
            </a:endParaRPr>
          </a:p>
          <a:p>
            <a:pPr marL="530352" lvl="1" indent="0">
              <a:lnSpc>
                <a:spcPct val="100000"/>
              </a:lnSpc>
              <a:buNone/>
            </a:pPr>
            <a:r>
              <a:rPr lang="ja-JP" altLang="en-US" i="0" dirty="0">
                <a:solidFill>
                  <a:schemeClr val="accent3">
                    <a:lumMod val="50000"/>
                  </a:schemeClr>
                </a:solidFill>
                <a:latin typeface="+mj-ea"/>
                <a:ea typeface="+mj-ea"/>
              </a:rPr>
              <a:t>  第２部：事例発表　高石市消防団、松原市消防団、枚方市消防団</a:t>
            </a:r>
            <a:endParaRPr lang="ja-JP" altLang="en-US" i="0" dirty="0">
              <a:solidFill>
                <a:schemeClr val="accent3">
                  <a:lumMod val="50000"/>
                </a:schemeClr>
              </a:solidFill>
              <a:latin typeface="+mn-ea"/>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11</a:t>
            </a:fld>
            <a:endParaRPr kumimoji="1" lang="ja-JP" altLang="en-US"/>
          </a:p>
        </p:txBody>
      </p:sp>
      <p:sp>
        <p:nvSpPr>
          <p:cNvPr id="8" name="タイトル 1">
            <a:extLst>
              <a:ext uri="{FF2B5EF4-FFF2-40B4-BE49-F238E27FC236}">
                <a16:creationId xmlns:a16="http://schemas.microsoft.com/office/drawing/2014/main" id="{D3D1A897-2E0C-4CDF-9EC9-13ED58BC17D3}"/>
              </a:ext>
            </a:extLst>
          </p:cNvPr>
          <p:cNvSpPr txBox="1">
            <a:spLocks/>
          </p:cNvSpPr>
          <p:nvPr/>
        </p:nvSpPr>
        <p:spPr>
          <a:xfrm>
            <a:off x="723331" y="199698"/>
            <a:ext cx="8420669" cy="646368"/>
          </a:xfrm>
          <a:prstGeom prst="rect">
            <a:avLst/>
          </a:prstGeom>
        </p:spPr>
        <p:txBody>
          <a:bodyPr vert="horz" lIns="91440" tIns="45720" rIns="91440" bIns="45720" rtlCol="0" anchor="ctr" anchorCtr="0">
            <a:normAutofit fontScale="75000" lnSpcReduction="20000"/>
          </a:bodyPr>
          <a:lstStyle>
            <a:lvl1pPr algn="l" defTabSz="685800" rtl="0" eaLnBrk="1" latinLnBrk="0" hangingPunct="1">
              <a:lnSpc>
                <a:spcPct val="89000"/>
              </a:lnSpc>
              <a:spcBef>
                <a:spcPct val="0"/>
              </a:spcBef>
              <a:buNone/>
              <a:defRPr kumimoji="1" sz="4400" kern="1200" baseline="0">
                <a:solidFill>
                  <a:schemeClr val="tx2"/>
                </a:solidFill>
                <a:latin typeface="+mj-lt"/>
                <a:ea typeface="+mj-ea"/>
                <a:cs typeface="+mj-cs"/>
              </a:defRPr>
            </a:lvl1pPr>
          </a:lstStyle>
          <a:p>
            <a:r>
              <a:rPr lang="ja-JP" altLang="en-US" i="1" dirty="0">
                <a:solidFill>
                  <a:schemeClr val="accent3">
                    <a:lumMod val="50000"/>
                  </a:schemeClr>
                </a:solidFill>
                <a:latin typeface="+mj-ea"/>
              </a:rPr>
              <a:t>５</a:t>
            </a:r>
            <a:r>
              <a:rPr lang="en-US" altLang="ja-JP" i="1" dirty="0">
                <a:solidFill>
                  <a:schemeClr val="accent3">
                    <a:lumMod val="50000"/>
                  </a:schemeClr>
                </a:solidFill>
                <a:latin typeface="+mj-ea"/>
              </a:rPr>
              <a:t>.</a:t>
            </a:r>
            <a:r>
              <a:rPr lang="ja-JP" altLang="en-US" i="1" dirty="0">
                <a:solidFill>
                  <a:schemeClr val="accent3">
                    <a:lumMod val="50000"/>
                  </a:schemeClr>
                </a:solidFill>
                <a:latin typeface="+mj-ea"/>
              </a:rPr>
              <a:t>消防団員確保に向けた取組み事例の発表</a:t>
            </a:r>
          </a:p>
        </p:txBody>
      </p:sp>
    </p:spTree>
    <p:extLst>
      <p:ext uri="{BB962C8B-B14F-4D97-AF65-F5344CB8AC3E}">
        <p14:creationId xmlns:p14="http://schemas.microsoft.com/office/powerpoint/2010/main" val="802204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97029" y="1167960"/>
            <a:ext cx="8420669" cy="883695"/>
          </a:xfrm>
        </p:spPr>
        <p:txBody>
          <a:bodyPr anchor="ctr" anchorCtr="0">
            <a:normAutofit/>
          </a:bodyPr>
          <a:lstStyle/>
          <a:p>
            <a:r>
              <a:rPr lang="ja-JP" altLang="en-US" sz="2400" i="1" dirty="0">
                <a:solidFill>
                  <a:schemeClr val="accent3">
                    <a:lumMod val="50000"/>
                  </a:schemeClr>
                </a:solidFill>
              </a:rPr>
              <a:t>■　消防団員確保に向けた取組み事例の発表の様子</a:t>
            </a: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12</a:t>
            </a:fld>
            <a:endParaRPr kumimoji="1" lang="ja-JP" altLang="en-US"/>
          </a:p>
        </p:txBody>
      </p:sp>
      <p:pic>
        <p:nvPicPr>
          <p:cNvPr id="11" name="図 10">
            <a:extLst>
              <a:ext uri="{FF2B5EF4-FFF2-40B4-BE49-F238E27FC236}">
                <a16:creationId xmlns:a16="http://schemas.microsoft.com/office/drawing/2014/main" id="{3E545E34-EFDB-42B0-9313-C6262BB0B77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27990" y="3287210"/>
            <a:ext cx="4811210" cy="3166176"/>
          </a:xfrm>
          <a:prstGeom prst="rect">
            <a:avLst/>
          </a:prstGeom>
          <a:noFill/>
          <a:ln>
            <a:noFill/>
          </a:ln>
        </p:spPr>
      </p:pic>
      <p:pic>
        <p:nvPicPr>
          <p:cNvPr id="7" name="図 6">
            <a:extLst>
              <a:ext uri="{FF2B5EF4-FFF2-40B4-BE49-F238E27FC236}">
                <a16:creationId xmlns:a16="http://schemas.microsoft.com/office/drawing/2014/main" id="{E7C16241-9DCF-4C45-B8EC-1A9485FF50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7028" y="2168633"/>
            <a:ext cx="3948591" cy="2961443"/>
          </a:xfrm>
          <a:prstGeom prst="rect">
            <a:avLst/>
          </a:prstGeom>
        </p:spPr>
      </p:pic>
      <p:sp>
        <p:nvSpPr>
          <p:cNvPr id="6" name="タイトル 1">
            <a:extLst>
              <a:ext uri="{FF2B5EF4-FFF2-40B4-BE49-F238E27FC236}">
                <a16:creationId xmlns:a16="http://schemas.microsoft.com/office/drawing/2014/main" id="{3333FCA9-83E9-48F6-B6E1-33957F112ECD}"/>
              </a:ext>
            </a:extLst>
          </p:cNvPr>
          <p:cNvSpPr txBox="1">
            <a:spLocks/>
          </p:cNvSpPr>
          <p:nvPr/>
        </p:nvSpPr>
        <p:spPr>
          <a:xfrm>
            <a:off x="723331" y="199698"/>
            <a:ext cx="8420669" cy="646368"/>
          </a:xfrm>
          <a:prstGeom prst="rect">
            <a:avLst/>
          </a:prstGeom>
        </p:spPr>
        <p:txBody>
          <a:bodyPr vert="horz" lIns="91440" tIns="45720" rIns="91440" bIns="45720" rtlCol="0" anchor="ctr" anchorCtr="0">
            <a:normAutofit fontScale="75000" lnSpcReduction="20000"/>
          </a:bodyPr>
          <a:lstStyle>
            <a:lvl1pPr algn="l" defTabSz="685800" rtl="0" eaLnBrk="1" latinLnBrk="0" hangingPunct="1">
              <a:lnSpc>
                <a:spcPct val="89000"/>
              </a:lnSpc>
              <a:spcBef>
                <a:spcPct val="0"/>
              </a:spcBef>
              <a:buNone/>
              <a:defRPr kumimoji="1" sz="4400" kern="1200" baseline="0">
                <a:solidFill>
                  <a:schemeClr val="tx2"/>
                </a:solidFill>
                <a:latin typeface="+mj-lt"/>
                <a:ea typeface="+mj-ea"/>
                <a:cs typeface="+mj-cs"/>
              </a:defRPr>
            </a:lvl1pPr>
          </a:lstStyle>
          <a:p>
            <a:r>
              <a:rPr lang="ja-JP" altLang="en-US" i="1" dirty="0">
                <a:solidFill>
                  <a:schemeClr val="accent3">
                    <a:lumMod val="50000"/>
                  </a:schemeClr>
                </a:solidFill>
                <a:latin typeface="+mj-ea"/>
              </a:rPr>
              <a:t>５</a:t>
            </a:r>
            <a:r>
              <a:rPr lang="en-US" altLang="ja-JP" i="1" dirty="0">
                <a:solidFill>
                  <a:schemeClr val="accent3">
                    <a:lumMod val="50000"/>
                  </a:schemeClr>
                </a:solidFill>
                <a:latin typeface="+mj-ea"/>
              </a:rPr>
              <a:t>.</a:t>
            </a:r>
            <a:r>
              <a:rPr lang="ja-JP" altLang="en-US" i="1" dirty="0">
                <a:solidFill>
                  <a:schemeClr val="accent3">
                    <a:lumMod val="50000"/>
                  </a:schemeClr>
                </a:solidFill>
                <a:latin typeface="+mj-ea"/>
              </a:rPr>
              <a:t>消防団員確保に向けた取組み事例の発表</a:t>
            </a:r>
          </a:p>
        </p:txBody>
      </p:sp>
    </p:spTree>
    <p:extLst>
      <p:ext uri="{BB962C8B-B14F-4D97-AF65-F5344CB8AC3E}">
        <p14:creationId xmlns:p14="http://schemas.microsoft.com/office/powerpoint/2010/main" val="1014475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7" y="753468"/>
            <a:ext cx="8420669" cy="591392"/>
          </a:xfrm>
        </p:spPr>
        <p:txBody>
          <a:bodyPr anchor="ctr" anchorCtr="0">
            <a:normAutofit/>
          </a:bodyPr>
          <a:lstStyle/>
          <a:p>
            <a:r>
              <a:rPr lang="ja-JP" altLang="en-US" sz="2400" i="1" dirty="0">
                <a:solidFill>
                  <a:schemeClr val="accent3">
                    <a:lumMod val="50000"/>
                  </a:schemeClr>
                </a:solidFill>
              </a:rPr>
              <a:t>消防団員確保に向けた取組み事例の発表の声</a:t>
            </a:r>
          </a:p>
        </p:txBody>
      </p:sp>
      <p:sp>
        <p:nvSpPr>
          <p:cNvPr id="3" name="コンテンツ プレースホルダー 2"/>
          <p:cNvSpPr>
            <a:spLocks noGrp="1"/>
          </p:cNvSpPr>
          <p:nvPr>
            <p:ph idx="1"/>
          </p:nvPr>
        </p:nvSpPr>
        <p:spPr>
          <a:xfrm>
            <a:off x="614147" y="1344861"/>
            <a:ext cx="8420669" cy="5406039"/>
          </a:xfrm>
        </p:spPr>
        <p:txBody>
          <a:bodyPr>
            <a:normAutofit fontScale="85000" lnSpcReduction="20000"/>
          </a:bodyPr>
          <a:lstStyle/>
          <a:p>
            <a:r>
              <a:rPr kumimoji="1" lang="ja-JP" altLang="en-US" sz="1800" i="1" dirty="0">
                <a:solidFill>
                  <a:schemeClr val="accent3">
                    <a:lumMod val="50000"/>
                  </a:schemeClr>
                </a:solidFill>
                <a:latin typeface="+mj-ea"/>
                <a:ea typeface="+mj-ea"/>
              </a:rPr>
              <a:t>アンケートの</a:t>
            </a:r>
            <a:r>
              <a:rPr lang="ja-JP" altLang="en-US" sz="1800" b="1" i="1" u="sng" dirty="0">
                <a:solidFill>
                  <a:schemeClr val="accent3">
                    <a:lumMod val="50000"/>
                  </a:schemeClr>
                </a:solidFill>
                <a:latin typeface="+mj-ea"/>
                <a:ea typeface="+mj-ea"/>
              </a:rPr>
              <a:t>約８５％</a:t>
            </a:r>
            <a:r>
              <a:rPr kumimoji="1" lang="ja-JP" altLang="en-US" sz="1800" i="1" dirty="0">
                <a:solidFill>
                  <a:schemeClr val="accent3">
                    <a:lumMod val="50000"/>
                  </a:schemeClr>
                </a:solidFill>
                <a:latin typeface="+mj-ea"/>
                <a:ea typeface="+mj-ea"/>
              </a:rPr>
              <a:t>が、イベント全体を通しての感想として「</a:t>
            </a:r>
            <a:r>
              <a:rPr lang="ja-JP" altLang="en-US" sz="1800" b="1" i="1" u="sng" dirty="0">
                <a:solidFill>
                  <a:schemeClr val="accent3">
                    <a:lumMod val="50000"/>
                  </a:schemeClr>
                </a:solidFill>
                <a:latin typeface="+mj-ea"/>
                <a:ea typeface="+mj-ea"/>
              </a:rPr>
              <a:t>とても満足</a:t>
            </a:r>
            <a:r>
              <a:rPr kumimoji="1" lang="ja-JP" altLang="en-US" sz="1800" i="1" dirty="0">
                <a:solidFill>
                  <a:schemeClr val="accent3">
                    <a:lumMod val="50000"/>
                  </a:schemeClr>
                </a:solidFill>
                <a:latin typeface="+mj-ea"/>
                <a:ea typeface="+mj-ea"/>
              </a:rPr>
              <a:t>」又は「</a:t>
            </a:r>
            <a:r>
              <a:rPr lang="ja-JP" altLang="en-US" sz="1800" b="1" i="1" u="sng" dirty="0">
                <a:solidFill>
                  <a:schemeClr val="accent3">
                    <a:lumMod val="50000"/>
                  </a:schemeClr>
                </a:solidFill>
                <a:latin typeface="+mj-ea"/>
                <a:ea typeface="+mj-ea"/>
              </a:rPr>
              <a:t>満足</a:t>
            </a:r>
            <a:r>
              <a:rPr lang="ja-JP" altLang="en-US" sz="1800" i="1" dirty="0">
                <a:solidFill>
                  <a:schemeClr val="accent3">
                    <a:lumMod val="50000"/>
                  </a:schemeClr>
                </a:solidFill>
                <a:latin typeface="+mj-ea"/>
                <a:ea typeface="+mj-ea"/>
              </a:rPr>
              <a:t>」</a:t>
            </a:r>
            <a:endParaRPr lang="en-US" altLang="ja-JP" sz="1800" i="1" dirty="0">
              <a:solidFill>
                <a:schemeClr val="accent3">
                  <a:lumMod val="50000"/>
                </a:schemeClr>
              </a:solidFill>
              <a:latin typeface="+mj-ea"/>
              <a:ea typeface="+mj-ea"/>
            </a:endParaRPr>
          </a:p>
          <a:p>
            <a:pPr marL="0" indent="0">
              <a:buNone/>
            </a:pPr>
            <a:r>
              <a:rPr lang="ja-JP" altLang="en-US" sz="1800" i="1" dirty="0">
                <a:solidFill>
                  <a:schemeClr val="accent3">
                    <a:lumMod val="50000"/>
                  </a:schemeClr>
                </a:solidFill>
                <a:latin typeface="+mj-ea"/>
                <a:ea typeface="+mj-ea"/>
              </a:rPr>
              <a:t>　　と回答。</a:t>
            </a:r>
            <a:endParaRPr lang="en-US" altLang="ja-JP" sz="1800" i="1" dirty="0">
              <a:solidFill>
                <a:schemeClr val="accent3">
                  <a:lumMod val="50000"/>
                </a:schemeClr>
              </a:solidFill>
              <a:latin typeface="+mj-ea"/>
              <a:ea typeface="+mj-ea"/>
            </a:endParaRPr>
          </a:p>
          <a:p>
            <a:r>
              <a:rPr lang="ja-JP" altLang="en-US" sz="1800" b="1" i="1" u="sng" dirty="0">
                <a:solidFill>
                  <a:schemeClr val="accent3">
                    <a:lumMod val="50000"/>
                  </a:schemeClr>
                </a:solidFill>
                <a:latin typeface="+mj-ea"/>
                <a:ea typeface="+mj-ea"/>
              </a:rPr>
              <a:t>各団の様々な取り組みがとても参考になった</a:t>
            </a:r>
            <a:r>
              <a:rPr lang="ja-JP" altLang="en-US" sz="1800" i="1" dirty="0">
                <a:solidFill>
                  <a:schemeClr val="accent3">
                    <a:lumMod val="50000"/>
                  </a:schemeClr>
                </a:solidFill>
                <a:latin typeface="+mj-ea"/>
                <a:ea typeface="+mj-ea"/>
              </a:rPr>
              <a:t>、</a:t>
            </a:r>
            <a:r>
              <a:rPr lang="ja-JP" altLang="en-US" sz="1800" b="1" i="1" u="sng" dirty="0">
                <a:solidFill>
                  <a:schemeClr val="accent3">
                    <a:lumMod val="50000"/>
                  </a:schemeClr>
                </a:solidFill>
                <a:latin typeface="+mj-ea"/>
                <a:ea typeface="+mj-ea"/>
              </a:rPr>
              <a:t>他市の取組事例を知る良い機会になった</a:t>
            </a:r>
            <a:r>
              <a:rPr lang="ja-JP" altLang="en-US" sz="1800" i="1" dirty="0">
                <a:solidFill>
                  <a:schemeClr val="accent3">
                    <a:lumMod val="50000"/>
                  </a:schemeClr>
                </a:solidFill>
                <a:latin typeface="+mj-ea"/>
                <a:ea typeface="+mj-ea"/>
              </a:rPr>
              <a:t>との</a:t>
            </a:r>
            <a:endParaRPr lang="en-US" altLang="ja-JP" sz="1800" i="1" dirty="0">
              <a:solidFill>
                <a:schemeClr val="accent3">
                  <a:lumMod val="50000"/>
                </a:schemeClr>
              </a:solidFill>
              <a:latin typeface="+mj-ea"/>
              <a:ea typeface="+mj-ea"/>
            </a:endParaRPr>
          </a:p>
          <a:p>
            <a:pPr marL="0" indent="0">
              <a:buNone/>
            </a:pPr>
            <a:r>
              <a:rPr lang="ja-JP" altLang="en-US" sz="1800" i="1" dirty="0">
                <a:solidFill>
                  <a:schemeClr val="accent3">
                    <a:lumMod val="50000"/>
                  </a:schemeClr>
                </a:solidFill>
                <a:latin typeface="+mj-ea"/>
                <a:ea typeface="+mj-ea"/>
              </a:rPr>
              <a:t>　　意見が多く挙がった。</a:t>
            </a:r>
            <a:endParaRPr lang="en-US" altLang="ja-JP" sz="1800" i="1" dirty="0">
              <a:solidFill>
                <a:schemeClr val="accent3">
                  <a:lumMod val="50000"/>
                </a:schemeClr>
              </a:solidFill>
              <a:latin typeface="+mj-ea"/>
              <a:ea typeface="+mj-ea"/>
            </a:endParaRPr>
          </a:p>
          <a:p>
            <a:r>
              <a:rPr lang="ja-JP" altLang="en-US" sz="1800" i="1" dirty="0">
                <a:solidFill>
                  <a:schemeClr val="accent3">
                    <a:lumMod val="50000"/>
                  </a:schemeClr>
                </a:solidFill>
                <a:latin typeface="+mj-ea"/>
                <a:ea typeface="+mj-ea"/>
              </a:rPr>
              <a:t>更に、以下の意見が挙がった。</a:t>
            </a:r>
            <a:endParaRPr lang="en-US" altLang="ja-JP" sz="1800" i="1"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消防団の入団促進の取り組みが多数盛り込まれていた</a:t>
            </a:r>
            <a:endParaRPr lang="en-US" altLang="ja-JP" sz="1800"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自分たちの団でもできる事があると感じた</a:t>
            </a:r>
            <a:endParaRPr lang="en-US" altLang="ja-JP" sz="1800"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団員の素直な意見はとても参考になった</a:t>
            </a:r>
            <a:endParaRPr lang="en-US" altLang="ja-JP" sz="1800"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女性消防団の活動内容や今後の活動を知る事ができた</a:t>
            </a:r>
            <a:endParaRPr lang="en-US" altLang="ja-JP" sz="1800"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将来、女性消防団を結成するときの参考にしたい</a:t>
            </a:r>
            <a:endParaRPr lang="en-US" altLang="ja-JP" sz="1800"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応援の店については、取組んでみたいと思った</a:t>
            </a:r>
            <a:endParaRPr lang="en-US" altLang="ja-JP" sz="1800" dirty="0">
              <a:solidFill>
                <a:schemeClr val="accent3">
                  <a:lumMod val="50000"/>
                </a:schemeClr>
              </a:solidFill>
              <a:latin typeface="+mj-ea"/>
              <a:ea typeface="+mj-ea"/>
            </a:endParaRPr>
          </a:p>
          <a:p>
            <a:pPr lvl="1"/>
            <a:r>
              <a:rPr lang="ja-JP" altLang="en-US" sz="1800" dirty="0">
                <a:solidFill>
                  <a:schemeClr val="accent3">
                    <a:lumMod val="50000"/>
                  </a:schemeClr>
                </a:solidFill>
                <a:latin typeface="+mj-ea"/>
                <a:ea typeface="+mj-ea"/>
              </a:rPr>
              <a:t>どの団も同じような問題を抱えている事がよく分かった</a:t>
            </a:r>
          </a:p>
          <a:p>
            <a:pPr lvl="1"/>
            <a:r>
              <a:rPr lang="ja-JP" altLang="en-US" sz="1800" dirty="0">
                <a:solidFill>
                  <a:schemeClr val="accent3">
                    <a:lumMod val="50000"/>
                  </a:schemeClr>
                </a:solidFill>
                <a:latin typeface="+mj-ea"/>
                <a:ea typeface="+mj-ea"/>
              </a:rPr>
              <a:t>本日学んだことを明日より実践していけるよう活動していく</a:t>
            </a:r>
            <a:endParaRPr lang="en-US" altLang="ja-JP" sz="1800" i="1" dirty="0">
              <a:solidFill>
                <a:schemeClr val="accent3">
                  <a:lumMod val="50000"/>
                </a:schemeClr>
              </a:solidFill>
              <a:latin typeface="+mj-ea"/>
              <a:ea typeface="+mj-ea"/>
            </a:endParaRPr>
          </a:p>
          <a:p>
            <a:r>
              <a:rPr lang="ja-JP" altLang="en-US" sz="1800" i="1" dirty="0">
                <a:solidFill>
                  <a:schemeClr val="accent3">
                    <a:lumMod val="50000"/>
                  </a:schemeClr>
                </a:solidFill>
                <a:latin typeface="+mj-ea"/>
                <a:ea typeface="+mj-ea"/>
              </a:rPr>
              <a:t>評　価</a:t>
            </a:r>
            <a:endParaRPr lang="en-US" altLang="ja-JP" sz="1800" i="1" dirty="0">
              <a:solidFill>
                <a:schemeClr val="accent3">
                  <a:lumMod val="50000"/>
                </a:schemeClr>
              </a:solidFill>
              <a:latin typeface="+mj-ea"/>
              <a:ea typeface="+mj-ea"/>
            </a:endParaRPr>
          </a:p>
          <a:p>
            <a:pPr marL="0" indent="0">
              <a:buNone/>
            </a:pPr>
            <a:r>
              <a:rPr lang="ja-JP" altLang="en-US" sz="1800" dirty="0">
                <a:solidFill>
                  <a:schemeClr val="accent3">
                    <a:lumMod val="50000"/>
                  </a:schemeClr>
                </a:solidFill>
                <a:latin typeface="+mj-ea"/>
                <a:ea typeface="+mj-ea"/>
              </a:rPr>
              <a:t>　　各市の取組み事例の発表により、他市の取組事例を知る良い機会となった。</a:t>
            </a:r>
            <a:endParaRPr lang="en-US" altLang="ja-JP" sz="1800" dirty="0">
              <a:solidFill>
                <a:schemeClr val="accent3">
                  <a:lumMod val="50000"/>
                </a:schemeClr>
              </a:solidFill>
              <a:latin typeface="+mj-ea"/>
              <a:ea typeface="+mj-ea"/>
            </a:endParaRPr>
          </a:p>
          <a:p>
            <a:pPr marL="0" indent="0">
              <a:buNone/>
            </a:pPr>
            <a:r>
              <a:rPr lang="ja-JP" altLang="en-US" sz="1800" dirty="0">
                <a:solidFill>
                  <a:schemeClr val="accent3">
                    <a:lumMod val="50000"/>
                  </a:schemeClr>
                </a:solidFill>
                <a:latin typeface="+mj-ea"/>
                <a:ea typeface="+mj-ea"/>
              </a:rPr>
              <a:t>　　しかしながら、消防団の現状の課題である消防団の認知度向上、理解促進については、一朝</a:t>
            </a:r>
            <a:endParaRPr lang="en-US" altLang="ja-JP" sz="1800" dirty="0">
              <a:solidFill>
                <a:schemeClr val="accent3">
                  <a:lumMod val="50000"/>
                </a:schemeClr>
              </a:solidFill>
              <a:latin typeface="+mj-ea"/>
              <a:ea typeface="+mj-ea"/>
            </a:endParaRPr>
          </a:p>
          <a:p>
            <a:pPr marL="0" indent="0">
              <a:buNone/>
            </a:pPr>
            <a:r>
              <a:rPr lang="ja-JP" altLang="en-US" sz="1800" dirty="0">
                <a:solidFill>
                  <a:schemeClr val="accent3">
                    <a:lumMod val="50000"/>
                  </a:schemeClr>
                </a:solidFill>
                <a:latin typeface="+mj-ea"/>
                <a:ea typeface="+mj-ea"/>
              </a:rPr>
              <a:t>　　一夕では成しえず、引き続き続けていく必要があることから、市町村や消防団と意見交換し</a:t>
            </a:r>
            <a:endParaRPr lang="en-US" altLang="ja-JP" sz="1800" dirty="0">
              <a:solidFill>
                <a:schemeClr val="accent3">
                  <a:lumMod val="50000"/>
                </a:schemeClr>
              </a:solidFill>
              <a:latin typeface="+mj-ea"/>
              <a:ea typeface="+mj-ea"/>
            </a:endParaRPr>
          </a:p>
          <a:p>
            <a:pPr marL="0" indent="0">
              <a:buNone/>
            </a:pPr>
            <a:r>
              <a:rPr lang="ja-JP" altLang="en-US" sz="1800" dirty="0">
                <a:solidFill>
                  <a:schemeClr val="accent3">
                    <a:lumMod val="50000"/>
                  </a:schemeClr>
                </a:solidFill>
                <a:latin typeface="+mj-ea"/>
                <a:ea typeface="+mj-ea"/>
              </a:rPr>
              <a:t>　　ながら、大阪府消防団充実強化研究会等を開催していく。</a:t>
            </a:r>
            <a:endParaRPr lang="en-US" altLang="ja-JP" sz="1800" dirty="0">
              <a:solidFill>
                <a:schemeClr val="accent3">
                  <a:lumMod val="50000"/>
                </a:schemeClr>
              </a:solidFill>
              <a:latin typeface="+mj-ea"/>
              <a:ea typeface="+mj-ea"/>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13</a:t>
            </a:fld>
            <a:endParaRPr kumimoji="1" lang="ja-JP" altLang="en-US"/>
          </a:p>
        </p:txBody>
      </p:sp>
      <p:sp>
        <p:nvSpPr>
          <p:cNvPr id="5" name="タイトル 1">
            <a:extLst>
              <a:ext uri="{FF2B5EF4-FFF2-40B4-BE49-F238E27FC236}">
                <a16:creationId xmlns:a16="http://schemas.microsoft.com/office/drawing/2014/main" id="{140A1D3F-312F-4261-BFFF-9F97DD93E9D7}"/>
              </a:ext>
            </a:extLst>
          </p:cNvPr>
          <p:cNvSpPr txBox="1">
            <a:spLocks/>
          </p:cNvSpPr>
          <p:nvPr/>
        </p:nvSpPr>
        <p:spPr>
          <a:xfrm>
            <a:off x="723331" y="107100"/>
            <a:ext cx="8420669" cy="646368"/>
          </a:xfrm>
          <a:prstGeom prst="rect">
            <a:avLst/>
          </a:prstGeom>
        </p:spPr>
        <p:txBody>
          <a:bodyPr vert="horz" lIns="91440" tIns="45720" rIns="91440" bIns="45720" rtlCol="0" anchor="ctr" anchorCtr="0">
            <a:normAutofit fontScale="75000" lnSpcReduction="20000"/>
          </a:bodyPr>
          <a:lstStyle>
            <a:lvl1pPr algn="l" defTabSz="685800" rtl="0" eaLnBrk="1" latinLnBrk="0" hangingPunct="1">
              <a:lnSpc>
                <a:spcPct val="89000"/>
              </a:lnSpc>
              <a:spcBef>
                <a:spcPct val="0"/>
              </a:spcBef>
              <a:buNone/>
              <a:defRPr kumimoji="1" sz="4400" kern="1200" baseline="0">
                <a:solidFill>
                  <a:schemeClr val="tx2"/>
                </a:solidFill>
                <a:latin typeface="+mj-lt"/>
                <a:ea typeface="+mj-ea"/>
                <a:cs typeface="+mj-cs"/>
              </a:defRPr>
            </a:lvl1pPr>
          </a:lstStyle>
          <a:p>
            <a:r>
              <a:rPr lang="ja-JP" altLang="en-US" i="1" dirty="0">
                <a:solidFill>
                  <a:schemeClr val="accent3">
                    <a:lumMod val="50000"/>
                  </a:schemeClr>
                </a:solidFill>
                <a:latin typeface="+mj-ea"/>
              </a:rPr>
              <a:t>５</a:t>
            </a:r>
            <a:r>
              <a:rPr lang="en-US" altLang="ja-JP" i="1">
                <a:solidFill>
                  <a:schemeClr val="accent3">
                    <a:lumMod val="50000"/>
                  </a:schemeClr>
                </a:solidFill>
                <a:latin typeface="+mj-ea"/>
              </a:rPr>
              <a:t>.</a:t>
            </a:r>
            <a:r>
              <a:rPr lang="ja-JP" altLang="en-US" i="1" dirty="0">
                <a:solidFill>
                  <a:schemeClr val="accent3">
                    <a:lumMod val="50000"/>
                  </a:schemeClr>
                </a:solidFill>
                <a:latin typeface="+mj-ea"/>
              </a:rPr>
              <a:t>消防団員確保に向けた取組み事例の発表</a:t>
            </a:r>
          </a:p>
        </p:txBody>
      </p:sp>
    </p:spTree>
    <p:extLst>
      <p:ext uri="{BB962C8B-B14F-4D97-AF65-F5344CB8AC3E}">
        <p14:creationId xmlns:p14="http://schemas.microsoft.com/office/powerpoint/2010/main" val="86342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26238"/>
            <a:ext cx="8420669" cy="883695"/>
          </a:xfrm>
        </p:spPr>
        <p:txBody>
          <a:bodyPr anchor="ctr" anchorCtr="0">
            <a:normAutofit/>
          </a:bodyPr>
          <a:lstStyle/>
          <a:p>
            <a:r>
              <a:rPr kumimoji="1" lang="ja-JP" altLang="en-US" dirty="0">
                <a:solidFill>
                  <a:schemeClr val="accent3">
                    <a:lumMod val="50000"/>
                  </a:schemeClr>
                </a:solidFill>
                <a:latin typeface="+mn-ea"/>
                <a:ea typeface="+mn-ea"/>
              </a:rPr>
              <a:t>目次</a:t>
            </a:r>
          </a:p>
        </p:txBody>
      </p:sp>
      <p:sp>
        <p:nvSpPr>
          <p:cNvPr id="3" name="コンテンツ プレースホルダー 2"/>
          <p:cNvSpPr>
            <a:spLocks noGrp="1"/>
          </p:cNvSpPr>
          <p:nvPr>
            <p:ph idx="1"/>
          </p:nvPr>
        </p:nvSpPr>
        <p:spPr>
          <a:xfrm>
            <a:off x="1252887" y="1527857"/>
            <a:ext cx="7428126" cy="4004841"/>
          </a:xfrm>
        </p:spPr>
        <p:txBody>
          <a:bodyPr>
            <a:normAutofit/>
          </a:bodyPr>
          <a:lstStyle/>
          <a:p>
            <a:pPr>
              <a:buFont typeface="Wingdings" panose="05000000000000000000" pitchFamily="2" charset="2"/>
              <a:buChar char="l"/>
            </a:pPr>
            <a:endParaRPr kumimoji="1" lang="en-US" altLang="ja-JP" i="1" dirty="0">
              <a:solidFill>
                <a:schemeClr val="accent3">
                  <a:lumMod val="50000"/>
                </a:schemeClr>
              </a:solidFill>
              <a:latin typeface="+mn-ea"/>
            </a:endParaRPr>
          </a:p>
          <a:p>
            <a:pPr marL="457200" indent="-457200">
              <a:buFont typeface="+mj-lt"/>
              <a:buAutoNum type="arabicPeriod"/>
            </a:pPr>
            <a:r>
              <a:rPr kumimoji="1" lang="ja-JP" altLang="en-US" sz="2800" i="1" dirty="0">
                <a:solidFill>
                  <a:schemeClr val="accent3">
                    <a:lumMod val="50000"/>
                  </a:schemeClr>
                </a:solidFill>
                <a:latin typeface="+mn-ea"/>
              </a:rPr>
              <a:t>これまでの研究会の活動</a:t>
            </a:r>
            <a:endParaRPr kumimoji="1" lang="en-US" altLang="ja-JP" sz="2800" i="1" dirty="0">
              <a:solidFill>
                <a:schemeClr val="accent3">
                  <a:lumMod val="50000"/>
                </a:schemeClr>
              </a:solidFill>
              <a:latin typeface="+mn-ea"/>
            </a:endParaRPr>
          </a:p>
          <a:p>
            <a:pPr marL="457200" indent="-457200">
              <a:buFont typeface="+mj-lt"/>
              <a:buAutoNum type="arabicPeriod"/>
            </a:pPr>
            <a:r>
              <a:rPr lang="ja-JP" altLang="en-US" sz="2800" i="1" dirty="0">
                <a:solidFill>
                  <a:schemeClr val="accent3">
                    <a:lumMod val="50000"/>
                  </a:schemeClr>
                </a:solidFill>
                <a:latin typeface="+mn-ea"/>
              </a:rPr>
              <a:t>令和６年度研究会の活動</a:t>
            </a:r>
            <a:endParaRPr lang="en-US" altLang="ja-JP" sz="2800" i="1" dirty="0">
              <a:solidFill>
                <a:schemeClr val="accent3">
                  <a:lumMod val="50000"/>
                </a:schemeClr>
              </a:solidFill>
              <a:latin typeface="+mn-ea"/>
            </a:endParaRPr>
          </a:p>
          <a:p>
            <a:pPr marL="457200" indent="-457200">
              <a:buFont typeface="+mj-lt"/>
              <a:buAutoNum type="arabicPeriod"/>
            </a:pPr>
            <a:r>
              <a:rPr lang="ja-JP" altLang="en-US" sz="2800" i="1" dirty="0">
                <a:solidFill>
                  <a:schemeClr val="accent3">
                    <a:lumMod val="50000"/>
                  </a:schemeClr>
                </a:solidFill>
                <a:latin typeface="+mn-ea"/>
              </a:rPr>
              <a:t>令和６年度女性・若者</a:t>
            </a:r>
            <a:r>
              <a:rPr lang="en-US" altLang="ja-JP" sz="2800" i="1" dirty="0">
                <a:solidFill>
                  <a:schemeClr val="accent3">
                    <a:lumMod val="50000"/>
                  </a:schemeClr>
                </a:solidFill>
                <a:latin typeface="+mn-ea"/>
              </a:rPr>
              <a:t>WG</a:t>
            </a:r>
            <a:r>
              <a:rPr lang="ja-JP" altLang="en-US" sz="2800" i="1" dirty="0">
                <a:solidFill>
                  <a:schemeClr val="accent3">
                    <a:lumMod val="50000"/>
                  </a:schemeClr>
                </a:solidFill>
                <a:latin typeface="+mn-ea"/>
              </a:rPr>
              <a:t>の</a:t>
            </a:r>
            <a:r>
              <a:rPr kumimoji="1" lang="ja-JP" altLang="en-US" sz="2800" i="1" dirty="0">
                <a:solidFill>
                  <a:schemeClr val="accent3">
                    <a:lumMod val="50000"/>
                  </a:schemeClr>
                </a:solidFill>
                <a:latin typeface="+mn-ea"/>
              </a:rPr>
              <a:t>活動</a:t>
            </a:r>
            <a:endParaRPr kumimoji="1" lang="en-US" altLang="ja-JP" sz="2800" i="1" dirty="0">
              <a:solidFill>
                <a:schemeClr val="accent3">
                  <a:lumMod val="50000"/>
                </a:schemeClr>
              </a:solidFill>
              <a:latin typeface="+mn-ea"/>
            </a:endParaRPr>
          </a:p>
          <a:p>
            <a:pPr marL="457200" indent="-457200">
              <a:buFont typeface="+mj-lt"/>
              <a:buAutoNum type="arabicPeriod"/>
            </a:pPr>
            <a:r>
              <a:rPr lang="ja-JP" altLang="en-US" sz="2800" i="1" dirty="0">
                <a:solidFill>
                  <a:schemeClr val="accent3">
                    <a:lumMod val="50000"/>
                  </a:schemeClr>
                </a:solidFill>
                <a:latin typeface="+mn-ea"/>
              </a:rPr>
              <a:t>令和６年度消防団充実強化の取り取組</a:t>
            </a:r>
            <a:endParaRPr lang="en-US" altLang="ja-JP" sz="2800" i="1" dirty="0">
              <a:solidFill>
                <a:schemeClr val="accent3">
                  <a:lumMod val="50000"/>
                </a:schemeClr>
              </a:solidFill>
              <a:latin typeface="+mn-ea"/>
            </a:endParaRPr>
          </a:p>
          <a:p>
            <a:pPr marL="457200" indent="-457200">
              <a:buFont typeface="+mj-lt"/>
              <a:buAutoNum type="arabicPeriod"/>
            </a:pPr>
            <a:r>
              <a:rPr lang="ja-JP" altLang="en-US" sz="2800" i="1" dirty="0">
                <a:solidFill>
                  <a:schemeClr val="accent3">
                    <a:lumMod val="50000"/>
                  </a:schemeClr>
                </a:solidFill>
                <a:latin typeface="+mn-ea"/>
              </a:rPr>
              <a:t>消防団員確保に向けた取組み事例の発表</a:t>
            </a:r>
            <a:endParaRPr kumimoji="1" lang="en-US" altLang="ja-JP" sz="2800" i="1" dirty="0">
              <a:solidFill>
                <a:schemeClr val="accent3">
                  <a:lumMod val="50000"/>
                </a:schemeClr>
              </a:solidFill>
              <a:latin typeface="+mn-ea"/>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latin typeface="+mn-ea"/>
              </a:rPr>
              <a:t>2</a:t>
            </a:fld>
            <a:endParaRPr kumimoji="1" lang="ja-JP" altLang="en-US">
              <a:latin typeface="+mn-ea"/>
            </a:endParaRPr>
          </a:p>
        </p:txBody>
      </p:sp>
    </p:spTree>
    <p:extLst>
      <p:ext uri="{BB962C8B-B14F-4D97-AF65-F5344CB8AC3E}">
        <p14:creationId xmlns:p14="http://schemas.microsoft.com/office/powerpoint/2010/main" val="1801119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26238"/>
            <a:ext cx="8420669" cy="883695"/>
          </a:xfrm>
        </p:spPr>
        <p:txBody>
          <a:bodyPr anchor="ctr" anchorCtr="0">
            <a:normAutofit/>
          </a:bodyPr>
          <a:lstStyle/>
          <a:p>
            <a:r>
              <a:rPr lang="ja-JP" altLang="en-US" sz="3600" i="1" dirty="0">
                <a:solidFill>
                  <a:schemeClr val="accent3">
                    <a:lumMod val="50000"/>
                  </a:schemeClr>
                </a:solidFill>
              </a:rPr>
              <a:t>１</a:t>
            </a:r>
            <a:r>
              <a:rPr kumimoji="1" lang="en-US" altLang="ja-JP" sz="3600" i="1" dirty="0">
                <a:solidFill>
                  <a:schemeClr val="accent3">
                    <a:lumMod val="50000"/>
                  </a:schemeClr>
                </a:solidFill>
              </a:rPr>
              <a:t>.</a:t>
            </a:r>
            <a:r>
              <a:rPr kumimoji="1" lang="ja-JP" altLang="en-US" sz="3600" i="1" dirty="0">
                <a:solidFill>
                  <a:schemeClr val="accent3">
                    <a:lumMod val="50000"/>
                  </a:schemeClr>
                </a:solidFill>
              </a:rPr>
              <a:t>これまでの研究会の活動</a:t>
            </a:r>
          </a:p>
        </p:txBody>
      </p:sp>
      <p:sp>
        <p:nvSpPr>
          <p:cNvPr id="3" name="コンテンツ プレースホルダー 2"/>
          <p:cNvSpPr>
            <a:spLocks noGrp="1"/>
          </p:cNvSpPr>
          <p:nvPr>
            <p:ph idx="1"/>
          </p:nvPr>
        </p:nvSpPr>
        <p:spPr>
          <a:xfrm>
            <a:off x="614149" y="835269"/>
            <a:ext cx="8420669" cy="5896493"/>
          </a:xfrm>
        </p:spPr>
        <p:txBody>
          <a:bodyPr>
            <a:normAutofit fontScale="62500" lnSpcReduction="20000"/>
          </a:bodyPr>
          <a:lstStyle/>
          <a:p>
            <a:r>
              <a:rPr kumimoji="1" lang="ja-JP" altLang="en-US" i="1" dirty="0">
                <a:solidFill>
                  <a:schemeClr val="accent3">
                    <a:lumMod val="50000"/>
                  </a:schemeClr>
                </a:solidFill>
              </a:rPr>
              <a:t>大阪府消防団充実強化研究会とは</a:t>
            </a:r>
            <a:endParaRPr kumimoji="1" lang="en-US" altLang="ja-JP" i="1" dirty="0">
              <a:solidFill>
                <a:schemeClr val="accent3">
                  <a:lumMod val="50000"/>
                </a:schemeClr>
              </a:solidFill>
            </a:endParaRPr>
          </a:p>
          <a:p>
            <a:pPr marL="0" indent="0">
              <a:buNone/>
            </a:pPr>
            <a:r>
              <a:rPr lang="ja-JP" altLang="en-US" i="1" dirty="0">
                <a:solidFill>
                  <a:schemeClr val="accent3">
                    <a:lumMod val="50000"/>
                  </a:schemeClr>
                </a:solidFill>
              </a:rPr>
              <a:t>　大阪府内の消防団の充実強化を図ることを目的に令和</a:t>
            </a:r>
            <a:r>
              <a:rPr lang="en-US" altLang="ja-JP" i="1" dirty="0">
                <a:solidFill>
                  <a:schemeClr val="accent3">
                    <a:lumMod val="50000"/>
                  </a:schemeClr>
                </a:solidFill>
              </a:rPr>
              <a:t>4</a:t>
            </a:r>
            <a:r>
              <a:rPr lang="ja-JP" altLang="en-US" i="1" dirty="0">
                <a:solidFill>
                  <a:schemeClr val="accent3">
                    <a:lumMod val="50000"/>
                  </a:schemeClr>
                </a:solidFill>
              </a:rPr>
              <a:t>年に設置された組織であり、</a:t>
            </a:r>
            <a:r>
              <a:rPr lang="ja-JP" altLang="en-US" i="1" u="sng" dirty="0">
                <a:solidFill>
                  <a:schemeClr val="accent3">
                    <a:lumMod val="50000"/>
                  </a:schemeClr>
                </a:solidFill>
              </a:rPr>
              <a:t>消防団を取り巻く各種課</a:t>
            </a:r>
            <a:endParaRPr lang="en-US" altLang="ja-JP" i="1" u="sng" dirty="0">
              <a:solidFill>
                <a:schemeClr val="accent3">
                  <a:lumMod val="50000"/>
                </a:schemeClr>
              </a:solidFill>
            </a:endParaRPr>
          </a:p>
          <a:p>
            <a:pPr marL="0" indent="0">
              <a:buNone/>
            </a:pPr>
            <a:r>
              <a:rPr lang="ja-JP" altLang="en-US" dirty="0">
                <a:solidFill>
                  <a:schemeClr val="accent3">
                    <a:lumMod val="50000"/>
                  </a:schemeClr>
                </a:solidFill>
              </a:rPr>
              <a:t>　</a:t>
            </a:r>
            <a:r>
              <a:rPr lang="ja-JP" altLang="en-US" i="1" u="sng" dirty="0">
                <a:solidFill>
                  <a:schemeClr val="accent3">
                    <a:lumMod val="50000"/>
                  </a:schemeClr>
                </a:solidFill>
              </a:rPr>
              <a:t>題に対する解決策の検討</a:t>
            </a:r>
            <a:r>
              <a:rPr lang="ja-JP" altLang="en-US" i="1" dirty="0">
                <a:solidFill>
                  <a:schemeClr val="accent3">
                    <a:lumMod val="50000"/>
                  </a:schemeClr>
                </a:solidFill>
              </a:rPr>
              <a:t>や、団員が先進事例を積極的に発表することでやりがいを感じる</a:t>
            </a:r>
            <a:r>
              <a:rPr lang="ja-JP" altLang="en-US" i="1" u="sng" dirty="0">
                <a:solidFill>
                  <a:schemeClr val="accent3">
                    <a:lumMod val="50000"/>
                  </a:schemeClr>
                </a:solidFill>
              </a:rPr>
              <a:t>活躍の場の提供</a:t>
            </a:r>
            <a:r>
              <a:rPr lang="ja-JP" altLang="en-US" dirty="0">
                <a:solidFill>
                  <a:schemeClr val="accent3">
                    <a:lumMod val="50000"/>
                  </a:schemeClr>
                </a:solidFill>
              </a:rPr>
              <a:t>な</a:t>
            </a:r>
            <a:endParaRPr lang="en-US" altLang="ja-JP" dirty="0">
              <a:solidFill>
                <a:schemeClr val="accent3">
                  <a:lumMod val="50000"/>
                </a:schemeClr>
              </a:solidFill>
            </a:endParaRPr>
          </a:p>
          <a:p>
            <a:pPr marL="0" indent="0">
              <a:buNone/>
            </a:pPr>
            <a:r>
              <a:rPr lang="ja-JP" altLang="en-US" i="1" dirty="0">
                <a:solidFill>
                  <a:schemeClr val="accent3">
                    <a:lumMod val="50000"/>
                  </a:schemeClr>
                </a:solidFill>
              </a:rPr>
              <a:t>　どを行うもの。</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（１）各種課題等の検討</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①研究会の開催：年３回程度開催</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②</a:t>
            </a:r>
            <a:r>
              <a:rPr lang="en-US" altLang="ja-JP" i="1" dirty="0">
                <a:solidFill>
                  <a:schemeClr val="accent3">
                    <a:lumMod val="50000"/>
                  </a:schemeClr>
                </a:solidFill>
              </a:rPr>
              <a:t>WG</a:t>
            </a:r>
            <a:r>
              <a:rPr lang="ja-JP" altLang="en-US" i="1" dirty="0">
                <a:solidFill>
                  <a:schemeClr val="accent3">
                    <a:lumMod val="50000"/>
                  </a:schemeClr>
                </a:solidFill>
              </a:rPr>
              <a:t>の開催：年３回～７回程度開催</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（２）各年度の活動</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令和４年度：活動テーマを「調査研究と広報戦略」とし、府民へのアンケート調査、分析や、女性</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・若年層に防災情報の取得を促す広報活動などを行った。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令和５年度：活動テーマを「女性・若者」とし、オリジナルグッズの作成や、大阪府女性消防団員</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連絡会議委員代表幹事との意見交換を行った。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令和６年度：活動テーマを引き続き、「女性・若者」とし、現役大学生に対する消防団の意識調査</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のアンケートやインターンシップ生に対する消防団の入団促進の取り組みについて検</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討を行った。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（３）活躍の場の提供</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令和４年度及び６年度は、講師による基調講演や、各市消防団による広報活動や消防団確保に向け</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た取組み事例の発表を行った。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令和５年度は、「多様化する消防団活動」と題して、女性消防団員の活動の発表を行った。</a:t>
            </a:r>
            <a:endParaRPr lang="en-US" altLang="ja-JP" i="1" dirty="0">
              <a:solidFill>
                <a:schemeClr val="accent3">
                  <a:lumMod val="50000"/>
                </a:schemeClr>
              </a:solidFill>
            </a:endParaRPr>
          </a:p>
          <a:p>
            <a:pPr marL="0" indent="0">
              <a:buNone/>
            </a:pPr>
            <a:endParaRPr lang="en-US" altLang="ja-JP" i="1" dirty="0">
              <a:solidFill>
                <a:schemeClr val="accent3">
                  <a:lumMod val="50000"/>
                </a:schemeClr>
              </a:solidFill>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3</a:t>
            </a:fld>
            <a:endParaRPr kumimoji="1" lang="ja-JP" altLang="en-US" dirty="0"/>
          </a:p>
        </p:txBody>
      </p:sp>
    </p:spTree>
    <p:extLst>
      <p:ext uri="{BB962C8B-B14F-4D97-AF65-F5344CB8AC3E}">
        <p14:creationId xmlns:p14="http://schemas.microsoft.com/office/powerpoint/2010/main" val="2875488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26238"/>
            <a:ext cx="8420669" cy="883695"/>
          </a:xfrm>
        </p:spPr>
        <p:txBody>
          <a:bodyPr anchor="ctr" anchorCtr="0">
            <a:normAutofit/>
          </a:bodyPr>
          <a:lstStyle/>
          <a:p>
            <a:r>
              <a:rPr lang="ja-JP" altLang="en-US" sz="3600" i="1" dirty="0">
                <a:solidFill>
                  <a:schemeClr val="accent3">
                    <a:lumMod val="50000"/>
                  </a:schemeClr>
                </a:solidFill>
              </a:rPr>
              <a:t>２</a:t>
            </a:r>
            <a:r>
              <a:rPr kumimoji="1" lang="en-US" altLang="ja-JP" sz="3600" i="1" dirty="0">
                <a:solidFill>
                  <a:schemeClr val="accent3">
                    <a:lumMod val="50000"/>
                  </a:schemeClr>
                </a:solidFill>
              </a:rPr>
              <a:t>.</a:t>
            </a:r>
            <a:r>
              <a:rPr lang="ja-JP" altLang="en-US" sz="3600" i="1" dirty="0">
                <a:solidFill>
                  <a:schemeClr val="accent3">
                    <a:lumMod val="50000"/>
                  </a:schemeClr>
                </a:solidFill>
                <a:latin typeface="+mn-ea"/>
              </a:rPr>
              <a:t>令和６年度</a:t>
            </a:r>
            <a:r>
              <a:rPr kumimoji="1" lang="ja-JP" altLang="en-US" sz="3600" i="1" dirty="0">
                <a:solidFill>
                  <a:schemeClr val="accent3">
                    <a:lumMod val="50000"/>
                  </a:schemeClr>
                </a:solidFill>
              </a:rPr>
              <a:t>研究会の活動</a:t>
            </a:r>
          </a:p>
        </p:txBody>
      </p:sp>
      <p:sp>
        <p:nvSpPr>
          <p:cNvPr id="3" name="コンテンツ プレースホルダー 2"/>
          <p:cNvSpPr>
            <a:spLocks noGrp="1"/>
          </p:cNvSpPr>
          <p:nvPr>
            <p:ph idx="1"/>
          </p:nvPr>
        </p:nvSpPr>
        <p:spPr>
          <a:xfrm>
            <a:off x="614149" y="1132764"/>
            <a:ext cx="8420669" cy="3936947"/>
          </a:xfrm>
        </p:spPr>
        <p:txBody>
          <a:bodyPr>
            <a:normAutofit fontScale="62500" lnSpcReduction="20000"/>
          </a:bodyPr>
          <a:lstStyle/>
          <a:p>
            <a:r>
              <a:rPr lang="ja-JP" altLang="en-US" i="1" dirty="0">
                <a:solidFill>
                  <a:schemeClr val="accent3">
                    <a:lumMod val="50000"/>
                  </a:schemeClr>
                </a:solidFill>
              </a:rPr>
              <a:t>令和６年度第１回研究会（</a:t>
            </a:r>
            <a:r>
              <a:rPr lang="en-US" altLang="ja-JP" i="1" dirty="0">
                <a:solidFill>
                  <a:schemeClr val="accent3">
                    <a:lumMod val="50000"/>
                  </a:schemeClr>
                </a:solidFill>
              </a:rPr>
              <a:t>R</a:t>
            </a:r>
            <a:r>
              <a:rPr lang="ja-JP" altLang="en-US" i="1" dirty="0">
                <a:solidFill>
                  <a:schemeClr val="accent3">
                    <a:lumMod val="50000"/>
                  </a:schemeClr>
                </a:solidFill>
              </a:rPr>
              <a:t>６年</a:t>
            </a:r>
            <a:r>
              <a:rPr lang="en-US" altLang="ja-JP" i="1" dirty="0">
                <a:solidFill>
                  <a:schemeClr val="accent3">
                    <a:lumMod val="50000"/>
                  </a:schemeClr>
                </a:solidFill>
              </a:rPr>
              <a:t>5</a:t>
            </a:r>
            <a:r>
              <a:rPr lang="ja-JP" altLang="en-US" i="1" dirty="0">
                <a:solidFill>
                  <a:schemeClr val="accent3">
                    <a:lumMod val="50000"/>
                  </a:schemeClr>
                </a:solidFill>
              </a:rPr>
              <a:t>月</a:t>
            </a:r>
            <a:r>
              <a:rPr lang="en-US" altLang="ja-JP" i="1" dirty="0">
                <a:solidFill>
                  <a:schemeClr val="accent3">
                    <a:lumMod val="50000"/>
                  </a:schemeClr>
                </a:solidFill>
              </a:rPr>
              <a:t>22</a:t>
            </a:r>
            <a:r>
              <a:rPr lang="ja-JP" altLang="en-US" i="1" dirty="0">
                <a:solidFill>
                  <a:schemeClr val="accent3">
                    <a:lumMod val="50000"/>
                  </a:schemeClr>
                </a:solidFill>
              </a:rPr>
              <a:t>日）</a:t>
            </a:r>
            <a:endParaRPr lang="en-US" altLang="ja-JP" i="1" dirty="0">
              <a:solidFill>
                <a:schemeClr val="accent3">
                  <a:lumMod val="50000"/>
                </a:schemeClr>
              </a:solidFill>
            </a:endParaRPr>
          </a:p>
          <a:p>
            <a:r>
              <a:rPr lang="ja-JP" altLang="en-US" i="1" dirty="0">
                <a:solidFill>
                  <a:schemeClr val="accent3">
                    <a:lumMod val="50000"/>
                  </a:schemeClr>
                </a:solidFill>
              </a:rPr>
              <a:t>場　所　ＫＫＲホテル　２階「琴」</a:t>
            </a:r>
          </a:p>
          <a:p>
            <a:r>
              <a:rPr lang="ja-JP" altLang="en-US" i="1" dirty="0">
                <a:solidFill>
                  <a:schemeClr val="accent3">
                    <a:lumMod val="50000"/>
                  </a:schemeClr>
                </a:solidFill>
              </a:rPr>
              <a:t>参加者　大阪府消防団充実強化研究会委員１０名</a:t>
            </a:r>
          </a:p>
          <a:p>
            <a:r>
              <a:rPr lang="ja-JP" altLang="en-US" i="1" dirty="0">
                <a:solidFill>
                  <a:schemeClr val="accent3">
                    <a:lumMod val="50000"/>
                  </a:schemeClr>
                </a:solidFill>
              </a:rPr>
              <a:t>議　題　１　研究テーマの設定について</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⇒今年度の研究テーマを「女性・若者」とする旨、各委員了承。</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２　ワーキンググループの設置について　　　</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⇒今年度の研究テーマを「女性・若者ワーキンググループ」を設置し、府職員に加え、</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大阪府消防協会事務局長、女性消防団員連絡会議の代表３名とし、必要に応じてメ</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ンバーを替えながら行っていくことで、各委員了承。</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座長より、大阪府消防保安課消防指導グループ長をワーキンググループ長に指名した。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３　スケジュールについて</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⇒今年度については、以下のスケジュールで取り組んでいくこととした。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a:t>
            </a:r>
            <a:endParaRPr lang="en-US" altLang="ja-JP" i="1" dirty="0">
              <a:solidFill>
                <a:schemeClr val="accent3">
                  <a:lumMod val="50000"/>
                </a:schemeClr>
              </a:solidFill>
            </a:endParaRPr>
          </a:p>
          <a:p>
            <a:pPr marL="0" indent="0">
              <a:buNone/>
            </a:pPr>
            <a:endParaRPr lang="en-US" altLang="ja-JP" i="1" dirty="0">
              <a:solidFill>
                <a:schemeClr val="accent3">
                  <a:lumMod val="50000"/>
                </a:schemeClr>
              </a:solidFill>
            </a:endParaRPr>
          </a:p>
          <a:p>
            <a:pPr marL="0" indent="0">
              <a:buNone/>
            </a:pPr>
            <a:endParaRPr lang="en-US" altLang="ja-JP" i="1" dirty="0">
              <a:solidFill>
                <a:schemeClr val="accent3">
                  <a:lumMod val="50000"/>
                </a:schemeClr>
              </a:solidFill>
            </a:endParaRPr>
          </a:p>
          <a:p>
            <a:pPr marL="0" indent="0">
              <a:buNone/>
            </a:pPr>
            <a:endParaRPr lang="en-US" altLang="ja-JP" i="1" dirty="0">
              <a:solidFill>
                <a:schemeClr val="accent3">
                  <a:lumMod val="50000"/>
                </a:schemeClr>
              </a:solidFill>
            </a:endParaRPr>
          </a:p>
          <a:p>
            <a:pPr marL="0" indent="0">
              <a:buNone/>
            </a:pPr>
            <a:endParaRPr lang="en-US" altLang="ja-JP" i="1" dirty="0">
              <a:solidFill>
                <a:schemeClr val="accent3">
                  <a:lumMod val="50000"/>
                </a:schemeClr>
              </a:solidFill>
            </a:endParaRPr>
          </a:p>
          <a:p>
            <a:pPr marL="0" indent="0">
              <a:buNone/>
            </a:pPr>
            <a:endParaRPr lang="en-US" altLang="ja-JP" i="1" dirty="0">
              <a:solidFill>
                <a:schemeClr val="accent3">
                  <a:lumMod val="50000"/>
                </a:schemeClr>
              </a:solidFill>
            </a:endParaRPr>
          </a:p>
          <a:p>
            <a:pPr marL="530352" lvl="1" indent="0">
              <a:buNone/>
            </a:pPr>
            <a:endParaRPr lang="ja-JP" altLang="en-US" dirty="0">
              <a:solidFill>
                <a:schemeClr val="accent3">
                  <a:lumMod val="50000"/>
                </a:schemeClr>
              </a:solidFill>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4</a:t>
            </a:fld>
            <a:endParaRPr kumimoji="1" lang="ja-JP" altLang="en-US" dirty="0"/>
          </a:p>
        </p:txBody>
      </p:sp>
      <p:pic>
        <p:nvPicPr>
          <p:cNvPr id="5" name="図 4">
            <a:extLst>
              <a:ext uri="{FF2B5EF4-FFF2-40B4-BE49-F238E27FC236}">
                <a16:creationId xmlns:a16="http://schemas.microsoft.com/office/drawing/2014/main" id="{B5DEDE9D-147F-4D54-8D2B-93BDC8A42E66}"/>
              </a:ext>
            </a:extLst>
          </p:cNvPr>
          <p:cNvPicPr>
            <a:picLocks noChangeAspect="1"/>
          </p:cNvPicPr>
          <p:nvPr/>
        </p:nvPicPr>
        <p:blipFill>
          <a:blip r:embed="rId2"/>
          <a:stretch>
            <a:fillRect/>
          </a:stretch>
        </p:blipFill>
        <p:spPr>
          <a:xfrm>
            <a:off x="1934308" y="4746017"/>
            <a:ext cx="5890846" cy="2031063"/>
          </a:xfrm>
          <a:prstGeom prst="rect">
            <a:avLst/>
          </a:prstGeom>
        </p:spPr>
      </p:pic>
    </p:spTree>
    <p:extLst>
      <p:ext uri="{BB962C8B-B14F-4D97-AF65-F5344CB8AC3E}">
        <p14:creationId xmlns:p14="http://schemas.microsoft.com/office/powerpoint/2010/main" val="1504472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26238"/>
            <a:ext cx="8420669" cy="883695"/>
          </a:xfrm>
        </p:spPr>
        <p:txBody>
          <a:bodyPr anchor="ctr" anchorCtr="0">
            <a:normAutofit/>
          </a:bodyPr>
          <a:lstStyle/>
          <a:p>
            <a:r>
              <a:rPr lang="ja-JP" altLang="en-US" sz="3600" i="1" dirty="0">
                <a:solidFill>
                  <a:schemeClr val="accent3">
                    <a:lumMod val="50000"/>
                  </a:schemeClr>
                </a:solidFill>
              </a:rPr>
              <a:t>２</a:t>
            </a:r>
            <a:r>
              <a:rPr kumimoji="1" lang="en-US" altLang="ja-JP" sz="3600" i="1" dirty="0">
                <a:solidFill>
                  <a:schemeClr val="accent3">
                    <a:lumMod val="50000"/>
                  </a:schemeClr>
                </a:solidFill>
              </a:rPr>
              <a:t>.</a:t>
            </a:r>
            <a:r>
              <a:rPr lang="ja-JP" altLang="en-US" sz="3600" i="1" dirty="0">
                <a:solidFill>
                  <a:schemeClr val="accent3">
                    <a:lumMod val="50000"/>
                  </a:schemeClr>
                </a:solidFill>
                <a:latin typeface="+mn-ea"/>
              </a:rPr>
              <a:t>令和６年度</a:t>
            </a:r>
            <a:r>
              <a:rPr kumimoji="1" lang="ja-JP" altLang="en-US" sz="3600" i="1" dirty="0">
                <a:solidFill>
                  <a:schemeClr val="accent3">
                    <a:lumMod val="50000"/>
                  </a:schemeClr>
                </a:solidFill>
              </a:rPr>
              <a:t>研究会の活動</a:t>
            </a:r>
          </a:p>
        </p:txBody>
      </p:sp>
      <p:sp>
        <p:nvSpPr>
          <p:cNvPr id="3" name="コンテンツ プレースホルダー 2"/>
          <p:cNvSpPr>
            <a:spLocks noGrp="1"/>
          </p:cNvSpPr>
          <p:nvPr>
            <p:ph idx="1"/>
          </p:nvPr>
        </p:nvSpPr>
        <p:spPr>
          <a:xfrm>
            <a:off x="614149" y="1132762"/>
            <a:ext cx="8420669" cy="5858347"/>
          </a:xfrm>
        </p:spPr>
        <p:txBody>
          <a:bodyPr>
            <a:normAutofit fontScale="70000" lnSpcReduction="20000"/>
          </a:bodyPr>
          <a:lstStyle/>
          <a:p>
            <a:r>
              <a:rPr lang="ja-JP" altLang="en-US" i="1" dirty="0">
                <a:solidFill>
                  <a:schemeClr val="accent3">
                    <a:lumMod val="50000"/>
                  </a:schemeClr>
                </a:solidFill>
              </a:rPr>
              <a:t>令和６年度第２回研究会（</a:t>
            </a:r>
            <a:r>
              <a:rPr lang="en-US" altLang="ja-JP" i="1" dirty="0">
                <a:solidFill>
                  <a:schemeClr val="accent3">
                    <a:lumMod val="50000"/>
                  </a:schemeClr>
                </a:solidFill>
              </a:rPr>
              <a:t>R</a:t>
            </a:r>
            <a:r>
              <a:rPr lang="ja-JP" altLang="en-US" i="1" dirty="0">
                <a:solidFill>
                  <a:schemeClr val="accent3">
                    <a:lumMod val="50000"/>
                  </a:schemeClr>
                </a:solidFill>
              </a:rPr>
              <a:t>６年１１月１４日）</a:t>
            </a:r>
            <a:endParaRPr lang="en-US" altLang="ja-JP" i="1" dirty="0">
              <a:solidFill>
                <a:schemeClr val="accent3">
                  <a:lumMod val="50000"/>
                </a:schemeClr>
              </a:solidFill>
            </a:endParaRPr>
          </a:p>
          <a:p>
            <a:r>
              <a:rPr lang="ja-JP" altLang="en-US" i="1" dirty="0">
                <a:solidFill>
                  <a:schemeClr val="accent3">
                    <a:lumMod val="50000"/>
                  </a:schemeClr>
                </a:solidFill>
              </a:rPr>
              <a:t>場　所　ホテルアウィーナ大阪 ３階「信貴」</a:t>
            </a:r>
            <a:endParaRPr lang="en-US" altLang="ja-JP" i="1" dirty="0">
              <a:solidFill>
                <a:schemeClr val="accent3">
                  <a:lumMod val="50000"/>
                </a:schemeClr>
              </a:solidFill>
            </a:endParaRPr>
          </a:p>
          <a:p>
            <a:r>
              <a:rPr lang="ja-JP" altLang="en-US" i="1" dirty="0">
                <a:solidFill>
                  <a:schemeClr val="accent3">
                    <a:lumMod val="50000"/>
                  </a:schemeClr>
                </a:solidFill>
              </a:rPr>
              <a:t>参加者　大阪府消防団充実強化研究会委員１０名</a:t>
            </a:r>
          </a:p>
          <a:p>
            <a:r>
              <a:rPr lang="ja-JP" altLang="en-US" i="1" dirty="0">
                <a:solidFill>
                  <a:schemeClr val="accent3">
                    <a:lumMod val="50000"/>
                  </a:schemeClr>
                </a:solidFill>
              </a:rPr>
              <a:t>議　題　１　令和６年度の活動報告について</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⇒今年度の大阪府消防団充実強化研究会で活動した内容について説明し、委員了承。</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２　その他（議題を通じて、自由な意見交換を行った。）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（主な意見）</a:t>
            </a:r>
          </a:p>
          <a:p>
            <a:pPr marL="0" indent="0">
              <a:buNone/>
            </a:pPr>
            <a:r>
              <a:rPr lang="ja-JP" altLang="en-US" i="1" dirty="0">
                <a:solidFill>
                  <a:schemeClr val="accent3">
                    <a:lumMod val="50000"/>
                  </a:schemeClr>
                </a:solidFill>
              </a:rPr>
              <a:t>　　　　　　　　・防災教育教材の動画に関しては、どのような意見があったのか。</a:t>
            </a:r>
          </a:p>
          <a:p>
            <a:pPr marL="0" indent="0">
              <a:buNone/>
            </a:pPr>
            <a:r>
              <a:rPr lang="ja-JP" altLang="en-US" i="1" dirty="0">
                <a:solidFill>
                  <a:schemeClr val="accent3">
                    <a:lumMod val="50000"/>
                  </a:schemeClr>
                </a:solidFill>
              </a:rPr>
              <a:t>　　　　　　　　⇒「実施する人手が足りない」という意見が多くあった。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「あると便利なもの」は、「紙芝居」や「人形劇」、「啓発劇」の意見が多かった。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「防災教育ツールがあれば活用してみたいか」との問いには「活用してみたい」、　　　</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「ツールの内容による」と言った意見が多くあった。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紙芝居や人形劇の活動場所は、「保育園・幼稚園」、「小学校」などが多かった。</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a:t>
            </a:r>
            <a:endParaRPr lang="en-US" altLang="ja-JP" i="1" dirty="0">
              <a:solidFill>
                <a:schemeClr val="accent3">
                  <a:lumMod val="50000"/>
                </a:schemeClr>
              </a:solidFill>
            </a:endParaRPr>
          </a:p>
          <a:p>
            <a:pPr marL="0" indent="0">
              <a:buNone/>
            </a:pPr>
            <a:r>
              <a:rPr lang="ja-JP" altLang="en-US" i="1" dirty="0">
                <a:solidFill>
                  <a:schemeClr val="accent3">
                    <a:lumMod val="50000"/>
                  </a:schemeClr>
                </a:solidFill>
              </a:rPr>
              <a:t>　　　　　　　　</a:t>
            </a:r>
            <a:endParaRPr lang="en-US" altLang="ja-JP" i="1" dirty="0">
              <a:solidFill>
                <a:schemeClr val="accent3">
                  <a:lumMod val="50000"/>
                </a:schemeClr>
              </a:solidFill>
            </a:endParaRPr>
          </a:p>
          <a:p>
            <a:pPr marL="530352" lvl="1" indent="0">
              <a:buNone/>
            </a:pPr>
            <a:endParaRPr lang="ja-JP" altLang="en-US" dirty="0">
              <a:solidFill>
                <a:schemeClr val="accent3">
                  <a:lumMod val="50000"/>
                </a:schemeClr>
              </a:solidFill>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5</a:t>
            </a:fld>
            <a:endParaRPr kumimoji="1" lang="ja-JP" altLang="en-US" dirty="0"/>
          </a:p>
        </p:txBody>
      </p:sp>
    </p:spTree>
    <p:extLst>
      <p:ext uri="{BB962C8B-B14F-4D97-AF65-F5344CB8AC3E}">
        <p14:creationId xmlns:p14="http://schemas.microsoft.com/office/powerpoint/2010/main" val="1592217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26238"/>
            <a:ext cx="8420669" cy="883695"/>
          </a:xfrm>
        </p:spPr>
        <p:txBody>
          <a:bodyPr anchor="ctr" anchorCtr="0">
            <a:normAutofit/>
          </a:bodyPr>
          <a:lstStyle/>
          <a:p>
            <a:r>
              <a:rPr lang="ja-JP" altLang="en-US" sz="3600" i="1" dirty="0">
                <a:solidFill>
                  <a:schemeClr val="accent3">
                    <a:lumMod val="50000"/>
                  </a:schemeClr>
                </a:solidFill>
              </a:rPr>
              <a:t>３</a:t>
            </a:r>
            <a:r>
              <a:rPr kumimoji="1" lang="en-US" altLang="ja-JP" sz="3600" i="1" dirty="0">
                <a:solidFill>
                  <a:schemeClr val="accent3">
                    <a:lumMod val="50000"/>
                  </a:schemeClr>
                </a:solidFill>
              </a:rPr>
              <a:t>.</a:t>
            </a:r>
            <a:r>
              <a:rPr lang="ja-JP" altLang="en-US" sz="3600" i="1" dirty="0">
                <a:solidFill>
                  <a:schemeClr val="accent3">
                    <a:lumMod val="50000"/>
                  </a:schemeClr>
                </a:solidFill>
                <a:latin typeface="+mn-ea"/>
              </a:rPr>
              <a:t>令和６年度</a:t>
            </a:r>
            <a:r>
              <a:rPr lang="ja-JP" altLang="en-US" sz="3600" i="1" dirty="0">
                <a:solidFill>
                  <a:schemeClr val="accent3">
                    <a:lumMod val="50000"/>
                  </a:schemeClr>
                </a:solidFill>
              </a:rPr>
              <a:t>女性・若者</a:t>
            </a:r>
            <a:r>
              <a:rPr kumimoji="1" lang="en-US" altLang="ja-JP" sz="3600" i="1" dirty="0">
                <a:solidFill>
                  <a:schemeClr val="accent3">
                    <a:lumMod val="50000"/>
                  </a:schemeClr>
                </a:solidFill>
              </a:rPr>
              <a:t>WG</a:t>
            </a:r>
            <a:r>
              <a:rPr kumimoji="1" lang="ja-JP" altLang="en-US" sz="3600" i="1" dirty="0">
                <a:solidFill>
                  <a:schemeClr val="accent3">
                    <a:lumMod val="50000"/>
                  </a:schemeClr>
                </a:solidFill>
              </a:rPr>
              <a:t>の活動</a:t>
            </a:r>
          </a:p>
        </p:txBody>
      </p:sp>
      <p:sp>
        <p:nvSpPr>
          <p:cNvPr id="3" name="コンテンツ プレースホルダー 2"/>
          <p:cNvSpPr>
            <a:spLocks noGrp="1"/>
          </p:cNvSpPr>
          <p:nvPr>
            <p:ph idx="1"/>
          </p:nvPr>
        </p:nvSpPr>
        <p:spPr>
          <a:xfrm>
            <a:off x="614149" y="1132763"/>
            <a:ext cx="8407931" cy="5588077"/>
          </a:xfrm>
        </p:spPr>
        <p:txBody>
          <a:bodyPr>
            <a:normAutofit fontScale="92500" lnSpcReduction="20000"/>
          </a:bodyPr>
          <a:lstStyle/>
          <a:p>
            <a:pPr lvl="1">
              <a:buFont typeface="Wingdings" panose="05000000000000000000" pitchFamily="2" charset="2"/>
              <a:buChar char="n"/>
            </a:pPr>
            <a:r>
              <a:rPr kumimoji="1" lang="ja-JP" altLang="en-US" sz="1700" i="0" dirty="0">
                <a:solidFill>
                  <a:schemeClr val="accent3">
                    <a:lumMod val="50000"/>
                  </a:schemeClr>
                </a:solidFill>
                <a:latin typeface="メイリオ 見出し"/>
              </a:rPr>
              <a:t>第</a:t>
            </a:r>
            <a:r>
              <a:rPr lang="ja-JP" altLang="en-US" sz="1700" i="0" dirty="0">
                <a:solidFill>
                  <a:schemeClr val="accent3">
                    <a:lumMod val="50000"/>
                  </a:schemeClr>
                </a:solidFill>
                <a:latin typeface="メイリオ 見出し"/>
              </a:rPr>
              <a:t>１</a:t>
            </a:r>
            <a:r>
              <a:rPr kumimoji="1" lang="ja-JP" altLang="en-US" sz="1700" i="0" dirty="0">
                <a:solidFill>
                  <a:schemeClr val="accent3">
                    <a:lumMod val="50000"/>
                  </a:schemeClr>
                </a:solidFill>
                <a:latin typeface="メイリオ 見出し"/>
              </a:rPr>
              <a:t>回</a:t>
            </a:r>
            <a:r>
              <a:rPr lang="ja-JP" altLang="en-US" sz="1700" i="0" dirty="0">
                <a:solidFill>
                  <a:schemeClr val="accent3">
                    <a:lumMod val="50000"/>
                  </a:schemeClr>
                </a:solidFill>
                <a:latin typeface="メイリオ 見出し"/>
              </a:rPr>
              <a:t> （</a:t>
            </a:r>
            <a:r>
              <a:rPr lang="en-US" altLang="ja-JP" sz="1700" i="0" dirty="0">
                <a:solidFill>
                  <a:schemeClr val="accent3">
                    <a:lumMod val="50000"/>
                  </a:schemeClr>
                </a:solidFill>
                <a:latin typeface="メイリオ 見出し"/>
              </a:rPr>
              <a:t>R6</a:t>
            </a:r>
            <a:r>
              <a:rPr lang="ja-JP" altLang="en-US" sz="1700" i="0" dirty="0">
                <a:solidFill>
                  <a:schemeClr val="accent3">
                    <a:lumMod val="50000"/>
                  </a:schemeClr>
                </a:solidFill>
                <a:latin typeface="メイリオ 見出し"/>
              </a:rPr>
              <a:t>年</a:t>
            </a:r>
            <a:r>
              <a:rPr lang="en-US" altLang="ja-JP" sz="1700" i="0" dirty="0">
                <a:solidFill>
                  <a:schemeClr val="accent3">
                    <a:lumMod val="50000"/>
                  </a:schemeClr>
                </a:solidFill>
                <a:latin typeface="メイリオ 見出し"/>
              </a:rPr>
              <a:t>6</a:t>
            </a:r>
            <a:r>
              <a:rPr lang="ja-JP" altLang="en-US" sz="1700" i="0" dirty="0">
                <a:solidFill>
                  <a:schemeClr val="accent3">
                    <a:lumMod val="50000"/>
                  </a:schemeClr>
                </a:solidFill>
                <a:latin typeface="メイリオ 見出し"/>
              </a:rPr>
              <a:t>月</a:t>
            </a:r>
            <a:r>
              <a:rPr lang="en-US" altLang="ja-JP" sz="1700" i="0" dirty="0">
                <a:solidFill>
                  <a:schemeClr val="accent3">
                    <a:lumMod val="50000"/>
                  </a:schemeClr>
                </a:solidFill>
                <a:latin typeface="メイリオ 見出し"/>
              </a:rPr>
              <a:t>18</a:t>
            </a:r>
            <a:r>
              <a:rPr lang="ja-JP" altLang="en-US" sz="1700" i="0" dirty="0">
                <a:solidFill>
                  <a:schemeClr val="accent3">
                    <a:lumMod val="50000"/>
                  </a:schemeClr>
                </a:solidFill>
                <a:latin typeface="メイリオ 見出し"/>
              </a:rPr>
              <a:t>日）</a:t>
            </a:r>
            <a:r>
              <a:rPr lang="zh-TW" altLang="en-US" sz="1700" i="0" dirty="0">
                <a:solidFill>
                  <a:schemeClr val="accent3">
                    <a:lumMod val="50000"/>
                  </a:schemeClr>
                </a:solidFill>
                <a:latin typeface="メイリオ 見出し"/>
              </a:rPr>
              <a:t>（木）</a:t>
            </a:r>
            <a:r>
              <a:rPr lang="ja-JP" altLang="en-US" sz="1700" i="0" dirty="0">
                <a:solidFill>
                  <a:schemeClr val="accent3">
                    <a:lumMod val="50000"/>
                  </a:schemeClr>
                </a:solidFill>
                <a:latin typeface="メイリオ 見出し"/>
              </a:rPr>
              <a:t>１３</a:t>
            </a:r>
            <a:r>
              <a:rPr lang="zh-TW" altLang="en-US" sz="1700" i="0" dirty="0">
                <a:solidFill>
                  <a:schemeClr val="accent3">
                    <a:lumMod val="50000"/>
                  </a:schemeClr>
                </a:solidFill>
                <a:latin typeface="メイリオ 見出し"/>
              </a:rPr>
              <a:t>時</a:t>
            </a:r>
            <a:r>
              <a:rPr lang="ja-JP" altLang="en-US" sz="1700" i="0" dirty="0">
                <a:solidFill>
                  <a:schemeClr val="accent3">
                    <a:lumMod val="50000"/>
                  </a:schemeClr>
                </a:solidFill>
                <a:latin typeface="メイリオ 見出し"/>
              </a:rPr>
              <a:t>１５</a:t>
            </a:r>
            <a:r>
              <a:rPr lang="zh-TW" altLang="en-US" sz="1700" i="0" dirty="0">
                <a:solidFill>
                  <a:schemeClr val="accent3">
                    <a:lumMod val="50000"/>
                  </a:schemeClr>
                </a:solidFill>
                <a:latin typeface="メイリオ 見出し"/>
              </a:rPr>
              <a:t>分～</a:t>
            </a:r>
            <a:endParaRPr lang="en-US" altLang="ja-JP" sz="1700" i="0" dirty="0">
              <a:solidFill>
                <a:schemeClr val="accent3">
                  <a:lumMod val="50000"/>
                </a:schemeClr>
              </a:solidFill>
              <a:latin typeface="メイリオ 見出し"/>
            </a:endParaRPr>
          </a:p>
          <a:p>
            <a:pPr marL="530352" lvl="1" indent="0">
              <a:buNone/>
            </a:pPr>
            <a:r>
              <a:rPr kumimoji="1" lang="ja-JP" altLang="en-US" sz="1700" i="0" dirty="0">
                <a:solidFill>
                  <a:schemeClr val="accent3">
                    <a:lumMod val="50000"/>
                  </a:schemeClr>
                </a:solidFill>
                <a:latin typeface="メイリオ 見出し"/>
              </a:rPr>
              <a:t>　  場　所　</a:t>
            </a:r>
            <a:r>
              <a:rPr kumimoji="1" lang="zh-TW" altLang="en-US" sz="1700" i="0" dirty="0">
                <a:solidFill>
                  <a:schemeClr val="accent3">
                    <a:lumMod val="50000"/>
                  </a:schemeClr>
                </a:solidFill>
                <a:latin typeface="メイリオ 見出し"/>
              </a:rPr>
              <a:t>公益財団法人　大阪府消防協会</a:t>
            </a:r>
            <a:r>
              <a:rPr kumimoji="1" lang="ja-JP" altLang="en-US" sz="1700" i="0" dirty="0">
                <a:solidFill>
                  <a:schemeClr val="accent3">
                    <a:lumMod val="50000"/>
                  </a:schemeClr>
                </a:solidFill>
                <a:latin typeface="メイリオ 見出し"/>
              </a:rPr>
              <a:t>　応接室</a:t>
            </a:r>
            <a:endParaRPr kumimoji="1" lang="en-US" altLang="ja-JP" sz="1700" i="0" dirty="0">
              <a:solidFill>
                <a:schemeClr val="accent3">
                  <a:lumMod val="50000"/>
                </a:schemeClr>
              </a:solidFill>
              <a:latin typeface="メイリオ 見出し"/>
            </a:endParaRPr>
          </a:p>
          <a:p>
            <a:pPr lvl="1">
              <a:buFont typeface="Wingdings" panose="05000000000000000000" pitchFamily="2" charset="2"/>
              <a:buChar char="n"/>
            </a:pPr>
            <a:r>
              <a:rPr kumimoji="1" lang="ja-JP" altLang="en-US" sz="1700" i="0" dirty="0">
                <a:solidFill>
                  <a:schemeClr val="accent3">
                    <a:lumMod val="50000"/>
                  </a:schemeClr>
                </a:solidFill>
                <a:latin typeface="メイリオ 見出し"/>
              </a:rPr>
              <a:t>参加者　</a:t>
            </a:r>
            <a:r>
              <a:rPr kumimoji="1" lang="zh-TW" altLang="en-US" sz="1700" i="0" dirty="0">
                <a:solidFill>
                  <a:schemeClr val="accent3">
                    <a:lumMod val="50000"/>
                  </a:schemeClr>
                </a:solidFill>
                <a:latin typeface="メイリオ 見出し"/>
              </a:rPr>
              <a:t>大阪府女性消防団員連絡会議委員</a:t>
            </a:r>
            <a:r>
              <a:rPr kumimoji="1" lang="ja-JP" altLang="en-US" sz="1700" i="0" dirty="0">
                <a:solidFill>
                  <a:schemeClr val="accent3">
                    <a:lumMod val="50000"/>
                  </a:schemeClr>
                </a:solidFill>
                <a:latin typeface="メイリオ 見出し"/>
              </a:rPr>
              <a:t>代表幹事３名</a:t>
            </a:r>
            <a:endParaRPr kumimoji="1" lang="en-US" altLang="ja-JP" sz="1700" i="0" dirty="0">
              <a:solidFill>
                <a:schemeClr val="accent3">
                  <a:lumMod val="50000"/>
                </a:schemeClr>
              </a:solidFill>
              <a:latin typeface="メイリオ 見出し"/>
            </a:endParaRPr>
          </a:p>
          <a:p>
            <a:pPr marL="530352" lvl="1" indent="0">
              <a:buNone/>
            </a:pPr>
            <a:r>
              <a:rPr lang="en-US" altLang="ja-JP" sz="1700" i="0" dirty="0">
                <a:solidFill>
                  <a:schemeClr val="accent3">
                    <a:lumMod val="50000"/>
                  </a:schemeClr>
                </a:solidFill>
                <a:latin typeface="メイリオ 見出し"/>
              </a:rPr>
              <a:t>	</a:t>
            </a:r>
            <a:r>
              <a:rPr lang="ja-JP" altLang="en-US" sz="1700" i="0" dirty="0">
                <a:solidFill>
                  <a:schemeClr val="accent3">
                    <a:lumMod val="50000"/>
                  </a:schemeClr>
                </a:solidFill>
                <a:latin typeface="メイリオ 見出し"/>
              </a:rPr>
              <a:t>　内　容　</a:t>
            </a:r>
            <a:r>
              <a:rPr lang="en-US" altLang="ja-JP" sz="1700" i="0" dirty="0">
                <a:solidFill>
                  <a:schemeClr val="accent3">
                    <a:lumMod val="50000"/>
                  </a:schemeClr>
                </a:solidFill>
                <a:latin typeface="メイリオ 見出し"/>
              </a:rPr>
              <a:t>WG</a:t>
            </a:r>
            <a:r>
              <a:rPr lang="ja-JP" altLang="en-US" sz="1700" i="0" dirty="0">
                <a:solidFill>
                  <a:schemeClr val="accent3">
                    <a:lumMod val="50000"/>
                  </a:schemeClr>
                </a:solidFill>
                <a:latin typeface="メイリオ 見出し"/>
              </a:rPr>
              <a:t>の進め方について意見を交換した</a:t>
            </a:r>
          </a:p>
          <a:p>
            <a:pPr marL="530352" lvl="1" indent="0">
              <a:buNone/>
            </a:pPr>
            <a:endParaRPr kumimoji="1" lang="en-US" altLang="ja-JP" sz="1700" i="0" dirty="0">
              <a:solidFill>
                <a:schemeClr val="accent3">
                  <a:lumMod val="50000"/>
                </a:schemeClr>
              </a:solidFill>
              <a:latin typeface="メイリオ 見出し"/>
            </a:endParaRPr>
          </a:p>
          <a:p>
            <a:pPr lvl="1">
              <a:buFont typeface="Wingdings" panose="05000000000000000000" pitchFamily="2" charset="2"/>
              <a:buChar char="n"/>
            </a:pPr>
            <a:r>
              <a:rPr lang="ja-JP" altLang="en-US" sz="1700" i="0" dirty="0">
                <a:solidFill>
                  <a:schemeClr val="accent3">
                    <a:lumMod val="50000"/>
                  </a:schemeClr>
                </a:solidFill>
                <a:latin typeface="メイリオ 見出し"/>
              </a:rPr>
              <a:t>第２回（</a:t>
            </a:r>
            <a:r>
              <a:rPr lang="en-US" altLang="ja-JP" sz="1700" i="0" dirty="0">
                <a:solidFill>
                  <a:schemeClr val="accent3">
                    <a:lumMod val="50000"/>
                  </a:schemeClr>
                </a:solidFill>
                <a:latin typeface="メイリオ 見出し"/>
              </a:rPr>
              <a:t>R6</a:t>
            </a:r>
            <a:r>
              <a:rPr lang="ja-JP" altLang="en-US" sz="1700" i="0" dirty="0">
                <a:solidFill>
                  <a:schemeClr val="accent3">
                    <a:lumMod val="50000"/>
                  </a:schemeClr>
                </a:solidFill>
                <a:latin typeface="メイリオ 見出し"/>
              </a:rPr>
              <a:t>年</a:t>
            </a:r>
            <a:r>
              <a:rPr lang="en-US" altLang="ja-JP" sz="1700" i="0" dirty="0">
                <a:solidFill>
                  <a:schemeClr val="accent3">
                    <a:lumMod val="50000"/>
                  </a:schemeClr>
                </a:solidFill>
                <a:latin typeface="メイリオ 見出し"/>
              </a:rPr>
              <a:t>7</a:t>
            </a:r>
            <a:r>
              <a:rPr lang="ja-JP" altLang="en-US" sz="1700" i="0" dirty="0">
                <a:solidFill>
                  <a:schemeClr val="accent3">
                    <a:lumMod val="50000"/>
                  </a:schemeClr>
                </a:solidFill>
                <a:latin typeface="メイリオ 見出し"/>
              </a:rPr>
              <a:t>月</a:t>
            </a:r>
            <a:r>
              <a:rPr lang="en-US" altLang="ja-JP" sz="1700" i="0" dirty="0">
                <a:solidFill>
                  <a:schemeClr val="accent3">
                    <a:lumMod val="50000"/>
                  </a:schemeClr>
                </a:solidFill>
                <a:latin typeface="メイリオ 見出し"/>
              </a:rPr>
              <a:t>13</a:t>
            </a:r>
            <a:r>
              <a:rPr lang="ja-JP" altLang="en-US" sz="1700" i="0" dirty="0">
                <a:solidFill>
                  <a:schemeClr val="accent3">
                    <a:lumMod val="50000"/>
                  </a:schemeClr>
                </a:solidFill>
                <a:latin typeface="メイリオ 見出し"/>
              </a:rPr>
              <a:t>日）</a:t>
            </a:r>
            <a:r>
              <a:rPr lang="zh-TW" altLang="en-US" sz="1700" i="0" dirty="0">
                <a:solidFill>
                  <a:schemeClr val="accent3">
                    <a:lumMod val="50000"/>
                  </a:schemeClr>
                </a:solidFill>
                <a:latin typeface="メイリオ 見出し"/>
              </a:rPr>
              <a:t>（土）午前９時３０分～</a:t>
            </a:r>
            <a:endParaRPr lang="en-US" altLang="ja-JP" sz="1700" i="0" dirty="0">
              <a:solidFill>
                <a:schemeClr val="accent3">
                  <a:lumMod val="50000"/>
                </a:schemeClr>
              </a:solidFill>
              <a:latin typeface="メイリオ 見出し"/>
            </a:endParaRPr>
          </a:p>
          <a:p>
            <a:pPr marL="530352" lvl="1" indent="0">
              <a:buNone/>
            </a:pPr>
            <a:r>
              <a:rPr lang="en-US" altLang="ja-JP" sz="1700" i="0" dirty="0">
                <a:solidFill>
                  <a:schemeClr val="accent3">
                    <a:lumMod val="50000"/>
                  </a:schemeClr>
                </a:solidFill>
                <a:latin typeface="メイリオ 見出し"/>
              </a:rPr>
              <a:t>	</a:t>
            </a:r>
            <a:r>
              <a:rPr lang="ja-JP" altLang="en-US" sz="1700" i="0" dirty="0">
                <a:solidFill>
                  <a:schemeClr val="accent3">
                    <a:lumMod val="50000"/>
                  </a:schemeClr>
                </a:solidFill>
                <a:latin typeface="メイリオ 見出し"/>
              </a:rPr>
              <a:t>　場　所　</a:t>
            </a:r>
            <a:r>
              <a:rPr lang="en-US" altLang="ja-JP" sz="1700" i="0" dirty="0">
                <a:solidFill>
                  <a:schemeClr val="accent3">
                    <a:lumMod val="50000"/>
                  </a:schemeClr>
                </a:solidFill>
                <a:latin typeface="メイリオ 見出し"/>
              </a:rPr>
              <a:t>KKR</a:t>
            </a:r>
            <a:r>
              <a:rPr lang="ja-JP" altLang="en-US" sz="1700" i="0" dirty="0">
                <a:solidFill>
                  <a:schemeClr val="accent3">
                    <a:lumMod val="50000"/>
                  </a:schemeClr>
                </a:solidFill>
                <a:latin typeface="メイリオ 見出し"/>
              </a:rPr>
              <a:t>ホテル大阪　３階　銀河</a:t>
            </a:r>
            <a:endParaRPr lang="en-US" altLang="ja-JP"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参加者　</a:t>
            </a:r>
            <a:r>
              <a:rPr lang="zh-TW" altLang="en-US" sz="1700" i="0" dirty="0">
                <a:solidFill>
                  <a:schemeClr val="accent3">
                    <a:lumMod val="50000"/>
                  </a:schemeClr>
                </a:solidFill>
                <a:latin typeface="メイリオ 見出し"/>
              </a:rPr>
              <a:t>大阪府女性消防団員連絡会議委員</a:t>
            </a:r>
            <a:endParaRPr lang="en-US" altLang="ja-JP"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内　容　防災教育教材の制作について意見を交換した</a:t>
            </a:r>
            <a:endParaRPr lang="en-US" altLang="ja-JP" sz="1700" i="0" dirty="0">
              <a:solidFill>
                <a:schemeClr val="accent3">
                  <a:lumMod val="50000"/>
                </a:schemeClr>
              </a:solidFill>
              <a:latin typeface="メイリオ 見出し"/>
            </a:endParaRPr>
          </a:p>
          <a:p>
            <a:pPr marL="530352" lvl="1" indent="0">
              <a:buNone/>
            </a:pPr>
            <a:r>
              <a:rPr lang="en-US" altLang="ja-JP" sz="1700" i="0" dirty="0">
                <a:solidFill>
                  <a:schemeClr val="accent3">
                    <a:lumMod val="50000"/>
                  </a:schemeClr>
                </a:solidFill>
                <a:latin typeface="メイリオ 見出し"/>
              </a:rPr>
              <a:t>   </a:t>
            </a:r>
            <a:endParaRPr kumimoji="1" lang="en-US" altLang="ja-JP" sz="1700" i="0" dirty="0">
              <a:solidFill>
                <a:schemeClr val="accent3">
                  <a:lumMod val="50000"/>
                </a:schemeClr>
              </a:solidFill>
              <a:latin typeface="メイリオ 見出し"/>
            </a:endParaRPr>
          </a:p>
          <a:p>
            <a:pPr lvl="1">
              <a:buFont typeface="Wingdings" panose="05000000000000000000" pitchFamily="2" charset="2"/>
              <a:buChar char="n"/>
            </a:pPr>
            <a:r>
              <a:rPr lang="ja-JP" altLang="en-US" sz="1700" i="0" dirty="0">
                <a:solidFill>
                  <a:schemeClr val="accent3">
                    <a:lumMod val="50000"/>
                  </a:schemeClr>
                </a:solidFill>
                <a:latin typeface="メイリオ 見出し"/>
              </a:rPr>
              <a:t>第３回（</a:t>
            </a:r>
            <a:r>
              <a:rPr lang="en-US" altLang="ja-JP" sz="1700" i="0" dirty="0">
                <a:solidFill>
                  <a:schemeClr val="accent3">
                    <a:lumMod val="50000"/>
                  </a:schemeClr>
                </a:solidFill>
                <a:latin typeface="メイリオ 見出し"/>
              </a:rPr>
              <a:t>R6</a:t>
            </a:r>
            <a:r>
              <a:rPr lang="ja-JP" altLang="en-US" sz="1700" i="0" dirty="0">
                <a:solidFill>
                  <a:schemeClr val="accent3">
                    <a:lumMod val="50000"/>
                  </a:schemeClr>
                </a:solidFill>
                <a:latin typeface="メイリオ 見出し"/>
              </a:rPr>
              <a:t>年</a:t>
            </a:r>
            <a:r>
              <a:rPr lang="en-US" altLang="ja-JP" sz="1700" i="0" dirty="0">
                <a:solidFill>
                  <a:schemeClr val="accent3">
                    <a:lumMod val="50000"/>
                  </a:schemeClr>
                </a:solidFill>
                <a:latin typeface="メイリオ 見出し"/>
              </a:rPr>
              <a:t>10</a:t>
            </a:r>
            <a:r>
              <a:rPr lang="ja-JP" altLang="en-US" sz="1700" i="0" dirty="0">
                <a:solidFill>
                  <a:schemeClr val="accent3">
                    <a:lumMod val="50000"/>
                  </a:schemeClr>
                </a:solidFill>
                <a:latin typeface="メイリオ 見出し"/>
              </a:rPr>
              <a:t>月</a:t>
            </a:r>
            <a:r>
              <a:rPr lang="en-US" altLang="ja-JP" sz="1700" i="0" dirty="0">
                <a:solidFill>
                  <a:schemeClr val="accent3">
                    <a:lumMod val="50000"/>
                  </a:schemeClr>
                </a:solidFill>
                <a:latin typeface="メイリオ 見出し"/>
              </a:rPr>
              <a:t>10</a:t>
            </a:r>
            <a:r>
              <a:rPr lang="ja-JP" altLang="en-US" sz="1700" i="0" dirty="0">
                <a:solidFill>
                  <a:schemeClr val="accent3">
                    <a:lumMod val="50000"/>
                  </a:schemeClr>
                </a:solidFill>
                <a:latin typeface="メイリオ 見出し"/>
              </a:rPr>
              <a:t>日）</a:t>
            </a:r>
            <a:r>
              <a:rPr lang="zh-TW" altLang="en-US" sz="1700" i="0" dirty="0">
                <a:solidFill>
                  <a:schemeClr val="accent3">
                    <a:lumMod val="50000"/>
                  </a:schemeClr>
                </a:solidFill>
                <a:latin typeface="メイリオ 見出し"/>
              </a:rPr>
              <a:t>（</a:t>
            </a:r>
            <a:r>
              <a:rPr lang="ja-JP" altLang="en-US" sz="1700" i="0" dirty="0">
                <a:solidFill>
                  <a:schemeClr val="accent3">
                    <a:lumMod val="50000"/>
                  </a:schemeClr>
                </a:solidFill>
                <a:latin typeface="メイリオ 見出し"/>
              </a:rPr>
              <a:t>木</a:t>
            </a:r>
            <a:r>
              <a:rPr lang="zh-TW" altLang="en-US" sz="1700" i="0" dirty="0">
                <a:solidFill>
                  <a:schemeClr val="accent3">
                    <a:lumMod val="50000"/>
                  </a:schemeClr>
                </a:solidFill>
                <a:latin typeface="メイリオ 見出し"/>
              </a:rPr>
              <a:t>）１</a:t>
            </a:r>
            <a:r>
              <a:rPr lang="ja-JP" altLang="en-US" sz="1700" i="0" dirty="0">
                <a:solidFill>
                  <a:schemeClr val="accent3">
                    <a:lumMod val="50000"/>
                  </a:schemeClr>
                </a:solidFill>
                <a:latin typeface="メイリオ 見出し"/>
              </a:rPr>
              <a:t>３</a:t>
            </a:r>
            <a:r>
              <a:rPr lang="zh-TW" altLang="en-US" sz="1700" i="0" dirty="0">
                <a:solidFill>
                  <a:schemeClr val="accent3">
                    <a:lumMod val="50000"/>
                  </a:schemeClr>
                </a:solidFill>
                <a:latin typeface="メイリオ 見出し"/>
              </a:rPr>
              <a:t>時</a:t>
            </a:r>
            <a:r>
              <a:rPr lang="ja-JP" altLang="en-US" sz="1700" i="0" dirty="0">
                <a:solidFill>
                  <a:schemeClr val="accent3">
                    <a:lumMod val="50000"/>
                  </a:schemeClr>
                </a:solidFill>
                <a:latin typeface="メイリオ 見出し"/>
              </a:rPr>
              <a:t>１５</a:t>
            </a:r>
            <a:r>
              <a:rPr lang="zh-TW" altLang="en-US" sz="1700" i="0" dirty="0">
                <a:solidFill>
                  <a:schemeClr val="accent3">
                    <a:lumMod val="50000"/>
                  </a:schemeClr>
                </a:solidFill>
                <a:latin typeface="メイリオ 見出し"/>
              </a:rPr>
              <a:t>分～</a:t>
            </a:r>
            <a:endParaRPr lang="en-US" altLang="ja-JP"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場　所　</a:t>
            </a:r>
            <a:r>
              <a:rPr lang="zh-TW" altLang="en-US" sz="1700" i="0" dirty="0">
                <a:solidFill>
                  <a:schemeClr val="accent3">
                    <a:lumMod val="50000"/>
                  </a:schemeClr>
                </a:solidFill>
                <a:latin typeface="メイリオ 見出し"/>
              </a:rPr>
              <a:t>大阪府新別館北館１階</a:t>
            </a:r>
            <a:r>
              <a:rPr lang="ja-JP" altLang="en-US" sz="1700" i="0" dirty="0">
                <a:solidFill>
                  <a:schemeClr val="accent3">
                    <a:lumMod val="50000"/>
                  </a:schemeClr>
                </a:solidFill>
                <a:latin typeface="メイリオ 見出し"/>
              </a:rPr>
              <a:t>　会議室兼防災活動スペース２</a:t>
            </a:r>
            <a:endParaRPr lang="en-US" altLang="ja-JP"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参加者　</a:t>
            </a:r>
            <a:r>
              <a:rPr lang="zh-TW" altLang="en-US" sz="1700" i="0" dirty="0">
                <a:solidFill>
                  <a:schemeClr val="accent3">
                    <a:lumMod val="50000"/>
                  </a:schemeClr>
                </a:solidFill>
                <a:latin typeface="メイリオ 見出し"/>
              </a:rPr>
              <a:t>大阪府女性消防団員連絡会議委員</a:t>
            </a:r>
            <a:endParaRPr lang="en-US" altLang="ja-JP"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内　容　イベント及び防災教育教材の制作について意見を交換した</a:t>
            </a:r>
          </a:p>
          <a:p>
            <a:pPr marL="530352" lvl="1" indent="0">
              <a:buNone/>
            </a:pPr>
            <a:endParaRPr lang="en-US" altLang="ja-JP" sz="1700" i="0" dirty="0">
              <a:solidFill>
                <a:schemeClr val="accent3">
                  <a:lumMod val="50000"/>
                </a:schemeClr>
              </a:solidFill>
              <a:latin typeface="メイリオ 見出し"/>
            </a:endParaRPr>
          </a:p>
          <a:p>
            <a:pPr lvl="1">
              <a:buFont typeface="Wingdings" panose="05000000000000000000" pitchFamily="2" charset="2"/>
              <a:buChar char="n"/>
            </a:pPr>
            <a:r>
              <a:rPr lang="ja-JP" altLang="en-US" sz="1700" i="0" dirty="0">
                <a:solidFill>
                  <a:schemeClr val="accent3">
                    <a:lumMod val="50000"/>
                  </a:schemeClr>
                </a:solidFill>
                <a:latin typeface="メイリオ 見出し"/>
              </a:rPr>
              <a:t>第４回（</a:t>
            </a:r>
            <a:r>
              <a:rPr lang="en-US" altLang="ja-JP" sz="1700" i="0" dirty="0">
                <a:solidFill>
                  <a:schemeClr val="accent3">
                    <a:lumMod val="50000"/>
                  </a:schemeClr>
                </a:solidFill>
                <a:latin typeface="メイリオ 見出し"/>
              </a:rPr>
              <a:t> R6</a:t>
            </a:r>
            <a:r>
              <a:rPr lang="ja-JP" altLang="en-US" sz="1700" i="0" dirty="0">
                <a:solidFill>
                  <a:schemeClr val="accent3">
                    <a:lumMod val="50000"/>
                  </a:schemeClr>
                </a:solidFill>
                <a:latin typeface="メイリオ 見出し"/>
              </a:rPr>
              <a:t>年</a:t>
            </a:r>
            <a:r>
              <a:rPr lang="en-US" altLang="ja-JP" sz="1700" i="0" dirty="0">
                <a:solidFill>
                  <a:schemeClr val="accent3">
                    <a:lumMod val="50000"/>
                  </a:schemeClr>
                </a:solidFill>
                <a:latin typeface="メイリオ 見出し"/>
              </a:rPr>
              <a:t>12</a:t>
            </a:r>
            <a:r>
              <a:rPr lang="ja-JP" altLang="en-US" sz="1700" i="0" dirty="0">
                <a:solidFill>
                  <a:schemeClr val="accent3">
                    <a:lumMod val="50000"/>
                  </a:schemeClr>
                </a:solidFill>
                <a:latin typeface="メイリオ 見出し"/>
              </a:rPr>
              <a:t>月</a:t>
            </a:r>
            <a:r>
              <a:rPr lang="en-US" altLang="ja-JP" sz="1700" i="0" dirty="0">
                <a:solidFill>
                  <a:schemeClr val="accent3">
                    <a:lumMod val="50000"/>
                  </a:schemeClr>
                </a:solidFill>
                <a:latin typeface="メイリオ 見出し"/>
              </a:rPr>
              <a:t>14</a:t>
            </a:r>
            <a:r>
              <a:rPr lang="ja-JP" altLang="en-US" sz="1700" i="0" dirty="0">
                <a:solidFill>
                  <a:schemeClr val="accent3">
                    <a:lumMod val="50000"/>
                  </a:schemeClr>
                </a:solidFill>
                <a:latin typeface="メイリオ 見出し"/>
              </a:rPr>
              <a:t>日）</a:t>
            </a:r>
            <a:r>
              <a:rPr lang="zh-TW" altLang="en-US" sz="1700" i="0" dirty="0">
                <a:solidFill>
                  <a:schemeClr val="accent3">
                    <a:lumMod val="50000"/>
                  </a:schemeClr>
                </a:solidFill>
                <a:latin typeface="メイリオ 見出し"/>
              </a:rPr>
              <a:t>（土）１０時</a:t>
            </a:r>
            <a:r>
              <a:rPr lang="ja-JP" altLang="en-US" sz="1700" i="0" dirty="0">
                <a:solidFill>
                  <a:schemeClr val="accent3">
                    <a:lumMod val="50000"/>
                  </a:schemeClr>
                </a:solidFill>
                <a:latin typeface="メイリオ 見出し"/>
              </a:rPr>
              <a:t>００</a:t>
            </a:r>
            <a:r>
              <a:rPr lang="zh-TW" altLang="en-US" sz="1700" i="0" dirty="0">
                <a:solidFill>
                  <a:schemeClr val="accent3">
                    <a:lumMod val="50000"/>
                  </a:schemeClr>
                </a:solidFill>
                <a:latin typeface="メイリオ 見出し"/>
              </a:rPr>
              <a:t>分～</a:t>
            </a:r>
            <a:endParaRPr lang="en-US" altLang="zh-TW"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場　所　グラングリーン大阪 </a:t>
            </a:r>
            <a:r>
              <a:rPr lang="en-US" altLang="ja-JP" sz="1700" i="0" dirty="0">
                <a:solidFill>
                  <a:schemeClr val="accent3">
                    <a:lumMod val="50000"/>
                  </a:schemeClr>
                </a:solidFill>
                <a:latin typeface="メイリオ 見出し"/>
              </a:rPr>
              <a:t>JAM BASE </a:t>
            </a:r>
            <a:r>
              <a:rPr lang="ja-JP" altLang="en-US" sz="1700" i="0" dirty="0">
                <a:solidFill>
                  <a:schemeClr val="accent3">
                    <a:lumMod val="50000"/>
                  </a:schemeClr>
                </a:solidFill>
                <a:latin typeface="メイリオ 見出し"/>
              </a:rPr>
              <a:t>４階　</a:t>
            </a:r>
            <a:r>
              <a:rPr lang="en-US" altLang="ja-JP" sz="1700" i="0" dirty="0">
                <a:solidFill>
                  <a:schemeClr val="accent3">
                    <a:lumMod val="50000"/>
                  </a:schemeClr>
                </a:solidFill>
                <a:latin typeface="メイリオ 見出し"/>
              </a:rPr>
              <a:t>CONFRENCE4-1</a:t>
            </a:r>
          </a:p>
          <a:p>
            <a:pPr marL="530352" lvl="1" indent="0">
              <a:buNone/>
            </a:pPr>
            <a:r>
              <a:rPr lang="ja-JP" altLang="en-US" sz="1700" i="0" dirty="0">
                <a:solidFill>
                  <a:schemeClr val="accent3">
                    <a:lumMod val="50000"/>
                  </a:schemeClr>
                </a:solidFill>
                <a:latin typeface="メイリオ 見出し"/>
              </a:rPr>
              <a:t>　　参加者　</a:t>
            </a:r>
            <a:r>
              <a:rPr lang="zh-TW" altLang="en-US" sz="1700" i="0" dirty="0">
                <a:solidFill>
                  <a:schemeClr val="accent3">
                    <a:lumMod val="50000"/>
                  </a:schemeClr>
                </a:solidFill>
                <a:latin typeface="メイリオ 見出し"/>
              </a:rPr>
              <a:t>大阪府女性消防団員連絡会議委員</a:t>
            </a:r>
            <a:endParaRPr lang="en-US" altLang="ja-JP" sz="1700" i="0" dirty="0">
              <a:solidFill>
                <a:schemeClr val="accent3">
                  <a:lumMod val="50000"/>
                </a:schemeClr>
              </a:solidFill>
              <a:latin typeface="メイリオ 見出し"/>
            </a:endParaRPr>
          </a:p>
          <a:p>
            <a:pPr marL="530352" lvl="1" indent="0">
              <a:buNone/>
            </a:pPr>
            <a:r>
              <a:rPr lang="ja-JP" altLang="en-US" sz="1700" i="0" dirty="0">
                <a:solidFill>
                  <a:schemeClr val="accent3">
                    <a:lumMod val="50000"/>
                  </a:schemeClr>
                </a:solidFill>
                <a:latin typeface="メイリオ 見出し"/>
              </a:rPr>
              <a:t>　　内　容　防災教育教材の制作について意見を交換した</a:t>
            </a:r>
            <a:endParaRPr lang="en-US" altLang="ja-JP" sz="1700" i="0" dirty="0">
              <a:solidFill>
                <a:schemeClr val="accent3">
                  <a:lumMod val="50000"/>
                </a:schemeClr>
              </a:solidFill>
              <a:latin typeface="メイリオ 見出し"/>
            </a:endParaRPr>
          </a:p>
          <a:p>
            <a:pPr marL="530352" lvl="1" indent="0">
              <a:buNone/>
            </a:pPr>
            <a:endParaRPr lang="ja-JP" altLang="en-US" sz="1700" dirty="0">
              <a:solidFill>
                <a:schemeClr val="accent3">
                  <a:lumMod val="50000"/>
                </a:schemeClr>
              </a:solidFill>
            </a:endParaRPr>
          </a:p>
          <a:p>
            <a:pPr lvl="1">
              <a:buFont typeface="Wingdings" panose="05000000000000000000" pitchFamily="2" charset="2"/>
              <a:buChar char="n"/>
            </a:pPr>
            <a:endParaRPr lang="en-US" altLang="ja-JP" dirty="0">
              <a:solidFill>
                <a:schemeClr val="accent3">
                  <a:lumMod val="50000"/>
                </a:schemeClr>
              </a:solidFill>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6</a:t>
            </a:fld>
            <a:endParaRPr kumimoji="1" lang="ja-JP" altLang="en-US" dirty="0"/>
          </a:p>
        </p:txBody>
      </p:sp>
    </p:spTree>
    <p:extLst>
      <p:ext uri="{BB962C8B-B14F-4D97-AF65-F5344CB8AC3E}">
        <p14:creationId xmlns:p14="http://schemas.microsoft.com/office/powerpoint/2010/main" val="677619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99653"/>
            <a:ext cx="8420669" cy="883695"/>
          </a:xfrm>
        </p:spPr>
        <p:txBody>
          <a:bodyPr anchor="ctr" anchorCtr="0">
            <a:normAutofit fontScale="90000"/>
          </a:bodyPr>
          <a:lstStyle/>
          <a:p>
            <a:r>
              <a:rPr lang="ja-JP" altLang="en-US" sz="3600" i="1" dirty="0">
                <a:solidFill>
                  <a:schemeClr val="accent3">
                    <a:lumMod val="50000"/>
                  </a:schemeClr>
                </a:solidFill>
                <a:latin typeface="メイリオ" panose="020B0604030504040204" pitchFamily="50" charset="-128"/>
                <a:ea typeface="メイリオ" panose="020B0604030504040204" pitchFamily="50" charset="-128"/>
              </a:rPr>
              <a:t>４</a:t>
            </a:r>
            <a:r>
              <a:rPr kumimoji="1" lang="en-US" altLang="ja-JP" sz="3600" i="1" dirty="0">
                <a:solidFill>
                  <a:schemeClr val="accent3">
                    <a:lumMod val="50000"/>
                  </a:schemeClr>
                </a:solidFill>
                <a:latin typeface="メイリオ" panose="020B0604030504040204" pitchFamily="50" charset="-128"/>
                <a:ea typeface="メイリオ" panose="020B0604030504040204" pitchFamily="50" charset="-128"/>
              </a:rPr>
              <a:t>.</a:t>
            </a:r>
            <a:r>
              <a:rPr kumimoji="1" lang="ja-JP" altLang="en-US" sz="3600" i="1" dirty="0">
                <a:solidFill>
                  <a:schemeClr val="accent3">
                    <a:lumMod val="50000"/>
                  </a:schemeClr>
                </a:solidFill>
                <a:latin typeface="+mj-ea"/>
                <a:ea typeface="メイリオ" panose="020B0604030504040204" pitchFamily="50" charset="-128"/>
              </a:rPr>
              <a:t>令和</a:t>
            </a:r>
            <a:r>
              <a:rPr lang="ja-JP" altLang="en-US" sz="3600" i="1" dirty="0">
                <a:solidFill>
                  <a:schemeClr val="accent3">
                    <a:lumMod val="50000"/>
                  </a:schemeClr>
                </a:solidFill>
                <a:latin typeface="+mj-ea"/>
              </a:rPr>
              <a:t>６年度消防団充実強化の取り組み</a:t>
            </a:r>
          </a:p>
        </p:txBody>
      </p:sp>
      <p:sp>
        <p:nvSpPr>
          <p:cNvPr id="3" name="コンテンツ プレースホルダー 2"/>
          <p:cNvSpPr>
            <a:spLocks noGrp="1"/>
          </p:cNvSpPr>
          <p:nvPr>
            <p:ph idx="1"/>
          </p:nvPr>
        </p:nvSpPr>
        <p:spPr>
          <a:xfrm>
            <a:off x="614149" y="1185654"/>
            <a:ext cx="8529851" cy="5132019"/>
          </a:xfrm>
        </p:spPr>
        <p:txBody>
          <a:bodyPr>
            <a:normAutofit fontScale="70000" lnSpcReduction="20000"/>
          </a:bodyPr>
          <a:lstStyle/>
          <a:p>
            <a:r>
              <a:rPr kumimoji="1" lang="ja-JP" altLang="en-US" sz="3100" dirty="0">
                <a:solidFill>
                  <a:schemeClr val="accent3">
                    <a:lumMod val="50000"/>
                  </a:schemeClr>
                </a:solidFill>
                <a:latin typeface="+mj-ea"/>
                <a:ea typeface="+mj-ea"/>
              </a:rPr>
              <a:t>現役大学生に対して消防団に対する意識調査のアンケートを実施し、若者入団促進のための取組について検討を行った。</a:t>
            </a:r>
            <a:endParaRPr kumimoji="1" lang="en-US" altLang="ja-JP" sz="3100" dirty="0">
              <a:solidFill>
                <a:schemeClr val="accent3">
                  <a:lumMod val="50000"/>
                </a:schemeClr>
              </a:solidFill>
              <a:latin typeface="+mj-ea"/>
              <a:ea typeface="+mj-ea"/>
            </a:endParaRPr>
          </a:p>
          <a:p>
            <a:pPr marL="0" indent="0">
              <a:buNone/>
            </a:pPr>
            <a:endParaRPr kumimoji="1" lang="ja-JP" altLang="en-US" sz="310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日　時</a:t>
            </a:r>
            <a:r>
              <a:rPr kumimoji="1" lang="en-US" altLang="ja-JP"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令和</a:t>
            </a:r>
            <a:r>
              <a:rPr kumimoji="1" lang="en-US" altLang="ja-JP" i="0" dirty="0">
                <a:solidFill>
                  <a:schemeClr val="accent3">
                    <a:lumMod val="50000"/>
                  </a:schemeClr>
                </a:solidFill>
                <a:latin typeface="+mj-ea"/>
                <a:ea typeface="+mj-ea"/>
              </a:rPr>
              <a:t>6</a:t>
            </a:r>
            <a:r>
              <a:rPr kumimoji="1" lang="ja-JP" altLang="en-US" i="0" dirty="0">
                <a:solidFill>
                  <a:schemeClr val="accent3">
                    <a:lumMod val="50000"/>
                  </a:schemeClr>
                </a:solidFill>
                <a:latin typeface="+mj-ea"/>
                <a:ea typeface="+mj-ea"/>
              </a:rPr>
              <a:t>年</a:t>
            </a:r>
            <a:r>
              <a:rPr lang="en-US" altLang="ja-JP" i="0" dirty="0">
                <a:solidFill>
                  <a:schemeClr val="accent3">
                    <a:lumMod val="50000"/>
                  </a:schemeClr>
                </a:solidFill>
                <a:latin typeface="+mj-ea"/>
                <a:ea typeface="+mj-ea"/>
              </a:rPr>
              <a:t>7</a:t>
            </a:r>
            <a:r>
              <a:rPr kumimoji="1" lang="ja-JP" altLang="en-US" i="0" dirty="0">
                <a:solidFill>
                  <a:schemeClr val="accent3">
                    <a:lumMod val="50000"/>
                  </a:schemeClr>
                </a:solidFill>
                <a:latin typeface="+mj-ea"/>
                <a:ea typeface="+mj-ea"/>
              </a:rPr>
              <a:t>月</a:t>
            </a:r>
            <a:r>
              <a:rPr lang="en-US" altLang="ja-JP" i="0" dirty="0">
                <a:solidFill>
                  <a:schemeClr val="accent3">
                    <a:lumMod val="50000"/>
                  </a:schemeClr>
                </a:solidFill>
                <a:latin typeface="+mj-ea"/>
                <a:ea typeface="+mj-ea"/>
              </a:rPr>
              <a:t>23</a:t>
            </a:r>
            <a:r>
              <a:rPr kumimoji="1" lang="ja-JP" altLang="en-US" i="0" dirty="0">
                <a:solidFill>
                  <a:schemeClr val="accent3">
                    <a:lumMod val="50000"/>
                  </a:schemeClr>
                </a:solidFill>
                <a:latin typeface="+mj-ea"/>
                <a:ea typeface="+mj-ea"/>
              </a:rPr>
              <a:t>日（火）</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場　所</a:t>
            </a: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大阪府内の大学</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参加者</a:t>
            </a: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約</a:t>
            </a:r>
            <a:r>
              <a:rPr lang="en-US" altLang="ja-JP" i="0" dirty="0">
                <a:solidFill>
                  <a:schemeClr val="accent3">
                    <a:lumMod val="50000"/>
                  </a:schemeClr>
                </a:solidFill>
                <a:latin typeface="+mj-ea"/>
                <a:ea typeface="+mj-ea"/>
              </a:rPr>
              <a:t>300</a:t>
            </a:r>
            <a:r>
              <a:rPr lang="ja-JP" altLang="en-US" i="0" dirty="0">
                <a:solidFill>
                  <a:schemeClr val="accent3">
                    <a:lumMod val="50000"/>
                  </a:schemeClr>
                </a:solidFill>
                <a:latin typeface="+mj-ea"/>
                <a:ea typeface="+mj-ea"/>
              </a:rPr>
              <a:t>名</a:t>
            </a:r>
            <a:endParaRPr lang="en-US" altLang="ja-JP" i="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テーマ</a:t>
            </a:r>
            <a:r>
              <a:rPr kumimoji="1" lang="en-US" altLang="ja-JP"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消防団に対する意識の調査</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回答結果</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・若者にアンケートを行ったところ、消防団として活動したくない人は約</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７５％であった。</a:t>
            </a:r>
          </a:p>
          <a:p>
            <a:pPr marL="530352" lvl="1" indent="0">
              <a:buNone/>
            </a:pPr>
            <a:r>
              <a:rPr lang="ja-JP" altLang="en-US" i="0" dirty="0">
                <a:solidFill>
                  <a:schemeClr val="accent3">
                    <a:lumMod val="50000"/>
                  </a:schemeClr>
                </a:solidFill>
                <a:latin typeface="+mj-ea"/>
                <a:ea typeface="+mj-ea"/>
              </a:rPr>
              <a:t>　・理由としては、多忙が約４４</a:t>
            </a:r>
            <a:r>
              <a:rPr lang="en-US" altLang="ja-JP" i="0" dirty="0">
                <a:solidFill>
                  <a:schemeClr val="accent3">
                    <a:lumMod val="50000"/>
                  </a:schemeClr>
                </a:solidFill>
                <a:latin typeface="+mj-ea"/>
                <a:ea typeface="+mj-ea"/>
              </a:rPr>
              <a:t>%</a:t>
            </a:r>
            <a:r>
              <a:rPr lang="ja-JP" altLang="en-US" i="0" dirty="0">
                <a:solidFill>
                  <a:schemeClr val="accent3">
                    <a:lumMod val="50000"/>
                  </a:schemeClr>
                </a:solidFill>
                <a:latin typeface="+mj-ea"/>
                <a:ea typeface="+mj-ea"/>
              </a:rPr>
              <a:t>、ついで、しんどそうが約２６％であった。</a:t>
            </a:r>
          </a:p>
          <a:p>
            <a:pPr marL="530352" lvl="1" indent="0">
              <a:buNone/>
            </a:pPr>
            <a:r>
              <a:rPr lang="ja-JP" altLang="en-US" i="0" dirty="0">
                <a:solidFill>
                  <a:schemeClr val="accent3">
                    <a:lumMod val="50000"/>
                  </a:schemeClr>
                </a:solidFill>
                <a:latin typeface="+mj-ea"/>
                <a:ea typeface="+mj-ea"/>
              </a:rPr>
              <a:t>　・学生が消防団に入団するためには学生生活に何らかのメリットがあると良いとの回答が</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６１％であった。</a:t>
            </a:r>
          </a:p>
          <a:p>
            <a:pPr marL="530352" lvl="1" indent="0">
              <a:buNone/>
            </a:pPr>
            <a:r>
              <a:rPr lang="ja-JP" altLang="en-US" i="0" dirty="0">
                <a:solidFill>
                  <a:schemeClr val="accent3">
                    <a:lumMod val="50000"/>
                  </a:schemeClr>
                </a:solidFill>
                <a:latin typeface="+mj-ea"/>
                <a:ea typeface="+mj-ea"/>
              </a:rPr>
              <a:t>　・消防団の活動については概ね知っている活動が多く、それぞれの活動においても一定、</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興味を示していた。</a:t>
            </a:r>
          </a:p>
          <a:p>
            <a:pPr marL="530352" lvl="1" indent="0">
              <a:buNone/>
            </a:pPr>
            <a:r>
              <a:rPr lang="ja-JP" altLang="en-US" i="0" dirty="0">
                <a:solidFill>
                  <a:schemeClr val="accent3">
                    <a:lumMod val="50000"/>
                  </a:schemeClr>
                </a:solidFill>
                <a:latin typeface="+mj-ea"/>
                <a:ea typeface="+mj-ea"/>
              </a:rPr>
              <a:t>　・今後の消防団の入団促進については</a:t>
            </a:r>
            <a:r>
              <a:rPr lang="en-US" altLang="ja-JP" i="0" dirty="0">
                <a:solidFill>
                  <a:schemeClr val="accent3">
                    <a:lumMod val="50000"/>
                  </a:schemeClr>
                </a:solidFill>
                <a:latin typeface="+mj-ea"/>
                <a:ea typeface="+mj-ea"/>
              </a:rPr>
              <a:t>SNS</a:t>
            </a:r>
            <a:r>
              <a:rPr lang="ja-JP" altLang="en-US" i="0" dirty="0">
                <a:solidFill>
                  <a:schemeClr val="accent3">
                    <a:lumMod val="50000"/>
                  </a:schemeClr>
                </a:solidFill>
                <a:latin typeface="+mj-ea"/>
                <a:ea typeface="+mj-ea"/>
              </a:rPr>
              <a:t>での活動の発信が約７１％と多く、活躍した方</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への表彰制度約７７％についても必要との回答が多かった。</a:t>
            </a:r>
          </a:p>
          <a:p>
            <a:pPr lvl="1"/>
            <a:r>
              <a:rPr lang="ja-JP" altLang="en-US" i="0" dirty="0">
                <a:solidFill>
                  <a:schemeClr val="accent3">
                    <a:lumMod val="50000"/>
                  </a:schemeClr>
                </a:solidFill>
                <a:latin typeface="+mj-ea"/>
                <a:ea typeface="+mj-ea"/>
              </a:rPr>
              <a:t>評　価</a:t>
            </a:r>
            <a:endParaRPr lang="en-US" altLang="ja-JP" i="0" dirty="0">
              <a:solidFill>
                <a:schemeClr val="accent3">
                  <a:lumMod val="50000"/>
                </a:schemeClr>
              </a:solidFill>
              <a:latin typeface="+mj-ea"/>
              <a:ea typeface="+mj-ea"/>
            </a:endParaRPr>
          </a:p>
          <a:p>
            <a:pPr marL="530352" lvl="1" indent="0">
              <a:buNone/>
            </a:pPr>
            <a:r>
              <a:rPr kumimoji="1" lang="ja-JP" altLang="en-US" i="0" dirty="0">
                <a:solidFill>
                  <a:schemeClr val="accent3">
                    <a:lumMod val="50000"/>
                  </a:schemeClr>
                </a:solidFill>
                <a:latin typeface="+mj-ea"/>
                <a:ea typeface="+mj-ea"/>
              </a:rPr>
              <a:t>　・次ページに記載</a:t>
            </a: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7</a:t>
            </a:fld>
            <a:endParaRPr kumimoji="1" lang="ja-JP" altLang="en-US"/>
          </a:p>
        </p:txBody>
      </p:sp>
    </p:spTree>
    <p:extLst>
      <p:ext uri="{BB962C8B-B14F-4D97-AF65-F5344CB8AC3E}">
        <p14:creationId xmlns:p14="http://schemas.microsoft.com/office/powerpoint/2010/main" val="55884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13098"/>
            <a:ext cx="8420669" cy="883695"/>
          </a:xfrm>
        </p:spPr>
        <p:txBody>
          <a:bodyPr anchor="ctr" anchorCtr="0">
            <a:normAutofit fontScale="90000"/>
          </a:bodyPr>
          <a:lstStyle/>
          <a:p>
            <a:r>
              <a:rPr lang="ja-JP" altLang="en-US" sz="3600" i="1" dirty="0">
                <a:solidFill>
                  <a:schemeClr val="accent3">
                    <a:lumMod val="50000"/>
                  </a:schemeClr>
                </a:solidFill>
                <a:latin typeface="メイリオ" panose="020B0604030504040204" pitchFamily="50" charset="-128"/>
                <a:ea typeface="メイリオ" panose="020B0604030504040204" pitchFamily="50" charset="-128"/>
              </a:rPr>
              <a:t>４</a:t>
            </a:r>
            <a:r>
              <a:rPr kumimoji="1" lang="en-US" altLang="ja-JP" sz="3600" i="1" dirty="0">
                <a:solidFill>
                  <a:schemeClr val="accent3">
                    <a:lumMod val="50000"/>
                  </a:schemeClr>
                </a:solidFill>
                <a:latin typeface="メイリオ" panose="020B0604030504040204" pitchFamily="50" charset="-128"/>
                <a:ea typeface="メイリオ" panose="020B0604030504040204" pitchFamily="50" charset="-128"/>
              </a:rPr>
              <a:t>.</a:t>
            </a:r>
            <a:r>
              <a:rPr kumimoji="1" lang="ja-JP" altLang="en-US" sz="3600" i="1" dirty="0">
                <a:solidFill>
                  <a:schemeClr val="accent3">
                    <a:lumMod val="50000"/>
                  </a:schemeClr>
                </a:solidFill>
                <a:latin typeface="+mj-ea"/>
                <a:ea typeface="メイリオ" panose="020B0604030504040204" pitchFamily="50" charset="-128"/>
              </a:rPr>
              <a:t>令和</a:t>
            </a:r>
            <a:r>
              <a:rPr lang="ja-JP" altLang="en-US" sz="3600" i="1" dirty="0">
                <a:solidFill>
                  <a:schemeClr val="accent3">
                    <a:lumMod val="50000"/>
                  </a:schemeClr>
                </a:solidFill>
                <a:latin typeface="+mj-ea"/>
              </a:rPr>
              <a:t>６年度消防団充実強化の取り組み</a:t>
            </a:r>
          </a:p>
        </p:txBody>
      </p:sp>
      <p:sp>
        <p:nvSpPr>
          <p:cNvPr id="3" name="コンテンツ プレースホルダー 2"/>
          <p:cNvSpPr>
            <a:spLocks noGrp="1"/>
          </p:cNvSpPr>
          <p:nvPr>
            <p:ph idx="1"/>
          </p:nvPr>
        </p:nvSpPr>
        <p:spPr>
          <a:xfrm>
            <a:off x="614149" y="1232063"/>
            <a:ext cx="8529851" cy="5423713"/>
          </a:xfrm>
        </p:spPr>
        <p:txBody>
          <a:bodyPr>
            <a:normAutofit fontScale="70000" lnSpcReduction="20000"/>
          </a:bodyPr>
          <a:lstStyle/>
          <a:p>
            <a:r>
              <a:rPr kumimoji="1" lang="ja-JP" altLang="en-US" sz="2600" dirty="0">
                <a:solidFill>
                  <a:schemeClr val="accent3">
                    <a:lumMod val="50000"/>
                  </a:schemeClr>
                </a:solidFill>
                <a:latin typeface="+mj-ea"/>
                <a:ea typeface="+mj-ea"/>
              </a:rPr>
              <a:t>若者消防団入団促進として、実習生（インターンシップ）を受入れ、消防団の入団促進のための取組について検討を行った。</a:t>
            </a:r>
            <a:endParaRPr kumimoji="1" lang="en-US" altLang="ja-JP" sz="2600" dirty="0">
              <a:solidFill>
                <a:schemeClr val="accent3">
                  <a:lumMod val="50000"/>
                </a:schemeClr>
              </a:solidFill>
              <a:latin typeface="+mj-ea"/>
              <a:ea typeface="+mj-ea"/>
            </a:endParaRPr>
          </a:p>
          <a:p>
            <a:pPr marL="0" indent="0">
              <a:buNone/>
            </a:pPr>
            <a:endParaRPr kumimoji="1" lang="ja-JP" altLang="en-US" sz="260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日　時</a:t>
            </a:r>
            <a:r>
              <a:rPr kumimoji="1" lang="en-US" altLang="ja-JP"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令和</a:t>
            </a:r>
            <a:r>
              <a:rPr kumimoji="1" lang="en-US" altLang="ja-JP" i="0" dirty="0">
                <a:solidFill>
                  <a:schemeClr val="accent3">
                    <a:lumMod val="50000"/>
                  </a:schemeClr>
                </a:solidFill>
                <a:latin typeface="+mj-ea"/>
                <a:ea typeface="+mj-ea"/>
              </a:rPr>
              <a:t>6</a:t>
            </a:r>
            <a:r>
              <a:rPr kumimoji="1" lang="ja-JP" altLang="en-US" i="0" dirty="0">
                <a:solidFill>
                  <a:schemeClr val="accent3">
                    <a:lumMod val="50000"/>
                  </a:schemeClr>
                </a:solidFill>
                <a:latin typeface="+mj-ea"/>
                <a:ea typeface="+mj-ea"/>
              </a:rPr>
              <a:t>年８月</a:t>
            </a:r>
            <a:r>
              <a:rPr kumimoji="1" lang="en-US" altLang="ja-JP" i="0" dirty="0">
                <a:solidFill>
                  <a:schemeClr val="accent3">
                    <a:lumMod val="50000"/>
                  </a:schemeClr>
                </a:solidFill>
                <a:latin typeface="+mj-ea"/>
                <a:ea typeface="+mj-ea"/>
              </a:rPr>
              <a:t>19</a:t>
            </a:r>
            <a:r>
              <a:rPr kumimoji="1" lang="ja-JP" altLang="en-US" i="0" dirty="0">
                <a:solidFill>
                  <a:schemeClr val="accent3">
                    <a:lumMod val="50000"/>
                  </a:schemeClr>
                </a:solidFill>
                <a:latin typeface="+mj-ea"/>
                <a:ea typeface="+mj-ea"/>
              </a:rPr>
              <a:t>日（月）～ 令和</a:t>
            </a:r>
            <a:r>
              <a:rPr kumimoji="1" lang="en-US" altLang="ja-JP" i="0" dirty="0">
                <a:solidFill>
                  <a:schemeClr val="accent3">
                    <a:lumMod val="50000"/>
                  </a:schemeClr>
                </a:solidFill>
                <a:latin typeface="+mj-ea"/>
                <a:ea typeface="+mj-ea"/>
              </a:rPr>
              <a:t>6</a:t>
            </a:r>
            <a:r>
              <a:rPr kumimoji="1" lang="ja-JP" altLang="en-US" i="0" dirty="0">
                <a:solidFill>
                  <a:schemeClr val="accent3">
                    <a:lumMod val="50000"/>
                  </a:schemeClr>
                </a:solidFill>
                <a:latin typeface="+mj-ea"/>
                <a:ea typeface="+mj-ea"/>
              </a:rPr>
              <a:t>年８月</a:t>
            </a:r>
            <a:r>
              <a:rPr lang="en-US" altLang="ja-JP" i="0" dirty="0">
                <a:solidFill>
                  <a:schemeClr val="accent3">
                    <a:lumMod val="50000"/>
                  </a:schemeClr>
                </a:solidFill>
                <a:latin typeface="+mj-ea"/>
                <a:ea typeface="+mj-ea"/>
              </a:rPr>
              <a:t>2</a:t>
            </a:r>
            <a:r>
              <a:rPr kumimoji="1" lang="en-US" altLang="ja-JP" i="0" dirty="0">
                <a:solidFill>
                  <a:schemeClr val="accent3">
                    <a:lumMod val="50000"/>
                  </a:schemeClr>
                </a:solidFill>
                <a:latin typeface="+mj-ea"/>
                <a:ea typeface="+mj-ea"/>
              </a:rPr>
              <a:t>9</a:t>
            </a:r>
            <a:r>
              <a:rPr kumimoji="1" lang="ja-JP" altLang="en-US" i="0" dirty="0">
                <a:solidFill>
                  <a:schemeClr val="accent3">
                    <a:lumMod val="50000"/>
                  </a:schemeClr>
                </a:solidFill>
                <a:latin typeface="+mj-ea"/>
                <a:ea typeface="+mj-ea"/>
              </a:rPr>
              <a:t>日（木）</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実習場所</a:t>
            </a: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消防保安課</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参加者</a:t>
            </a:r>
            <a:r>
              <a:rPr lang="en-US" altLang="ja-JP" i="0" dirty="0">
                <a:solidFill>
                  <a:schemeClr val="accent3">
                    <a:lumMod val="50000"/>
                  </a:schemeClr>
                </a:solidFill>
                <a:latin typeface="+mj-ea"/>
                <a:ea typeface="+mj-ea"/>
              </a:rPr>
              <a:t>	</a:t>
            </a:r>
            <a:r>
              <a:rPr lang="ja-JP" altLang="en-US" i="0" dirty="0">
                <a:solidFill>
                  <a:schemeClr val="accent3">
                    <a:lumMod val="50000"/>
                  </a:schemeClr>
                </a:solidFill>
                <a:latin typeface="+mj-ea"/>
                <a:ea typeface="+mj-ea"/>
              </a:rPr>
              <a:t>現役大学生１名</a:t>
            </a:r>
            <a:endParaRPr lang="en-US" altLang="ja-JP" i="0" dirty="0">
              <a:solidFill>
                <a:schemeClr val="accent3">
                  <a:lumMod val="50000"/>
                </a:schemeClr>
              </a:solidFill>
              <a:latin typeface="+mj-ea"/>
              <a:ea typeface="+mj-ea"/>
            </a:endParaRPr>
          </a:p>
          <a:p>
            <a:pPr lvl="1"/>
            <a:r>
              <a:rPr kumimoji="1" lang="ja-JP" altLang="en-US" i="0" dirty="0">
                <a:solidFill>
                  <a:schemeClr val="accent3">
                    <a:lumMod val="50000"/>
                  </a:schemeClr>
                </a:solidFill>
                <a:latin typeface="+mj-ea"/>
                <a:ea typeface="+mj-ea"/>
              </a:rPr>
              <a:t>テーマ</a:t>
            </a:r>
            <a:r>
              <a:rPr kumimoji="1" lang="en-US" altLang="ja-JP"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インターンシップにおける実習生受入</a:t>
            </a:r>
            <a:endParaRPr kumimoji="1"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実習業務の概要</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・消防団の入団促進に係る意見交換</a:t>
            </a:r>
          </a:p>
          <a:p>
            <a:pPr marL="530352" lvl="1" indent="0">
              <a:buNone/>
            </a:pPr>
            <a:r>
              <a:rPr lang="ja-JP" altLang="en-US" i="0" dirty="0">
                <a:solidFill>
                  <a:schemeClr val="accent3">
                    <a:lumMod val="50000"/>
                  </a:schemeClr>
                </a:solidFill>
                <a:latin typeface="+mj-ea"/>
                <a:ea typeface="+mj-ea"/>
              </a:rPr>
              <a:t>　・消防団入団促進に係る情報収集及び資料作成	</a:t>
            </a:r>
          </a:p>
          <a:p>
            <a:pPr marL="530352" lvl="1" indent="0">
              <a:buNone/>
            </a:pPr>
            <a:r>
              <a:rPr lang="ja-JP" altLang="en-US" i="0" dirty="0">
                <a:solidFill>
                  <a:schemeClr val="accent3">
                    <a:lumMod val="50000"/>
                  </a:schemeClr>
                </a:solidFill>
                <a:latin typeface="+mj-ea"/>
                <a:ea typeface="+mj-ea"/>
              </a:rPr>
              <a:t>　・府内消防本部・同市消防団の訓練見学</a:t>
            </a:r>
          </a:p>
          <a:p>
            <a:pPr marL="530352" lvl="1" indent="0">
              <a:buNone/>
            </a:pPr>
            <a:r>
              <a:rPr lang="ja-JP" altLang="en-US" i="0" dirty="0">
                <a:solidFill>
                  <a:schemeClr val="accent3">
                    <a:lumMod val="50000"/>
                  </a:schemeClr>
                </a:solidFill>
                <a:latin typeface="+mj-ea"/>
                <a:ea typeface="+mj-ea"/>
              </a:rPr>
              <a:t>　・大阪府防災拠点視察</a:t>
            </a:r>
          </a:p>
          <a:p>
            <a:pPr marL="530352" lvl="1" indent="0">
              <a:buNone/>
            </a:pPr>
            <a:r>
              <a:rPr lang="ja-JP" altLang="en-US" i="0" dirty="0">
                <a:solidFill>
                  <a:schemeClr val="accent3">
                    <a:lumMod val="50000"/>
                  </a:schemeClr>
                </a:solidFill>
                <a:latin typeface="+mj-ea"/>
                <a:ea typeface="+mj-ea"/>
              </a:rPr>
              <a:t>　・消防大会の運営資料の作成</a:t>
            </a:r>
          </a:p>
          <a:p>
            <a:pPr marL="530352" lvl="1" indent="0">
              <a:buNone/>
            </a:pPr>
            <a:r>
              <a:rPr lang="ja-JP" altLang="en-US" i="0" dirty="0">
                <a:solidFill>
                  <a:schemeClr val="accent3">
                    <a:lumMod val="50000"/>
                  </a:schemeClr>
                </a:solidFill>
                <a:latin typeface="+mj-ea"/>
                <a:ea typeface="+mj-ea"/>
              </a:rPr>
              <a:t>　・消防団入団促進に関するプレゼン</a:t>
            </a:r>
          </a:p>
          <a:p>
            <a:pPr marL="530352" lvl="1" indent="0">
              <a:buNone/>
            </a:pPr>
            <a:r>
              <a:rPr lang="ja-JP" altLang="en-US" i="0" dirty="0">
                <a:solidFill>
                  <a:schemeClr val="accent3">
                    <a:lumMod val="50000"/>
                  </a:schemeClr>
                </a:solidFill>
                <a:latin typeface="+mj-ea"/>
                <a:ea typeface="+mj-ea"/>
              </a:rPr>
              <a:t>　・事後振り返り　など</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評　価</a:t>
            </a:r>
            <a:endParaRPr kumimoji="1" lang="en-US" altLang="ja-JP" i="0" dirty="0">
              <a:solidFill>
                <a:schemeClr val="accent3">
                  <a:lumMod val="50000"/>
                </a:schemeClr>
              </a:solidFill>
              <a:latin typeface="+mj-ea"/>
              <a:ea typeface="+mj-ea"/>
            </a:endParaRPr>
          </a:p>
          <a:p>
            <a:pPr marL="530352" lvl="1" indent="0">
              <a:buNone/>
            </a:pPr>
            <a:r>
              <a:rPr kumimoji="1" lang="ja-JP" altLang="en-US" i="0" dirty="0">
                <a:solidFill>
                  <a:schemeClr val="accent3">
                    <a:lumMod val="50000"/>
                  </a:schemeClr>
                </a:solidFill>
                <a:latin typeface="+mj-ea"/>
                <a:ea typeface="+mj-ea"/>
              </a:rPr>
              <a:t>　・若者の消防団に対する認知度の向上や効果的な広報活動、加入促進を探る良いきっかけ</a:t>
            </a:r>
            <a:endParaRPr kumimoji="1"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となったが、</a:t>
            </a:r>
            <a:r>
              <a:rPr lang="ja-JP" altLang="en-US" i="0" dirty="0">
                <a:solidFill>
                  <a:schemeClr val="accent3">
                    <a:lumMod val="50000"/>
                  </a:schemeClr>
                </a:solidFill>
                <a:latin typeface="+mj-ea"/>
                <a:ea typeface="+mj-ea"/>
              </a:rPr>
              <a:t>今後は更に効果的なアンケートを実施していく。</a:t>
            </a:r>
            <a:endParaRPr kumimoji="1"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・次年度は</a:t>
            </a:r>
            <a:r>
              <a:rPr kumimoji="1" lang="ja-JP" altLang="en-US" i="0" dirty="0">
                <a:solidFill>
                  <a:schemeClr val="accent3">
                    <a:lumMod val="50000"/>
                  </a:schemeClr>
                </a:solidFill>
                <a:latin typeface="+mj-ea"/>
                <a:ea typeface="+mj-ea"/>
              </a:rPr>
              <a:t>、令和６年度の意見等を踏まえて、質問項目を追加し、更に多くの若者から様々</a:t>
            </a:r>
            <a:endParaRPr kumimoji="1"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a:t>
            </a:r>
            <a:r>
              <a:rPr kumimoji="1" lang="ja-JP" altLang="en-US" i="0" dirty="0">
                <a:solidFill>
                  <a:schemeClr val="accent3">
                    <a:lumMod val="50000"/>
                  </a:schemeClr>
                </a:solidFill>
                <a:latin typeface="+mj-ea"/>
                <a:ea typeface="+mj-ea"/>
              </a:rPr>
              <a:t>な意見を集約する事が必要であることから、引き続き現役大学生に対し、アンケートや</a:t>
            </a:r>
            <a:endParaRPr kumimoji="1" lang="en-US" altLang="ja-JP" i="0" dirty="0">
              <a:solidFill>
                <a:schemeClr val="accent3">
                  <a:lumMod val="50000"/>
                </a:schemeClr>
              </a:solidFill>
              <a:latin typeface="+mj-ea"/>
              <a:ea typeface="+mj-ea"/>
            </a:endParaRPr>
          </a:p>
          <a:p>
            <a:pPr marL="530352" lvl="1" indent="0">
              <a:buNone/>
            </a:pPr>
            <a:r>
              <a:rPr kumimoji="1" lang="ja-JP" altLang="en-US" i="0" dirty="0">
                <a:solidFill>
                  <a:schemeClr val="accent3">
                    <a:lumMod val="50000"/>
                  </a:schemeClr>
                </a:solidFill>
                <a:latin typeface="+mj-ea"/>
                <a:ea typeface="+mj-ea"/>
              </a:rPr>
              <a:t>　　グループワークを実施するなど「消防団に対する意識調査」を実施していく。</a:t>
            </a:r>
          </a:p>
          <a:p>
            <a:pPr marL="530352" lvl="1" indent="0">
              <a:buNone/>
            </a:pPr>
            <a:endParaRPr lang="ja-JP" altLang="en-US" i="0" dirty="0">
              <a:solidFill>
                <a:schemeClr val="accent3">
                  <a:lumMod val="50000"/>
                </a:schemeClr>
              </a:solidFill>
              <a:latin typeface="+mn-ea"/>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8</a:t>
            </a:fld>
            <a:endParaRPr kumimoji="1" lang="ja-JP" altLang="en-US"/>
          </a:p>
        </p:txBody>
      </p:sp>
    </p:spTree>
    <p:extLst>
      <p:ext uri="{BB962C8B-B14F-4D97-AF65-F5344CB8AC3E}">
        <p14:creationId xmlns:p14="http://schemas.microsoft.com/office/powerpoint/2010/main" val="201689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4149" y="128591"/>
            <a:ext cx="8420669" cy="883695"/>
          </a:xfrm>
        </p:spPr>
        <p:txBody>
          <a:bodyPr anchor="ctr" anchorCtr="0">
            <a:normAutofit fontScale="90000"/>
          </a:bodyPr>
          <a:lstStyle/>
          <a:p>
            <a:r>
              <a:rPr lang="ja-JP" altLang="en-US" sz="3600" i="1" dirty="0">
                <a:solidFill>
                  <a:schemeClr val="accent3">
                    <a:lumMod val="50000"/>
                  </a:schemeClr>
                </a:solidFill>
                <a:latin typeface="メイリオ" panose="020B0604030504040204" pitchFamily="50" charset="-128"/>
                <a:ea typeface="メイリオ" panose="020B0604030504040204" pitchFamily="50" charset="-128"/>
              </a:rPr>
              <a:t>４</a:t>
            </a:r>
            <a:r>
              <a:rPr kumimoji="1" lang="en-US" altLang="ja-JP" sz="3600" i="1" dirty="0">
                <a:solidFill>
                  <a:schemeClr val="accent3">
                    <a:lumMod val="50000"/>
                  </a:schemeClr>
                </a:solidFill>
                <a:latin typeface="メイリオ" panose="020B0604030504040204" pitchFamily="50" charset="-128"/>
                <a:ea typeface="メイリオ" panose="020B0604030504040204" pitchFamily="50" charset="-128"/>
              </a:rPr>
              <a:t>.</a:t>
            </a:r>
            <a:r>
              <a:rPr kumimoji="1" lang="ja-JP" altLang="en-US" sz="3600" i="1" dirty="0">
                <a:solidFill>
                  <a:schemeClr val="accent3">
                    <a:lumMod val="50000"/>
                  </a:schemeClr>
                </a:solidFill>
                <a:latin typeface="メイリオ" panose="020B0604030504040204" pitchFamily="50" charset="-128"/>
                <a:ea typeface="メイリオ" panose="020B0604030504040204" pitchFamily="50" charset="-128"/>
              </a:rPr>
              <a:t> </a:t>
            </a:r>
            <a:r>
              <a:rPr kumimoji="1" lang="ja-JP" altLang="en-US" sz="3600" i="1" dirty="0">
                <a:solidFill>
                  <a:schemeClr val="accent3">
                    <a:lumMod val="50000"/>
                  </a:schemeClr>
                </a:solidFill>
                <a:latin typeface="+mj-ea"/>
                <a:ea typeface="メイリオ" panose="020B0604030504040204" pitchFamily="50" charset="-128"/>
              </a:rPr>
              <a:t>令和</a:t>
            </a:r>
            <a:r>
              <a:rPr lang="ja-JP" altLang="en-US" sz="3600" i="1" dirty="0">
                <a:solidFill>
                  <a:schemeClr val="accent3">
                    <a:lumMod val="50000"/>
                  </a:schemeClr>
                </a:solidFill>
                <a:latin typeface="+mj-ea"/>
              </a:rPr>
              <a:t>６年度消防団充実強化の取り組み</a:t>
            </a:r>
          </a:p>
        </p:txBody>
      </p:sp>
      <p:sp>
        <p:nvSpPr>
          <p:cNvPr id="3" name="コンテンツ プレースホルダー 2"/>
          <p:cNvSpPr>
            <a:spLocks noGrp="1"/>
          </p:cNvSpPr>
          <p:nvPr>
            <p:ph idx="1"/>
          </p:nvPr>
        </p:nvSpPr>
        <p:spPr>
          <a:xfrm>
            <a:off x="614150" y="1111171"/>
            <a:ext cx="8322032" cy="5618238"/>
          </a:xfrm>
        </p:spPr>
        <p:txBody>
          <a:bodyPr>
            <a:normAutofit fontScale="62500" lnSpcReduction="20000"/>
          </a:bodyPr>
          <a:lstStyle/>
          <a:p>
            <a:r>
              <a:rPr lang="ja-JP" altLang="en-US" i="0" dirty="0">
                <a:solidFill>
                  <a:schemeClr val="accent3">
                    <a:lumMod val="50000"/>
                  </a:schemeClr>
                </a:solidFill>
                <a:latin typeface="+mj-ea"/>
                <a:ea typeface="+mj-ea"/>
              </a:rPr>
              <a:t>アニメ映画とタイアップした消防団員募集ポスターを作成後、各消防本部へ配布し、消防団の入団　　　促進に努めた。</a:t>
            </a:r>
            <a:endParaRPr lang="en-US" altLang="ja-JP" i="0" dirty="0">
              <a:solidFill>
                <a:schemeClr val="accent3">
                  <a:lumMod val="50000"/>
                </a:schemeClr>
              </a:solidFill>
              <a:latin typeface="+mj-ea"/>
              <a:ea typeface="+mj-ea"/>
            </a:endParaRPr>
          </a:p>
          <a:p>
            <a:pPr marL="0" indent="0">
              <a:buNone/>
            </a:pPr>
            <a:endParaRPr lang="ja-JP" altLang="en-US"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日　時　　令和</a:t>
            </a:r>
            <a:r>
              <a:rPr lang="en-US" altLang="ja-JP" i="0" dirty="0">
                <a:solidFill>
                  <a:schemeClr val="accent3">
                    <a:lumMod val="50000"/>
                  </a:schemeClr>
                </a:solidFill>
                <a:latin typeface="+mj-ea"/>
                <a:ea typeface="+mj-ea"/>
              </a:rPr>
              <a:t>6</a:t>
            </a:r>
            <a:r>
              <a:rPr lang="ja-JP" altLang="en-US" i="0" dirty="0">
                <a:solidFill>
                  <a:schemeClr val="accent3">
                    <a:lumMod val="50000"/>
                  </a:schemeClr>
                </a:solidFill>
                <a:latin typeface="+mj-ea"/>
                <a:ea typeface="+mj-ea"/>
              </a:rPr>
              <a:t>年８月～ </a:t>
            </a:r>
          </a:p>
          <a:p>
            <a:pPr lvl="1"/>
            <a:r>
              <a:rPr lang="ja-JP" altLang="en-US" i="0" dirty="0">
                <a:solidFill>
                  <a:schemeClr val="accent3">
                    <a:lumMod val="50000"/>
                  </a:schemeClr>
                </a:solidFill>
                <a:latin typeface="+mj-ea"/>
                <a:ea typeface="+mj-ea"/>
              </a:rPr>
              <a:t>内　容　　新別館北館、パスポート</a:t>
            </a:r>
            <a:r>
              <a:rPr lang="en-US" altLang="ja-JP" i="0" dirty="0">
                <a:solidFill>
                  <a:schemeClr val="accent3">
                    <a:lumMod val="50000"/>
                  </a:schemeClr>
                </a:solidFill>
                <a:latin typeface="+mj-ea"/>
                <a:ea typeface="+mj-ea"/>
              </a:rPr>
              <a:t>C</a:t>
            </a:r>
            <a:r>
              <a:rPr lang="ja-JP" altLang="en-US" i="0" dirty="0">
                <a:solidFill>
                  <a:schemeClr val="accent3">
                    <a:lumMod val="50000"/>
                  </a:schemeClr>
                </a:solidFill>
                <a:latin typeface="+mj-ea"/>
                <a:ea typeface="+mj-ea"/>
              </a:rPr>
              <a:t>、市町村消防、スーパーマーケットなど市町村消防へ</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　　　　　約</a:t>
            </a:r>
            <a:r>
              <a:rPr lang="en-US" altLang="ja-JP" i="0" dirty="0">
                <a:solidFill>
                  <a:schemeClr val="accent3">
                    <a:lumMod val="50000"/>
                  </a:schemeClr>
                </a:solidFill>
                <a:latin typeface="+mj-ea"/>
                <a:ea typeface="+mj-ea"/>
              </a:rPr>
              <a:t>200</a:t>
            </a:r>
            <a:r>
              <a:rPr lang="ja-JP" altLang="en-US" i="0" dirty="0">
                <a:solidFill>
                  <a:schemeClr val="accent3">
                    <a:lumMod val="50000"/>
                  </a:schemeClr>
                </a:solidFill>
                <a:latin typeface="+mj-ea"/>
                <a:ea typeface="+mj-ea"/>
              </a:rPr>
              <a:t>枚配布した。</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評　価　　商業施設などの広範囲の場所での周知により、効果的な広報活動が行えた。</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　　　　　企業とのタイアップは、少ない負担でより大きな効果を得られるため、引き続き　　　　</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実施していきたい。　　　　　　</a:t>
            </a:r>
          </a:p>
          <a:p>
            <a:pPr lvl="1"/>
            <a:endParaRPr lang="ja-JP" altLang="en-US" i="0" dirty="0">
              <a:solidFill>
                <a:schemeClr val="accent3">
                  <a:lumMod val="50000"/>
                </a:schemeClr>
              </a:solidFill>
              <a:latin typeface="+mj-ea"/>
              <a:ea typeface="+mj-ea"/>
            </a:endParaRPr>
          </a:p>
          <a:p>
            <a:r>
              <a:rPr lang="ja-JP" altLang="en-US" i="0" dirty="0">
                <a:solidFill>
                  <a:schemeClr val="accent3">
                    <a:lumMod val="50000"/>
                  </a:schemeClr>
                </a:solidFill>
                <a:latin typeface="+mj-ea"/>
                <a:ea typeface="+mj-ea"/>
              </a:rPr>
              <a:t>市町村の消防フェア等において消防団</a:t>
            </a:r>
            <a:r>
              <a:rPr lang="ja-JP" altLang="en-US" dirty="0">
                <a:solidFill>
                  <a:schemeClr val="accent3">
                    <a:lumMod val="50000"/>
                  </a:schemeClr>
                </a:solidFill>
                <a:latin typeface="+mj-ea"/>
                <a:ea typeface="+mj-ea"/>
              </a:rPr>
              <a:t>の入団促進、広報</a:t>
            </a:r>
            <a:r>
              <a:rPr lang="ja-JP" altLang="en-US" i="0" dirty="0">
                <a:solidFill>
                  <a:schemeClr val="accent3">
                    <a:lumMod val="50000"/>
                  </a:schemeClr>
                </a:solidFill>
                <a:latin typeface="+mj-ea"/>
                <a:ea typeface="+mj-ea"/>
              </a:rPr>
              <a:t>活動を行った。</a:t>
            </a:r>
            <a:endParaRPr lang="en-US" altLang="ja-JP" i="0" dirty="0">
              <a:solidFill>
                <a:schemeClr val="accent3">
                  <a:lumMod val="50000"/>
                </a:schemeClr>
              </a:solidFill>
              <a:latin typeface="+mj-ea"/>
              <a:ea typeface="+mj-ea"/>
            </a:endParaRPr>
          </a:p>
          <a:p>
            <a:pPr marL="0" indent="0">
              <a:buNone/>
            </a:pPr>
            <a:endParaRPr lang="ja-JP" altLang="en-US"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日　時　　令和６年</a:t>
            </a:r>
            <a:r>
              <a:rPr lang="en-US" altLang="ja-JP" i="0" dirty="0">
                <a:solidFill>
                  <a:schemeClr val="accent3">
                    <a:lumMod val="50000"/>
                  </a:schemeClr>
                </a:solidFill>
                <a:latin typeface="+mj-ea"/>
                <a:ea typeface="+mj-ea"/>
              </a:rPr>
              <a:t>10</a:t>
            </a:r>
            <a:r>
              <a:rPr lang="ja-JP" altLang="en-US" i="0" dirty="0">
                <a:solidFill>
                  <a:schemeClr val="accent3">
                    <a:lumMod val="50000"/>
                  </a:schemeClr>
                </a:solidFill>
                <a:latin typeface="+mj-ea"/>
                <a:ea typeface="+mj-ea"/>
              </a:rPr>
              <a:t>月</a:t>
            </a:r>
            <a:r>
              <a:rPr lang="en-US" altLang="ja-JP" i="0" dirty="0">
                <a:solidFill>
                  <a:schemeClr val="accent3">
                    <a:lumMod val="50000"/>
                  </a:schemeClr>
                </a:solidFill>
                <a:latin typeface="+mj-ea"/>
                <a:ea typeface="+mj-ea"/>
              </a:rPr>
              <a:t>20</a:t>
            </a:r>
            <a:r>
              <a:rPr lang="ja-JP" altLang="en-US" i="0" dirty="0">
                <a:solidFill>
                  <a:schemeClr val="accent3">
                    <a:lumMod val="50000"/>
                  </a:schemeClr>
                </a:solidFill>
                <a:latin typeface="+mj-ea"/>
                <a:ea typeface="+mj-ea"/>
              </a:rPr>
              <a:t>日（高槻市）　</a:t>
            </a:r>
            <a:r>
              <a:rPr lang="en-US" altLang="ja-JP" i="0" dirty="0">
                <a:solidFill>
                  <a:schemeClr val="accent3">
                    <a:lumMod val="50000"/>
                  </a:schemeClr>
                </a:solidFill>
                <a:latin typeface="+mj-ea"/>
                <a:ea typeface="+mj-ea"/>
              </a:rPr>
              <a:t>10</a:t>
            </a:r>
            <a:r>
              <a:rPr lang="ja-JP" altLang="en-US" i="0" dirty="0">
                <a:solidFill>
                  <a:schemeClr val="accent3">
                    <a:lumMod val="50000"/>
                  </a:schemeClr>
                </a:solidFill>
                <a:latin typeface="+mj-ea"/>
                <a:ea typeface="+mj-ea"/>
              </a:rPr>
              <a:t>月</a:t>
            </a:r>
            <a:r>
              <a:rPr lang="en-US" altLang="ja-JP" i="0" dirty="0">
                <a:solidFill>
                  <a:schemeClr val="accent3">
                    <a:lumMod val="50000"/>
                  </a:schemeClr>
                </a:solidFill>
                <a:latin typeface="+mj-ea"/>
                <a:ea typeface="+mj-ea"/>
              </a:rPr>
              <a:t>26</a:t>
            </a:r>
            <a:r>
              <a:rPr lang="ja-JP" altLang="en-US" i="0" dirty="0">
                <a:solidFill>
                  <a:schemeClr val="accent3">
                    <a:lumMod val="50000"/>
                  </a:schemeClr>
                </a:solidFill>
                <a:latin typeface="+mj-ea"/>
                <a:ea typeface="+mj-ea"/>
              </a:rPr>
              <a:t>日（泉南市）</a:t>
            </a:r>
          </a:p>
          <a:p>
            <a:pPr marL="530352" lvl="1" indent="0">
              <a:buNone/>
            </a:pPr>
            <a:r>
              <a:rPr lang="ja-JP" altLang="en-US" i="0" dirty="0">
                <a:solidFill>
                  <a:schemeClr val="accent3">
                    <a:lumMod val="50000"/>
                  </a:schemeClr>
                </a:solidFill>
                <a:latin typeface="+mj-ea"/>
                <a:ea typeface="+mj-ea"/>
              </a:rPr>
              <a:t>　    　　　　　　　　  </a:t>
            </a:r>
            <a:r>
              <a:rPr lang="en-US" altLang="ja-JP" i="0" dirty="0">
                <a:solidFill>
                  <a:schemeClr val="accent3">
                    <a:lumMod val="50000"/>
                  </a:schemeClr>
                </a:solidFill>
                <a:latin typeface="+mj-ea"/>
                <a:ea typeface="+mj-ea"/>
              </a:rPr>
              <a:t>11</a:t>
            </a:r>
            <a:r>
              <a:rPr lang="ja-JP" altLang="en-US" i="0" dirty="0">
                <a:solidFill>
                  <a:schemeClr val="accent3">
                    <a:lumMod val="50000"/>
                  </a:schemeClr>
                </a:solidFill>
                <a:latin typeface="+mj-ea"/>
                <a:ea typeface="+mj-ea"/>
              </a:rPr>
              <a:t>月</a:t>
            </a:r>
            <a:r>
              <a:rPr lang="en-US" altLang="ja-JP" i="0" dirty="0">
                <a:solidFill>
                  <a:schemeClr val="accent3">
                    <a:lumMod val="50000"/>
                  </a:schemeClr>
                </a:solidFill>
                <a:latin typeface="+mj-ea"/>
                <a:ea typeface="+mj-ea"/>
              </a:rPr>
              <a:t>10</a:t>
            </a:r>
            <a:r>
              <a:rPr lang="ja-JP" altLang="en-US" i="0" dirty="0">
                <a:solidFill>
                  <a:schemeClr val="accent3">
                    <a:lumMod val="50000"/>
                  </a:schemeClr>
                </a:solidFill>
                <a:latin typeface="+mj-ea"/>
                <a:ea typeface="+mj-ea"/>
              </a:rPr>
              <a:t>日（豊能町）</a:t>
            </a:r>
          </a:p>
          <a:p>
            <a:pPr lvl="1"/>
            <a:r>
              <a:rPr lang="ja-JP" altLang="en-US" i="0" dirty="0">
                <a:solidFill>
                  <a:schemeClr val="accent3">
                    <a:lumMod val="50000"/>
                  </a:schemeClr>
                </a:solidFill>
                <a:latin typeface="+mj-ea"/>
                <a:ea typeface="+mj-ea"/>
              </a:rPr>
              <a:t>場　所　　イオン高槻店　イオンモールりんくう泉南</a:t>
            </a:r>
          </a:p>
          <a:p>
            <a:pPr marL="530352" lvl="1" indent="0">
              <a:buNone/>
            </a:pPr>
            <a:r>
              <a:rPr lang="ja-JP" altLang="en-US" i="0" dirty="0">
                <a:solidFill>
                  <a:schemeClr val="accent3">
                    <a:lumMod val="50000"/>
                  </a:schemeClr>
                </a:solidFill>
                <a:latin typeface="+mj-ea"/>
                <a:ea typeface="+mj-ea"/>
              </a:rPr>
              <a:t>     　　　　    東ときわ台</a:t>
            </a:r>
            <a:r>
              <a:rPr lang="en-US" altLang="ja-JP" i="0" dirty="0">
                <a:solidFill>
                  <a:schemeClr val="accent3">
                    <a:lumMod val="50000"/>
                  </a:schemeClr>
                </a:solidFill>
                <a:latin typeface="+mj-ea"/>
                <a:ea typeface="+mj-ea"/>
              </a:rPr>
              <a:t>1</a:t>
            </a:r>
            <a:r>
              <a:rPr lang="ja-JP" altLang="en-US" i="0" dirty="0">
                <a:solidFill>
                  <a:schemeClr val="accent3">
                    <a:lumMod val="50000"/>
                  </a:schemeClr>
                </a:solidFill>
                <a:latin typeface="+mj-ea"/>
                <a:ea typeface="+mj-ea"/>
              </a:rPr>
              <a:t>丁目公園ふれあい広場</a:t>
            </a:r>
          </a:p>
          <a:p>
            <a:pPr lvl="1"/>
            <a:r>
              <a:rPr lang="ja-JP" altLang="en-US" i="0" dirty="0">
                <a:solidFill>
                  <a:schemeClr val="accent3">
                    <a:lumMod val="50000"/>
                  </a:schemeClr>
                </a:solidFill>
                <a:latin typeface="+mj-ea"/>
                <a:ea typeface="+mj-ea"/>
              </a:rPr>
              <a:t>内　容　　消防団の広報活動のため、約</a:t>
            </a:r>
            <a:r>
              <a:rPr lang="en-US" altLang="ja-JP" i="0" dirty="0">
                <a:solidFill>
                  <a:schemeClr val="accent3">
                    <a:lumMod val="50000"/>
                  </a:schemeClr>
                </a:solidFill>
                <a:latin typeface="+mj-ea"/>
                <a:ea typeface="+mj-ea"/>
              </a:rPr>
              <a:t>1,000</a:t>
            </a:r>
            <a:r>
              <a:rPr lang="ja-JP" altLang="en-US" i="0" dirty="0">
                <a:solidFill>
                  <a:schemeClr val="accent3">
                    <a:lumMod val="50000"/>
                  </a:schemeClr>
                </a:solidFill>
                <a:latin typeface="+mj-ea"/>
                <a:ea typeface="+mj-ea"/>
              </a:rPr>
              <a:t>人の府民に対し、　</a:t>
            </a:r>
          </a:p>
          <a:p>
            <a:pPr marL="530352" lvl="1" indent="0">
              <a:buNone/>
            </a:pPr>
            <a:r>
              <a:rPr lang="ja-JP" altLang="en-US" i="0" dirty="0">
                <a:solidFill>
                  <a:schemeClr val="accent3">
                    <a:lumMod val="50000"/>
                  </a:schemeClr>
                </a:solidFill>
                <a:latin typeface="+mj-ea"/>
                <a:ea typeface="+mj-ea"/>
              </a:rPr>
              <a:t>  　　　　　  「消防団の理解促進用のチラシ」及び広報グッズを配布</a:t>
            </a:r>
          </a:p>
          <a:p>
            <a:pPr marL="530352" lvl="1" indent="0">
              <a:buNone/>
            </a:pPr>
            <a:r>
              <a:rPr lang="ja-JP" altLang="en-US" i="0" dirty="0">
                <a:solidFill>
                  <a:schemeClr val="accent3">
                    <a:lumMod val="50000"/>
                  </a:schemeClr>
                </a:solidFill>
                <a:latin typeface="+mj-ea"/>
                <a:ea typeface="+mj-ea"/>
              </a:rPr>
              <a:t>   　　　　　  した。</a:t>
            </a:r>
            <a:endParaRPr lang="en-US" altLang="ja-JP" i="0" dirty="0">
              <a:solidFill>
                <a:schemeClr val="accent3">
                  <a:lumMod val="50000"/>
                </a:schemeClr>
              </a:solidFill>
              <a:latin typeface="+mj-ea"/>
              <a:ea typeface="+mj-ea"/>
            </a:endParaRPr>
          </a:p>
          <a:p>
            <a:pPr lvl="1"/>
            <a:r>
              <a:rPr lang="ja-JP" altLang="en-US" i="0" dirty="0">
                <a:solidFill>
                  <a:schemeClr val="accent3">
                    <a:lumMod val="50000"/>
                  </a:schemeClr>
                </a:solidFill>
                <a:latin typeface="+mj-ea"/>
                <a:ea typeface="+mj-ea"/>
              </a:rPr>
              <a:t>評　価　　消防団の実員数が定数に満たない消防団の属する地域住民に対して、消防団に対</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する理解促進を図ることができた。</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消防団の実員数が定数に満たない消防団の属する地域は、他にもあることから、</a:t>
            </a:r>
            <a:endParaRPr lang="en-US" altLang="ja-JP" i="0" dirty="0">
              <a:solidFill>
                <a:schemeClr val="accent3">
                  <a:lumMod val="50000"/>
                </a:schemeClr>
              </a:solidFill>
              <a:latin typeface="+mj-ea"/>
              <a:ea typeface="+mj-ea"/>
            </a:endParaRPr>
          </a:p>
          <a:p>
            <a:pPr marL="530352" lvl="1" indent="0">
              <a:buNone/>
            </a:pPr>
            <a:r>
              <a:rPr lang="ja-JP" altLang="en-US" i="0" dirty="0">
                <a:solidFill>
                  <a:schemeClr val="accent3">
                    <a:lumMod val="50000"/>
                  </a:schemeClr>
                </a:solidFill>
                <a:latin typeface="+mj-ea"/>
                <a:ea typeface="+mj-ea"/>
              </a:rPr>
              <a:t>　　　　　　　今後も引き続き実施し、消防団の入団促進に努めていく。</a:t>
            </a:r>
          </a:p>
          <a:p>
            <a:pPr lvl="1"/>
            <a:endParaRPr lang="en-US" altLang="ja-JP" i="0" dirty="0">
              <a:solidFill>
                <a:schemeClr val="accent3">
                  <a:lumMod val="50000"/>
                </a:schemeClr>
              </a:solidFill>
              <a:latin typeface="+mj-ea"/>
              <a:ea typeface="+mj-ea"/>
            </a:endParaRPr>
          </a:p>
          <a:p>
            <a:pPr marL="530352" lvl="1" indent="0">
              <a:buNone/>
            </a:pPr>
            <a:endParaRPr lang="ja-JP" altLang="en-US" i="0" dirty="0">
              <a:solidFill>
                <a:schemeClr val="accent3">
                  <a:lumMod val="50000"/>
                </a:schemeClr>
              </a:solidFill>
              <a:latin typeface="+mn-ea"/>
            </a:endParaRPr>
          </a:p>
        </p:txBody>
      </p:sp>
      <p:sp>
        <p:nvSpPr>
          <p:cNvPr id="4" name="スライド番号プレースホルダー 3"/>
          <p:cNvSpPr>
            <a:spLocks noGrp="1"/>
          </p:cNvSpPr>
          <p:nvPr>
            <p:ph type="sldNum" sz="quarter" idx="12"/>
          </p:nvPr>
        </p:nvSpPr>
        <p:spPr/>
        <p:txBody>
          <a:bodyPr/>
          <a:lstStyle/>
          <a:p>
            <a:fld id="{64288675-508E-4BC9-B862-4004410EF364}" type="slidenum">
              <a:rPr kumimoji="1" lang="ja-JP" altLang="en-US" smtClean="0"/>
              <a:t>9</a:t>
            </a:fld>
            <a:endParaRPr kumimoji="1" lang="ja-JP" altLang="en-US" dirty="0"/>
          </a:p>
        </p:txBody>
      </p:sp>
    </p:spTree>
    <p:extLst>
      <p:ext uri="{BB962C8B-B14F-4D97-AF65-F5344CB8AC3E}">
        <p14:creationId xmlns:p14="http://schemas.microsoft.com/office/powerpoint/2010/main" val="3772656029"/>
      </p:ext>
    </p:extLst>
  </p:cSld>
  <p:clrMapOvr>
    <a:masterClrMapping/>
  </p:clrMapOvr>
</p:sld>
</file>

<file path=ppt/theme/theme1.xml><?xml version="1.0" encoding="utf-8"?>
<a:theme xmlns:a="http://schemas.openxmlformats.org/drawingml/2006/main" name="Crop">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トリミング</Template>
  <TotalTime>1784</TotalTime>
  <Words>2592</Words>
  <Application>Microsoft Office PowerPoint</Application>
  <PresentationFormat>画面に合わせる (4:3)</PresentationFormat>
  <Paragraphs>207</Paragraphs>
  <Slides>13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メイリオ</vt:lpstr>
      <vt:lpstr>メイリオ 見出し</vt:lpstr>
      <vt:lpstr>游ゴシック</vt:lpstr>
      <vt:lpstr>Franklin Gothic Book</vt:lpstr>
      <vt:lpstr>Wingdings</vt:lpstr>
      <vt:lpstr>Crop</vt:lpstr>
      <vt:lpstr>令和６年度大阪府消防団 充実強化研究会活動報告</vt:lpstr>
      <vt:lpstr>目次</vt:lpstr>
      <vt:lpstr>１.これまでの研究会の活動</vt:lpstr>
      <vt:lpstr>２.令和６年度研究会の活動</vt:lpstr>
      <vt:lpstr>２.令和６年度研究会の活動</vt:lpstr>
      <vt:lpstr>３.令和６年度女性・若者WGの活動</vt:lpstr>
      <vt:lpstr>４.令和６年度消防団充実強化の取り組み</vt:lpstr>
      <vt:lpstr>４.令和６年度消防団充実強化の取り組み</vt:lpstr>
      <vt:lpstr>４. 令和６年度消防団充実強化の取り組み</vt:lpstr>
      <vt:lpstr>４.令和６年度消防団充実強化の取り組み</vt:lpstr>
      <vt:lpstr>PowerPoint プレゼンテーション</vt:lpstr>
      <vt:lpstr>■　消防団員確保に向けた取組み事例の発表の様子</vt:lpstr>
      <vt:lpstr>消防団員確保に向けた取組み事例の発表の声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調査研究ワーキンググループ 活動報告</dc:title>
  <dc:creator>岡山　亨三</dc:creator>
  <cp:lastModifiedBy>是枝　篤</cp:lastModifiedBy>
  <cp:revision>246</cp:revision>
  <cp:lastPrinted>2025-03-25T06:13:26Z</cp:lastPrinted>
  <dcterms:created xsi:type="dcterms:W3CDTF">2022-09-07T04:50:35Z</dcterms:created>
  <dcterms:modified xsi:type="dcterms:W3CDTF">2025-03-25T06:13:27Z</dcterms:modified>
</cp:coreProperties>
</file>