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258" r:id="rId3"/>
    <p:sldId id="257" r:id="rId4"/>
    <p:sldId id="269" r:id="rId5"/>
    <p:sldId id="259" r:id="rId6"/>
    <p:sldId id="260" r:id="rId7"/>
    <p:sldId id="267" r:id="rId8"/>
    <p:sldId id="262" r:id="rId9"/>
    <p:sldId id="268" r:id="rId10"/>
    <p:sldId id="264" r:id="rId11"/>
    <p:sldId id="266"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2" clrIdx="0">
    <p:extLst>
      <p:ext uri="{19B8F6BF-5375-455C-9EA6-DF929625EA0E}">
        <p15:presenceInfo xmlns:p15="http://schemas.microsoft.com/office/powerpoint/2012/main" userId="S-1-5-21-161959346-1900351369-444732941-456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howGuides="1">
      <p:cViewPr varScale="1">
        <p:scale>
          <a:sx n="69" d="100"/>
          <a:sy n="69" d="100"/>
        </p:scale>
        <p:origin x="135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2020/7/2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論点整理（案）</a:t>
            </a:r>
            <a:endParaRPr kumimoji="1" lang="ja-JP" altLang="en-US" sz="36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年</a:t>
            </a:r>
            <a:r>
              <a:rPr lang="en-US" altLang="ja-JP" sz="2800" kern="0" dirty="0">
                <a:latin typeface="Meiryo UI" panose="020B0604030504040204" pitchFamily="50" charset="-128"/>
                <a:ea typeface="Meiryo UI" panose="020B0604030504040204" pitchFamily="50" charset="-128"/>
              </a:rPr>
              <a:t>7</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6</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日</a:t>
            </a:r>
            <a:endPar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endParaRPr lang="en-US" altLang="ja-JP" sz="2800" kern="0" dirty="0" smtClean="0">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n w="19050">
                  <a:noFill/>
                </a:ln>
                <a:latin typeface="Meiryo UI" panose="020B0604030504040204" pitchFamily="50" charset="-128"/>
                <a:ea typeface="Meiryo UI" panose="020B0604030504040204" pitchFamily="50" charset="-128"/>
              </a:rPr>
              <a:t>参考資料５</a:t>
            </a:r>
            <a:endParaRPr kumimoji="1" lang="ja-JP" altLang="en-US" sz="2000" i="0" u="none" strike="noStrike" kern="0" cap="none" spc="0" normalizeH="0" baseline="0" noProof="0" dirty="0" smtClean="0">
              <a:ln w="19050">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Bef>
                <a:spcPts val="0"/>
              </a:spcBef>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５．主な論点</a:t>
            </a:r>
            <a:r>
              <a:rPr kumimoji="0" lang="ja-JP" altLang="en-US" sz="3200" b="1" dirty="0">
                <a:solidFill>
                  <a:sysClr val="window" lastClr="FFFFFF"/>
                </a:solidFill>
                <a:latin typeface="Meiryo UI" panose="020B0604030504040204" pitchFamily="50" charset="-128"/>
                <a:ea typeface="Meiryo UI" panose="020B0604030504040204" pitchFamily="50" charset="-128"/>
              </a:rPr>
              <a:t>（電力需給調整力の強化など）</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92999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普及</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は、電力に余裕のある時間帯に蓄電を行うことでピークカット対策として有効。蓄電容量増加などの技術進歩や量産による低廉化も期待できることから、その</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位置付けを検討</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電気自動車（</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）の活用を併せて検討</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スマートコミュニティの普及</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スマートコミュニティのような</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先進的</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なまちづくりの</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取組みを普及していくことが必要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新たな技術の利活用</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電力分野のデジタル化の動きに対応し、大阪モデルのスマートシティの実現に向けた議論の動向も注視しつつ、</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2000" b="1" u="sng"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など技術の進化によるビジネスモデル・ライフスタイルの変化に対応する視点が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なエネルギー事業者の参入</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再生可能エネルギーを主体とする電力販売や、アグリゲーションビジネス等、</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新たなエネルギー事業者の参入を促進するため</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3193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６．主な</a:t>
            </a:r>
            <a:r>
              <a:rPr lang="ja-JP" altLang="en-US" sz="3200" b="1" dirty="0">
                <a:solidFill>
                  <a:sysClr val="window" lastClr="FFFFFF"/>
                </a:solidFill>
                <a:latin typeface="Meiryo UI" panose="020B0604030504040204" pitchFamily="50" charset="-128"/>
                <a:ea typeface="Meiryo UI" panose="020B0604030504040204" pitchFamily="50" charset="-128"/>
              </a:rPr>
              <a:t>論点</a:t>
            </a:r>
            <a:r>
              <a:rPr lang="ja-JP" altLang="en-US" sz="3200" b="1" dirty="0" smtClean="0">
                <a:solidFill>
                  <a:sysClr val="window" lastClr="FFFFFF"/>
                </a:solidFill>
                <a:latin typeface="Meiryo UI" panose="020B0604030504040204" pitchFamily="50" charset="-128"/>
                <a:ea typeface="Meiryo UI" panose="020B0604030504040204" pitchFamily="50" charset="-128"/>
              </a:rPr>
              <a:t>（エネルギー</a:t>
            </a:r>
            <a:r>
              <a:rPr lang="ja-JP" altLang="en-US" sz="3200" b="1" dirty="0">
                <a:solidFill>
                  <a:sysClr val="window" lastClr="FFFFFF"/>
                </a:solidFill>
                <a:latin typeface="Meiryo UI" panose="020B0604030504040204" pitchFamily="50" charset="-128"/>
                <a:ea typeface="Meiryo UI" panose="020B0604030504040204" pitchFamily="50" charset="-128"/>
              </a:rPr>
              <a:t>関連</a:t>
            </a:r>
            <a:r>
              <a:rPr lang="ja-JP" altLang="en-US" sz="3200" b="1" dirty="0" smtClean="0">
                <a:solidFill>
                  <a:sysClr val="window" lastClr="FFFFFF"/>
                </a:solidFill>
                <a:latin typeface="Meiryo UI" panose="020B0604030504040204" pitchFamily="50" charset="-128"/>
                <a:ea typeface="Meiryo UI" panose="020B0604030504040204" pitchFamily="50" charset="-128"/>
              </a:rPr>
              <a:t>産業の振興など）</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54555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lgn="just">
              <a:spcAft>
                <a:spcPts val="600"/>
              </a:spcAft>
            </a:pP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産業政策としてのエネルギー政策</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エネルギー関連だけでない産業振興の意味があることを盛り込むことが必要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大阪の企業を支援するという観点からのエネルギー政策が重要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国内の府域外や世界の低炭素化に貢献することで、産業の育成につなげていくことが重要。</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年の万博は発信のいい機会。</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提案型のモデルをどのように育成していくのかも重要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産業の振興</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大阪・関西には、蓄電池など</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の新エネルギー・省エネルギー製品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の生産拠点や研究拠点等が集積。イノベーションや最先端技術を導入したスマートコミュニティ実証の展開を促すなど</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産業の振興を図って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水素の利活用</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水素</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は、蓄電池と比較して大規模かつ長期間のエネルギー貯蔵が可能であるなどの特徴があり、</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地域のエネルギーを変えていく。</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エネルギー政策に位置付け、いろいろな産業を結び付けていく道筋のようなものを、大阪・関西万博も活用しながら提示することが重要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10</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86975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１</a:t>
            </a:r>
            <a:r>
              <a:rPr lang="ja-JP" altLang="en-US" sz="3200" b="1" dirty="0">
                <a:solidFill>
                  <a:sysClr val="window" lastClr="FFFFFF"/>
                </a:solidFill>
                <a:latin typeface="Meiryo UI" panose="020B0604030504040204" pitchFamily="50" charset="-128"/>
                <a:ea typeface="Meiryo UI" panose="020B0604030504040204" pitchFamily="50" charset="-128"/>
              </a:rPr>
              <a:t>．基本的な考え方</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16028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新たなエネルギー社会の構築」に</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市が実施すべき中長期的なエネルギー政策のあり方（方向性や具体的な施策等）に</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ついて広く検討する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の地域特性に</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応じて、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活動をはじめ大阪の成長や安全・安心で安定した府民生活と</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調和を図る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プラン策定の当時とは異なる社会情勢等を</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踏まえる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需給を</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需要サイドから</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捉える視点を重視</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し、需給構造のあり方について</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2000" kern="100" dirty="0" smtClean="0">
                <a:ln w="1905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需要サイドの</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視点から、</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供給サイドに</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おけるエネルギー供給の安定化についても、可能な限り踏み込んで</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2000" kern="100" dirty="0" smtClean="0">
                <a:ln w="1905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地球温暖化対策と整合的になるように検討する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52272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２．主な</a:t>
            </a:r>
            <a:r>
              <a:rPr lang="ja-JP" altLang="en-US" sz="3200" b="1" dirty="0">
                <a:solidFill>
                  <a:sysClr val="window" lastClr="FFFFFF"/>
                </a:solidFill>
                <a:latin typeface="Meiryo UI" panose="020B0604030504040204" pitchFamily="50" charset="-128"/>
                <a:ea typeface="Meiryo UI" panose="020B0604030504040204" pitchFamily="50" charset="-128"/>
              </a:rPr>
              <a:t>論点</a:t>
            </a:r>
            <a:r>
              <a:rPr lang="ja-JP" altLang="en-US" sz="3200" b="1" dirty="0" smtClean="0">
                <a:solidFill>
                  <a:sysClr val="window" lastClr="FFFFFF"/>
                </a:solidFill>
                <a:latin typeface="Meiryo UI" panose="020B0604030504040204" pitchFamily="50" charset="-128"/>
                <a:ea typeface="Meiryo UI" panose="020B0604030504040204" pitchFamily="50" charset="-128"/>
              </a:rPr>
              <a:t>（全般的事項）</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08334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なエネルギー社会の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構築</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府民・事業者に対し、政策</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の方向性をできるだけ明確に示すことが必要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府民生活の安全・安心を守り、産業活動を支えられるよう</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エネルギー源の多様化、エネルギー供給の安定化、災害等の緊急時のレジリエンス強化、家庭や中小事業者のエネルギー消費の抑制などが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電気は利便性が高く、今後も電化率は上がっていくと考えられるが、電気</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だけでなくエネルギー消費全体を見ると</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、依然として</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多くを熱利用を中心とした非電力での用途が占めており、電力</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需給の</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安定化のみ</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ならず、</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熱も含めたエネルギー</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の効率化が必要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4519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２．主な</a:t>
            </a:r>
            <a:r>
              <a:rPr lang="ja-JP" altLang="en-US" sz="3200" b="1" dirty="0">
                <a:solidFill>
                  <a:sysClr val="window" lastClr="FFFFFF"/>
                </a:solidFill>
                <a:latin typeface="Meiryo UI" panose="020B0604030504040204" pitchFamily="50" charset="-128"/>
                <a:ea typeface="Meiryo UI" panose="020B0604030504040204" pitchFamily="50" charset="-128"/>
              </a:rPr>
              <a:t>論点</a:t>
            </a:r>
            <a:r>
              <a:rPr lang="ja-JP" altLang="en-US" sz="3200" b="1" dirty="0" smtClean="0">
                <a:solidFill>
                  <a:sysClr val="window" lastClr="FFFFFF"/>
                </a:solidFill>
                <a:latin typeface="Meiryo UI" panose="020B0604030504040204" pitchFamily="50" charset="-128"/>
                <a:ea typeface="Meiryo UI" panose="020B0604030504040204" pitchFamily="50" charset="-128"/>
              </a:rPr>
              <a:t>（全般的事項）</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23722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役割</a:t>
            </a:r>
            <a:r>
              <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従来の取組みを着実に進めるとともに、国</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やエネルギー事業者との役割分担を踏まえた</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ならではの</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政策の</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打ち出しが必要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業者と連携してエネルギー政策を進める基盤づくりが重要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目標の設定</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可能エネルギーの普及拡大に向けては、</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FIT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制度の見直しを踏まえた目標設定が必要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目的に応じた</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な指標</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（府域電力需要の「自給率」や「再エネ率」など</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）の設定について検討</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政策評価ができるようなデータの取り方を併せて考えることが重要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2328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３．主な</a:t>
            </a:r>
            <a:r>
              <a:rPr lang="ja-JP" altLang="en-US" sz="3200" b="1" dirty="0">
                <a:solidFill>
                  <a:sysClr val="window" lastClr="FFFFFF"/>
                </a:solidFill>
                <a:latin typeface="Meiryo UI" panose="020B0604030504040204" pitchFamily="50" charset="-128"/>
                <a:ea typeface="Meiryo UI" panose="020B0604030504040204" pitchFamily="50" charset="-128"/>
              </a:rPr>
              <a:t>論点（再生可能エネルギーの普及拡大）</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46806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の普及</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拡大</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の再生可能エネルギー（電気）導入</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ポテンシャルが府域</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電力需要量全体に占める割合は小さい。</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の再生可能エネルギー導入のポテンシャルは、太陽光発電がその大半を占めていることを踏まえた検討が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再生可能エネルギーの利用促進</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府域の導入ポテンシャルを踏まえ、</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「地産地消」は</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ひとつの軸として、同時</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エネルギーの大消費地である大阪の特性に応じ、</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府域外からの再生可能エネルギーの利用促進についても、もうひとつの軸として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すること</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自治体版</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クリーンなエネルギーを使っていくことが</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大阪の特徴は中小企業が多いところにあり、行政が産業政策としてサポートすることが</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91576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３．主な</a:t>
            </a:r>
            <a:r>
              <a:rPr lang="ja-JP" altLang="en-US" sz="3200" b="1" dirty="0">
                <a:solidFill>
                  <a:sysClr val="window" lastClr="FFFFFF"/>
                </a:solidFill>
                <a:latin typeface="Meiryo UI" panose="020B0604030504040204" pitchFamily="50" charset="-128"/>
                <a:ea typeface="Meiryo UI" panose="020B0604030504040204" pitchFamily="50" charset="-128"/>
              </a:rPr>
              <a:t>論点（再生可能エネルギーの普及拡大</a:t>
            </a:r>
            <a:r>
              <a:rPr lang="ja-JP" altLang="en-US" sz="3200" b="1" dirty="0" smtClean="0">
                <a:solidFill>
                  <a:sysClr val="window" lastClr="FFFFFF"/>
                </a:solidFill>
                <a:latin typeface="Meiryo UI" panose="020B0604030504040204" pitchFamily="50" charset="-128"/>
                <a:ea typeface="Meiryo UI" panose="020B0604030504040204" pitchFamily="50" charset="-128"/>
              </a:rPr>
              <a:t>）</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31472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普及促進</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固定価格買取（</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FIT</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）制度における調達価格の低下に合わせて、導入量が鈍化傾向。また、国に</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おける同制度</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の抜本的な見直し議論により、今後、</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環境が大きく変化する</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ことを踏まえた検討が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建築物にインテグレート</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された太陽光発電を</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どう増やしていくかが重要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太陽光発電を</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増やして</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いくためには、できるだけ</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設置者の費用負担がない形</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大規模</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太陽光発電にあたっての地域住民との調和（防災・環境・景観等）を図ることが</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太陽光発電以外の再生可能エネルギーの普及促進</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太陽熱利用</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の見直しや、ヒートアイランド現象の緩和につながる</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未利用熱（地中熱等</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などの促進</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を図ることが</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バイオマスエネルギー</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については、木質資源は乏しい</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が、下水</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汚泥やごみといった都市特有のバイオマス</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資源を</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循環利用する仕組みを構築することが</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風力</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小水力発電</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等についても、費用対効果等も勘案した普及拡大方策を検討していくことが</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51203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４．主な</a:t>
            </a:r>
            <a:r>
              <a:rPr lang="ja-JP" altLang="en-US" sz="3200" b="1" dirty="0">
                <a:solidFill>
                  <a:sysClr val="window" lastClr="FFFFFF"/>
                </a:solidFill>
                <a:latin typeface="Meiryo UI" panose="020B0604030504040204" pitchFamily="50" charset="-128"/>
                <a:ea typeface="Meiryo UI" panose="020B0604030504040204" pitchFamily="50" charset="-128"/>
              </a:rPr>
              <a:t>論点（エネルギー消費の抑制）</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62194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省エネルギー</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需要構造を把握し、</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需要サイドとして</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どのような対策ができるのかを考えていくことが重要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スマートなエネルギー使用の取組みを促進する観点</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r>
              <a:rPr lang="ja-JP" altLang="en-US"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大企業</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への対策に加え、</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中小企業への対策に注力する必要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があり、自主的な取組みに期待するだけでなく、サプライチェーンを通じた働きかけなども検討</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業者とともに、エネルギー供給だけでなく、省エネルギーも含めたサービス全般に取り組んでいく視点も</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機器・設備の導入促進</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省エネ・省</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機器の導入促進をさらに図って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いくことが必要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5410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４．主な</a:t>
            </a:r>
            <a:r>
              <a:rPr lang="ja-JP" altLang="en-US" sz="3200" b="1" dirty="0">
                <a:solidFill>
                  <a:sysClr val="window" lastClr="FFFFFF"/>
                </a:solidFill>
                <a:latin typeface="Meiryo UI" panose="020B0604030504040204" pitchFamily="50" charset="-128"/>
                <a:ea typeface="Meiryo UI" panose="020B0604030504040204" pitchFamily="50" charset="-128"/>
              </a:rPr>
              <a:t>論点（エネルギー消費の抑制）</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85305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省エネ型ライフスタイル・ビジネススタイルへ</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転換</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やオフィスビル等では、家電製品の複数所有や</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OA</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機器等これまでにない用途機器の普及により、全体としてエネルギー消費量が増加し続けていることを踏まえて検討</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省エネ行動に、健康、生産性向上、レジリエンス強化といった、いろいろな付加価値を付けて訴求していくことが有効</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ナッジ」をはじめとした行動を促すための新しい仕組みを検討する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とともに、</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2000" b="1" u="sng"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を活用した自動制御などの技術の活用も検討</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することが必要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・建築物の省エネ・省</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化</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住宅・建築物は、使用期間が長いことから、</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新築時に高気密・断熱性能が高いものを導入</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するなどの対策</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en-US" altLang="ja-JP"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の実現・普及を進めていくことが必要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大阪府は建築物に関して、条例</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で外皮の省エネルギー</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基準への適合義務化を規定するなど、非常</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に重要な</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政策を</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打っており、引き続き、先進的な施策が重要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76055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５．主な</a:t>
            </a:r>
            <a:r>
              <a:rPr lang="ja-JP" altLang="en-US" sz="3200" b="1" dirty="0">
                <a:solidFill>
                  <a:sysClr val="window" lastClr="FFFFFF"/>
                </a:solidFill>
                <a:latin typeface="Meiryo UI" panose="020B0604030504040204" pitchFamily="50" charset="-128"/>
                <a:ea typeface="Meiryo UI" panose="020B0604030504040204" pitchFamily="50" charset="-128"/>
              </a:rPr>
              <a:t>論点（</a:t>
            </a:r>
            <a:r>
              <a:rPr lang="ja-JP" altLang="en-US" sz="3200" b="1" dirty="0" smtClean="0">
                <a:solidFill>
                  <a:sysClr val="window" lastClr="FFFFFF"/>
                </a:solidFill>
                <a:latin typeface="Meiryo UI" panose="020B0604030504040204" pitchFamily="50" charset="-128"/>
                <a:ea typeface="Meiryo UI" panose="020B0604030504040204" pitchFamily="50" charset="-128"/>
              </a:rPr>
              <a:t>電力需給調整力の強化など）</a:t>
            </a:r>
            <a:endParaRPr kumimoji="1" lang="ja-JP" altLang="en-US" sz="3200" b="1" i="0" u="none" strike="noStrike" kern="1200" cap="none" normalizeH="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600721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電力需給調整</a:t>
            </a:r>
            <a:r>
              <a:rPr lang="ja-JP" altLang="en-US" sz="20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力</a:t>
            </a:r>
            <a:r>
              <a:rPr lang="ja-JP" altLang="en-US" sz="20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r>
              <a:rPr lang="en-US" altLang="ja-JP" sz="20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今は供給予備率が高くなっており</a:t>
            </a:r>
            <a:r>
              <a:rPr lang="ja-JP" altLang="en-US"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、電力需給</a:t>
            </a:r>
            <a:r>
              <a:rPr lang="ja-JP" altLang="en-US"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逼迫のおそれ</a:t>
            </a:r>
            <a:r>
              <a:rPr lang="ja-JP" altLang="en-US"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はなく</a:t>
            </a:r>
            <a:r>
              <a:rPr lang="ja-JP" altLang="en-US"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なってきている。一方、</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太陽光発電が非常に増え、能動的に需要を動かす方向になっている</a:t>
            </a:r>
            <a:r>
              <a:rPr lang="ja-JP" altLang="en-US"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需要の平準化</a:t>
            </a:r>
            <a:r>
              <a:rPr lang="ja-JP" altLang="en-US" sz="2000" b="1" u="sng"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を、需給</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調整力の強化という</a:t>
            </a:r>
            <a:r>
              <a:rPr lang="ja-JP" altLang="en-US" sz="2000" b="1" u="sng"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視点から考え直すことが必要</a:t>
            </a:r>
            <a:r>
              <a:rPr lang="ja-JP" altLang="en-US"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2000" b="1" u="sng"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における時間帯別の</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電力の需要量と</a:t>
            </a:r>
            <a:r>
              <a:rPr lang="ja-JP" altLang="en-US" sz="2000" b="1" u="sng"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発電量のマッチングが</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重要であり、時間帯</a:t>
            </a:r>
            <a:r>
              <a:rPr lang="ja-JP" altLang="en-US" sz="2000" b="1" u="sng"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別の議論が</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供給の効率化</a:t>
            </a:r>
            <a:r>
              <a:rPr lang="en-US" altLang="ja-JP" sz="20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供給サイドは</a:t>
            </a:r>
            <a:r>
              <a:rPr lang="ja-JP" altLang="en-US"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、電力やガスの自由化という情勢の変化があり、</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企業間の競争を促して効率化を求めていくという趣旨からすると、行政が関与し過ぎないことも必要</a:t>
            </a:r>
            <a:r>
              <a:rPr lang="ja-JP" altLang="en-US"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レジリエンス強化</a:t>
            </a:r>
            <a:r>
              <a:rPr lang="en-US" altLang="ja-JP" sz="20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様々な災害が</a:t>
            </a:r>
            <a:r>
              <a:rPr lang="ja-JP" altLang="en-US"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起こり得る中、</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新たなエネルギーの仕組み</a:t>
            </a:r>
            <a:r>
              <a:rPr lang="ja-JP" altLang="en-US" sz="2000" b="1" u="sng"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をレジリエンス</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の観点</a:t>
            </a:r>
            <a:r>
              <a:rPr lang="ja-JP" altLang="en-US" sz="2000" b="1" u="sng"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からどううまく</a:t>
            </a:r>
            <a:r>
              <a:rPr lang="ja-JP" altLang="en-US" sz="2000" b="1" u="sng"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活用していくのか、戦略的に取り組むことが重要</a:t>
            </a:r>
            <a:r>
              <a:rPr lang="ja-JP" altLang="en-US"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分散型電源の導入促進</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広域的な電源と分散型電源を使い分けることが重要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災害に強い社会づくりの観点からも、家庭での燃料電池、オフィスビルや工場での自家発電（コージェネレーション等）など、</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自立・分散型電源の導入促進を図っていく</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92249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680</TotalTime>
  <Words>1898</Words>
  <Application>Microsoft Office PowerPoint</Application>
  <PresentationFormat>画面に合わせる (4:3)</PresentationFormat>
  <Paragraphs>92</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志知　和明</cp:lastModifiedBy>
  <cp:revision>62</cp:revision>
  <cp:lastPrinted>2020-05-14T05:50:24Z</cp:lastPrinted>
  <dcterms:created xsi:type="dcterms:W3CDTF">2019-12-17T01:22:10Z</dcterms:created>
  <dcterms:modified xsi:type="dcterms:W3CDTF">2020-07-02T10:44:35Z</dcterms:modified>
</cp:coreProperties>
</file>