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sldIdLst>
    <p:sldId id="256" r:id="rId2"/>
    <p:sldId id="258" r:id="rId3"/>
    <p:sldId id="257" r:id="rId4"/>
    <p:sldId id="259" r:id="rId5"/>
    <p:sldId id="260" r:id="rId6"/>
    <p:sldId id="262" r:id="rId7"/>
    <p:sldId id="264" r:id="rId8"/>
    <p:sldId id="266"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74" d="100"/>
          <a:sy n="74"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05072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241576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511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1657178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95045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655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88786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278095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210551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4218653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5E6D212-DAD6-4231-BD10-6DFDF831D5C7}" type="datetimeFigureOut">
              <a:rPr kumimoji="1" lang="ja-JP" altLang="en-US" smtClean="0"/>
              <a:t>2020/1/28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65996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6D212-DAD6-4231-BD10-6DFDF831D5C7}" type="datetimeFigureOut">
              <a:rPr kumimoji="1" lang="ja-JP" altLang="en-US" smtClean="0"/>
              <a:t>2020/1/28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DF1FA-2879-4CB1-9630-E4043495BA91}" type="slidenum">
              <a:rPr kumimoji="1" lang="ja-JP" altLang="en-US" smtClean="0"/>
              <a:t>‹#›</a:t>
            </a:fld>
            <a:endParaRPr kumimoji="1" lang="ja-JP" altLang="en-US"/>
          </a:p>
        </p:txBody>
      </p:sp>
    </p:spTree>
    <p:extLst>
      <p:ext uri="{BB962C8B-B14F-4D97-AF65-F5344CB8AC3E}">
        <p14:creationId xmlns:p14="http://schemas.microsoft.com/office/powerpoint/2010/main" val="3119505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0" y="1700808"/>
            <a:ext cx="9143999" cy="2160240"/>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defTabSz="914400" fontAlgn="auto">
              <a:spcAft>
                <a:spcPts val="0"/>
              </a:spcAft>
              <a:defRPr/>
            </a:pPr>
            <a:r>
              <a:rPr lang="ja-JP" altLang="en-US" sz="3600" b="1" dirty="0">
                <a:solidFill>
                  <a:sysClr val="window" lastClr="FFFFFF"/>
                </a:solidFill>
                <a:latin typeface="Meiryo UI" panose="020B0604030504040204" pitchFamily="50" charset="-128"/>
                <a:ea typeface="Meiryo UI" panose="020B0604030504040204" pitchFamily="50" charset="-128"/>
              </a:rPr>
              <a:t>主な論点（たたき台）</a:t>
            </a:r>
            <a:endParaRPr kumimoji="1" lang="ja-JP" altLang="en-US" sz="36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9" name="サブタイトル 2"/>
          <p:cNvSpPr txBox="1">
            <a:spLocks/>
          </p:cNvSpPr>
          <p:nvPr/>
        </p:nvSpPr>
        <p:spPr bwMode="auto">
          <a:xfrm>
            <a:off x="2411760" y="5445224"/>
            <a:ext cx="432048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2020</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年</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1</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月</a:t>
            </a:r>
            <a:r>
              <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25</a:t>
            </a:r>
            <a:r>
              <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rPr>
              <a:t>日</a:t>
            </a:r>
            <a:endParaRPr kumimoji="1" lang="en-US" altLang="ja-JP"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ctr" defTabSz="914400" eaLnBrk="1" fontAlgn="base" latinLnBrk="0" hangingPunct="1">
              <a:lnSpc>
                <a:spcPct val="100000"/>
              </a:lnSpc>
              <a:spcAft>
                <a:spcPct val="0"/>
              </a:spcAft>
              <a:buClrTx/>
              <a:buSzTx/>
              <a:buFont typeface="Arial" panose="020B0604020202020204" pitchFamily="34" charset="0"/>
              <a:buNone/>
              <a:tabLst/>
              <a:defRPr/>
            </a:pPr>
            <a:r>
              <a:rPr lang="ja-JP" altLang="en-US" sz="2800" kern="0" dirty="0" smtClean="0">
                <a:latin typeface="Meiryo UI" panose="020B0604030504040204" pitchFamily="50" charset="-128"/>
                <a:ea typeface="Meiryo UI" panose="020B0604030504040204" pitchFamily="50" charset="-128"/>
              </a:rPr>
              <a:t>大阪府・大阪市</a:t>
            </a:r>
            <a:endParaRPr kumimoji="1" lang="ja-JP" altLang="en-US" sz="28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
        <p:nvSpPr>
          <p:cNvPr id="10" name="サブタイトル 2"/>
          <p:cNvSpPr txBox="1">
            <a:spLocks/>
          </p:cNvSpPr>
          <p:nvPr/>
        </p:nvSpPr>
        <p:spPr bwMode="auto">
          <a:xfrm>
            <a:off x="7452320" y="116632"/>
            <a:ext cx="1584176"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dirty="0" smtClean="0">
                <a:latin typeface="Meiryo UI" panose="020B0604030504040204" pitchFamily="50" charset="-128"/>
                <a:ea typeface="Meiryo UI" panose="020B0604030504040204" pitchFamily="50" charset="-128"/>
              </a:rPr>
              <a:t>資料４</a:t>
            </a:r>
            <a:endParaRPr kumimoji="1" lang="ja-JP" altLang="en-US" sz="20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70063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１</a:t>
            </a:r>
            <a:r>
              <a:rPr lang="ja-JP" altLang="en-US" sz="3200" b="1" dirty="0">
                <a:solidFill>
                  <a:sysClr val="window" lastClr="FFFFFF"/>
                </a:solidFill>
                <a:latin typeface="Meiryo UI" panose="020B0604030504040204" pitchFamily="50" charset="-128"/>
                <a:ea typeface="Meiryo UI" panose="020B0604030504040204" pitchFamily="50" charset="-128"/>
              </a:rPr>
              <a:t>．基本的な考え方</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160284"/>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marL="34290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新たなエネルギー社会の構築」に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市が実施すべき中長期的なエネルギー政策のあり方（方向性や具体的な施策等）に</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ついて広く検討する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の地域特性に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応じて、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活動をはじめ大阪の成長や安全・安心で安定した府民生活と</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調和を図る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プラン策定の当時とは異なる社会情勢等を</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踏まえる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・新エネルギー分野に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産業振興にもつなげる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需給を需要側（デマンドサイド）から捉える視点を重視</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し、需給構造のあり方について検討。また、需要側（デマンドサイド）の視点から、供給側（サプライサイド）におけるエネルギー供給の安定化についても、可能な限り踏み込んで検討</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1</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52272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２．主な</a:t>
            </a:r>
            <a:r>
              <a:rPr lang="ja-JP" altLang="en-US" sz="3200" b="1" dirty="0">
                <a:solidFill>
                  <a:sysClr val="window" lastClr="FFFFFF"/>
                </a:solidFill>
                <a:latin typeface="Meiryo UI" panose="020B0604030504040204" pitchFamily="50" charset="-128"/>
                <a:ea typeface="Meiryo UI" panose="020B0604030504040204" pitchFamily="50" charset="-128"/>
              </a:rPr>
              <a:t>論点（全般的事項）</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468060"/>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なエネルギー社会の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構築</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府民</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生活や産業活動に大きな影響を及ぼさないよう、</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エネルギー源の多様化、エネルギー供給の安定化、災害等の緊急時のレジリエンス強化、家庭や中小事業者のエネルギー消費の抑制などが必要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需給の安定化（緊急対策）のみならず、</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熱も含めたエネルギー利用の最適化（社会転換）にシフトすることが必要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次期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プランの目標</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設定</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可能エネルギーの普及拡大に向けては、</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制度の見直しを踏まえた目標設定が必要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目的に応じた新たな補足的な指標（府域電力需要の「自給率」や「再エネ率」など</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）の設定について検討</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2</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4519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３．主な</a:t>
            </a:r>
            <a:r>
              <a:rPr lang="ja-JP" altLang="en-US" sz="3200" b="1" dirty="0">
                <a:solidFill>
                  <a:sysClr val="window" lastClr="FFFFFF"/>
                </a:solidFill>
                <a:latin typeface="Meiryo UI" panose="020B0604030504040204" pitchFamily="50" charset="-128"/>
                <a:ea typeface="Meiryo UI" panose="020B0604030504040204" pitchFamily="50" charset="-128"/>
              </a:rPr>
              <a:t>論点（再生可能エネルギーの普及拡大）</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3006395"/>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可能エネルギーの導入</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ポテンシャル</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の再生可能エネルギー（電気）導入</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ポテンシャルが府域</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電力需要量全体に占める割合</a:t>
            </a:r>
            <a:r>
              <a:rPr lang="ja-JP" altLang="en-US" sz="2000"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は小さい。</a:t>
            </a:r>
            <a:r>
              <a:rPr lang="ja-JP" altLang="en-US" sz="2000" b="1" u="sng"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の再生可能エネルギー導入のポテンシャルは、太陽光発電がその大半を占めていることを踏まえた検討が必要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r>
              <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・災害時の電力として活用</a:t>
            </a:r>
            <a:r>
              <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・ピーク対策に寄与</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府域の導入ポテンシャルを踏まえ、「地産」にとどまらず、</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エネルギーの大消費地である大阪の特性に応じ、府域外からの再生可能エネルギーの利用拡大についても検討が必要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3</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91576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３．主な</a:t>
            </a:r>
            <a:r>
              <a:rPr lang="ja-JP" altLang="en-US" sz="3200" b="1" dirty="0">
                <a:solidFill>
                  <a:sysClr val="window" lastClr="FFFFFF"/>
                </a:solidFill>
                <a:latin typeface="Meiryo UI" panose="020B0604030504040204" pitchFamily="50" charset="-128"/>
                <a:ea typeface="Meiryo UI" panose="020B0604030504040204" pitchFamily="50" charset="-128"/>
              </a:rPr>
              <a:t>論点（再生可能エネルギーの普及拡大</a:t>
            </a:r>
            <a:r>
              <a:rPr lang="ja-JP" altLang="en-US" sz="3200" b="1" dirty="0" smtClean="0">
                <a:solidFill>
                  <a:sysClr val="window" lastClr="FFFFFF"/>
                </a:solidFill>
                <a:latin typeface="Meiryo UI" panose="020B0604030504040204" pitchFamily="50" charset="-128"/>
                <a:ea typeface="Meiryo UI" panose="020B0604030504040204" pitchFamily="50" charset="-128"/>
              </a:rPr>
              <a:t>）</a:t>
            </a:r>
            <a:endParaRPr lang="ja-JP" altLang="en-US" sz="3200" b="1" dirty="0">
              <a:solidFill>
                <a:sysClr val="window" lastClr="FFFFFF"/>
              </a:solidFill>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4545278"/>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固定価格買取（</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FIT</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）制度における調達価格の低下に合わせて、導入量が鈍化傾向。また、国に</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おける同制度</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の抜本的な見直し議論により、今後、</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環境が大きく変化する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ことを踏まえた検討が必要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大規模</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太陽光発電にあたっての地域住民との調和（防災・環境・景観等）を図ることが必要ではないか。</a:t>
            </a:r>
          </a:p>
          <a:p>
            <a:pPr lvl="0" algn="just">
              <a:spcAft>
                <a:spcPts val="600"/>
              </a:spcAft>
            </a:pP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太陽光発電以外の再生可能エネルギーの普及</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太陽熱利用</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の見直しや、ヒートアイランド現象の緩和につながる</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未利用熱（地中熱等</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）利用</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などの促進</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を図ることが必要ではないか。</a:t>
            </a: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バイオマスエネルギー</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については、木質資源は乏しいが下水汚泥やごみといった都市特有のバイオマス</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資源を</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循環利用する仕組みを構築することが必要ではないか。</a:t>
            </a: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風力</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発電</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小水力発電</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等についても、費用対効果等も勘案した普及拡大方策を検討していくことが必要ではないか。</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4</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51203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４．主な</a:t>
            </a:r>
            <a:r>
              <a:rPr lang="ja-JP" altLang="en-US" sz="3200" b="1" dirty="0">
                <a:solidFill>
                  <a:sysClr val="window" lastClr="FFFFFF"/>
                </a:solidFill>
                <a:latin typeface="Meiryo UI" panose="020B0604030504040204" pitchFamily="50" charset="-128"/>
                <a:ea typeface="Meiryo UI" panose="020B0604030504040204" pitchFamily="50" charset="-128"/>
              </a:rPr>
              <a:t>論点（エネルギー消費の抑制）</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62249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省エネルギー</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大企業への対策に加え、</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中小企業への対策に注力する必要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があり、自主的な取組みに期待するだけでなく、サプライチェーンを通じた働きかけなども検討する必要があるのではないか。</a:t>
            </a: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省エネ・省</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機器の導入促進をさらに図って</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いくことが必要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ないか。</a:t>
            </a:r>
            <a:endPar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省エネ型</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ライフスタイルへの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転換</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家庭</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やオフィスビル等では、家電製品の複数所有や</a:t>
            </a:r>
            <a:r>
              <a:rPr lang="en-US" altLang="ja-JP"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OA</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機器等これまでにない用途機器の普及により、全体としてエネルギー消費量が増加し続けていることを踏まえて検討する必要があるのではないか。</a:t>
            </a: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ナッジ」をはじめとした行動を促すための新しい仕組みを検討する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とともに、</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2000" b="1" u="sng"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を活用した自動制御などの技術の活用も検討</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はないか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・建築物の省エネ・省</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化</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住宅・建築物は、使用期間が長いことから、</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新築時に高気密・断熱性能が高いものを導入</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するなどの対策</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はないか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a:t>
            </a:r>
            <a:r>
              <a:rPr lang="en-US" altLang="ja-JP"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ZEH</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ZEB</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の実現・普及を進めていくことが必要</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endPar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5</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7605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５．主な</a:t>
            </a:r>
            <a:r>
              <a:rPr lang="ja-JP" altLang="en-US" sz="3200" b="1" dirty="0">
                <a:solidFill>
                  <a:sysClr val="window" lastClr="FFFFFF"/>
                </a:solidFill>
                <a:latin typeface="Meiryo UI" panose="020B0604030504040204" pitchFamily="50" charset="-128"/>
                <a:ea typeface="Meiryo UI" panose="020B0604030504040204" pitchFamily="50" charset="-128"/>
              </a:rPr>
              <a:t>論点</a:t>
            </a:r>
            <a:r>
              <a:rPr lang="ja-JP" altLang="en-US" sz="3000" b="1" spc="-330" dirty="0">
                <a:solidFill>
                  <a:sysClr val="window" lastClr="FFFFFF"/>
                </a:solidFill>
                <a:latin typeface="Meiryo UI" panose="020B0604030504040204" pitchFamily="50" charset="-128"/>
                <a:ea typeface="Meiryo UI" panose="020B0604030504040204" pitchFamily="50" charset="-128"/>
              </a:rPr>
              <a:t>（電力需要の平準化と電力供給の安定化）</a:t>
            </a:r>
            <a:endParaRPr kumimoji="1" lang="ja-JP" altLang="en-US" sz="3000" b="1" i="0" u="none" strike="noStrike" kern="1200" cap="none" spc="-330" normalizeH="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5545552"/>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・分散型電源の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災害に強い社会づくりの観点からも、家庭での燃料電池、オフィスビルや工場での自家発電</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（コージェネレーション等</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自立・分散型電源の導入促進を図っていく必要がある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か。</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普及</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蓄電池</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は、電力に余裕のある時間帯に蓄電を行うことでピークカット対策として有効。蓄電容量増加などの技術進歩や量産による低廉化も期待できることから、その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位置付けを検討する必要がある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のではないか。また、</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電気自動車（</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）の活用を併せて検討する必要がある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新たな技術の利活用</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電力分野のデジタル化の動きに対応し、大阪モデルのスマートシティの実現に向けた議論の動向も注視しつつ、</a:t>
            </a:r>
            <a:r>
              <a:rPr lang="en-US" altLang="ja-JP"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lang="en-US" altLang="ja-JP" sz="2000" b="1" u="sng" kern="1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IoT</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など技術の進化によるビジネスモデル・ライフスタイルの変化に対応する視点が必要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r>
              <a:rPr lang="ja-JP" altLang="en-US"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多様</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なエネルギー事業者の参入</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再生可能エネルギーを主体とする電力販売や、アグリゲーションビジネス等、</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新たなエネルギー事業者の参入を促進するため</a:t>
            </a: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の取組みが</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ではないか。</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6</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319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bwMode="auto">
          <a:xfrm>
            <a:off x="0" y="0"/>
            <a:ext cx="9143999" cy="692696"/>
          </a:xfrm>
          <a:prstGeom prst="rect">
            <a:avLst/>
          </a:prstGeom>
          <a:gradFill rotWithShape="1">
            <a:gsLst>
              <a:gs pos="0">
                <a:srgbClr val="00B050"/>
              </a:gs>
              <a:gs pos="80000">
                <a:srgbClr val="00B050"/>
              </a:gs>
              <a:gs pos="100000">
                <a:srgbClr val="00B050"/>
              </a:gs>
            </a:gsLst>
            <a:lin ang="54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a:bodyPr>
          <a:lstStyle>
            <a:lvl1pPr algn="ctr" rtl="0" fontAlgn="base">
              <a:spcBef>
                <a:spcPct val="0"/>
              </a:spcBef>
              <a:spcAft>
                <a:spcPct val="0"/>
              </a:spcAft>
              <a:defRPr kumimoji="1" sz="4400" kern="1200">
                <a:solidFill>
                  <a:schemeClr val="lt1"/>
                </a:solidFill>
                <a:latin typeface="+mn-lt"/>
                <a:ea typeface="+mn-ea"/>
                <a:cs typeface="+mn-cs"/>
              </a:defRPr>
            </a:lvl1pPr>
            <a:lvl2pPr algn="ctr" rtl="0" fontAlgn="base">
              <a:spcBef>
                <a:spcPct val="0"/>
              </a:spcBef>
              <a:spcAft>
                <a:spcPct val="0"/>
              </a:spcAft>
              <a:defRPr kumimoji="1" sz="4400">
                <a:solidFill>
                  <a:schemeClr val="lt1"/>
                </a:solidFill>
                <a:latin typeface="+mn-lt"/>
                <a:ea typeface="+mn-ea"/>
                <a:cs typeface="+mn-cs"/>
              </a:defRPr>
            </a:lvl2pPr>
            <a:lvl3pPr algn="ctr" rtl="0" fontAlgn="base">
              <a:spcBef>
                <a:spcPct val="0"/>
              </a:spcBef>
              <a:spcAft>
                <a:spcPct val="0"/>
              </a:spcAft>
              <a:defRPr kumimoji="1" sz="4400">
                <a:solidFill>
                  <a:schemeClr val="lt1"/>
                </a:solidFill>
                <a:latin typeface="+mn-lt"/>
                <a:ea typeface="+mn-ea"/>
                <a:cs typeface="+mn-cs"/>
              </a:defRPr>
            </a:lvl3pPr>
            <a:lvl4pPr algn="ctr" rtl="0" fontAlgn="base">
              <a:spcBef>
                <a:spcPct val="0"/>
              </a:spcBef>
              <a:spcAft>
                <a:spcPct val="0"/>
              </a:spcAft>
              <a:defRPr kumimoji="1" sz="4400">
                <a:solidFill>
                  <a:schemeClr val="lt1"/>
                </a:solidFill>
                <a:latin typeface="+mn-lt"/>
                <a:ea typeface="+mn-ea"/>
                <a:cs typeface="+mn-cs"/>
              </a:defRPr>
            </a:lvl4pPr>
            <a:lvl5pPr algn="ctr" rtl="0" fontAlgn="base">
              <a:spcBef>
                <a:spcPct val="0"/>
              </a:spcBef>
              <a:spcAft>
                <a:spcPct val="0"/>
              </a:spcAft>
              <a:defRPr kumimoji="1" sz="4400">
                <a:solidFill>
                  <a:schemeClr val="lt1"/>
                </a:solidFill>
                <a:latin typeface="+mn-lt"/>
                <a:ea typeface="+mn-ea"/>
                <a:cs typeface="+mn-cs"/>
              </a:defRPr>
            </a:lvl5pPr>
            <a:lvl6pPr marL="457200" algn="ctr" rtl="0" fontAlgn="base">
              <a:spcBef>
                <a:spcPct val="0"/>
              </a:spcBef>
              <a:spcAft>
                <a:spcPct val="0"/>
              </a:spcAft>
              <a:defRPr kumimoji="1" sz="4400">
                <a:solidFill>
                  <a:schemeClr val="lt1"/>
                </a:solidFill>
                <a:latin typeface="+mn-lt"/>
                <a:ea typeface="+mn-ea"/>
                <a:cs typeface="+mn-cs"/>
              </a:defRPr>
            </a:lvl6pPr>
            <a:lvl7pPr marL="914400" algn="ctr" rtl="0" fontAlgn="base">
              <a:spcBef>
                <a:spcPct val="0"/>
              </a:spcBef>
              <a:spcAft>
                <a:spcPct val="0"/>
              </a:spcAft>
              <a:defRPr kumimoji="1" sz="4400">
                <a:solidFill>
                  <a:schemeClr val="lt1"/>
                </a:solidFill>
                <a:latin typeface="+mn-lt"/>
                <a:ea typeface="+mn-ea"/>
                <a:cs typeface="+mn-cs"/>
              </a:defRPr>
            </a:lvl7pPr>
            <a:lvl8pPr marL="1371600" algn="ctr" rtl="0" fontAlgn="base">
              <a:spcBef>
                <a:spcPct val="0"/>
              </a:spcBef>
              <a:spcAft>
                <a:spcPct val="0"/>
              </a:spcAft>
              <a:defRPr kumimoji="1" sz="4400">
                <a:solidFill>
                  <a:schemeClr val="lt1"/>
                </a:solidFill>
                <a:latin typeface="+mn-lt"/>
                <a:ea typeface="+mn-ea"/>
                <a:cs typeface="+mn-cs"/>
              </a:defRPr>
            </a:lvl8pPr>
            <a:lvl9pPr marL="1828800" algn="ctr" rtl="0" fontAlgn="base">
              <a:spcBef>
                <a:spcPct val="0"/>
              </a:spcBef>
              <a:spcAft>
                <a:spcPct val="0"/>
              </a:spcAft>
              <a:defRPr kumimoji="1" sz="4400">
                <a:solidFill>
                  <a:schemeClr val="lt1"/>
                </a:solidFill>
                <a:latin typeface="+mn-lt"/>
                <a:ea typeface="+mn-ea"/>
                <a:cs typeface="+mn-cs"/>
              </a:defRPr>
            </a:lvl9pPr>
          </a:lstStyle>
          <a:p>
            <a:pPr lvl="0" algn="l" defTabSz="914400" fontAlgn="auto">
              <a:spcAft>
                <a:spcPts val="0"/>
              </a:spcAft>
              <a:defRPr/>
            </a:pPr>
            <a:r>
              <a:rPr lang="ja-JP" altLang="en-US" sz="3200" b="1" dirty="0" smtClean="0">
                <a:solidFill>
                  <a:sysClr val="window" lastClr="FFFFFF"/>
                </a:solidFill>
                <a:latin typeface="Meiryo UI" panose="020B0604030504040204" pitchFamily="50" charset="-128"/>
                <a:ea typeface="Meiryo UI" panose="020B0604030504040204" pitchFamily="50" charset="-128"/>
              </a:rPr>
              <a:t>６．主な</a:t>
            </a:r>
            <a:r>
              <a:rPr lang="ja-JP" altLang="en-US" sz="3200" b="1" dirty="0">
                <a:solidFill>
                  <a:sysClr val="window" lastClr="FFFFFF"/>
                </a:solidFill>
                <a:latin typeface="Meiryo UI" panose="020B0604030504040204" pitchFamily="50" charset="-128"/>
                <a:ea typeface="Meiryo UI" panose="020B0604030504040204" pitchFamily="50" charset="-128"/>
              </a:rPr>
              <a:t>論点（新エネルギー関連</a:t>
            </a:r>
            <a:r>
              <a:rPr lang="ja-JP" altLang="en-US" sz="3200" b="1" dirty="0" smtClean="0">
                <a:solidFill>
                  <a:sysClr val="window" lastClr="FFFFFF"/>
                </a:solidFill>
                <a:latin typeface="Meiryo UI" panose="020B0604030504040204" pitchFamily="50" charset="-128"/>
                <a:ea typeface="Meiryo UI" panose="020B0604030504040204" pitchFamily="50" charset="-128"/>
              </a:rPr>
              <a:t>産業の振興等）</a:t>
            </a:r>
            <a:endParaRPr kumimoji="1" lang="ja-JP" altLang="en-US" sz="3200" b="1" i="0" u="none" strike="noStrike" kern="1200" cap="none" spc="0" normalizeH="0" baseline="0" noProof="0" dirty="0">
              <a:ln>
                <a:noFill/>
              </a:ln>
              <a:solidFill>
                <a:sysClr val="window" lastClr="FFFFFF"/>
              </a:solidFill>
              <a:effectLst/>
              <a:uLnTx/>
              <a:uFillTx/>
              <a:latin typeface="Meiryo UI" panose="020B0604030504040204" pitchFamily="50" charset="-128"/>
              <a:ea typeface="Meiryo UI" panose="020B0604030504040204" pitchFamily="50" charset="-128"/>
            </a:endParaRPr>
          </a:p>
        </p:txBody>
      </p:sp>
      <p:sp>
        <p:nvSpPr>
          <p:cNvPr id="6" name="角丸四角形 5"/>
          <p:cNvSpPr/>
          <p:nvPr/>
        </p:nvSpPr>
        <p:spPr>
          <a:xfrm>
            <a:off x="107504" y="836712"/>
            <a:ext cx="8928992" cy="2467786"/>
          </a:xfrm>
          <a:prstGeom prst="roundRect">
            <a:avLst>
              <a:gd name="adj" fmla="val 0"/>
            </a:avLst>
          </a:prstGeom>
          <a:solidFill>
            <a:schemeClr val="bg1"/>
          </a:solidFill>
          <a:ln w="19050">
            <a:solidFill>
              <a:schemeClr val="accent6"/>
            </a:solid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新エネルギー</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関連産業等の</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振興</a:t>
            </a: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342900" lvl="0" indent="-342900" algn="just">
              <a:spcAft>
                <a:spcPts val="600"/>
              </a:spcAft>
              <a:buFont typeface="Meiryo UI" panose="020B0604030504040204" pitchFamily="50" charset="-128"/>
              <a:buChar char="○"/>
            </a:pP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大阪・関西には、蓄電池</a:t>
            </a:r>
            <a:r>
              <a:rPr lang="ja-JP" altLang="en-US" sz="2000" kern="10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2000" kern="1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の新エネルギー・省エネルギー製品</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の生産拠点や研究拠点等が集積。イノベーションや最先端技術を導入したスマートコミュニティ実証の展開を促すなど、</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関連産業の振興を図っていく必要がある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a:t>
            </a:r>
            <a:endParaRPr lang="en-US" altLang="ja-JP" sz="2000"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just">
              <a:spcAft>
                <a:spcPts val="600"/>
              </a:spcAft>
            </a:pPr>
            <a:r>
              <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a:t>
            </a:r>
            <a:r>
              <a:rPr lang="ja-JP" altLang="en-US"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の利</a:t>
            </a:r>
            <a:r>
              <a:rPr lang="ja-JP" altLang="en-US"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活用</a:t>
            </a:r>
            <a:r>
              <a:rPr lang="en-US" altLang="ja-JP" sz="20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2000" b="1"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342900" lvl="0" indent="-342900" algn="just">
              <a:spcAft>
                <a:spcPts val="600"/>
              </a:spcAft>
              <a:buFont typeface="Meiryo UI" panose="020B0604030504040204" pitchFamily="50" charset="-128"/>
              <a:buChar char="○"/>
            </a:pPr>
            <a:r>
              <a:rPr lang="ja-JP" altLang="en-US" sz="2000" b="1" u="sng" kern="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水素</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は、蓄電池と比較して大規模かつ長期間のエネルギー貯蔵が可能であるなどの特徴があり、その</a:t>
            </a:r>
            <a:r>
              <a:rPr lang="ja-JP" altLang="en-US" sz="20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利活用について検討する必要がある</a:t>
            </a:r>
            <a:r>
              <a:rPr lang="ja-JP" altLang="en-US" sz="20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のではないか。</a:t>
            </a:r>
          </a:p>
        </p:txBody>
      </p:sp>
      <p:sp>
        <p:nvSpPr>
          <p:cNvPr id="9" name="円/楕円 30"/>
          <p:cNvSpPr/>
          <p:nvPr/>
        </p:nvSpPr>
        <p:spPr>
          <a:xfrm>
            <a:off x="8604447" y="104141"/>
            <a:ext cx="485799" cy="484413"/>
          </a:xfrm>
          <a:prstGeom prst="ellipse">
            <a:avLst/>
          </a:prstGeom>
          <a:solidFill>
            <a:schemeClr val="bg1"/>
          </a:solidFill>
          <a:ln w="19050">
            <a:solidFill>
              <a:schemeClr val="accent6">
                <a:lumMod val="50000"/>
              </a:schemeClr>
            </a:solidFill>
          </a:ln>
        </p:spPr>
        <p:style>
          <a:lnRef idx="0">
            <a:schemeClr val="accent6"/>
          </a:lnRef>
          <a:fillRef idx="3">
            <a:schemeClr val="accent6"/>
          </a:fillRef>
          <a:effectRef idx="3">
            <a:schemeClr val="accent6"/>
          </a:effectRef>
          <a:fontRef idx="minor">
            <a:schemeClr val="lt1"/>
          </a:fontRef>
        </p:style>
        <p:txBody>
          <a:bodyPr wrap="square" lIns="0" tIns="0" rIns="0" bIns="0" rtlCol="0" anchor="ctr"/>
          <a:lstStyle/>
          <a:p>
            <a:pPr algn="ctr"/>
            <a:fld id="{9439D75A-5D0D-4091-BA6B-B620B8DC6492}" type="slidenum">
              <a:rPr lang="ja-JP" altLang="en-US" sz="1600" b="1" smtClean="0">
                <a:solidFill>
                  <a:schemeClr val="accent6">
                    <a:lumMod val="50000"/>
                  </a:schemeClr>
                </a:solidFill>
                <a:latin typeface="Meiryo UI" panose="020B0604030504040204" pitchFamily="50" charset="-128"/>
                <a:ea typeface="Meiryo UI" panose="020B0604030504040204" pitchFamily="50" charset="-128"/>
              </a:rPr>
              <a:t>7</a:t>
            </a:fld>
            <a:endParaRPr lang="en-US" altLang="ja-JP" sz="1600" b="1" dirty="0" smtClean="0">
              <a:solidFill>
                <a:schemeClr val="accent6">
                  <a:lumMod val="50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86975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1244</Words>
  <Application>Microsoft Office PowerPoint</Application>
  <PresentationFormat>画面に合わせる (4:3)</PresentationFormat>
  <Paragraphs>59</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2020-01-28T06:12:40Z</dcterms:created>
  <dcterms:modified xsi:type="dcterms:W3CDTF">2020-01-28T06:12:44Z</dcterms:modified>
</cp:coreProperties>
</file>