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258" r:id="rId3"/>
    <p:sldId id="279" r:id="rId4"/>
    <p:sldId id="269" r:id="rId5"/>
    <p:sldId id="270" r:id="rId6"/>
    <p:sldId id="274" r:id="rId7"/>
    <p:sldId id="276" r:id="rId8"/>
    <p:sldId id="277" r:id="rId9"/>
    <p:sldId id="275"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27" clrIdx="0">
    <p:extLst>
      <p:ext uri="{19B8F6BF-5375-455C-9EA6-DF929625EA0E}">
        <p15:presenceInfo xmlns:p15="http://schemas.microsoft.com/office/powerpoint/2012/main" userId="S-1-5-21-161959346-1900351369-444732941-456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33" autoAdjust="0"/>
  </p:normalViewPr>
  <p:slideViewPr>
    <p:cSldViewPr showGuides="1">
      <p:cViewPr varScale="1">
        <p:scale>
          <a:sx n="69" d="100"/>
          <a:sy n="69" d="100"/>
        </p:scale>
        <p:origin x="13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2020/6/26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新たなエネルギー社会の構築に</a:t>
            </a:r>
            <a:r>
              <a:rPr lang="ja-JP" altLang="en-US" sz="3600" b="1" dirty="0" smtClean="0">
                <a:solidFill>
                  <a:sysClr val="window" lastClr="FFFFFF"/>
                </a:solidFill>
                <a:latin typeface="Meiryo UI" panose="020B0604030504040204" pitchFamily="50" charset="-128"/>
                <a:ea typeface="Meiryo UI" panose="020B0604030504040204" pitchFamily="50" charset="-128"/>
              </a:rPr>
              <a:t>向けた</a:t>
            </a:r>
            <a:endParaRPr lang="en-US" altLang="ja-JP" sz="3600" b="1" dirty="0" smtClean="0">
              <a:solidFill>
                <a:sysClr val="window" lastClr="FFFFFF"/>
              </a:solidFill>
              <a:latin typeface="Meiryo UI" panose="020B0604030504040204" pitchFamily="50" charset="-128"/>
              <a:ea typeface="Meiryo UI" panose="020B0604030504040204" pitchFamily="50" charset="-128"/>
            </a:endParaRPr>
          </a:p>
          <a:p>
            <a:pPr lvl="0" defTabSz="914400" fontAlgn="auto">
              <a:spcAft>
                <a:spcPts val="0"/>
              </a:spcAft>
              <a:defRPr/>
            </a:pPr>
            <a:r>
              <a:rPr lang="ja-JP" altLang="en-US" sz="3600" b="1" dirty="0" smtClean="0">
                <a:solidFill>
                  <a:sysClr val="window" lastClr="FFFFFF"/>
                </a:solidFill>
                <a:latin typeface="Meiryo UI" panose="020B0604030504040204" pitchFamily="50" charset="-128"/>
                <a:ea typeface="Meiryo UI" panose="020B0604030504040204" pitchFamily="50" charset="-128"/>
              </a:rPr>
              <a:t>施策</a:t>
            </a:r>
            <a:r>
              <a:rPr lang="ja-JP" altLang="en-US" sz="3600" b="1" dirty="0">
                <a:solidFill>
                  <a:sysClr val="window" lastClr="FFFFFF"/>
                </a:solidFill>
                <a:latin typeface="Meiryo UI" panose="020B0604030504040204" pitchFamily="50" charset="-128"/>
                <a:ea typeface="Meiryo UI" panose="020B0604030504040204" pitchFamily="50" charset="-128"/>
              </a:rPr>
              <a:t>の方向性について</a:t>
            </a:r>
            <a:r>
              <a:rPr lang="ja-JP" altLang="en-US" sz="3600" b="1" dirty="0" smtClean="0">
                <a:solidFill>
                  <a:sysClr val="window" lastClr="FFFFFF"/>
                </a:solidFill>
                <a:latin typeface="Meiryo UI" panose="020B0604030504040204" pitchFamily="50" charset="-128"/>
                <a:ea typeface="Meiryo UI" panose="020B0604030504040204" pitchFamily="50" charset="-128"/>
              </a:rPr>
              <a:t>（案）</a:t>
            </a:r>
            <a:endParaRPr kumimoji="1" lang="ja-JP" altLang="en-US" sz="36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年</a:t>
            </a:r>
            <a:r>
              <a:rPr lang="en-US" altLang="ja-JP" sz="2800" kern="0" dirty="0">
                <a:latin typeface="Meiryo UI" panose="020B0604030504040204" pitchFamily="50" charset="-128"/>
                <a:ea typeface="Meiryo UI" panose="020B0604030504040204" pitchFamily="50" charset="-128"/>
              </a:rPr>
              <a:t>7</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6</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日</a:t>
            </a:r>
            <a:endParaRPr kumimoji="1" lang="en-US" altLang="ja-JP" sz="2800" i="0" u="none" strike="noStrike" kern="0" cap="none" spc="0" normalizeH="0" baseline="0" noProof="0" dirty="0" smtClean="0">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endParaRPr lang="ja-JP" altLang="en-US" sz="2800" kern="0" dirty="0" smtClean="0">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n w="19050">
                  <a:noFill/>
                </a:ln>
                <a:latin typeface="Meiryo UI" panose="020B0604030504040204" pitchFamily="50" charset="-128"/>
                <a:ea typeface="Meiryo UI" panose="020B0604030504040204" pitchFamily="50" charset="-128"/>
              </a:rPr>
              <a:t>資料４－１</a:t>
            </a:r>
            <a:endParaRPr kumimoji="1" lang="ja-JP" altLang="en-US" sz="2000" i="0" u="none" strike="noStrike" kern="0" cap="none" spc="0" normalizeH="0" baseline="0" noProof="0" dirty="0" smtClean="0">
              <a:ln w="19050">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7504" y="1031627"/>
            <a:ext cx="8928992" cy="210345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gn="just">
              <a:spcAft>
                <a:spcPts val="600"/>
              </a:spcAft>
            </a:pP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１</a:t>
            </a:r>
            <a:r>
              <a:rPr lang="ja-JP" altLang="en-US" sz="3200" b="1" dirty="0" smtClean="0">
                <a:solidFill>
                  <a:sysClr val="window" lastClr="FFFFFF"/>
                </a:solidFill>
                <a:latin typeface="Meiryo UI" panose="020B0604030504040204" pitchFamily="50" charset="-128"/>
                <a:ea typeface="Meiryo UI" panose="020B0604030504040204" pitchFamily="50" charset="-128"/>
              </a:rPr>
              <a:t>．「</a:t>
            </a:r>
            <a:r>
              <a:rPr lang="ja-JP" altLang="en-US" sz="3200" b="1" dirty="0">
                <a:solidFill>
                  <a:sysClr val="window" lastClr="FFFFFF"/>
                </a:solidFill>
                <a:latin typeface="Meiryo UI" panose="020B0604030504040204" pitchFamily="50" charset="-128"/>
                <a:ea typeface="Meiryo UI" panose="020B0604030504040204" pitchFamily="50" charset="-128"/>
              </a:rPr>
              <a:t>新たなエネルギー</a:t>
            </a:r>
            <a:r>
              <a:rPr lang="ja-JP" altLang="en-US" sz="3200" b="1" dirty="0" smtClean="0">
                <a:solidFill>
                  <a:sysClr val="window" lastClr="FFFFFF"/>
                </a:solidFill>
                <a:latin typeface="Meiryo UI" panose="020B0604030504040204" pitchFamily="50" charset="-128"/>
                <a:ea typeface="Meiryo UI" panose="020B0604030504040204" pitchFamily="50" charset="-128"/>
              </a:rPr>
              <a:t>社会」のイメージ</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330605773"/>
              </p:ext>
            </p:extLst>
          </p:nvPr>
        </p:nvGraphicFramePr>
        <p:xfrm>
          <a:off x="1558466" y="1278858"/>
          <a:ext cx="7406022" cy="1776071"/>
        </p:xfrm>
        <a:graphic>
          <a:graphicData uri="http://schemas.openxmlformats.org/drawingml/2006/table">
            <a:tbl>
              <a:tblPr firstRow="1" bandRow="1"/>
              <a:tblGrid>
                <a:gridCol w="3589598">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tblGrid>
              <a:tr h="360089">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800" dirty="0" smtClean="0">
                          <a:latin typeface="Meiryo UI" panose="020B0604030504040204" pitchFamily="50" charset="-128"/>
                          <a:ea typeface="Meiryo UI" panose="020B0604030504040204" pitchFamily="50" charset="-128"/>
                        </a:rPr>
                        <a:t>これまで</a:t>
                      </a:r>
                      <a:endParaRPr kumimoji="1" lang="ja-JP" altLang="en-US" sz="1800" dirty="0">
                        <a:latin typeface="Meiryo UI" pitchFamily="50" charset="-128"/>
                        <a:ea typeface="Meiryo UI" pitchFamily="50" charset="-128"/>
                        <a:cs typeface="Meiryo UI" pitchFamily="50" charset="-128"/>
                      </a:endParaRPr>
                    </a:p>
                  </a:txBody>
                  <a:tcPr marL="91442" marR="91442" marT="45715" marB="4571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800" dirty="0" smtClean="0">
                          <a:latin typeface="Meiryo UI" panose="020B0604030504040204" pitchFamily="50" charset="-128"/>
                          <a:ea typeface="Meiryo UI" panose="020B0604030504040204" pitchFamily="50" charset="-128"/>
                        </a:rPr>
                        <a:t>これから</a:t>
                      </a:r>
                      <a:endParaRPr kumimoji="1" lang="ja-JP" altLang="en-US" sz="1800" dirty="0">
                        <a:latin typeface="Meiryo UI" pitchFamily="50" charset="-128"/>
                        <a:ea typeface="Meiryo UI" pitchFamily="50" charset="-128"/>
                        <a:cs typeface="Meiryo UI" pitchFamily="50" charset="-128"/>
                      </a:endParaRPr>
                    </a:p>
                  </a:txBody>
                  <a:tcPr marL="91442" marR="91442" marT="45715" marB="4571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0"/>
                  </a:ext>
                </a:extLst>
              </a:tr>
              <a:tr h="1410321">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174625" indent="-88900" algn="l">
                        <a:lnSpc>
                          <a:spcPct val="100000"/>
                        </a:lnSpc>
                        <a:spcBef>
                          <a:spcPts val="0"/>
                        </a:spcBef>
                        <a:spcAft>
                          <a:spcPts val="600"/>
                        </a:spcAft>
                        <a:buFont typeface="Arial" panose="020B0604020202020204" pitchFamily="34" charset="0"/>
                        <a:buChar char="•"/>
                      </a:pPr>
                      <a:r>
                        <a:rPr kumimoji="1" lang="ja-JP" altLang="en-US" sz="1600" b="0" u="sng" dirty="0" smtClean="0">
                          <a:latin typeface="Meiryo UI" panose="020B0604030504040204" pitchFamily="50" charset="-128"/>
                          <a:ea typeface="Meiryo UI" panose="020B0604030504040204" pitchFamily="50" charset="-128"/>
                        </a:rPr>
                        <a:t>原発依存</a:t>
                      </a:r>
                      <a:endParaRPr kumimoji="1" lang="ja-JP" altLang="en-US" sz="1600" b="0" u="sng" dirty="0">
                        <a:latin typeface="Meiryo UI" panose="020B0604030504040204" pitchFamily="50" charset="-128"/>
                        <a:ea typeface="Meiryo UI" panose="020B0604030504040204" pitchFamily="50" charset="-128"/>
                      </a:endParaRPr>
                    </a:p>
                    <a:p>
                      <a:pPr marL="174625" indent="-88900" algn="l">
                        <a:lnSpc>
                          <a:spcPct val="100000"/>
                        </a:lnSpc>
                        <a:spcBef>
                          <a:spcPts val="0"/>
                        </a:spcBef>
                        <a:spcAft>
                          <a:spcPts val="600"/>
                        </a:spcAft>
                        <a:buFont typeface="Arial" panose="020B0604020202020204" pitchFamily="34" charset="0"/>
                        <a:buChar char="•"/>
                      </a:pPr>
                      <a:r>
                        <a:rPr kumimoji="1" lang="ja-JP" altLang="en-US" sz="1600" dirty="0" smtClean="0">
                          <a:latin typeface="Meiryo UI" panose="020B0604030504040204" pitchFamily="50" charset="-128"/>
                          <a:ea typeface="Meiryo UI" panose="020B0604030504040204" pitchFamily="50" charset="-128"/>
                        </a:rPr>
                        <a:t>地域独占による</a:t>
                      </a:r>
                      <a:r>
                        <a:rPr kumimoji="1" lang="ja-JP" altLang="en-US" sz="1600" b="0" u="sng" dirty="0" smtClean="0">
                          <a:latin typeface="Meiryo UI" panose="020B0604030504040204" pitchFamily="50" charset="-128"/>
                          <a:ea typeface="Meiryo UI" panose="020B0604030504040204" pitchFamily="50" charset="-128"/>
                        </a:rPr>
                        <a:t>大規模集中型電源</a:t>
                      </a:r>
                      <a:endParaRPr kumimoji="1" lang="ja-JP" altLang="en-US" sz="1600" b="0" u="sng" dirty="0">
                        <a:latin typeface="Meiryo UI" panose="020B0604030504040204" pitchFamily="50" charset="-128"/>
                        <a:ea typeface="Meiryo UI" panose="020B0604030504040204" pitchFamily="50" charset="-128"/>
                      </a:endParaRPr>
                    </a:p>
                    <a:p>
                      <a:pPr marL="174625" indent="-88900" algn="l">
                        <a:lnSpc>
                          <a:spcPct val="100000"/>
                        </a:lnSpc>
                        <a:spcBef>
                          <a:spcPts val="0"/>
                        </a:spcBef>
                        <a:spcAft>
                          <a:spcPts val="600"/>
                        </a:spcAft>
                        <a:buFont typeface="Arial" panose="020B0604020202020204" pitchFamily="34" charset="0"/>
                        <a:buChar char="•"/>
                      </a:pPr>
                      <a:r>
                        <a:rPr kumimoji="1" lang="ja-JP" altLang="en-US" sz="1600" dirty="0" smtClean="0">
                          <a:latin typeface="Meiryo UI" panose="020B0604030504040204" pitchFamily="50" charset="-128"/>
                          <a:ea typeface="Meiryo UI" panose="020B0604030504040204" pitchFamily="50" charset="-128"/>
                        </a:rPr>
                        <a:t>競争のない</a:t>
                      </a:r>
                      <a:r>
                        <a:rPr kumimoji="1" lang="ja-JP" altLang="en-US" sz="1600" b="0" u="sng" dirty="0" smtClean="0">
                          <a:latin typeface="Meiryo UI" panose="020B0604030504040204" pitchFamily="50" charset="-128"/>
                          <a:ea typeface="Meiryo UI" panose="020B0604030504040204" pitchFamily="50" charset="-128"/>
                        </a:rPr>
                        <a:t>認可価格</a:t>
                      </a:r>
                      <a:endParaRPr kumimoji="1" lang="ja-JP" altLang="en-US" sz="1600" b="0" u="sng" dirty="0">
                        <a:latin typeface="Meiryo UI" pitchFamily="50" charset="-128"/>
                        <a:ea typeface="Meiryo UI" pitchFamily="50" charset="-128"/>
                        <a:cs typeface="Meiryo UI" pitchFamily="50" charset="-128"/>
                      </a:endParaRPr>
                    </a:p>
                  </a:txBody>
                  <a:tcPr marL="91442" marR="91442"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363538" indent="-98425" algn="l">
                        <a:lnSpc>
                          <a:spcPct val="100000"/>
                        </a:lnSpc>
                        <a:spcBef>
                          <a:spcPts val="0"/>
                        </a:spcBef>
                        <a:spcAft>
                          <a:spcPts val="600"/>
                        </a:spcAft>
                        <a:buFont typeface="Arial" panose="020B0604020202020204" pitchFamily="34" charset="0"/>
                        <a:buChar char="•"/>
                      </a:pPr>
                      <a:r>
                        <a:rPr kumimoji="1" lang="ja-JP" altLang="en-US" sz="1600" u="sng" dirty="0" smtClean="0">
                          <a:latin typeface="Meiryo UI" panose="020B0604030504040204" pitchFamily="50" charset="-128"/>
                          <a:ea typeface="Meiryo UI" panose="020B0604030504040204" pitchFamily="50" charset="-128"/>
                        </a:rPr>
                        <a:t>原発への依存度の低下</a:t>
                      </a:r>
                      <a:endParaRPr kumimoji="1" lang="ja-JP" altLang="en-US" sz="1600" u="sng" dirty="0">
                        <a:latin typeface="Meiryo UI" panose="020B0604030504040204" pitchFamily="50" charset="-128"/>
                        <a:ea typeface="Meiryo UI" panose="020B0604030504040204" pitchFamily="50" charset="-128"/>
                      </a:endParaRPr>
                    </a:p>
                    <a:p>
                      <a:pPr marL="363538" indent="-98425" algn="l">
                        <a:lnSpc>
                          <a:spcPct val="100000"/>
                        </a:lnSpc>
                        <a:spcBef>
                          <a:spcPts val="0"/>
                        </a:spcBef>
                        <a:spcAft>
                          <a:spcPts val="600"/>
                        </a:spcAft>
                        <a:buFont typeface="Arial" panose="020B0604020202020204" pitchFamily="34" charset="0"/>
                        <a:buChar char="•"/>
                      </a:pPr>
                      <a:r>
                        <a:rPr kumimoji="1" lang="ja-JP" altLang="en-US" sz="1600" dirty="0" smtClean="0">
                          <a:latin typeface="Meiryo UI" panose="020B0604030504040204" pitchFamily="50" charset="-128"/>
                          <a:ea typeface="Meiryo UI" panose="020B0604030504040204" pitchFamily="50" charset="-128"/>
                        </a:rPr>
                        <a:t>供給主体の多様化による</a:t>
                      </a:r>
                      <a:r>
                        <a:rPr kumimoji="1" lang="ja-JP" altLang="en-US" sz="1600" u="sng" dirty="0" smtClean="0">
                          <a:latin typeface="Meiryo UI" panose="020B0604030504040204" pitchFamily="50" charset="-128"/>
                          <a:ea typeface="Meiryo UI" panose="020B0604030504040204" pitchFamily="50" charset="-128"/>
                        </a:rPr>
                        <a:t>分散型電源</a:t>
                      </a:r>
                      <a:endParaRPr kumimoji="1" lang="ja-JP" altLang="en-US" sz="1600" u="sng" dirty="0">
                        <a:latin typeface="Meiryo UI" panose="020B0604030504040204" pitchFamily="50" charset="-128"/>
                        <a:ea typeface="Meiryo UI" panose="020B0604030504040204" pitchFamily="50" charset="-128"/>
                      </a:endParaRPr>
                    </a:p>
                    <a:p>
                      <a:pPr marL="363538" indent="-98425" algn="l">
                        <a:lnSpc>
                          <a:spcPct val="100000"/>
                        </a:lnSpc>
                        <a:spcBef>
                          <a:spcPts val="0"/>
                        </a:spcBef>
                        <a:spcAft>
                          <a:spcPts val="600"/>
                        </a:spcAft>
                        <a:buFont typeface="Arial" panose="020B0604020202020204" pitchFamily="34" charset="0"/>
                        <a:buChar char="•"/>
                      </a:pPr>
                      <a:r>
                        <a:rPr kumimoji="1" lang="ja-JP" altLang="en-US" sz="1600" dirty="0" smtClean="0">
                          <a:latin typeface="Meiryo UI" panose="020B0604030504040204" pitchFamily="50" charset="-128"/>
                          <a:ea typeface="Meiryo UI" panose="020B0604030504040204" pitchFamily="50" charset="-128"/>
                        </a:rPr>
                        <a:t>需要側が自由に供給事業者を</a:t>
                      </a:r>
                      <a:r>
                        <a:rPr kumimoji="1" lang="en-US" altLang="ja-JP" sz="1600" dirty="0" smtClean="0">
                          <a:latin typeface="Meiryo UI" panose="020B0604030504040204" pitchFamily="50" charset="-128"/>
                          <a:ea typeface="Meiryo UI" panose="020B0604030504040204" pitchFamily="50" charset="-128"/>
                        </a:rPr>
                        <a:t/>
                      </a:r>
                      <a:br>
                        <a:rPr kumimoji="1" lang="en-US" altLang="ja-JP" sz="1600" dirty="0" smtClean="0">
                          <a:latin typeface="Meiryo UI" panose="020B0604030504040204" pitchFamily="50" charset="-128"/>
                          <a:ea typeface="Meiryo UI" panose="020B0604030504040204" pitchFamily="50" charset="-128"/>
                        </a:rPr>
                      </a:br>
                      <a:r>
                        <a:rPr kumimoji="1" lang="ja-JP" altLang="en-US" sz="1600" dirty="0" smtClean="0">
                          <a:latin typeface="Meiryo UI" panose="020B0604030504040204" pitchFamily="50" charset="-128"/>
                          <a:ea typeface="Meiryo UI" panose="020B0604030504040204" pitchFamily="50" charset="-128"/>
                        </a:rPr>
                        <a:t>選択できることによる</a:t>
                      </a:r>
                      <a:r>
                        <a:rPr kumimoji="1" lang="ja-JP" altLang="en-US" sz="1600" u="sng" dirty="0" smtClean="0">
                          <a:latin typeface="Meiryo UI" panose="020B0604030504040204" pitchFamily="50" charset="-128"/>
                          <a:ea typeface="Meiryo UI" panose="020B0604030504040204" pitchFamily="50" charset="-128"/>
                        </a:rPr>
                        <a:t>競争価格への移行</a:t>
                      </a:r>
                      <a:endParaRPr kumimoji="1" lang="ja-JP" altLang="en-US" sz="1600" u="sng" dirty="0">
                        <a:latin typeface="Meiryo UI" pitchFamily="50" charset="-128"/>
                        <a:ea typeface="Meiryo UI" pitchFamily="50" charset="-128"/>
                        <a:cs typeface="Meiryo UI" pitchFamily="50" charset="-128"/>
                      </a:endParaRPr>
                    </a:p>
                  </a:txBody>
                  <a:tcPr marL="91442" marR="91442"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extLst>
                  <a:ext uri="{0D108BD9-81ED-4DB2-BD59-A6C34878D82A}">
                    <a16:rowId xmlns:a16="http://schemas.microsoft.com/office/drawing/2014/main" val="10001"/>
                  </a:ext>
                </a:extLst>
              </a:tr>
            </a:tbl>
          </a:graphicData>
        </a:graphic>
      </p:graphicFrame>
      <p:sp>
        <p:nvSpPr>
          <p:cNvPr id="15" name="右矢印 14"/>
          <p:cNvSpPr/>
          <p:nvPr/>
        </p:nvSpPr>
        <p:spPr>
          <a:xfrm>
            <a:off x="4860032" y="2095580"/>
            <a:ext cx="528638" cy="509588"/>
          </a:xfrm>
          <a:prstGeom prst="right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white"/>
              </a:solidFill>
              <a:effectLst/>
              <a:uLnTx/>
              <a:uFillTx/>
              <a:latin typeface="Calibri"/>
              <a:ea typeface="ＭＳ Ｐゴシック" panose="020B0600070205080204" pitchFamily="50" charset="-128"/>
              <a:cs typeface="+mn-cs"/>
            </a:endParaRPr>
          </a:p>
        </p:txBody>
      </p:sp>
      <p:sp>
        <p:nvSpPr>
          <p:cNvPr id="16" name="テキスト ボックス 10"/>
          <p:cNvSpPr txBox="1"/>
          <p:nvPr/>
        </p:nvSpPr>
        <p:spPr>
          <a:xfrm>
            <a:off x="207510" y="1772569"/>
            <a:ext cx="1250950" cy="331788"/>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安　全</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7" name="テキスト ボックス 10"/>
          <p:cNvSpPr txBox="1"/>
          <p:nvPr/>
        </p:nvSpPr>
        <p:spPr>
          <a:xfrm>
            <a:off x="207510" y="2205303"/>
            <a:ext cx="1250950" cy="328613"/>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安　定</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8" name="テキスト ボックス 10"/>
          <p:cNvSpPr txBox="1"/>
          <p:nvPr/>
        </p:nvSpPr>
        <p:spPr>
          <a:xfrm>
            <a:off x="207510" y="2634862"/>
            <a:ext cx="1250950" cy="328612"/>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適正価格</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21" name="角丸四角形 20"/>
          <p:cNvSpPr/>
          <p:nvPr/>
        </p:nvSpPr>
        <p:spPr>
          <a:xfrm>
            <a:off x="107504" y="831572"/>
            <a:ext cx="3600400"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現行プラン策定の背景（当時）</a:t>
            </a:r>
            <a:endParaRPr kumimoji="1" lang="ja-JP" altLang="en-US" sz="2000" b="1" kern="0" dirty="0">
              <a:latin typeface="Meiryo UI" pitchFamily="50" charset="-128"/>
              <a:ea typeface="Meiryo UI" pitchFamily="50" charset="-128"/>
              <a:cs typeface="Meiryo UI" pitchFamily="50" charset="-128"/>
            </a:endParaRPr>
          </a:p>
        </p:txBody>
      </p:sp>
      <p:sp>
        <p:nvSpPr>
          <p:cNvPr id="26" name="角丸四角形 25"/>
          <p:cNvSpPr/>
          <p:nvPr/>
        </p:nvSpPr>
        <p:spPr>
          <a:xfrm>
            <a:off x="107504" y="3470346"/>
            <a:ext cx="8928992" cy="3307023"/>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Wingdings" panose="05000000000000000000" pitchFamily="2" charset="2"/>
              <a:buChar char="n"/>
            </a:pP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への依存度の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低下</a:t>
            </a:r>
            <a:endParaRPr lang="en-US" altLang="ja-JP"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42950" lvl="1" indent="-285750" algn="just">
              <a:buFont typeface="Meiryo UI" panose="020B0604030504040204" pitchFamily="50" charset="-128"/>
              <a:buChar char="⇒"/>
            </a:pP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引き続き、府市のスタンスとして維持。</a:t>
            </a:r>
            <a:endParaRPr lang="en-US" altLang="ja-JP"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Wingdings" panose="05000000000000000000" pitchFamily="2" charset="2"/>
              <a:buChar char="n"/>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地域の低炭素化・レジリエンス強化</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につながる</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分散型エネルギーシステム</a:t>
            </a:r>
          </a:p>
          <a:p>
            <a:pPr marL="742950" lvl="1" indent="-285750" algn="just">
              <a:buFont typeface="Meiryo UI" panose="020B0604030504040204" pitchFamily="50" charset="-128"/>
              <a:buChar char="⇒"/>
            </a:pP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分散型エネルギーシステムに期待される役割として、「低炭素化」（将来的には「脱炭素化」）や「レジリエンス強化」を明確化してはどうか。</a:t>
            </a:r>
            <a:endParaRPr lang="en-US" altLang="ja-JP"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Wingdings" panose="05000000000000000000" pitchFamily="2" charset="2"/>
              <a:buChar char="n"/>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需要サイドが主導</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エネルギー需給構造</a:t>
            </a:r>
            <a:endPar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42950" lvl="1" indent="-285750" algn="just">
              <a:buFont typeface="Meiryo UI" panose="020B0604030504040204" pitchFamily="50" charset="-128"/>
              <a:buChar cha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電力・ガスシステム改革が進行中であり、多様な主体による競争の促進が必要。需要家に対して多様な選択肢が提供されるとともに、需要家が自ら供給に参加できるようになることで</a:t>
            </a: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、エネルギー効率の向上や技術・制度のイノベーションを迅速に取り込める柔軟なエネルギー需給構造が実現される</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のではないか。</a:t>
            </a:r>
          </a:p>
        </p:txBody>
      </p:sp>
      <p:sp>
        <p:nvSpPr>
          <p:cNvPr id="27" name="角丸四角形 26"/>
          <p:cNvSpPr/>
          <p:nvPr/>
        </p:nvSpPr>
        <p:spPr>
          <a:xfrm>
            <a:off x="107503" y="3270291"/>
            <a:ext cx="7632849"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今後、目指すべき「新たなエネルギー</a:t>
            </a:r>
            <a:r>
              <a:rPr kumimoji="1" lang="ja-JP" altLang="en-US" sz="2000" b="1" kern="0" dirty="0">
                <a:latin typeface="Meiryo UI" pitchFamily="50" charset="-128"/>
                <a:ea typeface="Meiryo UI" pitchFamily="50" charset="-128"/>
                <a:cs typeface="Meiryo UI" pitchFamily="50" charset="-128"/>
              </a:rPr>
              <a:t>社会</a:t>
            </a:r>
            <a:r>
              <a:rPr kumimoji="1" lang="ja-JP" altLang="en-US" sz="2000" b="1" kern="0" dirty="0" smtClean="0">
                <a:latin typeface="Meiryo UI" pitchFamily="50" charset="-128"/>
                <a:ea typeface="Meiryo UI" pitchFamily="50" charset="-128"/>
                <a:cs typeface="Meiryo UI" pitchFamily="50" charset="-128"/>
              </a:rPr>
              <a:t>」の</a:t>
            </a:r>
            <a:r>
              <a:rPr kumimoji="1" lang="ja-JP" altLang="en-US" sz="2000" b="1" kern="0" dirty="0">
                <a:latin typeface="Meiryo UI" pitchFamily="50" charset="-128"/>
                <a:ea typeface="Meiryo UI" pitchFamily="50" charset="-128"/>
                <a:cs typeface="Meiryo UI" pitchFamily="50" charset="-128"/>
              </a:rPr>
              <a:t>具体的な</a:t>
            </a:r>
            <a:r>
              <a:rPr kumimoji="1" lang="ja-JP" altLang="en-US" sz="2000" b="1" kern="0" dirty="0" smtClean="0">
                <a:latin typeface="Meiryo UI" pitchFamily="50" charset="-128"/>
                <a:ea typeface="Meiryo UI" pitchFamily="50" charset="-128"/>
                <a:cs typeface="Meiryo UI" pitchFamily="50" charset="-128"/>
              </a:rPr>
              <a:t>イメージ（素案）</a:t>
            </a:r>
            <a:endParaRPr kumimoji="1" lang="ja-JP" altLang="en-US" sz="2000" b="1" kern="0" dirty="0">
              <a:latin typeface="Meiryo UI" pitchFamily="50" charset="-128"/>
              <a:ea typeface="Meiryo UI" pitchFamily="50" charset="-128"/>
              <a:cs typeface="Meiryo UI" pitchFamily="50" charset="-128"/>
            </a:endParaRPr>
          </a:p>
        </p:txBody>
      </p:sp>
      <p:sp>
        <p:nvSpPr>
          <p:cNvPr id="2" name="角丸四角形 1"/>
          <p:cNvSpPr/>
          <p:nvPr/>
        </p:nvSpPr>
        <p:spPr>
          <a:xfrm>
            <a:off x="5388670" y="1704110"/>
            <a:ext cx="3503810" cy="1275510"/>
          </a:xfrm>
          <a:prstGeom prst="roundRect">
            <a:avLst/>
          </a:prstGeom>
          <a:noFill/>
          <a:ln w="38100">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二等辺三角形 23"/>
          <p:cNvSpPr/>
          <p:nvPr/>
        </p:nvSpPr>
        <p:spPr>
          <a:xfrm rot="10800000">
            <a:off x="5652120" y="3039260"/>
            <a:ext cx="2976910"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0"/>
          <p:cNvSpPr txBox="1"/>
          <p:nvPr/>
        </p:nvSpPr>
        <p:spPr>
          <a:xfrm>
            <a:off x="6228014" y="3784092"/>
            <a:ext cx="1250950" cy="331788"/>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安全・安心</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22" name="テキスト ボックス 10"/>
          <p:cNvSpPr txBox="1"/>
          <p:nvPr/>
        </p:nvSpPr>
        <p:spPr>
          <a:xfrm>
            <a:off x="7622980" y="3779054"/>
            <a:ext cx="1250950" cy="336826"/>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成　長</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52272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107504" y="3642283"/>
            <a:ext cx="8928992" cy="306080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現行プランにおいては、主として、府域における</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電力需給の逼迫への対応</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の観点から、再生可能エネルギーの普及</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拡大を中心に、</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エネルギーの「地産地消」を推進</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エネルギーの導入ポテンシャルは</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太陽光発電がその大半を</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占めており</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全体に占める割合は小さい</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である大阪において、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脱炭素化に向けて、再生可能エネルギーの普及拡大とエネルギー効率の向上を加速化する必要性が増している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災害に強い社会づくりの観点から、自立・分散型エネルギーの重要性が増している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近年</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は供給</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予備率が高くなっており、</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電力需給の</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逼迫のおそれは小さくなっている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角丸四角形 10"/>
          <p:cNvSpPr/>
          <p:nvPr/>
        </p:nvSpPr>
        <p:spPr>
          <a:xfrm>
            <a:off x="107503" y="3442228"/>
            <a:ext cx="1440161"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府域の現状</a:t>
            </a:r>
            <a:endParaRPr kumimoji="1" lang="ja-JP" altLang="en-US" sz="2000" b="1" kern="0" dirty="0">
              <a:latin typeface="Meiryo UI" pitchFamily="50" charset="-128"/>
              <a:ea typeface="Meiryo UI" pitchFamily="50" charset="-128"/>
              <a:cs typeface="Meiryo UI" pitchFamily="50" charset="-128"/>
            </a:endParaRPr>
          </a:p>
        </p:txBody>
      </p:sp>
      <p:sp>
        <p:nvSpPr>
          <p:cNvPr id="19" name="角丸四角形 18"/>
          <p:cNvSpPr/>
          <p:nvPr/>
        </p:nvSpPr>
        <p:spPr>
          <a:xfrm>
            <a:off x="107504" y="1031600"/>
            <a:ext cx="8928992" cy="206052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algn="just">
              <a:spcBef>
                <a:spcPts val="600"/>
              </a:spcBef>
            </a:pP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可能エネルギーの普及拡大（地産）を中心</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地域特性に応じたエネルギーの効率的な使用（地消）</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エネルギー地産地消の</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を目的に取組みを進める。</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（１）再生</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可能エネルギーの普及拡大</a:t>
            </a:r>
          </a:p>
          <a:p>
            <a:pPr algn="just">
              <a:spcBef>
                <a:spcPts val="600"/>
              </a:spcBef>
            </a:pP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（２）エネルギー</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抑制</a:t>
            </a:r>
            <a:endPar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（３）電力</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需要の平準化と電力供給の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安定化</a:t>
            </a:r>
            <a:endPar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２．現行プランの対策</a:t>
            </a:r>
            <a:r>
              <a:rPr lang="ja-JP" altLang="en-US" sz="3200" b="1" dirty="0">
                <a:solidFill>
                  <a:sysClr val="window" lastClr="FFFFFF"/>
                </a:solidFill>
                <a:latin typeface="Meiryo UI" panose="020B0604030504040204" pitchFamily="50" charset="-128"/>
                <a:ea typeface="Meiryo UI" panose="020B0604030504040204" pitchFamily="50" charset="-128"/>
              </a:rPr>
              <a:t>の</a:t>
            </a:r>
            <a:r>
              <a:rPr lang="ja-JP" altLang="en-US" sz="3200" b="1" dirty="0" smtClean="0">
                <a:solidFill>
                  <a:sysClr val="window" lastClr="FFFFFF"/>
                </a:solidFill>
                <a:latin typeface="Meiryo UI" panose="020B0604030504040204" pitchFamily="50" charset="-128"/>
                <a:ea typeface="Meiryo UI" panose="020B0604030504040204" pitchFamily="50" charset="-128"/>
              </a:rPr>
              <a:t>観点と府域の現状</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831572"/>
            <a:ext cx="4752528"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現行プランにおける目的と</a:t>
            </a:r>
            <a:r>
              <a:rPr kumimoji="1" lang="en-US" altLang="ja-JP" sz="2000" b="1" kern="0" dirty="0" smtClean="0">
                <a:latin typeface="Meiryo UI" pitchFamily="50" charset="-128"/>
                <a:ea typeface="Meiryo UI" pitchFamily="50" charset="-128"/>
                <a:cs typeface="Meiryo UI" pitchFamily="50" charset="-128"/>
              </a:rPr>
              <a:t>3</a:t>
            </a:r>
            <a:r>
              <a:rPr kumimoji="1" lang="ja-JP" altLang="en-US" sz="2000" b="1" kern="0" dirty="0" err="1" smtClean="0">
                <a:latin typeface="Meiryo UI" pitchFamily="50" charset="-128"/>
                <a:ea typeface="Meiryo UI" pitchFamily="50" charset="-128"/>
                <a:cs typeface="Meiryo UI" pitchFamily="50" charset="-128"/>
              </a:rPr>
              <a:t>つの</a:t>
            </a:r>
            <a:r>
              <a:rPr kumimoji="1" lang="ja-JP" altLang="en-US" sz="2000" b="1" kern="0" dirty="0" smtClean="0">
                <a:latin typeface="Meiryo UI" pitchFamily="50" charset="-128"/>
                <a:ea typeface="Meiryo UI" pitchFamily="50" charset="-128"/>
                <a:cs typeface="Meiryo UI" pitchFamily="50" charset="-128"/>
              </a:rPr>
              <a:t>対策の観点</a:t>
            </a:r>
            <a:endParaRPr kumimoji="1" lang="ja-JP" altLang="en-US" sz="2000" b="1" kern="0" dirty="0">
              <a:latin typeface="Meiryo UI" pitchFamily="50" charset="-128"/>
              <a:ea typeface="Meiryo UI" pitchFamily="50" charset="-128"/>
              <a:cs typeface="Meiryo UI" pitchFamily="50" charset="-128"/>
            </a:endParaRPr>
          </a:p>
        </p:txBody>
      </p:sp>
      <p:sp>
        <p:nvSpPr>
          <p:cNvPr id="24" name="二等辺三角形 23"/>
          <p:cNvSpPr/>
          <p:nvPr/>
        </p:nvSpPr>
        <p:spPr>
          <a:xfrm rot="10800000">
            <a:off x="3131839" y="3212976"/>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26669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107504" y="1031600"/>
            <a:ext cx="8928992" cy="570976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noAutofit/>
          </a:bodyPr>
          <a:lstStyle/>
          <a:p>
            <a:pPr algn="just">
              <a:spcBef>
                <a:spcPts val="600"/>
              </a:spcBef>
            </a:pPr>
            <a:endPar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３．大阪の強みと弱み（めざすべき方向性）</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831572"/>
            <a:ext cx="4752528"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大阪の強み・弱み（</a:t>
            </a:r>
            <a:r>
              <a:rPr kumimoji="1" lang="en-US" altLang="ja-JP" sz="2000" b="1" kern="0" dirty="0" smtClean="0">
                <a:latin typeface="Meiryo UI" pitchFamily="50" charset="-128"/>
                <a:ea typeface="Meiryo UI" pitchFamily="50" charset="-128"/>
                <a:cs typeface="Meiryo UI" pitchFamily="50" charset="-128"/>
              </a:rPr>
              <a:t>SWOT</a:t>
            </a:r>
            <a:r>
              <a:rPr kumimoji="1" lang="ja-JP" altLang="en-US" sz="2000" b="1" kern="0" dirty="0" smtClean="0">
                <a:latin typeface="Meiryo UI" pitchFamily="50" charset="-128"/>
                <a:ea typeface="Meiryo UI" pitchFamily="50" charset="-128"/>
                <a:cs typeface="Meiryo UI" pitchFamily="50" charset="-128"/>
              </a:rPr>
              <a:t>分析）</a:t>
            </a:r>
            <a:endParaRPr kumimoji="1" lang="ja-JP" altLang="en-US" sz="2000" b="1" kern="0" dirty="0">
              <a:latin typeface="Meiryo UI" pitchFamily="50" charset="-128"/>
              <a:ea typeface="Meiryo UI" pitchFamily="50" charset="-128"/>
              <a:cs typeface="Meiryo UI"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992373837"/>
              </p:ext>
            </p:extLst>
          </p:nvPr>
        </p:nvGraphicFramePr>
        <p:xfrm>
          <a:off x="251519" y="1597379"/>
          <a:ext cx="8640481" cy="5105400"/>
        </p:xfrm>
        <a:graphic>
          <a:graphicData uri="http://schemas.openxmlformats.org/drawingml/2006/table">
            <a:tbl>
              <a:tblPr bandRow="1">
                <a:tableStyleId>{16D9F66E-5EB9-4882-86FB-DCBF35E3C3E4}</a:tableStyleId>
              </a:tblPr>
              <a:tblGrid>
                <a:gridCol w="4320000">
                  <a:extLst>
                    <a:ext uri="{9D8B030D-6E8A-4147-A177-3AD203B41FA5}">
                      <a16:colId xmlns:a16="http://schemas.microsoft.com/office/drawing/2014/main" val="115002603"/>
                    </a:ext>
                  </a:extLst>
                </a:gridCol>
                <a:gridCol w="4320481">
                  <a:extLst>
                    <a:ext uri="{9D8B030D-6E8A-4147-A177-3AD203B41FA5}">
                      <a16:colId xmlns:a16="http://schemas.microsoft.com/office/drawing/2014/main" val="1894310499"/>
                    </a:ext>
                  </a:extLst>
                </a:gridCol>
              </a:tblGrid>
              <a:tr h="0">
                <a:tc>
                  <a:txBody>
                    <a:bodyPr/>
                    <a:lstStyle/>
                    <a:p>
                      <a:pPr algn="ctr"/>
                      <a:r>
                        <a:rPr kumimoji="1" lang="ja-JP" altLang="en-US" sz="1600" b="1" dirty="0" smtClean="0">
                          <a:ln>
                            <a:noFill/>
                          </a:ln>
                          <a:latin typeface="Meiryo UI" panose="020B0604030504040204" pitchFamily="50" charset="-128"/>
                          <a:ea typeface="Meiryo UI" panose="020B0604030504040204" pitchFamily="50" charset="-128"/>
                        </a:rPr>
                        <a:t>強み（</a:t>
                      </a:r>
                      <a:r>
                        <a:rPr kumimoji="1" lang="en-US" altLang="ja-JP" sz="1600" b="1" dirty="0" smtClean="0">
                          <a:ln>
                            <a:noFill/>
                          </a:ln>
                          <a:latin typeface="Meiryo UI" panose="020B0604030504040204" pitchFamily="50" charset="-128"/>
                          <a:ea typeface="Meiryo UI" panose="020B0604030504040204" pitchFamily="50" charset="-128"/>
                        </a:rPr>
                        <a:t>Strengths</a:t>
                      </a:r>
                      <a:r>
                        <a:rPr kumimoji="1" lang="ja-JP" altLang="en-US" sz="1600" b="1" dirty="0" smtClean="0">
                          <a:ln>
                            <a:noFill/>
                          </a:ln>
                          <a:latin typeface="Meiryo UI" panose="020B0604030504040204" pitchFamily="50" charset="-128"/>
                          <a:ea typeface="Meiryo UI" panose="020B0604030504040204" pitchFamily="50" charset="-128"/>
                        </a:rPr>
                        <a:t>）</a:t>
                      </a:r>
                      <a:endParaRPr kumimoji="1" lang="ja-JP" altLang="en-US" sz="1600" b="1" dirty="0">
                        <a:ln>
                          <a:noFill/>
                        </a:ln>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b="1" dirty="0" smtClean="0">
                          <a:ln>
                            <a:noFill/>
                          </a:ln>
                          <a:latin typeface="Meiryo UI" panose="020B0604030504040204" pitchFamily="50" charset="-128"/>
                          <a:ea typeface="Meiryo UI" panose="020B0604030504040204" pitchFamily="50" charset="-128"/>
                        </a:rPr>
                        <a:t>機会（</a:t>
                      </a:r>
                      <a:r>
                        <a:rPr kumimoji="1" lang="en-US" altLang="ja-JP" sz="1600" b="1" dirty="0" smtClean="0">
                          <a:ln>
                            <a:noFill/>
                          </a:ln>
                          <a:latin typeface="Meiryo UI" panose="020B0604030504040204" pitchFamily="50" charset="-128"/>
                          <a:ea typeface="Meiryo UI" panose="020B0604030504040204" pitchFamily="50" charset="-128"/>
                        </a:rPr>
                        <a:t>Opportunities</a:t>
                      </a:r>
                      <a:r>
                        <a:rPr kumimoji="1" lang="ja-JP" altLang="en-US" sz="1600" b="1" dirty="0" smtClean="0">
                          <a:ln>
                            <a:noFill/>
                          </a:ln>
                          <a:latin typeface="Meiryo UI" panose="020B0604030504040204" pitchFamily="50" charset="-128"/>
                          <a:ea typeface="Meiryo UI" panose="020B0604030504040204" pitchFamily="50" charset="-128"/>
                        </a:rPr>
                        <a:t>）</a:t>
                      </a:r>
                      <a:endParaRPr kumimoji="1" lang="ja-JP" altLang="en-US" sz="1600" b="1" dirty="0">
                        <a:ln>
                          <a:noFill/>
                        </a:ln>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52000573"/>
                  </a:ext>
                </a:extLst>
              </a:tr>
              <a:tr h="2664000">
                <a:tc>
                  <a:txBody>
                    <a:bodyPr/>
                    <a:lstStyle/>
                    <a:p>
                      <a:pPr marL="285750" indent="-285750">
                        <a:spcAft>
                          <a:spcPts val="600"/>
                        </a:spcAft>
                        <a:buFont typeface="Wingdings" panose="05000000000000000000" pitchFamily="2" charset="2"/>
                        <a:buChar char="Ø"/>
                      </a:pPr>
                      <a:r>
                        <a:rPr kumimoji="1" lang="ja-JP" altLang="en-US" sz="1600" b="1" u="sng" dirty="0" smtClean="0">
                          <a:ln>
                            <a:noFill/>
                          </a:ln>
                          <a:latin typeface="Meiryo UI" panose="020B0604030504040204" pitchFamily="50" charset="-128"/>
                          <a:ea typeface="Meiryo UI" panose="020B0604030504040204" pitchFamily="50" charset="-128"/>
                        </a:rPr>
                        <a:t>大消費地としての影響力</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smtClean="0">
                          <a:ln>
                            <a:noFill/>
                          </a:ln>
                          <a:latin typeface="Meiryo UI" panose="020B0604030504040204" pitchFamily="50" charset="-128"/>
                          <a:ea typeface="Meiryo UI" panose="020B0604030504040204" pitchFamily="50" charset="-128"/>
                        </a:rPr>
                        <a:t>大都市の機能がコンパクトに集積</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0" dirty="0" smtClean="0">
                          <a:ln>
                            <a:noFill/>
                          </a:ln>
                          <a:latin typeface="Meiryo UI" panose="020B0604030504040204" pitchFamily="50" charset="-128"/>
                          <a:ea typeface="Meiryo UI" panose="020B0604030504040204" pitchFamily="50" charset="-128"/>
                        </a:rPr>
                        <a:t>府民・事業者に向けた</a:t>
                      </a:r>
                      <a:r>
                        <a:rPr kumimoji="1" lang="ja-JP" altLang="en-US" sz="1600" b="1" u="sng" dirty="0" smtClean="0">
                          <a:ln>
                            <a:noFill/>
                          </a:ln>
                          <a:latin typeface="Meiryo UI" panose="020B0604030504040204" pitchFamily="50" charset="-128"/>
                          <a:ea typeface="Meiryo UI" panose="020B0604030504040204" pitchFamily="50" charset="-128"/>
                        </a:rPr>
                        <a:t>発信力</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0" u="none" dirty="0" smtClean="0">
                          <a:ln>
                            <a:noFill/>
                          </a:ln>
                          <a:latin typeface="Meiryo UI" panose="020B0604030504040204" pitchFamily="50" charset="-128"/>
                          <a:ea typeface="Meiryo UI" panose="020B0604030504040204" pitchFamily="50" charset="-128"/>
                        </a:rPr>
                        <a:t>環境先進都市としての</a:t>
                      </a:r>
                      <a:r>
                        <a:rPr kumimoji="1" lang="ja-JP" altLang="en-US" sz="1600" b="1" u="sng" dirty="0" smtClean="0">
                          <a:ln>
                            <a:noFill/>
                          </a:ln>
                          <a:latin typeface="Meiryo UI" panose="020B0604030504040204" pitchFamily="50" charset="-128"/>
                          <a:ea typeface="Meiryo UI" panose="020B0604030504040204" pitchFamily="50" charset="-128"/>
                        </a:rPr>
                        <a:t>経験・レガシー</a:t>
                      </a:r>
                      <a:r>
                        <a:rPr kumimoji="1" lang="ja-JP" altLang="en-US" sz="1600" b="0" dirty="0" smtClean="0">
                          <a:ln>
                            <a:noFill/>
                          </a:ln>
                          <a:latin typeface="Meiryo UI" panose="020B0604030504040204" pitchFamily="50" charset="-128"/>
                          <a:ea typeface="Meiryo UI" panose="020B0604030504040204" pitchFamily="50" charset="-128"/>
                        </a:rPr>
                        <a:t>の蓄積</a:t>
                      </a:r>
                      <a:endParaRPr kumimoji="1" lang="en-US" altLang="ja-JP" sz="1600" b="0" dirty="0" smtClean="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0" dirty="0" smtClean="0">
                          <a:ln>
                            <a:noFill/>
                          </a:ln>
                          <a:latin typeface="Meiryo UI" panose="020B0604030504040204" pitchFamily="50" charset="-128"/>
                          <a:ea typeface="Meiryo UI" panose="020B0604030504040204" pitchFamily="50" charset="-128"/>
                        </a:rPr>
                        <a:t>災害の経験を踏まえた高い</a:t>
                      </a:r>
                      <a:r>
                        <a:rPr kumimoji="1" lang="ja-JP" altLang="en-US" sz="1600" b="1" u="sng" dirty="0" smtClean="0">
                          <a:ln>
                            <a:noFill/>
                          </a:ln>
                          <a:latin typeface="Meiryo UI" panose="020B0604030504040204" pitchFamily="50" charset="-128"/>
                          <a:ea typeface="Meiryo UI" panose="020B0604030504040204" pitchFamily="50" charset="-128"/>
                        </a:rPr>
                        <a:t>防災意識</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1" u="sng" dirty="0" smtClean="0">
                          <a:ln>
                            <a:noFill/>
                          </a:ln>
                          <a:latin typeface="Meiryo UI" panose="020B0604030504040204" pitchFamily="50" charset="-128"/>
                          <a:ea typeface="Meiryo UI" panose="020B0604030504040204" pitchFamily="50" charset="-128"/>
                        </a:rPr>
                        <a:t>環境・新エネルギー産業</a:t>
                      </a:r>
                      <a:r>
                        <a:rPr kumimoji="1" lang="ja-JP" altLang="en-US" sz="1600" b="0" dirty="0" smtClean="0">
                          <a:ln>
                            <a:noFill/>
                          </a:ln>
                          <a:latin typeface="Meiryo UI" panose="020B0604030504040204" pitchFamily="50" charset="-128"/>
                          <a:ea typeface="Meiryo UI" panose="020B0604030504040204" pitchFamily="50" charset="-128"/>
                        </a:rPr>
                        <a:t>の集積</a:t>
                      </a:r>
                      <a:endParaRPr kumimoji="1" lang="en-US" altLang="ja-JP" sz="1600" b="0" dirty="0" smtClean="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0" dirty="0" smtClean="0">
                          <a:ln>
                            <a:noFill/>
                          </a:ln>
                          <a:latin typeface="Meiryo UI" panose="020B0604030504040204" pitchFamily="50" charset="-128"/>
                          <a:ea typeface="Meiryo UI" panose="020B0604030504040204" pitchFamily="50" charset="-128"/>
                        </a:rPr>
                        <a:t>高い技術を有する</a:t>
                      </a:r>
                      <a:r>
                        <a:rPr kumimoji="1" lang="ja-JP" altLang="en-US" sz="1600" b="1" u="sng" dirty="0" smtClean="0">
                          <a:ln>
                            <a:noFill/>
                          </a:ln>
                          <a:latin typeface="Meiryo UI" panose="020B0604030504040204" pitchFamily="50" charset="-128"/>
                          <a:ea typeface="Meiryo UI" panose="020B0604030504040204" pitchFamily="50" charset="-128"/>
                        </a:rPr>
                        <a:t>ものづくり中小企業</a:t>
                      </a:r>
                      <a:r>
                        <a:rPr kumimoji="1" lang="ja-JP" altLang="en-US" sz="1600" b="0" dirty="0" smtClean="0">
                          <a:ln>
                            <a:noFill/>
                          </a:ln>
                          <a:latin typeface="Meiryo UI" panose="020B0604030504040204" pitchFamily="50" charset="-128"/>
                          <a:ea typeface="Meiryo UI" panose="020B0604030504040204" pitchFamily="50" charset="-128"/>
                        </a:rPr>
                        <a:t>の集積</a:t>
                      </a:r>
                      <a:endParaRPr kumimoji="1" lang="en-US" altLang="ja-JP" sz="1600" b="0" dirty="0" smtClean="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0" dirty="0" smtClean="0">
                          <a:ln>
                            <a:noFill/>
                          </a:ln>
                          <a:latin typeface="Meiryo UI" panose="020B0604030504040204" pitchFamily="50" charset="-128"/>
                          <a:ea typeface="Meiryo UI" panose="020B0604030504040204" pitchFamily="50" charset="-128"/>
                        </a:rPr>
                        <a:t>先端研究を担う</a:t>
                      </a:r>
                      <a:r>
                        <a:rPr kumimoji="1" lang="ja-JP" altLang="en-US" sz="1600" b="1" u="sng" dirty="0" smtClean="0">
                          <a:ln>
                            <a:noFill/>
                          </a:ln>
                          <a:latin typeface="Meiryo UI" panose="020B0604030504040204" pitchFamily="50" charset="-128"/>
                          <a:ea typeface="Meiryo UI" panose="020B0604030504040204" pitchFamily="50" charset="-128"/>
                        </a:rPr>
                        <a:t>学術・研究機関の集積</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1" u="sng" dirty="0" smtClean="0">
                          <a:ln>
                            <a:noFill/>
                          </a:ln>
                          <a:latin typeface="Meiryo UI" panose="020B0604030504040204" pitchFamily="50" charset="-128"/>
                          <a:ea typeface="Meiryo UI" panose="020B0604030504040204" pitchFamily="50" charset="-128"/>
                        </a:rPr>
                        <a:t>大手エネルギー事業者</a:t>
                      </a:r>
                      <a:r>
                        <a:rPr kumimoji="1" lang="ja-JP" altLang="en-US" sz="1600" b="0" dirty="0" smtClean="0">
                          <a:ln>
                            <a:noFill/>
                          </a:ln>
                          <a:latin typeface="Meiryo UI" panose="020B0604030504040204" pitchFamily="50" charset="-128"/>
                          <a:ea typeface="Meiryo UI" panose="020B0604030504040204" pitchFamily="50" charset="-128"/>
                        </a:rPr>
                        <a:t>の存在</a:t>
                      </a:r>
                      <a:endParaRPr kumimoji="1" lang="en-US" altLang="ja-JP" sz="1600" b="0" dirty="0" smtClean="0">
                        <a:ln>
                          <a:noFill/>
                        </a:ln>
                        <a:latin typeface="Meiryo UI" panose="020B0604030504040204" pitchFamily="50" charset="-128"/>
                        <a:ea typeface="Meiryo UI" panose="020B0604030504040204" pitchFamily="50" charset="-128"/>
                      </a:endParaRPr>
                    </a:p>
                  </a:txBody>
                  <a:tcPr/>
                </a:tc>
                <a:tc>
                  <a:txBody>
                    <a:bodyPr/>
                    <a:lstStyle/>
                    <a:p>
                      <a:pPr marL="285750" indent="-285750">
                        <a:spcAft>
                          <a:spcPts val="600"/>
                        </a:spcAft>
                        <a:buFont typeface="Wingdings" panose="05000000000000000000" pitchFamily="2" charset="2"/>
                        <a:buChar char="Ø"/>
                      </a:pPr>
                      <a:r>
                        <a:rPr kumimoji="1" lang="ja-JP" altLang="en-US" sz="1600" b="0" dirty="0" smtClean="0">
                          <a:ln>
                            <a:noFill/>
                          </a:ln>
                          <a:latin typeface="Meiryo UI" panose="020B0604030504040204" pitchFamily="50" charset="-128"/>
                          <a:ea typeface="Meiryo UI" panose="020B0604030504040204" pitchFamily="50" charset="-128"/>
                        </a:rPr>
                        <a:t>環境・新エネルギー</a:t>
                      </a:r>
                      <a:r>
                        <a:rPr kumimoji="1" lang="ja-JP" altLang="en-US" sz="1600" b="1" u="sng" dirty="0" smtClean="0">
                          <a:ln>
                            <a:noFill/>
                          </a:ln>
                          <a:latin typeface="Meiryo UI" panose="020B0604030504040204" pitchFamily="50" charset="-128"/>
                          <a:ea typeface="Meiryo UI" panose="020B0604030504040204" pitchFamily="50" charset="-128"/>
                        </a:rPr>
                        <a:t>市場の世界的な拡大</a:t>
                      </a:r>
                    </a:p>
                    <a:p>
                      <a:pPr marL="285750" indent="-285750">
                        <a:spcAft>
                          <a:spcPts val="600"/>
                        </a:spcAft>
                        <a:buFont typeface="Wingdings" panose="05000000000000000000" pitchFamily="2" charset="2"/>
                        <a:buChar char="Ø"/>
                      </a:pPr>
                      <a:r>
                        <a:rPr kumimoji="1" lang="en-US" altLang="ja-JP" sz="1600" b="0" dirty="0" smtClean="0">
                          <a:ln>
                            <a:noFill/>
                          </a:ln>
                          <a:latin typeface="Meiryo UI" panose="020B0604030504040204" pitchFamily="50" charset="-128"/>
                          <a:ea typeface="Meiryo UI" panose="020B0604030504040204" pitchFamily="50" charset="-128"/>
                        </a:rPr>
                        <a:t>AI</a:t>
                      </a:r>
                      <a:r>
                        <a:rPr kumimoji="1" lang="ja-JP" altLang="en-US" sz="1600" b="0" dirty="0" smtClean="0">
                          <a:ln>
                            <a:noFill/>
                          </a:ln>
                          <a:latin typeface="Meiryo UI" panose="020B0604030504040204" pitchFamily="50" charset="-128"/>
                          <a:ea typeface="Meiryo UI" panose="020B0604030504040204" pitchFamily="50" charset="-128"/>
                        </a:rPr>
                        <a:t>や</a:t>
                      </a:r>
                      <a:r>
                        <a:rPr kumimoji="1" lang="en-US" altLang="ja-JP" sz="1600" b="0" dirty="0" err="1" smtClean="0">
                          <a:ln>
                            <a:noFill/>
                          </a:ln>
                          <a:latin typeface="Meiryo UI" panose="020B0604030504040204" pitchFamily="50" charset="-128"/>
                          <a:ea typeface="Meiryo UI" panose="020B0604030504040204" pitchFamily="50" charset="-128"/>
                        </a:rPr>
                        <a:t>IoT</a:t>
                      </a:r>
                      <a:r>
                        <a:rPr kumimoji="1" lang="ja-JP" altLang="en-US" sz="1600" b="0" dirty="0" smtClean="0">
                          <a:ln>
                            <a:noFill/>
                          </a:ln>
                          <a:latin typeface="Meiryo UI" panose="020B0604030504040204" pitchFamily="50" charset="-128"/>
                          <a:ea typeface="Meiryo UI" panose="020B0604030504040204" pitchFamily="50" charset="-128"/>
                        </a:rPr>
                        <a:t>など</a:t>
                      </a:r>
                      <a:r>
                        <a:rPr kumimoji="1" lang="ja-JP" altLang="en-US" sz="1600" b="1" u="sng" dirty="0" smtClean="0">
                          <a:ln>
                            <a:noFill/>
                          </a:ln>
                          <a:latin typeface="Meiryo UI" panose="020B0604030504040204" pitchFamily="50" charset="-128"/>
                          <a:ea typeface="Meiryo UI" panose="020B0604030504040204" pitchFamily="50" charset="-128"/>
                        </a:rPr>
                        <a:t>新たな技術の進展</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smtClean="0">
                          <a:ln>
                            <a:noFill/>
                          </a:ln>
                          <a:latin typeface="Meiryo UI" panose="020B0604030504040204" pitchFamily="50" charset="-128"/>
                          <a:ea typeface="Meiryo UI" panose="020B0604030504040204" pitchFamily="50" charset="-128"/>
                        </a:rPr>
                        <a:t>大阪・関西万博</a:t>
                      </a:r>
                      <a:r>
                        <a:rPr kumimoji="1" lang="ja-JP" altLang="en-US" sz="1600" b="0" dirty="0" smtClean="0">
                          <a:ln>
                            <a:noFill/>
                          </a:ln>
                          <a:latin typeface="Meiryo UI" panose="020B0604030504040204" pitchFamily="50" charset="-128"/>
                          <a:ea typeface="Meiryo UI" panose="020B0604030504040204" pitchFamily="50" charset="-128"/>
                        </a:rPr>
                        <a:t>の開催</a:t>
                      </a:r>
                      <a:endParaRPr kumimoji="1" lang="en-US" altLang="ja-JP" sz="1600" b="0" dirty="0" smtClean="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smtClean="0">
                          <a:ln>
                            <a:noFill/>
                          </a:ln>
                          <a:latin typeface="Meiryo UI" panose="020B0604030504040204" pitchFamily="50" charset="-128"/>
                          <a:ea typeface="Meiryo UI" panose="020B0604030504040204" pitchFamily="50" charset="-128"/>
                        </a:rPr>
                        <a:t>コロナ危機を受けた社会変化</a:t>
                      </a:r>
                      <a:r>
                        <a:rPr kumimoji="1" lang="ja-JP" altLang="en-US" sz="1600" b="0" dirty="0" smtClean="0">
                          <a:ln>
                            <a:noFill/>
                          </a:ln>
                          <a:latin typeface="Meiryo UI" panose="020B0604030504040204" pitchFamily="50" charset="-128"/>
                          <a:ea typeface="Meiryo UI" panose="020B0604030504040204" pitchFamily="50" charset="-128"/>
                        </a:rPr>
                        <a:t>への対応</a:t>
                      </a:r>
                      <a:endParaRPr kumimoji="1" lang="ja-JP" altLang="en-US" sz="1600" b="0" dirty="0">
                        <a:ln>
                          <a:noFill/>
                        </a:ln>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835530830"/>
                  </a:ext>
                </a:extLst>
              </a:tr>
              <a:tr h="1284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ln>
                            <a:noFill/>
                          </a:ln>
                          <a:latin typeface="Meiryo UI" panose="020B0604030504040204" pitchFamily="50" charset="-128"/>
                          <a:ea typeface="Meiryo UI" panose="020B0604030504040204" pitchFamily="50" charset="-128"/>
                        </a:rPr>
                        <a:t>弱み（</a:t>
                      </a:r>
                      <a:r>
                        <a:rPr kumimoji="1" lang="en-US" altLang="ja-JP" sz="1600" b="1" dirty="0" smtClean="0">
                          <a:ln>
                            <a:noFill/>
                          </a:ln>
                          <a:latin typeface="Meiryo UI" panose="020B0604030504040204" pitchFamily="50" charset="-128"/>
                          <a:ea typeface="Meiryo UI" panose="020B0604030504040204" pitchFamily="50" charset="-128"/>
                        </a:rPr>
                        <a:t>Weaknesses</a:t>
                      </a:r>
                      <a:r>
                        <a:rPr kumimoji="1" lang="ja-JP" altLang="en-US" sz="1600" b="1" dirty="0" smtClean="0">
                          <a:ln>
                            <a:noFill/>
                          </a:ln>
                          <a:latin typeface="Meiryo UI" panose="020B0604030504040204" pitchFamily="50" charset="-128"/>
                          <a:ea typeface="Meiryo UI" panose="020B0604030504040204" pitchFamily="50" charset="-128"/>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ln>
                            <a:noFill/>
                          </a:ln>
                          <a:latin typeface="Meiryo UI" panose="020B0604030504040204" pitchFamily="50" charset="-128"/>
                          <a:ea typeface="Meiryo UI" panose="020B0604030504040204" pitchFamily="50" charset="-128"/>
                        </a:rPr>
                        <a:t>脅威（</a:t>
                      </a:r>
                      <a:r>
                        <a:rPr kumimoji="1" lang="en-US" altLang="ja-JP" sz="1600" b="1" dirty="0" smtClean="0">
                          <a:ln>
                            <a:noFill/>
                          </a:ln>
                          <a:latin typeface="Meiryo UI" panose="020B0604030504040204" pitchFamily="50" charset="-128"/>
                          <a:ea typeface="Meiryo UI" panose="020B0604030504040204" pitchFamily="50" charset="-128"/>
                        </a:rPr>
                        <a:t>Threats</a:t>
                      </a:r>
                      <a:r>
                        <a:rPr kumimoji="1" lang="ja-JP" altLang="en-US" sz="1600" b="1" dirty="0" smtClean="0">
                          <a:ln>
                            <a:noFill/>
                          </a:ln>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704474551"/>
                  </a:ext>
                </a:extLst>
              </a:tr>
              <a:tr h="1404000">
                <a:tc>
                  <a:txBody>
                    <a:bodyPr/>
                    <a:lstStyle/>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1" u="sng" dirty="0" smtClean="0">
                          <a:ln>
                            <a:noFill/>
                          </a:ln>
                          <a:latin typeface="Meiryo UI" panose="020B0604030504040204" pitchFamily="50" charset="-128"/>
                          <a:ea typeface="Meiryo UI" panose="020B0604030504040204" pitchFamily="50" charset="-128"/>
                        </a:rPr>
                        <a:t>再生可能エネルギーの限定的なポテンシャル</a:t>
                      </a:r>
                      <a:r>
                        <a:rPr kumimoji="1" lang="ja-JP" altLang="en-US" sz="1600" b="0" u="none" dirty="0" smtClean="0">
                          <a:ln>
                            <a:noFill/>
                          </a:ln>
                          <a:latin typeface="Meiryo UI" panose="020B0604030504040204" pitchFamily="50" charset="-128"/>
                          <a:ea typeface="Meiryo UI" panose="020B0604030504040204" pitchFamily="50" charset="-128"/>
                        </a:rPr>
                        <a:t>（面積が</a:t>
                      </a:r>
                      <a:r>
                        <a:rPr kumimoji="1" lang="ja-JP" altLang="en-US" sz="1600" b="0" dirty="0" smtClean="0">
                          <a:ln>
                            <a:noFill/>
                          </a:ln>
                          <a:latin typeface="Meiryo UI" panose="020B0604030504040204" pitchFamily="50" charset="-128"/>
                          <a:ea typeface="Meiryo UI" panose="020B0604030504040204" pitchFamily="50" charset="-128"/>
                        </a:rPr>
                        <a:t>狭小、都市部の過密、風況等）</a:t>
                      </a:r>
                      <a:endParaRPr kumimoji="1" lang="en-US" altLang="ja-JP" sz="1600" b="0" dirty="0" smtClean="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1" u="sng" dirty="0" smtClean="0">
                          <a:ln>
                            <a:noFill/>
                          </a:ln>
                          <a:latin typeface="Meiryo UI" panose="020B0604030504040204" pitchFamily="50" charset="-128"/>
                          <a:ea typeface="Meiryo UI" panose="020B0604030504040204" pitchFamily="50" charset="-128"/>
                        </a:rPr>
                        <a:t>建築ストックの省エネルギー対策の遅れ</a:t>
                      </a:r>
                    </a:p>
                    <a:p>
                      <a:pPr marL="285750" indent="-285750">
                        <a:spcAft>
                          <a:spcPts val="600"/>
                        </a:spcAft>
                        <a:buFont typeface="Wingdings" panose="05000000000000000000" pitchFamily="2" charset="2"/>
                        <a:buChar char="Ø"/>
                      </a:pPr>
                      <a:r>
                        <a:rPr kumimoji="1" lang="ja-JP" altLang="en-US" sz="1600" b="1" u="sng" dirty="0" smtClean="0">
                          <a:ln>
                            <a:noFill/>
                          </a:ln>
                          <a:latin typeface="Meiryo UI" panose="020B0604030504040204" pitchFamily="50" charset="-128"/>
                          <a:ea typeface="Meiryo UI" panose="020B0604030504040204" pitchFamily="50" charset="-128"/>
                        </a:rPr>
                        <a:t>資金</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0" dirty="0" smtClean="0">
                          <a:ln>
                            <a:noFill/>
                          </a:ln>
                          <a:latin typeface="Meiryo UI" panose="020B0604030504040204" pitchFamily="50" charset="-128"/>
                          <a:ea typeface="Meiryo UI" panose="020B0604030504040204" pitchFamily="50" charset="-128"/>
                        </a:rPr>
                        <a:t>高度成長期に建設された</a:t>
                      </a:r>
                      <a:r>
                        <a:rPr kumimoji="1" lang="ja-JP" altLang="en-US" sz="1600" b="1" u="sng" dirty="0" smtClean="0">
                          <a:ln>
                            <a:noFill/>
                          </a:ln>
                          <a:latin typeface="Meiryo UI" panose="020B0604030504040204" pitchFamily="50" charset="-128"/>
                          <a:ea typeface="Meiryo UI" panose="020B0604030504040204" pitchFamily="50" charset="-128"/>
                        </a:rPr>
                        <a:t>インフラの老朽化</a:t>
                      </a:r>
                    </a:p>
                  </a:txBody>
                  <a:tcPr/>
                </a:tc>
                <a:tc>
                  <a:txBody>
                    <a:bodyPr/>
                    <a:lstStyle/>
                    <a:p>
                      <a:pPr marL="285750" indent="-285750">
                        <a:spcAft>
                          <a:spcPts val="600"/>
                        </a:spcAft>
                        <a:buFont typeface="Wingdings" panose="05000000000000000000" pitchFamily="2" charset="2"/>
                        <a:buChar char="Ø"/>
                      </a:pPr>
                      <a:r>
                        <a:rPr kumimoji="1" lang="ja-JP" altLang="en-US" sz="1600" b="0" dirty="0" smtClean="0">
                          <a:ln>
                            <a:noFill/>
                          </a:ln>
                          <a:latin typeface="Meiryo UI" panose="020B0604030504040204" pitchFamily="50" charset="-128"/>
                          <a:ea typeface="Meiryo UI" panose="020B0604030504040204" pitchFamily="50" charset="-128"/>
                        </a:rPr>
                        <a:t>急速な</a:t>
                      </a:r>
                      <a:r>
                        <a:rPr kumimoji="1" lang="ja-JP" altLang="en-US" sz="1600" b="1" u="sng" dirty="0" smtClean="0">
                          <a:ln>
                            <a:noFill/>
                          </a:ln>
                          <a:latin typeface="Meiryo UI" panose="020B0604030504040204" pitchFamily="50" charset="-128"/>
                          <a:ea typeface="Meiryo UI" panose="020B0604030504040204" pitchFamily="50" charset="-128"/>
                        </a:rPr>
                        <a:t>高齢化の進展</a:t>
                      </a:r>
                      <a:r>
                        <a:rPr kumimoji="1" lang="ja-JP" altLang="en-US" sz="1600" b="0" dirty="0" smtClean="0">
                          <a:ln>
                            <a:noFill/>
                          </a:ln>
                          <a:latin typeface="Meiryo UI" panose="020B0604030504040204" pitchFamily="50" charset="-128"/>
                          <a:ea typeface="Meiryo UI" panose="020B0604030504040204" pitchFamily="50" charset="-128"/>
                        </a:rPr>
                        <a:t>、</a:t>
                      </a:r>
                      <a:r>
                        <a:rPr kumimoji="1" lang="ja-JP" altLang="en-US" sz="1600" b="1" u="sng" dirty="0" smtClean="0">
                          <a:ln>
                            <a:noFill/>
                          </a:ln>
                          <a:latin typeface="Meiryo UI" panose="020B0604030504040204" pitchFamily="50" charset="-128"/>
                          <a:ea typeface="Meiryo UI" panose="020B0604030504040204" pitchFamily="50" charset="-128"/>
                        </a:rPr>
                        <a:t>労働力人口の減少</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smtClean="0">
                          <a:ln>
                            <a:noFill/>
                          </a:ln>
                          <a:latin typeface="Meiryo UI" panose="020B0604030504040204" pitchFamily="50" charset="-128"/>
                          <a:ea typeface="Meiryo UI" panose="020B0604030504040204" pitchFamily="50" charset="-128"/>
                        </a:rPr>
                        <a:t>気候変動の深刻化</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smtClean="0">
                          <a:ln>
                            <a:noFill/>
                          </a:ln>
                          <a:latin typeface="Meiryo UI" panose="020B0604030504040204" pitchFamily="50" charset="-128"/>
                          <a:ea typeface="Meiryo UI" panose="020B0604030504040204" pitchFamily="50" charset="-128"/>
                        </a:rPr>
                        <a:t>自然災害の激甚化・頻発化</a:t>
                      </a:r>
                      <a:endParaRPr kumimoji="1" lang="en-US" altLang="ja-JP" sz="1600" b="1" u="sng" dirty="0" smtClean="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smtClean="0">
                          <a:ln>
                            <a:noFill/>
                          </a:ln>
                          <a:latin typeface="Meiryo UI" panose="020B0604030504040204" pitchFamily="50" charset="-128"/>
                          <a:ea typeface="Meiryo UI" panose="020B0604030504040204" pitchFamily="50" charset="-128"/>
                        </a:rPr>
                        <a:t>知識・技術の継承</a:t>
                      </a:r>
                      <a:endParaRPr kumimoji="1" lang="en-US" altLang="ja-JP" sz="1600" b="1" u="sng" dirty="0" smtClean="0">
                        <a:ln>
                          <a:noFill/>
                        </a:ln>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36851943"/>
                  </a:ext>
                </a:extLst>
              </a:tr>
            </a:tbl>
          </a:graphicData>
        </a:graphic>
      </p:graphicFrame>
      <p:sp>
        <p:nvSpPr>
          <p:cNvPr id="3" name="正方形/長方形 2"/>
          <p:cNvSpPr/>
          <p:nvPr/>
        </p:nvSpPr>
        <p:spPr>
          <a:xfrm>
            <a:off x="251519" y="1258825"/>
            <a:ext cx="4320481" cy="338554"/>
          </a:xfrm>
          <a:prstGeom prst="rect">
            <a:avLst/>
          </a:prstGeom>
        </p:spPr>
        <p:txBody>
          <a:bodyPr wrap="square">
            <a:spAutoFit/>
          </a:bodyPr>
          <a:lstStyle/>
          <a:p>
            <a:pPr algn="ctr"/>
            <a:r>
              <a:rPr kumimoji="1" lang="ja-JP" altLang="en-US" sz="1600" b="1" kern="0" dirty="0" smtClean="0">
                <a:latin typeface="Meiryo UI" pitchFamily="50" charset="-128"/>
                <a:ea typeface="Meiryo UI" pitchFamily="50" charset="-128"/>
                <a:cs typeface="Meiryo UI" pitchFamily="50" charset="-128"/>
              </a:rPr>
              <a:t>内部環境</a:t>
            </a:r>
            <a:endParaRPr lang="ja-JP" altLang="en-US" sz="1600" dirty="0"/>
          </a:p>
        </p:txBody>
      </p:sp>
      <p:sp>
        <p:nvSpPr>
          <p:cNvPr id="13" name="正方形/長方形 12"/>
          <p:cNvSpPr/>
          <p:nvPr/>
        </p:nvSpPr>
        <p:spPr>
          <a:xfrm>
            <a:off x="4572000" y="1258825"/>
            <a:ext cx="4320481" cy="338554"/>
          </a:xfrm>
          <a:prstGeom prst="rect">
            <a:avLst/>
          </a:prstGeom>
        </p:spPr>
        <p:txBody>
          <a:bodyPr wrap="square">
            <a:spAutoFit/>
          </a:bodyPr>
          <a:lstStyle/>
          <a:p>
            <a:pPr algn="ctr"/>
            <a:r>
              <a:rPr kumimoji="1" lang="ja-JP" altLang="en-US" sz="1600" b="1" kern="0" dirty="0" smtClean="0">
                <a:latin typeface="Meiryo UI" pitchFamily="50" charset="-128"/>
                <a:ea typeface="Meiryo UI" pitchFamily="50" charset="-128"/>
                <a:cs typeface="Meiryo UI" pitchFamily="50" charset="-128"/>
              </a:rPr>
              <a:t>外部環境</a:t>
            </a:r>
            <a:endParaRPr lang="ja-JP" altLang="en-US" sz="1600" dirty="0"/>
          </a:p>
        </p:txBody>
      </p:sp>
    </p:spTree>
    <p:extLst>
      <p:ext uri="{BB962C8B-B14F-4D97-AF65-F5344CB8AC3E}">
        <p14:creationId xmlns:p14="http://schemas.microsoft.com/office/powerpoint/2010/main" val="1024288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07504" y="1031627"/>
            <a:ext cx="8928992" cy="298385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の大消費地である大阪の特性に応じ</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地産地消</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」に加え、広域的な再生可能エネルギーの利用拡大やエネルギー効率の向上を</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積極的に推進すべき</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太陽光・風力など</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出力の変動が大きい再生可能エネルギーの増加に伴い、必要となる電力</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需給の安定化の観点から</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、需要の平準化（ピークカットやピークシフト）のみならず、蓄電システムの活用を含め、柔軟</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にエネルギー消費量や消費パターンをコントロールする取組み</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を推進すべき</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将来の脱炭素化を見据えた</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低炭素化とレジリエンス強化を推進する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大阪のあらゆる企業の持続的成長に貢献すべき</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07503" y="831572"/>
            <a:ext cx="3456385"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今後の施策</a:t>
            </a:r>
            <a:r>
              <a:rPr kumimoji="1" lang="ja-JP" altLang="en-US" sz="2000" b="1" kern="0" dirty="0">
                <a:latin typeface="Meiryo UI" pitchFamily="50" charset="-128"/>
                <a:ea typeface="Meiryo UI" pitchFamily="50" charset="-128"/>
                <a:cs typeface="Meiryo UI" pitchFamily="50" charset="-128"/>
              </a:rPr>
              <a:t>の</a:t>
            </a:r>
            <a:r>
              <a:rPr kumimoji="1" lang="ja-JP" altLang="en-US" sz="2000" b="1" kern="0" dirty="0" smtClean="0">
                <a:latin typeface="Meiryo UI" pitchFamily="50" charset="-128"/>
                <a:ea typeface="Meiryo UI" pitchFamily="50" charset="-128"/>
                <a:cs typeface="Meiryo UI" pitchFamily="50" charset="-128"/>
              </a:rPr>
              <a:t>方向性（</a:t>
            </a:r>
            <a:r>
              <a:rPr kumimoji="1" lang="ja-JP" altLang="en-US" sz="2000" b="1" kern="0" dirty="0">
                <a:latin typeface="Meiryo UI" pitchFamily="50" charset="-128"/>
                <a:ea typeface="Meiryo UI" pitchFamily="50" charset="-128"/>
                <a:cs typeface="Meiryo UI" pitchFamily="50" charset="-128"/>
              </a:rPr>
              <a:t>素案</a:t>
            </a:r>
            <a:r>
              <a:rPr kumimoji="1" lang="ja-JP" altLang="en-US" sz="2000" b="1" kern="0" dirty="0" smtClean="0">
                <a:latin typeface="Meiryo UI" pitchFamily="50" charset="-128"/>
                <a:ea typeface="Meiryo UI" pitchFamily="50" charset="-128"/>
                <a:cs typeface="Meiryo UI" pitchFamily="50" charset="-128"/>
              </a:rPr>
              <a:t>）</a:t>
            </a:r>
            <a:endParaRPr kumimoji="1" lang="ja-JP" altLang="en-US" sz="2000" b="1" kern="0" dirty="0">
              <a:latin typeface="Meiryo UI" pitchFamily="50" charset="-128"/>
              <a:ea typeface="Meiryo UI" pitchFamily="50" charset="-128"/>
              <a:cs typeface="Meiryo UI" pitchFamily="50" charset="-128"/>
            </a:endParaRPr>
          </a:p>
        </p:txBody>
      </p:sp>
      <p:sp>
        <p:nvSpPr>
          <p:cNvPr id="22" name="角丸四角形 21"/>
          <p:cNvSpPr/>
          <p:nvPr/>
        </p:nvSpPr>
        <p:spPr>
          <a:xfrm>
            <a:off x="107503" y="4247252"/>
            <a:ext cx="3240361"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今後の対策の観点（素案）</a:t>
            </a:r>
            <a:endParaRPr kumimoji="1" lang="ja-JP" altLang="en-US" sz="2000" b="1" kern="0" dirty="0">
              <a:latin typeface="Meiryo UI" pitchFamily="50" charset="-128"/>
              <a:ea typeface="Meiryo UI" pitchFamily="50" charset="-128"/>
              <a:cs typeface="Meiryo UI" pitchFamily="50" charset="-128"/>
            </a:endParaRPr>
          </a:p>
        </p:txBody>
      </p:sp>
      <p:sp>
        <p:nvSpPr>
          <p:cNvPr id="23" name="二等辺三角形 22"/>
          <p:cNvSpPr/>
          <p:nvPr/>
        </p:nvSpPr>
        <p:spPr>
          <a:xfrm rot="10800000">
            <a:off x="3131839" y="4077072"/>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４．今後の施策の方向性と対策</a:t>
            </a:r>
            <a:r>
              <a:rPr lang="ja-JP" altLang="en-US" sz="3200" b="1" dirty="0">
                <a:solidFill>
                  <a:sysClr val="window" lastClr="FFFFFF"/>
                </a:solidFill>
                <a:latin typeface="Meiryo UI" panose="020B0604030504040204" pitchFamily="50" charset="-128"/>
                <a:ea typeface="Meiryo UI" panose="020B0604030504040204" pitchFamily="50" charset="-128"/>
              </a:rPr>
              <a:t>の</a:t>
            </a:r>
            <a:r>
              <a:rPr lang="ja-JP" altLang="en-US" sz="3200" b="1" dirty="0" smtClean="0">
                <a:solidFill>
                  <a:sysClr val="window" lastClr="FFFFFF"/>
                </a:solidFill>
                <a:latin typeface="Meiryo UI" panose="020B0604030504040204" pitchFamily="50" charset="-128"/>
                <a:ea typeface="Meiryo UI" panose="020B0604030504040204" pitchFamily="50" charset="-128"/>
              </a:rPr>
              <a:t>観点</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10" name="楕円 9"/>
          <p:cNvSpPr/>
          <p:nvPr/>
        </p:nvSpPr>
        <p:spPr>
          <a:xfrm>
            <a:off x="251520" y="5247599"/>
            <a:ext cx="5040560" cy="892771"/>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1" name="楕円 10"/>
          <p:cNvSpPr/>
          <p:nvPr/>
        </p:nvSpPr>
        <p:spPr>
          <a:xfrm>
            <a:off x="3851920" y="5247599"/>
            <a:ext cx="5040560" cy="892771"/>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2" name="楕円 11"/>
          <p:cNvSpPr/>
          <p:nvPr/>
        </p:nvSpPr>
        <p:spPr>
          <a:xfrm>
            <a:off x="2555776" y="4647362"/>
            <a:ext cx="4032448" cy="1207920"/>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3" name="楕円 12"/>
          <p:cNvSpPr/>
          <p:nvPr/>
        </p:nvSpPr>
        <p:spPr>
          <a:xfrm>
            <a:off x="2555775" y="5539857"/>
            <a:ext cx="4032448" cy="1207920"/>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2699792" y="4737338"/>
            <a:ext cx="3744416" cy="707886"/>
          </a:xfrm>
          <a:prstGeom prst="rect">
            <a:avLst/>
          </a:prstGeom>
        </p:spPr>
        <p:txBody>
          <a:bodyPr wrap="square">
            <a:spAutoFit/>
          </a:bodyPr>
          <a:lstStyle/>
          <a:p>
            <a:pPr algn="ctr"/>
            <a:r>
              <a:rPr kumimoji="1" lang="ja-JP" altLang="en-US" sz="2000" b="1" dirty="0">
                <a:latin typeface="Meiryo UI" panose="020B0604030504040204" pitchFamily="50" charset="-128"/>
                <a:ea typeface="Meiryo UI" panose="020B0604030504040204" pitchFamily="50" charset="-128"/>
              </a:rPr>
              <a:t>（１）再生可能エネルギー</a:t>
            </a:r>
            <a:r>
              <a:rPr kumimoji="1" lang="ja-JP" altLang="en-US" sz="2000" b="1" dirty="0" smtClean="0">
                <a:latin typeface="Meiryo UI" panose="020B0604030504040204" pitchFamily="50" charset="-128"/>
                <a:ea typeface="Meiryo UI" panose="020B0604030504040204" pitchFamily="50" charset="-128"/>
              </a:rPr>
              <a:t>の</a:t>
            </a:r>
            <a:endParaRPr kumimoji="1" lang="en-US" altLang="ja-JP" sz="2000" b="1" dirty="0" smtClean="0">
              <a:latin typeface="Meiryo UI" panose="020B0604030504040204" pitchFamily="50" charset="-128"/>
              <a:ea typeface="Meiryo UI" panose="020B0604030504040204" pitchFamily="50" charset="-128"/>
            </a:endParaRPr>
          </a:p>
          <a:p>
            <a:pPr algn="ctr"/>
            <a:r>
              <a:rPr kumimoji="1" lang="ja-JP" altLang="en-US" sz="2000" b="1" dirty="0" smtClean="0">
                <a:latin typeface="Meiryo UI" panose="020B0604030504040204" pitchFamily="50" charset="-128"/>
                <a:ea typeface="Meiryo UI" panose="020B0604030504040204" pitchFamily="50" charset="-128"/>
              </a:rPr>
              <a:t>普及</a:t>
            </a:r>
            <a:r>
              <a:rPr kumimoji="1" lang="ja-JP" altLang="en-US" sz="2000" b="1" dirty="0">
                <a:latin typeface="Meiryo UI" panose="020B0604030504040204" pitchFamily="50" charset="-128"/>
                <a:ea typeface="Meiryo UI" panose="020B0604030504040204" pitchFamily="50" charset="-128"/>
              </a:rPr>
              <a:t>拡大</a:t>
            </a:r>
          </a:p>
        </p:txBody>
      </p:sp>
      <p:sp>
        <p:nvSpPr>
          <p:cNvPr id="15" name="正方形/長方形 14"/>
          <p:cNvSpPr/>
          <p:nvPr/>
        </p:nvSpPr>
        <p:spPr>
          <a:xfrm>
            <a:off x="266190" y="5493441"/>
            <a:ext cx="3297698" cy="400110"/>
          </a:xfrm>
          <a:prstGeom prst="rect">
            <a:avLst/>
          </a:prstGeom>
        </p:spPr>
        <p:txBody>
          <a:bodyPr wrap="none">
            <a:spAutoFit/>
          </a:bodyPr>
          <a:lstStyle/>
          <a:p>
            <a:r>
              <a:rPr kumimoji="1" lang="ja-JP" altLang="en-US" sz="2000" b="1" dirty="0">
                <a:latin typeface="Meiryo UI" panose="020B0604030504040204" pitchFamily="50" charset="-128"/>
                <a:ea typeface="Meiryo UI" panose="020B0604030504040204" pitchFamily="50" charset="-128"/>
              </a:rPr>
              <a:t>（２</a:t>
            </a:r>
            <a:r>
              <a:rPr kumimoji="1" lang="ja-JP" altLang="en-US" sz="2000" b="1" dirty="0" smtClean="0">
                <a:latin typeface="Meiryo UI" panose="020B0604030504040204" pitchFamily="50" charset="-128"/>
                <a:ea typeface="Meiryo UI" panose="020B0604030504040204" pitchFamily="50" charset="-128"/>
              </a:rPr>
              <a:t>）エネルギー効率の向上</a:t>
            </a:r>
            <a:endParaRPr kumimoji="1" lang="en-US" altLang="ja-JP" sz="2000" b="1" dirty="0" smtClean="0">
              <a:latin typeface="Meiryo UI" panose="020B0604030504040204" pitchFamily="50" charset="-128"/>
              <a:ea typeface="Meiryo UI" panose="020B0604030504040204" pitchFamily="50" charset="-128"/>
            </a:endParaRPr>
          </a:p>
        </p:txBody>
      </p:sp>
      <p:sp>
        <p:nvSpPr>
          <p:cNvPr id="16" name="正方形/長方形 15"/>
          <p:cNvSpPr/>
          <p:nvPr/>
        </p:nvSpPr>
        <p:spPr>
          <a:xfrm>
            <a:off x="5724128" y="5339222"/>
            <a:ext cx="2988319" cy="707886"/>
          </a:xfrm>
          <a:prstGeom prst="rect">
            <a:avLst/>
          </a:prstGeom>
        </p:spPr>
        <p:txBody>
          <a:bodyPr wrap="none">
            <a:spAutoFit/>
          </a:bodyPr>
          <a:lstStyle/>
          <a:p>
            <a:pPr algn="ctr"/>
            <a:r>
              <a:rPr kumimoji="1" lang="ja-JP" altLang="en-US" sz="2000" b="1" dirty="0">
                <a:latin typeface="Meiryo UI" panose="020B0604030504040204" pitchFamily="50" charset="-128"/>
                <a:ea typeface="Meiryo UI" panose="020B0604030504040204" pitchFamily="50" charset="-128"/>
              </a:rPr>
              <a:t>（３）電力需給調整力</a:t>
            </a:r>
            <a:r>
              <a:rPr kumimoji="1" lang="ja-JP" altLang="en-US" sz="2000" b="1" dirty="0" smtClean="0">
                <a:latin typeface="Meiryo UI" panose="020B0604030504040204" pitchFamily="50" charset="-128"/>
                <a:ea typeface="Meiryo UI" panose="020B0604030504040204" pitchFamily="50" charset="-128"/>
              </a:rPr>
              <a:t>と</a:t>
            </a:r>
            <a:endParaRPr kumimoji="1" lang="en-US" altLang="ja-JP" sz="2000" b="1" dirty="0" smtClean="0">
              <a:latin typeface="Meiryo UI" panose="020B0604030504040204" pitchFamily="50" charset="-128"/>
              <a:ea typeface="Meiryo UI" panose="020B0604030504040204" pitchFamily="50" charset="-128"/>
            </a:endParaRPr>
          </a:p>
          <a:p>
            <a:pPr algn="ctr"/>
            <a:r>
              <a:rPr kumimoji="1" lang="ja-JP" altLang="en-US" sz="2000" b="1" dirty="0" smtClean="0">
                <a:latin typeface="Meiryo UI" panose="020B0604030504040204" pitchFamily="50" charset="-128"/>
                <a:ea typeface="Meiryo UI" panose="020B0604030504040204" pitchFamily="50" charset="-128"/>
              </a:rPr>
              <a:t>　　　　レジリエンス</a:t>
            </a:r>
            <a:r>
              <a:rPr kumimoji="1" lang="ja-JP" altLang="en-US" sz="2000" b="1" dirty="0">
                <a:latin typeface="Meiryo UI" panose="020B0604030504040204" pitchFamily="50" charset="-128"/>
                <a:ea typeface="Meiryo UI" panose="020B0604030504040204" pitchFamily="50" charset="-128"/>
              </a:rPr>
              <a:t>の強化</a:t>
            </a:r>
          </a:p>
        </p:txBody>
      </p:sp>
      <p:sp>
        <p:nvSpPr>
          <p:cNvPr id="17" name="正方形/長方形 16"/>
          <p:cNvSpPr/>
          <p:nvPr/>
        </p:nvSpPr>
        <p:spPr>
          <a:xfrm>
            <a:off x="2555774" y="6033482"/>
            <a:ext cx="4032452" cy="707886"/>
          </a:xfrm>
          <a:prstGeom prst="rect">
            <a:avLst/>
          </a:prstGeom>
        </p:spPr>
        <p:txBody>
          <a:bodyPr wrap="square">
            <a:spAutoFit/>
          </a:bodyPr>
          <a:lstStyle/>
          <a:p>
            <a:pPr algn="ctr"/>
            <a:r>
              <a:rPr kumimoji="1" lang="ja-JP" altLang="en-US" sz="2000" b="1" dirty="0">
                <a:latin typeface="Meiryo UI" panose="020B0604030504040204" pitchFamily="50" charset="-128"/>
                <a:ea typeface="Meiryo UI" panose="020B0604030504040204" pitchFamily="50" charset="-128"/>
              </a:rPr>
              <a:t>（４）エネルギー</a:t>
            </a:r>
            <a:r>
              <a:rPr kumimoji="1" lang="ja-JP" altLang="en-US" sz="2000" b="1" dirty="0" smtClean="0">
                <a:latin typeface="Meiryo UI" panose="020B0604030504040204" pitchFamily="50" charset="-128"/>
                <a:ea typeface="Meiryo UI" panose="020B0604030504040204" pitchFamily="50" charset="-128"/>
              </a:rPr>
              <a:t>関連産業の振興と</a:t>
            </a:r>
            <a:endParaRPr kumimoji="1" lang="en-US" altLang="ja-JP" sz="2000" b="1" dirty="0">
              <a:latin typeface="Meiryo UI" panose="020B0604030504040204" pitchFamily="50" charset="-128"/>
              <a:ea typeface="Meiryo UI" panose="020B0604030504040204" pitchFamily="50" charset="-128"/>
            </a:endParaRPr>
          </a:p>
          <a:p>
            <a:pPr algn="ctr"/>
            <a:r>
              <a:rPr kumimoji="1" lang="ja-JP" altLang="en-US" sz="2000" b="1" dirty="0" smtClean="0">
                <a:latin typeface="Meiryo UI" panose="020B0604030504040204" pitchFamily="50" charset="-128"/>
                <a:ea typeface="Meiryo UI" panose="020B0604030504040204" pitchFamily="50" charset="-128"/>
              </a:rPr>
              <a:t>　　　あらゆる</a:t>
            </a:r>
            <a:r>
              <a:rPr kumimoji="1" lang="ja-JP" altLang="en-US" sz="2000" b="1" dirty="0">
                <a:latin typeface="Meiryo UI" panose="020B0604030504040204" pitchFamily="50" charset="-128"/>
                <a:ea typeface="Meiryo UI" panose="020B0604030504040204" pitchFamily="50" charset="-128"/>
              </a:rPr>
              <a:t>企業の持続的成長</a:t>
            </a:r>
          </a:p>
        </p:txBody>
      </p:sp>
    </p:spTree>
    <p:extLst>
      <p:ext uri="{BB962C8B-B14F-4D97-AF65-F5344CB8AC3E}">
        <p14:creationId xmlns:p14="http://schemas.microsoft.com/office/powerpoint/2010/main" val="1388689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07504" y="1031627"/>
            <a:ext cx="8928992" cy="5461459"/>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lvl="0" indent="-342900" algn="just">
              <a:spcBef>
                <a:spcPts val="600"/>
              </a:spcBef>
              <a:buFont typeface="Meiryo UI" panose="020B0604030504040204" pitchFamily="50" charset="-128"/>
              <a:buChar char="◯"/>
            </a:pP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府域の導入ポテンシャルを考慮し、引き続き、太陽光発電の普及促進に力点を置き、</a:t>
            </a: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国の制度を活用しつつ、太陽光発電の増加を目指す</a:t>
            </a: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Bef>
                <a:spcPts val="600"/>
              </a:spcBef>
              <a:buFont typeface="Meiryo UI" panose="020B0604030504040204" pitchFamily="50" charset="-128"/>
              <a:buChar char="◯"/>
            </a:pP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併せて</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、その他の再生可能エネルギーについても</a:t>
            </a: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、普及拡大</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に向けた取組みを</a:t>
            </a: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進める。</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Bef>
                <a:spcPts val="600"/>
              </a:spcBef>
              <a:buFont typeface="Meiryo UI" panose="020B0604030504040204" pitchFamily="50" charset="-128"/>
              <a:buChar char="◯"/>
            </a:pP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再生可能エネルギーの利用促進にも注力し、エネルギー消費に占める再生可能エネルギー比率を高め、府域だけでなく広域的な再生可能エネルギーの普及拡大に貢献する</a:t>
            </a: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発電</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の普及促進</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住宅用・非住宅用（事業用）ともに、</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需給一体型モデルの普及</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事業用については、大規模な開発や建築物における導入義務化など</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規制的手法</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も活用。</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快適で健康にもいい</a:t>
            </a:r>
            <a:r>
              <a:rPr lang="en-US" altLang="ja-JP"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a:t>
            </a:r>
            <a:endPar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の再生可能エネルギー</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の普及促進</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Meiryo UI" panose="020B0604030504040204" pitchFamily="50" charset="-128"/>
              <a:buChar char="⇒"/>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ごみ処理施設における余熱利用や下水汚泥のエネルギー利用など</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都市型の廃棄物・バイオマス資源の有効活用</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を引き続き推進。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Meiryo UI" panose="020B0604030504040204" pitchFamily="50" charset="-128"/>
              <a:buChar char="⇒"/>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太陽熱、バイオマス熱、地中</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熱</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再生可能エネルギー熱の利用</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再生可能エネルギーの利用促進</a:t>
            </a:r>
            <a:endParaRPr lang="en-US" altLang="ja-JP"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Meiryo UI" panose="020B0604030504040204" pitchFamily="50" charset="-128"/>
              <a:buChar char="⇒"/>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庁舎における再生可能エネルギー電気の調達など</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府市の率先行動</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Meiryo UI" panose="020B0604030504040204" pitchFamily="50" charset="-128"/>
              <a:buChar char="⇒"/>
            </a:pPr>
            <a:r>
              <a:rPr lang="en-US" altLang="ja-JP"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に取り組む府内の</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事業者の支援</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Meiryo UI" panose="020B0604030504040204" pitchFamily="50" charset="-128"/>
              <a:buChar char="⇒"/>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府民や事業者が再生可能エネルギー電気を選択しやすい環境づくり</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などを推進。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107503" y="831572"/>
            <a:ext cx="4320481"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a:latin typeface="Meiryo UI" pitchFamily="50" charset="-128"/>
                <a:ea typeface="Meiryo UI" pitchFamily="50" charset="-128"/>
                <a:cs typeface="Meiryo UI" pitchFamily="50" charset="-128"/>
              </a:rPr>
              <a:t>（１）再生可能エネルギーの普及拡大</a:t>
            </a: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５．今後の対策の観点（素案）</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08955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07504" y="1031627"/>
            <a:ext cx="8928992" cy="5630736"/>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lvl="0" indent="-342900" algn="just">
              <a:spcBef>
                <a:spcPts val="600"/>
              </a:spcBef>
              <a:buFont typeface="Meiryo UI" panose="020B0604030504040204" pitchFamily="50" charset="-128"/>
              <a:buChar cha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省エネ機器･設備の</a:t>
            </a: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導入を促進し、</a:t>
            </a: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エネルギー消費の低減を図る</a:t>
            </a: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ことで、</a:t>
            </a: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エネルギー効率の高い省エネルギー都市の実現を</a:t>
            </a: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目指す</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Bef>
                <a:spcPts val="600"/>
              </a:spcBef>
              <a:buFont typeface="Meiryo UI" panose="020B0604030504040204" pitchFamily="50" charset="-128"/>
              <a:buChar cha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エネルギー使用量等の「見える化」を進めるなど、省エネ型ライフスタイル･ビジネススタイルへの転換に向けた取組みを進め、省エネ機器・設備の導入及び住宅･建築物の省エネ化の取組みを促進する</a:t>
            </a: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省エネ型ライフスタイル･ビジネススタイルへの転換</a:t>
            </a:r>
          </a:p>
          <a:p>
            <a:pPr marL="539750" indent="-361950" algn="just">
              <a:buFont typeface="Meiryo UI" panose="020B0604030504040204" pitchFamily="50" charset="-128"/>
              <a:buChar char="⇒"/>
            </a:pP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省エネ関連情報の収集・分析・発信</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を引き続</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き</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エネルギー供給事業者等との連携やナッジなどの行動科学の知見の活用による</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効果的な省エネ啓発</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en-US" altLang="ja-JP"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600" b="1" u="sng" kern="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を活用した技術の導入やデジタル化の進展によるエネルギー効率の向上</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新型コロナウイルスを想定した</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新しい生活様式」への移行と</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相まった省エネ型ライフスタイル･</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ビジネススタイルへの転換</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a:t>
            </a:r>
            <a:endPar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省エネ機器･設備の導入促進</a:t>
            </a:r>
          </a:p>
          <a:p>
            <a:pPr marL="539750" lvl="0" indent="-361950" algn="just">
              <a:buFont typeface="Meiryo UI" panose="020B0604030504040204" pitchFamily="50" charset="-128"/>
              <a:buChar char="⇒"/>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大企業による自主的な取組みの促進</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に加え、</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中小企業の支援につながる省エネ施策</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･建築物の省エネ化</a:t>
            </a:r>
          </a:p>
          <a:p>
            <a:pPr marL="539750" lvl="0" indent="-361950" algn="just">
              <a:buFont typeface="Meiryo UI" panose="020B0604030504040204" pitchFamily="50" charset="-128"/>
              <a:buChar char="⇒"/>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建築物の省エネルギー基準への適合義務</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を強化。</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Meiryo UI" panose="020B0604030504040204" pitchFamily="50" charset="-128"/>
              <a:buChar char="⇒"/>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省エネリフォーム</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快適</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で健康にもいい</a:t>
            </a:r>
            <a:r>
              <a:rPr lang="en-US" altLang="ja-JP"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LCCM</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ライフサイクルカーボンマイナス）住宅の</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a:t>
            </a:r>
            <a:r>
              <a:rPr lang="ja-JP" altLang="en-US" sz="3200" b="1" dirty="0">
                <a:solidFill>
                  <a:sysClr val="window" lastClr="FFFFFF"/>
                </a:solidFill>
                <a:latin typeface="Meiryo UI" panose="020B0604030504040204" pitchFamily="50" charset="-128"/>
                <a:ea typeface="Meiryo UI" panose="020B0604030504040204" pitchFamily="50" charset="-128"/>
              </a:rPr>
              <a:t>今後</a:t>
            </a:r>
            <a:r>
              <a:rPr lang="ja-JP" altLang="en-US" sz="3200" b="1" dirty="0" smtClean="0">
                <a:solidFill>
                  <a:sysClr val="window" lastClr="FFFFFF"/>
                </a:solidFill>
                <a:latin typeface="Meiryo UI" panose="020B0604030504040204" pitchFamily="50" charset="-128"/>
                <a:ea typeface="Meiryo UI" panose="020B0604030504040204" pitchFamily="50" charset="-128"/>
              </a:rPr>
              <a:t>の対策の観点（素案）</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8" name="角丸四角形 7"/>
          <p:cNvSpPr/>
          <p:nvPr/>
        </p:nvSpPr>
        <p:spPr>
          <a:xfrm>
            <a:off x="107503" y="831572"/>
            <a:ext cx="3312369"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a:t>
            </a:r>
            <a:r>
              <a:rPr kumimoji="1" lang="ja-JP" altLang="en-US" sz="2000" b="1" kern="0" dirty="0">
                <a:latin typeface="Meiryo UI" pitchFamily="50" charset="-128"/>
                <a:ea typeface="Meiryo UI" pitchFamily="50" charset="-128"/>
                <a:cs typeface="Meiryo UI" pitchFamily="50" charset="-128"/>
              </a:rPr>
              <a:t>２）</a:t>
            </a:r>
            <a:r>
              <a:rPr kumimoji="1" lang="ja-JP" altLang="en-US" sz="2000" b="1" kern="0" dirty="0" smtClean="0">
                <a:latin typeface="Meiryo UI" pitchFamily="50" charset="-128"/>
                <a:ea typeface="Meiryo UI" pitchFamily="50" charset="-128"/>
                <a:cs typeface="Meiryo UI" pitchFamily="50" charset="-128"/>
              </a:rPr>
              <a:t>エネルギー効率の向上</a:t>
            </a:r>
            <a:endParaRPr kumimoji="1" lang="ja-JP" altLang="en-US" sz="2000" b="1" kern="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00069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07504" y="1031627"/>
            <a:ext cx="8928992" cy="3737910"/>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lvl="0" indent="-342900" algn="just">
              <a:spcBef>
                <a:spcPts val="600"/>
              </a:spcBef>
              <a:buFont typeface="Meiryo UI" panose="020B0604030504040204" pitchFamily="50" charset="-128"/>
              <a:buChar char="◯"/>
            </a:pP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デマンドレスポンス</a:t>
            </a: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など電力需給調整力の強化に向けた取組みを促進する</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Bef>
                <a:spcPts val="600"/>
              </a:spcBef>
              <a:buFont typeface="Meiryo UI" panose="020B0604030504040204" pitchFamily="50" charset="-128"/>
              <a:buChar char="◯"/>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自立・分散型電源（コージェネレーションや燃料電池など）など災害に強いエネルギーシステムの構築に向けた取組みを促進する</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電力需給調整力の</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p>
          <a:p>
            <a:pPr marL="539750" indent="-361950" algn="just">
              <a:buFont typeface="Meiryo UI" panose="020B0604030504040204" pitchFamily="50" charset="-128"/>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自家消費型の太陽光発電や燃料電池等のコージェネレーションシステムなど</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分散型電源の導入</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を引き続き促進。</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需給調整に効果的な</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蓄電池や電気自動車（</a:t>
            </a:r>
            <a:r>
              <a:rPr lang="en-US" altLang="ja-JP"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デジタル技術の活用やアグリゲーションビジネスなど</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需給調整力の効率的な確保に資する取組み</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を支援。</a:t>
            </a:r>
            <a:endPar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災害に強いエネルギーシステムの構築</a:t>
            </a:r>
          </a:p>
          <a:p>
            <a:pPr marL="539750" lvl="0" indent="-361950" algn="just">
              <a:buFont typeface="Meiryo UI" panose="020B0604030504040204" pitchFamily="50" charset="-128"/>
              <a:buChar char="⇒"/>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家庭での燃料電池、オフィスビルや工場での自家発電など</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自立・分散型電源の導入</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Meiryo UI" panose="020B0604030504040204" pitchFamily="50" charset="-128"/>
              <a:buChar char="⇒"/>
            </a:pPr>
            <a:r>
              <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対策としての</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自立・分散型</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エネルギーの面的利用の</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a:t>
            </a:r>
            <a:r>
              <a:rPr lang="ja-JP" altLang="en-US" sz="3200" b="1" dirty="0">
                <a:solidFill>
                  <a:sysClr val="window" lastClr="FFFFFF"/>
                </a:solidFill>
                <a:latin typeface="Meiryo UI" panose="020B0604030504040204" pitchFamily="50" charset="-128"/>
                <a:ea typeface="Meiryo UI" panose="020B0604030504040204" pitchFamily="50" charset="-128"/>
              </a:rPr>
              <a:t>今後</a:t>
            </a:r>
            <a:r>
              <a:rPr lang="ja-JP" altLang="en-US" sz="3200" b="1" dirty="0" smtClean="0">
                <a:solidFill>
                  <a:sysClr val="window" lastClr="FFFFFF"/>
                </a:solidFill>
                <a:latin typeface="Meiryo UI" panose="020B0604030504040204" pitchFamily="50" charset="-128"/>
                <a:ea typeface="Meiryo UI" panose="020B0604030504040204" pitchFamily="50" charset="-128"/>
              </a:rPr>
              <a:t>の対策の観点（素案）</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10" name="角丸四角形 9"/>
          <p:cNvSpPr/>
          <p:nvPr/>
        </p:nvSpPr>
        <p:spPr>
          <a:xfrm>
            <a:off x="107503" y="831572"/>
            <a:ext cx="4896545"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（３）</a:t>
            </a:r>
            <a:r>
              <a:rPr kumimoji="1" lang="ja-JP" altLang="en-US" sz="2000" b="1" u="sng" kern="0" dirty="0">
                <a:latin typeface="Meiryo UI" pitchFamily="50" charset="-128"/>
                <a:ea typeface="Meiryo UI" pitchFamily="50" charset="-128"/>
                <a:cs typeface="Meiryo UI" pitchFamily="50" charset="-128"/>
              </a:rPr>
              <a:t>電力需給調整力とレジリエンスの</a:t>
            </a:r>
            <a:r>
              <a:rPr kumimoji="1" lang="ja-JP" altLang="en-US" sz="2000" b="1" u="sng" kern="0" dirty="0" smtClean="0">
                <a:latin typeface="Meiryo UI" pitchFamily="50" charset="-128"/>
                <a:ea typeface="Meiryo UI" pitchFamily="50" charset="-128"/>
                <a:cs typeface="Meiryo UI" pitchFamily="50" charset="-128"/>
              </a:rPr>
              <a:t>強化</a:t>
            </a:r>
            <a:endParaRPr kumimoji="1" lang="ja-JP" altLang="en-US" sz="2000" b="1" u="sng" kern="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32303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07504" y="1031627"/>
            <a:ext cx="8928992" cy="3768688"/>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企業の持続的成長に必要となる再生可能エネルギーの積極的利用などの脱炭素化に向けた取組みを促進させる</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Bef>
                <a:spcPts val="600"/>
              </a:spcBef>
              <a:buFont typeface="Meiryo UI" panose="020B0604030504040204" pitchFamily="50" charset="-128"/>
              <a:buChar char="◯"/>
            </a:pPr>
            <a:r>
              <a:rPr lang="ja-JP" altLang="en-US"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水素</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などエネルギー関連産業の振興を図るとともに、アグリゲーションビジネスなど</a:t>
            </a: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新たなエネルギーサービス産業の参入を促進する</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just">
              <a:spcBef>
                <a:spcPts val="600"/>
              </a:spcBef>
            </a:pP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8300" indent="-285750" algn="just">
              <a:spcBef>
                <a:spcPts val="600"/>
              </a:spcBef>
              <a:buFont typeface="Wingdings" panose="05000000000000000000" pitchFamily="2" charset="2"/>
              <a:buChar char="u"/>
            </a:pP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企業等による再生</a:t>
            </a: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可能</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エネルギー利用等</a:t>
            </a: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p>
          <a:p>
            <a:pPr marL="539750" lvl="0" indent="-361950" algn="just">
              <a:buFont typeface="Meiryo UI" panose="020B0604030504040204" pitchFamily="50" charset="-128"/>
              <a:buChar char="⇒"/>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サプライチェーンを通じた要請等により</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再生可能エネルギーの利用を求められる企業等の支援</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Meiryo UI" panose="020B0604030504040204" pitchFamily="50" charset="-128"/>
              <a:buChar char="⇒"/>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自らの事業活動や製品・サービスを通じて再生可能エネルギーの普及拡大や脱炭素化に貢献する企業等の支援</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8300" lvl="0" indent="-285750" algn="just">
              <a:spcBef>
                <a:spcPts val="600"/>
              </a:spcBef>
              <a:buFont typeface="Wingdings" panose="05000000000000000000" pitchFamily="2" charset="2"/>
              <a:buChar char="u"/>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p>
          <a:p>
            <a:pPr marL="539750" lvl="0" indent="-361950" algn="just">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蓄電池などの</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新エネルギー・省エネルギー関連産業の振興</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Meiryo UI" panose="020B0604030504040204" pitchFamily="50" charset="-128"/>
              <a:buChar char="⇒"/>
            </a:pP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水素の特徴を生かした利活用の拡大に向けた取組み</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a:t>
            </a:r>
            <a:r>
              <a:rPr lang="ja-JP" altLang="en-US" sz="3200" b="1" dirty="0">
                <a:solidFill>
                  <a:sysClr val="window" lastClr="FFFFFF"/>
                </a:solidFill>
                <a:latin typeface="Meiryo UI" panose="020B0604030504040204" pitchFamily="50" charset="-128"/>
                <a:ea typeface="Meiryo UI" panose="020B0604030504040204" pitchFamily="50" charset="-128"/>
              </a:rPr>
              <a:t>今後</a:t>
            </a:r>
            <a:r>
              <a:rPr lang="ja-JP" altLang="en-US" sz="3200" b="1" dirty="0" smtClean="0">
                <a:solidFill>
                  <a:sysClr val="window" lastClr="FFFFFF"/>
                </a:solidFill>
                <a:latin typeface="Meiryo UI" panose="020B0604030504040204" pitchFamily="50" charset="-128"/>
                <a:ea typeface="Meiryo UI" panose="020B0604030504040204" pitchFamily="50" charset="-128"/>
              </a:rPr>
              <a:t>の対策の観点（素案）</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11" name="角丸四角形 10"/>
          <p:cNvSpPr/>
          <p:nvPr/>
        </p:nvSpPr>
        <p:spPr>
          <a:xfrm>
            <a:off x="107503" y="831572"/>
            <a:ext cx="6840761"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（４）</a:t>
            </a:r>
            <a:r>
              <a:rPr kumimoji="1" lang="ja-JP" altLang="en-US" sz="2000" b="1" u="sng" kern="0" dirty="0">
                <a:latin typeface="Meiryo UI" pitchFamily="50" charset="-128"/>
                <a:ea typeface="Meiryo UI" pitchFamily="50" charset="-128"/>
                <a:cs typeface="Meiryo UI" pitchFamily="50" charset="-128"/>
              </a:rPr>
              <a:t>エネルギー関連の産業振興とあらゆる企業の持続的成長</a:t>
            </a:r>
          </a:p>
        </p:txBody>
      </p:sp>
    </p:spTree>
    <p:extLst>
      <p:ext uri="{BB962C8B-B14F-4D97-AF65-F5344CB8AC3E}">
        <p14:creationId xmlns:p14="http://schemas.microsoft.com/office/powerpoint/2010/main" val="2061037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a:spPr>
      <a:bodyPr rot="0" spcFirstLastPara="0" vert="horz" wrap="square" lIns="91440" tIns="252000" rIns="90000" bIns="36000" numCol="1" spcCol="0" rtlCol="0" fromWordArt="0" anchor="t" anchorCtr="0" forceAA="0" compatLnSpc="1">
        <a:prstTxWarp prst="textNoShape">
          <a:avLst/>
        </a:prstTxWarp>
        <a:spAutoFit/>
      </a:bodyPr>
      <a:lstStyle>
        <a:defPPr marL="342900" indent="-342900" algn="just">
          <a:spcBef>
            <a:spcPts val="600"/>
          </a:spcBef>
          <a:buFont typeface="Wingdings" panose="05000000000000000000" pitchFamily="2" charset="2"/>
          <a:buChar char="n"/>
          <a:defRPr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1360</TotalTime>
  <Words>1791</Words>
  <Application>Microsoft Office PowerPoint</Application>
  <PresentationFormat>画面に合わせる (4:3)</PresentationFormat>
  <Paragraphs>145</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Meiryo UI</vt:lpstr>
      <vt:lpstr>ＭＳ Ｐゴシック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志知　和明</cp:lastModifiedBy>
  <cp:revision>128</cp:revision>
  <cp:lastPrinted>2020-06-26T07:09:52Z</cp:lastPrinted>
  <dcterms:created xsi:type="dcterms:W3CDTF">2019-12-17T01:22:10Z</dcterms:created>
  <dcterms:modified xsi:type="dcterms:W3CDTF">2020-06-26T07:09:59Z</dcterms:modified>
</cp:coreProperties>
</file>