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0" r:id="rId1"/>
    <p:sldMasterId id="2147483914" r:id="rId2"/>
    <p:sldMasterId id="2147483917" r:id="rId3"/>
    <p:sldMasterId id="2147483919" r:id="rId4"/>
    <p:sldMasterId id="2147483921" r:id="rId5"/>
    <p:sldMasterId id="2147483923" r:id="rId6"/>
    <p:sldMasterId id="2147483937" r:id="rId7"/>
    <p:sldMasterId id="2147483951" r:id="rId8"/>
  </p:sldMasterIdLst>
  <p:notesMasterIdLst>
    <p:notesMasterId r:id="rId29"/>
  </p:notesMasterIdLst>
  <p:handoutMasterIdLst>
    <p:handoutMasterId r:id="rId30"/>
  </p:handoutMasterIdLst>
  <p:sldIdLst>
    <p:sldId id="390" r:id="rId9"/>
    <p:sldId id="379" r:id="rId10"/>
    <p:sldId id="422" r:id="rId11"/>
    <p:sldId id="424" r:id="rId12"/>
    <p:sldId id="414" r:id="rId13"/>
    <p:sldId id="415" r:id="rId14"/>
    <p:sldId id="416" r:id="rId15"/>
    <p:sldId id="418" r:id="rId16"/>
    <p:sldId id="425" r:id="rId17"/>
    <p:sldId id="426" r:id="rId18"/>
    <p:sldId id="427" r:id="rId19"/>
    <p:sldId id="428" r:id="rId20"/>
    <p:sldId id="429" r:id="rId21"/>
    <p:sldId id="436" r:id="rId22"/>
    <p:sldId id="430" r:id="rId23"/>
    <p:sldId id="437" r:id="rId24"/>
    <p:sldId id="431" r:id="rId25"/>
    <p:sldId id="432" r:id="rId26"/>
    <p:sldId id="433" r:id="rId27"/>
    <p:sldId id="434" r:id="rId28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0000FF"/>
    <a:srgbClr val="0000CC"/>
    <a:srgbClr val="FFCC99"/>
    <a:srgbClr val="0033CC"/>
    <a:srgbClr val="000099"/>
    <a:srgbClr val="1B884F"/>
    <a:srgbClr val="99CCFF"/>
    <a:srgbClr val="FF6600"/>
    <a:srgbClr val="FF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790" autoAdjust="0"/>
  </p:normalViewPr>
  <p:slideViewPr>
    <p:cSldViewPr>
      <p:cViewPr varScale="1">
        <p:scale>
          <a:sx n="71" d="100"/>
          <a:sy n="71" d="100"/>
        </p:scale>
        <p:origin x="12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5" d="100"/>
        <a:sy n="85" d="100"/>
      </p:scale>
      <p:origin x="0" y="-1160"/>
    </p:cViewPr>
  </p:sorterViewPr>
  <p:notesViewPr>
    <p:cSldViewPr>
      <p:cViewPr varScale="1">
        <p:scale>
          <a:sx n="55" d="100"/>
          <a:sy n="55" d="100"/>
        </p:scale>
        <p:origin x="-2624" y="-8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190" cy="498662"/>
          </a:xfrm>
          <a:prstGeom prst="rect">
            <a:avLst/>
          </a:prstGeom>
        </p:spPr>
        <p:txBody>
          <a:bodyPr vert="horz" lIns="93223" tIns="46611" rIns="93223" bIns="4661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384" y="0"/>
            <a:ext cx="2949190" cy="498662"/>
          </a:xfrm>
          <a:prstGeom prst="rect">
            <a:avLst/>
          </a:prstGeom>
        </p:spPr>
        <p:txBody>
          <a:bodyPr vert="horz" lIns="93223" tIns="46611" rIns="93223" bIns="46611" rtlCol="0"/>
          <a:lstStyle>
            <a:lvl1pPr algn="r">
              <a:defRPr sz="1300"/>
            </a:lvl1pPr>
          </a:lstStyle>
          <a:p>
            <a:fld id="{84BB9131-30C4-462E-B0C5-2D31994425E3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440676"/>
            <a:ext cx="2949190" cy="498662"/>
          </a:xfrm>
          <a:prstGeom prst="rect">
            <a:avLst/>
          </a:prstGeom>
        </p:spPr>
        <p:txBody>
          <a:bodyPr vert="horz" lIns="93223" tIns="46611" rIns="93223" bIns="4661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384" y="9440676"/>
            <a:ext cx="2949190" cy="498662"/>
          </a:xfrm>
          <a:prstGeom prst="rect">
            <a:avLst/>
          </a:prstGeom>
        </p:spPr>
        <p:txBody>
          <a:bodyPr vert="horz" lIns="93223" tIns="46611" rIns="93223" bIns="46611" rtlCol="0" anchor="b"/>
          <a:lstStyle>
            <a:lvl1pPr algn="r">
              <a:defRPr sz="1300"/>
            </a:lvl1pPr>
          </a:lstStyle>
          <a:p>
            <a:fld id="{C0C945D1-EB2D-4A2B-BBD2-738E5F99F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499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806575" y="615950"/>
            <a:ext cx="3194050" cy="239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01" tIns="46101" rIns="92201" bIns="46101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274418" y="3132078"/>
            <a:ext cx="6258364" cy="6190048"/>
          </a:xfrm>
          <a:prstGeom prst="rect">
            <a:avLst/>
          </a:prstGeom>
        </p:spPr>
        <p:txBody>
          <a:bodyPr vert="horz" lIns="92201" tIns="46101" rIns="92201" bIns="46101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2201" tIns="46101" rIns="92201" bIns="461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2EE56742-1411-441D-BD6C-00065384A20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3836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708150" y="182563"/>
            <a:ext cx="3390900" cy="2544762"/>
          </a:xfrm>
          <a:ln/>
        </p:spPr>
      </p:sp>
      <p:sp>
        <p:nvSpPr>
          <p:cNvPr id="9830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568" indent="-28560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2413" indent="-228482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9380" indent="-228482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6343" indent="-228482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3309" indent="-228482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0275" indent="-228482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7239" indent="-228482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4205" indent="-228482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defTabSz="922013" eaLnBrk="1" hangingPunct="1">
              <a:spcBef>
                <a:spcPct val="0"/>
              </a:spcBef>
              <a:defRPr/>
            </a:pPr>
            <a:fld id="{EB8D5693-B272-470F-90E7-4D3AEB3BC6FE}" type="slidenum">
              <a:rPr lang="en-US" altLang="ja-JP">
                <a:solidFill>
                  <a:prstClr val="black"/>
                </a:solidFill>
                <a:ea typeface="ＭＳ Ｐゴシック" pitchFamily="50" charset="-128"/>
              </a:rPr>
              <a:pPr defTabSz="922013" eaLnBrk="1" hangingPunct="1">
                <a:spcBef>
                  <a:spcPct val="0"/>
                </a:spcBef>
                <a:defRPr/>
              </a:pPr>
              <a:t>1</a:t>
            </a:fld>
            <a:endParaRPr lang="en-US" altLang="ja-JP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" name="ノー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902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33450" y="754063"/>
            <a:ext cx="5005388" cy="3756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22827">
              <a:defRPr/>
            </a:pPr>
            <a:endParaRPr lang="ja-JP" altLang="en-US" sz="1600" strike="sngStrike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595" fontAlgn="base">
              <a:spcBef>
                <a:spcPct val="0"/>
              </a:spcBef>
              <a:spcAft>
                <a:spcPct val="0"/>
              </a:spcAft>
              <a:defRPr/>
            </a:pPr>
            <a:fld id="{52D45102-5E84-48B9-B98E-0F6C4E61452D}" type="slidenum">
              <a:rPr lang="ja-JP" altLang="en-US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pPr defTabSz="91859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ja-JP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234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8163" y="617538"/>
            <a:ext cx="3190875" cy="23939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595" fontAlgn="base">
              <a:spcBef>
                <a:spcPct val="0"/>
              </a:spcBef>
              <a:spcAft>
                <a:spcPct val="0"/>
              </a:spcAft>
              <a:defRPr/>
            </a:pPr>
            <a:fld id="{95D63C22-471B-4D7A-9B45-D06294181738}" type="slidenum">
              <a:rPr lang="en-US" altLang="ja-JP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 defTabSz="918595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04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8163" y="617538"/>
            <a:ext cx="3190875" cy="23939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595" fontAlgn="base">
              <a:spcBef>
                <a:spcPct val="0"/>
              </a:spcBef>
              <a:spcAft>
                <a:spcPct val="0"/>
              </a:spcAft>
              <a:defRPr/>
            </a:pPr>
            <a:fld id="{95D63C22-471B-4D7A-9B45-D06294181738}" type="slidenum">
              <a:rPr lang="en-US" altLang="ja-JP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 defTabSz="918595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7612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8163" y="617538"/>
            <a:ext cx="3190875" cy="23939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595" fontAlgn="base">
              <a:spcBef>
                <a:spcPct val="0"/>
              </a:spcBef>
              <a:spcAft>
                <a:spcPct val="0"/>
              </a:spcAft>
              <a:defRPr/>
            </a:pPr>
            <a:fld id="{95D63C22-471B-4D7A-9B45-D06294181738}" type="slidenum">
              <a:rPr lang="en-US" altLang="ja-JP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 defTabSz="91859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08150" y="107950"/>
            <a:ext cx="3390900" cy="25447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E00C-42DE-4487-95F9-B6700A283CE0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993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08150" y="107950"/>
            <a:ext cx="3390900" cy="25447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E00C-42DE-4487-95F9-B6700A283CE0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606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6575" y="107950"/>
            <a:ext cx="3195638" cy="2397125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E00C-42DE-4487-95F9-B6700A283CE0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>
          <a:xfrm>
            <a:off x="274418" y="2865981"/>
            <a:ext cx="6258364" cy="6456145"/>
          </a:xfrm>
        </p:spPr>
        <p:txBody>
          <a:bodyPr/>
          <a:lstStyle/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695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274418" y="3131332"/>
            <a:ext cx="6256912" cy="6190697"/>
          </a:xfrm>
          <a:noFill/>
        </p:spPr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・さて、パナソニックは、昨年</a:t>
            </a:r>
            <a:r>
              <a:rPr lang="en-US" altLang="ja-JP" dirty="0" smtClean="0">
                <a:solidFill>
                  <a:srgbClr val="FF0000"/>
                </a:solidFill>
              </a:rPr>
              <a:t>8</a:t>
            </a:r>
            <a:r>
              <a:rPr lang="ja-JP" altLang="en-US" dirty="0">
                <a:solidFill>
                  <a:srgbClr val="FF0000"/>
                </a:solidFill>
              </a:rPr>
              <a:t>月、「</a:t>
            </a:r>
            <a:r>
              <a:rPr lang="en-US" altLang="ja-JP" dirty="0">
                <a:solidFill>
                  <a:srgbClr val="FF0000"/>
                </a:solidFill>
              </a:rPr>
              <a:t>RE100</a:t>
            </a:r>
            <a:r>
              <a:rPr lang="ja-JP" altLang="en-US" dirty="0">
                <a:solidFill>
                  <a:srgbClr val="FF0000"/>
                </a:solidFill>
              </a:rPr>
              <a:t>」に加盟しました。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FF0000"/>
                </a:solidFill>
              </a:rPr>
              <a:t>・事業活動で使用する電力を</a:t>
            </a:r>
            <a:r>
              <a:rPr lang="en-US" altLang="ja-JP" dirty="0" smtClean="0">
                <a:solidFill>
                  <a:srgbClr val="FF0000"/>
                </a:solidFill>
              </a:rPr>
              <a:t>100%</a:t>
            </a:r>
            <a:r>
              <a:rPr lang="ja-JP" altLang="en-US" dirty="0" smtClean="0">
                <a:solidFill>
                  <a:srgbClr val="FF0000"/>
                </a:solidFill>
              </a:rPr>
              <a:t>再生可能エネルギーにすることを目指す</a:t>
            </a:r>
            <a:r>
              <a:rPr lang="en-US" altLang="ja-JP" dirty="0" smtClean="0">
                <a:solidFill>
                  <a:srgbClr val="FF0000"/>
                </a:solidFill>
              </a:rPr>
              <a:t>RE100</a:t>
            </a:r>
            <a:r>
              <a:rPr lang="ja-JP" altLang="en-US" dirty="0" smtClean="0">
                <a:solidFill>
                  <a:srgbClr val="FF0000"/>
                </a:solidFill>
              </a:rPr>
              <a:t>加盟により、環境ビジョンの推進を加速し、さらに、事業活動やビジネスにおける強みにしたいと考えています。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2050</a:t>
            </a:r>
            <a:r>
              <a:rPr lang="ja-JP" altLang="en-US" dirty="0"/>
              <a:t>年までに</a:t>
            </a:r>
            <a:r>
              <a:rPr lang="ja-JP" altLang="en-US" dirty="0" smtClean="0"/>
              <a:t>、グループ全体で使用</a:t>
            </a:r>
            <a:r>
              <a:rPr lang="ja-JP" altLang="en-US" dirty="0"/>
              <a:t>する電力を</a:t>
            </a:r>
            <a:r>
              <a:rPr lang="en-US" altLang="ja-JP" dirty="0"/>
              <a:t>100%</a:t>
            </a:r>
            <a:r>
              <a:rPr lang="ja-JP" altLang="en-US" dirty="0"/>
              <a:t>再生可能エネルギーに切り替え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en-US" altLang="ja-JP" dirty="0" smtClean="0"/>
              <a:t>CO2</a:t>
            </a:r>
            <a:r>
              <a:rPr lang="ja-JP" altLang="en-US" dirty="0"/>
              <a:t>排出ゼロのモノづくりを目指します</a:t>
            </a:r>
            <a:r>
              <a:rPr lang="ja-JP" altLang="en-US" dirty="0" smtClean="0"/>
              <a:t>。</a:t>
            </a:r>
            <a:endParaRPr lang="ja-JP" altLang="en-US" dirty="0"/>
          </a:p>
        </p:txBody>
      </p:sp>
      <p:sp>
        <p:nvSpPr>
          <p:cNvPr id="9830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455" indent="-285562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2241" indent="-22844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9138" indent="-22844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6032" indent="-22844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2930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69825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6721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3617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defTabSz="922161">
              <a:defRPr/>
            </a:pPr>
            <a:fld id="{EB8D5693-B272-470F-90E7-4D3AEB3BC6FE}" type="slidenum">
              <a:rPr lang="en-US" altLang="ja-JP" sz="2400">
                <a:solidFill>
                  <a:prstClr val="black"/>
                </a:solidFill>
                <a:cs typeface="Arial" panose="020B0604020202020204" pitchFamily="34" charset="0"/>
              </a:rPr>
              <a:pPr defTabSz="922161">
                <a:defRPr/>
              </a:pPr>
              <a:t>5</a:t>
            </a:fld>
            <a:endParaRPr lang="en-US" altLang="ja-JP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/>
          </p:nvPr>
        </p:nvSpPr>
        <p:spPr>
          <a:xfrm>
            <a:off x="1808163" y="617538"/>
            <a:ext cx="3190875" cy="2393950"/>
          </a:xfrm>
        </p:spPr>
      </p:sp>
    </p:spTree>
    <p:extLst>
      <p:ext uri="{BB962C8B-B14F-4D97-AF65-F5344CB8AC3E}">
        <p14:creationId xmlns:p14="http://schemas.microsoft.com/office/powerpoint/2010/main" val="165963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36169" indent="-283144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32571" indent="-226514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85600" indent="-226514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38628" indent="-226514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491657" indent="-226514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44686" indent="-226514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397713" indent="-226514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50741" indent="-226514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defTabSz="922161">
              <a:defRPr/>
            </a:pPr>
            <a:fld id="{EB8D5693-B272-470F-90E7-4D3AEB3BC6FE}" type="slidenum">
              <a:rPr lang="en-US" altLang="ja-JP" sz="2400">
                <a:solidFill>
                  <a:prstClr val="black"/>
                </a:solidFill>
                <a:cs typeface="Arial" panose="020B0604020202020204" pitchFamily="34" charset="0"/>
              </a:rPr>
              <a:pPr defTabSz="922161">
                <a:defRPr/>
              </a:pPr>
              <a:t>7</a:t>
            </a:fld>
            <a:endParaRPr lang="en-US" altLang="ja-JP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idx="1"/>
          </p:nvPr>
        </p:nvSpPr>
        <p:spPr>
          <a:xfrm>
            <a:off x="364255" y="3168113"/>
            <a:ext cx="6112521" cy="6491355"/>
          </a:xfrm>
        </p:spPr>
        <p:txBody>
          <a:bodyPr/>
          <a:lstStyle/>
          <a:p>
            <a:r>
              <a:rPr lang="ja-JP" altLang="en-US" dirty="0" smtClean="0"/>
              <a:t>・次に、</a:t>
            </a:r>
            <a:r>
              <a:rPr lang="ja-JP" altLang="en-US" dirty="0" smtClean="0">
                <a:solidFill>
                  <a:srgbClr val="FF0000"/>
                </a:solidFill>
              </a:rPr>
              <a:t>④の</a:t>
            </a:r>
            <a:r>
              <a:rPr lang="ja-JP" altLang="en-US" dirty="0" smtClean="0"/>
              <a:t>「</a:t>
            </a:r>
            <a:r>
              <a:rPr lang="en-US" altLang="ja-JP" dirty="0" smtClean="0"/>
              <a:t>CO2</a:t>
            </a:r>
            <a:r>
              <a:rPr lang="ja-JP" altLang="en-US" dirty="0"/>
              <a:t>ゼロ</a:t>
            </a:r>
            <a:r>
              <a:rPr lang="ja-JP" altLang="en-US" dirty="0" smtClean="0"/>
              <a:t>工場づくりの推進」に</a:t>
            </a:r>
            <a:r>
              <a:rPr lang="ja-JP" altLang="en-US" dirty="0"/>
              <a:t>ついてご紹介します。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 smtClean="0"/>
              <a:t>・パナソニックは</a:t>
            </a:r>
            <a:r>
              <a:rPr lang="ja-JP" altLang="en-US" dirty="0"/>
              <a:t>、</a:t>
            </a:r>
            <a:r>
              <a:rPr lang="en-US" altLang="ja-JP" dirty="0"/>
              <a:t>2050</a:t>
            </a:r>
            <a:r>
              <a:rPr lang="ja-JP" altLang="en-US" dirty="0"/>
              <a:t>年までにグローバルの</a:t>
            </a:r>
            <a:r>
              <a:rPr lang="ja-JP" altLang="en-US" dirty="0" smtClean="0"/>
              <a:t>工場で</a:t>
            </a:r>
            <a:r>
              <a:rPr lang="en-US" altLang="ja-JP" dirty="0" smtClean="0"/>
              <a:t>CO2</a:t>
            </a:r>
            <a:r>
              <a:rPr lang="ja-JP" altLang="en-US" dirty="0"/>
              <a:t>排出ゼロを目指しています。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・省エネ</a:t>
            </a:r>
            <a:r>
              <a:rPr lang="ja-JP" altLang="en-US" dirty="0" smtClean="0"/>
              <a:t>取り組み</a:t>
            </a:r>
            <a:r>
              <a:rPr lang="ja-JP" altLang="en-US" dirty="0"/>
              <a:t>として、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や、先進的な省エネ技術、革新的なモノづくりを推進しています。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・また再生可能エネルギーの取り組みとして、太陽光発電</a:t>
            </a:r>
            <a:r>
              <a:rPr lang="ja-JP" altLang="en-US" dirty="0" smtClean="0"/>
              <a:t>システム、蓄</a:t>
            </a:r>
            <a:r>
              <a:rPr lang="ja-JP" altLang="en-US" dirty="0"/>
              <a:t>エネルギー機器の活用や、クリーンなエネルギーの利用拡大を推進</a:t>
            </a:r>
            <a:r>
              <a:rPr lang="ja-JP" altLang="en-US" dirty="0" smtClean="0"/>
              <a:t>しています。</a:t>
            </a:r>
            <a:endParaRPr lang="en-US" altLang="ja-JP" dirty="0"/>
          </a:p>
        </p:txBody>
      </p:sp>
      <p:sp>
        <p:nvSpPr>
          <p:cNvPr id="8" name="スライド イメージ プレースホルダー 7"/>
          <p:cNvSpPr>
            <a:spLocks noGrp="1" noRot="1" noChangeAspect="1"/>
          </p:cNvSpPr>
          <p:nvPr>
            <p:ph type="sldImg"/>
          </p:nvPr>
        </p:nvSpPr>
        <p:spPr>
          <a:xfrm>
            <a:off x="1735138" y="182563"/>
            <a:ext cx="3479800" cy="2611437"/>
          </a:xfrm>
        </p:spPr>
      </p:sp>
    </p:spTree>
    <p:extLst>
      <p:ext uri="{BB962C8B-B14F-4D97-AF65-F5344CB8AC3E}">
        <p14:creationId xmlns:p14="http://schemas.microsoft.com/office/powerpoint/2010/main" val="108403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330493" y="3228687"/>
            <a:ext cx="6129517" cy="6456372"/>
          </a:xfrm>
          <a:noFill/>
        </p:spPr>
        <p:txBody>
          <a:bodyPr/>
          <a:lstStyle/>
          <a:p>
            <a:r>
              <a:rPr lang="ja-JP" altLang="en-US" dirty="0" smtClean="0"/>
              <a:t>・</a:t>
            </a:r>
            <a:r>
              <a:rPr lang="en-US" altLang="ja-JP" dirty="0" smtClean="0"/>
              <a:t>2019</a:t>
            </a:r>
            <a:r>
              <a:rPr lang="ja-JP" altLang="en-US" dirty="0" smtClean="0"/>
              <a:t>年</a:t>
            </a:r>
            <a:r>
              <a:rPr lang="en-US" altLang="ja-JP" dirty="0"/>
              <a:t>1</a:t>
            </a:r>
            <a:r>
              <a:rPr lang="ja-JP" altLang="en-US" dirty="0"/>
              <a:t>月には、日本、欧州の</a:t>
            </a:r>
            <a:r>
              <a:rPr lang="en-US" altLang="ja-JP" dirty="0"/>
              <a:t>2</a:t>
            </a:r>
            <a:r>
              <a:rPr lang="ja-JP" altLang="en-US" dirty="0"/>
              <a:t>工場でパナソニック初の</a:t>
            </a:r>
            <a:r>
              <a:rPr lang="en-US" altLang="ja-JP" dirty="0"/>
              <a:t>CO2</a:t>
            </a:r>
            <a:r>
              <a:rPr lang="ja-JP" altLang="en-US" dirty="0"/>
              <a:t>ゼロ工場を実現し、また</a:t>
            </a:r>
            <a:r>
              <a:rPr lang="en-US" altLang="ja-JP" dirty="0"/>
              <a:t>3</a:t>
            </a:r>
            <a:r>
              <a:rPr lang="ja-JP" altLang="en-US" dirty="0"/>
              <a:t>月にはブラジルの</a:t>
            </a:r>
            <a:r>
              <a:rPr lang="en-US" altLang="ja-JP" dirty="0"/>
              <a:t>3</a:t>
            </a:r>
            <a:r>
              <a:rPr lang="ja-JP" altLang="en-US" dirty="0"/>
              <a:t>工場でも達成しました。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 smtClean="0"/>
              <a:t>・また今年</a:t>
            </a:r>
            <a:r>
              <a:rPr lang="en-US" altLang="ja-JP" dirty="0" smtClean="0"/>
              <a:t>3</a:t>
            </a:r>
            <a:r>
              <a:rPr lang="ja-JP" altLang="en-US" dirty="0" smtClean="0"/>
              <a:t>月には、コスタリカに</a:t>
            </a:r>
            <a:r>
              <a:rPr lang="ja-JP" altLang="en-US" dirty="0"/>
              <a:t>ありますパナソニックの電池工場、パナソニックセントロアメリカーナが、</a:t>
            </a:r>
            <a:r>
              <a:rPr lang="en-US" altLang="ja-JP" dirty="0"/>
              <a:t>CO2</a:t>
            </a:r>
            <a:r>
              <a:rPr lang="ja-JP" altLang="en-US" dirty="0"/>
              <a:t>ゼロ</a:t>
            </a:r>
            <a:r>
              <a:rPr lang="ja-JP" altLang="en-US" dirty="0" smtClean="0"/>
              <a:t>工場を実現しました。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9830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455" indent="-285562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2241" indent="-22844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9138" indent="-22844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6032" indent="-22844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2930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69825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6721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3617" indent="-22844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defTabSz="922161">
              <a:defRPr/>
            </a:pPr>
            <a:fld id="{EB8D5693-B272-470F-90E7-4D3AEB3BC6FE}" type="slidenum">
              <a:rPr lang="en-US" altLang="ja-JP" sz="2400">
                <a:solidFill>
                  <a:prstClr val="black"/>
                </a:solidFill>
                <a:cs typeface="Arial" panose="020B0604020202020204" pitchFamily="34" charset="0"/>
              </a:rPr>
              <a:pPr defTabSz="922161">
                <a:defRPr/>
              </a:pPr>
              <a:t>8</a:t>
            </a:fld>
            <a:endParaRPr lang="en-US" altLang="ja-JP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スライド イメージ プレースホルダー 8"/>
          <p:cNvSpPr>
            <a:spLocks noGrp="1" noRot="1" noChangeAspect="1"/>
          </p:cNvSpPr>
          <p:nvPr>
            <p:ph type="sldImg"/>
          </p:nvPr>
        </p:nvSpPr>
        <p:spPr>
          <a:xfrm>
            <a:off x="1735138" y="182563"/>
            <a:ext cx="3479800" cy="2611437"/>
          </a:xfrm>
        </p:spPr>
      </p:sp>
    </p:spTree>
    <p:extLst>
      <p:ext uri="{BB962C8B-B14F-4D97-AF65-F5344CB8AC3E}">
        <p14:creationId xmlns:p14="http://schemas.microsoft.com/office/powerpoint/2010/main" val="292778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33450" y="754063"/>
            <a:ext cx="5005388" cy="3756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82350" indent="-82350" defTabSz="930069">
              <a:spcBef>
                <a:spcPct val="0"/>
              </a:spcBef>
              <a:defRPr/>
            </a:pP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itchFamily="50" charset="-128"/>
            </a:endParaRPr>
          </a:p>
          <a:p>
            <a:pPr eaLnBrk="1" hangingPunct="1">
              <a:spcBef>
                <a:spcPct val="0"/>
              </a:spcBef>
            </a:pPr>
            <a:endParaRPr lang="ja-JP" altLang="en-US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595" fontAlgn="base">
              <a:spcBef>
                <a:spcPct val="0"/>
              </a:spcBef>
              <a:spcAft>
                <a:spcPct val="0"/>
              </a:spcAft>
              <a:defRPr/>
            </a:pPr>
            <a:fld id="{EB271224-1C90-41B0-A8DA-D780D48F10A2}" type="slidenum">
              <a: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 defTabSz="91859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03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33450" y="754063"/>
            <a:ext cx="5005388" cy="3756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82350" indent="-82350" defTabSz="930069">
              <a:spcBef>
                <a:spcPct val="0"/>
              </a:spcBef>
              <a:defRPr/>
            </a:pP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itchFamily="50" charset="-128"/>
            </a:endParaRPr>
          </a:p>
          <a:p>
            <a:pPr eaLnBrk="1" hangingPunct="1">
              <a:spcBef>
                <a:spcPct val="0"/>
              </a:spcBef>
            </a:pPr>
            <a:endParaRPr lang="ja-JP" altLang="en-US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595" fontAlgn="base">
              <a:spcBef>
                <a:spcPct val="0"/>
              </a:spcBef>
              <a:spcAft>
                <a:spcPct val="0"/>
              </a:spcAft>
              <a:defRPr/>
            </a:pPr>
            <a:fld id="{EB271224-1C90-41B0-A8DA-D780D48F10A2}" type="slidenum">
              <a: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 defTabSz="918595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667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891" y="188640"/>
            <a:ext cx="8568218" cy="6207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6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テキスト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2"/>
          <p:cNvSpPr>
            <a:spLocks noGrp="1"/>
          </p:cNvSpPr>
          <p:nvPr>
            <p:ph idx="12"/>
          </p:nvPr>
        </p:nvSpPr>
        <p:spPr>
          <a:xfrm>
            <a:off x="186026" y="1628800"/>
            <a:ext cx="8772923" cy="4896544"/>
          </a:xfrm>
        </p:spPr>
        <p:txBody>
          <a:bodyPr>
            <a:normAutofit/>
          </a:bodyPr>
          <a:lstStyle>
            <a:lvl1pPr>
              <a:defRPr sz="2585"/>
            </a:lvl1pPr>
            <a:lvl2pPr>
              <a:defRPr sz="2215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>
          <a:xfrm>
            <a:off x="185051" y="692696"/>
            <a:ext cx="8773898" cy="792088"/>
          </a:xfrm>
        </p:spPr>
        <p:txBody>
          <a:bodyPr>
            <a:normAutofit/>
          </a:bodyPr>
          <a:lstStyle>
            <a:lvl1pPr marL="0" indent="0">
              <a:buNone/>
              <a:defRPr sz="2215"/>
            </a:lvl1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12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D5E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798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つのテキストと2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テキスト プレースホルダー 3"/>
          <p:cNvSpPr>
            <a:spLocks noGrp="1"/>
          </p:cNvSpPr>
          <p:nvPr>
            <p:ph type="body" sz="quarter" idx="13"/>
          </p:nvPr>
        </p:nvSpPr>
        <p:spPr>
          <a:xfrm>
            <a:off x="185051" y="692696"/>
            <a:ext cx="8773898" cy="792088"/>
          </a:xfrm>
        </p:spPr>
        <p:txBody>
          <a:bodyPr>
            <a:normAutofit/>
          </a:bodyPr>
          <a:lstStyle>
            <a:lvl1pPr marL="0" indent="0">
              <a:buNone/>
              <a:defRPr sz="2215"/>
            </a:lvl1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8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85051" y="1595934"/>
            <a:ext cx="4312337" cy="4857403"/>
          </a:xfrm>
        </p:spPr>
        <p:txBody>
          <a:bodyPr vert="horz" lIns="107287" tIns="53643" rIns="107287" bIns="53643" rtlCol="0">
            <a:normAutofit/>
          </a:bodyPr>
          <a:lstStyle>
            <a:lvl1pPr>
              <a:defRPr lang="ja-JP" altLang="en-US" sz="1846" dirty="0" smtClean="0"/>
            </a:lvl1pPr>
            <a:lvl2pPr>
              <a:defRPr lang="ja-JP" altLang="en-US" sz="1662" dirty="0" smtClean="0"/>
            </a:lvl2pPr>
            <a:lvl3pPr>
              <a:defRPr lang="ja-JP" altLang="en-US" dirty="0" smtClean="0"/>
            </a:lvl3pPr>
            <a:lvl4pPr>
              <a:defRPr lang="ja-JP" altLang="en-US" sz="1477" dirty="0" smtClean="0"/>
            </a:lvl4pPr>
            <a:lvl5pPr>
              <a:defRPr lang="ja-JP" altLang="en-US" sz="1477" dirty="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10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1595934"/>
            <a:ext cx="4313922" cy="4857403"/>
          </a:xfrm>
        </p:spPr>
        <p:txBody>
          <a:bodyPr vert="horz" lIns="107287" tIns="53643" rIns="107287" bIns="53643" rtlCol="0">
            <a:normAutofit/>
          </a:bodyPr>
          <a:lstStyle>
            <a:lvl1pPr>
              <a:defRPr lang="ja-JP" altLang="en-US" sz="1846" smtClean="0"/>
            </a:lvl1pPr>
            <a:lvl2pPr>
              <a:defRPr lang="ja-JP" altLang="en-US" sz="1662" smtClean="0"/>
            </a:lvl2pPr>
            <a:lvl3pPr>
              <a:defRPr lang="ja-JP" altLang="en-US" smtClean="0"/>
            </a:lvl3pPr>
            <a:lvl4pPr>
              <a:defRPr lang="ja-JP" altLang="en-US" sz="1477" smtClean="0"/>
            </a:lvl4pPr>
            <a:lvl5pPr>
              <a:defRPr lang="ja-JP" altLang="en-US" sz="1477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14" name="フッター プレースホルダー 4"/>
          <p:cNvSpPr>
            <a:spLocks noGrp="1"/>
          </p:cNvSpPr>
          <p:nvPr>
            <p:ph type="ftr" sz="quarter" idx="3"/>
          </p:nvPr>
        </p:nvSpPr>
        <p:spPr bwMode="gray">
          <a:xfrm>
            <a:off x="2870185" y="6722183"/>
            <a:ext cx="3403630" cy="12785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US" altLang="ja-JP" sz="831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14"/>
          </p:nvPr>
        </p:nvSpPr>
        <p:spPr bwMode="gray"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04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 algn="ctr"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969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つのテキスト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17989" y="764705"/>
            <a:ext cx="4179399" cy="639763"/>
          </a:xfrm>
        </p:spPr>
        <p:txBody>
          <a:bodyPr anchor="b">
            <a:normAutofit/>
          </a:bodyPr>
          <a:lstStyle>
            <a:lvl1pPr marL="0" indent="0">
              <a:buNone/>
              <a:defRPr sz="2215" b="0"/>
            </a:lvl1pPr>
            <a:lvl2pPr marL="495181" indent="0">
              <a:buNone/>
              <a:defRPr sz="2123" b="1"/>
            </a:lvl2pPr>
            <a:lvl3pPr marL="990363" indent="0">
              <a:buNone/>
              <a:defRPr sz="1939" b="1"/>
            </a:lvl3pPr>
            <a:lvl4pPr marL="1485543" indent="0">
              <a:buNone/>
              <a:defRPr sz="1754" b="1"/>
            </a:lvl4pPr>
            <a:lvl5pPr marL="1980724" indent="0">
              <a:buNone/>
              <a:defRPr sz="1754" b="1"/>
            </a:lvl5pPr>
            <a:lvl6pPr marL="2475906" indent="0">
              <a:buNone/>
              <a:defRPr sz="1754" b="1"/>
            </a:lvl6pPr>
            <a:lvl7pPr marL="2971087" indent="0">
              <a:buNone/>
              <a:defRPr sz="1754" b="1"/>
            </a:lvl7pPr>
            <a:lvl8pPr marL="3466267" indent="0">
              <a:buNone/>
              <a:defRPr sz="1754" b="1"/>
            </a:lvl8pPr>
            <a:lvl9pPr marL="3961449" indent="0">
              <a:buNone/>
              <a:defRPr sz="1754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17989" y="1484785"/>
            <a:ext cx="4179399" cy="4968552"/>
          </a:xfrm>
        </p:spPr>
        <p:txBody>
          <a:bodyPr vert="horz" lIns="107287" tIns="53643" rIns="107287" bIns="53643" rtlCol="0">
            <a:normAutofit/>
          </a:bodyPr>
          <a:lstStyle>
            <a:lvl1pPr>
              <a:defRPr lang="ja-JP" altLang="en-US" dirty="0" smtClean="0"/>
            </a:lvl1pPr>
            <a:lvl2pPr>
              <a:defRPr lang="ja-JP" altLang="en-US" sz="1662" dirty="0" smtClean="0"/>
            </a:lvl2pPr>
            <a:lvl3pPr>
              <a:defRPr lang="ja-JP" altLang="en-US" dirty="0" smtClean="0"/>
            </a:lvl3pPr>
            <a:lvl4pPr>
              <a:defRPr lang="ja-JP" altLang="en-US" sz="1477" dirty="0" smtClean="0"/>
            </a:lvl4pPr>
            <a:lvl5pPr>
              <a:defRPr lang="ja-JP" altLang="en-US" sz="1477" dirty="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764705"/>
            <a:ext cx="4180985" cy="639763"/>
          </a:xfrm>
        </p:spPr>
        <p:txBody>
          <a:bodyPr anchor="b">
            <a:normAutofit/>
          </a:bodyPr>
          <a:lstStyle>
            <a:lvl1pPr marL="0" indent="0">
              <a:buNone/>
              <a:defRPr sz="2215" b="0"/>
            </a:lvl1pPr>
            <a:lvl2pPr marL="495181" indent="0">
              <a:buNone/>
              <a:defRPr sz="2123" b="1"/>
            </a:lvl2pPr>
            <a:lvl3pPr marL="990363" indent="0">
              <a:buNone/>
              <a:defRPr sz="1939" b="1"/>
            </a:lvl3pPr>
            <a:lvl4pPr marL="1485543" indent="0">
              <a:buNone/>
              <a:defRPr sz="1754" b="1"/>
            </a:lvl4pPr>
            <a:lvl5pPr marL="1980724" indent="0">
              <a:buNone/>
              <a:defRPr sz="1754" b="1"/>
            </a:lvl5pPr>
            <a:lvl6pPr marL="2475906" indent="0">
              <a:buNone/>
              <a:defRPr sz="1754" b="1"/>
            </a:lvl6pPr>
            <a:lvl7pPr marL="2971087" indent="0">
              <a:buNone/>
              <a:defRPr sz="1754" b="1"/>
            </a:lvl7pPr>
            <a:lvl8pPr marL="3466267" indent="0">
              <a:buNone/>
              <a:defRPr sz="1754" b="1"/>
            </a:lvl8pPr>
            <a:lvl9pPr marL="3961449" indent="0">
              <a:buNone/>
              <a:defRPr sz="1754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484785"/>
            <a:ext cx="4180985" cy="4968552"/>
          </a:xfrm>
        </p:spPr>
        <p:txBody>
          <a:bodyPr vert="horz" lIns="107287" tIns="53643" rIns="107287" bIns="53643" rtlCol="0">
            <a:normAutofit/>
          </a:bodyPr>
          <a:lstStyle>
            <a:lvl1pPr>
              <a:defRPr lang="ja-JP" altLang="en-US" smtClean="0"/>
            </a:lvl1pPr>
            <a:lvl2pPr>
              <a:defRPr lang="ja-JP" altLang="en-US" sz="1662" smtClean="0"/>
            </a:lvl2pPr>
            <a:lvl3pPr>
              <a:defRPr lang="ja-JP" altLang="en-US" smtClean="0"/>
            </a:lvl3pPr>
            <a:lvl4pPr>
              <a:defRPr lang="ja-JP" altLang="en-US" sz="1477" smtClean="0"/>
            </a:lvl4pPr>
            <a:lvl5pPr>
              <a:defRPr lang="ja-JP" altLang="en-US" sz="1477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11" name="フッター プレースホルダー 5"/>
          <p:cNvSpPr>
            <a:spLocks noGrp="1"/>
          </p:cNvSpPr>
          <p:nvPr>
            <p:ph type="ftr" sz="quarter" idx="10"/>
          </p:nvPr>
        </p:nvSpPr>
        <p:spPr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11"/>
          </p:nvPr>
        </p:nvSpPr>
        <p:spPr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D5E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803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051" y="692696"/>
            <a:ext cx="8772923" cy="5711753"/>
          </a:xfrm>
        </p:spPr>
        <p:txBody>
          <a:bodyPr>
            <a:normAutofit/>
          </a:bodyPr>
          <a:lstStyle>
            <a:lvl1pPr>
              <a:defRPr sz="2954"/>
            </a:lvl1pPr>
            <a:lvl2pPr>
              <a:defRPr sz="258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D5E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204EC481-4A44-4AD6-8835-7A2137B5919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7234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7989" y="692696"/>
            <a:ext cx="4177811" cy="5832648"/>
          </a:xfrm>
        </p:spPr>
        <p:txBody>
          <a:bodyPr>
            <a:normAutofit/>
          </a:bodyPr>
          <a:lstStyle>
            <a:lvl1pPr>
              <a:defRPr sz="2215"/>
            </a:lvl1pPr>
            <a:lvl2pPr>
              <a:defRPr sz="1662"/>
            </a:lvl2pPr>
            <a:lvl3pPr>
              <a:defRPr sz="1477"/>
            </a:lvl3pPr>
            <a:lvl4pPr>
              <a:defRPr sz="1477"/>
            </a:lvl4pPr>
            <a:lvl5pPr>
              <a:defRPr sz="1477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177811" cy="5832648"/>
          </a:xfrm>
        </p:spPr>
        <p:txBody>
          <a:bodyPr>
            <a:normAutofit/>
          </a:bodyPr>
          <a:lstStyle>
            <a:lvl1pPr>
              <a:defRPr sz="2215"/>
            </a:lvl1pPr>
            <a:lvl2pPr>
              <a:defRPr sz="1662"/>
            </a:lvl2pPr>
            <a:lvl3pPr>
              <a:defRPr sz="1477"/>
            </a:lvl3pPr>
            <a:lvl4pPr>
              <a:defRPr sz="1477"/>
            </a:lvl4pPr>
            <a:lvl5pPr>
              <a:defRPr sz="1477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8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D5E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56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61367"/>
            <a:ext cx="2027077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 bwMode="gray">
          <a:xfrm>
            <a:off x="4067945" y="2924944"/>
            <a:ext cx="1008112" cy="914400"/>
          </a:xfrm>
          <a:prstGeom prst="rect">
            <a:avLst/>
          </a:prstGeom>
          <a:noFill/>
          <a:effectLst/>
        </p:spPr>
        <p:txBody>
          <a:bodyPr wrap="none" lIns="33231" tIns="33231" rIns="33231" bIns="33231" rtlCol="0" anchor="ctr" anchorCtr="0">
            <a:noAutofit/>
          </a:bodyPr>
          <a:lstStyle/>
          <a:p>
            <a:pPr algn="ctr"/>
            <a:r>
              <a:rPr lang="ja-JP" altLang="en-US" sz="1846" dirty="0" smtClean="0">
                <a:solidFill>
                  <a:srgbClr val="000000"/>
                </a:solidFill>
              </a:rPr>
              <a:t>白紙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gray"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04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 algn="ctr"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924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1182085" y="2420888"/>
            <a:ext cx="6773557" cy="1656184"/>
          </a:xfrm>
          <a:prstGeom prst="rect">
            <a:avLst/>
          </a:prstGeom>
          <a:gradFill flip="none" rotWithShape="1">
            <a:gsLst>
              <a:gs pos="0">
                <a:srgbClr val="0041C0"/>
              </a:gs>
              <a:gs pos="80000">
                <a:srgbClr val="0D5EFF"/>
              </a:gs>
              <a:gs pos="100000">
                <a:srgbClr val="578FFF"/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ja-JP" altLang="en-US" sz="2954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/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61367"/>
            <a:ext cx="2027077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gray"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04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 algn="ctr"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277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339" b="1" cap="all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 bwMode="gray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123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95181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2pPr>
            <a:lvl3pPr marL="990363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48554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9807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47590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9710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346626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96144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>
          <a:xfrm>
            <a:off x="8640000" y="54028"/>
            <a:ext cx="465282" cy="39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34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背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921696\Documents\Panasonic_PPT_Template\01Panasonic_logo\JEPG\Panasonic_logo_bl_posi_JPEG\Panasonic_logo_bl_posi_JPE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09" y="2348880"/>
            <a:ext cx="7311582" cy="19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40000" y="54028"/>
            <a:ext cx="465282" cy="396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0E2C1-8BF4-4631-A7B4-B64460BF692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1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28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5305"/>
            <a:ext cx="7772400" cy="681853"/>
          </a:xfrm>
        </p:spPr>
        <p:txBody>
          <a:bodyPr/>
          <a:lstStyle>
            <a:lvl1pPr algn="ctr">
              <a:defRPr sz="4431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5096610" y="3922726"/>
            <a:ext cx="3497874" cy="1965325"/>
          </a:xfrm>
          <a:ln w="9525">
            <a:noFill/>
          </a:ln>
          <a:effectLst>
            <a:prstShdw prst="shdw17" dist="17961" dir="2700000">
              <a:srgbClr val="858585"/>
            </a:prstShdw>
          </a:effectLst>
          <a:extLst/>
        </p:spPr>
        <p:txBody>
          <a:bodyPr wrap="none" lIns="17994" tIns="10796" rIns="17994" bIns="10796" anchor="ctr"/>
          <a:lstStyle>
            <a:lvl1pPr marL="0" indent="0" algn="ctr">
              <a:lnSpc>
                <a:spcPct val="100000"/>
              </a:lnSpc>
              <a:buClrTx/>
              <a:buFontTx/>
              <a:buNone/>
              <a:defRPr sz="1477">
                <a:cs typeface="Arial" pitchFamily="34" charset="0"/>
              </a:defRPr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8FEADD-74F2-4BC9-9878-FCDC8B27C8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802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0E2C1-8BF4-4631-A7B4-B64460BF69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089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435" y="4406913"/>
            <a:ext cx="7772400" cy="568169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435" y="2906722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1912" indent="0">
              <a:buNone/>
              <a:defRPr sz="1662"/>
            </a:lvl2pPr>
            <a:lvl3pPr marL="843826" indent="0">
              <a:buNone/>
              <a:defRPr sz="1477"/>
            </a:lvl3pPr>
            <a:lvl4pPr marL="1265738" indent="0">
              <a:buNone/>
              <a:defRPr sz="1292"/>
            </a:lvl4pPr>
            <a:lvl5pPr marL="1687652" indent="0">
              <a:buNone/>
              <a:defRPr sz="1292"/>
            </a:lvl5pPr>
            <a:lvl6pPr marL="2109564" indent="0">
              <a:buNone/>
              <a:defRPr sz="1292"/>
            </a:lvl6pPr>
            <a:lvl7pPr marL="2531476" indent="0">
              <a:buNone/>
              <a:defRPr sz="1292"/>
            </a:lvl7pPr>
            <a:lvl8pPr marL="2953388" indent="0">
              <a:buNone/>
              <a:defRPr sz="1292"/>
            </a:lvl8pPr>
            <a:lvl9pPr marL="3375303" indent="0">
              <a:buNone/>
              <a:defRPr sz="12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E4DDA-647B-4E27-B71A-DEFF7C574A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142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43254" y="571507"/>
            <a:ext cx="4261338" cy="595312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5269" y="571507"/>
            <a:ext cx="4261338" cy="595312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E5DE5-2136-431F-8241-C74BF35472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244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75706"/>
            <a:ext cx="8229600" cy="34086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1912" indent="0">
              <a:buNone/>
              <a:defRPr sz="1846" b="1"/>
            </a:lvl2pPr>
            <a:lvl3pPr marL="843826" indent="0">
              <a:buNone/>
              <a:defRPr sz="1662" b="1"/>
            </a:lvl3pPr>
            <a:lvl4pPr marL="1265738" indent="0">
              <a:buNone/>
              <a:defRPr sz="1477" b="1"/>
            </a:lvl4pPr>
            <a:lvl5pPr marL="1687652" indent="0">
              <a:buNone/>
              <a:defRPr sz="1477" b="1"/>
            </a:lvl5pPr>
            <a:lvl6pPr marL="2109564" indent="0">
              <a:buNone/>
              <a:defRPr sz="1477" b="1"/>
            </a:lvl6pPr>
            <a:lvl7pPr marL="2531476" indent="0">
              <a:buNone/>
              <a:defRPr sz="1477" b="1"/>
            </a:lvl7pPr>
            <a:lvl8pPr marL="2953388" indent="0">
              <a:buNone/>
              <a:defRPr sz="1477" b="1"/>
            </a:lvl8pPr>
            <a:lvl9pPr marL="3375303" indent="0">
              <a:buNone/>
              <a:defRPr sz="1477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277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1912" indent="0">
              <a:buNone/>
              <a:defRPr sz="1846" b="1"/>
            </a:lvl2pPr>
            <a:lvl3pPr marL="843826" indent="0">
              <a:buNone/>
              <a:defRPr sz="1662" b="1"/>
            </a:lvl3pPr>
            <a:lvl4pPr marL="1265738" indent="0">
              <a:buNone/>
              <a:defRPr sz="1477" b="1"/>
            </a:lvl4pPr>
            <a:lvl5pPr marL="1687652" indent="0">
              <a:buNone/>
              <a:defRPr sz="1477" b="1"/>
            </a:lvl5pPr>
            <a:lvl6pPr marL="2109564" indent="0">
              <a:buNone/>
              <a:defRPr sz="1477" b="1"/>
            </a:lvl6pPr>
            <a:lvl7pPr marL="2531476" indent="0">
              <a:buNone/>
              <a:defRPr sz="1477" b="1"/>
            </a:lvl7pPr>
            <a:lvl8pPr marL="2953388" indent="0">
              <a:buNone/>
              <a:defRPr sz="1477" b="1"/>
            </a:lvl8pPr>
            <a:lvl9pPr marL="3375303" indent="0">
              <a:buNone/>
              <a:defRPr sz="1477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277" y="2174876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B38C-3E81-4E98-B9AF-015D1DC001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48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7DA73-3EF9-487E-BAED-EA5DF9AA21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546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09AF-B04F-4150-95BF-B4FC3652A3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236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4" y="1151060"/>
            <a:ext cx="3008435" cy="284052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538" y="273063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1912" indent="0">
              <a:buNone/>
              <a:defRPr sz="1108"/>
            </a:lvl2pPr>
            <a:lvl3pPr marL="843826" indent="0">
              <a:buNone/>
              <a:defRPr sz="923"/>
            </a:lvl3pPr>
            <a:lvl4pPr marL="1265738" indent="0">
              <a:buNone/>
              <a:defRPr sz="831"/>
            </a:lvl4pPr>
            <a:lvl5pPr marL="1687652" indent="0">
              <a:buNone/>
              <a:defRPr sz="831"/>
            </a:lvl5pPr>
            <a:lvl6pPr marL="2109564" indent="0">
              <a:buNone/>
              <a:defRPr sz="831"/>
            </a:lvl6pPr>
            <a:lvl7pPr marL="2531476" indent="0">
              <a:buNone/>
              <a:defRPr sz="831"/>
            </a:lvl7pPr>
            <a:lvl8pPr marL="2953388" indent="0">
              <a:buNone/>
              <a:defRPr sz="831"/>
            </a:lvl8pPr>
            <a:lvl9pPr marL="3375303" indent="0">
              <a:buNone/>
              <a:defRPr sz="83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DF32D-69AA-497E-8419-0E2E383298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101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166" y="5083298"/>
            <a:ext cx="5486400" cy="284052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1912" indent="0">
              <a:buNone/>
              <a:defRPr sz="2585"/>
            </a:lvl2pPr>
            <a:lvl3pPr marL="843826" indent="0">
              <a:buNone/>
              <a:defRPr sz="2215"/>
            </a:lvl3pPr>
            <a:lvl4pPr marL="1265738" indent="0">
              <a:buNone/>
              <a:defRPr sz="1846"/>
            </a:lvl4pPr>
            <a:lvl5pPr marL="1687652" indent="0">
              <a:buNone/>
              <a:defRPr sz="1846"/>
            </a:lvl5pPr>
            <a:lvl6pPr marL="2109564" indent="0">
              <a:buNone/>
              <a:defRPr sz="1846"/>
            </a:lvl6pPr>
            <a:lvl7pPr marL="2531476" indent="0">
              <a:buNone/>
              <a:defRPr sz="1846"/>
            </a:lvl7pPr>
            <a:lvl8pPr marL="2953388" indent="0">
              <a:buNone/>
              <a:defRPr sz="1846"/>
            </a:lvl8pPr>
            <a:lvl9pPr marL="3375303" indent="0">
              <a:buNone/>
              <a:defRPr sz="1846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1912" indent="0">
              <a:buNone/>
              <a:defRPr sz="1108"/>
            </a:lvl2pPr>
            <a:lvl3pPr marL="843826" indent="0">
              <a:buNone/>
              <a:defRPr sz="923"/>
            </a:lvl3pPr>
            <a:lvl4pPr marL="1265738" indent="0">
              <a:buNone/>
              <a:defRPr sz="831"/>
            </a:lvl4pPr>
            <a:lvl5pPr marL="1687652" indent="0">
              <a:buNone/>
              <a:defRPr sz="831"/>
            </a:lvl5pPr>
            <a:lvl6pPr marL="2109564" indent="0">
              <a:buNone/>
              <a:defRPr sz="831"/>
            </a:lvl6pPr>
            <a:lvl7pPr marL="2531476" indent="0">
              <a:buNone/>
              <a:defRPr sz="831"/>
            </a:lvl7pPr>
            <a:lvl8pPr marL="2953388" indent="0">
              <a:buNone/>
              <a:defRPr sz="831"/>
            </a:lvl8pPr>
            <a:lvl9pPr marL="3375303" indent="0">
              <a:buNone/>
              <a:defRPr sz="83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A3EE9-2817-4088-934D-A0277A50D6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429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AFB47-40B9-48BB-AB11-4D54FBC6A3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552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扉_ロゴ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53210" y="6569304"/>
            <a:ext cx="811448" cy="1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5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53257" y="50813"/>
            <a:ext cx="340863" cy="6473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43255" y="50813"/>
            <a:ext cx="6356838" cy="6473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EEA3-BE9C-45FF-9921-764062540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1751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376172" y="261405"/>
            <a:ext cx="8229759" cy="619857"/>
          </a:xfrm>
          <a:prstGeom prst="rect">
            <a:avLst/>
          </a:prstGeom>
        </p:spPr>
        <p:txBody>
          <a:bodyPr lIns="51188" tIns="25594" rIns="51188" bIns="25594"/>
          <a:lstStyle>
            <a:lvl1pPr algn="ctr">
              <a:defRPr sz="3692">
                <a:solidFill>
                  <a:schemeClr val="bg1"/>
                </a:solidFill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569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4"/>
          <p:cNvSpPr txBox="1">
            <a:spLocks/>
          </p:cNvSpPr>
          <p:nvPr/>
        </p:nvSpPr>
        <p:spPr bwMode="auto">
          <a:xfrm>
            <a:off x="6848475" y="0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lIns="84358" tIns="42180" rIns="84358" bIns="42180" anchor="b"/>
          <a:lstStyle>
            <a:lvl1pPr eaLnBrk="0" hangingPunct="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1AF507B-C717-49E5-B922-B8F9EE95A2C9}" type="slidenum">
              <a:rPr kumimoji="0" lang="en-US" altLang="ja-JP" sz="1662">
                <a:solidFill>
                  <a:srgbClr val="FFFFFF"/>
                </a:solidFill>
                <a:latin typeface="Arial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662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120207" y="901701"/>
            <a:ext cx="8874571" cy="59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39874" indent="0">
              <a:buNone/>
              <a:defRPr/>
            </a:lvl2pPr>
            <a:lvl3pPr marL="682679" indent="0">
              <a:buNone/>
              <a:defRPr/>
            </a:lvl3pPr>
            <a:lvl4pPr marL="1021087" indent="0">
              <a:buNone/>
              <a:defRPr/>
            </a:lvl4pPr>
            <a:lvl5pPr marL="1363892" indent="0">
              <a:buNone/>
              <a:defRPr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23533" y="188641"/>
            <a:ext cx="8559800" cy="59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85">
                <a:solidFill>
                  <a:srgbClr val="FFFF00"/>
                </a:solidFill>
              </a:defRPr>
            </a:lvl1pPr>
            <a:lvl2pPr marL="339874" indent="0">
              <a:buNone/>
              <a:defRPr/>
            </a:lvl2pPr>
            <a:lvl3pPr marL="682679" indent="0">
              <a:buNone/>
              <a:defRPr/>
            </a:lvl3pPr>
            <a:lvl4pPr marL="1021087" indent="0">
              <a:buNone/>
              <a:defRPr/>
            </a:lvl4pPr>
            <a:lvl5pPr marL="1363892" indent="0">
              <a:buNone/>
              <a:defRPr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DF32D-69AA-497E-8419-0E2E383298A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2671621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113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45"/>
            </a:lvl1pPr>
            <a:lvl2pPr marL="389586" indent="0" algn="ctr">
              <a:buNone/>
              <a:defRPr sz="1704"/>
            </a:lvl2pPr>
            <a:lvl3pPr marL="779173" indent="0" algn="ctr">
              <a:buNone/>
              <a:defRPr sz="1534"/>
            </a:lvl3pPr>
            <a:lvl4pPr marL="1168759" indent="0" algn="ctr">
              <a:buNone/>
              <a:defRPr sz="1363"/>
            </a:lvl4pPr>
            <a:lvl5pPr marL="1558345" indent="0" algn="ctr">
              <a:buNone/>
              <a:defRPr sz="1363"/>
            </a:lvl5pPr>
            <a:lvl6pPr marL="1947932" indent="0" algn="ctr">
              <a:buNone/>
              <a:defRPr sz="1363"/>
            </a:lvl6pPr>
            <a:lvl7pPr marL="2337518" indent="0" algn="ctr">
              <a:buNone/>
              <a:defRPr sz="1363"/>
            </a:lvl7pPr>
            <a:lvl8pPr marL="2727104" indent="0" algn="ctr">
              <a:buNone/>
              <a:defRPr sz="1363"/>
            </a:lvl8pPr>
            <a:lvl9pPr marL="3116691" indent="0" algn="ctr">
              <a:buNone/>
              <a:defRPr sz="1363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1DAD-0B07-41C4-8000-73735D9A53B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B9FBB2-3E41-48B8-9413-3F07066B097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314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4168-CEC5-4A38-A962-D2F6D63D890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CEB9FBB2-3E41-48B8-9413-3F07066B097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40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9186A-6543-4D2C-AFC3-9A433E5941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B9FBB2-3E41-48B8-9413-3F07066B097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638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文_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PT_base_breeze2_0328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8135"/>
            <a:ext cx="9144000" cy="6398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7200" y="87865"/>
            <a:ext cx="7916444" cy="37906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215" baseline="0"/>
            </a:lvl1pPr>
          </a:lstStyle>
          <a:p>
            <a:r>
              <a:rPr kumimoji="1" lang="ja-JP" altLang="en-US" dirty="0" smtClean="0"/>
              <a:t>本文タイトルの書式設定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709731"/>
            <a:ext cx="8254653" cy="54537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46"/>
            </a:lvl1pPr>
            <a:lvl2pPr marL="411784" indent="-167058">
              <a:buFont typeface="Arial"/>
              <a:buChar char="•"/>
              <a:defRPr sz="1662"/>
            </a:lvl2pPr>
            <a:lvl3pPr marL="577376" indent="-165593">
              <a:buFont typeface="ヒラギノ角ゴ ProN W3"/>
              <a:buChar char="-"/>
              <a:defRPr sz="1477"/>
            </a:lvl3pPr>
            <a:lvl4pPr marL="1477145" indent="-211021">
              <a:buFont typeface="Arial"/>
              <a:buChar char="–"/>
              <a:defRPr sz="1292"/>
            </a:lvl4pPr>
            <a:lvl5pPr>
              <a:defRPr sz="1292"/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</p:txBody>
      </p:sp>
      <p:sp>
        <p:nvSpPr>
          <p:cNvPr id="7" name="スライド番号プレースホルダー 10"/>
          <p:cNvSpPr txBox="1">
            <a:spLocks/>
          </p:cNvSpPr>
          <p:nvPr userDrawn="1"/>
        </p:nvSpPr>
        <p:spPr>
          <a:xfrm>
            <a:off x="8373644" y="310453"/>
            <a:ext cx="338209" cy="15647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ja-JP"/>
            </a:defPPr>
            <a:lvl1pPr marL="0" algn="l" defTabSz="457200" rtl="0" eaLnBrk="1" latinLnBrk="0" hangingPunct="1">
              <a:defRPr kumimoji="1" sz="800" kern="1200">
                <a:solidFill>
                  <a:schemeClr val="tx1"/>
                </a:solidFill>
                <a:latin typeface="Arial"/>
                <a:ea typeface="メイリオ"/>
                <a:cs typeface="Arial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9E8646-D9EA-2E4C-AF8C-FEC506DFEF7C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srgbClr val="4C4443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pPr marL="0" marR="0" indent="0" algn="r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ja-JP" altLang="en-US" sz="831" dirty="0">
              <a:latin typeface="Arial"/>
              <a:ea typeface="メイリオ"/>
            </a:endParaRPr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438876" y="532288"/>
            <a:ext cx="82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フッター プレースホルダー 9"/>
          <p:cNvSpPr txBox="1">
            <a:spLocks/>
          </p:cNvSpPr>
          <p:nvPr userDrawn="1"/>
        </p:nvSpPr>
        <p:spPr>
          <a:xfrm>
            <a:off x="7551801" y="6643239"/>
            <a:ext cx="1425866" cy="15647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800" kern="1200">
                <a:solidFill>
                  <a:schemeClr val="tx1"/>
                </a:solidFill>
                <a:latin typeface="Arial"/>
                <a:ea typeface="メイリオ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646" dirty="0" smtClean="0"/>
              <a:t>The Kansai Electric Power Co., Inc.</a:t>
            </a:r>
            <a:endParaRPr lang="ja-JP" altLang="en-US" sz="646" dirty="0"/>
          </a:p>
        </p:txBody>
      </p:sp>
    </p:spTree>
    <p:extLst>
      <p:ext uri="{BB962C8B-B14F-4D97-AF65-F5344CB8AC3E}">
        <p14:creationId xmlns:p14="http://schemas.microsoft.com/office/powerpoint/2010/main" val="3480502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891" y="188640"/>
            <a:ext cx="8568218" cy="6207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31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891" y="188640"/>
            <a:ext cx="8568218" cy="6207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 userDrawn="1"/>
        </p:nvSpPr>
        <p:spPr>
          <a:xfrm>
            <a:off x="21969" y="6502321"/>
            <a:ext cx="465231" cy="262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79CA18E4-EC03-4782-B96C-947D2965166A}" type="slidenum">
              <a:rPr kumimoji="1" lang="ja-JP" altLang="en-US" sz="1108" b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+mn-lt"/>
              </a:rPr>
              <a:pPr algn="ctr"/>
              <a:t>‹#›</a:t>
            </a:fld>
            <a:endParaRPr kumimoji="1" lang="ja-JP" altLang="en-US" sz="1108" b="1" dirty="0">
              <a:ln>
                <a:noFill/>
              </a:ln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62625" y="6515528"/>
            <a:ext cx="0" cy="2520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3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 bwMode="gray">
          <a:xfrm>
            <a:off x="685800" y="2130427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3323"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 bwMode="gray"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9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5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1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 bwMode="gray">
          <a:xfrm>
            <a:off x="584308" y="3717032"/>
            <a:ext cx="7975385" cy="0"/>
          </a:xfrm>
          <a:prstGeom prst="line">
            <a:avLst/>
          </a:prstGeom>
          <a:ln>
            <a:solidFill>
              <a:srgbClr val="0041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:\Users\kikuchi\Desktop\0930修正\0_65_192_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0"/>
            <a:ext cx="211894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フッター プレースホルダー 5"/>
          <p:cNvSpPr>
            <a:spLocks noGrp="1"/>
          </p:cNvSpPr>
          <p:nvPr>
            <p:ph type="ftr" sz="quarter" idx="3"/>
          </p:nvPr>
        </p:nvSpPr>
        <p:spPr bwMode="gray"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7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61367"/>
            <a:ext cx="2027077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4"/>
          </p:nvPr>
        </p:nvSpPr>
        <p:spPr bwMode="gray"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04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 algn="ctr"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492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テキスト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>
          <a:xfrm>
            <a:off x="185051" y="692696"/>
            <a:ext cx="8773898" cy="792088"/>
          </a:xfrm>
        </p:spPr>
        <p:txBody>
          <a:bodyPr anchor="ctr">
            <a:normAutofit/>
          </a:bodyPr>
          <a:lstStyle>
            <a:lvl1pPr marL="91849" indent="-91849" algn="ctr" defTabSz="990363" rtl="0" fontAlgn="base">
              <a:spcBef>
                <a:spcPct val="1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kumimoji="1" lang="ja-JP" altLang="en-US" sz="2585" kern="1200" dirty="0" smtClean="0">
                <a:solidFill>
                  <a:srgbClr val="2D2D8A"/>
                </a:solidFill>
                <a:latin typeface="HGP創英角ｺﾞｼｯｸUB" pitchFamily="50" charset="-128"/>
                <a:ea typeface="HGP創英角ｺﾞｼｯｸUB" pitchFamily="50" charset="-128"/>
                <a:cs typeface="Meiryo UI" pitchFamily="50" charset="-128"/>
              </a:defRPr>
            </a:lvl1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12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40000" y="54028"/>
            <a:ext cx="465282" cy="396000"/>
          </a:xfrm>
          <a:prstGeom prst="rect">
            <a:avLst/>
          </a:prstGeom>
          <a:ln>
            <a:solidFill>
              <a:srgbClr val="0D5E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36000" tIns="36000" rIns="36000" bIns="36000" rtlCol="0" anchor="ctr"/>
          <a:lstStyle>
            <a:lvl1pPr>
              <a:defRPr lang="ja-JP" altLang="en-US" sz="1292" smtClean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CD7C23EB-ABA9-4FEE-94F1-B1248C457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675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cxnSp>
        <p:nvCxnSpPr>
          <p:cNvPr id="3" name="直線コネクタ 2"/>
          <p:cNvCxnSpPr/>
          <p:nvPr userDrawn="1"/>
        </p:nvCxnSpPr>
        <p:spPr>
          <a:xfrm>
            <a:off x="2046181" y="947275"/>
            <a:ext cx="5184576" cy="0"/>
          </a:xfrm>
          <a:prstGeom prst="line">
            <a:avLst/>
          </a:prstGeom>
          <a:ln w="6350">
            <a:solidFill>
              <a:srgbClr val="47AA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53210" y="6569304"/>
            <a:ext cx="811448" cy="1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4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215">
          <a:solidFill>
            <a:srgbClr val="47AA07"/>
          </a:solidFill>
          <a:latin typeface="PUD新ゴシック表示-M" panose="020B0500000000000000" pitchFamily="50" charset="-128"/>
          <a:ea typeface="PUD新ゴシック表示-M" panose="020B0500000000000000" pitchFamily="5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5pPr>
      <a:lvl6pPr marL="422041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6pPr>
      <a:lvl7pPr marL="844083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7pPr>
      <a:lvl8pPr marL="1266124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8pPr>
      <a:lvl9pPr marL="1688165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esentation\Dropbox\Shares\環境ビジョン2050\PPT用\背景\bg_21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" y="0"/>
            <a:ext cx="9142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timing>
    <p:tnLst>
      <p:par>
        <p:cTn id="1" dur="indefinite" restart="never" nodeType="tmRoot"/>
      </p:par>
    </p:tnLst>
  </p:timing>
  <p:txStyles>
    <p:titleStyle>
      <a:lvl1pPr algn="ctr" defTabSz="844083" rtl="0" eaLnBrk="1" latinLnBrk="0" hangingPunct="1"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cxnSp>
        <p:nvCxnSpPr>
          <p:cNvPr id="3" name="直線コネクタ 2"/>
          <p:cNvCxnSpPr/>
          <p:nvPr userDrawn="1"/>
        </p:nvCxnSpPr>
        <p:spPr>
          <a:xfrm>
            <a:off x="2046181" y="947275"/>
            <a:ext cx="5184576" cy="0"/>
          </a:xfrm>
          <a:prstGeom prst="line">
            <a:avLst/>
          </a:prstGeom>
          <a:ln w="6350">
            <a:solidFill>
              <a:srgbClr val="47AA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C:\Users\Presentation\Dropbox\Shares\環境ビジョン2050\PPT用\パーツ\logo_whit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0" y="6525344"/>
            <a:ext cx="830769" cy="1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Presentation\Dropbox\Shares\環境ビジョン2050\PPT用\背景\bg_2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" y="0"/>
            <a:ext cx="9142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9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215">
          <a:solidFill>
            <a:srgbClr val="47AA07"/>
          </a:solidFill>
          <a:latin typeface="PUD新ゴシック表示-M" panose="020B0500000000000000" pitchFamily="50" charset="-128"/>
          <a:ea typeface="PUD新ゴシック表示-M" panose="020B0500000000000000" pitchFamily="5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5pPr>
      <a:lvl6pPr marL="422041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6pPr>
      <a:lvl7pPr marL="844083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7pPr>
      <a:lvl8pPr marL="1266124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8pPr>
      <a:lvl9pPr marL="1688165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cxnSp>
        <p:nvCxnSpPr>
          <p:cNvPr id="3" name="直線コネクタ 2"/>
          <p:cNvCxnSpPr/>
          <p:nvPr userDrawn="1"/>
        </p:nvCxnSpPr>
        <p:spPr>
          <a:xfrm>
            <a:off x="2046181" y="947275"/>
            <a:ext cx="5184576" cy="0"/>
          </a:xfrm>
          <a:prstGeom prst="line">
            <a:avLst/>
          </a:prstGeom>
          <a:ln w="6350">
            <a:solidFill>
              <a:srgbClr val="47AA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53208" y="6569304"/>
            <a:ext cx="811448" cy="1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4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215">
          <a:solidFill>
            <a:srgbClr val="47AA07"/>
          </a:solidFill>
          <a:latin typeface="PUD新ゴシック表示-M" panose="020B0500000000000000" pitchFamily="50" charset="-128"/>
          <a:ea typeface="PUD新ゴシック表示-M" panose="020B0500000000000000" pitchFamily="5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5pPr>
      <a:lvl6pPr marL="422041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6pPr>
      <a:lvl7pPr marL="844083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7pPr>
      <a:lvl8pPr marL="1266124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8pPr>
      <a:lvl9pPr marL="1688165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esentation\Dropbox\Shares\環境ビジョン2050\PPT用\背景\bg_2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" y="0"/>
            <a:ext cx="9142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cxnSp>
        <p:nvCxnSpPr>
          <p:cNvPr id="3" name="直線コネクタ 2"/>
          <p:cNvCxnSpPr/>
          <p:nvPr userDrawn="1"/>
        </p:nvCxnSpPr>
        <p:spPr>
          <a:xfrm>
            <a:off x="2046181" y="947275"/>
            <a:ext cx="5184576" cy="0"/>
          </a:xfrm>
          <a:prstGeom prst="line">
            <a:avLst/>
          </a:prstGeom>
          <a:ln w="6350">
            <a:solidFill>
              <a:srgbClr val="47AA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53208" y="6569304"/>
            <a:ext cx="811448" cy="1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4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215">
          <a:solidFill>
            <a:srgbClr val="47AA07"/>
          </a:solidFill>
          <a:latin typeface="PUD新ゴシック表示-M" panose="020B0500000000000000" pitchFamily="50" charset="-128"/>
          <a:ea typeface="PUD新ゴシック表示-M" panose="020B0500000000000000" pitchFamily="5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5pPr>
      <a:lvl6pPr marL="422041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6pPr>
      <a:lvl7pPr marL="844083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7pPr>
      <a:lvl8pPr marL="1266124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8pPr>
      <a:lvl9pPr marL="1688165" algn="ctr" rtl="0" fontAlgn="base">
        <a:spcBef>
          <a:spcPct val="0"/>
        </a:spcBef>
        <a:spcAft>
          <a:spcPct val="0"/>
        </a:spcAft>
        <a:defRPr kumimoji="1" sz="2954">
          <a:solidFill>
            <a:schemeClr val="tx2"/>
          </a:solidFill>
          <a:latin typeface="HGP創英角ｺﾞｼｯｸUB" pitchFamily="50" charset="-128"/>
          <a:ea typeface="ＭＳ Ｐゴシック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 bwMode="gray">
          <a:xfrm>
            <a:off x="457200" y="908721"/>
            <a:ext cx="8229600" cy="5217444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 bwMode="gray">
          <a:xfrm>
            <a:off x="0" y="0"/>
            <a:ext cx="9141785" cy="504056"/>
          </a:xfrm>
          <a:prstGeom prst="rect">
            <a:avLst/>
          </a:prstGeom>
          <a:solidFill>
            <a:srgbClr val="0041C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 bwMode="gray">
          <a:xfrm>
            <a:off x="66461" y="6669360"/>
            <a:ext cx="9008862" cy="0"/>
          </a:xfrm>
          <a:prstGeom prst="line">
            <a:avLst/>
          </a:prstGeom>
          <a:ln>
            <a:solidFill>
              <a:srgbClr val="0041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フッター プレースホルダー 5"/>
          <p:cNvSpPr>
            <a:spLocks noGrp="1"/>
          </p:cNvSpPr>
          <p:nvPr>
            <p:ph type="ftr" sz="quarter" idx="3"/>
          </p:nvPr>
        </p:nvSpPr>
        <p:spPr bwMode="gray">
          <a:xfrm>
            <a:off x="3558462" y="6696000"/>
            <a:ext cx="2027077" cy="144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2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タイトル プレースホルダー 4"/>
          <p:cNvSpPr>
            <a:spLocks noGrp="1"/>
          </p:cNvSpPr>
          <p:nvPr>
            <p:ph type="title"/>
          </p:nvPr>
        </p:nvSpPr>
        <p:spPr bwMode="gray">
          <a:xfrm>
            <a:off x="0" y="28"/>
            <a:ext cx="8606769" cy="504000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/>
          <a:p>
            <a:pPr marL="0" lvl="0" algn="l"/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90363" rtl="0" eaLnBrk="1" latinLnBrk="0" hangingPunct="1">
        <a:spcBef>
          <a:spcPct val="0"/>
        </a:spcBef>
        <a:buNone/>
        <a:defRPr kumimoji="1" lang="ja-JP" altLang="en-US" sz="2585" kern="1200" smtClean="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247657" indent="-247657" algn="l" defTabSz="99036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745900" indent="-309204" algn="l" defTabSz="99036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215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1154752" indent="-246191" algn="l" defTabSz="99036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1575328" indent="-246191" algn="l" defTabSz="99036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477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1987111" indent="-246191" algn="l" defTabSz="99036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477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2723496" indent="-247590" algn="l" defTabSz="99036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23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indent="-247590" algn="l" defTabSz="99036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23" kern="1200">
          <a:solidFill>
            <a:schemeClr val="tx1"/>
          </a:solidFill>
          <a:latin typeface="+mn-lt"/>
          <a:ea typeface="+mn-ea"/>
          <a:cs typeface="+mn-cs"/>
        </a:defRPr>
      </a:lvl7pPr>
      <a:lvl8pPr marL="3713858" indent="-247590" algn="l" defTabSz="99036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23" kern="1200">
          <a:solidFill>
            <a:schemeClr val="tx1"/>
          </a:solidFill>
          <a:latin typeface="+mn-lt"/>
          <a:ea typeface="+mn-ea"/>
          <a:cs typeface="+mn-cs"/>
        </a:defRPr>
      </a:lvl8pPr>
      <a:lvl9pPr marL="4209039" indent="-247590" algn="l" defTabSz="99036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1pPr>
      <a:lvl2pPr marL="495181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990363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3pPr>
      <a:lvl4pPr marL="1485543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4pPr>
      <a:lvl5pPr marL="1980724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5pPr>
      <a:lvl6pPr marL="2475906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7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7pPr>
      <a:lvl8pPr marL="3466267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8pPr>
      <a:lvl9pPr marL="3961449" algn="l" defTabSz="990363" rtl="0" eaLnBrk="1" latinLnBrk="0" hangingPunct="1">
        <a:defRPr kumimoji="1" sz="19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0"/>
            <a:ext cx="9144000" cy="476250"/>
          </a:xfrm>
          <a:prstGeom prst="rect">
            <a:avLst/>
          </a:prstGeom>
          <a:gradFill rotWithShape="1">
            <a:gsLst>
              <a:gs pos="0">
                <a:srgbClr val="001132"/>
              </a:gs>
              <a:gs pos="100000">
                <a:srgbClr val="0041C0"/>
              </a:gs>
            </a:gsLst>
            <a:lin ang="5400000" scaled="1"/>
          </a:gradFill>
          <a:ln>
            <a:noFill/>
          </a:ln>
          <a:extLst/>
        </p:spPr>
        <p:txBody>
          <a:bodyPr wrap="none" lIns="84380" tIns="42192" rIns="84380" bIns="42192" anchor="ctr"/>
          <a:lstStyle/>
          <a:p>
            <a:pPr algn="ctr">
              <a:defRPr/>
            </a:pPr>
            <a:endParaRPr lang="ja-JP" altLang="en-US" sz="2215" b="1">
              <a:effectLst>
                <a:outerShdw blurRad="38100" dist="38100" dir="2700000" algn="tl">
                  <a:srgbClr val="FFFFFF"/>
                </a:outerShdw>
              </a:effectLst>
              <a:latin typeface="Meiryo UI" pitchFamily="50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163518" y="62931"/>
            <a:ext cx="7359162" cy="34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243254" y="571507"/>
            <a:ext cx="8663354" cy="5953125"/>
          </a:xfrm>
          <a:prstGeom prst="rect">
            <a:avLst/>
          </a:prstGeom>
          <a:solidFill>
            <a:schemeClr val="bg1"/>
          </a:solidFill>
          <a:ln w="1905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35988" tIns="35988" rIns="35988" bIns="35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endParaRPr lang="ja-JP" altLang="en-US" smtClean="0"/>
          </a:p>
          <a:p>
            <a:pPr lvl="2"/>
            <a:endParaRPr lang="ja-JP" altLang="en-US" smtClean="0"/>
          </a:p>
          <a:p>
            <a:pPr lvl="3"/>
            <a:endParaRPr lang="ja-JP" altLang="en-US" smtClean="0"/>
          </a:p>
          <a:p>
            <a:pPr lvl="4"/>
            <a:endParaRPr lang="ja-JP" altLang="en-US" smtClean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04739" y="36514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DF32D-69AA-497E-8419-0E2E383298A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2884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5pPr>
      <a:lvl6pPr marL="421912" algn="l" rtl="0" fontAlgn="base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6pPr>
      <a:lvl7pPr marL="843826" algn="l" rtl="0" fontAlgn="base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7pPr>
      <a:lvl8pPr marL="1265738" algn="l" rtl="0" fontAlgn="base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8pPr>
      <a:lvl9pPr marL="1687652" algn="l" rtl="0" fontAlgn="base">
        <a:spcBef>
          <a:spcPct val="0"/>
        </a:spcBef>
        <a:spcAft>
          <a:spcPct val="0"/>
        </a:spcAft>
        <a:defRPr kumimoji="1" sz="2215">
          <a:solidFill>
            <a:schemeClr val="bg1"/>
          </a:solidFill>
          <a:latin typeface="Meiryo UI" pitchFamily="50" charset="-128"/>
          <a:ea typeface="Meiryo UI" pitchFamily="50" charset="-128"/>
          <a:cs typeface="ＭＳ Ｐゴシック" pitchFamily="50" charset="-128"/>
        </a:defRPr>
      </a:lvl9pPr>
    </p:titleStyle>
    <p:bodyStyle>
      <a:lvl1pPr marL="316435" indent="-31643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41C0"/>
        </a:buClr>
        <a:buFont typeface="Wingdings" pitchFamily="2" charset="2"/>
        <a:buChar char="n"/>
        <a:defRPr kumimoji="1" sz="2215">
          <a:solidFill>
            <a:schemeClr val="tx1"/>
          </a:solidFill>
          <a:latin typeface="+mn-lt"/>
          <a:ea typeface="+mn-ea"/>
          <a:cs typeface="+mn-cs"/>
        </a:defRPr>
      </a:lvl1pPr>
      <a:lvl2pPr marL="685607" indent="-263695" algn="l" rtl="0" eaLnBrk="0" fontAlgn="base" hangingPunct="0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  <a:cs typeface="+mn-cs"/>
        </a:defRPr>
      </a:lvl2pPr>
      <a:lvl3pPr marL="1054782" indent="-210956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476694" indent="-210956" algn="l" rtl="0" eaLnBrk="0" fontAlgn="base" hangingPunct="0">
        <a:spcBef>
          <a:spcPct val="20000"/>
        </a:spcBef>
        <a:spcAft>
          <a:spcPct val="0"/>
        </a:spcAft>
        <a:buChar char="–"/>
        <a:defRPr kumimoji="1" sz="1292">
          <a:solidFill>
            <a:schemeClr val="tx1"/>
          </a:solidFill>
          <a:latin typeface="+mn-lt"/>
          <a:ea typeface="+mn-ea"/>
          <a:cs typeface="+mn-cs"/>
        </a:defRPr>
      </a:lvl4pPr>
      <a:lvl5pPr marL="1898609" indent="-210956" algn="l" rtl="0" eaLnBrk="0" fontAlgn="base" hangingPunct="0">
        <a:spcBef>
          <a:spcPct val="20000"/>
        </a:spcBef>
        <a:spcAft>
          <a:spcPct val="0"/>
        </a:spcAft>
        <a:defRPr kumimoji="1" sz="1108">
          <a:solidFill>
            <a:schemeClr val="tx1"/>
          </a:solidFill>
          <a:latin typeface="+mn-lt"/>
          <a:ea typeface="+mn-ea"/>
          <a:cs typeface="+mn-cs"/>
        </a:defRPr>
      </a:lvl5pPr>
      <a:lvl6pPr marL="2320521" indent="-210956" algn="l" rtl="0" fontAlgn="base">
        <a:spcBef>
          <a:spcPct val="20000"/>
        </a:spcBef>
        <a:spcAft>
          <a:spcPct val="0"/>
        </a:spcAft>
        <a:defRPr kumimoji="1" sz="1108">
          <a:solidFill>
            <a:schemeClr val="tx1"/>
          </a:solidFill>
          <a:latin typeface="+mn-lt"/>
          <a:ea typeface="+mn-ea"/>
          <a:cs typeface="+mn-cs"/>
        </a:defRPr>
      </a:lvl6pPr>
      <a:lvl7pPr marL="2742434" indent="-210956" algn="l" rtl="0" fontAlgn="base">
        <a:spcBef>
          <a:spcPct val="20000"/>
        </a:spcBef>
        <a:spcAft>
          <a:spcPct val="0"/>
        </a:spcAft>
        <a:defRPr kumimoji="1" sz="1108">
          <a:solidFill>
            <a:schemeClr val="tx1"/>
          </a:solidFill>
          <a:latin typeface="+mn-lt"/>
          <a:ea typeface="+mn-ea"/>
          <a:cs typeface="+mn-cs"/>
        </a:defRPr>
      </a:lvl7pPr>
      <a:lvl8pPr marL="3164346" indent="-210956" algn="l" rtl="0" fontAlgn="base">
        <a:spcBef>
          <a:spcPct val="20000"/>
        </a:spcBef>
        <a:spcAft>
          <a:spcPct val="0"/>
        </a:spcAft>
        <a:defRPr kumimoji="1" sz="1108">
          <a:solidFill>
            <a:schemeClr val="tx1"/>
          </a:solidFill>
          <a:latin typeface="+mn-lt"/>
          <a:ea typeface="+mn-ea"/>
          <a:cs typeface="+mn-cs"/>
        </a:defRPr>
      </a:lvl8pPr>
      <a:lvl9pPr marL="3586258" indent="-210956" algn="l" rtl="0" fontAlgn="base">
        <a:spcBef>
          <a:spcPct val="20000"/>
        </a:spcBef>
        <a:spcAft>
          <a:spcPct val="0"/>
        </a:spcAft>
        <a:defRPr kumimoji="1" sz="1108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912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826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5738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7652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9564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1476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3388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5303" algn="l" defTabSz="843826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9173"/>
            <a:fld id="{83E24E4E-58CB-4FC3-935B-C5357726B71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779173"/>
              <a:t>2020/7/3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9173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7561" y="47632"/>
            <a:ext cx="255478" cy="2419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ctr"/>
          <a:lstStyle>
            <a:lvl1pPr algn="ctr">
              <a:defRPr sz="1108">
                <a:solidFill>
                  <a:schemeClr val="tx1"/>
                </a:solidFill>
              </a:defRPr>
            </a:lvl1pPr>
          </a:lstStyle>
          <a:p>
            <a:pPr defTabSz="779173"/>
            <a:fld id="{CEB9FBB2-3E41-48B8-9413-3F07066B0978}" type="slidenum">
              <a:rPr lang="ja-JP" altLang="en-US" smtClean="0"/>
              <a:pPr defTabSz="779173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963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79173" rtl="0" eaLnBrk="1" latinLnBrk="0" hangingPunct="1">
        <a:lnSpc>
          <a:spcPct val="90000"/>
        </a:lnSpc>
        <a:spcBef>
          <a:spcPct val="0"/>
        </a:spcBef>
        <a:buNone/>
        <a:defRPr kumimoji="1"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793" indent="-194793" algn="l" defTabSz="779173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kumimoji="1"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584380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2045" kern="1200">
          <a:solidFill>
            <a:schemeClr val="tx1"/>
          </a:solidFill>
          <a:latin typeface="+mn-lt"/>
          <a:ea typeface="+mn-ea"/>
          <a:cs typeface="+mn-cs"/>
        </a:defRPr>
      </a:lvl2pPr>
      <a:lvl3pPr marL="973966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704" kern="1200">
          <a:solidFill>
            <a:schemeClr val="tx1"/>
          </a:solidFill>
          <a:latin typeface="+mn-lt"/>
          <a:ea typeface="+mn-ea"/>
          <a:cs typeface="+mn-cs"/>
        </a:defRPr>
      </a:lvl3pPr>
      <a:lvl4pPr marL="1363553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4pPr>
      <a:lvl5pPr marL="1753139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5pPr>
      <a:lvl6pPr marL="2142725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6pPr>
      <a:lvl7pPr marL="2532312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7pPr>
      <a:lvl8pPr marL="2921898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8pPr>
      <a:lvl9pPr marL="3311484" indent="-194793" algn="l" defTabSz="779173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1pPr>
      <a:lvl2pPr marL="389586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2pPr>
      <a:lvl3pPr marL="779173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3pPr>
      <a:lvl4pPr marL="1168759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4pPr>
      <a:lvl5pPr marL="1558345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5pPr>
      <a:lvl6pPr marL="1947932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6pPr>
      <a:lvl7pPr marL="2337518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7pPr>
      <a:lvl8pPr marL="2727104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8pPr>
      <a:lvl9pPr marL="3116691" algn="l" defTabSz="779173" rtl="0" eaLnBrk="1" latinLnBrk="0" hangingPunct="1">
        <a:defRPr kumimoji="1" sz="15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4.wdp"/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11" Type="http://schemas.microsoft.com/office/2007/relationships/hdphoto" Target="../media/hdphoto3.wdp"/><Relationship Id="rId5" Type="http://schemas.openxmlformats.org/officeDocument/2006/relationships/image" Target="../media/image56.png"/><Relationship Id="rId15" Type="http://schemas.microsoft.com/office/2007/relationships/hdphoto" Target="../media/hdphoto5.wdp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microsoft.com/office/2007/relationships/hdphoto" Target="../media/hdphoto2.wdp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46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51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11" Type="http://schemas.openxmlformats.org/officeDocument/2006/relationships/image" Target="../media/image39.jpeg"/><Relationship Id="rId5" Type="http://schemas.openxmlformats.org/officeDocument/2006/relationships/image" Target="../media/image33.emf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emf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 bwMode="white">
          <a:xfrm>
            <a:off x="0" y="1767277"/>
            <a:ext cx="9144000" cy="11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3877" dirty="0">
                <a:solidFill>
                  <a:prstClr val="white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パナソニックの環境</a:t>
            </a:r>
            <a:r>
              <a:rPr lang="ja-JP" altLang="en-US" sz="3877" dirty="0" smtClean="0">
                <a:solidFill>
                  <a:prstClr val="white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経営</a:t>
            </a:r>
            <a:endParaRPr lang="en-US" altLang="ja-JP" sz="3877" spc="138" dirty="0">
              <a:solidFill>
                <a:prstClr val="white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 bwMode="white">
          <a:xfrm>
            <a:off x="107504" y="4125834"/>
            <a:ext cx="8859246" cy="196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215" b="1" spc="28" dirty="0" smtClean="0">
                <a:solidFill>
                  <a:prstClr val="white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２０２０年７月６日</a:t>
            </a:r>
            <a:endParaRPr lang="en-US" altLang="ja-JP" sz="2215" b="1" spc="28" dirty="0">
              <a:solidFill>
                <a:prstClr val="white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954" b="1" spc="28" dirty="0" smtClean="0">
                <a:solidFill>
                  <a:prstClr val="white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パナソニック株式会社</a:t>
            </a:r>
            <a:endParaRPr lang="en-US" altLang="ja-JP" sz="2954" b="1" spc="28" dirty="0" smtClean="0">
              <a:solidFill>
                <a:prstClr val="white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954" b="1" spc="28" dirty="0" smtClean="0">
                <a:solidFill>
                  <a:prstClr val="white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品質</a:t>
            </a:r>
            <a:r>
              <a:rPr lang="ja-JP" altLang="en-US" sz="2954" b="1" spc="28" dirty="0">
                <a:solidFill>
                  <a:prstClr val="white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・環境本部　</a:t>
            </a:r>
            <a:endParaRPr lang="en-US" altLang="ja-JP" sz="2954" b="1" spc="28" dirty="0">
              <a:solidFill>
                <a:prstClr val="white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266" y="605005"/>
            <a:ext cx="1681477" cy="2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 bwMode="white">
          <a:xfrm>
            <a:off x="7775398" y="235673"/>
            <a:ext cx="119135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資料３－２</a:t>
            </a:r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95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/>
        </p:nvSpPr>
        <p:spPr bwMode="auto">
          <a:xfrm>
            <a:off x="521122" y="2547987"/>
            <a:ext cx="8101301" cy="3817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7150" cap="flat" cmpd="sng" algn="ctr">
            <a:solidFill>
              <a:schemeClr val="bg1"/>
            </a:solidFill>
            <a:prstDash val="solid"/>
          </a:ln>
          <a:effectLst/>
          <a:extLst/>
        </p:spPr>
        <p:txBody>
          <a:bodyPr rtlCol="0" anchor="ctr"/>
          <a:lstStyle/>
          <a:p>
            <a:pPr algn="ctr" defTabSz="1562880"/>
            <a:endParaRPr kumimoji="0" lang="ja-JP" altLang="en-US" sz="738" kern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4" name="円/楕円 64"/>
          <p:cNvSpPr/>
          <p:nvPr/>
        </p:nvSpPr>
        <p:spPr>
          <a:xfrm>
            <a:off x="1906474" y="3034573"/>
            <a:ext cx="5399037" cy="3091491"/>
          </a:xfrm>
          <a:prstGeom prst="ellipse">
            <a:avLst/>
          </a:prstGeom>
          <a:solidFill>
            <a:schemeClr val="bg1"/>
          </a:solidFill>
          <a:ln w="28575">
            <a:solidFill>
              <a:srgbClr val="2072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844083">
              <a:lnSpc>
                <a:spcPct val="150000"/>
              </a:lnSpc>
            </a:pPr>
            <a:r>
              <a:rPr lang="ja-JP" altLang="en-US" sz="2585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事業価値</a:t>
            </a:r>
            <a:endParaRPr lang="en-US" altLang="ja-JP" sz="2585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defTabSz="844083">
              <a:lnSpc>
                <a:spcPct val="150000"/>
              </a:lnSpc>
            </a:pPr>
            <a:r>
              <a:rPr lang="en-US" altLang="ja-JP" sz="1292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292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969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969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lang="en-US" altLang="ja-JP" sz="831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defTabSz="844083">
              <a:lnSpc>
                <a:spcPct val="150000"/>
              </a:lnSpc>
            </a:pPr>
            <a:r>
              <a:rPr lang="en-US" altLang="ja-JP" sz="1846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46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lang="en-US" altLang="ja-JP" sz="1846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defTabSz="844083">
              <a:lnSpc>
                <a:spcPct val="150000"/>
              </a:lnSpc>
            </a:pPr>
            <a:endParaRPr lang="en-US" altLang="ja-JP" sz="1846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円/楕円 216"/>
          <p:cNvSpPr>
            <a:spLocks noChangeArrowheads="1"/>
          </p:cNvSpPr>
          <p:nvPr/>
        </p:nvSpPr>
        <p:spPr bwMode="auto">
          <a:xfrm>
            <a:off x="3341903" y="5120556"/>
            <a:ext cx="2350174" cy="763506"/>
          </a:xfrm>
          <a:prstGeom prst="roundRect">
            <a:avLst/>
          </a:prstGeom>
          <a:solidFill>
            <a:schemeClr val="bg1">
              <a:alpha val="25098"/>
            </a:schemeClr>
          </a:solidFill>
          <a:ln w="38100">
            <a:solidFill>
              <a:srgbClr val="000000">
                <a:lumMod val="50000"/>
                <a:lumOff val="50000"/>
              </a:srgbClr>
            </a:solidFill>
            <a:round/>
            <a:headEnd/>
            <a:tailEnd/>
          </a:ln>
          <a:extLst/>
        </p:spPr>
        <p:txBody>
          <a:bodyPr wrap="none" lIns="112368" tIns="56184" rIns="112368" bIns="56184" anchor="ctr"/>
          <a:lstStyle/>
          <a:p>
            <a:pPr algn="ctr" defTabSz="8843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662" kern="0" dirty="0">
                <a:solidFill>
                  <a:prstClr val="black"/>
                </a:solidFill>
                <a:latin typeface="Meiryo UI"/>
                <a:ea typeface="Meiryo UI"/>
              </a:rPr>
              <a:t>パートナー</a:t>
            </a:r>
            <a:r>
              <a:rPr kumimoji="0" lang="en-US" altLang="ja-JP" sz="1662" kern="0" dirty="0">
                <a:solidFill>
                  <a:prstClr val="black"/>
                </a:solidFill>
                <a:latin typeface="Meiryo UI"/>
                <a:ea typeface="Meiryo UI"/>
              </a:rPr>
              <a:t>(</a:t>
            </a:r>
            <a:r>
              <a:rPr kumimoji="0" lang="en-US" altLang="ja-JP" sz="1662" kern="0" dirty="0" err="1">
                <a:solidFill>
                  <a:prstClr val="black"/>
                </a:solidFill>
                <a:latin typeface="Meiryo UI"/>
                <a:ea typeface="Meiryo UI"/>
              </a:rPr>
              <a:t>BtoB</a:t>
            </a:r>
            <a:r>
              <a:rPr kumimoji="0" lang="en-US" altLang="ja-JP" sz="1662" kern="0" dirty="0">
                <a:solidFill>
                  <a:prstClr val="black"/>
                </a:solidFill>
                <a:latin typeface="Meiryo UI"/>
                <a:ea typeface="Meiryo UI"/>
              </a:rPr>
              <a:t>/</a:t>
            </a:r>
            <a:r>
              <a:rPr kumimoji="0" lang="en-US" altLang="ja-JP" sz="1662" kern="0" dirty="0" err="1">
                <a:solidFill>
                  <a:prstClr val="black"/>
                </a:solidFill>
                <a:latin typeface="Meiryo UI"/>
                <a:ea typeface="Meiryo UI"/>
              </a:rPr>
              <a:t>BtoG</a:t>
            </a:r>
            <a:r>
              <a:rPr kumimoji="0" lang="en-US" altLang="ja-JP" sz="1662" kern="0" dirty="0">
                <a:solidFill>
                  <a:prstClr val="black"/>
                </a:solidFill>
                <a:latin typeface="Meiryo UI"/>
                <a:ea typeface="Meiryo UI"/>
              </a:rPr>
              <a:t>)</a:t>
            </a:r>
          </a:p>
          <a:p>
            <a:pPr algn="ctr" defTabSz="8843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662" kern="0" dirty="0">
                <a:solidFill>
                  <a:prstClr val="black"/>
                </a:solidFill>
                <a:latin typeface="Meiryo UI"/>
                <a:ea typeface="Meiryo UI"/>
              </a:rPr>
              <a:t>協業機会の創出</a:t>
            </a:r>
            <a:endParaRPr kumimoji="0" lang="en-US" altLang="ja-JP" sz="1662" kern="0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37" name="円/楕円 216"/>
          <p:cNvSpPr>
            <a:spLocks noChangeArrowheads="1"/>
          </p:cNvSpPr>
          <p:nvPr/>
        </p:nvSpPr>
        <p:spPr bwMode="auto">
          <a:xfrm>
            <a:off x="2064717" y="4036427"/>
            <a:ext cx="2240172" cy="839856"/>
          </a:xfrm>
          <a:prstGeom prst="roundRect">
            <a:avLst/>
          </a:prstGeom>
          <a:solidFill>
            <a:schemeClr val="bg1">
              <a:alpha val="25098"/>
            </a:schemeClr>
          </a:solidFill>
          <a:ln w="38100">
            <a:solidFill>
              <a:srgbClr val="000000">
                <a:lumMod val="50000"/>
                <a:lumOff val="50000"/>
              </a:srgbClr>
            </a:solidFill>
            <a:round/>
            <a:headEnd/>
            <a:tailEnd/>
          </a:ln>
          <a:extLst/>
        </p:spPr>
        <p:txBody>
          <a:bodyPr wrap="none" lIns="112368" tIns="56184" rIns="112368" bIns="56184" anchor="ctr"/>
          <a:lstStyle/>
          <a:p>
            <a:pPr algn="ctr" defTabSz="8843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662" kern="0" dirty="0">
                <a:solidFill>
                  <a:prstClr val="black"/>
                </a:solidFill>
                <a:latin typeface="Meiryo UI"/>
                <a:ea typeface="Meiryo UI"/>
              </a:rPr>
              <a:t>オールパナソニックによる</a:t>
            </a:r>
          </a:p>
          <a:p>
            <a:pPr algn="ctr" defTabSz="8843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662" kern="0" dirty="0">
                <a:solidFill>
                  <a:prstClr val="black"/>
                </a:solidFill>
                <a:latin typeface="Meiryo UI"/>
                <a:ea typeface="Meiryo UI"/>
              </a:rPr>
              <a:t>先進ソリューションの導入</a:t>
            </a:r>
            <a:endParaRPr kumimoji="0" lang="en-US" altLang="ja-JP" sz="1662" kern="0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38" name="円/楕円 216"/>
          <p:cNvSpPr>
            <a:spLocks noChangeArrowheads="1"/>
          </p:cNvSpPr>
          <p:nvPr/>
        </p:nvSpPr>
        <p:spPr bwMode="auto">
          <a:xfrm>
            <a:off x="4829204" y="4013799"/>
            <a:ext cx="2240172" cy="839856"/>
          </a:xfrm>
          <a:prstGeom prst="roundRect">
            <a:avLst/>
          </a:prstGeom>
          <a:solidFill>
            <a:schemeClr val="bg1">
              <a:alpha val="25098"/>
            </a:schemeClr>
          </a:solidFill>
          <a:ln w="38100">
            <a:solidFill>
              <a:srgbClr val="000000">
                <a:lumMod val="50000"/>
                <a:lumOff val="50000"/>
              </a:srgbClr>
            </a:solidFill>
            <a:round/>
            <a:headEnd/>
            <a:tailEnd/>
          </a:ln>
          <a:extLst/>
        </p:spPr>
        <p:txBody>
          <a:bodyPr wrap="none" lIns="112368" tIns="56184" rIns="112368" bIns="56184" anchor="ctr"/>
          <a:lstStyle/>
          <a:p>
            <a:pPr algn="ctr" defTabSz="8843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662" kern="0" dirty="0">
                <a:solidFill>
                  <a:prstClr val="black"/>
                </a:solidFill>
                <a:latin typeface="Meiryo UI"/>
                <a:ea typeface="Meiryo UI"/>
              </a:rPr>
              <a:t>街での実証を通じた</a:t>
            </a:r>
            <a:endParaRPr kumimoji="0" lang="en-US" altLang="ja-JP" sz="1662" kern="0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8843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662" kern="0" dirty="0">
                <a:solidFill>
                  <a:prstClr val="black"/>
                </a:solidFill>
                <a:latin typeface="Meiryo UI"/>
                <a:ea typeface="Meiryo UI"/>
              </a:rPr>
              <a:t>新規事業の創出</a:t>
            </a:r>
            <a:endParaRPr kumimoji="0" lang="en-US" altLang="ja-JP" sz="1662" kern="0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39" name="円/楕円 64"/>
          <p:cNvSpPr/>
          <p:nvPr/>
        </p:nvSpPr>
        <p:spPr>
          <a:xfrm>
            <a:off x="732602" y="3080199"/>
            <a:ext cx="1422161" cy="11810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844083">
              <a:lnSpc>
                <a:spcPct val="150000"/>
              </a:lnSpc>
            </a:pPr>
            <a:r>
              <a:rPr lang="ja-JP" altLang="en-US" sz="2585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財務価値</a:t>
            </a:r>
            <a:endParaRPr lang="en-US" altLang="ja-JP" sz="2585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円/楕円 64"/>
          <p:cNvSpPr/>
          <p:nvPr/>
        </p:nvSpPr>
        <p:spPr>
          <a:xfrm>
            <a:off x="6981028" y="3009295"/>
            <a:ext cx="1422161" cy="11810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072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844083">
              <a:lnSpc>
                <a:spcPct val="150000"/>
              </a:lnSpc>
            </a:pPr>
            <a:r>
              <a:rPr lang="ja-JP" altLang="en-US" sz="2585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地域価値</a:t>
            </a:r>
            <a:endParaRPr lang="en-US" altLang="ja-JP" sz="2585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 bwMode="gray">
          <a:xfrm>
            <a:off x="-274294" y="65423"/>
            <a:ext cx="9158366" cy="34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5pPr>
            <a:lvl6pPr marL="45706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6pPr>
            <a:lvl7pPr marL="914122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7pPr>
            <a:lvl8pPr marL="1371182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8pPr>
            <a:lvl9pPr marL="1828244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ＭＳ Ｐゴシック" pitchFamily="50" charset="-128"/>
              </a:defRPr>
            </a:lvl9pPr>
          </a:lstStyle>
          <a:p>
            <a:pPr algn="ctr" defTabSz="844083"/>
            <a:r>
              <a:rPr lang="en-US" altLang="ja-JP" sz="2215" b="1" kern="0" dirty="0">
                <a:solidFill>
                  <a:srgbClr val="FFFFFF"/>
                </a:solidFill>
                <a:latin typeface="Meiryo UI"/>
                <a:ea typeface="Meiryo UI"/>
              </a:rPr>
              <a:t>CRE</a:t>
            </a:r>
            <a:r>
              <a:rPr lang="ja-JP" altLang="en-US" sz="2215" b="1" kern="0" dirty="0">
                <a:solidFill>
                  <a:srgbClr val="FFFFFF"/>
                </a:solidFill>
                <a:latin typeface="Meiryo UI"/>
                <a:ea typeface="Meiryo UI"/>
              </a:rPr>
              <a:t>ソリューション事業</a:t>
            </a:r>
          </a:p>
        </p:txBody>
      </p:sp>
      <p:sp>
        <p:nvSpPr>
          <p:cNvPr id="35" name="角丸四角形 34"/>
          <p:cNvSpPr/>
          <p:nvPr/>
        </p:nvSpPr>
        <p:spPr bwMode="auto">
          <a:xfrm>
            <a:off x="2557705" y="2581879"/>
            <a:ext cx="4028135" cy="574225"/>
          </a:xfrm>
          <a:prstGeom prst="roundRect">
            <a:avLst/>
          </a:prstGeom>
          <a:solidFill>
            <a:schemeClr val="tx2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2585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CRE</a:t>
            </a:r>
            <a:r>
              <a:rPr lang="ja-JP" altLang="en-US" sz="2585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ソリューション事業</a:t>
            </a:r>
            <a:endParaRPr lang="en-US" altLang="ja-JP" sz="2585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0" y="965940"/>
            <a:ext cx="9144000" cy="8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>
              <a:lnSpc>
                <a:spcPct val="90000"/>
              </a:lnSpc>
              <a:spcBef>
                <a:spcPct val="10000"/>
              </a:spcBef>
              <a:buClr>
                <a:srgbClr val="000000"/>
              </a:buClr>
            </a:pPr>
            <a:r>
              <a:rPr lang="ja-JP" altLang="en-US" sz="2585" dirty="0">
                <a:solidFill>
                  <a:srgbClr val="2D2D8A"/>
                </a:solidFill>
              </a:rPr>
              <a:t>自社</a:t>
            </a:r>
            <a:r>
              <a:rPr lang="en-US" altLang="ja-JP" sz="2585" dirty="0">
                <a:solidFill>
                  <a:srgbClr val="2D2D8A"/>
                </a:solidFill>
              </a:rPr>
              <a:t>CRE</a:t>
            </a:r>
            <a:r>
              <a:rPr lang="ja-JP" altLang="en-US" sz="2585" dirty="0">
                <a:solidFill>
                  <a:srgbClr val="2D2D8A"/>
                </a:solidFill>
              </a:rPr>
              <a:t>の強みを活用しパートナーと共創のまちづくりを</a:t>
            </a:r>
            <a:endParaRPr lang="en-US" altLang="ja-JP" sz="2585" dirty="0">
              <a:solidFill>
                <a:srgbClr val="2D2D8A"/>
              </a:solidFill>
            </a:endParaRPr>
          </a:p>
          <a:p>
            <a:pPr algn="ctr" defTabSz="844083">
              <a:lnSpc>
                <a:spcPct val="90000"/>
              </a:lnSpc>
              <a:spcBef>
                <a:spcPct val="10000"/>
              </a:spcBef>
              <a:buClr>
                <a:srgbClr val="000000"/>
              </a:buClr>
            </a:pPr>
            <a:r>
              <a:rPr lang="ja-JP" altLang="en-US" sz="2585" dirty="0">
                <a:solidFill>
                  <a:srgbClr val="2D2D8A"/>
                </a:solidFill>
              </a:rPr>
              <a:t>進めることで、新しい価値を創出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46972" y="1840773"/>
            <a:ext cx="402078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altLang="ja-JP" sz="1477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※CRE</a:t>
            </a:r>
            <a:r>
              <a:rPr lang="ja-JP" altLang="en-US" sz="1477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477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Corporate Real Estate  </a:t>
            </a:r>
            <a:r>
              <a:rPr lang="ja-JP" altLang="en-US" sz="1477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企業不動産</a:t>
            </a:r>
          </a:p>
        </p:txBody>
      </p:sp>
    </p:spTree>
    <p:extLst>
      <p:ext uri="{BB962C8B-B14F-4D97-AF65-F5344CB8AC3E}">
        <p14:creationId xmlns:p14="http://schemas.microsoft.com/office/powerpoint/2010/main" val="20394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33928" y="48725"/>
            <a:ext cx="9184518" cy="426071"/>
          </a:xfrm>
          <a:prstGeom prst="rect">
            <a:avLst/>
          </a:prstGeom>
          <a:noFill/>
        </p:spPr>
        <p:txBody>
          <a:bodyPr wrap="square" lIns="84380" tIns="42192" rIns="84380" bIns="42192">
            <a:spAutoFit/>
          </a:bodyPr>
          <a:lstStyle/>
          <a:p>
            <a:pPr algn="ctr" defTabSz="844083">
              <a:defRPr/>
            </a:pPr>
            <a:r>
              <a:rPr lang="ja-JP" altLang="en-US" sz="221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/>
                <a:ea typeface="Meiryo UI"/>
                <a:cs typeface="+mj-cs"/>
              </a:rPr>
              <a:t>自社</a:t>
            </a:r>
            <a:r>
              <a:rPr lang="en-US" altLang="ja-JP" sz="221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/>
                <a:ea typeface="Meiryo UI"/>
                <a:cs typeface="+mj-cs"/>
              </a:rPr>
              <a:t>CRE</a:t>
            </a:r>
            <a:r>
              <a:rPr lang="ja-JP" altLang="en-US" sz="221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/>
                <a:ea typeface="Meiryo UI"/>
                <a:cs typeface="+mj-cs"/>
              </a:rPr>
              <a:t>を活用したスマートタウン開発</a:t>
            </a:r>
            <a:endParaRPr lang="en-US" altLang="ja-JP" sz="2215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/>
              <a:ea typeface="Meiryo UI"/>
              <a:cs typeface="+mj-cs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747563" y="1104063"/>
            <a:ext cx="10639126" cy="494245"/>
          </a:xfrm>
          <a:noFill/>
          <a:ln w="19050">
            <a:noFill/>
            <a:miter lim="800000"/>
            <a:headEnd/>
            <a:tailEnd/>
          </a:ln>
          <a:effectLst>
            <a:outerShdw blurRad="50800" dist="2540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vert="horz" wrap="none" lIns="18602" tIns="18602" rIns="18602" bIns="18602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10000"/>
              </a:spcBef>
              <a:buClr>
                <a:schemeClr val="tx2"/>
              </a:buClr>
              <a:buNone/>
            </a:pPr>
            <a:r>
              <a:rPr lang="ja-JP" altLang="en-US" sz="2585" kern="1200" dirty="0">
                <a:solidFill>
                  <a:schemeClr val="accent6"/>
                </a:solidFill>
                <a:latin typeface="HGP創英角ｺﾞｼｯｸUB" pitchFamily="50" charset="-128"/>
                <a:ea typeface="HGP創英角ｺﾞｼｯｸUB" pitchFamily="50" charset="-128"/>
                <a:cs typeface="Meiryo UI" pitchFamily="50" charset="-128"/>
              </a:rPr>
              <a:t>当社工場跡地でサスティナブル・スマートタウンを開発</a:t>
            </a:r>
            <a:endParaRPr lang="en-US" altLang="ja-JP" sz="2585" kern="1200" dirty="0">
              <a:solidFill>
                <a:schemeClr val="accent6"/>
              </a:solidFill>
              <a:latin typeface="HGP創英角ｺﾞｼｯｸUB" pitchFamily="50" charset="-128"/>
              <a:ea typeface="HGP創英角ｺﾞｼｯｸUB" pitchFamily="50" charset="-128"/>
              <a:cs typeface="Meiryo UI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7091">
            <a:off x="-1079877" y="2174677"/>
            <a:ext cx="10831676" cy="302104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87091">
            <a:off x="1156297" y="3584897"/>
            <a:ext cx="1438899" cy="170280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915" y="3930248"/>
            <a:ext cx="1028255" cy="10991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75746" y="5395973"/>
            <a:ext cx="6982420" cy="1017854"/>
          </a:xfrm>
          <a:prstGeom prst="rect">
            <a:avLst/>
          </a:prstGeom>
          <a:noFill/>
          <a:ln>
            <a:noFill/>
          </a:ln>
          <a:effectLst/>
        </p:spPr>
        <p:txBody>
          <a:bodyPr lIns="22154" tIns="22154" rIns="22154" bIns="22154" anchor="ctr"/>
          <a:lstStyle/>
          <a:p>
            <a:pPr marL="109394" indent="-109394" defTabSz="844083">
              <a:spcBef>
                <a:spcPct val="10000"/>
              </a:spcBef>
              <a:buClr>
                <a:srgbClr val="000000"/>
              </a:buClr>
              <a:defRPr/>
            </a:pP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くらしに密着したものづくり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メーカー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　　　　</a:t>
            </a:r>
            <a:endParaRPr lang="en-US" altLang="ja-JP" sz="2215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09394" indent="-109394" defTabSz="844083">
              <a:spcBef>
                <a:spcPct val="10000"/>
              </a:spcBef>
              <a:buClr>
                <a:srgbClr val="000000"/>
              </a:buClr>
              <a:defRPr/>
            </a:pP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くらし起点のまちづくり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</a:t>
            </a:r>
            <a:endParaRPr lang="en-US" altLang="ja-JP" sz="2215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69879" y="4625323"/>
            <a:ext cx="65915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83"/>
            <a:r>
              <a:rPr lang="en-US" altLang="ja-JP" sz="1662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Arial" charset="0"/>
                <a:ea typeface="Meiryo UI" pitchFamily="50" charset="-128"/>
              </a:rPr>
              <a:t>2018</a:t>
            </a:r>
            <a:endParaRPr lang="ja-JP" altLang="en-US" sz="1662" dirty="0">
              <a:solidFill>
                <a:srgbClr val="000000"/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latin typeface="Arial" charset="0"/>
              <a:ea typeface="Meiryo UI" pitchFamily="50" charset="-128"/>
            </a:endParaRPr>
          </a:p>
        </p:txBody>
      </p:sp>
      <p:sp>
        <p:nvSpPr>
          <p:cNvPr id="20" name="下カーブ矢印 19"/>
          <p:cNvSpPr/>
          <p:nvPr/>
        </p:nvSpPr>
        <p:spPr bwMode="auto">
          <a:xfrm rot="1559064">
            <a:off x="460347" y="3186281"/>
            <a:ext cx="1443243" cy="627698"/>
          </a:xfrm>
          <a:prstGeom prst="curvedDownArrow">
            <a:avLst>
              <a:gd name="adj1" fmla="val 49749"/>
              <a:gd name="adj2" fmla="val 102913"/>
              <a:gd name="adj3" fmla="val 63573"/>
            </a:avLst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non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/>
            <a:endParaRPr lang="ja-JP" altLang="en-US" sz="2954">
              <a:solidFill>
                <a:srgbClr val="000000"/>
              </a:solidFill>
              <a:latin typeface="Arial" charset="0"/>
              <a:ea typeface="HGP創英角ｺﾞｼｯｸUB" charset="0"/>
              <a:cs typeface="HGP創英角ｺﾞｼｯｸUB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18" y="2893074"/>
            <a:ext cx="1066805" cy="838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下カーブ矢印 21"/>
          <p:cNvSpPr/>
          <p:nvPr/>
        </p:nvSpPr>
        <p:spPr bwMode="auto">
          <a:xfrm rot="1559064">
            <a:off x="2141586" y="2651574"/>
            <a:ext cx="1443243" cy="627698"/>
          </a:xfrm>
          <a:prstGeom prst="curvedDownArrow">
            <a:avLst>
              <a:gd name="adj1" fmla="val 49749"/>
              <a:gd name="adj2" fmla="val 102913"/>
              <a:gd name="adj3" fmla="val 63573"/>
            </a:avLst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non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/>
            <a:endParaRPr lang="ja-JP" altLang="en-US" sz="2954">
              <a:solidFill>
                <a:srgbClr val="000000"/>
              </a:solidFill>
              <a:latin typeface="Arial" charset="0"/>
              <a:ea typeface="HGP創英角ｺﾞｼｯｸUB" charset="0"/>
              <a:cs typeface="HGP創英角ｺﾞｼｯｸUB" charset="0"/>
            </a:endParaRPr>
          </a:p>
        </p:txBody>
      </p:sp>
      <p:sp>
        <p:nvSpPr>
          <p:cNvPr id="23" name="下カーブ矢印 22"/>
          <p:cNvSpPr/>
          <p:nvPr/>
        </p:nvSpPr>
        <p:spPr bwMode="auto">
          <a:xfrm rot="1559064">
            <a:off x="3732271" y="2267192"/>
            <a:ext cx="1443243" cy="627698"/>
          </a:xfrm>
          <a:prstGeom prst="curvedDownArrow">
            <a:avLst>
              <a:gd name="adj1" fmla="val 49749"/>
              <a:gd name="adj2" fmla="val 102913"/>
              <a:gd name="adj3" fmla="val 63573"/>
            </a:avLst>
          </a:prstGeom>
          <a:solidFill>
            <a:srgbClr val="FF9900">
              <a:alpha val="63922"/>
            </a:srgbClr>
          </a:solidFill>
          <a:ln>
            <a:noFill/>
          </a:ln>
          <a:effectLst/>
          <a:extLst/>
        </p:spPr>
        <p:txBody>
          <a:bodyPr vert="horz" wrap="non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/>
            <a:endParaRPr lang="ja-JP" altLang="en-US" sz="2954">
              <a:solidFill>
                <a:srgbClr val="000000"/>
              </a:solidFill>
              <a:latin typeface="Arial" charset="0"/>
              <a:ea typeface="HGP創英角ｺﾞｼｯｸUB" charset="0"/>
              <a:cs typeface="HGP創英角ｺﾞｼｯｸUB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43316" y="2012178"/>
            <a:ext cx="1013027" cy="796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904" y="2539506"/>
            <a:ext cx="1030614" cy="851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87091">
            <a:off x="2722897" y="3140961"/>
            <a:ext cx="1438899" cy="170280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6"/>
          <a:stretch/>
        </p:blipFill>
        <p:spPr>
          <a:xfrm>
            <a:off x="2902999" y="3421152"/>
            <a:ext cx="1063253" cy="78760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526963" y="5069737"/>
            <a:ext cx="65915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83"/>
            <a:r>
              <a:rPr lang="en-US" altLang="ja-JP" sz="1662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Arial" charset="0"/>
                <a:ea typeface="Meiryo UI" pitchFamily="50" charset="-128"/>
              </a:rPr>
              <a:t>2014</a:t>
            </a:r>
            <a:endParaRPr lang="ja-JP" altLang="en-US" sz="1662" dirty="0">
              <a:solidFill>
                <a:srgbClr val="000000"/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latin typeface="Arial" charset="0"/>
              <a:ea typeface="Meiryo UI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847"/>
          <a:stretch/>
        </p:blipFill>
        <p:spPr>
          <a:xfrm>
            <a:off x="2727030" y="4233995"/>
            <a:ext cx="1415190" cy="281325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70616" y="3664837"/>
            <a:ext cx="115289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/>
            <a:r>
              <a:rPr lang="ja-JP" altLang="en-US" sz="1662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藤沢工場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74131" y="3242199"/>
            <a:ext cx="115289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/>
            <a:r>
              <a:rPr lang="ja-JP" altLang="en-US" sz="166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綱島工場</a:t>
            </a:r>
          </a:p>
        </p:txBody>
      </p:sp>
      <p:sp>
        <p:nvSpPr>
          <p:cNvPr id="43" name="楕円 2"/>
          <p:cNvSpPr/>
          <p:nvPr/>
        </p:nvSpPr>
        <p:spPr bwMode="auto">
          <a:xfrm>
            <a:off x="-1852245" y="5595860"/>
            <a:ext cx="1431699" cy="1169934"/>
          </a:xfrm>
          <a:prstGeom prst="ellipse">
            <a:avLst/>
          </a:prstGeom>
          <a:extLst/>
        </p:spPr>
        <p:txBody>
          <a:bodyPr vert="eaVert" wrap="none" lIns="0" tIns="0" rIns="0" bIns="0" rtlCol="0" anchor="ctr" anchorCtr="1"/>
          <a:lstStyle/>
          <a:p>
            <a:pPr algn="ctr" defTabSz="844083"/>
            <a:endParaRPr lang="ja-JP" altLang="en-US" sz="1846" dirty="0">
              <a:solidFill>
                <a:srgbClr val="000000"/>
              </a:solidFill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87091">
            <a:off x="4233781" y="2658463"/>
            <a:ext cx="1438899" cy="1702802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4586966" y="4138882"/>
            <a:ext cx="65915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83"/>
            <a:r>
              <a:rPr lang="en-US" altLang="ja-JP" sz="1662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Arial" charset="0"/>
                <a:ea typeface="Meiryo UI" pitchFamily="50" charset="-128"/>
              </a:rPr>
              <a:t>2022</a:t>
            </a:r>
            <a:endParaRPr lang="ja-JP" altLang="en-US" sz="1662" dirty="0">
              <a:solidFill>
                <a:srgbClr val="000000"/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latin typeface="Arial" charset="0"/>
              <a:ea typeface="Meiryo UI" pitchFamily="50" charset="-128"/>
            </a:endParaRPr>
          </a:p>
        </p:txBody>
      </p:sp>
      <p:sp>
        <p:nvSpPr>
          <p:cNvPr id="32" name="object 21"/>
          <p:cNvSpPr/>
          <p:nvPr/>
        </p:nvSpPr>
        <p:spPr>
          <a:xfrm>
            <a:off x="4418469" y="2908798"/>
            <a:ext cx="854077" cy="7175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44083"/>
            <a:endParaRPr sz="1662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7383" y="3755191"/>
            <a:ext cx="918318" cy="3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371554" y="761307"/>
            <a:ext cx="9871164" cy="10397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25401" dir="2700000" algn="ctr" rotWithShape="0">
              <a:schemeClr val="tx1">
                <a:alpha val="50000"/>
              </a:schemeClr>
            </a:outerShdw>
          </a:effectLst>
        </p:spPr>
        <p:txBody>
          <a:bodyPr vert="horz" wrap="none" lIns="18602" tIns="18602" rIns="18602" bIns="18602" numCol="1" anchor="ctr" anchorCtr="0" compatLnSpc="1">
            <a:prstTxWarp prst="textNoShape">
              <a:avLst/>
            </a:prstTxWarp>
          </a:bodyPr>
          <a:lstStyle/>
          <a:p>
            <a:pPr marL="91849" indent="-91849" algn="ctr" defTabSz="844083">
              <a:spcBef>
                <a:spcPct val="10000"/>
              </a:spcBef>
              <a:buClr>
                <a:srgbClr val="000000"/>
              </a:buClr>
            </a:pPr>
            <a:r>
              <a:rPr lang="ja-JP" altLang="en-US" sz="2585">
                <a:solidFill>
                  <a:srgbClr val="2D2D8A"/>
                </a:solidFill>
              </a:rPr>
              <a:t>くらし発想によるサービスでサスティナブル＆スマートライフを実現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517" y="5078599"/>
            <a:ext cx="3249868" cy="12133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91" y="3763895"/>
            <a:ext cx="3097471" cy="11640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87" y="2426403"/>
            <a:ext cx="3196529" cy="1135944"/>
          </a:xfrm>
          <a:prstGeom prst="rect">
            <a:avLst/>
          </a:prstGeom>
        </p:spPr>
      </p:pic>
      <p:sp>
        <p:nvSpPr>
          <p:cNvPr id="33" name="角丸四角形 32"/>
          <p:cNvSpPr/>
          <p:nvPr/>
        </p:nvSpPr>
        <p:spPr bwMode="auto">
          <a:xfrm>
            <a:off x="2644377" y="5366207"/>
            <a:ext cx="2424279" cy="600743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50800" dist="50800" dir="2700000" algn="tl" rotWithShape="0">
              <a:schemeClr val="tx1">
                <a:alpha val="25000"/>
              </a:schemeClr>
            </a:outerShdw>
          </a:effectLst>
          <a:extLst/>
        </p:spPr>
        <p:txBody>
          <a:bodyPr wrap="none" lIns="0" tIns="0" rIns="0" bIns="0" rtlCol="0" anchor="ctr" anchorCtr="1"/>
          <a:lstStyle/>
          <a:p>
            <a:pPr algn="ctr" defTabSz="844083"/>
            <a:endParaRPr lang="ja-JP" altLang="en-US" sz="4062" dirty="0">
              <a:solidFill>
                <a:srgbClr val="00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755896" y="5481912"/>
            <a:ext cx="2201245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83">
              <a:defRPr/>
            </a:pPr>
            <a:r>
              <a:rPr lang="ja-JP" altLang="en-US" sz="1846">
                <a:solidFill>
                  <a:srgbClr val="000000"/>
                </a:solidFill>
                <a:latin typeface="HGP創英角ｺﾞｼｯｸUB"/>
                <a:ea typeface="HGP創英角ｺﾞｼｯｸUB"/>
                <a:cs typeface="HGP創英角ｺﾞｼｯｸUB"/>
              </a:rPr>
              <a:t>スマートインフラ構築</a:t>
            </a:r>
            <a:endParaRPr lang="ja-JP" altLang="en-US" sz="1846" dirty="0">
              <a:solidFill>
                <a:srgbClr val="00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75" name="角丸四角形 74"/>
          <p:cNvSpPr/>
          <p:nvPr/>
        </p:nvSpPr>
        <p:spPr bwMode="auto">
          <a:xfrm>
            <a:off x="2644377" y="4045564"/>
            <a:ext cx="2424279" cy="600743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50800" dist="50800" dir="2700000" algn="tl" rotWithShape="0">
              <a:schemeClr val="tx1">
                <a:alpha val="25000"/>
              </a:schemeClr>
            </a:outerShdw>
          </a:effectLst>
          <a:extLst/>
        </p:spPr>
        <p:txBody>
          <a:bodyPr wrap="none" lIns="0" tIns="0" rIns="0" bIns="0" rtlCol="0" anchor="ctr" anchorCtr="1"/>
          <a:lstStyle/>
          <a:p>
            <a:pPr algn="ctr" defTabSz="844083"/>
            <a:endParaRPr lang="ja-JP" altLang="en-US" sz="4062" dirty="0">
              <a:solidFill>
                <a:srgbClr val="000000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910581" y="4161269"/>
            <a:ext cx="1891865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83">
              <a:defRPr/>
            </a:pPr>
            <a:r>
              <a:rPr lang="ja-JP" altLang="en-US" sz="1846">
                <a:solidFill>
                  <a:srgbClr val="000000"/>
                </a:solidFill>
                <a:latin typeface="HGP創英角ｺﾞｼｯｸUB"/>
                <a:ea typeface="HGP創英角ｺﾞｼｯｸUB"/>
                <a:cs typeface="HGP創英角ｺﾞｼｯｸUB"/>
              </a:rPr>
              <a:t>スマート空間設計</a:t>
            </a:r>
            <a:endParaRPr lang="ja-JP" altLang="en-US" sz="1846" dirty="0">
              <a:solidFill>
                <a:srgbClr val="00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77" name="角丸四角形 76"/>
          <p:cNvSpPr/>
          <p:nvPr/>
        </p:nvSpPr>
        <p:spPr bwMode="auto">
          <a:xfrm>
            <a:off x="2644377" y="2531584"/>
            <a:ext cx="2424279" cy="600743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50800" dist="50800" dir="2700000" algn="tl" rotWithShape="0">
              <a:schemeClr val="tx1">
                <a:alpha val="25000"/>
              </a:schemeClr>
            </a:outerShdw>
          </a:effectLst>
          <a:extLst/>
        </p:spPr>
        <p:txBody>
          <a:bodyPr wrap="none" lIns="0" tIns="0" rIns="0" bIns="0" rtlCol="0" anchor="ctr" anchorCtr="1"/>
          <a:lstStyle/>
          <a:p>
            <a:pPr algn="ctr" defTabSz="844083"/>
            <a:endParaRPr lang="ja-JP" altLang="en-US" sz="4062" dirty="0">
              <a:solidFill>
                <a:srgbClr val="00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857683" y="2647289"/>
            <a:ext cx="1997663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83">
              <a:defRPr/>
            </a:pPr>
            <a:r>
              <a:rPr lang="ja-JP" altLang="en-US" sz="1846">
                <a:solidFill>
                  <a:srgbClr val="000000"/>
                </a:solidFill>
                <a:latin typeface="HGP創英角ｺﾞｼｯｸUB"/>
                <a:ea typeface="HGP創英角ｺﾞｼｯｸUB"/>
                <a:cs typeface="HGP創英角ｺﾞｼｯｸUB"/>
              </a:rPr>
              <a:t>スマートライフ提案</a:t>
            </a:r>
            <a:endParaRPr lang="ja-JP" altLang="en-US" sz="1846" dirty="0">
              <a:solidFill>
                <a:srgbClr val="00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pic>
        <p:nvPicPr>
          <p:cNvPr id="67" name="Picture 4" descr="C:\Users\nakashioya\Desktop\TSSTアイコン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058" y1="71074" x2="81818" y2="37190"/>
                        <a14:foregroundMark x1="66942" y1="35537" x2="21488" y2="53719"/>
                        <a14:foregroundMark x1="32231" y1="39669" x2="53719" y2="65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769" y="2106233"/>
            <a:ext cx="563568" cy="4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 descr="C:\Users\nakashioya\Desktop\TSSTアイコン-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1570" y1="43802" x2="88430" y2="42149"/>
                        <a14:foregroundMark x1="18182" y1="57851" x2="78512" y2="56198"/>
                        <a14:foregroundMark x1="47934" y1="42149" x2="49587" y2="17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781" y="1906941"/>
            <a:ext cx="563568" cy="4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C:\Users\nakashioya\Desktop\TSSTアイコン-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3" b="100000" l="0" r="100000">
                        <a14:foregroundMark x1="39669" y1="84298" x2="52893" y2="9917"/>
                        <a14:foregroundMark x1="16529" y1="54545" x2="50413" y2="2479"/>
                        <a14:foregroundMark x1="64463" y1="26446" x2="60331" y2="88430"/>
                        <a14:foregroundMark x1="38017" y1="55372" x2="41322" y2="89256"/>
                        <a14:foregroundMark x1="85124" y1="57025" x2="85124" y2="57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713" y="1906941"/>
            <a:ext cx="563568" cy="4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nakashioya\Desktop\TSSTアイコン-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6860" y1="33884" x2="35537" y2="69421"/>
                        <a14:foregroundMark x1="22314" y1="30579" x2="73554" y2="26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452" y="1906942"/>
            <a:ext cx="563568" cy="4973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C:\Users\nakashioya\Desktop\TSSTアイコン-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529" y1="33884" x2="62810" y2="76860"/>
                        <a14:foregroundMark x1="68595" y1="35537" x2="33884" y2="76860"/>
                        <a14:foregroundMark x1="15702" y1="43802" x2="58678" y2="80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6548" y="2108308"/>
            <a:ext cx="563568" cy="4973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049874" y="2588946"/>
            <a:ext cx="604653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altLang="ja-JP" sz="969" b="1" dirty="0">
                <a:solidFill>
                  <a:srgbClr val="000000"/>
                </a:solidFill>
                <a:latin typeface="Arial"/>
                <a:ea typeface="HGｺﾞｼｯｸE" panose="020B0909000000000000" pitchFamily="49" charset="-128"/>
                <a:cs typeface="Aharoni" panose="02010803020104030203" pitchFamily="2" charset="-79"/>
              </a:rPr>
              <a:t>Energy</a:t>
            </a:r>
            <a:endParaRPr lang="ja-JP" altLang="en-US" sz="969" b="1" dirty="0">
              <a:solidFill>
                <a:srgbClr val="000000"/>
              </a:solidFill>
              <a:latin typeface="Arial"/>
              <a:ea typeface="HGｺﾞｼｯｸE" panose="020B0909000000000000" pitchFamily="49" charset="-128"/>
              <a:cs typeface="Aharoni" panose="02010803020104030203" pitchFamily="2" charset="-79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668133" y="2389653"/>
            <a:ext cx="675185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altLang="ja-JP" sz="969" b="1" dirty="0">
                <a:solidFill>
                  <a:srgbClr val="000000"/>
                </a:solidFill>
                <a:latin typeface="Arial"/>
                <a:ea typeface="HGｺﾞｼｯｸE" panose="020B0909000000000000" pitchFamily="49" charset="-128"/>
                <a:cs typeface="Aharoni" panose="02010803020104030203" pitchFamily="2" charset="-79"/>
              </a:rPr>
              <a:t>Security</a:t>
            </a:r>
            <a:endParaRPr lang="ja-JP" altLang="en-US" sz="969" b="1" dirty="0">
              <a:solidFill>
                <a:srgbClr val="000000"/>
              </a:solidFill>
              <a:latin typeface="Arial"/>
              <a:ea typeface="HGｺﾞｼｯｸE" panose="020B0909000000000000" pitchFamily="49" charset="-128"/>
              <a:cs typeface="Aharoni" panose="02010803020104030203" pitchFamily="2" charset="-79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6485534" y="2389653"/>
            <a:ext cx="655949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altLang="ja-JP" sz="969" b="1" dirty="0">
                <a:solidFill>
                  <a:srgbClr val="000000"/>
                </a:solidFill>
                <a:latin typeface="Arial"/>
                <a:ea typeface="HGｺﾞｼｯｸE" panose="020B0909000000000000" pitchFamily="49" charset="-128"/>
                <a:cs typeface="Aharoni" panose="02010803020104030203" pitchFamily="2" charset="-79"/>
              </a:rPr>
              <a:t>Mobility</a:t>
            </a:r>
            <a:endParaRPr lang="ja-JP" altLang="en-US" sz="969" b="1" dirty="0">
              <a:solidFill>
                <a:srgbClr val="000000"/>
              </a:solidFill>
              <a:latin typeface="Arial"/>
              <a:ea typeface="HGｺﾞｼｯｸE" panose="020B0909000000000000" pitchFamily="49" charset="-128"/>
              <a:cs typeface="Aharoni" panose="02010803020104030203" pitchFamily="2" charset="-79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209908" y="2389653"/>
            <a:ext cx="723275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altLang="ja-JP" sz="969" b="1" dirty="0">
                <a:solidFill>
                  <a:srgbClr val="000000"/>
                </a:solidFill>
                <a:latin typeface="Arial"/>
                <a:ea typeface="HGｺﾞｼｯｸE" panose="020B0909000000000000" pitchFamily="49" charset="-128"/>
                <a:cs typeface="Aharoni" panose="02010803020104030203" pitchFamily="2" charset="-79"/>
              </a:rPr>
              <a:t>Wellness</a:t>
            </a:r>
            <a:endParaRPr lang="ja-JP" altLang="en-US" sz="969" b="1" dirty="0">
              <a:solidFill>
                <a:srgbClr val="000000"/>
              </a:solidFill>
              <a:latin typeface="Arial"/>
              <a:ea typeface="HGｺﾞｼｯｸE" panose="020B0909000000000000" pitchFamily="49" charset="-128"/>
              <a:cs typeface="Aharoni" panose="02010803020104030203" pitchFamily="2" charset="-79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911293" y="2553776"/>
            <a:ext cx="867545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altLang="ja-JP" sz="969" b="1" dirty="0">
                <a:solidFill>
                  <a:srgbClr val="000000"/>
                </a:solidFill>
                <a:latin typeface="Arial"/>
                <a:ea typeface="HGｺﾞｼｯｸE" panose="020B0909000000000000" pitchFamily="49" charset="-128"/>
                <a:cs typeface="Aharoni" panose="02010803020104030203" pitchFamily="2" charset="-79"/>
              </a:rPr>
              <a:t>Community</a:t>
            </a:r>
            <a:endParaRPr lang="ja-JP" altLang="en-US" sz="969" b="1" dirty="0">
              <a:solidFill>
                <a:srgbClr val="000000"/>
              </a:solidFill>
              <a:latin typeface="Arial"/>
              <a:ea typeface="HGｺﾞｼｯｸE" panose="020B0909000000000000" pitchFamily="49" charset="-128"/>
              <a:cs typeface="Aharoni" panose="02010803020104030203" pitchFamily="2" charset="-79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11723" y="78949"/>
            <a:ext cx="9144000" cy="340922"/>
          </a:xfrm>
        </p:spPr>
        <p:txBody>
          <a:bodyPr/>
          <a:lstStyle/>
          <a:p>
            <a:pPr algn="ctr"/>
            <a:r>
              <a:rPr lang="ja-JP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/>
              </a:rPr>
              <a:t>くらし起点のまちづくり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 bwMode="auto">
          <a:xfrm rot="16200000">
            <a:off x="-1001764" y="4021019"/>
            <a:ext cx="3760061" cy="607558"/>
          </a:xfrm>
          <a:prstGeom prst="rightArrow">
            <a:avLst/>
          </a:prstGeom>
          <a:solidFill>
            <a:schemeClr val="accent1"/>
          </a:solidFill>
          <a:ln>
            <a:noFill/>
          </a:ln>
          <a:extLst/>
        </p:spPr>
        <p:txBody>
          <a:bodyPr rot="10800000" vert="eaVert" wrap="none" lIns="55986" tIns="27994" rIns="55986" bIns="27994" anchor="ctr"/>
          <a:lstStyle/>
          <a:p>
            <a:pPr defTabSz="559417"/>
            <a:endParaRPr lang="en-US" altLang="ja-JP" sz="1108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151479" y="3879845"/>
            <a:ext cx="2067918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/>
          </a:lstStyle>
          <a:p>
            <a:pPr defTabSz="844083"/>
            <a:r>
              <a:rPr lang="ja-JP" altLang="en-US" sz="1662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従来型</a:t>
            </a:r>
            <a:endParaRPr lang="en-US" altLang="ja-JP" sz="1662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  <a:p>
            <a:pPr defTabSz="844083"/>
            <a:r>
              <a:rPr lang="ja-JP" altLang="en-US" sz="1292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（インフラ発想）</a:t>
            </a:r>
          </a:p>
        </p:txBody>
      </p:sp>
      <p:sp>
        <p:nvSpPr>
          <p:cNvPr id="52" name="右矢印 51"/>
          <p:cNvSpPr/>
          <p:nvPr/>
        </p:nvSpPr>
        <p:spPr bwMode="auto">
          <a:xfrm rot="16200000" flipH="1">
            <a:off x="115339" y="3937245"/>
            <a:ext cx="3800021" cy="73514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50800" dir="2700000" algn="tl" rotWithShape="0">
              <a:schemeClr val="tx1">
                <a:alpha val="25000"/>
              </a:schemeClr>
            </a:outerShdw>
          </a:effectLst>
          <a:extLst/>
        </p:spPr>
        <p:txBody>
          <a:bodyPr wrap="none" lIns="0" tIns="0" rIns="0" bIns="0" rtlCol="0" anchor="ctr" anchorCtr="1"/>
          <a:lstStyle/>
          <a:p>
            <a:pPr algn="ctr" defTabSz="844083"/>
            <a:endParaRPr lang="en-US" altLang="ja-JP" sz="4062">
              <a:solidFill>
                <a:srgbClr val="0000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186809" y="3879845"/>
            <a:ext cx="1709023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/>
            <a:r>
              <a:rPr lang="ja-JP" altLang="en-US" sz="1662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実稼動型</a:t>
            </a:r>
            <a:endParaRPr lang="en-US" altLang="ja-JP" sz="1662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  <a:p>
            <a:pPr algn="ctr" defTabSz="844083"/>
            <a:r>
              <a:rPr lang="ja-JP" altLang="en-US" sz="1292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（くらし発想）</a:t>
            </a:r>
          </a:p>
        </p:txBody>
      </p:sp>
      <p:sp>
        <p:nvSpPr>
          <p:cNvPr id="27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20116" y="120198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DF32D-69AA-497E-8419-0E2E383298AE}" type="slidenum">
              <a:rPr lang="en-US" altLang="ja-JP" sz="140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altLang="ja-JP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3" y="1669713"/>
            <a:ext cx="5307804" cy="2805902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97373" y="4789115"/>
            <a:ext cx="8580867" cy="1661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477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●協議会会員一覧</a:t>
            </a:r>
            <a:r>
              <a:rPr kumimoji="0" lang="ja-JP" altLang="en-US" sz="1477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kumimoji="0" lang="en-US" altLang="ja-JP" sz="1477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パナソニック（代表幹事）、学研ホールディングス・学研ココファン、カルチュア・コンビニエンス・クラブ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湖山医療福祉グループ、電通、東京ガス、パナソニックホームズ、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NTT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東日本、三井住友信託銀行、三井物産、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三井不動産・三井不動産レジデンシャル、ヤマト運輸、アインファーマシーズ、アクセンチュア、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サンオータス、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ALSOK</a:t>
            </a: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969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0" lang="en-US" altLang="ja-JP" sz="969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[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アドバイザリ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]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藤沢市、日本設計、慶應義塾大学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(SFC)</a:t>
            </a:r>
            <a:r>
              <a:rPr kumimoji="0" lang="ja-JP" altLang="en-US" sz="1292" kern="0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         東京電力エナジーパートナー、</a:t>
            </a:r>
            <a:r>
              <a:rPr kumimoji="0" lang="en-US" altLang="ja-JP" sz="1292" kern="0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FujisawaSST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マネジメント</a:t>
            </a:r>
            <a:endParaRPr lang="en-US" altLang="ja-JP" sz="1292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564699" y="5422912"/>
            <a:ext cx="1183360" cy="394206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lang="ja-JP" altLang="en-US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団体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5505176" y="4285084"/>
            <a:ext cx="3489644" cy="363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none" lIns="0" tIns="0" rIns="0" bIns="0" rtlCol="0" anchor="ctr" anchorCtr="1"/>
          <a:lstStyle/>
          <a:p>
            <a:pPr defTabSz="844083"/>
            <a:r>
              <a:rPr lang="en-US" altLang="ja-JP" sz="1108" dirty="0">
                <a:solidFill>
                  <a:srgbClr val="000000"/>
                </a:solidFill>
                <a:latin typeface="Meiryo UI"/>
                <a:ea typeface="Meiryo UI"/>
              </a:rPr>
              <a:t>2007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年 土地活用検討開始、</a:t>
            </a:r>
            <a:r>
              <a:rPr lang="en-US" altLang="ja-JP" sz="1108" dirty="0">
                <a:solidFill>
                  <a:srgbClr val="000000"/>
                </a:solidFill>
                <a:latin typeface="Meiryo UI"/>
                <a:ea typeface="Meiryo UI"/>
              </a:rPr>
              <a:t>2014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年</a:t>
            </a:r>
            <a:r>
              <a:rPr lang="ja-JP" altLang="en-US" sz="1108" dirty="0" err="1">
                <a:solidFill>
                  <a:srgbClr val="000000"/>
                </a:solidFill>
                <a:latin typeface="Meiryo UI"/>
                <a:ea typeface="Meiryo UI"/>
              </a:rPr>
              <a:t>ま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ちびらき</a:t>
            </a:r>
            <a:endParaRPr lang="en-US" altLang="ja-JP" sz="1108" dirty="0">
              <a:solidFill>
                <a:srgbClr val="000000"/>
              </a:solidFill>
              <a:latin typeface="Meiryo UI"/>
              <a:ea typeface="Meiryo UI"/>
            </a:endParaRPr>
          </a:p>
          <a:p>
            <a:pPr defTabSz="844083"/>
            <a:r>
              <a:rPr lang="en-US" altLang="ja-JP" sz="1108" dirty="0">
                <a:solidFill>
                  <a:srgbClr val="000000"/>
                </a:solidFill>
                <a:latin typeface="Meiryo UI"/>
                <a:ea typeface="Meiryo UI"/>
              </a:rPr>
              <a:t>2022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年 まちの完成（予定）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735480"/>
            <a:ext cx="9144000" cy="84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lnSpc>
                <a:spcPct val="90000"/>
              </a:lnSpc>
              <a:spcBef>
                <a:spcPct val="10000"/>
              </a:spcBef>
              <a:buClr>
                <a:srgbClr val="000000"/>
              </a:buClr>
            </a:pPr>
            <a:r>
              <a:rPr lang="ja-JP" altLang="en-US" sz="2585" dirty="0">
                <a:solidFill>
                  <a:srgbClr val="2D2D8A"/>
                </a:solidFill>
              </a:rPr>
              <a:t>住宅を中心とした郊外型複合スマートタウン</a:t>
            </a:r>
          </a:p>
          <a:p>
            <a:pPr algn="ctr" defTabSz="844083">
              <a:lnSpc>
                <a:spcPct val="90000"/>
              </a:lnSpc>
              <a:spcBef>
                <a:spcPct val="10000"/>
              </a:spcBef>
              <a:buClr>
                <a:srgbClr val="000000"/>
              </a:buClr>
            </a:pPr>
            <a:r>
              <a:rPr lang="ja-JP" altLang="en-US" sz="2585" dirty="0">
                <a:solidFill>
                  <a:srgbClr val="2D2D8A"/>
                </a:solidFill>
              </a:rPr>
              <a:t>開発進捗 </a:t>
            </a:r>
            <a:r>
              <a:rPr lang="en-US" altLang="ja-JP" sz="2585" dirty="0">
                <a:solidFill>
                  <a:srgbClr val="2D2D8A"/>
                </a:solidFill>
              </a:rPr>
              <a:t>80% </a:t>
            </a:r>
            <a:r>
              <a:rPr lang="ja-JP" altLang="en-US" sz="2585" dirty="0">
                <a:solidFill>
                  <a:srgbClr val="2D2D8A"/>
                </a:solidFill>
              </a:rPr>
              <a:t>現在</a:t>
            </a:r>
            <a:r>
              <a:rPr lang="en-US" altLang="ja-JP" sz="2585" dirty="0">
                <a:solidFill>
                  <a:srgbClr val="2D2D8A"/>
                </a:solidFill>
              </a:rPr>
              <a:t>1,500</a:t>
            </a:r>
            <a:r>
              <a:rPr lang="ja-JP" altLang="en-US" sz="2585" dirty="0">
                <a:solidFill>
                  <a:srgbClr val="2D2D8A"/>
                </a:solidFill>
              </a:rPr>
              <a:t>名超が住む実稼働の街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505176" y="1773897"/>
            <a:ext cx="3499994" cy="24519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●所在地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神奈川県藤沢市　　　　　　　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●全体敷地面積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:19ha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●主な施設概要</a:t>
            </a:r>
            <a:r>
              <a:rPr kumimoji="0" lang="en-US" altLang="ja-JP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0" lang="ja-JP" altLang="en-US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予定含む）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・戸建住宅　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600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戸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・集合住宅 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400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戸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・商業施設：湘南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T-SITE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・健康・福祉・教育施設 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Wellness SQUARE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・物流施設　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Next Delivery SQUARE</a:t>
            </a:r>
          </a:p>
        </p:txBody>
      </p:sp>
      <p:cxnSp>
        <p:nvCxnSpPr>
          <p:cNvPr id="18" name="直線コネクタ 17"/>
          <p:cNvCxnSpPr/>
          <p:nvPr/>
        </p:nvCxnSpPr>
        <p:spPr>
          <a:xfrm>
            <a:off x="935786" y="5910411"/>
            <a:ext cx="752095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タイトル 1"/>
          <p:cNvSpPr txBox="1">
            <a:spLocks/>
          </p:cNvSpPr>
          <p:nvPr/>
        </p:nvSpPr>
        <p:spPr bwMode="auto">
          <a:xfrm>
            <a:off x="53180" y="26059"/>
            <a:ext cx="9037639" cy="426071"/>
          </a:xfrm>
          <a:prstGeom prst="rect">
            <a:avLst/>
          </a:prstGeom>
          <a:noFill/>
          <a:extLst/>
        </p:spPr>
        <p:txBody>
          <a:bodyPr wrap="square" lIns="84380" tIns="42192" rIns="84380" bIns="42192" rtlCol="0">
            <a:spAutoFit/>
          </a:bodyPr>
          <a:lstStyle>
            <a:defPPr>
              <a:defRPr lang="ja-JP"/>
            </a:defPPr>
            <a:lvl1pPr algn="ct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defRPr>
            </a:lvl1pPr>
          </a:lstStyle>
          <a:p>
            <a:pPr defTabSz="844083"/>
            <a:r>
              <a:rPr lang="ja-JP" altLang="en-US" sz="2215" dirty="0">
                <a:solidFill>
                  <a:srgbClr val="FFFFFF"/>
                </a:solidFill>
                <a:latin typeface="Meiryo UI"/>
                <a:ea typeface="Meiryo UI" pitchFamily="50" charset="-128"/>
              </a:rPr>
              <a:t>　　</a:t>
            </a:r>
            <a:r>
              <a:rPr lang="en-US" altLang="ja-JP" sz="2215" dirty="0">
                <a:solidFill>
                  <a:srgbClr val="FFFFFF"/>
                </a:solidFill>
                <a:latin typeface="Meiryo UI"/>
                <a:ea typeface="Meiryo UI" pitchFamily="50" charset="-128"/>
              </a:rPr>
              <a:t>Fujisawa </a:t>
            </a:r>
            <a:r>
              <a:rPr lang="ja-JP" altLang="en-US" sz="2215" dirty="0">
                <a:solidFill>
                  <a:srgbClr val="FFFFFF"/>
                </a:solidFill>
                <a:latin typeface="Meiryo UI"/>
                <a:ea typeface="Meiryo UI" pitchFamily="50" charset="-128"/>
              </a:rPr>
              <a:t>サスティナブル・スマートタウン（</a:t>
            </a:r>
            <a:r>
              <a:rPr lang="en-US" altLang="ja-JP" sz="2215" dirty="0">
                <a:solidFill>
                  <a:srgbClr val="FFFFFF"/>
                </a:solidFill>
                <a:latin typeface="Meiryo UI"/>
                <a:ea typeface="Meiryo UI" pitchFamily="50" charset="-128"/>
              </a:rPr>
              <a:t>SST)</a:t>
            </a:r>
            <a:endParaRPr lang="ja-JP" altLang="en-US" sz="2215" dirty="0">
              <a:solidFill>
                <a:srgbClr val="FFFFFF"/>
              </a:solidFill>
              <a:latin typeface="Meiryo UI"/>
              <a:ea typeface="Meiryo UI" pitchFamily="50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95"/>
          <a:stretch/>
        </p:blipFill>
        <p:spPr bwMode="auto">
          <a:xfrm>
            <a:off x="1475656" y="75903"/>
            <a:ext cx="310697" cy="400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0088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"/>
          <p:cNvSpPr txBox="1">
            <a:spLocks/>
          </p:cNvSpPr>
          <p:nvPr/>
        </p:nvSpPr>
        <p:spPr bwMode="auto">
          <a:xfrm>
            <a:off x="53180" y="26059"/>
            <a:ext cx="9037639" cy="426071"/>
          </a:xfrm>
          <a:prstGeom prst="rect">
            <a:avLst/>
          </a:prstGeom>
          <a:noFill/>
          <a:extLst/>
        </p:spPr>
        <p:txBody>
          <a:bodyPr wrap="square" lIns="84380" tIns="42192" rIns="84380" bIns="42192" rtlCol="0">
            <a:spAutoFit/>
          </a:bodyPr>
          <a:lstStyle>
            <a:defPPr>
              <a:defRPr lang="ja-JP"/>
            </a:defPPr>
            <a:lvl1pPr algn="ct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defRPr>
            </a:lvl1pPr>
          </a:lstStyle>
          <a:p>
            <a:pPr marL="0" marR="0" lvl="0" indent="0" algn="ctr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/>
                <a:ea typeface="Meiryo UI" pitchFamily="50" charset="-128"/>
              </a:rPr>
              <a:t>　　</a:t>
            </a:r>
            <a:r>
              <a:rPr kumimoji="1" lang="en-US" altLang="ja-JP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/>
                <a:ea typeface="Meiryo UI" pitchFamily="50" charset="-128"/>
              </a:rPr>
              <a:t>Fujisawa </a:t>
            </a:r>
            <a:r>
              <a:rPr kumimoji="1" lang="ja-JP" alt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/>
                <a:ea typeface="Meiryo UI" pitchFamily="50" charset="-128"/>
              </a:rPr>
              <a:t>サスティナブル・スマートタウン（</a:t>
            </a:r>
            <a:r>
              <a:rPr kumimoji="1" lang="en-US" altLang="ja-JP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/>
                <a:ea typeface="Meiryo UI" pitchFamily="50" charset="-128"/>
              </a:rPr>
              <a:t>SST)</a:t>
            </a:r>
            <a:endParaRPr kumimoji="1" lang="ja-JP" altLang="en-US" sz="221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eiryo UI"/>
              <a:ea typeface="Meiryo UI" pitchFamily="50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95"/>
          <a:stretch/>
        </p:blipFill>
        <p:spPr bwMode="auto">
          <a:xfrm>
            <a:off x="1475656" y="75903"/>
            <a:ext cx="310697" cy="400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353" y="658053"/>
            <a:ext cx="5493903" cy="3405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4320018"/>
            <a:ext cx="3940126" cy="2380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598800"/>
            <a:ext cx="4722911" cy="18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2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87" t="13337" r="3187"/>
          <a:stretch/>
        </p:blipFill>
        <p:spPr>
          <a:xfrm>
            <a:off x="173911" y="1510722"/>
            <a:ext cx="5162797" cy="273364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85525" y="4530276"/>
            <a:ext cx="8580867" cy="12641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477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●協議会会員一覧：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パナソニック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代表幹事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0" lang="ja-JP" altLang="en-US" sz="1292" kern="0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野村不動産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代表幹事）、関電不動産開発、パナソニック ホームズ、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ユニー、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Apple</a:t>
            </a:r>
            <a:r>
              <a:rPr kumimoji="0" lang="ja-JP" altLang="en-US" sz="1292" kern="0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JXTG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エネルギー、慶應義塾大学、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ALSOK</a:t>
            </a:r>
            <a:r>
              <a:rPr kumimoji="0" lang="ja-JP" altLang="en-US" sz="1292" kern="0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サンオータス、本田技研工業、大林組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[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オブザーバー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]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横浜市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969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                                                 　　　　</a:t>
            </a:r>
            <a:r>
              <a:rPr kumimoji="0" lang="en-US" altLang="ja-JP" sz="969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※2018</a:t>
            </a:r>
            <a:r>
              <a:rPr kumimoji="0" lang="ja-JP" altLang="en-US" sz="969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kumimoji="0" lang="en-US" altLang="ja-JP" sz="969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kumimoji="0" lang="ja-JP" altLang="en-US" sz="969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月より運営フェーズ移行によりパナソニックを核に上記のうち８団体で体制を構築・運営を推進中</a:t>
            </a:r>
            <a:endParaRPr kumimoji="0" lang="en-US" altLang="ja-JP" sz="969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1553993" y="3805312"/>
            <a:ext cx="3489644" cy="363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none" lIns="0" tIns="0" rIns="0" bIns="0" rtlCol="0" anchor="ctr" anchorCtr="1"/>
          <a:lstStyle/>
          <a:p>
            <a:pPr defTabSz="844083"/>
            <a:r>
              <a:rPr lang="en-US" altLang="ja-JP" sz="1108" dirty="0">
                <a:solidFill>
                  <a:srgbClr val="000000"/>
                </a:solidFill>
                <a:latin typeface="Meiryo UI"/>
                <a:ea typeface="Meiryo UI"/>
              </a:rPr>
              <a:t>2014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年 土地活用検討開始、</a:t>
            </a:r>
            <a:r>
              <a:rPr lang="en-US" altLang="ja-JP" sz="1108" dirty="0">
                <a:solidFill>
                  <a:srgbClr val="000000"/>
                </a:solidFill>
                <a:latin typeface="Meiryo UI"/>
                <a:ea typeface="Meiryo UI"/>
              </a:rPr>
              <a:t>2018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年</a:t>
            </a:r>
            <a:r>
              <a:rPr lang="ja-JP" altLang="en-US" sz="1108" dirty="0" err="1">
                <a:solidFill>
                  <a:srgbClr val="000000"/>
                </a:solidFill>
                <a:latin typeface="Meiryo UI"/>
                <a:ea typeface="Meiryo UI"/>
              </a:rPr>
              <a:t>ま</a:t>
            </a:r>
            <a:r>
              <a:rPr lang="ja-JP" altLang="en-US" sz="1108" dirty="0">
                <a:solidFill>
                  <a:srgbClr val="000000"/>
                </a:solidFill>
                <a:latin typeface="Meiryo UI"/>
                <a:ea typeface="Meiryo UI"/>
              </a:rPr>
              <a:t>ちびらき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" y="928544"/>
            <a:ext cx="9143999" cy="45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lnSpc>
                <a:spcPct val="90000"/>
              </a:lnSpc>
              <a:spcBef>
                <a:spcPct val="10000"/>
              </a:spcBef>
              <a:buClr>
                <a:srgbClr val="000000"/>
              </a:buClr>
            </a:pPr>
            <a:r>
              <a:rPr lang="ja-JP" altLang="en-US" sz="2585" dirty="0">
                <a:solidFill>
                  <a:srgbClr val="2D2D8A"/>
                </a:solidFill>
              </a:rPr>
              <a:t>多用途施設が連携した都市型スマートタウン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383237" y="1460309"/>
            <a:ext cx="3499994" cy="27469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●所在地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神奈川県横浜市　　　　　　　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●全体敷地面積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:3.8ha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●主な施設概要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①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商業施設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アピタテラス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②水素ステーション（ショールーム併設）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③国際学生寮　・タウンイノベーションセンター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④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タウンエネルギーセンター	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⑤技術開発施設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⑥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集合住宅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(94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戸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550090" y="5246409"/>
            <a:ext cx="752095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角丸四角形 10"/>
          <p:cNvSpPr/>
          <p:nvPr/>
        </p:nvSpPr>
        <p:spPr>
          <a:xfrm>
            <a:off x="7430472" y="4803972"/>
            <a:ext cx="991663" cy="35836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団体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35496" y="44740"/>
            <a:ext cx="9143999" cy="4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95285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90570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485854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981139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5746"/>
            <a:r>
              <a:rPr lang="ja-JP" altLang="en-US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585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Tsunashima</a:t>
            </a:r>
            <a:r>
              <a:rPr lang="en-US" altLang="ja-JP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サスティナブル・スマートタウン（</a:t>
            </a:r>
            <a:r>
              <a:rPr lang="en-US" altLang="ja-JP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SST</a:t>
            </a:r>
            <a:r>
              <a:rPr lang="ja-JP" altLang="en-US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54"/>
          <a:stretch/>
        </p:blipFill>
        <p:spPr bwMode="auto">
          <a:xfrm>
            <a:off x="611560" y="99696"/>
            <a:ext cx="401834" cy="3407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4" name="角丸四角形 13"/>
          <p:cNvSpPr/>
          <p:nvPr/>
        </p:nvSpPr>
        <p:spPr>
          <a:xfrm>
            <a:off x="1332454" y="2299648"/>
            <a:ext cx="333212" cy="358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lang="ja-JP" altLang="en-US" sz="1662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422098" y="3146028"/>
            <a:ext cx="333212" cy="358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lang="ja-JP" altLang="en-US" sz="1662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2859200" y="2654578"/>
            <a:ext cx="333212" cy="358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endParaRPr lang="ja-JP" altLang="en-US" sz="1662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2588704" y="2003376"/>
            <a:ext cx="333212" cy="358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</a:t>
            </a:r>
          </a:p>
        </p:txBody>
      </p:sp>
      <p:sp>
        <p:nvSpPr>
          <p:cNvPr id="18" name="角丸四角形 17"/>
          <p:cNvSpPr/>
          <p:nvPr/>
        </p:nvSpPr>
        <p:spPr>
          <a:xfrm>
            <a:off x="4571999" y="2692529"/>
            <a:ext cx="333212" cy="358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3511741" y="1724419"/>
            <a:ext cx="333212" cy="358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66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endParaRPr lang="ja-JP" altLang="en-US" sz="1662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119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/>
          <p:cNvSpPr txBox="1">
            <a:spLocks/>
          </p:cNvSpPr>
          <p:nvPr/>
        </p:nvSpPr>
        <p:spPr bwMode="auto">
          <a:xfrm>
            <a:off x="35496" y="44740"/>
            <a:ext cx="9143999" cy="4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95285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90570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485854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981139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57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58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kumimoji="1" lang="en-US" altLang="ja-JP" sz="2585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Tsunashima</a:t>
            </a:r>
            <a:r>
              <a:rPr kumimoji="1" lang="en-US" altLang="ja-JP" sz="258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ja-JP" altLang="en-US" sz="258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サスティナブル・スマートタウン（</a:t>
            </a:r>
            <a:r>
              <a:rPr kumimoji="1" lang="en-US" altLang="ja-JP" sz="258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SST</a:t>
            </a:r>
            <a:r>
              <a:rPr kumimoji="1" lang="ja-JP" altLang="en-US" sz="258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54"/>
          <a:stretch/>
        </p:blipFill>
        <p:spPr bwMode="auto">
          <a:xfrm>
            <a:off x="611560" y="99696"/>
            <a:ext cx="401834" cy="3407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94" y="767615"/>
            <a:ext cx="6973852" cy="2868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861048"/>
            <a:ext cx="4320480" cy="27299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861048"/>
            <a:ext cx="4533506" cy="2711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3707904" y="3933056"/>
            <a:ext cx="432048" cy="216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063948" y="3861048"/>
            <a:ext cx="3600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7036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 bwMode="auto">
          <a:xfrm>
            <a:off x="817105" y="29041"/>
            <a:ext cx="407963" cy="372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eaVert" wrap="none" lIns="0" tIns="0" rIns="0" bIns="0" rtlCol="0" anchor="ctr" anchorCtr="1"/>
          <a:lstStyle/>
          <a:p>
            <a:pPr algn="ctr" defTabSz="844083"/>
            <a:endParaRPr lang="ja-JP" altLang="en-US" sz="1846" dirty="0">
              <a:solidFill>
                <a:srgbClr val="000000"/>
              </a:solidFill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C82C316E-E61C-4817-84C7-295D146DD766}"/>
              </a:ext>
            </a:extLst>
          </p:cNvPr>
          <p:cNvSpPr>
            <a:spLocks noChangeAspect="1"/>
          </p:cNvSpPr>
          <p:nvPr/>
        </p:nvSpPr>
        <p:spPr>
          <a:xfrm>
            <a:off x="834720" y="34224"/>
            <a:ext cx="329901" cy="321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44083"/>
            <a:endParaRPr sz="1108" dirty="0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 bwMode="auto">
          <a:xfrm>
            <a:off x="195405" y="14100"/>
            <a:ext cx="8170984" cy="4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93713" rtl="0" eaLnBrk="0" fontAlgn="base" hangingPunct="0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95285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90570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485854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981139" algn="ctr" defTabSz="495285" rtl="0" fontAlgn="base">
              <a:spcBef>
                <a:spcPct val="0"/>
              </a:spcBef>
              <a:spcAft>
                <a:spcPct val="0"/>
              </a:spcAft>
              <a:defRPr kumimoji="1" sz="47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5746"/>
            <a:r>
              <a:rPr lang="ja-JP" altLang="en-US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Suita </a:t>
            </a:r>
            <a:r>
              <a:rPr lang="ja-JP" altLang="en-US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サスティナブル・スマートタウン（</a:t>
            </a:r>
            <a:r>
              <a:rPr lang="en-US" altLang="ja-JP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SST</a:t>
            </a:r>
            <a:r>
              <a:rPr lang="ja-JP" altLang="en-US" sz="2585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225068" y="812936"/>
            <a:ext cx="6693865" cy="9276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4127" indent="-164127" algn="ctr" defTabSz="844083">
              <a:spcBef>
                <a:spcPct val="10000"/>
              </a:spcBef>
              <a:buClr>
                <a:srgbClr val="000000"/>
              </a:buClr>
              <a:defRPr/>
            </a:pPr>
            <a:r>
              <a:rPr lang="ja-JP" altLang="en-US" sz="2585" dirty="0">
                <a:solidFill>
                  <a:srgbClr val="2D2D8A"/>
                </a:solidFill>
              </a:rPr>
              <a:t>超高齢社会の課題を先取りする、</a:t>
            </a:r>
            <a:endParaRPr lang="en-US" altLang="ja-JP" sz="2585" dirty="0">
              <a:solidFill>
                <a:srgbClr val="2D2D8A"/>
              </a:solidFill>
            </a:endParaRPr>
          </a:p>
          <a:p>
            <a:pPr marL="164127" indent="-164127" algn="ctr" defTabSz="844083">
              <a:spcBef>
                <a:spcPct val="10000"/>
              </a:spcBef>
              <a:buClr>
                <a:srgbClr val="000000"/>
              </a:buClr>
              <a:defRPr/>
            </a:pPr>
            <a:r>
              <a:rPr lang="ja-JP" altLang="en-US" sz="2585" dirty="0">
                <a:solidFill>
                  <a:srgbClr val="2D2D8A"/>
                </a:solidFill>
              </a:rPr>
              <a:t>多世代共生型の健康スマートタウン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b="36733"/>
          <a:stretch/>
        </p:blipFill>
        <p:spPr>
          <a:xfrm>
            <a:off x="195405" y="1860433"/>
            <a:ext cx="4375131" cy="2752598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090160" y="1785741"/>
            <a:ext cx="3499994" cy="30418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●所在地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大阪府吹田市　　　　　　　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●全体敷地面積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:2.3ha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●主な施設概要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①ファミリー分譲マンション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(100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戸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)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②シニア分譲マンション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(126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戸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)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③単身者共同住宅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(73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戸</a:t>
            </a: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)</a:t>
            </a: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④</a:t>
            </a: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ウェルネス複合施設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 </a:t>
            </a:r>
            <a:r>
              <a:rPr kumimoji="0" lang="en-US" altLang="ja-JP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0" lang="ja-JP" altLang="en-US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サ高住</a:t>
            </a:r>
            <a:r>
              <a:rPr kumimoji="0" lang="en-US" altLang="ja-JP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66</a:t>
            </a:r>
            <a:r>
              <a:rPr kumimoji="0" lang="ja-JP" altLang="en-US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戸 ・認知症グループホーム、保育所、学習塾 他</a:t>
            </a:r>
            <a:r>
              <a:rPr kumimoji="0" lang="en-US" altLang="ja-JP" sz="1015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0" lang="ja-JP" altLang="en-US" sz="1015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⑤複合商業施設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  <a:p>
            <a:pPr defTabSz="844083" fontAlgn="auto">
              <a:lnSpc>
                <a:spcPts val="2308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1292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⑥交流公園</a:t>
            </a:r>
            <a:endParaRPr kumimoji="0" lang="en-US" altLang="ja-JP" sz="1292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97373" y="5062521"/>
            <a:ext cx="8580867" cy="1114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477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●まちづくりパートナー</a:t>
            </a:r>
            <a:r>
              <a:rPr kumimoji="0" lang="en-US" altLang="ja-JP" sz="1477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(</a:t>
            </a:r>
            <a:r>
              <a:rPr kumimoji="0" lang="ja-JP" altLang="en-US" sz="1477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一覧</a:t>
            </a:r>
            <a:r>
              <a:rPr kumimoji="0" lang="en-US" altLang="ja-JP" sz="1477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)</a:t>
            </a:r>
            <a:r>
              <a:rPr kumimoji="0" lang="ja-JP" altLang="en-US" sz="1477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kumimoji="0" lang="en-US" altLang="ja-JP" sz="1477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4083"/>
            <a:r>
              <a:rPr lang="ja-JP" altLang="en-US" sz="129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　パナソニック</a:t>
            </a:r>
            <a:endParaRPr lang="en-US" altLang="ja-JP" sz="1292" dirty="0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  <a:p>
            <a:pPr defTabSz="844083"/>
            <a:r>
              <a:rPr lang="ja-JP" altLang="en-US" sz="129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　パナソニック ホームズ、大阪ガス、関西電力、学研ココファン、積水化学工業、綜合警備保障、</a:t>
            </a:r>
            <a:endParaRPr lang="en-US" altLang="ja-JP" sz="1292" dirty="0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  <a:p>
            <a:pPr defTabSz="844083"/>
            <a:r>
              <a:rPr lang="ja-JP" altLang="en-US" sz="129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　竹中工務店、中銀インテグレーション、阪急オアシス、西日本電信電話、西日本旅客鉄道、</a:t>
            </a:r>
            <a:r>
              <a:rPr lang="en-US" altLang="ja-JP" sz="129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JR</a:t>
            </a:r>
            <a:r>
              <a:rPr lang="ja-JP" altLang="en-US" sz="129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西日本不動産開発</a:t>
            </a:r>
          </a:p>
          <a:p>
            <a:pPr defTabSz="844083"/>
            <a:r>
              <a:rPr lang="ja-JP" altLang="en-US" sz="129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　三井住友信託銀行、吹田市</a:t>
            </a:r>
          </a:p>
        </p:txBody>
      </p:sp>
    </p:spTree>
    <p:extLst>
      <p:ext uri="{BB962C8B-B14F-4D97-AF65-F5344CB8AC3E}">
        <p14:creationId xmlns:p14="http://schemas.microsoft.com/office/powerpoint/2010/main" val="3902896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7122" y="45576"/>
            <a:ext cx="7359162" cy="397801"/>
          </a:xfrm>
        </p:spPr>
        <p:txBody>
          <a:bodyPr/>
          <a:lstStyle/>
          <a:p>
            <a:r>
              <a:rPr lang="ja-JP" altLang="en-US" sz="2585" b="1" kern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まちづくりへのソリューション展開</a:t>
            </a:r>
          </a:p>
        </p:txBody>
      </p:sp>
      <p:sp>
        <p:nvSpPr>
          <p:cNvPr id="5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3083" y="783572"/>
            <a:ext cx="9192750" cy="828527"/>
          </a:xfr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marL="0" indent="0" algn="ctr">
              <a:spcBef>
                <a:spcPct val="10000"/>
              </a:spcBef>
              <a:buClr>
                <a:schemeClr val="tx2"/>
              </a:buClr>
              <a:buNone/>
            </a:pPr>
            <a:r>
              <a:rPr lang="ja-JP" altLang="en-US" sz="2585" kern="1200" dirty="0">
                <a:solidFill>
                  <a:schemeClr val="accent6"/>
                </a:solidFill>
                <a:latin typeface="HGP創英角ｺﾞｼｯｸUB" pitchFamily="50" charset="-128"/>
                <a:ea typeface="HGP創英角ｺﾞｼｯｸUB" pitchFamily="50" charset="-128"/>
                <a:cs typeface="Meiryo UI" pitchFamily="50" charset="-128"/>
              </a:rPr>
              <a:t>サスティナブル・スマートタウンで構築した多様なソリューションを、</a:t>
            </a:r>
            <a:endParaRPr lang="en-US" altLang="ja-JP" sz="2585" kern="1200" dirty="0">
              <a:solidFill>
                <a:schemeClr val="accent6"/>
              </a:solidFill>
              <a:latin typeface="HGP創英角ｺﾞｼｯｸUB" pitchFamily="50" charset="-128"/>
              <a:ea typeface="HGP創英角ｺﾞｼｯｸUB" pitchFamily="50" charset="-128"/>
              <a:cs typeface="Meiryo UI" pitchFamily="50" charset="-128"/>
            </a:endParaRPr>
          </a:p>
          <a:p>
            <a:pPr marL="0" indent="0" algn="ctr">
              <a:spcBef>
                <a:spcPct val="10000"/>
              </a:spcBef>
              <a:buClr>
                <a:schemeClr val="tx2"/>
              </a:buClr>
              <a:buNone/>
            </a:pPr>
            <a:r>
              <a:rPr lang="ja-JP" altLang="en-US" sz="2585" kern="1200" dirty="0">
                <a:solidFill>
                  <a:schemeClr val="accent6"/>
                </a:solidFill>
                <a:latin typeface="HGP創英角ｺﾞｼｯｸUB" pitchFamily="50" charset="-128"/>
                <a:ea typeface="HGP創英角ｺﾞｼｯｸUB" pitchFamily="50" charset="-128"/>
                <a:cs typeface="Meiryo UI" pitchFamily="50" charset="-128"/>
              </a:rPr>
              <a:t>カンパニー連携により、様々なまちづくりへ提案・展開</a:t>
            </a:r>
          </a:p>
        </p:txBody>
      </p:sp>
      <p:sp>
        <p:nvSpPr>
          <p:cNvPr id="61" name="角丸四角形 60"/>
          <p:cNvSpPr/>
          <p:nvPr/>
        </p:nvSpPr>
        <p:spPr>
          <a:xfrm>
            <a:off x="1676614" y="2000008"/>
            <a:ext cx="3750463" cy="3560351"/>
          </a:xfrm>
          <a:prstGeom prst="roundRect">
            <a:avLst>
              <a:gd name="adj" fmla="val 6341"/>
            </a:avLst>
          </a:prstGeom>
          <a:solidFill>
            <a:srgbClr val="2D2D8A"/>
          </a:solidFill>
          <a:ln w="12700" cap="flat" cmpd="sng" algn="ctr">
            <a:solidFill>
              <a:srgbClr val="2D2D8A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srgbClr val="2D2D8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 defTabSz="631429">
              <a:defRPr/>
            </a:pPr>
            <a:r>
              <a:rPr kumimoji="0" lang="en-US" altLang="ja-JP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</a:rPr>
              <a:t/>
            </a:r>
            <a:br>
              <a:rPr kumimoji="0" lang="en-US" altLang="ja-JP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</a:rPr>
            </a:br>
            <a:r>
              <a:rPr kumimoji="0" lang="ja-JP" altLang="en-US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</a:rPr>
              <a:t>自社</a:t>
            </a:r>
            <a:r>
              <a:rPr kumimoji="0" lang="en-US" altLang="ja-JP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</a:rPr>
              <a:t>CRE</a:t>
            </a:r>
            <a:r>
              <a:rPr kumimoji="0" lang="ja-JP" altLang="en-US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</a:rPr>
              <a:t>をフィールド活用</a:t>
            </a: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r>
              <a:rPr kumimoji="0" lang="ja-JP" altLang="en-US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サスティナブル・スマートタウン</a:t>
            </a:r>
            <a:r>
              <a:rPr kumimoji="0" lang="en-US" altLang="ja-JP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/>
            </a:r>
            <a:br>
              <a:rPr kumimoji="0" lang="en-US" altLang="ja-JP" sz="2215" b="1" kern="0" dirty="0">
                <a:solidFill>
                  <a:srgbClr val="FFFF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defTabSz="631429">
              <a:defRPr/>
            </a:pPr>
            <a:endParaRPr kumimoji="0" lang="en-US" altLang="ja-JP" sz="2215" b="1" kern="0" dirty="0">
              <a:solidFill>
                <a:srgbClr val="FFFFFF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62" name="グループ化 61"/>
          <p:cNvGrpSpPr/>
          <p:nvPr/>
        </p:nvGrpSpPr>
        <p:grpSpPr>
          <a:xfrm>
            <a:off x="1869767" y="2871794"/>
            <a:ext cx="3428786" cy="1538065"/>
            <a:chOff x="9628126" y="4289268"/>
            <a:chExt cx="8779443" cy="2916569"/>
          </a:xfrm>
        </p:grpSpPr>
        <p:grpSp>
          <p:nvGrpSpPr>
            <p:cNvPr id="63" name="グループ化 62"/>
            <p:cNvGrpSpPr/>
            <p:nvPr/>
          </p:nvGrpSpPr>
          <p:grpSpPr>
            <a:xfrm>
              <a:off x="10895785" y="4840474"/>
              <a:ext cx="5790790" cy="1996502"/>
              <a:chOff x="871333" y="3970136"/>
              <a:chExt cx="6687261" cy="3536925"/>
            </a:xfrm>
          </p:grpSpPr>
          <p:sp>
            <p:nvSpPr>
              <p:cNvPr id="72" name="円/楕円 105"/>
              <p:cNvSpPr/>
              <p:nvPr/>
            </p:nvSpPr>
            <p:spPr bwMode="auto">
              <a:xfrm>
                <a:off x="871333" y="4289802"/>
                <a:ext cx="6674198" cy="321725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333399">
                    <a:lumMod val="20000"/>
                    <a:lumOff val="8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rtlCol="0" anchor="ctr"/>
              <a:lstStyle/>
              <a:p>
                <a:pPr algn="ctr" defTabSz="1124927">
                  <a:defRPr/>
                </a:pPr>
                <a:endParaRPr kumimoji="0" lang="ja-JP" altLang="en-US" sz="2492" b="1" kern="0">
                  <a:solidFill>
                    <a:prstClr val="white"/>
                  </a:solidFill>
                  <a:latin typeface="Calibri"/>
                  <a:ea typeface="ＭＳ Ｐゴシック"/>
                  <a:cs typeface="Meiryo UI" pitchFamily="50" charset="-128"/>
                </a:endParaRPr>
              </a:p>
            </p:txBody>
          </p:sp>
          <p:sp>
            <p:nvSpPr>
              <p:cNvPr id="73" name="円/楕円 106"/>
              <p:cNvSpPr/>
              <p:nvPr/>
            </p:nvSpPr>
            <p:spPr bwMode="auto">
              <a:xfrm>
                <a:off x="884396" y="3970136"/>
                <a:ext cx="6674198" cy="321725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66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rtlCol="0" anchor="ctr"/>
              <a:lstStyle/>
              <a:p>
                <a:pPr algn="ctr" defTabSz="1124927">
                  <a:defRPr/>
                </a:pPr>
                <a:endParaRPr kumimoji="0" lang="ja-JP" altLang="en-US" sz="2492" b="1" kern="0">
                  <a:solidFill>
                    <a:prstClr val="white"/>
                  </a:solidFill>
                  <a:latin typeface="Calibri"/>
                  <a:ea typeface="ＭＳ Ｐゴシック"/>
                  <a:cs typeface="Meiryo UI" pitchFamily="50" charset="-128"/>
                </a:endParaRPr>
              </a:p>
            </p:txBody>
          </p:sp>
        </p:grpSp>
        <p:sp>
          <p:nvSpPr>
            <p:cNvPr id="64" name="円/楕円 97"/>
            <p:cNvSpPr/>
            <p:nvPr/>
          </p:nvSpPr>
          <p:spPr>
            <a:xfrm>
              <a:off x="11790517" y="4461941"/>
              <a:ext cx="4245515" cy="2557652"/>
            </a:xfrm>
            <a:prstGeom prst="ellipse">
              <a:avLst/>
            </a:prstGeom>
            <a:gradFill flip="none" rotWithShape="1">
              <a:gsLst>
                <a:gs pos="39000">
                  <a:srgbClr val="00CCFF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8255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124927">
                <a:defRPr/>
              </a:pPr>
              <a:endParaRPr kumimoji="0" lang="ja-JP" altLang="en-US" sz="2492" b="1" kern="0">
                <a:solidFill>
                  <a:prstClr val="white"/>
                </a:solidFill>
                <a:latin typeface="Calibri"/>
                <a:ea typeface="ＭＳ Ｐゴシック"/>
                <a:cs typeface="Meiryo UI" pitchFamily="50" charset="-128"/>
              </a:endParaRPr>
            </a:p>
          </p:txBody>
        </p:sp>
        <p:sp>
          <p:nvSpPr>
            <p:cNvPr id="65" name="円/楕円 98"/>
            <p:cNvSpPr/>
            <p:nvPr/>
          </p:nvSpPr>
          <p:spPr>
            <a:xfrm>
              <a:off x="9628126" y="5141205"/>
              <a:ext cx="3204000" cy="1080000"/>
            </a:xfrm>
            <a:prstGeom prst="ellipse">
              <a:avLst/>
            </a:prstGeom>
            <a:gradFill>
              <a:gsLst>
                <a:gs pos="100000">
                  <a:srgbClr val="66FFFF"/>
                </a:gs>
                <a:gs pos="0">
                  <a:srgbClr val="CCFFFF"/>
                </a:gs>
              </a:gsLst>
              <a:lin ang="5400000" scaled="0"/>
            </a:gradFill>
            <a:ln w="57150" cap="flat" cmpd="sng" algn="ctr">
              <a:solidFill>
                <a:srgbClr val="66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 defTabSz="1124927">
                <a:defRPr/>
              </a:pPr>
              <a:r>
                <a:rPr kumimoji="0" lang="ja-JP" altLang="en-US" sz="1662" b="1" kern="0" dirty="0">
                  <a:solidFill>
                    <a:srgbClr val="2D2D8A">
                      <a:lumMod val="50000"/>
                    </a:srgb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パナソニック</a:t>
              </a:r>
              <a:endParaRPr kumimoji="0" lang="en-US" altLang="ja-JP" sz="1662" b="1" kern="0" dirty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66" name="円/楕円 99"/>
            <p:cNvSpPr/>
            <p:nvPr/>
          </p:nvSpPr>
          <p:spPr>
            <a:xfrm>
              <a:off x="12457542" y="4289268"/>
              <a:ext cx="3204000" cy="1080000"/>
            </a:xfrm>
            <a:prstGeom prst="ellipse">
              <a:avLst/>
            </a:prstGeom>
            <a:gradFill>
              <a:gsLst>
                <a:gs pos="100000">
                  <a:srgbClr val="66FFFF"/>
                </a:gs>
                <a:gs pos="0">
                  <a:srgbClr val="CCFFFF"/>
                </a:gs>
              </a:gsLst>
              <a:lin ang="5400000" scaled="0"/>
            </a:gradFill>
            <a:ln w="57150" cap="flat" cmpd="sng" algn="ctr">
              <a:solidFill>
                <a:srgbClr val="66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 defTabSz="1124927">
                <a:defRPr/>
              </a:pPr>
              <a:r>
                <a:rPr kumimoji="0" lang="ja-JP" altLang="en-US" sz="1662" b="1" kern="0">
                  <a:solidFill>
                    <a:srgbClr val="2D2D8A">
                      <a:lumMod val="50000"/>
                    </a:srgb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パートナー</a:t>
              </a:r>
              <a:endParaRPr kumimoji="0" lang="en-US" altLang="ja-JP" sz="1662" b="1" kern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algn="ctr" defTabSz="1124927">
                <a:defRPr/>
              </a:pPr>
              <a:r>
                <a:rPr kumimoji="0" lang="ja-JP" altLang="en-US" sz="1662" b="1" kern="0">
                  <a:solidFill>
                    <a:srgbClr val="2D2D8A">
                      <a:lumMod val="50000"/>
                    </a:srgb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企業</a:t>
              </a:r>
              <a:endParaRPr kumimoji="0" lang="en-US" altLang="ja-JP" sz="1662" b="1" kern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13069683" y="4334944"/>
              <a:ext cx="2728520" cy="344698"/>
            </a:xfrm>
            <a:prstGeom prst="rect">
              <a:avLst/>
            </a:prstGeom>
            <a:noFill/>
            <a:ln w="571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24927">
                <a:defRPr/>
              </a:pPr>
              <a:endParaRPr kumimoji="0" lang="en-US" altLang="ja-JP" sz="2492" b="1" kern="0" dirty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68" name="円/楕円 101"/>
            <p:cNvSpPr/>
            <p:nvPr/>
          </p:nvSpPr>
          <p:spPr>
            <a:xfrm>
              <a:off x="12457543" y="6125837"/>
              <a:ext cx="3204000" cy="1080000"/>
            </a:xfrm>
            <a:prstGeom prst="ellipse">
              <a:avLst/>
            </a:prstGeom>
            <a:gradFill>
              <a:gsLst>
                <a:gs pos="100000">
                  <a:srgbClr val="66FFFF"/>
                </a:gs>
                <a:gs pos="0">
                  <a:srgbClr val="CCFFFF"/>
                </a:gs>
              </a:gsLst>
              <a:lin ang="5400000" scaled="0"/>
            </a:gradFill>
            <a:ln w="57150" cap="flat" cmpd="sng" algn="ctr">
              <a:solidFill>
                <a:srgbClr val="66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 defTabSz="1124927">
                <a:defRPr/>
              </a:pPr>
              <a:r>
                <a:rPr kumimoji="0" lang="ja-JP" altLang="en-US" sz="1662" b="1" kern="0">
                  <a:solidFill>
                    <a:srgbClr val="2D2D8A">
                      <a:lumMod val="50000"/>
                    </a:srgb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行政・大学</a:t>
              </a:r>
              <a:endParaRPr kumimoji="0" lang="en-US" altLang="ja-JP" sz="1662" b="1" kern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12156649" y="6804002"/>
              <a:ext cx="2728520" cy="344698"/>
            </a:xfrm>
            <a:prstGeom prst="rect">
              <a:avLst/>
            </a:prstGeom>
            <a:noFill/>
            <a:ln w="571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24927">
                <a:defRPr/>
              </a:pPr>
              <a:endParaRPr kumimoji="0" lang="en-US" altLang="ja-JP" sz="2492" b="1" kern="0" dirty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12790185" y="5584757"/>
              <a:ext cx="2300013" cy="344698"/>
            </a:xfrm>
            <a:prstGeom prst="rect">
              <a:avLst/>
            </a:prstGeom>
            <a:noFill/>
            <a:ln w="571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24927">
                <a:defRPr/>
              </a:pPr>
              <a:r>
                <a:rPr kumimoji="0" lang="ja-JP" altLang="en-US" sz="2492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共創</a:t>
              </a:r>
              <a:endParaRPr kumimoji="0" lang="en-US" altLang="ja-JP" sz="2492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71" name="円/楕円 104"/>
            <p:cNvSpPr/>
            <p:nvPr/>
          </p:nvSpPr>
          <p:spPr>
            <a:xfrm>
              <a:off x="15203569" y="5141205"/>
              <a:ext cx="3204000" cy="1080000"/>
            </a:xfrm>
            <a:prstGeom prst="ellipse">
              <a:avLst/>
            </a:prstGeom>
            <a:gradFill>
              <a:gsLst>
                <a:gs pos="100000">
                  <a:srgbClr val="66FFFF"/>
                </a:gs>
                <a:gs pos="0">
                  <a:srgbClr val="CCFFFF"/>
                </a:gs>
              </a:gsLst>
              <a:lin ang="5400000" scaled="0"/>
            </a:gradFill>
            <a:ln w="57150" cap="flat" cmpd="sng" algn="ctr">
              <a:solidFill>
                <a:srgbClr val="66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 defTabSz="1124927">
                <a:defRPr/>
              </a:pPr>
              <a:r>
                <a:rPr kumimoji="0" lang="ja-JP" altLang="en-US" sz="1662" b="1" kern="0">
                  <a:solidFill>
                    <a:srgbClr val="2D2D8A">
                      <a:lumMod val="50000"/>
                    </a:srgb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地域・住民</a:t>
              </a:r>
              <a:endParaRPr kumimoji="0" lang="en-US" altLang="ja-JP" sz="1662" b="1" kern="0">
                <a:solidFill>
                  <a:srgbClr val="2D2D8A">
                    <a:lumMod val="50000"/>
                  </a:srgb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</p:grpSp>
      <p:sp>
        <p:nvSpPr>
          <p:cNvPr id="74" name="AutoShape 13"/>
          <p:cNvSpPr>
            <a:spLocks noChangeArrowheads="1"/>
          </p:cNvSpPr>
          <p:nvPr/>
        </p:nvSpPr>
        <p:spPr bwMode="auto">
          <a:xfrm flipV="1">
            <a:off x="1430164" y="4369656"/>
            <a:ext cx="4340558" cy="252749"/>
          </a:xfrm>
          <a:prstGeom prst="upArrow">
            <a:avLst>
              <a:gd name="adj1" fmla="val 88620"/>
              <a:gd name="adj2" fmla="val 100000"/>
            </a:avLst>
          </a:prstGeom>
          <a:gradFill flip="none" rotWithShape="1">
            <a:gsLst>
              <a:gs pos="19000">
                <a:srgbClr val="ADDDFF"/>
              </a:gs>
              <a:gs pos="100000">
                <a:srgbClr val="C5EA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txBody>
          <a:bodyPr rot="10800000" vert="eaVert" wrap="none" lIns="50010" tIns="25005" rIns="50010" bIns="25005" anchor="ctr"/>
          <a:lstStyle/>
          <a:p>
            <a:pPr defTabSz="373815">
              <a:defRPr/>
            </a:pPr>
            <a:endParaRPr lang="ja-JP" altLang="en-US" sz="738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eiryo UI" pitchFamily="50" charset="-128"/>
              <a:cs typeface="HGP創英角ｺﾞｼｯｸUB"/>
            </a:endParaRPr>
          </a:p>
        </p:txBody>
      </p:sp>
      <p:grpSp>
        <p:nvGrpSpPr>
          <p:cNvPr id="79" name="グループ化 78"/>
          <p:cNvGrpSpPr/>
          <p:nvPr/>
        </p:nvGrpSpPr>
        <p:grpSpPr>
          <a:xfrm>
            <a:off x="1799067" y="4685707"/>
            <a:ext cx="3523566" cy="727815"/>
            <a:chOff x="1942659" y="4885530"/>
            <a:chExt cx="5588759" cy="1154393"/>
          </a:xfrm>
        </p:grpSpPr>
        <p:grpSp>
          <p:nvGrpSpPr>
            <p:cNvPr id="80" name="グループ化 79"/>
            <p:cNvGrpSpPr/>
            <p:nvPr/>
          </p:nvGrpSpPr>
          <p:grpSpPr>
            <a:xfrm>
              <a:off x="2817408" y="4915707"/>
              <a:ext cx="1793750" cy="508309"/>
              <a:chOff x="5442585" y="4450604"/>
              <a:chExt cx="2895714" cy="868651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正方形/長方形 96"/>
              <p:cNvSpPr/>
              <p:nvPr/>
            </p:nvSpPr>
            <p:spPr bwMode="auto">
              <a:xfrm>
                <a:off x="5442585" y="4450604"/>
                <a:ext cx="2895714" cy="8686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none" lIns="84406" tIns="42203" rIns="84406" bIns="4220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31429">
                  <a:defRPr/>
                </a:pPr>
                <a:endParaRPr kumimoji="0" lang="ja-JP" altLang="en-US" sz="1662" kern="0">
                  <a:solidFill>
                    <a:srgbClr val="000000"/>
                  </a:solidFill>
                  <a:latin typeface="Arial" charset="0"/>
                  <a:ea typeface="Meiryo UI" pitchFamily="50" charset="-128"/>
                  <a:cs typeface="HGP創英角ｺﾞｼｯｸUB" charset="0"/>
                </a:endParaRPr>
              </a:p>
            </p:txBody>
          </p:sp>
          <p:pic>
            <p:nvPicPr>
              <p:cNvPr id="98" name="Picture 6" descr="C:\Users\4015060.JAPAN\Documents\TSST_JPG\Energy_icon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196" y="4510841"/>
                <a:ext cx="737616" cy="737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5" descr="C:\Users\4015060.JAPAN\Documents\TSST_JPG\Energy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6188" y="4686751"/>
                <a:ext cx="2012110" cy="44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" name="グループ化 80"/>
            <p:cNvGrpSpPr/>
            <p:nvPr/>
          </p:nvGrpSpPr>
          <p:grpSpPr>
            <a:xfrm>
              <a:off x="1942659" y="5506486"/>
              <a:ext cx="1793751" cy="533437"/>
              <a:chOff x="5442585" y="7806070"/>
              <a:chExt cx="2895715" cy="911593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正方形/長方形 93"/>
              <p:cNvSpPr/>
              <p:nvPr/>
            </p:nvSpPr>
            <p:spPr bwMode="auto">
              <a:xfrm>
                <a:off x="5442585" y="7806070"/>
                <a:ext cx="2895715" cy="9115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none" lIns="84406" tIns="42203" rIns="84406" bIns="4220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31429">
                  <a:defRPr/>
                </a:pPr>
                <a:endParaRPr kumimoji="0" lang="ja-JP" altLang="en-US" sz="1662" kern="0">
                  <a:solidFill>
                    <a:srgbClr val="000000"/>
                  </a:solidFill>
                  <a:latin typeface="Arial" charset="0"/>
                  <a:ea typeface="Meiryo UI" pitchFamily="50" charset="-128"/>
                  <a:cs typeface="HGP創英角ｺﾞｼｯｸUB" charset="0"/>
                </a:endParaRPr>
              </a:p>
            </p:txBody>
          </p:sp>
          <p:pic>
            <p:nvPicPr>
              <p:cNvPr id="95" name="Picture 10" descr="C:\Users\4015060.JAPAN\Documents\TSST_JPG\Security_icon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196" y="7897956"/>
                <a:ext cx="737616" cy="737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9" descr="C:\Users\4015060.JAPAN\Documents\TSST_JPG\Security.jpg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00145" y="8082742"/>
                <a:ext cx="1709354" cy="44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グループ化 81"/>
            <p:cNvGrpSpPr/>
            <p:nvPr/>
          </p:nvGrpSpPr>
          <p:grpSpPr>
            <a:xfrm>
              <a:off x="5737669" y="5520604"/>
              <a:ext cx="1793749" cy="508309"/>
              <a:chOff x="5442585" y="8643154"/>
              <a:chExt cx="2895713" cy="868651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正方形/長方形 90"/>
              <p:cNvSpPr/>
              <p:nvPr/>
            </p:nvSpPr>
            <p:spPr bwMode="auto">
              <a:xfrm>
                <a:off x="5442585" y="8643154"/>
                <a:ext cx="2895713" cy="8686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none" lIns="84406" tIns="42203" rIns="84406" bIns="4220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31429">
                  <a:defRPr/>
                </a:pPr>
                <a:endParaRPr kumimoji="0" lang="ja-JP" altLang="en-US" sz="1662" kern="0">
                  <a:solidFill>
                    <a:srgbClr val="000000"/>
                  </a:solidFill>
                  <a:latin typeface="Arial" charset="0"/>
                  <a:ea typeface="Meiryo UI" pitchFamily="50" charset="-128"/>
                  <a:cs typeface="HGP創英角ｺﾞｼｯｸUB" charset="0"/>
                </a:endParaRPr>
              </a:p>
            </p:txBody>
          </p:sp>
          <p:pic>
            <p:nvPicPr>
              <p:cNvPr id="92" name="Picture 2" descr="C:\Users\4015060.JAPAN\Documents\TSST_JPG\Wellness_icon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196" y="8700115"/>
                <a:ext cx="737616" cy="737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11" descr="C:\Users\4015060.JAPAN\Documents\TSST_JPG\Wellness.jpg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64071" y="8875759"/>
                <a:ext cx="1762545" cy="44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グループ化 82"/>
            <p:cNvGrpSpPr/>
            <p:nvPr/>
          </p:nvGrpSpPr>
          <p:grpSpPr>
            <a:xfrm>
              <a:off x="3868111" y="5525190"/>
              <a:ext cx="1793749" cy="508309"/>
              <a:chOff x="5442585" y="6745559"/>
              <a:chExt cx="2895713" cy="868651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正方形/長方形 87"/>
              <p:cNvSpPr/>
              <p:nvPr/>
            </p:nvSpPr>
            <p:spPr bwMode="auto">
              <a:xfrm>
                <a:off x="5442585" y="6745559"/>
                <a:ext cx="2895713" cy="8686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none" lIns="84406" tIns="42203" rIns="84406" bIns="4220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31429">
                  <a:defRPr/>
                </a:pPr>
                <a:endParaRPr kumimoji="0" lang="ja-JP" altLang="en-US" sz="1662" kern="0">
                  <a:solidFill>
                    <a:srgbClr val="000000"/>
                  </a:solidFill>
                  <a:latin typeface="Arial" charset="0"/>
                  <a:ea typeface="Meiryo UI" pitchFamily="50" charset="-128"/>
                  <a:cs typeface="HGP創英角ｺﾞｼｯｸUB" charset="0"/>
                </a:endParaRPr>
              </a:p>
            </p:txBody>
          </p:sp>
          <p:pic>
            <p:nvPicPr>
              <p:cNvPr id="89" name="Picture 4" descr="C:\Users\4015060.JAPAN\Documents\TSST_JPG\Community_icon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196" y="6807572"/>
                <a:ext cx="737616" cy="737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3" descr="C:\Users\4015060.JAPAN\Documents\TSST_JPG\Community.jp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5225" y="6995142"/>
                <a:ext cx="2012110" cy="44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グループ化 83"/>
            <p:cNvGrpSpPr/>
            <p:nvPr/>
          </p:nvGrpSpPr>
          <p:grpSpPr>
            <a:xfrm>
              <a:off x="4707454" y="4885530"/>
              <a:ext cx="1793750" cy="508309"/>
              <a:chOff x="5442585" y="5636205"/>
              <a:chExt cx="2895714" cy="868651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正方形/長方形 84"/>
              <p:cNvSpPr/>
              <p:nvPr/>
            </p:nvSpPr>
            <p:spPr bwMode="auto">
              <a:xfrm>
                <a:off x="5442585" y="5636205"/>
                <a:ext cx="2895714" cy="8686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none" lIns="84406" tIns="42203" rIns="84406" bIns="4220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31429">
                  <a:defRPr/>
                </a:pPr>
                <a:endParaRPr kumimoji="0" lang="ja-JP" altLang="en-US" sz="1662" kern="0">
                  <a:solidFill>
                    <a:srgbClr val="000000"/>
                  </a:solidFill>
                  <a:latin typeface="Arial" charset="0"/>
                  <a:ea typeface="Meiryo UI" pitchFamily="50" charset="-128"/>
                  <a:cs typeface="HGP創英角ｺﾞｼｯｸUB" charset="0"/>
                </a:endParaRPr>
              </a:p>
            </p:txBody>
          </p:sp>
          <p:pic>
            <p:nvPicPr>
              <p:cNvPr id="86" name="Picture 8" descr="C:\Users\4015060.JAPAN\Documents\TSST_JPG\Mobilty_icon.jp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196" y="5702825"/>
                <a:ext cx="737616" cy="737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7" descr="C:\Users\4015060.JAPAN\Documents\TSST_JPG\Mobility.jpg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6188" y="5853521"/>
                <a:ext cx="2012110" cy="44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3" name="AutoShape 13"/>
          <p:cNvSpPr>
            <a:spLocks noChangeArrowheads="1"/>
          </p:cNvSpPr>
          <p:nvPr/>
        </p:nvSpPr>
        <p:spPr bwMode="auto">
          <a:xfrm rot="16200000" flipV="1">
            <a:off x="4956842" y="2920969"/>
            <a:ext cx="2545998" cy="1724313"/>
          </a:xfrm>
          <a:prstGeom prst="upArrow">
            <a:avLst>
              <a:gd name="adj1" fmla="val 82243"/>
              <a:gd name="adj2" fmla="val 17743"/>
            </a:avLst>
          </a:prstGeom>
          <a:gradFill flip="none" rotWithShape="1">
            <a:gsLst>
              <a:gs pos="19000">
                <a:srgbClr val="ADDDFF"/>
              </a:gs>
              <a:gs pos="100000">
                <a:srgbClr val="C5EA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txBody>
          <a:bodyPr rot="10800000" vert="eaVert" wrap="none" lIns="50010" tIns="25005" rIns="50010" bIns="25005" anchor="ctr"/>
          <a:lstStyle/>
          <a:p>
            <a:pPr defTabSz="373815">
              <a:defRPr/>
            </a:pPr>
            <a:endParaRPr lang="ja-JP" altLang="en-US" sz="738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eiryo UI" pitchFamily="50" charset="-128"/>
              <a:cs typeface="HGP創英角ｺﾞｼｯｸUB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5437622" y="3520672"/>
            <a:ext cx="1902467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ja-JP" altLang="en-US" sz="1477" b="1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ソリューション別展開</a:t>
            </a:r>
            <a:endParaRPr lang="en-US" altLang="ja-JP" sz="1477" b="1" dirty="0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  <a:p>
            <a:pPr defTabSz="844083"/>
            <a:r>
              <a:rPr lang="ja-JP" altLang="en-US" sz="1477" b="1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パートナー展開</a:t>
            </a:r>
            <a:endParaRPr lang="en-US" altLang="ja-JP" sz="1477" b="1" dirty="0">
              <a:solidFill>
                <a:srgbClr val="000000"/>
              </a:solidFill>
              <a:latin typeface="Arial" charset="0"/>
              <a:ea typeface="Meiryo UI" pitchFamily="50" charset="-128"/>
            </a:endParaRPr>
          </a:p>
        </p:txBody>
      </p:sp>
      <p:sp>
        <p:nvSpPr>
          <p:cNvPr id="54" name="角丸四角形 53"/>
          <p:cNvSpPr/>
          <p:nvPr/>
        </p:nvSpPr>
        <p:spPr bwMode="auto">
          <a:xfrm>
            <a:off x="7158629" y="2234722"/>
            <a:ext cx="1717578" cy="57548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algn="ctr" defTabSz="844083">
              <a:spcBef>
                <a:spcPct val="50000"/>
              </a:spcBef>
            </a:pPr>
            <a:r>
              <a:rPr lang="ja-JP" altLang="en-US" sz="1662" b="1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スマートシティ</a:t>
            </a:r>
            <a:endParaRPr lang="en-US" altLang="ja-JP" sz="1662" b="1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</p:txBody>
      </p:sp>
      <p:sp>
        <p:nvSpPr>
          <p:cNvPr id="55" name="角丸四角形 54"/>
          <p:cNvSpPr/>
          <p:nvPr/>
        </p:nvSpPr>
        <p:spPr bwMode="auto">
          <a:xfrm>
            <a:off x="7158629" y="3069539"/>
            <a:ext cx="1717578" cy="57548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algn="ctr" defTabSz="844083">
              <a:spcBef>
                <a:spcPct val="50000"/>
              </a:spcBef>
            </a:pPr>
            <a:r>
              <a:rPr lang="ja-JP" altLang="en-US" sz="1662" b="1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コンパクトシティ</a:t>
            </a:r>
            <a:endParaRPr lang="en-US" altLang="ja-JP" sz="1662" b="1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</p:txBody>
      </p:sp>
      <p:sp>
        <p:nvSpPr>
          <p:cNvPr id="57" name="角丸四角形 56"/>
          <p:cNvSpPr/>
          <p:nvPr/>
        </p:nvSpPr>
        <p:spPr bwMode="auto">
          <a:xfrm>
            <a:off x="7157193" y="3803262"/>
            <a:ext cx="1717578" cy="57548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algn="ctr" defTabSz="844083">
              <a:spcBef>
                <a:spcPct val="50000"/>
              </a:spcBef>
            </a:pPr>
            <a:r>
              <a:rPr lang="ja-JP" altLang="en-US" sz="1662" b="1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地域まちづくり件名</a:t>
            </a:r>
            <a:endParaRPr lang="en-US" altLang="ja-JP" sz="1662" b="1" dirty="0">
              <a:solidFill>
                <a:srgbClr val="000000"/>
              </a:solidFill>
              <a:latin typeface="Meiryo UI" panose="020B0604030504040204" pitchFamily="50" charset="-128"/>
              <a:ea typeface="Meiryo UI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50775" y="4570216"/>
            <a:ext cx="440442" cy="10529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844083"/>
            <a:r>
              <a:rPr lang="ja-JP" altLang="en-US" sz="166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・・・</a:t>
            </a: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-633936" y="7380135"/>
            <a:ext cx="6982420" cy="1017854"/>
          </a:xfrm>
          <a:prstGeom prst="rect">
            <a:avLst/>
          </a:prstGeom>
          <a:noFill/>
          <a:ln>
            <a:noFill/>
          </a:ln>
          <a:effectLst/>
        </p:spPr>
        <p:txBody>
          <a:bodyPr lIns="22154" tIns="22154" rIns="22154" bIns="22154" anchor="ctr"/>
          <a:lstStyle/>
          <a:p>
            <a:pPr marL="109394" indent="-109394" defTabSz="844083">
              <a:spcBef>
                <a:spcPct val="10000"/>
              </a:spcBef>
              <a:buClr>
                <a:srgbClr val="000000"/>
              </a:buClr>
              <a:defRPr/>
            </a:pP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くらしに密着したものづくり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メーカー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　　　　</a:t>
            </a:r>
            <a:endParaRPr lang="en-US" altLang="ja-JP" sz="2215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09394" indent="-109394" defTabSz="844083">
              <a:spcBef>
                <a:spcPct val="10000"/>
              </a:spcBef>
              <a:buClr>
                <a:srgbClr val="000000"/>
              </a:buClr>
              <a:defRPr/>
            </a:pP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くらし起点のまちづくり</a:t>
            </a:r>
            <a:r>
              <a:rPr lang="en-US" altLang="ja-JP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sz="221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</a:t>
            </a:r>
            <a:endParaRPr lang="en-US" altLang="ja-JP" sz="2215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7" name="図 10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87091">
            <a:off x="2004669" y="5540858"/>
            <a:ext cx="664146" cy="691538"/>
          </a:xfrm>
          <a:prstGeom prst="rect">
            <a:avLst/>
          </a:prstGeom>
        </p:spPr>
      </p:pic>
      <p:pic>
        <p:nvPicPr>
          <p:cNvPr id="108" name="図 10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498" y="5681111"/>
            <a:ext cx="474606" cy="446369"/>
          </a:xfrm>
          <a:prstGeom prst="rect">
            <a:avLst/>
          </a:prstGeom>
        </p:spPr>
      </p:pic>
      <p:pic>
        <p:nvPicPr>
          <p:cNvPr id="117" name="図 1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87091">
            <a:off x="2727757" y="5556297"/>
            <a:ext cx="664146" cy="691538"/>
          </a:xfrm>
          <a:prstGeom prst="rect">
            <a:avLst/>
          </a:prstGeom>
        </p:spPr>
      </p:pic>
      <p:pic>
        <p:nvPicPr>
          <p:cNvPr id="118" name="図 1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6"/>
          <a:stretch/>
        </p:blipFill>
        <p:spPr>
          <a:xfrm>
            <a:off x="2810886" y="5670088"/>
            <a:ext cx="490760" cy="319860"/>
          </a:xfrm>
          <a:prstGeom prst="rect">
            <a:avLst/>
          </a:prstGeom>
        </p:spPr>
      </p:pic>
      <p:pic>
        <p:nvPicPr>
          <p:cNvPr id="120" name="図 1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847"/>
          <a:stretch/>
        </p:blipFill>
        <p:spPr>
          <a:xfrm>
            <a:off x="2729664" y="6000198"/>
            <a:ext cx="653202" cy="114251"/>
          </a:xfrm>
          <a:prstGeom prst="rect">
            <a:avLst/>
          </a:prstGeom>
        </p:spPr>
      </p:pic>
      <p:sp>
        <p:nvSpPr>
          <p:cNvPr id="128" name="テキスト ボックス 127"/>
          <p:cNvSpPr txBox="1"/>
          <p:nvPr/>
        </p:nvSpPr>
        <p:spPr>
          <a:xfrm>
            <a:off x="4265016" y="5696359"/>
            <a:ext cx="951992" cy="3795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844083"/>
            <a:r>
              <a:rPr lang="ja-JP" altLang="en-US" sz="1662" dirty="0">
                <a:solidFill>
                  <a:srgbClr val="000000"/>
                </a:solidFill>
                <a:latin typeface="Arial" charset="0"/>
                <a:ea typeface="Meiryo UI" pitchFamily="50" charset="-128"/>
              </a:rPr>
              <a:t>・・・</a:t>
            </a:r>
          </a:p>
        </p:txBody>
      </p:sp>
      <p:sp>
        <p:nvSpPr>
          <p:cNvPr id="60" name="AutoShape 13"/>
          <p:cNvSpPr>
            <a:spLocks noChangeArrowheads="1"/>
          </p:cNvSpPr>
          <p:nvPr/>
        </p:nvSpPr>
        <p:spPr bwMode="auto">
          <a:xfrm rot="16200000" flipV="1">
            <a:off x="147007" y="2880873"/>
            <a:ext cx="1738951" cy="1619538"/>
          </a:xfrm>
          <a:prstGeom prst="upArrow">
            <a:avLst>
              <a:gd name="adj1" fmla="val 82243"/>
              <a:gd name="adj2" fmla="val 17743"/>
            </a:avLst>
          </a:prstGeom>
          <a:gradFill flip="none" rotWithShape="1">
            <a:gsLst>
              <a:gs pos="19000">
                <a:srgbClr val="ADDDFF"/>
              </a:gs>
              <a:gs pos="100000">
                <a:srgbClr val="C5EA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txBody>
          <a:bodyPr rot="10800000" vert="eaVert" wrap="none" lIns="50010" tIns="25005" rIns="50010" bIns="25005" anchor="ctr"/>
          <a:lstStyle/>
          <a:p>
            <a:pPr defTabSz="373815">
              <a:defRPr/>
            </a:pPr>
            <a:endParaRPr lang="ja-JP" altLang="en-US" sz="738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eiryo UI" pitchFamily="50" charset="-128"/>
              <a:cs typeface="HGP創英角ｺﾞｼｯｸUB"/>
            </a:endParaRPr>
          </a:p>
        </p:txBody>
      </p:sp>
      <p:sp>
        <p:nvSpPr>
          <p:cNvPr id="77" name="角丸四角形 76"/>
          <p:cNvSpPr/>
          <p:nvPr/>
        </p:nvSpPr>
        <p:spPr bwMode="auto">
          <a:xfrm>
            <a:off x="174542" y="2842490"/>
            <a:ext cx="1257730" cy="58196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83077" tIns="43200" rIns="83077" bIns="43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>
              <a:spcBef>
                <a:spcPct val="50000"/>
              </a:spcBef>
            </a:pPr>
            <a:r>
              <a:rPr lang="ja-JP" altLang="en-US" sz="1662" b="1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社会課題</a:t>
            </a:r>
          </a:p>
        </p:txBody>
      </p:sp>
      <p:sp>
        <p:nvSpPr>
          <p:cNvPr id="78" name="角丸四角形 77"/>
          <p:cNvSpPr/>
          <p:nvPr/>
        </p:nvSpPr>
        <p:spPr bwMode="auto">
          <a:xfrm>
            <a:off x="170901" y="3969402"/>
            <a:ext cx="1257730" cy="58196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83077" tIns="43200" rIns="83077" bIns="43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>
              <a:spcBef>
                <a:spcPct val="50000"/>
              </a:spcBef>
            </a:pPr>
            <a:r>
              <a:rPr lang="ja-JP" altLang="en-US" sz="1662" b="1" dirty="0">
                <a:solidFill>
                  <a:srgbClr val="000000"/>
                </a:solidFill>
                <a:latin typeface="Meiryo UI" panose="020B0604030504040204" pitchFamily="50" charset="-128"/>
                <a:ea typeface="Meiryo UI" pitchFamily="50" charset="-128"/>
              </a:rPr>
              <a:t>地域課題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3438838" y="5525059"/>
            <a:ext cx="671257" cy="722154"/>
            <a:chOff x="-2088234" y="5629005"/>
            <a:chExt cx="1558807" cy="1844702"/>
          </a:xfrm>
        </p:grpSpPr>
        <p:pic>
          <p:nvPicPr>
            <p:cNvPr id="75" name="図 7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87091">
              <a:off x="-2088234" y="5629005"/>
              <a:ext cx="1558807" cy="1844702"/>
            </a:xfrm>
            <a:prstGeom prst="rect">
              <a:avLst/>
            </a:prstGeom>
          </p:spPr>
        </p:pic>
        <p:sp>
          <p:nvSpPr>
            <p:cNvPr id="76" name="object 21"/>
            <p:cNvSpPr/>
            <p:nvPr/>
          </p:nvSpPr>
          <p:spPr>
            <a:xfrm>
              <a:off x="-1888155" y="5900201"/>
              <a:ext cx="925250" cy="77730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44083"/>
              <a:endParaRPr sz="1662">
                <a:solidFill>
                  <a:srgbClr val="000000"/>
                </a:solidFill>
                <a:latin typeface="Arial" charset="0"/>
                <a:ea typeface="Meiryo UI" pitchFamily="50" charset="-128"/>
              </a:endParaRPr>
            </a:p>
          </p:txBody>
        </p:sp>
        <p:pic>
          <p:nvPicPr>
            <p:cNvPr id="100" name="図 9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1845999" y="6817126"/>
              <a:ext cx="994845" cy="326403"/>
            </a:xfrm>
            <a:prstGeom prst="rect">
              <a:avLst/>
            </a:prstGeom>
          </p:spPr>
        </p:pic>
      </p:grpSp>
      <p:sp>
        <p:nvSpPr>
          <p:cNvPr id="59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20116" y="120198"/>
            <a:ext cx="50409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DF32D-69AA-497E-8419-0E2E383298AE}" type="slidenum">
              <a:rPr lang="en-US" altLang="ja-JP" sz="140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altLang="ja-JP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582512" y="1166433"/>
            <a:ext cx="7870244" cy="9613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Suita SST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において、関西電力グループはパナソニック株式会社と協力し、街区全体の消費電力を実質再生可能エネルギー</a:t>
            </a: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100%</a:t>
            </a:r>
            <a:r>
              <a:rPr lang="en-US" altLang="ja-JP" sz="1662" baseline="30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※1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で賄うことで、</a:t>
            </a: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Suita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SST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sz="1662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日本初</a:t>
            </a:r>
            <a:r>
              <a:rPr lang="en-US" altLang="ja-JP" sz="1662" baseline="30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※2</a:t>
            </a:r>
            <a:r>
              <a:rPr lang="ja-JP" altLang="en-US" sz="1662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の「再エネ</a:t>
            </a:r>
            <a:r>
              <a:rPr lang="en-US" altLang="ja-JP" sz="1662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1662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タウン」とすることを目指します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662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1968" y="188640"/>
            <a:ext cx="7280032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46" dirty="0">
                <a:solidFill>
                  <a:prstClr val="black"/>
                </a:solidFill>
                <a:latin typeface="Meiryo UI" panose="020B0604030504040204" pitchFamily="50" charset="-128"/>
                <a:ea typeface="Meiryo UI" pitchFamily="50" charset="-128"/>
              </a:rPr>
              <a:t>Suita SST</a:t>
            </a:r>
            <a:r>
              <a:rPr lang="ja-JP" altLang="en-US" sz="1846" dirty="0">
                <a:solidFill>
                  <a:prstClr val="black"/>
                </a:solidFill>
                <a:latin typeface="Meiryo UI" panose="020B0604030504040204" pitchFamily="50" charset="-128"/>
                <a:ea typeface="Meiryo UI" pitchFamily="50" charset="-128"/>
              </a:rPr>
              <a:t>におけるエネルギーの取組み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1965"/>
          <a:stretch/>
        </p:blipFill>
        <p:spPr bwMode="auto">
          <a:xfrm>
            <a:off x="491968" y="2644481"/>
            <a:ext cx="8106100" cy="30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6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323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パナソ</a:t>
            </a:r>
            <a:r>
              <a:rPr lang="ja-JP" altLang="en-US" sz="3323" spc="-138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ニッ</a:t>
            </a:r>
            <a:r>
              <a:rPr lang="ja-JP" altLang="en-US" sz="3323" spc="92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</a:t>
            </a:r>
            <a:r>
              <a:rPr lang="ja-JP" altLang="en-US" sz="3323" spc="138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</a:t>
            </a:r>
            <a:r>
              <a:rPr lang="ja-JP" altLang="en-US" sz="3323" spc="92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境</a:t>
            </a:r>
            <a:r>
              <a:rPr lang="ja-JP" altLang="en-US" sz="3323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ビ</a:t>
            </a:r>
            <a:r>
              <a:rPr lang="ja-JP" altLang="en-US" sz="3323" spc="-92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</a:t>
            </a:r>
            <a:r>
              <a:rPr lang="ja-JP" altLang="en-US" sz="3323" spc="-138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ョ</a:t>
            </a:r>
            <a:r>
              <a:rPr lang="ja-JP" altLang="en-US" sz="3323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ン</a:t>
            </a:r>
            <a:r>
              <a:rPr lang="en-US" altLang="ja-JP" sz="3323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2050</a:t>
            </a:r>
            <a:endParaRPr lang="ja-JP" altLang="en-US" sz="3323" dirty="0">
              <a:solidFill>
                <a:srgbClr val="0033CC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10776" y="1844824"/>
            <a:ext cx="8308615" cy="2736304"/>
          </a:xfrm>
          <a:prstGeom prst="rect">
            <a:avLst/>
          </a:prstGeom>
          <a:solidFill>
            <a:schemeClr val="bg1"/>
          </a:solidFill>
          <a:ln w="63500">
            <a:solidFill>
              <a:srgbClr val="47AA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969"/>
              </a:lnSpc>
            </a:pPr>
            <a:r>
              <a:rPr lang="ja-JP" altLang="en-US" sz="2000" b="1" dirty="0">
                <a:solidFill>
                  <a:srgbClr val="1B884F"/>
                </a:solidFill>
              </a:rPr>
              <a:t>「</a:t>
            </a:r>
            <a:r>
              <a:rPr lang="ja-JP" altLang="en-US" sz="2000" b="1" dirty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より良いくらし」と「持続可能な地球環境」の両立に向け、</a:t>
            </a:r>
            <a:endParaRPr lang="en-US" altLang="ja-JP" sz="2000" b="1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</a:endParaRPr>
          </a:p>
          <a:p>
            <a:pPr algn="ctr">
              <a:lnSpc>
                <a:spcPts val="3969"/>
              </a:lnSpc>
            </a:pPr>
            <a:r>
              <a:rPr lang="ja-JP" altLang="en-US" sz="2000" b="1" dirty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クリーンなエネルギーでより良く快適にくらせる社会を目指し、</a:t>
            </a:r>
            <a:endParaRPr lang="en-US" altLang="ja-JP" sz="2000" b="1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</a:endParaRPr>
          </a:p>
          <a:p>
            <a:pPr algn="ctr">
              <a:lnSpc>
                <a:spcPts val="3969"/>
              </a:lnSpc>
            </a:pPr>
            <a:r>
              <a:rPr lang="ja-JP" altLang="en-US" sz="2400" b="1" dirty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パナソニックは使うエネルギーの削減と、</a:t>
            </a:r>
            <a:endParaRPr lang="en-US" altLang="ja-JP" sz="2400" b="1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</a:endParaRPr>
          </a:p>
          <a:p>
            <a:pPr algn="ctr">
              <a:lnSpc>
                <a:spcPts val="3969"/>
              </a:lnSpc>
            </a:pPr>
            <a:r>
              <a:rPr lang="ja-JP" altLang="en-US" sz="2400" b="1" dirty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それを超えるエネルギーの創出・活用を進めます。</a:t>
            </a:r>
            <a:endParaRPr lang="en-US" altLang="ja-JP" sz="2400" b="1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7989" y="4941168"/>
            <a:ext cx="8574491" cy="86409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ja-JP" altLang="en-US" sz="4062" b="1" dirty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使うエネルギー ＜ 創るエネルギー</a:t>
            </a:r>
            <a:endParaRPr lang="ja-JP" altLang="en-US" sz="5539" b="1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36786" y="1196752"/>
            <a:ext cx="2459350" cy="33234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2017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月策定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3374" y="5941149"/>
            <a:ext cx="9157374" cy="80021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300" b="1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事業成長と一体化した</a:t>
            </a:r>
            <a:endParaRPr lang="en-US" altLang="ja-JP" sz="2300" b="1" dirty="0" smtClean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300" b="1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エネルギーにフォーカスした環境ビジョン</a:t>
            </a:r>
            <a:endParaRPr lang="en-US" altLang="ja-JP" sz="2300" b="1" dirty="0" smtClean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/>
        </p:nvSpPr>
        <p:spPr>
          <a:xfrm>
            <a:off x="8604063" y="52755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２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8128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/>
          <p:cNvSpPr/>
          <p:nvPr/>
        </p:nvSpPr>
        <p:spPr>
          <a:xfrm>
            <a:off x="402560" y="1644172"/>
            <a:ext cx="8312300" cy="4942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5325" y="2484677"/>
            <a:ext cx="2658100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477" b="1" u="sng" dirty="0">
                <a:solidFill>
                  <a:prstClr val="black"/>
                </a:solidFill>
                <a:latin typeface="Meiryo UI"/>
                <a:ea typeface="Meiryo UI"/>
              </a:rPr>
              <a:t>＜平常時：再エネ</a:t>
            </a:r>
            <a:r>
              <a:rPr lang="en-US" altLang="ja-JP" sz="1477" b="1" u="sng" dirty="0">
                <a:solidFill>
                  <a:prstClr val="black"/>
                </a:solidFill>
                <a:latin typeface="Meiryo UI"/>
                <a:ea typeface="Meiryo UI"/>
              </a:rPr>
              <a:t>100</a:t>
            </a:r>
            <a:r>
              <a:rPr lang="ja-JP" altLang="en-US" sz="1477" b="1" u="sng" dirty="0">
                <a:solidFill>
                  <a:prstClr val="black"/>
                </a:solidFill>
                <a:latin typeface="Meiryo UI"/>
                <a:ea typeface="Meiryo UI"/>
              </a:rPr>
              <a:t>タウン＞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21"/>
          <a:stretch/>
        </p:blipFill>
        <p:spPr bwMode="auto">
          <a:xfrm>
            <a:off x="3152045" y="1690106"/>
            <a:ext cx="1992544" cy="5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1212903" y="1701498"/>
            <a:ext cx="1920719" cy="6038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62" b="1" dirty="0">
                <a:solidFill>
                  <a:prstClr val="black"/>
                </a:solidFill>
                <a:latin typeface="Meiryo UI"/>
                <a:ea typeface="Meiryo UI"/>
              </a:rPr>
              <a:t>Suita</a:t>
            </a:r>
            <a:r>
              <a:rPr lang="ja-JP" altLang="en-US" sz="1662" b="1" dirty="0">
                <a:solidFill>
                  <a:prstClr val="black"/>
                </a:solidFill>
                <a:latin typeface="Meiryo UI"/>
                <a:ea typeface="Meiryo UI"/>
              </a:rPr>
              <a:t> </a:t>
            </a:r>
            <a:r>
              <a:rPr lang="en-US" altLang="ja-JP" sz="1662" b="1" dirty="0">
                <a:solidFill>
                  <a:prstClr val="black"/>
                </a:solidFill>
                <a:latin typeface="Meiryo UI"/>
                <a:ea typeface="Meiryo UI"/>
              </a:rPr>
              <a:t>SST</a:t>
            </a: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62" b="1" dirty="0">
                <a:solidFill>
                  <a:prstClr val="black"/>
                </a:solidFill>
                <a:latin typeface="Meiryo UI"/>
                <a:ea typeface="Meiryo UI"/>
              </a:rPr>
              <a:t>エネルギーコンセプト</a:t>
            </a:r>
          </a:p>
        </p:txBody>
      </p:sp>
      <p:sp>
        <p:nvSpPr>
          <p:cNvPr id="29" name="二等辺三角形 28"/>
          <p:cNvSpPr/>
          <p:nvPr/>
        </p:nvSpPr>
        <p:spPr>
          <a:xfrm flipV="1">
            <a:off x="3677258" y="2352433"/>
            <a:ext cx="1688123" cy="86620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30" name="直方体 29"/>
          <p:cNvSpPr/>
          <p:nvPr/>
        </p:nvSpPr>
        <p:spPr>
          <a:xfrm>
            <a:off x="529368" y="5301966"/>
            <a:ext cx="3890188" cy="1244578"/>
          </a:xfrm>
          <a:prstGeom prst="cube">
            <a:avLst>
              <a:gd name="adj" fmla="val 5699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エリア一括受電、蓄電池、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EV</a:t>
            </a:r>
            <a:r>
              <a:rPr lang="ja-JP" altLang="en-US" sz="1292" dirty="0" err="1">
                <a:solidFill>
                  <a:prstClr val="black"/>
                </a:solidFill>
                <a:latin typeface="Meiryo UI"/>
                <a:ea typeface="Meiryo UI"/>
              </a:rPr>
              <a:t>、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EMS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非常用発電機　等</a:t>
            </a:r>
          </a:p>
        </p:txBody>
      </p:sp>
      <p:sp>
        <p:nvSpPr>
          <p:cNvPr id="31" name="直方体 30"/>
          <p:cNvSpPr/>
          <p:nvPr/>
        </p:nvSpPr>
        <p:spPr>
          <a:xfrm>
            <a:off x="817501" y="4190122"/>
            <a:ext cx="1721613" cy="1642529"/>
          </a:xfrm>
          <a:prstGeom prst="cube">
            <a:avLst>
              <a:gd name="adj" fmla="val 22147"/>
            </a:avLst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  <a:alpha val="50000"/>
                </a:schemeClr>
              </a:gs>
              <a:gs pos="50000">
                <a:schemeClr val="accent3">
                  <a:lumMod val="105000"/>
                  <a:satMod val="103000"/>
                  <a:tint val="73000"/>
                  <a:alpha val="50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  <a:alpha val="50000"/>
                </a:schemeClr>
              </a:gs>
            </a:gsLst>
          </a:gradFill>
          <a:ln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電力需要</a:t>
            </a:r>
          </a:p>
        </p:txBody>
      </p:sp>
      <p:sp>
        <p:nvSpPr>
          <p:cNvPr id="32" name="直方体 31"/>
          <p:cNvSpPr/>
          <p:nvPr/>
        </p:nvSpPr>
        <p:spPr>
          <a:xfrm>
            <a:off x="814836" y="3688595"/>
            <a:ext cx="1721613" cy="854066"/>
          </a:xfrm>
          <a:prstGeom prst="cube">
            <a:avLst>
              <a:gd name="adj" fmla="val 4246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省エネ設備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69" dirty="0">
                <a:solidFill>
                  <a:prstClr val="black"/>
                </a:solidFill>
                <a:latin typeface="Meiryo UI"/>
                <a:ea typeface="Meiryo UI"/>
              </a:rPr>
              <a:t>(</a:t>
            </a:r>
            <a:r>
              <a:rPr lang="ja-JP" altLang="en-US" sz="969" dirty="0">
                <a:solidFill>
                  <a:prstClr val="black"/>
                </a:solidFill>
                <a:latin typeface="Meiryo UI"/>
                <a:ea typeface="Meiryo UI"/>
              </a:rPr>
              <a:t>エコキュート、</a:t>
            </a:r>
            <a:endParaRPr lang="en-US" altLang="ja-JP" sz="969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969" dirty="0">
                <a:solidFill>
                  <a:prstClr val="black"/>
                </a:solidFill>
                <a:latin typeface="Meiryo UI"/>
                <a:ea typeface="Meiryo UI"/>
              </a:rPr>
              <a:t>エネファーム等</a:t>
            </a:r>
            <a:r>
              <a:rPr lang="en-US" altLang="ja-JP" sz="969" dirty="0">
                <a:solidFill>
                  <a:prstClr val="black"/>
                </a:solidFill>
                <a:latin typeface="Meiryo UI"/>
                <a:ea typeface="Meiryo UI"/>
              </a:rPr>
              <a:t>)</a:t>
            </a:r>
            <a:endParaRPr lang="ja-JP" altLang="en-US" sz="969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33" name="直方体 32"/>
          <p:cNvSpPr/>
          <p:nvPr/>
        </p:nvSpPr>
        <p:spPr>
          <a:xfrm>
            <a:off x="2386257" y="5025844"/>
            <a:ext cx="1721613" cy="806806"/>
          </a:xfrm>
          <a:prstGeom prst="cube">
            <a:avLst>
              <a:gd name="adj" fmla="val 450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街区内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PV</a:t>
            </a:r>
            <a:endParaRPr lang="ja-JP" altLang="en-US" sz="129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34" name="直方体 33"/>
          <p:cNvSpPr/>
          <p:nvPr/>
        </p:nvSpPr>
        <p:spPr>
          <a:xfrm>
            <a:off x="2386257" y="4171777"/>
            <a:ext cx="1721613" cy="1211088"/>
          </a:xfrm>
          <a:prstGeom prst="cube">
            <a:avLst>
              <a:gd name="adj" fmla="val 29822"/>
            </a:avLst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5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50000"/>
                </a:schemeClr>
              </a:gs>
            </a:gsLst>
          </a:gradFill>
          <a:ln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街区外からの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環境価値調達</a:t>
            </a:r>
          </a:p>
        </p:txBody>
      </p:sp>
      <p:sp>
        <p:nvSpPr>
          <p:cNvPr id="35" name="四角形吹き出し 34"/>
          <p:cNvSpPr/>
          <p:nvPr/>
        </p:nvSpPr>
        <p:spPr>
          <a:xfrm>
            <a:off x="2406847" y="3859944"/>
            <a:ext cx="620118" cy="291365"/>
          </a:xfrm>
          <a:prstGeom prst="wedgeRectCallout">
            <a:avLst>
              <a:gd name="adj1" fmla="val -68342"/>
              <a:gd name="adj2" fmla="val 29381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3231" rIns="33231"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 dirty="0">
                <a:solidFill>
                  <a:prstClr val="black"/>
                </a:solidFill>
                <a:latin typeface="Meiryo UI"/>
                <a:ea typeface="Meiryo UI"/>
              </a:rPr>
              <a:t>減らす</a:t>
            </a: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6"/>
          <a:stretch/>
        </p:blipFill>
        <p:spPr bwMode="auto">
          <a:xfrm>
            <a:off x="5118502" y="1690106"/>
            <a:ext cx="2714476" cy="5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583963" y="2787800"/>
            <a:ext cx="3853940" cy="887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「減らす」「創る」「集める」＆「支える」取組みにより、商業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施設を含む複合開発街区全体の消費電力を実質再生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可能エネルギー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100%</a:t>
            </a: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とする「日本初」の取組みモデルを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確立。</a:t>
            </a:r>
          </a:p>
        </p:txBody>
      </p:sp>
      <p:sp>
        <p:nvSpPr>
          <p:cNvPr id="39" name="直方体 38"/>
          <p:cNvSpPr/>
          <p:nvPr/>
        </p:nvSpPr>
        <p:spPr>
          <a:xfrm>
            <a:off x="4726371" y="5301966"/>
            <a:ext cx="3890188" cy="1244578"/>
          </a:xfrm>
          <a:prstGeom prst="cube">
            <a:avLst>
              <a:gd name="adj" fmla="val 5699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エリア一括受電による施設間の電力融通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蓄電池、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EV</a:t>
            </a:r>
            <a:r>
              <a:rPr lang="ja-JP" altLang="en-US" sz="1292" dirty="0" err="1">
                <a:solidFill>
                  <a:prstClr val="black"/>
                </a:solidFill>
                <a:latin typeface="Meiryo UI"/>
                <a:ea typeface="Meiryo UI"/>
              </a:rPr>
              <a:t>、</a:t>
            </a: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非常用発電機からの給電　等</a:t>
            </a:r>
          </a:p>
        </p:txBody>
      </p:sp>
      <p:sp>
        <p:nvSpPr>
          <p:cNvPr id="40" name="直方体 39"/>
          <p:cNvSpPr/>
          <p:nvPr/>
        </p:nvSpPr>
        <p:spPr>
          <a:xfrm>
            <a:off x="5014503" y="4190122"/>
            <a:ext cx="1721613" cy="1642529"/>
          </a:xfrm>
          <a:prstGeom prst="cube">
            <a:avLst>
              <a:gd name="adj" fmla="val 22147"/>
            </a:avLst>
          </a:prstGeom>
          <a:noFill/>
          <a:ln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29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41" name="直方体 40"/>
          <p:cNvSpPr/>
          <p:nvPr/>
        </p:nvSpPr>
        <p:spPr>
          <a:xfrm>
            <a:off x="5011838" y="3688595"/>
            <a:ext cx="1721613" cy="854066"/>
          </a:xfrm>
          <a:prstGeom prst="cube">
            <a:avLst>
              <a:gd name="adj" fmla="val 4246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8" dirty="0" err="1">
                <a:solidFill>
                  <a:prstClr val="black"/>
                </a:solidFill>
                <a:latin typeface="Meiryo UI"/>
                <a:ea typeface="Meiryo UI"/>
              </a:rPr>
              <a:t>EF</a:t>
            </a:r>
            <a:r>
              <a:rPr lang="ja-JP" altLang="en-US" sz="1108" dirty="0">
                <a:solidFill>
                  <a:prstClr val="black"/>
                </a:solidFill>
                <a:latin typeface="Meiryo UI"/>
                <a:ea typeface="Meiryo UI"/>
              </a:rPr>
              <a:t>等の非常時給電</a:t>
            </a:r>
            <a:endParaRPr lang="en-US" altLang="ja-JP" sz="1108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8" dirty="0">
                <a:solidFill>
                  <a:prstClr val="black"/>
                </a:solidFill>
                <a:latin typeface="Meiryo UI"/>
                <a:ea typeface="Meiryo UI"/>
              </a:rPr>
              <a:t>EQ</a:t>
            </a:r>
            <a:r>
              <a:rPr lang="ja-JP" altLang="en-US" sz="1108" dirty="0">
                <a:solidFill>
                  <a:prstClr val="black"/>
                </a:solidFill>
                <a:latin typeface="Meiryo UI"/>
                <a:ea typeface="Meiryo UI"/>
              </a:rPr>
              <a:t>等の非常時給水</a:t>
            </a:r>
          </a:p>
        </p:txBody>
      </p:sp>
      <p:sp>
        <p:nvSpPr>
          <p:cNvPr id="42" name="直方体 41"/>
          <p:cNvSpPr/>
          <p:nvPr/>
        </p:nvSpPr>
        <p:spPr>
          <a:xfrm>
            <a:off x="6583260" y="5025844"/>
            <a:ext cx="1721613" cy="806806"/>
          </a:xfrm>
          <a:prstGeom prst="cube">
            <a:avLst>
              <a:gd name="adj" fmla="val 450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街区内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PV</a:t>
            </a: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による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自立給電</a:t>
            </a:r>
          </a:p>
        </p:txBody>
      </p:sp>
      <p:sp>
        <p:nvSpPr>
          <p:cNvPr id="43" name="直方体 42"/>
          <p:cNvSpPr/>
          <p:nvPr/>
        </p:nvSpPr>
        <p:spPr>
          <a:xfrm>
            <a:off x="6583260" y="4171777"/>
            <a:ext cx="1721613" cy="1211088"/>
          </a:xfrm>
          <a:prstGeom prst="cube">
            <a:avLst>
              <a:gd name="adj" fmla="val 29822"/>
            </a:avLst>
          </a:prstGeom>
          <a:noFill/>
          <a:ln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29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44" name="下矢印 43"/>
          <p:cNvSpPr/>
          <p:nvPr/>
        </p:nvSpPr>
        <p:spPr>
          <a:xfrm>
            <a:off x="2030652" y="4059882"/>
            <a:ext cx="296267" cy="46417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45" name="下矢印 44"/>
          <p:cNvSpPr/>
          <p:nvPr/>
        </p:nvSpPr>
        <p:spPr>
          <a:xfrm rot="10800000">
            <a:off x="3552404" y="4524051"/>
            <a:ext cx="310322" cy="83806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46" name="四角形吹き出し 45"/>
          <p:cNvSpPr/>
          <p:nvPr/>
        </p:nvSpPr>
        <p:spPr>
          <a:xfrm>
            <a:off x="3800989" y="5532868"/>
            <a:ext cx="620118" cy="291365"/>
          </a:xfrm>
          <a:prstGeom prst="wedgeRectCallout">
            <a:avLst>
              <a:gd name="adj1" fmla="val -63386"/>
              <a:gd name="adj2" fmla="val 12529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3231" rIns="33231"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 dirty="0">
                <a:solidFill>
                  <a:prstClr val="black"/>
                </a:solidFill>
                <a:latin typeface="Meiryo UI"/>
                <a:ea typeface="Meiryo UI"/>
              </a:rPr>
              <a:t>創る</a:t>
            </a:r>
          </a:p>
        </p:txBody>
      </p:sp>
      <p:sp>
        <p:nvSpPr>
          <p:cNvPr id="47" name="四角形吹き出し 46"/>
          <p:cNvSpPr/>
          <p:nvPr/>
        </p:nvSpPr>
        <p:spPr>
          <a:xfrm>
            <a:off x="3799438" y="6182592"/>
            <a:ext cx="620118" cy="291365"/>
          </a:xfrm>
          <a:prstGeom prst="wedgeRectCallout">
            <a:avLst>
              <a:gd name="adj1" fmla="val -62034"/>
              <a:gd name="adj2" fmla="val 12529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3231" rIns="33231"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 dirty="0">
                <a:solidFill>
                  <a:prstClr val="black"/>
                </a:solidFill>
                <a:latin typeface="Meiryo UI"/>
                <a:ea typeface="Meiryo UI"/>
              </a:rPr>
              <a:t>支える</a:t>
            </a:r>
          </a:p>
        </p:txBody>
      </p:sp>
      <p:sp>
        <p:nvSpPr>
          <p:cNvPr id="48" name="四角形吹き出し 47"/>
          <p:cNvSpPr/>
          <p:nvPr/>
        </p:nvSpPr>
        <p:spPr>
          <a:xfrm>
            <a:off x="3800989" y="4938070"/>
            <a:ext cx="620118" cy="291365"/>
          </a:xfrm>
          <a:prstGeom prst="wedgeRectCallout">
            <a:avLst>
              <a:gd name="adj1" fmla="val -63386"/>
              <a:gd name="adj2" fmla="val 12529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3231" rIns="33231"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 dirty="0">
                <a:solidFill>
                  <a:prstClr val="black"/>
                </a:solidFill>
                <a:latin typeface="Meiryo UI"/>
                <a:ea typeface="Meiryo UI"/>
              </a:rPr>
              <a:t>集める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794159" y="2484677"/>
            <a:ext cx="346280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477" b="1" u="sng" dirty="0">
                <a:solidFill>
                  <a:prstClr val="black"/>
                </a:solidFill>
                <a:latin typeface="Meiryo UI"/>
                <a:ea typeface="Meiryo UI"/>
              </a:rPr>
              <a:t>＜非常時：エネルギーレジリエンスタウン＞</a:t>
            </a:r>
          </a:p>
        </p:txBody>
      </p:sp>
      <p:sp>
        <p:nvSpPr>
          <p:cNvPr id="50" name="左右矢印 49"/>
          <p:cNvSpPr/>
          <p:nvPr/>
        </p:nvSpPr>
        <p:spPr>
          <a:xfrm>
            <a:off x="4289602" y="4029554"/>
            <a:ext cx="480602" cy="621375"/>
          </a:xfrm>
          <a:prstGeom prst="leftRightArrow">
            <a:avLst>
              <a:gd name="adj1" fmla="val 46696"/>
              <a:gd name="adj2" fmla="val 2877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892958" y="2787800"/>
            <a:ext cx="3865161" cy="887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“再エネ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100</a:t>
            </a: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タウン”に向け設置した設備を非常時にも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有効活用し、災害時に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(3</a:t>
            </a: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日間</a:t>
            </a:r>
            <a:r>
              <a:rPr lang="en-US" altLang="ja-JP" sz="1292" dirty="0">
                <a:solidFill>
                  <a:prstClr val="black"/>
                </a:solidFill>
                <a:latin typeface="Meiryo UI"/>
                <a:ea typeface="Meiryo UI"/>
              </a:rPr>
              <a:t>)</a:t>
            </a: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自立給電できる仕組み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を具備。周辺住民へもエネルギー供給を行い、地域全体</a:t>
            </a:r>
            <a:endParaRPr lang="en-US" altLang="ja-JP" sz="1292" dirty="0">
              <a:solidFill>
                <a:prstClr val="black"/>
              </a:solidFill>
              <a:latin typeface="Meiryo UI"/>
              <a:ea typeface="Meiryo UI"/>
            </a:endParaRPr>
          </a:p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92" dirty="0">
                <a:solidFill>
                  <a:prstClr val="black"/>
                </a:solidFill>
                <a:latin typeface="Meiryo UI"/>
                <a:ea typeface="Meiryo UI"/>
              </a:rPr>
              <a:t>のレジリエンス向上にも資するモデルを確立。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562167" y="3501177"/>
            <a:ext cx="187743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23" dirty="0">
                <a:solidFill>
                  <a:prstClr val="black"/>
                </a:solidFill>
                <a:latin typeface="Meiryo UI"/>
                <a:ea typeface="Meiryo UI"/>
              </a:rPr>
              <a:t>※</a:t>
            </a:r>
            <a:r>
              <a:rPr lang="ja-JP" altLang="en-US" sz="923" dirty="0">
                <a:solidFill>
                  <a:prstClr val="black"/>
                </a:solidFill>
                <a:latin typeface="Meiryo UI"/>
                <a:ea typeface="Meiryo UI"/>
              </a:rPr>
              <a:t>実線部：設備導入を伴う取組み</a:t>
            </a:r>
            <a:endParaRPr lang="en-US" altLang="ja-JP" sz="923" dirty="0">
              <a:solidFill>
                <a:prstClr val="black"/>
              </a:solidFill>
              <a:latin typeface="Meiryo UI"/>
              <a:ea typeface="Meiryo UI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10220" y="132450"/>
            <a:ext cx="7280032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46" dirty="0">
                <a:solidFill>
                  <a:prstClr val="black"/>
                </a:solidFill>
                <a:latin typeface="Meiryo UI" panose="020B0604030504040204" pitchFamily="50" charset="-128"/>
                <a:ea typeface="Meiryo UI" pitchFamily="50" charset="-128"/>
              </a:rPr>
              <a:t>取組み詳細　～環境性と防災性の両立～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402560" y="862198"/>
            <a:ext cx="8312300" cy="715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Suita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SST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のエネルギーシステムは、平常時は再エネ</a:t>
            </a:r>
            <a:r>
              <a:rPr lang="en-US" altLang="ja-JP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1662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タウン、非常時はエネルギーレジリエンスタウンとして環境性と防災性を両立します。</a:t>
            </a:r>
            <a:endParaRPr lang="en-US" altLang="ja-JP" sz="1662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9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323" spc="92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</a:t>
            </a:r>
            <a:r>
              <a:rPr lang="ja-JP" altLang="en-US" sz="3323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境ビ</a:t>
            </a:r>
            <a:r>
              <a:rPr lang="ja-JP" altLang="en-US" sz="3323" spc="-92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</a:t>
            </a:r>
            <a:r>
              <a:rPr lang="ja-JP" altLang="en-US" sz="3323" spc="-138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ョ</a:t>
            </a:r>
            <a:r>
              <a:rPr lang="ja-JP" altLang="en-US" sz="3323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ン</a:t>
            </a:r>
            <a:r>
              <a:rPr lang="ja-JP" altLang="en-US" sz="3323" spc="92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達</a:t>
            </a:r>
            <a:r>
              <a:rPr lang="ja-JP" altLang="en-US" sz="3323" spc="138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成</a:t>
            </a:r>
            <a:r>
              <a:rPr lang="ja-JP" altLang="en-US" sz="3323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sz="3323" spc="-185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</a:t>
            </a:r>
            <a:r>
              <a:rPr lang="ja-JP" altLang="en-US" sz="3323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</a:t>
            </a:r>
            <a:r>
              <a:rPr lang="ja-JP" altLang="en-US" sz="3323" spc="92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altLang="en-US" sz="3323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</a:t>
            </a:r>
          </a:p>
        </p:txBody>
      </p:sp>
      <p:pic>
        <p:nvPicPr>
          <p:cNvPr id="2050" name="Picture 2" descr="C:\Users\Presentation\Dropbox\Shares\環境ビジョン2050\PPT用\パーツ\P13_軸_0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91" y="1712156"/>
            <a:ext cx="7563796" cy="4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resentation\Dropbox\Shares\環境ビジョン2050\PPT用\パーツ\P13_矢印1_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942" y="2643478"/>
            <a:ext cx="7028621" cy="1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resentation\Dropbox\Shares\環境ビジョン2050\PPT用\パーツ\P13_矢印2_0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697" y="1776403"/>
            <a:ext cx="6874015" cy="31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3202415" y="1847658"/>
            <a:ext cx="2783649" cy="673168"/>
          </a:xfrm>
          <a:prstGeom prst="rect">
            <a:avLst/>
          </a:prstGeom>
          <a:noFill/>
          <a:ln>
            <a:noFill/>
          </a:ln>
        </p:spPr>
        <p:txBody>
          <a:bodyPr wrap="none" lIns="63152" tIns="31577" rIns="63152" bIns="31577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dirty="0">
                <a:solidFill>
                  <a:srgbClr val="E791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製品の省エネ性能向上</a:t>
            </a:r>
          </a:p>
          <a:p>
            <a:pPr>
              <a:lnSpc>
                <a:spcPct val="110000"/>
              </a:lnSpc>
            </a:pPr>
            <a:r>
              <a:rPr lang="ja-JP" altLang="en-US" spc="-74" dirty="0">
                <a:solidFill>
                  <a:srgbClr val="E791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モノづくりプロセスの革新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65697" y="4651749"/>
            <a:ext cx="4051689" cy="673168"/>
          </a:xfrm>
          <a:prstGeom prst="rect">
            <a:avLst/>
          </a:prstGeom>
          <a:noFill/>
          <a:ln>
            <a:noFill/>
          </a:ln>
        </p:spPr>
        <p:txBody>
          <a:bodyPr wrap="none" lIns="63152" tIns="31577" rIns="63152" bIns="31577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dirty="0" smtClean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創・蓄エネルギー事業の拡大</a:t>
            </a:r>
            <a:endParaRPr lang="ja-JP" altLang="en-US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>
              <a:lnSpc>
                <a:spcPct val="110000"/>
              </a:lnSpc>
            </a:pPr>
            <a:r>
              <a:rPr lang="ja-JP" altLang="en-US" dirty="0" smtClean="0">
                <a:solidFill>
                  <a:srgbClr val="1B884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クリーンなエネルギーの活用機会増大</a:t>
            </a:r>
            <a:endParaRPr lang="ja-JP" altLang="en-US" dirty="0">
              <a:solidFill>
                <a:srgbClr val="1B884F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39" name="図 38" descr="P12_0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316" y="1767277"/>
            <a:ext cx="792733" cy="792733"/>
          </a:xfrm>
          <a:prstGeom prst="rect">
            <a:avLst/>
          </a:prstGeom>
        </p:spPr>
      </p:pic>
      <p:pic>
        <p:nvPicPr>
          <p:cNvPr id="41" name="図 40" descr="P12_05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124" y="4571369"/>
            <a:ext cx="801541" cy="792733"/>
          </a:xfrm>
          <a:prstGeom prst="rect">
            <a:avLst/>
          </a:prstGeom>
        </p:spPr>
      </p:pic>
      <p:sp>
        <p:nvSpPr>
          <p:cNvPr id="11" name="Rectangle 8"/>
          <p:cNvSpPr>
            <a:spLocks noGrp="1" noChangeArrowheads="1"/>
          </p:cNvSpPr>
          <p:nvPr/>
        </p:nvSpPr>
        <p:spPr>
          <a:xfrm>
            <a:off x="8604063" y="94184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３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720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323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環境</a:t>
            </a:r>
            <a:r>
              <a:rPr lang="ja-JP" altLang="en-US" sz="3323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行動計画「グリーンプラ</a:t>
            </a:r>
            <a:r>
              <a:rPr lang="ja-JP" altLang="en-US" sz="3323" spc="92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ン</a:t>
            </a:r>
            <a:r>
              <a:rPr lang="en-US" altLang="ja-JP" sz="3323" spc="92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2021</a:t>
            </a:r>
            <a:r>
              <a:rPr lang="ja-JP" altLang="en-US" sz="3323" spc="92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」</a:t>
            </a:r>
            <a:endParaRPr lang="ja-JP" altLang="en-US" sz="3323" spc="92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148873" y="1056892"/>
            <a:ext cx="8876545" cy="427892"/>
          </a:xfrm>
          <a:prstGeom prst="rect">
            <a:avLst/>
          </a:prstGeom>
        </p:spPr>
        <p:txBody>
          <a:bodyPr lIns="66462" rIns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ja-JP" altLang="en-US" sz="1846" b="1" spc="-46" dirty="0">
                <a:latin typeface="Meiryo UI" panose="020B0604030504040204" pitchFamily="50" charset="-128"/>
                <a:ea typeface="Meiryo UI" panose="020B0604030504040204" pitchFamily="50" charset="-128"/>
              </a:rPr>
              <a:t>環境ビジョンの実現に向け、「エネルギー</a:t>
            </a:r>
            <a:r>
              <a:rPr lang="ja-JP" altLang="en-US" sz="1846" b="1" spc="-46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」と「</a:t>
            </a:r>
            <a:r>
              <a:rPr lang="ja-JP" altLang="en-US" sz="1846" b="1" spc="-46" dirty="0">
                <a:latin typeface="Meiryo UI" panose="020B0604030504040204" pitchFamily="50" charset="-128"/>
                <a:ea typeface="Meiryo UI" panose="020B0604030504040204" pitchFamily="50" charset="-128"/>
              </a:rPr>
              <a:t>資源」を重点課題として目標設定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7" y="1501401"/>
            <a:ext cx="7643926" cy="531197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55576" y="1772816"/>
            <a:ext cx="7339277" cy="28549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Rectangle 8"/>
          <p:cNvSpPr>
            <a:spLocks noGrp="1" noChangeArrowheads="1"/>
          </p:cNvSpPr>
          <p:nvPr/>
        </p:nvSpPr>
        <p:spPr>
          <a:xfrm>
            <a:off x="8604063" y="94184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４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5187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87599" y="1282346"/>
            <a:ext cx="8948898" cy="817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87599" y="3133031"/>
            <a:ext cx="8948898" cy="314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87599" y="2189775"/>
            <a:ext cx="8948898" cy="84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067" spc="-127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RE100</a:t>
            </a:r>
            <a:r>
              <a:rPr lang="ja-JP" altLang="en-US" sz="3067" spc="-127" dirty="0" err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への</a:t>
            </a:r>
            <a:r>
              <a:rPr lang="ja-JP" altLang="en-US" sz="3067" spc="-127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加盟　</a:t>
            </a:r>
            <a:endParaRPr lang="ja-JP" altLang="en-US" sz="3067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3073" y="2189828"/>
            <a:ext cx="7739327" cy="43319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defTabSz="844083">
              <a:lnSpc>
                <a:spcPct val="120000"/>
              </a:lnSpc>
            </a:pPr>
            <a:r>
              <a:rPr lang="ja-JP" altLang="en-US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■加盟の目的</a:t>
            </a:r>
            <a:endParaRPr lang="en-US" altLang="ja-JP" sz="1846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073" y="3127803"/>
            <a:ext cx="6659207" cy="43319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defTabSz="844083">
              <a:lnSpc>
                <a:spcPct val="120000"/>
              </a:lnSpc>
            </a:pPr>
            <a:r>
              <a:rPr lang="ja-JP" altLang="en-US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■再生可能エネルギー</a:t>
            </a:r>
            <a:r>
              <a:rPr lang="en-US" altLang="ja-JP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100%</a:t>
            </a:r>
            <a:r>
              <a:rPr lang="ja-JP" altLang="en-US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実現に向けた取り組み</a:t>
            </a:r>
            <a:endParaRPr lang="en-US" altLang="ja-JP" sz="1846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7654" y="3783295"/>
            <a:ext cx="3049824" cy="389998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txBody>
          <a:bodyPr wrap="square" tIns="66462" bIns="66462" rtlCol="0">
            <a:spAutoFit/>
          </a:bodyPr>
          <a:lstStyle/>
          <a:p>
            <a:pPr algn="ctr" defTabSz="844083"/>
            <a:r>
              <a:rPr lang="ja-JP" altLang="en-US" sz="166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再生可能エネルギー利用拡大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510" y="3208492"/>
            <a:ext cx="805984" cy="1084604"/>
          </a:xfrm>
          <a:prstGeom prst="rect">
            <a:avLst/>
          </a:prstGeom>
          <a:ln>
            <a:noFill/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5" r="23878"/>
          <a:stretch/>
        </p:blipFill>
        <p:spPr>
          <a:xfrm>
            <a:off x="7135825" y="3211194"/>
            <a:ext cx="964567" cy="1081902"/>
          </a:xfrm>
          <a:prstGeom prst="rect">
            <a:avLst/>
          </a:prstGeom>
          <a:ln>
            <a:noFill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4427986" y="3556215"/>
            <a:ext cx="2520280" cy="361528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txBody>
          <a:bodyPr wrap="square" tIns="66462" bIns="66462" rtlCol="0">
            <a:spAutoFit/>
          </a:bodyPr>
          <a:lstStyle/>
          <a:p>
            <a:pPr defTabSz="844083"/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自社拠点への再エネ導入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27984" y="4027221"/>
            <a:ext cx="2520279" cy="361528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txBody>
          <a:bodyPr wrap="square" tIns="66462" bIns="66462" rtlCol="0">
            <a:spAutoFit/>
          </a:bodyPr>
          <a:lstStyle/>
          <a:p>
            <a:pPr defTabSz="844083"/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再エネ外部調達の推進</a:t>
            </a:r>
          </a:p>
        </p:txBody>
      </p:sp>
      <p:cxnSp>
        <p:nvCxnSpPr>
          <p:cNvPr id="22" name="カギ線コネクタ 21"/>
          <p:cNvCxnSpPr>
            <a:stCxn id="10" idx="3"/>
            <a:endCxn id="20" idx="1"/>
          </p:cNvCxnSpPr>
          <p:nvPr/>
        </p:nvCxnSpPr>
        <p:spPr>
          <a:xfrm flipV="1">
            <a:off x="3917478" y="3736966"/>
            <a:ext cx="510506" cy="241281"/>
          </a:xfrm>
          <a:prstGeom prst="bentConnector3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>
            <a:stCxn id="10" idx="3"/>
            <a:endCxn id="21" idx="1"/>
          </p:cNvCxnSpPr>
          <p:nvPr/>
        </p:nvCxnSpPr>
        <p:spPr>
          <a:xfrm>
            <a:off x="3917478" y="3978248"/>
            <a:ext cx="510506" cy="229724"/>
          </a:xfrm>
          <a:prstGeom prst="bentConnector3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867694" y="5881903"/>
            <a:ext cx="6584667" cy="326404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lnSpc>
                <a:spcPct val="120000"/>
              </a:lnSpc>
              <a:defRPr/>
            </a:pPr>
            <a:r>
              <a:rPr lang="ja-JP" altLang="en-US" sz="166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さらに、地域特性に応じ、再生可能エネルギーを活用拡大</a:t>
            </a:r>
            <a:endParaRPr lang="ja-JP" altLang="en-US" sz="1662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1924699" y="2330568"/>
            <a:ext cx="3418847" cy="566754"/>
          </a:xfrm>
          <a:prstGeom prst="roundRect">
            <a:avLst>
              <a:gd name="adj" fmla="val 26315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846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環境ビジョンの推進加速</a:t>
            </a:r>
          </a:p>
        </p:txBody>
      </p:sp>
      <p:sp>
        <p:nvSpPr>
          <p:cNvPr id="42" name="角丸四角形 41"/>
          <p:cNvSpPr/>
          <p:nvPr/>
        </p:nvSpPr>
        <p:spPr>
          <a:xfrm>
            <a:off x="5473673" y="2330568"/>
            <a:ext cx="3418847" cy="566754"/>
          </a:xfrm>
          <a:prstGeom prst="roundRect">
            <a:avLst>
              <a:gd name="adj" fmla="val 26315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846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事業活動における強みとする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42322" y="1307853"/>
            <a:ext cx="8134134" cy="77405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844083">
              <a:lnSpc>
                <a:spcPct val="120000"/>
              </a:lnSpc>
            </a:pPr>
            <a:r>
              <a:rPr lang="en-US" altLang="ja-JP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2050</a:t>
            </a:r>
            <a:r>
              <a:rPr lang="ja-JP" altLang="en-US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年までに、</a:t>
            </a:r>
            <a:r>
              <a:rPr lang="ja-JP" altLang="en-US" sz="1846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使用する電力を</a:t>
            </a:r>
            <a:r>
              <a:rPr lang="en-US" altLang="ja-JP" sz="1846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100%</a:t>
            </a:r>
            <a:r>
              <a:rPr lang="ja-JP" altLang="en-US" sz="1846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再生可能エネルギー</a:t>
            </a:r>
            <a:r>
              <a:rPr lang="ja-JP" altLang="en-US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に切り替え、</a:t>
            </a:r>
            <a:endParaRPr lang="en-US" altLang="ja-JP" sz="1846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defTabSz="844083">
              <a:lnSpc>
                <a:spcPct val="120000"/>
              </a:lnSpc>
            </a:pPr>
            <a:r>
              <a:rPr lang="en-US" altLang="ja-JP" sz="1846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</a:t>
            </a:r>
            <a:r>
              <a:rPr lang="en-US" altLang="ja-JP" sz="1846" b="1" baseline="-25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846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排出ゼロのモノづくり</a:t>
            </a:r>
            <a:r>
              <a:rPr lang="ja-JP" altLang="en-US" sz="1846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を目指す</a:t>
            </a:r>
            <a:endParaRPr lang="en-US" altLang="ja-JP" sz="1846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" name="Picture 2"/>
          <p:cNvPicPr preferRelativeResize="0"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046" y="371429"/>
            <a:ext cx="2741458" cy="5985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テキスト ボックス 30"/>
          <p:cNvSpPr txBox="1"/>
          <p:nvPr/>
        </p:nvSpPr>
        <p:spPr>
          <a:xfrm>
            <a:off x="867654" y="4788454"/>
            <a:ext cx="3049824" cy="389998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txBody>
          <a:bodyPr wrap="square" tIns="66462" bIns="66462" rtlCol="0">
            <a:spAutoFit/>
          </a:bodyPr>
          <a:lstStyle/>
          <a:p>
            <a:pPr algn="ctr" defTabSz="844083"/>
            <a:r>
              <a:rPr lang="en-US" altLang="ja-JP" sz="166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</a:t>
            </a:r>
            <a:r>
              <a:rPr lang="en-US" altLang="ja-JP" sz="1662" baseline="-25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66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ゼロモデル工場の推進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427986" y="4558972"/>
            <a:ext cx="2952328" cy="361528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txBody>
          <a:bodyPr wrap="square" tIns="66462" bIns="66462" rtlCol="0">
            <a:spAutoFit/>
          </a:bodyPr>
          <a:lstStyle/>
          <a:p>
            <a:pPr defTabSz="844083"/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水素応用技術実証工場の確立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427986" y="5033764"/>
            <a:ext cx="2952328" cy="588834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66"/>
            </a:solidFill>
          </a:ln>
        </p:spPr>
        <p:txBody>
          <a:bodyPr wrap="square" tIns="66462" bIns="66462" rtlCol="0">
            <a:spAutoFit/>
          </a:bodyPr>
          <a:lstStyle/>
          <a:p>
            <a:pPr defTabSz="844083"/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グローバル各地域で</a:t>
            </a:r>
            <a:r>
              <a:rPr lang="en-US" altLang="ja-JP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</a:t>
            </a:r>
            <a:r>
              <a:rPr lang="en-US" altLang="ja-JP" sz="1477" baseline="-25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</a:t>
            </a:r>
            <a:endParaRPr lang="en-US" altLang="ja-JP" sz="1477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844083"/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モデル工場を</a:t>
            </a:r>
            <a:r>
              <a:rPr lang="en-US" altLang="ja-JP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477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工場以上実現</a:t>
            </a:r>
          </a:p>
        </p:txBody>
      </p:sp>
      <p:cxnSp>
        <p:nvCxnSpPr>
          <p:cNvPr id="34" name="カギ線コネクタ 33"/>
          <p:cNvCxnSpPr>
            <a:stCxn id="31" idx="3"/>
            <a:endCxn id="32" idx="1"/>
          </p:cNvCxnSpPr>
          <p:nvPr/>
        </p:nvCxnSpPr>
        <p:spPr>
          <a:xfrm flipV="1">
            <a:off x="3917478" y="4739723"/>
            <a:ext cx="510506" cy="243615"/>
          </a:xfrm>
          <a:prstGeom prst="bentConnector3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カギ線コネクタ 34"/>
          <p:cNvCxnSpPr>
            <a:stCxn id="31" idx="3"/>
            <a:endCxn id="33" idx="1"/>
          </p:cNvCxnSpPr>
          <p:nvPr/>
        </p:nvCxnSpPr>
        <p:spPr>
          <a:xfrm>
            <a:off x="3917478" y="4983338"/>
            <a:ext cx="510506" cy="344745"/>
          </a:xfrm>
          <a:prstGeom prst="bentConnector3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40135" y="3553938"/>
            <a:ext cx="383503" cy="2068592"/>
          </a:xfrm>
          <a:prstGeom prst="rect">
            <a:avLst/>
          </a:prstGeom>
          <a:solidFill>
            <a:srgbClr val="00B050"/>
          </a:solidFill>
          <a:ln w="6350">
            <a:noFill/>
          </a:ln>
        </p:spPr>
        <p:txBody>
          <a:bodyPr vert="eaVert" wrap="square" rtlCol="0">
            <a:spAutoFit/>
          </a:bodyPr>
          <a:lstStyle/>
          <a:p>
            <a:pPr algn="ctr" defTabSz="844083"/>
            <a:r>
              <a:rPr lang="ja-JP" altLang="en-US" sz="1292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グリーンプラン２０２１</a:t>
            </a:r>
          </a:p>
        </p:txBody>
      </p:sp>
      <p:sp>
        <p:nvSpPr>
          <p:cNvPr id="43" name="フローチャート: 組合せ 42"/>
          <p:cNvSpPr/>
          <p:nvPr/>
        </p:nvSpPr>
        <p:spPr>
          <a:xfrm>
            <a:off x="2627784" y="5660865"/>
            <a:ext cx="1455208" cy="161016"/>
          </a:xfrm>
          <a:prstGeom prst="flowChartMerg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641" y="4456803"/>
            <a:ext cx="1064409" cy="79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440" y="5356599"/>
            <a:ext cx="1090812" cy="811205"/>
          </a:xfrm>
          <a:prstGeom prst="rect">
            <a:avLst/>
          </a:prstGeom>
        </p:spPr>
      </p:pic>
      <p:sp>
        <p:nvSpPr>
          <p:cNvPr id="38" name="Rectangle 8"/>
          <p:cNvSpPr>
            <a:spLocks noGrp="1" noChangeArrowheads="1"/>
          </p:cNvSpPr>
          <p:nvPr/>
        </p:nvSpPr>
        <p:spPr>
          <a:xfrm>
            <a:off x="8604063" y="94184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５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3397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RE10</a:t>
            </a:r>
            <a:r>
              <a:rPr lang="en-US" altLang="ja-JP" sz="32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r>
              <a:rPr lang="ja-JP" altLang="en-US" sz="3200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sz="32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環境ビジョンとの</a:t>
            </a:r>
            <a:r>
              <a:rPr lang="ja-JP" altLang="en-US" sz="3200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関係</a:t>
            </a:r>
            <a:endParaRPr kumimoji="1" lang="ja-JP" altLang="en-US" sz="3200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20" t="2009" r="11496" b="4252"/>
          <a:stretch/>
        </p:blipFill>
        <p:spPr>
          <a:xfrm>
            <a:off x="3633679" y="1941267"/>
            <a:ext cx="4997194" cy="3496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二等辺三角形 3"/>
          <p:cNvSpPr/>
          <p:nvPr/>
        </p:nvSpPr>
        <p:spPr>
          <a:xfrm rot="10800000">
            <a:off x="5003420" y="5561951"/>
            <a:ext cx="2302137" cy="245396"/>
          </a:xfrm>
          <a:prstGeom prst="triangle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7917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534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5" name="Picture 2" descr="パナソニック環境ビジョン2050：「より良いくらし」と「持続可能な地球環境」の両立に向け、クリーンなエネルギーでより良く快適にくらせる社会を目指し、パナソニックは使うエネルギーの削減と、それを超えるクリーンなエネルギーの創出・活用を進めます。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958" y="1941267"/>
            <a:ext cx="2761017" cy="191430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/>
        </p:spPr>
      </p:pic>
      <p:sp>
        <p:nvSpPr>
          <p:cNvPr id="6" name="正方形/長方形 5"/>
          <p:cNvSpPr/>
          <p:nvPr/>
        </p:nvSpPr>
        <p:spPr>
          <a:xfrm>
            <a:off x="4379891" y="3960401"/>
            <a:ext cx="3511100" cy="37559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4388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62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17396" y="5888351"/>
            <a:ext cx="8158425" cy="376385"/>
          </a:xfrm>
          <a:prstGeom prst="rect">
            <a:avLst/>
          </a:prstGeom>
          <a:ln w="38100">
            <a:solidFill>
              <a:srgbClr val="BBE0E3">
                <a:shade val="50000"/>
              </a:srgbClr>
            </a:solidFill>
          </a:ln>
        </p:spPr>
        <p:txBody>
          <a:bodyPr wrap="square">
            <a:spAutoFit/>
          </a:bodyPr>
          <a:lstStyle/>
          <a:p>
            <a:pPr algn="ctr" defTabSz="8438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846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～持続可能な事業推進のためには</a:t>
            </a:r>
            <a:r>
              <a:rPr kumimoji="0" lang="ja-JP" altLang="en-US" sz="1846" b="1" kern="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化石燃料に頼らないエネルギー</a:t>
            </a:r>
            <a:r>
              <a:rPr kumimoji="0" lang="ja-JP" altLang="en-US" sz="1846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使用が重要～</a:t>
            </a:r>
            <a:endParaRPr kumimoji="0" lang="en-US" altLang="ja-JP" sz="1846" b="1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0" y="1154265"/>
            <a:ext cx="9144000" cy="680052"/>
          </a:xfrm>
          <a:prstGeom prst="rect">
            <a:avLst/>
          </a:prstGeom>
        </p:spPr>
        <p:txBody>
          <a:bodyPr vert="horz" lIns="77913" tIns="38957" rIns="77913" bIns="38957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 baseline="0">
                <a:solidFill>
                  <a:srgbClr val="0041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44083"/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RE100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参加は環境ビジョン推進を加速するための取り組み</a:t>
            </a:r>
            <a:endParaRPr lang="en-US" altLang="ja-JP" sz="1704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defTabSz="844083"/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〇進め方は環境ビジョン実現のための現状の計画（</a:t>
            </a:r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GP2021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）に包含されている</a:t>
            </a:r>
          </a:p>
        </p:txBody>
      </p:sp>
      <p:sp>
        <p:nvSpPr>
          <p:cNvPr id="11" name="Rectangle 8"/>
          <p:cNvSpPr>
            <a:spLocks noGrp="1" noChangeArrowheads="1"/>
          </p:cNvSpPr>
          <p:nvPr/>
        </p:nvSpPr>
        <p:spPr>
          <a:xfrm>
            <a:off x="8604063" y="94184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６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7080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954" spc="92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持続可能な社会を目指した事業推進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783272" y="1235525"/>
            <a:ext cx="7577457" cy="504438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</a:ln>
          <a:effectLst/>
        </p:spPr>
        <p:txBody>
          <a:bodyPr lIns="23713" tIns="47426" rIns="0" bIns="0" spcCol="0" rtlCol="0" anchor="t"/>
          <a:lstStyle/>
          <a:p>
            <a:pPr algn="ctr"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215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</a:t>
            </a:r>
            <a:r>
              <a:rPr lang="en-US" altLang="ja-JP" sz="166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215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ゼロの工場づくりの推進</a:t>
            </a:r>
          </a:p>
        </p:txBody>
      </p:sp>
      <p:pic>
        <p:nvPicPr>
          <p:cNvPr id="26" name="Picture 4" descr="工場イメージ図(カラー版-A4）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618661" y="2013921"/>
            <a:ext cx="3698602" cy="21079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" name="Group 6"/>
          <p:cNvGrpSpPr>
            <a:grpSpLocks/>
          </p:cNvGrpSpPr>
          <p:nvPr/>
        </p:nvGrpSpPr>
        <p:grpSpPr bwMode="auto">
          <a:xfrm>
            <a:off x="3973780" y="1690931"/>
            <a:ext cx="1982645" cy="648336"/>
            <a:chOff x="3675" y="1210"/>
            <a:chExt cx="871" cy="346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3936" y="1210"/>
              <a:ext cx="167" cy="208"/>
              <a:chOff x="3804" y="1234"/>
              <a:chExt cx="167" cy="208"/>
            </a:xfrm>
          </p:grpSpPr>
          <p:sp>
            <p:nvSpPr>
              <p:cNvPr id="217" name="Line 8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8" name="Line 9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9" name="AutoShape 10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0" name="Line 11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1" name="Line 12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2" name="Line 13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3" name="Line 14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4" name="Line 15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5" name="Line 16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6" name="Line 17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30" name="Line 21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31" name="Line 22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32" name="Line 23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0" name="Group 24"/>
            <p:cNvGrpSpPr>
              <a:grpSpLocks/>
            </p:cNvGrpSpPr>
            <p:nvPr/>
          </p:nvGrpSpPr>
          <p:grpSpPr bwMode="auto">
            <a:xfrm>
              <a:off x="3845" y="1239"/>
              <a:ext cx="167" cy="208"/>
              <a:chOff x="3804" y="1234"/>
              <a:chExt cx="167" cy="208"/>
            </a:xfrm>
          </p:grpSpPr>
          <p:sp>
            <p:nvSpPr>
              <p:cNvPr id="201" name="Line 25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2" name="Line 26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3" name="AutoShape 27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4" name="Line 28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5" name="Line 29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6" name="Line 30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7" name="Line 31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8" name="Line 32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9" name="Line 33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0" name="Line 34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1" name="Line 35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2" name="Line 36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3" name="Line 37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4" name="Line 38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5" name="Line 39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6" name="Line 40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3753" y="1272"/>
              <a:ext cx="167" cy="208"/>
              <a:chOff x="3804" y="1234"/>
              <a:chExt cx="167" cy="208"/>
            </a:xfrm>
          </p:grpSpPr>
          <p:sp>
            <p:nvSpPr>
              <p:cNvPr id="185" name="Line 42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6" name="Line 43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7" name="AutoShape 44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8" name="Line 45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9" name="Line 46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0" name="Line 47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1" name="Line 48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2" name="Line 49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3" name="Line 50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4" name="Line 51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5" name="Line 52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6" name="Line 53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7" name="Line 54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8" name="Line 55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9" name="Line 56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0" name="Line 57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2" name="Group 58"/>
            <p:cNvGrpSpPr>
              <a:grpSpLocks/>
            </p:cNvGrpSpPr>
            <p:nvPr/>
          </p:nvGrpSpPr>
          <p:grpSpPr bwMode="auto">
            <a:xfrm>
              <a:off x="3675" y="1292"/>
              <a:ext cx="167" cy="208"/>
              <a:chOff x="3804" y="1234"/>
              <a:chExt cx="167" cy="208"/>
            </a:xfrm>
          </p:grpSpPr>
          <p:sp>
            <p:nvSpPr>
              <p:cNvPr id="169" name="Line 59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0" name="Line 60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1" name="AutoShape 61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2" name="Line 62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3" name="Line 63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4" name="Line 64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5" name="Line 65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6" name="Line 66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7" name="Line 67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8" name="Line 68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9" name="Line 69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0" name="Line 70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1" name="Line 71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2" name="Line 72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3" name="Line 73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4" name="Line 74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3" name="Group 75"/>
            <p:cNvGrpSpPr>
              <a:grpSpLocks/>
            </p:cNvGrpSpPr>
            <p:nvPr/>
          </p:nvGrpSpPr>
          <p:grpSpPr bwMode="auto">
            <a:xfrm>
              <a:off x="4252" y="1211"/>
              <a:ext cx="167" cy="208"/>
              <a:chOff x="3804" y="1234"/>
              <a:chExt cx="167" cy="208"/>
            </a:xfrm>
          </p:grpSpPr>
          <p:sp>
            <p:nvSpPr>
              <p:cNvPr id="153" name="Line 76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4" name="Line 77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5" name="AutoShape 78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6" name="Line 79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7" name="Line 80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8" name="Line 81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9" name="Line 82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0" name="Line 83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1" name="Line 84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2" name="Line 85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3" name="Line 86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4" name="Line 87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5" name="Line 88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6" name="Line 89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7" name="Line 90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8" name="Line 91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4" name="Group 92"/>
            <p:cNvGrpSpPr>
              <a:grpSpLocks/>
            </p:cNvGrpSpPr>
            <p:nvPr/>
          </p:nvGrpSpPr>
          <p:grpSpPr bwMode="auto">
            <a:xfrm>
              <a:off x="4160" y="1244"/>
              <a:ext cx="167" cy="208"/>
              <a:chOff x="3804" y="1234"/>
              <a:chExt cx="167" cy="208"/>
            </a:xfrm>
          </p:grpSpPr>
          <p:sp>
            <p:nvSpPr>
              <p:cNvPr id="137" name="Line 93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8" name="Line 94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9" name="AutoShape 95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0" name="Line 96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1" name="Line 97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2" name="Line 98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3" name="Line 99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4" name="Line 100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5" name="Line 101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6" name="Line 102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7" name="Line 103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8" name="Line 104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49" name="Line 105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0" name="Line 106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1" name="Line 107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52" name="Line 108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5" name="Group 109"/>
            <p:cNvGrpSpPr>
              <a:grpSpLocks/>
            </p:cNvGrpSpPr>
            <p:nvPr/>
          </p:nvGrpSpPr>
          <p:grpSpPr bwMode="auto">
            <a:xfrm>
              <a:off x="4068" y="1280"/>
              <a:ext cx="167" cy="208"/>
              <a:chOff x="3804" y="1234"/>
              <a:chExt cx="167" cy="208"/>
            </a:xfrm>
          </p:grpSpPr>
          <p:sp>
            <p:nvSpPr>
              <p:cNvPr id="121" name="Line 110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2" name="Line 111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3" name="AutoShape 112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4" name="Line 113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5" name="Line 114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6" name="Line 115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7" name="Line 116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8" name="Line 117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9" name="Line 118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0" name="Line 119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1" name="Line 120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2" name="Line 121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3" name="Line 122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4" name="Line 123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5" name="Line 124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6" name="Line 125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6" name="Group 126"/>
            <p:cNvGrpSpPr>
              <a:grpSpLocks/>
            </p:cNvGrpSpPr>
            <p:nvPr/>
          </p:nvGrpSpPr>
          <p:grpSpPr bwMode="auto">
            <a:xfrm>
              <a:off x="3977" y="1309"/>
              <a:ext cx="167" cy="208"/>
              <a:chOff x="3804" y="1234"/>
              <a:chExt cx="167" cy="208"/>
            </a:xfrm>
          </p:grpSpPr>
          <p:sp>
            <p:nvSpPr>
              <p:cNvPr id="105" name="Line 127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6" name="Line 128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7" name="AutoShape 129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8" name="Line 130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9" name="Line 131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0" name="Line 132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1" name="Line 133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2" name="Line 134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3" name="Line 135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4" name="Line 136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5" name="Line 137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6" name="Line 138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7" name="Line 139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8" name="Line 140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19" name="Line 141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20" name="Line 142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7" name="Group 143"/>
            <p:cNvGrpSpPr>
              <a:grpSpLocks/>
            </p:cNvGrpSpPr>
            <p:nvPr/>
          </p:nvGrpSpPr>
          <p:grpSpPr bwMode="auto">
            <a:xfrm>
              <a:off x="3885" y="1342"/>
              <a:ext cx="167" cy="208"/>
              <a:chOff x="3804" y="1234"/>
              <a:chExt cx="167" cy="208"/>
            </a:xfrm>
          </p:grpSpPr>
          <p:sp>
            <p:nvSpPr>
              <p:cNvPr id="89" name="Line 144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0" name="Line 145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1" name="AutoShape 146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2" name="Line 147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3" name="Line 148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4" name="Line 149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5" name="Line 150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6" name="Line 151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" name="Line 152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8" name="Line 153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9" name="Line 154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0" name="Line 155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1" name="Line 156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2" name="Line 157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3" name="Line 158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4" name="Line 159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8" name="Group 160"/>
            <p:cNvGrpSpPr>
              <a:grpSpLocks/>
            </p:cNvGrpSpPr>
            <p:nvPr/>
          </p:nvGrpSpPr>
          <p:grpSpPr bwMode="auto">
            <a:xfrm>
              <a:off x="4379" y="1276"/>
              <a:ext cx="167" cy="208"/>
              <a:chOff x="3804" y="1234"/>
              <a:chExt cx="167" cy="208"/>
            </a:xfrm>
          </p:grpSpPr>
          <p:sp>
            <p:nvSpPr>
              <p:cNvPr id="73" name="Line 161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4" name="Line 162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5" name="AutoShape 163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6" name="Line 164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7" name="Line 165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8" name="Line 166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9" name="Line 167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0" name="Line 168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1" name="Line 169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2" name="Line 170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3" name="Line 171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4" name="Line 172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5" name="Line 173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6" name="Line 174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7" name="Line 175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88" name="Line 176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39" name="Group 177"/>
            <p:cNvGrpSpPr>
              <a:grpSpLocks/>
            </p:cNvGrpSpPr>
            <p:nvPr/>
          </p:nvGrpSpPr>
          <p:grpSpPr bwMode="auto">
            <a:xfrm>
              <a:off x="4290" y="1312"/>
              <a:ext cx="167" cy="208"/>
              <a:chOff x="3804" y="1234"/>
              <a:chExt cx="167" cy="208"/>
            </a:xfrm>
          </p:grpSpPr>
          <p:sp>
            <p:nvSpPr>
              <p:cNvPr id="57" name="Line 178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8" name="Line 179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9" name="AutoShape 180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0" name="Line 181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1" name="Line 182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2" name="Line 183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3" name="Line 184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4" name="Line 185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5" name="Line 186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6" name="Line 187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7" name="Line 188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8" name="Line 189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69" name="Line 190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0" name="Line 191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1" name="Line 192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72" name="Line 193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40" name="Group 194"/>
            <p:cNvGrpSpPr>
              <a:grpSpLocks/>
            </p:cNvGrpSpPr>
            <p:nvPr/>
          </p:nvGrpSpPr>
          <p:grpSpPr bwMode="auto">
            <a:xfrm>
              <a:off x="4196" y="1348"/>
              <a:ext cx="167" cy="208"/>
              <a:chOff x="3804" y="1234"/>
              <a:chExt cx="167" cy="208"/>
            </a:xfrm>
          </p:grpSpPr>
          <p:sp>
            <p:nvSpPr>
              <p:cNvPr id="41" name="Line 195"/>
              <p:cNvSpPr>
                <a:spLocks noChangeShapeType="1"/>
              </p:cNvSpPr>
              <p:nvPr/>
            </p:nvSpPr>
            <p:spPr bwMode="auto">
              <a:xfrm flipV="1">
                <a:off x="3912" y="1385"/>
                <a:ext cx="50" cy="21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2" name="Line 196"/>
              <p:cNvSpPr>
                <a:spLocks noChangeShapeType="1"/>
              </p:cNvSpPr>
              <p:nvPr/>
            </p:nvSpPr>
            <p:spPr bwMode="auto">
              <a:xfrm flipH="1" flipV="1">
                <a:off x="3887" y="1338"/>
                <a:ext cx="75" cy="45"/>
              </a:xfrm>
              <a:prstGeom prst="line">
                <a:avLst/>
              </a:prstGeom>
              <a:noFill/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3" name="AutoShape 197"/>
              <p:cNvSpPr>
                <a:spLocks noChangeArrowheads="1"/>
              </p:cNvSpPr>
              <p:nvPr/>
            </p:nvSpPr>
            <p:spPr bwMode="auto">
              <a:xfrm rot="1745408">
                <a:off x="3810" y="1234"/>
                <a:ext cx="157" cy="208"/>
              </a:xfrm>
              <a:prstGeom prst="parallelogram">
                <a:avLst>
                  <a:gd name="adj" fmla="val 27294"/>
                </a:avLst>
              </a:prstGeom>
              <a:solidFill>
                <a:srgbClr val="DDDDDD"/>
              </a:solidFill>
              <a:ln w="317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4" name="Line 198"/>
              <p:cNvSpPr>
                <a:spLocks noChangeShapeType="1"/>
              </p:cNvSpPr>
              <p:nvPr/>
            </p:nvSpPr>
            <p:spPr bwMode="auto">
              <a:xfrm>
                <a:off x="3852" y="1288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5" name="Line 199"/>
              <p:cNvSpPr>
                <a:spLocks noChangeShapeType="1"/>
              </p:cNvSpPr>
              <p:nvPr/>
            </p:nvSpPr>
            <p:spPr bwMode="auto">
              <a:xfrm>
                <a:off x="3838" y="1300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6" name="Line 200"/>
              <p:cNvSpPr>
                <a:spLocks noChangeShapeType="1"/>
              </p:cNvSpPr>
              <p:nvPr/>
            </p:nvSpPr>
            <p:spPr bwMode="auto">
              <a:xfrm>
                <a:off x="3827" y="1314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7" name="Line 201"/>
              <p:cNvSpPr>
                <a:spLocks noChangeShapeType="1"/>
              </p:cNvSpPr>
              <p:nvPr/>
            </p:nvSpPr>
            <p:spPr bwMode="auto">
              <a:xfrm>
                <a:off x="3815" y="132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8" name="Line 202"/>
              <p:cNvSpPr>
                <a:spLocks noChangeShapeType="1"/>
              </p:cNvSpPr>
              <p:nvPr/>
            </p:nvSpPr>
            <p:spPr bwMode="auto">
              <a:xfrm>
                <a:off x="3863" y="1276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49" name="Line 203"/>
              <p:cNvSpPr>
                <a:spLocks noChangeShapeType="1"/>
              </p:cNvSpPr>
              <p:nvPr/>
            </p:nvSpPr>
            <p:spPr bwMode="auto">
              <a:xfrm>
                <a:off x="3804" y="1335"/>
                <a:ext cx="108" cy="6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0" name="Line 204"/>
              <p:cNvSpPr>
                <a:spLocks noChangeShapeType="1"/>
              </p:cNvSpPr>
              <p:nvPr/>
            </p:nvSpPr>
            <p:spPr bwMode="auto">
              <a:xfrm flipH="1">
                <a:off x="3914" y="1338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1" name="Line 205"/>
              <p:cNvSpPr>
                <a:spLocks noChangeShapeType="1"/>
              </p:cNvSpPr>
              <p:nvPr/>
            </p:nvSpPr>
            <p:spPr bwMode="auto">
              <a:xfrm flipH="1">
                <a:off x="3897" y="132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2" name="Line 206"/>
              <p:cNvSpPr>
                <a:spLocks noChangeShapeType="1"/>
              </p:cNvSpPr>
              <p:nvPr/>
            </p:nvSpPr>
            <p:spPr bwMode="auto">
              <a:xfrm flipH="1">
                <a:off x="3877" y="131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3" name="Line 207"/>
              <p:cNvSpPr>
                <a:spLocks noChangeShapeType="1"/>
              </p:cNvSpPr>
              <p:nvPr/>
            </p:nvSpPr>
            <p:spPr bwMode="auto">
              <a:xfrm flipH="1">
                <a:off x="3859" y="1307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4" name="Line 208"/>
              <p:cNvSpPr>
                <a:spLocks noChangeShapeType="1"/>
              </p:cNvSpPr>
              <p:nvPr/>
            </p:nvSpPr>
            <p:spPr bwMode="auto">
              <a:xfrm flipH="1">
                <a:off x="3841" y="129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5" name="Line 209"/>
              <p:cNvSpPr>
                <a:spLocks noChangeShapeType="1"/>
              </p:cNvSpPr>
              <p:nvPr/>
            </p:nvSpPr>
            <p:spPr bwMode="auto">
              <a:xfrm flipH="1">
                <a:off x="3810" y="127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6" name="Line 210"/>
              <p:cNvSpPr>
                <a:spLocks noChangeShapeType="1"/>
              </p:cNvSpPr>
              <p:nvPr/>
            </p:nvSpPr>
            <p:spPr bwMode="auto">
              <a:xfrm flipH="1">
                <a:off x="3821" y="1286"/>
                <a:ext cx="56" cy="57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33231" bIns="33231" anchor="ctr">
                <a:spAutoFit/>
              </a:bodyPr>
              <a:lstStyle/>
              <a:p>
                <a:pPr defTabSz="8440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108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233" name="正方形/長方形 232"/>
          <p:cNvSpPr/>
          <p:nvPr/>
        </p:nvSpPr>
        <p:spPr bwMode="auto">
          <a:xfrm>
            <a:off x="4886133" y="4191899"/>
            <a:ext cx="3167442" cy="6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4366" tIns="42185" rIns="99692" bIns="42185" rtlCol="0" anchor="ctr" anchorCtr="1">
            <a:spAutoFit/>
          </a:bodyPr>
          <a:lstStyle/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939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太陽光発電システムの導入</a:t>
            </a:r>
            <a:endParaRPr lang="en-US" altLang="ja-JP" sz="1939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29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2020</a:t>
            </a: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年度完了予定）</a:t>
            </a:r>
            <a:endParaRPr lang="en-US" altLang="ja-JP" sz="1292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34" name="テキスト ボックス 233"/>
          <p:cNvSpPr txBox="1"/>
          <p:nvPr/>
        </p:nvSpPr>
        <p:spPr>
          <a:xfrm>
            <a:off x="3470984" y="4162823"/>
            <a:ext cx="172909" cy="194967"/>
          </a:xfrm>
          <a:prstGeom prst="rect">
            <a:avLst/>
          </a:prstGeom>
          <a:noFill/>
          <a:ln w="6350">
            <a:noFill/>
          </a:ln>
        </p:spPr>
        <p:txBody>
          <a:bodyPr wrap="none" lIns="33231" tIns="33231" rIns="33231" bIns="33231" rtlCol="0">
            <a:spAutoFit/>
          </a:bodyPr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31" dirty="0">
                <a:solidFill>
                  <a:srgbClr val="7F7F7F"/>
                </a:solidFill>
                <a:latin typeface="PUD新ゴシック表示-B" panose="020B0500000000000000" pitchFamily="50" charset="-128"/>
                <a:ea typeface="PUD新ゴシック表示-B" panose="020B0500000000000000" pitchFamily="50" charset="-128"/>
              </a:rPr>
              <a:t>※</a:t>
            </a:r>
            <a:endParaRPr lang="ja-JP" altLang="en-US" sz="831" dirty="0">
              <a:solidFill>
                <a:srgbClr val="7F7F7F"/>
              </a:solidFill>
              <a:latin typeface="PUD新ゴシック表示-B" panose="020B0500000000000000" pitchFamily="50" charset="-128"/>
              <a:ea typeface="PUD新ゴシック表示-B" panose="020B0500000000000000" pitchFamily="50" charset="-128"/>
            </a:endParaRPr>
          </a:p>
        </p:txBody>
      </p:sp>
      <p:sp>
        <p:nvSpPr>
          <p:cNvPr id="235" name="テキスト ボックス 234"/>
          <p:cNvSpPr txBox="1"/>
          <p:nvPr/>
        </p:nvSpPr>
        <p:spPr>
          <a:xfrm>
            <a:off x="7872967" y="4162823"/>
            <a:ext cx="172909" cy="194967"/>
          </a:xfrm>
          <a:prstGeom prst="rect">
            <a:avLst/>
          </a:prstGeom>
          <a:noFill/>
          <a:ln w="6350">
            <a:noFill/>
          </a:ln>
        </p:spPr>
        <p:txBody>
          <a:bodyPr wrap="none" lIns="33231" tIns="33231" rIns="33231" bIns="33231" rtlCol="0">
            <a:spAutoFit/>
          </a:bodyPr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31" dirty="0">
                <a:solidFill>
                  <a:srgbClr val="7F7F7F"/>
                </a:solidFill>
                <a:latin typeface="PUD新ゴシック表示-B" panose="020B0500000000000000" pitchFamily="50" charset="-128"/>
                <a:ea typeface="PUD新ゴシック表示-B" panose="020B0500000000000000" pitchFamily="50" charset="-128"/>
              </a:rPr>
              <a:t>※</a:t>
            </a:r>
            <a:endParaRPr lang="ja-JP" altLang="en-US" sz="831" dirty="0">
              <a:solidFill>
                <a:srgbClr val="7F7F7F"/>
              </a:solidFill>
              <a:latin typeface="PUD新ゴシック表示-B" panose="020B0500000000000000" pitchFamily="50" charset="-128"/>
              <a:ea typeface="PUD新ゴシック表示-B" panose="020B0500000000000000" pitchFamily="50" charset="-128"/>
            </a:endParaRPr>
          </a:p>
        </p:txBody>
      </p:sp>
      <p:pic>
        <p:nvPicPr>
          <p:cNvPr id="236" name="図 235" descr="P18_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27" y="3241063"/>
            <a:ext cx="1526075" cy="950862"/>
          </a:xfrm>
          <a:prstGeom prst="rect">
            <a:avLst/>
          </a:prstGeom>
        </p:spPr>
      </p:pic>
      <p:pic>
        <p:nvPicPr>
          <p:cNvPr id="237" name="図 236" descr="P18_0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64" y="3104581"/>
            <a:ext cx="1526075" cy="950862"/>
          </a:xfrm>
          <a:prstGeom prst="rect">
            <a:avLst/>
          </a:prstGeom>
        </p:spPr>
      </p:pic>
      <p:sp>
        <p:nvSpPr>
          <p:cNvPr id="238" name="正方形/長方形 237"/>
          <p:cNvSpPr/>
          <p:nvPr/>
        </p:nvSpPr>
        <p:spPr bwMode="auto">
          <a:xfrm>
            <a:off x="1754996" y="4226602"/>
            <a:ext cx="1917099" cy="6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4366" tIns="42185" rIns="99692" bIns="42185" rtlCol="0" anchor="ctr" anchorCtr="1">
            <a:spAutoFit/>
          </a:bodyPr>
          <a:lstStyle/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939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照明の</a:t>
            </a:r>
            <a:r>
              <a:rPr lang="en-US" altLang="ja-JP" sz="1939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LED</a:t>
            </a:r>
            <a:r>
              <a:rPr lang="ja-JP" altLang="en-US" sz="1939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化</a:t>
            </a:r>
            <a:endParaRPr lang="en-US" altLang="ja-JP" sz="1939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29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2018</a:t>
            </a: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年度完了予定）</a:t>
            </a:r>
            <a:endParaRPr lang="en-US" altLang="ja-JP" sz="1292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39" name="正方形/長方形 238"/>
          <p:cNvSpPr/>
          <p:nvPr/>
        </p:nvSpPr>
        <p:spPr bwMode="auto">
          <a:xfrm>
            <a:off x="1129825" y="4957760"/>
            <a:ext cx="3167442" cy="6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4366" tIns="42185" rIns="99692" bIns="42185" rtlCol="0" anchor="ctr" anchorCtr="1">
            <a:spAutoFit/>
          </a:bodyPr>
          <a:lstStyle/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939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先進的な省エネ技術の活用</a:t>
            </a:r>
            <a:endParaRPr lang="en-US" altLang="ja-JP" sz="1939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292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FEMS</a:t>
            </a: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技術など）</a:t>
            </a:r>
            <a:endParaRPr lang="en-US" altLang="ja-JP" sz="1292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40" name="正方形/長方形 239"/>
          <p:cNvSpPr/>
          <p:nvPr/>
        </p:nvSpPr>
        <p:spPr bwMode="auto">
          <a:xfrm>
            <a:off x="1146496" y="5724432"/>
            <a:ext cx="3134098" cy="6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4366" tIns="42185" rIns="99692" bIns="42185" rtlCol="0" anchor="ctr" anchorCtr="1">
            <a:spAutoFit/>
          </a:bodyPr>
          <a:lstStyle/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939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革新的なモノづくり</a:t>
            </a:r>
            <a:endParaRPr lang="en-US" altLang="ja-JP" sz="1939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92" spc="-138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（スマート・マニュファクチャリングなど）</a:t>
            </a:r>
            <a:endParaRPr lang="en-US" altLang="ja-JP" sz="1292" spc="-138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41" name="正方形/長方形 240"/>
          <p:cNvSpPr/>
          <p:nvPr/>
        </p:nvSpPr>
        <p:spPr bwMode="auto">
          <a:xfrm>
            <a:off x="5010367" y="4957760"/>
            <a:ext cx="2918976" cy="6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4366" tIns="42185" rIns="99692" bIns="42185" rtlCol="0" anchor="ctr" anchorCtr="1">
            <a:spAutoFit/>
          </a:bodyPr>
          <a:lstStyle/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939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蓄エネルギー機器の活用</a:t>
            </a:r>
            <a:endParaRPr lang="en-US" altLang="ja-JP" sz="1939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（次世代蓄電池など）</a:t>
            </a:r>
            <a:endParaRPr lang="en-US" altLang="ja-JP" sz="1292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42" name="正方形/長方形 241"/>
          <p:cNvSpPr/>
          <p:nvPr/>
        </p:nvSpPr>
        <p:spPr bwMode="auto">
          <a:xfrm>
            <a:off x="4601921" y="5724432"/>
            <a:ext cx="3735866" cy="6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4366" tIns="42185" rIns="99692" bIns="42185" rtlCol="0" anchor="ctr" anchorCtr="1">
            <a:spAutoFit/>
          </a:bodyPr>
          <a:lstStyle/>
          <a:p>
            <a:pPr algn="ctr" defTabSz="84408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939" spc="-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クリーンなエネルギーの利用拡大</a:t>
            </a:r>
            <a:r>
              <a:rPr lang="en-US" altLang="ja-JP" sz="2031" spc="-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/>
            </a:r>
            <a:br>
              <a:rPr lang="en-US" altLang="ja-JP" sz="2031" spc="-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</a:br>
            <a:r>
              <a:rPr lang="ja-JP" altLang="en-US" sz="1292" spc="-92" dirty="0">
                <a:solidFill>
                  <a:srgbClr val="000000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  <a:cs typeface="Meiryo UI" panose="020B0604030504040204" pitchFamily="50" charset="-128"/>
              </a:rPr>
              <a:t>（再エネ由来電力の活用など）</a:t>
            </a:r>
            <a:endParaRPr lang="en-US" altLang="ja-JP" sz="1292" spc="-92" dirty="0">
              <a:solidFill>
                <a:srgbClr val="000000"/>
              </a:solidFill>
              <a:latin typeface="PUD新ゴシック表示-M" panose="020B0500000000000000" pitchFamily="50" charset="-128"/>
              <a:ea typeface="PUD新ゴシック表示-M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43" name="テキスト ボックス 242"/>
          <p:cNvSpPr txBox="1"/>
          <p:nvPr/>
        </p:nvSpPr>
        <p:spPr>
          <a:xfrm>
            <a:off x="6207746" y="6333318"/>
            <a:ext cx="1252266" cy="234360"/>
          </a:xfrm>
          <a:prstGeom prst="rect">
            <a:avLst/>
          </a:prstGeom>
          <a:noFill/>
          <a:ln w="6350">
            <a:noFill/>
          </a:ln>
        </p:spPr>
        <p:txBody>
          <a:bodyPr wrap="none" rtlCol="0" anchor="ctr" anchorCtr="1">
            <a:spAutoFit/>
          </a:bodyPr>
          <a:lstStyle/>
          <a:p>
            <a:pPr algn="r"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23" dirty="0">
                <a:solidFill>
                  <a:srgbClr val="7F7F7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※</a:t>
            </a:r>
            <a:r>
              <a:rPr lang="ja-JP" altLang="en-US" sz="923" dirty="0">
                <a:solidFill>
                  <a:srgbClr val="7F7F7F"/>
                </a:solidFill>
                <a:latin typeface="PUD新ゴシック表示-M" panose="020B0500000000000000" pitchFamily="50" charset="-128"/>
                <a:ea typeface="PUD新ゴシック表示-M" panose="020B0500000000000000" pitchFamily="50" charset="-128"/>
              </a:rPr>
              <a:t>導入可能な事業場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15" y="1725126"/>
            <a:ext cx="1525786" cy="113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7226" y="1885819"/>
            <a:ext cx="1659013" cy="93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" name="図 2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02" y="376881"/>
            <a:ext cx="727788" cy="671804"/>
          </a:xfrm>
          <a:prstGeom prst="rect">
            <a:avLst/>
          </a:prstGeom>
        </p:spPr>
      </p:pic>
      <p:pic>
        <p:nvPicPr>
          <p:cNvPr id="245" name="図 2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99" y="376881"/>
            <a:ext cx="727788" cy="671804"/>
          </a:xfrm>
          <a:prstGeom prst="rect">
            <a:avLst/>
          </a:prstGeom>
        </p:spPr>
      </p:pic>
      <p:sp>
        <p:nvSpPr>
          <p:cNvPr id="247" name="Rectangle 8"/>
          <p:cNvSpPr>
            <a:spLocks noGrp="1" noChangeArrowheads="1"/>
          </p:cNvSpPr>
          <p:nvPr/>
        </p:nvSpPr>
        <p:spPr>
          <a:xfrm>
            <a:off x="8604063" y="94184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７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25043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フリーフォーム 72"/>
          <p:cNvSpPr/>
          <p:nvPr/>
        </p:nvSpPr>
        <p:spPr>
          <a:xfrm rot="5400000" flipH="1">
            <a:off x="5842846" y="4085755"/>
            <a:ext cx="715287" cy="2060535"/>
          </a:xfrm>
          <a:custGeom>
            <a:avLst/>
            <a:gdLst>
              <a:gd name="connsiteX0" fmla="*/ 1066800 w 1066800"/>
              <a:gd name="connsiteY0" fmla="*/ 754380 h 754380"/>
              <a:gd name="connsiteX1" fmla="*/ 0 w 1066800"/>
              <a:gd name="connsiteY1" fmla="*/ 754380 h 754380"/>
              <a:gd name="connsiteX2" fmla="*/ 0 w 1066800"/>
              <a:gd name="connsiteY2" fmla="*/ 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754380">
                <a:moveTo>
                  <a:pt x="1066800" y="754380"/>
                </a:moveTo>
                <a:lnTo>
                  <a:pt x="0" y="75438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116B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fontAlgn="auto">
              <a:spcBef>
                <a:spcPts val="0"/>
              </a:spcBef>
              <a:spcAft>
                <a:spcPts val="0"/>
              </a:spcAft>
            </a:pPr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893" y="3244932"/>
            <a:ext cx="3764610" cy="1963390"/>
          </a:xfrm>
          <a:prstGeom prst="rect">
            <a:avLst/>
          </a:prstGeo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067" spc="85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</a:t>
            </a:r>
            <a:r>
              <a:rPr lang="en-US" altLang="ja-JP" sz="3067" spc="85" baseline="-25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3067" spc="-127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ゼロ工場の推進</a:t>
            </a:r>
            <a:endParaRPr lang="ja-JP" altLang="en-US" sz="3067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楕円 10"/>
          <p:cNvSpPr/>
          <p:nvPr/>
        </p:nvSpPr>
        <p:spPr>
          <a:xfrm>
            <a:off x="3441827" y="3970977"/>
            <a:ext cx="133139" cy="122712"/>
          </a:xfrm>
          <a:prstGeom prst="ellipse">
            <a:avLst/>
          </a:prstGeom>
          <a:solidFill>
            <a:srgbClr val="11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2065383" y="3857442"/>
            <a:ext cx="133139" cy="122712"/>
          </a:xfrm>
          <a:prstGeom prst="ellipse">
            <a:avLst/>
          </a:prstGeom>
          <a:solidFill>
            <a:srgbClr val="11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フリーフォーム 13"/>
          <p:cNvSpPr/>
          <p:nvPr/>
        </p:nvSpPr>
        <p:spPr>
          <a:xfrm rot="10800000">
            <a:off x="3206945" y="2534785"/>
            <a:ext cx="301533" cy="1442200"/>
          </a:xfrm>
          <a:custGeom>
            <a:avLst/>
            <a:gdLst>
              <a:gd name="connsiteX0" fmla="*/ 1066800 w 1066800"/>
              <a:gd name="connsiteY0" fmla="*/ 754380 h 754380"/>
              <a:gd name="connsiteX1" fmla="*/ 0 w 1066800"/>
              <a:gd name="connsiteY1" fmla="*/ 754380 h 754380"/>
              <a:gd name="connsiteX2" fmla="*/ 0 w 1066800"/>
              <a:gd name="connsiteY2" fmla="*/ 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754380">
                <a:moveTo>
                  <a:pt x="1066800" y="754380"/>
                </a:moveTo>
                <a:lnTo>
                  <a:pt x="0" y="75438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116B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377547" y="1849125"/>
            <a:ext cx="3198400" cy="1479942"/>
            <a:chOff x="6024571" y="1176570"/>
            <a:chExt cx="3464933" cy="1736876"/>
          </a:xfrm>
        </p:grpSpPr>
        <p:sp>
          <p:nvSpPr>
            <p:cNvPr id="10" name="楕円 9"/>
            <p:cNvSpPr/>
            <p:nvPr/>
          </p:nvSpPr>
          <p:spPr>
            <a:xfrm>
              <a:off x="6706834" y="1577685"/>
              <a:ext cx="144234" cy="144016"/>
            </a:xfrm>
            <a:prstGeom prst="ellipse">
              <a:avLst/>
            </a:prstGeom>
            <a:solidFill>
              <a:srgbClr val="116B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 rot="16200000">
              <a:off x="5866126" y="1828892"/>
              <a:ext cx="1071270" cy="754380"/>
            </a:xfrm>
            <a:custGeom>
              <a:avLst/>
              <a:gdLst>
                <a:gd name="connsiteX0" fmla="*/ 1066800 w 1066800"/>
                <a:gd name="connsiteY0" fmla="*/ 754380 h 754380"/>
                <a:gd name="connsiteX1" fmla="*/ 0 w 1066800"/>
                <a:gd name="connsiteY1" fmla="*/ 754380 h 754380"/>
                <a:gd name="connsiteX2" fmla="*/ 0 w 1066800"/>
                <a:gd name="connsiteY2" fmla="*/ 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754380">
                  <a:moveTo>
                    <a:pt x="1066800" y="754380"/>
                  </a:moveTo>
                  <a:lnTo>
                    <a:pt x="0" y="754380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116B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6040077" y="1176570"/>
              <a:ext cx="3076776" cy="1736876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 w="38100">
              <a:solidFill>
                <a:srgbClr val="116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6132272" y="1645926"/>
              <a:ext cx="1980902" cy="95947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0675" tIns="30675" rIns="30675" bIns="30675" rtlCol="0">
              <a:spAutoFit/>
            </a:bodyPr>
            <a:lstStyle/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</a:t>
              </a:r>
              <a:r>
                <a:rPr lang="en-US" altLang="ja-JP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PV</a:t>
              </a: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</a:t>
              </a:r>
              <a:r>
                <a:rPr lang="en-US" altLang="ja-JP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LED</a:t>
              </a: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○再エネ由来電力</a:t>
              </a:r>
              <a:endParaRPr lang="en-US" altLang="ja-JP" sz="1023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○クレジットでオフセット</a:t>
              </a: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9357" y="1660971"/>
              <a:ext cx="1464668" cy="976445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6705698" y="1213919"/>
              <a:ext cx="2783806" cy="47289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0675" tIns="30675" rIns="30675" bIns="30675" rtlCol="0">
              <a:spAutoFit/>
            </a:bodyPr>
            <a:lstStyle/>
            <a:p>
              <a:pPr defTabSz="844083"/>
              <a:r>
                <a:rPr lang="ja-JP" altLang="en-US" sz="1108" b="1" dirty="0">
                  <a:solidFill>
                    <a:srgbClr val="0041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パナソニック エコテクノロジーセンター</a:t>
              </a:r>
              <a:endParaRPr lang="en-US" altLang="ja-JP" sz="1108" b="1" dirty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/>
              <a:r>
                <a:rPr lang="ja-JP" altLang="en-US" sz="1108" b="1" dirty="0">
                  <a:solidFill>
                    <a:srgbClr val="0041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（ＰＥＴＥＣ）</a:t>
              </a: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1438" y="1300880"/>
              <a:ext cx="445725" cy="297558"/>
            </a:xfrm>
            <a:prstGeom prst="rect">
              <a:avLst/>
            </a:prstGeom>
          </p:spPr>
        </p:pic>
      </p:grpSp>
      <p:sp>
        <p:nvSpPr>
          <p:cNvPr id="59" name="フリーフォーム 58"/>
          <p:cNvSpPr/>
          <p:nvPr/>
        </p:nvSpPr>
        <p:spPr>
          <a:xfrm flipV="1">
            <a:off x="974418" y="3933089"/>
            <a:ext cx="1122938" cy="931967"/>
          </a:xfrm>
          <a:custGeom>
            <a:avLst/>
            <a:gdLst>
              <a:gd name="connsiteX0" fmla="*/ 1066800 w 1066800"/>
              <a:gd name="connsiteY0" fmla="*/ 754380 h 754380"/>
              <a:gd name="connsiteX1" fmla="*/ 0 w 1066800"/>
              <a:gd name="connsiteY1" fmla="*/ 754380 h 754380"/>
              <a:gd name="connsiteX2" fmla="*/ 0 w 1066800"/>
              <a:gd name="connsiteY2" fmla="*/ 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754380">
                <a:moveTo>
                  <a:pt x="1066800" y="754380"/>
                </a:moveTo>
                <a:lnTo>
                  <a:pt x="0" y="75438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116B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58" name="グループ化 57"/>
          <p:cNvGrpSpPr/>
          <p:nvPr/>
        </p:nvGrpSpPr>
        <p:grpSpPr>
          <a:xfrm>
            <a:off x="377547" y="4793470"/>
            <a:ext cx="2910319" cy="1494747"/>
            <a:chOff x="200472" y="1268761"/>
            <a:chExt cx="3669754" cy="1754254"/>
          </a:xfrm>
        </p:grpSpPr>
        <p:sp>
          <p:nvSpPr>
            <p:cNvPr id="27" name="楕円 26"/>
            <p:cNvSpPr/>
            <p:nvPr/>
          </p:nvSpPr>
          <p:spPr>
            <a:xfrm>
              <a:off x="882735" y="1669876"/>
              <a:ext cx="144234" cy="144016"/>
            </a:xfrm>
            <a:prstGeom prst="ellipse">
              <a:avLst/>
            </a:prstGeom>
            <a:solidFill>
              <a:srgbClr val="116B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8" name="フリーフォーム 27"/>
            <p:cNvSpPr/>
            <p:nvPr/>
          </p:nvSpPr>
          <p:spPr>
            <a:xfrm rot="16200000">
              <a:off x="42027" y="1921083"/>
              <a:ext cx="1071270" cy="754380"/>
            </a:xfrm>
            <a:custGeom>
              <a:avLst/>
              <a:gdLst>
                <a:gd name="connsiteX0" fmla="*/ 1066800 w 1066800"/>
                <a:gd name="connsiteY0" fmla="*/ 754380 h 754380"/>
                <a:gd name="connsiteX1" fmla="*/ 0 w 1066800"/>
                <a:gd name="connsiteY1" fmla="*/ 754380 h 754380"/>
                <a:gd name="connsiteX2" fmla="*/ 0 w 1066800"/>
                <a:gd name="connsiteY2" fmla="*/ 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754380">
                  <a:moveTo>
                    <a:pt x="1066800" y="754380"/>
                  </a:moveTo>
                  <a:lnTo>
                    <a:pt x="0" y="754380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116B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215978" y="1268761"/>
              <a:ext cx="3654248" cy="1754254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 w="38100">
              <a:solidFill>
                <a:srgbClr val="116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08173" y="1738116"/>
              <a:ext cx="3433300" cy="73778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0675" tIns="30675" rIns="30675" bIns="30675" rtlCol="0">
              <a:spAutoFit/>
            </a:bodyPr>
            <a:lstStyle/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○風力発電システム</a:t>
              </a:r>
              <a:endParaRPr lang="en-US" altLang="ja-JP" sz="1023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○再エネ由来電力</a:t>
              </a:r>
              <a:endParaRPr lang="en-US" altLang="ja-JP" sz="1023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○クレジットでオフセット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957667" y="1306110"/>
              <a:ext cx="2783806" cy="47289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0675" tIns="30675" rIns="30675" bIns="30675" rtlCol="0">
              <a:spAutoFit/>
            </a:bodyPr>
            <a:lstStyle/>
            <a:p>
              <a:pPr defTabSz="844083"/>
              <a:r>
                <a:rPr lang="ja-JP" altLang="en-US" sz="1108" b="1" dirty="0">
                  <a:solidFill>
                    <a:srgbClr val="0041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パナソニック エナジーベルギー</a:t>
              </a:r>
              <a:endParaRPr lang="en-US" altLang="ja-JP" sz="1108" b="1" dirty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/>
              <a:r>
                <a:rPr lang="ja-JP" altLang="en-US" sz="1108" b="1" dirty="0">
                  <a:solidFill>
                    <a:srgbClr val="0041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（ＰＥＣＢＥ）</a:t>
              </a: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726" y="1404294"/>
              <a:ext cx="440419" cy="29623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03" y="2392549"/>
              <a:ext cx="883334" cy="6130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2" r="8566"/>
            <a:stretch/>
          </p:blipFill>
          <p:spPr>
            <a:xfrm>
              <a:off x="2209565" y="1790777"/>
              <a:ext cx="1409219" cy="942119"/>
            </a:xfrm>
            <a:prstGeom prst="rect">
              <a:avLst/>
            </a:prstGeom>
          </p:spPr>
        </p:pic>
      </p:grpSp>
      <p:grpSp>
        <p:nvGrpSpPr>
          <p:cNvPr id="55" name="グループ化 54"/>
          <p:cNvGrpSpPr/>
          <p:nvPr/>
        </p:nvGrpSpPr>
        <p:grpSpPr>
          <a:xfrm>
            <a:off x="5901379" y="4617094"/>
            <a:ext cx="2910319" cy="1671123"/>
            <a:chOff x="5953604" y="4118002"/>
            <a:chExt cx="3669754" cy="1961248"/>
          </a:xfrm>
        </p:grpSpPr>
        <p:sp>
          <p:nvSpPr>
            <p:cNvPr id="42" name="楕円 41"/>
            <p:cNvSpPr/>
            <p:nvPr/>
          </p:nvSpPr>
          <p:spPr>
            <a:xfrm>
              <a:off x="6635867" y="4519118"/>
              <a:ext cx="144234" cy="144016"/>
            </a:xfrm>
            <a:prstGeom prst="ellipse">
              <a:avLst/>
            </a:prstGeom>
            <a:solidFill>
              <a:srgbClr val="116B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3" name="フリーフォーム 42"/>
            <p:cNvSpPr/>
            <p:nvPr/>
          </p:nvSpPr>
          <p:spPr>
            <a:xfrm rot="16200000">
              <a:off x="5795159" y="4770325"/>
              <a:ext cx="1071270" cy="754380"/>
            </a:xfrm>
            <a:custGeom>
              <a:avLst/>
              <a:gdLst>
                <a:gd name="connsiteX0" fmla="*/ 1066800 w 1066800"/>
                <a:gd name="connsiteY0" fmla="*/ 754380 h 754380"/>
                <a:gd name="connsiteX1" fmla="*/ 0 w 1066800"/>
                <a:gd name="connsiteY1" fmla="*/ 754380 h 754380"/>
                <a:gd name="connsiteX2" fmla="*/ 0 w 1066800"/>
                <a:gd name="connsiteY2" fmla="*/ 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754380">
                  <a:moveTo>
                    <a:pt x="1066800" y="754380"/>
                  </a:moveTo>
                  <a:lnTo>
                    <a:pt x="0" y="754380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116B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5969110" y="4118002"/>
              <a:ext cx="3654248" cy="1961248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 w="38100">
              <a:solidFill>
                <a:srgbClr val="116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ja-JP" altLang="en-US" sz="1662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6061304" y="4587358"/>
              <a:ext cx="3403693" cy="73778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0675" tIns="30675" rIns="30675" bIns="30675" rtlCol="0">
              <a:spAutoFit/>
            </a:bodyPr>
            <a:lstStyle/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サンジョゼ、マナウス、エストレマの全</a:t>
              </a:r>
              <a:r>
                <a:rPr lang="en-US" altLang="ja-JP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工場</a:t>
              </a:r>
              <a:endParaRPr lang="en-US" altLang="ja-JP" sz="1023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○再エネ由来電力</a:t>
              </a:r>
              <a:endParaRPr lang="en-US" altLang="ja-JP" sz="1023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>
                <a:lnSpc>
                  <a:spcPct val="120000"/>
                </a:lnSpc>
              </a:pPr>
              <a:r>
                <a:rPr lang="ja-JP" altLang="en-US" sz="1023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○クレジットでオフセット</a:t>
              </a: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681192" y="4155352"/>
              <a:ext cx="2783806" cy="47289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0675" tIns="30675" rIns="30675" bIns="30675" rtlCol="0">
              <a:spAutoFit/>
            </a:bodyPr>
            <a:lstStyle/>
            <a:p>
              <a:pPr defTabSz="844083"/>
              <a:r>
                <a:rPr lang="ja-JP" altLang="en-US" sz="1108" b="1" dirty="0">
                  <a:solidFill>
                    <a:srgbClr val="0041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パナソニック ブラジル</a:t>
              </a:r>
              <a:endParaRPr lang="en-US" altLang="ja-JP" sz="1108" b="1" dirty="0">
                <a:solidFill>
                  <a:srgbClr val="0041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844083"/>
              <a:r>
                <a:rPr lang="ja-JP" altLang="en-US" sz="1108" b="1" dirty="0">
                  <a:solidFill>
                    <a:srgbClr val="0041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（ＰＡＮＡＢＲＡＳ）</a:t>
              </a:r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1211" y="4237060"/>
              <a:ext cx="435113" cy="290946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5151" y="4897111"/>
              <a:ext cx="1451837" cy="91695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050" b="18500"/>
            <a:stretch/>
          </p:blipFill>
          <p:spPr>
            <a:xfrm>
              <a:off x="6433140" y="5537221"/>
              <a:ext cx="971601" cy="374911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616" y="5385292"/>
              <a:ext cx="492270" cy="626317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3860" y="5313431"/>
              <a:ext cx="479460" cy="719248"/>
            </a:xfrm>
            <a:prstGeom prst="rect">
              <a:avLst/>
            </a:prstGeom>
          </p:spPr>
        </p:pic>
      </p:grpSp>
      <p:sp>
        <p:nvSpPr>
          <p:cNvPr id="46" name="コンテンツ プレースホルダー 2"/>
          <p:cNvSpPr txBox="1">
            <a:spLocks/>
          </p:cNvSpPr>
          <p:nvPr/>
        </p:nvSpPr>
        <p:spPr>
          <a:xfrm>
            <a:off x="0" y="1154265"/>
            <a:ext cx="9144000" cy="680052"/>
          </a:xfrm>
          <a:prstGeom prst="rect">
            <a:avLst/>
          </a:prstGeom>
        </p:spPr>
        <p:txBody>
          <a:bodyPr vert="horz" lIns="77913" tIns="38957" rIns="77913" bIns="38957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 baseline="0">
                <a:solidFill>
                  <a:srgbClr val="0041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44083"/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	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○日本・ベルギー・ブラジルで、</a:t>
            </a:r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CO2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ゼロ工場を実現（</a:t>
            </a:r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2018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年度）</a:t>
            </a:r>
            <a:endParaRPr lang="en-US" altLang="ja-JP" sz="1704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defTabSz="844083"/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	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○コスタリカでグループ４社目の</a:t>
            </a:r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CO2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ゼロ工場を実現（</a:t>
            </a:r>
            <a:r>
              <a:rPr lang="en-US" altLang="ja-JP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1704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年度）</a:t>
            </a:r>
            <a:endParaRPr lang="en-US" altLang="ja-JP" sz="1704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楕円 55"/>
          <p:cNvSpPr/>
          <p:nvPr/>
        </p:nvSpPr>
        <p:spPr>
          <a:xfrm>
            <a:off x="4761705" y="4262262"/>
            <a:ext cx="133139" cy="122712"/>
          </a:xfrm>
          <a:prstGeom prst="ellipse">
            <a:avLst/>
          </a:prstGeom>
          <a:solidFill>
            <a:srgbClr val="11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AutoShape 8" descr="「コスタリカ　国旗」の画像検索結果"/>
          <p:cNvSpPr>
            <a:spLocks noChangeAspect="1" noChangeArrowheads="1"/>
          </p:cNvSpPr>
          <p:nvPr/>
        </p:nvSpPr>
        <p:spPr bwMode="auto">
          <a:xfrm>
            <a:off x="58615" y="130419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</a:pPr>
            <a:endParaRPr lang="ja-JP" altLang="en-US" sz="1662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4" name="フリーフォーム 73"/>
          <p:cNvSpPr/>
          <p:nvPr/>
        </p:nvSpPr>
        <p:spPr>
          <a:xfrm rot="16200000">
            <a:off x="5633295" y="2926998"/>
            <a:ext cx="599870" cy="2209909"/>
          </a:xfrm>
          <a:custGeom>
            <a:avLst/>
            <a:gdLst>
              <a:gd name="connsiteX0" fmla="*/ 1066800 w 1066800"/>
              <a:gd name="connsiteY0" fmla="*/ 754380 h 754380"/>
              <a:gd name="connsiteX1" fmla="*/ 0 w 1066800"/>
              <a:gd name="connsiteY1" fmla="*/ 754380 h 754380"/>
              <a:gd name="connsiteX2" fmla="*/ 0 w 1066800"/>
              <a:gd name="connsiteY2" fmla="*/ 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754380">
                <a:moveTo>
                  <a:pt x="1066800" y="754380"/>
                </a:moveTo>
                <a:lnTo>
                  <a:pt x="0" y="75438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116B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楕円 55"/>
          <p:cNvSpPr/>
          <p:nvPr/>
        </p:nvSpPr>
        <p:spPr>
          <a:xfrm>
            <a:off x="5103751" y="4635666"/>
            <a:ext cx="133139" cy="122712"/>
          </a:xfrm>
          <a:prstGeom prst="ellipse">
            <a:avLst/>
          </a:prstGeom>
          <a:solidFill>
            <a:srgbClr val="11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170221" y="1849125"/>
            <a:ext cx="4273622" cy="2115367"/>
            <a:chOff x="8489613" y="2136513"/>
            <a:chExt cx="4629757" cy="2291648"/>
          </a:xfrm>
        </p:grpSpPr>
        <p:grpSp>
          <p:nvGrpSpPr>
            <p:cNvPr id="48" name="グループ化 47"/>
            <p:cNvGrpSpPr/>
            <p:nvPr/>
          </p:nvGrpSpPr>
          <p:grpSpPr>
            <a:xfrm>
              <a:off x="8489613" y="2136513"/>
              <a:ext cx="4629757" cy="2291648"/>
              <a:chOff x="5813356" y="4118002"/>
              <a:chExt cx="4372374" cy="2482619"/>
            </a:xfrm>
            <a:solidFill>
              <a:srgbClr val="FF3300"/>
            </a:solidFill>
          </p:grpSpPr>
          <p:sp>
            <p:nvSpPr>
              <p:cNvPr id="50" name="楕円 41"/>
              <p:cNvSpPr/>
              <p:nvPr/>
            </p:nvSpPr>
            <p:spPr>
              <a:xfrm>
                <a:off x="6635867" y="4519118"/>
                <a:ext cx="144234" cy="1440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ja-JP" altLang="en-US" sz="1662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0" name="フリーフォーム 59"/>
              <p:cNvSpPr/>
              <p:nvPr/>
            </p:nvSpPr>
            <p:spPr>
              <a:xfrm rot="16200000">
                <a:off x="5795159" y="4770325"/>
                <a:ext cx="1071270" cy="754380"/>
              </a:xfrm>
              <a:custGeom>
                <a:avLst/>
                <a:gdLst>
                  <a:gd name="connsiteX0" fmla="*/ 1066800 w 1066800"/>
                  <a:gd name="connsiteY0" fmla="*/ 754380 h 754380"/>
                  <a:gd name="connsiteX1" fmla="*/ 0 w 1066800"/>
                  <a:gd name="connsiteY1" fmla="*/ 754380 h 754380"/>
                  <a:gd name="connsiteX2" fmla="*/ 0 w 1066800"/>
                  <a:gd name="connsiteY2" fmla="*/ 0 h 75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6800" h="754380">
                    <a:moveTo>
                      <a:pt x="1066800" y="754380"/>
                    </a:moveTo>
                    <a:lnTo>
                      <a:pt x="0" y="754380"/>
                    </a:lnTo>
                    <a:lnTo>
                      <a:pt x="0" y="0"/>
                    </a:lnTo>
                  </a:path>
                </a:pathLst>
              </a:custGeom>
              <a:grpFill/>
              <a:ln w="57150">
                <a:solidFill>
                  <a:srgbClr val="116BB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ja-JP" altLang="en-US" sz="1662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1" name="角丸四角形 60"/>
              <p:cNvSpPr/>
              <p:nvPr/>
            </p:nvSpPr>
            <p:spPr>
              <a:xfrm>
                <a:off x="5813356" y="4118002"/>
                <a:ext cx="3810003" cy="2482619"/>
              </a:xfrm>
              <a:prstGeom prst="roundRect">
                <a:avLst>
                  <a:gd name="adj" fmla="val 3839"/>
                </a:avLst>
              </a:prstGeom>
              <a:grpFill/>
              <a:ln w="38100">
                <a:solidFill>
                  <a:srgbClr val="116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ja-JP" altLang="en-US" sz="1662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>
                <a:off x="5886276" y="5297283"/>
                <a:ext cx="3403693" cy="1033222"/>
              </a:xfrm>
              <a:prstGeom prst="rect">
                <a:avLst/>
              </a:prstGeom>
              <a:grpFill/>
              <a:ln w="6350">
                <a:noFill/>
              </a:ln>
            </p:spPr>
            <p:txBody>
              <a:bodyPr wrap="square" lIns="30675" tIns="30675" rIns="30675" bIns="30675" rtlCol="0">
                <a:spAutoFit/>
              </a:bodyPr>
              <a:lstStyle/>
              <a:p>
                <a:pPr defTabSz="844083">
                  <a:lnSpc>
                    <a:spcPct val="120000"/>
                  </a:lnSpc>
                </a:pPr>
                <a:r>
                  <a:rPr lang="ja-JP" altLang="en-US" sz="1108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○</a:t>
                </a:r>
                <a:r>
                  <a:rPr lang="en-US" altLang="ja-JP" sz="1108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PV400pcs</a:t>
                </a:r>
              </a:p>
              <a:p>
                <a:pPr defTabSz="844083">
                  <a:lnSpc>
                    <a:spcPct val="120000"/>
                  </a:lnSpc>
                </a:pPr>
                <a:r>
                  <a:rPr lang="ja-JP" altLang="en-US" sz="1108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○再エネ由来電力</a:t>
                </a:r>
                <a:endParaRPr lang="en-US" altLang="ja-JP" sz="1108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defTabSz="844083">
                  <a:lnSpc>
                    <a:spcPct val="120000"/>
                  </a:lnSpc>
                </a:pPr>
                <a:r>
                  <a:rPr lang="ja-JP" altLang="en-US" sz="1108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○</a:t>
                </a:r>
                <a:r>
                  <a:rPr lang="en-US" altLang="ja-JP" sz="1108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LED</a:t>
                </a:r>
              </a:p>
              <a:p>
                <a:pPr defTabSz="844083">
                  <a:lnSpc>
                    <a:spcPct val="120000"/>
                  </a:lnSpc>
                </a:pPr>
                <a:r>
                  <a:rPr lang="ja-JP" altLang="en-US" sz="1108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○クレジットでオフセット予定</a:t>
                </a: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7401923" y="4281533"/>
                <a:ext cx="2783807" cy="107280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lIns="30675" tIns="30675" rIns="30675" bIns="30675" rtlCol="0">
                <a:spAutoFit/>
              </a:bodyPr>
              <a:lstStyle/>
              <a:p>
                <a:pPr defTabSz="844083"/>
                <a:r>
                  <a:rPr lang="ja-JP" altLang="en-US" sz="1846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パナソニック </a:t>
                </a:r>
                <a:endParaRPr lang="en-US" altLang="ja-JP" sz="1846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defTabSz="844083"/>
                <a:r>
                  <a:rPr lang="ja-JP" altLang="en-US" sz="1846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セントロアメリカーナ</a:t>
                </a:r>
                <a:endParaRPr lang="en-US" altLang="ja-JP" sz="1846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defTabSz="844083"/>
                <a:r>
                  <a:rPr lang="ja-JP" altLang="en-US" sz="1846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（ＰＣＡ）</a:t>
                </a:r>
              </a:p>
            </p:txBody>
          </p:sp>
        </p:grp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193" y="2236811"/>
              <a:ext cx="1499934" cy="89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72301" y="3286141"/>
              <a:ext cx="897150" cy="931776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49781" y="3402224"/>
              <a:ext cx="1321705" cy="755922"/>
            </a:xfrm>
            <a:prstGeom prst="rect">
              <a:avLst/>
            </a:prstGeom>
          </p:spPr>
        </p:pic>
      </p:grpSp>
      <p:pic>
        <p:nvPicPr>
          <p:cNvPr id="57" name="図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02" y="376881"/>
            <a:ext cx="727788" cy="671804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99" y="376881"/>
            <a:ext cx="727788" cy="671804"/>
          </a:xfrm>
          <a:prstGeom prst="rect">
            <a:avLst/>
          </a:prstGeom>
        </p:spPr>
      </p:pic>
      <p:sp>
        <p:nvSpPr>
          <p:cNvPr id="66" name="Rectangle 8"/>
          <p:cNvSpPr>
            <a:spLocks noGrp="1" noChangeArrowheads="1"/>
          </p:cNvSpPr>
          <p:nvPr/>
        </p:nvSpPr>
        <p:spPr>
          <a:xfrm>
            <a:off x="8604063" y="94184"/>
            <a:ext cx="504092" cy="404812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1400" dirty="0"/>
              <a:t>８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96902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170"/>
            <a:ext cx="7772400" cy="1356946"/>
          </a:xfrm>
        </p:spPr>
        <p:txBody>
          <a:bodyPr anchor="b"/>
          <a:lstStyle/>
          <a:p>
            <a:r>
              <a:rPr lang="ja-JP" altLang="en-US" dirty="0" smtClean="0"/>
              <a:t>パナソニックのサスティナブル・スマートタウン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取り組みについて</a:t>
            </a:r>
            <a:endParaRPr kumimoji="1" lang="ja-JP" alt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371600" y="4108542"/>
            <a:ext cx="6400800" cy="161778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2020</a:t>
            </a:r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ja-JP" altLang="en-US" dirty="0" smtClean="0"/>
              <a:t>７</a:t>
            </a:r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ja-JP" altLang="en-US" dirty="0"/>
              <a:t>６</a:t>
            </a:r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385" dirty="0"/>
          </a:p>
          <a:p>
            <a:r>
              <a:rPr lang="ja-JP" altLang="en-US" sz="1846" dirty="0"/>
              <a:t>パナソニック株式会社</a:t>
            </a:r>
            <a:endParaRPr lang="en-US" altLang="ja-JP" sz="1846" dirty="0"/>
          </a:p>
          <a:p>
            <a:r>
              <a:rPr lang="ja-JP" altLang="en-US" sz="1846" dirty="0"/>
              <a:t>ビジネスソリューション本部　</a:t>
            </a:r>
            <a:r>
              <a:rPr lang="en-US" altLang="ja-JP" sz="1846" dirty="0"/>
              <a:t>CRE</a:t>
            </a:r>
            <a:r>
              <a:rPr lang="ja-JP" altLang="en-US" sz="1846" dirty="0"/>
              <a:t>事業推進部</a:t>
            </a:r>
            <a:endParaRPr lang="en-US" sz="1846" dirty="0"/>
          </a:p>
        </p:txBody>
      </p:sp>
    </p:spTree>
    <p:extLst>
      <p:ext uri="{BB962C8B-B14F-4D97-AF65-F5344CB8AC3E}">
        <p14:creationId xmlns:p14="http://schemas.microsoft.com/office/powerpoint/2010/main" val="31932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HGP創英角ｺﾞｼｯｸUB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square" rtlCol="0">
        <a:spAutoFit/>
      </a:bodyPr>
      <a:lstStyle>
        <a:defPPr>
          <a:defRPr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扉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HGP創英角ｺﾞｼｯｸUB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solidFill>
            <a:schemeClr val="tx1"/>
          </a:solidFill>
        </a:ln>
      </a:spPr>
      <a:bodyPr wrap="square" rtlCol="0">
        <a:noAutofit/>
      </a:bodyPr>
      <a:lstStyle>
        <a:defPPr>
          <a:defRPr kumimoji="1" dirty="0"/>
        </a:defPPr>
      </a:lstStyle>
    </a:tx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HGP創英角ｺﾞｼｯｸUB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solidFill>
            <a:schemeClr val="tx1"/>
          </a:solidFill>
        </a:ln>
      </a:spPr>
      <a:bodyPr wrap="square" rtlCol="0">
        <a:noAutofit/>
      </a:bodyPr>
      <a:lstStyle>
        <a:defPPr>
          <a:defRPr kumimoji="1" dirty="0"/>
        </a:defPPr>
      </a:lstStyle>
    </a:tx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HGP創英角ｺﾞｼｯｸUB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solidFill>
            <a:schemeClr val="tx1"/>
          </a:solidFill>
        </a:ln>
      </a:spPr>
      <a:bodyPr wrap="square" rtlCol="0">
        <a:noAutofit/>
      </a:bodyPr>
      <a:lstStyle>
        <a:defPPr>
          <a:defRPr kumimoji="1" dirty="0"/>
        </a:defPPr>
      </a:lstStyle>
    </a:tx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RE_N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E_Presentation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ujisawaSST_Template_R01">
  <a:themeElements>
    <a:clrScheme name="FujisawaSST_Template_R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ujisawaSST_Template_R01">
      <a:majorFont>
        <a:latin typeface="Meiryo UI"/>
        <a:ea typeface="Meiryo UI"/>
        <a:cs typeface="ＭＳ Ｐゴシック"/>
      </a:majorFont>
      <a:minorFont>
        <a:latin typeface="Meiryo UI"/>
        <a:ea typeface="Meiryo UI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30000">
              <a:schemeClr val="accent6">
                <a:lumMod val="40000"/>
                <a:lumOff val="60000"/>
              </a:schemeClr>
            </a:gs>
            <a:gs pos="70000">
              <a:schemeClr val="accent6">
                <a:lumMod val="40000"/>
                <a:lumOff val="6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0">
              <a:schemeClr val="accent6"/>
            </a:gs>
            <a:gs pos="100000">
              <a:srgbClr val="0041C0">
                <a:gamma/>
                <a:shade val="46275"/>
                <a:invGamma/>
              </a:srgbClr>
            </a:gs>
          </a:gsLst>
          <a:lin ang="16200000" scaled="1"/>
          <a:tileRect/>
        </a:gradFill>
        <a:ln>
          <a:noFill/>
        </a:ln>
        <a:effectLst>
          <a:outerShdw dist="35921" dir="2700000" algn="ctr" rotWithShape="0">
            <a:schemeClr val="bg2"/>
          </a:outerShdw>
        </a:effectLst>
        <a:extLst/>
      </a:spPr>
      <a:bodyPr vert="eaVert" wrap="none" lIns="0" tIns="0" rIns="0" bIns="0" anchor="ctr" anchorCtr="1"/>
      <a:lstStyle>
        <a:defPPr algn="ctr">
          <a:defRPr sz="2000" dirty="0">
            <a:latin typeface="HGP創英角ｺﾞｼｯｸUB" pitchFamily="50" charset="-128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18000" tIns="10800" rIns="18000" bIns="10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eiryo UI" pitchFamily="50" charset="-128"/>
            <a:cs typeface="Meiryo UI" pitchFamily="50" charset="-128"/>
          </a:defRPr>
        </a:defPPr>
      </a:lstStyle>
    </a:lnDef>
  </a:objectDefaults>
  <a:extraClrSchemeLst>
    <a:extraClrScheme>
      <a:clrScheme name="FujisawaSST_Template_R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jisawaSST_Template_R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jisawaSST_Template_R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jisawaSST_Template_R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jisawaSST_Template_R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jisawaSST_Template_R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jisawaSST_Template_R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jisawaSST_Template_R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jisawaSST_Template_R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jisawaSST_Template_R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jisawaSST_Template_R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jisawaSST_Template_R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 Light"/>
        <a:ea typeface="Meiryo UI"/>
        <a:cs typeface=""/>
      </a:majorFont>
      <a:minorFont>
        <a:latin typeface="Calibr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>
          <a:defRPr kumimoji="1" dirty="0" smtClean="0">
            <a:latin typeface="+mj-ea"/>
            <a:ea typeface="+mj-ea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kumimoji="1" dirty="0" smtClean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Panasonic_chemA</Template>
  <TotalTime>0</TotalTime>
  <Words>1918</Words>
  <Application>Microsoft Office PowerPoint</Application>
  <PresentationFormat>画面に合わせる (4:3)</PresentationFormat>
  <Paragraphs>296</Paragraphs>
  <Slides>20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20</vt:i4>
      </vt:variant>
    </vt:vector>
  </HeadingPairs>
  <TitlesOfParts>
    <vt:vector size="43" baseType="lpstr">
      <vt:lpstr>Aharoni</vt:lpstr>
      <vt:lpstr>HGP創英角ｺﾞｼｯｸUB</vt:lpstr>
      <vt:lpstr>HGｺﾞｼｯｸE</vt:lpstr>
      <vt:lpstr>Meiryo UI</vt:lpstr>
      <vt:lpstr>ＭＳ Ｐゴシック</vt:lpstr>
      <vt:lpstr>ＭＳ Ｐ明朝</vt:lpstr>
      <vt:lpstr>PUD新ゴシック表示-B</vt:lpstr>
      <vt:lpstr>PUD新ゴシック表示-M</vt:lpstr>
      <vt:lpstr>ヒラギノ角ゴ ProN W3</vt:lpstr>
      <vt:lpstr>メイリオ</vt:lpstr>
      <vt:lpstr>Arial</vt:lpstr>
      <vt:lpstr>Calibri</vt:lpstr>
      <vt:lpstr>Calibri Light</vt:lpstr>
      <vt:lpstr>Century Gothic</vt:lpstr>
      <vt:lpstr>Wingdings</vt:lpstr>
      <vt:lpstr>12_標準デザイン</vt:lpstr>
      <vt:lpstr>扉</vt:lpstr>
      <vt:lpstr>15_標準デザイン</vt:lpstr>
      <vt:lpstr>16_標準デザイン</vt:lpstr>
      <vt:lpstr>13_標準デザイン</vt:lpstr>
      <vt:lpstr>CRE_NON</vt:lpstr>
      <vt:lpstr>FujisawaSST_Template_R01</vt:lpstr>
      <vt:lpstr>7_Office テーマ</vt:lpstr>
      <vt:lpstr>PowerPoint プレゼンテーション</vt:lpstr>
      <vt:lpstr>パナソニック環境ビジョン2050</vt:lpstr>
      <vt:lpstr>環境ビジョン達成のイメージ</vt:lpstr>
      <vt:lpstr>環境行動計画「グリーンプラン2021」</vt:lpstr>
      <vt:lpstr>RE100への加盟　</vt:lpstr>
      <vt:lpstr>RE100と環境ビジョンとの関係</vt:lpstr>
      <vt:lpstr>持続可能な社会を目指した事業推進</vt:lpstr>
      <vt:lpstr>CO2ゼロ工場の推進</vt:lpstr>
      <vt:lpstr>パナソニックのサスティナブル・スマートタウン 取り組みについて</vt:lpstr>
      <vt:lpstr>PowerPoint プレゼンテーション</vt:lpstr>
      <vt:lpstr>PowerPoint プレゼンテーション</vt:lpstr>
      <vt:lpstr>くらし起点のまちづくり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まちづくりへのソリューション展開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2015-04-03T09:22:56Z</dcterms:created>
  <dcterms:modified xsi:type="dcterms:W3CDTF">2020-07-03T05:43:07Z</dcterms:modified>
</cp:coreProperties>
</file>