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90" r:id="rId5"/>
  </p:sldIdLst>
  <p:sldSz cx="15122525" cy="10693400"/>
  <p:notesSz cx="6807200" cy="9939338"/>
  <p:defaultTextStyle>
    <a:defPPr>
      <a:defRPr lang="ja-JP"/>
    </a:defPPr>
    <a:lvl1pPr marL="0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1pPr>
    <a:lvl2pPr marL="727037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2pPr>
    <a:lvl3pPr marL="1454074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3pPr>
    <a:lvl4pPr marL="2181113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4pPr>
    <a:lvl5pPr marL="2908148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5pPr>
    <a:lvl6pPr marL="3635184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6pPr>
    <a:lvl7pPr marL="4362222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7pPr>
    <a:lvl8pPr marL="5089259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8pPr>
    <a:lvl9pPr marL="5816295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5B8E7FDE-D2B3-49C8-A9AC-294C2DF0EE5D}">
          <p14:sldIdLst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345" userDrawn="1">
          <p15:clr>
            <a:srgbClr val="A4A3A4"/>
          </p15:clr>
        </p15:guide>
        <p15:guide id="2" pos="48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6A3"/>
    <a:srgbClr val="33CC33"/>
    <a:srgbClr val="A9D18E"/>
    <a:srgbClr val="007E39"/>
    <a:srgbClr val="F7EA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2" autoAdjust="0"/>
    <p:restoredTop sz="94710" autoAdjust="0"/>
  </p:normalViewPr>
  <p:slideViewPr>
    <p:cSldViewPr snapToGrid="0">
      <p:cViewPr>
        <p:scale>
          <a:sx n="100" d="100"/>
          <a:sy n="100" d="100"/>
        </p:scale>
        <p:origin x="-1362" y="-1854"/>
      </p:cViewPr>
      <p:guideLst>
        <p:guide orient="horz" pos="3345"/>
        <p:guide pos="48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9"/>
            <a:ext cx="2949678" cy="497461"/>
          </a:xfrm>
          <a:prstGeom prst="rect">
            <a:avLst/>
          </a:prstGeom>
        </p:spPr>
        <p:txBody>
          <a:bodyPr vert="horz" lIns="62916" tIns="31459" rIns="62916" bIns="31459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67" y="19"/>
            <a:ext cx="2950765" cy="497461"/>
          </a:xfrm>
          <a:prstGeom prst="rect">
            <a:avLst/>
          </a:prstGeom>
        </p:spPr>
        <p:txBody>
          <a:bodyPr vert="horz" lIns="62916" tIns="31459" rIns="62916" bIns="31459" rtlCol="0"/>
          <a:lstStyle>
            <a:lvl1pPr algn="r">
              <a:defRPr sz="800"/>
            </a:lvl1pPr>
          </a:lstStyle>
          <a:p>
            <a:fld id="{57DB76CF-5E8E-4210-900E-8A81334EBD6C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6125"/>
            <a:ext cx="52705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16" tIns="31459" rIns="62916" bIns="3145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3" y="4720939"/>
            <a:ext cx="5445978" cy="4472757"/>
          </a:xfrm>
          <a:prstGeom prst="rect">
            <a:avLst/>
          </a:prstGeom>
        </p:spPr>
        <p:txBody>
          <a:bodyPr vert="horz" lIns="62916" tIns="31459" rIns="62916" bIns="3145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80"/>
            <a:ext cx="2949678" cy="496363"/>
          </a:xfrm>
          <a:prstGeom prst="rect">
            <a:avLst/>
          </a:prstGeom>
        </p:spPr>
        <p:txBody>
          <a:bodyPr vert="horz" lIns="62916" tIns="31459" rIns="62916" bIns="31459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67" y="9440780"/>
            <a:ext cx="2950765" cy="496363"/>
          </a:xfrm>
          <a:prstGeom prst="rect">
            <a:avLst/>
          </a:prstGeom>
        </p:spPr>
        <p:txBody>
          <a:bodyPr vert="horz" lIns="62916" tIns="31459" rIns="62916" bIns="31459" rtlCol="0" anchor="b"/>
          <a:lstStyle>
            <a:lvl1pPr algn="r">
              <a:defRPr sz="800"/>
            </a:lvl1pPr>
          </a:lstStyle>
          <a:p>
            <a:fld id="{A1109B6F-EF79-4700-9586-60FB757CB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860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63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28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190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254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316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382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444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509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8221" indent="-287775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51108" indent="-230222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11547" indent="-230222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71990" indent="-230222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32438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92877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53322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13762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88F9AE-47C9-421A-9640-DC1132233561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4146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4194" y="3321888"/>
            <a:ext cx="12854145" cy="2292151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8380" y="6059594"/>
            <a:ext cx="10585768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7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4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81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5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62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9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6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63831" y="428236"/>
            <a:ext cx="3402568" cy="912404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56128" y="428236"/>
            <a:ext cx="9955663" cy="912404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579" y="6871503"/>
            <a:ext cx="12854145" cy="2123829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194579" y="4532322"/>
            <a:ext cx="12854145" cy="2339181"/>
          </a:xfrm>
        </p:spPr>
        <p:txBody>
          <a:bodyPr anchor="b"/>
          <a:lstStyle>
            <a:lvl1pPr marL="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1pPr>
            <a:lvl2pPr marL="727037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45407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811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0814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3518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3622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08925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1629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56127" y="2495128"/>
            <a:ext cx="6679116" cy="705714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687283" y="2495128"/>
            <a:ext cx="6679116" cy="705714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6132" y="2393643"/>
            <a:ext cx="6681741" cy="997555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7037" indent="0">
              <a:buNone/>
              <a:defRPr sz="3300" b="1"/>
            </a:lvl2pPr>
            <a:lvl3pPr marL="1454074" indent="0">
              <a:buNone/>
              <a:defRPr sz="3000" b="1"/>
            </a:lvl3pPr>
            <a:lvl4pPr marL="2181113" indent="0">
              <a:buNone/>
              <a:defRPr sz="2500" b="1"/>
            </a:lvl4pPr>
            <a:lvl5pPr marL="2908148" indent="0">
              <a:buNone/>
              <a:defRPr sz="2500" b="1"/>
            </a:lvl5pPr>
            <a:lvl6pPr marL="3635184" indent="0">
              <a:buNone/>
              <a:defRPr sz="2500" b="1"/>
            </a:lvl6pPr>
            <a:lvl7pPr marL="4362222" indent="0">
              <a:buNone/>
              <a:defRPr sz="2500" b="1"/>
            </a:lvl7pPr>
            <a:lvl8pPr marL="5089259" indent="0">
              <a:buNone/>
              <a:defRPr sz="2500" b="1"/>
            </a:lvl8pPr>
            <a:lvl9pPr marL="5816295" indent="0">
              <a:buNone/>
              <a:defRPr sz="2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56132" y="3391196"/>
            <a:ext cx="6681741" cy="616108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682037" y="2393643"/>
            <a:ext cx="6684366" cy="997555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7037" indent="0">
              <a:buNone/>
              <a:defRPr sz="3300" b="1"/>
            </a:lvl2pPr>
            <a:lvl3pPr marL="1454074" indent="0">
              <a:buNone/>
              <a:defRPr sz="3000" b="1"/>
            </a:lvl3pPr>
            <a:lvl4pPr marL="2181113" indent="0">
              <a:buNone/>
              <a:defRPr sz="2500" b="1"/>
            </a:lvl4pPr>
            <a:lvl5pPr marL="2908148" indent="0">
              <a:buNone/>
              <a:defRPr sz="2500" b="1"/>
            </a:lvl5pPr>
            <a:lvl6pPr marL="3635184" indent="0">
              <a:buNone/>
              <a:defRPr sz="2500" b="1"/>
            </a:lvl6pPr>
            <a:lvl7pPr marL="4362222" indent="0">
              <a:buNone/>
              <a:defRPr sz="2500" b="1"/>
            </a:lvl7pPr>
            <a:lvl8pPr marL="5089259" indent="0">
              <a:buNone/>
              <a:defRPr sz="2500" b="1"/>
            </a:lvl8pPr>
            <a:lvl9pPr marL="5816295" indent="0">
              <a:buNone/>
              <a:defRPr sz="2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7682037" y="3391196"/>
            <a:ext cx="6684366" cy="616108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31" y="425756"/>
            <a:ext cx="4975207" cy="1811938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912487" y="425759"/>
            <a:ext cx="8453912" cy="9126522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756131" y="2237697"/>
            <a:ext cx="4975207" cy="7314584"/>
          </a:xfrm>
        </p:spPr>
        <p:txBody>
          <a:bodyPr/>
          <a:lstStyle>
            <a:lvl1pPr marL="0" indent="0">
              <a:buNone/>
              <a:defRPr sz="2300"/>
            </a:lvl1pPr>
            <a:lvl2pPr marL="727037" indent="0">
              <a:buNone/>
              <a:defRPr sz="2000"/>
            </a:lvl2pPr>
            <a:lvl3pPr marL="1454074" indent="0">
              <a:buNone/>
              <a:defRPr sz="1700"/>
            </a:lvl3pPr>
            <a:lvl4pPr marL="2181113" indent="0">
              <a:buNone/>
              <a:defRPr sz="1400"/>
            </a:lvl4pPr>
            <a:lvl5pPr marL="2908148" indent="0">
              <a:buNone/>
              <a:defRPr sz="1400"/>
            </a:lvl5pPr>
            <a:lvl6pPr marL="3635184" indent="0">
              <a:buNone/>
              <a:defRPr sz="1400"/>
            </a:lvl6pPr>
            <a:lvl7pPr marL="4362222" indent="0">
              <a:buNone/>
              <a:defRPr sz="1400"/>
            </a:lvl7pPr>
            <a:lvl8pPr marL="5089259" indent="0">
              <a:buNone/>
              <a:defRPr sz="1400"/>
            </a:lvl8pPr>
            <a:lvl9pPr marL="5816295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4122" y="7485380"/>
            <a:ext cx="9073515" cy="883692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964122" y="955476"/>
            <a:ext cx="9073515" cy="6416040"/>
          </a:xfrm>
        </p:spPr>
        <p:txBody>
          <a:bodyPr/>
          <a:lstStyle>
            <a:lvl1pPr marL="0" indent="0">
              <a:buNone/>
              <a:defRPr sz="5100"/>
            </a:lvl1pPr>
            <a:lvl2pPr marL="727037" indent="0">
              <a:buNone/>
              <a:defRPr sz="4500"/>
            </a:lvl2pPr>
            <a:lvl3pPr marL="1454074" indent="0">
              <a:buNone/>
              <a:defRPr sz="3800"/>
            </a:lvl3pPr>
            <a:lvl4pPr marL="2181113" indent="0">
              <a:buNone/>
              <a:defRPr sz="3300"/>
            </a:lvl4pPr>
            <a:lvl5pPr marL="2908148" indent="0">
              <a:buNone/>
              <a:defRPr sz="3300"/>
            </a:lvl5pPr>
            <a:lvl6pPr marL="3635184" indent="0">
              <a:buNone/>
              <a:defRPr sz="3300"/>
            </a:lvl6pPr>
            <a:lvl7pPr marL="4362222" indent="0">
              <a:buNone/>
              <a:defRPr sz="3300"/>
            </a:lvl7pPr>
            <a:lvl8pPr marL="5089259" indent="0">
              <a:buNone/>
              <a:defRPr sz="3300"/>
            </a:lvl8pPr>
            <a:lvl9pPr marL="5816295" indent="0">
              <a:buNone/>
              <a:defRPr sz="3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964122" y="8369075"/>
            <a:ext cx="9073515" cy="1254989"/>
          </a:xfrm>
        </p:spPr>
        <p:txBody>
          <a:bodyPr/>
          <a:lstStyle>
            <a:lvl1pPr marL="0" indent="0">
              <a:buNone/>
              <a:defRPr sz="2300"/>
            </a:lvl1pPr>
            <a:lvl2pPr marL="727037" indent="0">
              <a:buNone/>
              <a:defRPr sz="2000"/>
            </a:lvl2pPr>
            <a:lvl3pPr marL="1454074" indent="0">
              <a:buNone/>
              <a:defRPr sz="1700"/>
            </a:lvl3pPr>
            <a:lvl4pPr marL="2181113" indent="0">
              <a:buNone/>
              <a:defRPr sz="1400"/>
            </a:lvl4pPr>
            <a:lvl5pPr marL="2908148" indent="0">
              <a:buNone/>
              <a:defRPr sz="1400"/>
            </a:lvl5pPr>
            <a:lvl6pPr marL="3635184" indent="0">
              <a:buNone/>
              <a:defRPr sz="1400"/>
            </a:lvl6pPr>
            <a:lvl7pPr marL="4362222" indent="0">
              <a:buNone/>
              <a:defRPr sz="1400"/>
            </a:lvl7pPr>
            <a:lvl8pPr marL="5089259" indent="0">
              <a:buNone/>
              <a:defRPr sz="1400"/>
            </a:lvl8pPr>
            <a:lvl9pPr marL="5816295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756127" y="428235"/>
            <a:ext cx="13610273" cy="1782234"/>
          </a:xfrm>
          <a:prstGeom prst="rect">
            <a:avLst/>
          </a:prstGeom>
        </p:spPr>
        <p:txBody>
          <a:bodyPr vert="horz" lIns="145400" tIns="72700" rIns="145400" bIns="7270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6127" y="2495128"/>
            <a:ext cx="13610273" cy="7057149"/>
          </a:xfrm>
          <a:prstGeom prst="rect">
            <a:avLst/>
          </a:prstGeom>
        </p:spPr>
        <p:txBody>
          <a:bodyPr vert="horz" lIns="145400" tIns="72700" rIns="145400" bIns="7270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756132" y="9911200"/>
            <a:ext cx="3528590" cy="569325"/>
          </a:xfrm>
          <a:prstGeom prst="rect">
            <a:avLst/>
          </a:prstGeom>
        </p:spPr>
        <p:txBody>
          <a:bodyPr vert="horz" lIns="145400" tIns="72700" rIns="145400" bIns="7270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5166864" y="9911200"/>
            <a:ext cx="4788800" cy="569325"/>
          </a:xfrm>
          <a:prstGeom prst="rect">
            <a:avLst/>
          </a:prstGeom>
        </p:spPr>
        <p:txBody>
          <a:bodyPr vert="horz" lIns="145400" tIns="72700" rIns="145400" bIns="72700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0837813" y="9911200"/>
            <a:ext cx="3528590" cy="569325"/>
          </a:xfrm>
          <a:prstGeom prst="rect">
            <a:avLst/>
          </a:prstGeom>
        </p:spPr>
        <p:txBody>
          <a:bodyPr vert="horz" lIns="145400" tIns="72700" rIns="145400" bIns="7270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4074" rtl="0" eaLnBrk="1" latinLnBrk="0" hangingPunct="1">
        <a:spcBef>
          <a:spcPct val="0"/>
        </a:spcBef>
        <a:buNone/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5278" indent="-545278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1436" indent="-454399" algn="l" defTabSz="1454074" rtl="0" eaLnBrk="1" latinLnBrk="0" hangingPunct="1">
        <a:spcBef>
          <a:spcPct val="20000"/>
        </a:spcBef>
        <a:buFont typeface="Arial" pitchFamily="34" charset="0"/>
        <a:buChar char="–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17593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4629" indent="-363520" algn="l" defTabSz="1454074" rtl="0" eaLnBrk="1" latinLnBrk="0" hangingPunct="1">
        <a:spcBef>
          <a:spcPct val="20000"/>
        </a:spcBef>
        <a:buFont typeface="Arial" pitchFamily="34" charset="0"/>
        <a:buChar char="–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4pPr>
      <a:lvl5pPr marL="3271667" indent="-363520" algn="l" defTabSz="1454074" rtl="0" eaLnBrk="1" latinLnBrk="0" hangingPunct="1">
        <a:spcBef>
          <a:spcPct val="20000"/>
        </a:spcBef>
        <a:buFont typeface="Arial" pitchFamily="34" charset="0"/>
        <a:buChar char="»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5pPr>
      <a:lvl6pPr marL="3998703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4725741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452776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179814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7037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454074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181113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2908148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635184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62222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89259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816295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角丸四角形 44"/>
          <p:cNvSpPr/>
          <p:nvPr/>
        </p:nvSpPr>
        <p:spPr>
          <a:xfrm>
            <a:off x="5477044" y="840911"/>
            <a:ext cx="9559756" cy="3046931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72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ts val="1400"/>
              </a:lnSpc>
              <a:tabLst>
                <a:tab pos="6457950" algn="l"/>
              </a:tabLst>
            </a:pPr>
            <a:endParaRPr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  <a:tabLst>
                <a:tab pos="6457950" algn="l"/>
              </a:tabLst>
            </a:pPr>
            <a:endParaRPr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457200">
              <a:lnSpc>
                <a:spcPts val="1400"/>
              </a:lnSpc>
            </a:pP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原発への依存度の低下</a:t>
            </a:r>
          </a:p>
          <a:p>
            <a:pPr lvl="0" defTabSz="457200">
              <a:lnSpc>
                <a:spcPts val="1400"/>
              </a:lnSpc>
            </a:pP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の脱炭素化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・レジリエンス強化につながる分散型エネルギーシステム</a:t>
            </a:r>
            <a:endParaRPr kumimoji="0"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457200">
              <a:lnSpc>
                <a:spcPts val="1400"/>
              </a:lnSpc>
            </a:pP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需要サイドが主導する多様で柔軟性のあるエネルギー需給構造</a:t>
            </a:r>
            <a:endParaRPr kumimoji="0"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457200">
              <a:lnSpc>
                <a:spcPts val="1400"/>
              </a:lnSpc>
              <a:spcAft>
                <a:spcPts val="600"/>
              </a:spcAft>
            </a:pPr>
            <a:endParaRPr kumimoji="0"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  <a:tabLst>
                <a:tab pos="6457950" algn="l"/>
              </a:tabLs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エネルギーの大消費地である大阪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の特性を踏まえ、引き続き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エネルギーの「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地産</a:t>
            </a:r>
            <a:endParaRPr lang="en-US" altLang="ja-JP" sz="1100" b="1" u="sng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  <a:tabLst>
                <a:tab pos="6457950" algn="l"/>
              </a:tabLs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地消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」を推進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するととも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に、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広域的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な再生可能エネルギーの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調達を促進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すべき。</a:t>
            </a:r>
            <a:endParaRPr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  <a:tabLst>
                <a:tab pos="6457950" algn="l"/>
              </a:tabLs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社会・都市全体での熱も含めたエネルギー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効率の向上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すべき。</a:t>
            </a:r>
            <a:endParaRPr lang="en-US" altLang="ja-JP" sz="1100" b="1" u="sng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en-US" altLang="ja-JP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2050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年を見据えた地域の脱炭素化を推進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するとともに、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時等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に備えた</a:t>
            </a:r>
            <a:endParaRPr lang="en-US" altLang="ja-JP" sz="1100" b="1" u="sng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レジリエンス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の強化を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すべき。</a:t>
            </a:r>
            <a:endParaRPr lang="en-US" altLang="ja-JP" sz="1100" b="1" u="sng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蓄電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システムの活用を含め、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需要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サイドと供給サイドが一体になって柔軟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endParaRPr lang="en-US" altLang="ja-JP" sz="1100" b="1" u="sng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消費量や消費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パターンをコントロールする取組みを推進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すべき。</a:t>
            </a:r>
            <a:endParaRPr lang="en-US" altLang="ja-JP" sz="1100" b="1" u="sng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年大阪・関西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万博の活用も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意識しつつ、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エネルギー関連産業を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振興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とともに、大阪における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あらゆる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分野の企業の持続的成長を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b="1" u="sng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kumimoji="0"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⇐　コロナ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禍により生じる社会変革を契機として、「グリーンリカバリー」の考え方も取り入れつつ、これらの取組みを加速度的に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推進すべき。</a:t>
            </a:r>
            <a:endParaRPr kumimoji="0" lang="ja-JP" altLang="en-US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2663" y="932995"/>
            <a:ext cx="4657450" cy="2741162"/>
          </a:xfrm>
          <a:prstGeom prst="rect">
            <a:avLst/>
          </a:prstGeom>
        </p:spPr>
      </p:pic>
      <p:sp>
        <p:nvSpPr>
          <p:cNvPr id="53" name="角丸四角形 52"/>
          <p:cNvSpPr/>
          <p:nvPr/>
        </p:nvSpPr>
        <p:spPr>
          <a:xfrm>
            <a:off x="5477044" y="7582991"/>
            <a:ext cx="9554127" cy="3042929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72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400"/>
              </a:lnSpc>
            </a:pPr>
            <a:endParaRPr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5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457200">
              <a:lnSpc>
                <a:spcPts val="1400"/>
              </a:lnSpc>
            </a:pP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大消費地・大阪における再生可能エネルギーの利用率を倍増！</a:t>
            </a:r>
          </a:p>
          <a:p>
            <a:pPr lvl="0" defTabSz="457200">
              <a:lnSpc>
                <a:spcPts val="1400"/>
              </a:lnSpc>
            </a:pP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大阪の成長につながるエネルギー効率の向上を実現！</a:t>
            </a:r>
            <a:endParaRPr kumimoji="0"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  <a:spcBef>
                <a:spcPts val="900"/>
              </a:spcBef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r>
              <a:rPr kumimoji="0"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0"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府市の地球温暖化</a:t>
            </a:r>
            <a:r>
              <a:rPr kumimoji="0"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対策実行計画</a:t>
            </a:r>
            <a:r>
              <a:rPr kumimoji="0"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の目標と整合を図るとともに、サブ指標により進捗管理を行う。</a:t>
            </a:r>
          </a:p>
          <a:p>
            <a:pPr lvl="0" algn="just" defTabSz="457200">
              <a:lnSpc>
                <a:spcPts val="1400"/>
              </a:lnSpc>
            </a:pPr>
            <a:r>
              <a:rPr kumimoji="0"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0"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国のエネルギー基本計画の改定などの動向に合わせ、必要に応じて見直しを行う</a:t>
            </a:r>
            <a:r>
              <a:rPr kumimoji="0"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0"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90DF040-2128-4798-9DC1-F1E1E356F492}"/>
              </a:ext>
            </a:extLst>
          </p:cNvPr>
          <p:cNvSpPr/>
          <p:nvPr/>
        </p:nvSpPr>
        <p:spPr>
          <a:xfrm>
            <a:off x="10659281" y="7771295"/>
            <a:ext cx="4294832" cy="2791930"/>
          </a:xfrm>
          <a:prstGeom prst="rect">
            <a:avLst/>
          </a:prstGeom>
          <a:solidFill>
            <a:schemeClr val="bg1"/>
          </a:solidFill>
          <a:ln w="12700">
            <a:solidFill>
              <a:srgbClr val="B7D6A3"/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144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関係者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と連携しながら、地域におけるエネルギー問題の解決に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向けた</a:t>
            </a:r>
            <a:endParaRPr lang="en-US" altLang="ja-JP" sz="1100" b="1" u="sng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・事業を検討し取組みを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が共同で設置した「おおさかスマートエネルギーセンター」を拠点</a:t>
            </a:r>
            <a:endParaRPr lang="en-US" altLang="ja-JP" sz="1100" b="1" u="sng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として様々な施策・事業を展開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すべき。</a:t>
            </a:r>
            <a:endParaRPr lang="ja-JP" altLang="en-US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82992" y="1926315"/>
            <a:ext cx="4767992" cy="23790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252000" rIns="90000" bIns="72000" anchor="t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「新たなエネルギー社会の構築」に向け、需要と供給の両面から対策を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進めて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いく必要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があるが、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エネルギー需給を需要サイドから捉える視点を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重視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需要サイドにおける取組みを推進する観点が極めて重要。</a:t>
            </a:r>
            <a:endParaRPr lang="ja-JP" altLang="en-US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の成長や安全・安心で安定した府民生活の実現を目指す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地球温暖化対策との整合性の確保を図る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社会情勢等の変化等を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踏まえる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とともに、</a:t>
            </a:r>
            <a:r>
              <a:rPr lang="en-US" altLang="ja-JP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年（大阪・関西万博）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endParaRPr lang="en-US" altLang="ja-JP" sz="1100" b="1" u="sng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中間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とし、</a:t>
            </a:r>
            <a:r>
              <a:rPr lang="en-US" altLang="ja-JP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年（</a:t>
            </a:r>
            <a:r>
              <a:rPr lang="en-US" altLang="ja-JP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の目標年）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を見据える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府民、民間事業者、エネルギー供給事業者等の各主体の役割分担を</a:t>
            </a:r>
            <a:endParaRPr lang="en-US" altLang="ja-JP" sz="1100" b="1" u="sng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踏まえ、関係者がそれぞれの特性を活かし、連携して取り組む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○ </a:t>
            </a:r>
            <a:r>
              <a:rPr lang="ja-JP" altLang="en-US" sz="1100" kern="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国の政策動向に大きな変動等があった場合は、見直すことも必要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82992" y="1775402"/>
            <a:ext cx="2996758" cy="288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Ⅰ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エネルギー政策の基本的な考え方</a:t>
            </a:r>
            <a:endParaRPr lang="ja-JP" sz="1400" b="1" kern="1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タイトル 1"/>
          <p:cNvSpPr txBox="1">
            <a:spLocks/>
          </p:cNvSpPr>
          <p:nvPr/>
        </p:nvSpPr>
        <p:spPr bwMode="auto">
          <a:xfrm>
            <a:off x="0" y="0"/>
            <a:ext cx="15122525" cy="591102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 fontAlgn="auto"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今後の大阪府・大阪市によるエネルギー政策のあり方について（答申概要案）</a:t>
            </a:r>
          </a:p>
        </p:txBody>
      </p:sp>
      <p:sp>
        <p:nvSpPr>
          <p:cNvPr id="71" name="角丸四角形 70"/>
          <p:cNvSpPr/>
          <p:nvPr/>
        </p:nvSpPr>
        <p:spPr>
          <a:xfrm>
            <a:off x="202095" y="4829022"/>
            <a:ext cx="1375602" cy="288032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82991" y="4562238"/>
            <a:ext cx="4767993" cy="6063682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252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ts val="1600"/>
              </a:lnSpc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年度までを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期間と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「おおさかエネルギー地産地消推進プラン」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を策定。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再生可能エネルギーの普及拡大（地産）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を中心に、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地域特性に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応じた</a:t>
            </a:r>
            <a:endParaRPr lang="en-US" altLang="ja-JP" sz="1100" b="1" u="sng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の効率的な使用（地消）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を推進。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en-US" altLang="ja-JP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年度末時点の進捗状況は＋</a:t>
            </a:r>
            <a:r>
              <a:rPr lang="en-US" altLang="ja-JP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116.8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</a:t>
            </a:r>
            <a:r>
              <a:rPr lang="ja-JP" altLang="en-US" sz="1100" b="1" u="sng" kern="1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達成率は</a:t>
            </a:r>
            <a:r>
              <a:rPr lang="en-US" altLang="ja-JP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77.8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年度末の達成率は約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割程度の見込み。）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lnSpc>
                <a:spcPts val="1600"/>
              </a:lnSpc>
              <a:buFont typeface="Meiryo UI" panose="020B0604030504040204" pitchFamily="50" charset="-128"/>
              <a:buChar char="◯"/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lnSpc>
                <a:spcPts val="1600"/>
              </a:lnSpc>
              <a:buFont typeface="Meiryo UI" panose="020B0604030504040204" pitchFamily="50" charset="-128"/>
              <a:buChar char="◯"/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lnSpc>
                <a:spcPts val="1600"/>
              </a:lnSpc>
              <a:buFont typeface="Meiryo UI" panose="020B0604030504040204" pitchFamily="50" charset="-128"/>
              <a:buChar char="◯"/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lnSpc>
                <a:spcPts val="1600"/>
              </a:lnSpc>
              <a:buFont typeface="Meiryo UI" panose="020B0604030504040204" pitchFamily="50" charset="-128"/>
              <a:buChar char="◯"/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lnSpc>
                <a:spcPts val="1600"/>
              </a:lnSpc>
              <a:buFont typeface="Meiryo UI" panose="020B0604030504040204" pitchFamily="50" charset="-128"/>
              <a:buChar char="◯"/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lnSpc>
                <a:spcPts val="1600"/>
              </a:lnSpc>
              <a:buFont typeface="Meiryo UI" panose="020B0604030504040204" pitchFamily="50" charset="-128"/>
              <a:buChar char="◯"/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lnSpc>
                <a:spcPts val="1600"/>
              </a:lnSpc>
              <a:buFont typeface="Meiryo UI" panose="020B0604030504040204" pitchFamily="50" charset="-128"/>
              <a:buChar char="◯"/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lnSpc>
                <a:spcPts val="1600"/>
              </a:lnSpc>
              <a:buFont typeface="Meiryo UI" panose="020B0604030504040204" pitchFamily="50" charset="-128"/>
              <a:buChar char="◯"/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1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＜国際的な動向＞</a:t>
            </a:r>
            <a:endParaRPr lang="en-US" altLang="ja-JP" sz="11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●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採択　●パリ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協定の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発効　●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ESG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投資の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拡大　●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RE100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などへの対応</a:t>
            </a:r>
            <a:endParaRPr lang="en-US" altLang="ja-JP" sz="10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＜国内の動向＞</a:t>
            </a:r>
            <a:endParaRPr lang="en-US" altLang="ja-JP" sz="11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●電力システム改革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●原子力安全規制の改革</a:t>
            </a:r>
            <a:endParaRPr lang="en-US" altLang="ja-JP" sz="105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●長期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エネルギー需給見通し（エネルギーミックス）の決定 （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2015.7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●エネルギー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基本計画の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策定（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2018.7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 lvl="0">
              <a:lnSpc>
                <a:spcPts val="1500"/>
              </a:lnSpc>
            </a:pP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●パリ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協定に基づく成長戦略としての長期戦略の策定 （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2019.6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●菅首相に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</a:t>
            </a:r>
            <a:r>
              <a:rPr lang="en-US" altLang="ja-JP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2050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年の温室効果ガス排出量実質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ゼロ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宣言（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2020.10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 lvl="0">
              <a:lnSpc>
                <a:spcPts val="1500"/>
              </a:lnSpc>
            </a:pP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●エネルギー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基本計画の見直しに向けた議論の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開始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2020.10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二等辺三角形 27"/>
          <p:cNvSpPr/>
          <p:nvPr/>
        </p:nvSpPr>
        <p:spPr>
          <a:xfrm rot="5400000">
            <a:off x="1430936" y="5478900"/>
            <a:ext cx="7473470" cy="368300"/>
          </a:xfrm>
          <a:prstGeom prst="triangle">
            <a:avLst>
              <a:gd name="adj" fmla="val 49979"/>
            </a:avLst>
          </a:prstGeom>
          <a:solidFill>
            <a:schemeClr val="accent3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サブタイトル 2"/>
          <p:cNvSpPr txBox="1">
            <a:spLocks/>
          </p:cNvSpPr>
          <p:nvPr/>
        </p:nvSpPr>
        <p:spPr bwMode="auto">
          <a:xfrm>
            <a:off x="13631688" y="151477"/>
            <a:ext cx="1368425" cy="288147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914400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資料２－２</a:t>
            </a:r>
            <a:endParaRPr lang="ja-JP" altLang="en-US" sz="1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6" name="表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306345"/>
              </p:ext>
            </p:extLst>
          </p:nvPr>
        </p:nvGraphicFramePr>
        <p:xfrm>
          <a:off x="327705" y="6085400"/>
          <a:ext cx="4196545" cy="244956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24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年度までの目標値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年度末</a:t>
                      </a:r>
                      <a:endParaRPr lang="en-US" alt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進捗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状況</a:t>
                      </a:r>
                      <a:endParaRPr 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 rowSpan="3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00" dirty="0">
                          <a:ln>
                            <a:noFill/>
                          </a:ln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増加</a:t>
                      </a:r>
                      <a:endParaRPr lang="en-US" altLang="ja-JP" sz="1100" b="0" kern="100" dirty="0">
                        <a:ln>
                          <a:noFill/>
                        </a:ln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00" dirty="0">
                          <a:ln>
                            <a:noFill/>
                          </a:ln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供給力の</a:t>
                      </a:r>
                      <a:endParaRPr lang="en-US" altLang="ja-JP" sz="1100" kern="100" dirty="0">
                        <a:ln>
                          <a:noFill/>
                        </a:ln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vert="eaVert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ln>
                            <a:noFill/>
                          </a:ln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太陽光発電</a:t>
                      </a:r>
                      <a:r>
                        <a:rPr lang="ja-JP" altLang="en-US" sz="1100" kern="100" dirty="0">
                          <a:ln>
                            <a:noFill/>
                          </a:ln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en-US" altLang="ja-JP" sz="1100" b="0" kern="100" dirty="0">
                        <a:ln>
                          <a:noFill/>
                        </a:ln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</a:t>
                      </a: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+7</a:t>
                      </a: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8.1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ln>
                            <a:noFill/>
                          </a:ln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分散型電源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b="0" kern="100" dirty="0">
                          <a:ln>
                            <a:noFill/>
                          </a:ln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（コージェネレーション等）</a:t>
                      </a:r>
                      <a:endParaRPr lang="ja-JP" sz="800" b="0" kern="100" dirty="0">
                        <a:ln>
                          <a:noFill/>
                        </a:ln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+30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r>
                        <a:rPr lang="en-US" sz="11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</a:t>
                      </a: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1.6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廃棄物発電等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+5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 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+4.</a:t>
                      </a: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削減</a:t>
                      </a:r>
                      <a:endParaRPr lang="en-US" alt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需要の</a:t>
                      </a:r>
                    </a:p>
                  </a:txBody>
                  <a:tcPr marL="36000" marR="36000" marT="0" marB="0" vert="eaVert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ガス冷暖房等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 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6.6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BEMS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 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6.3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　計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+150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</a:t>
                      </a:r>
                      <a:r>
                        <a:rPr lang="en-US" alt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</a:t>
                      </a:r>
                      <a:endParaRPr 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+11</a:t>
                      </a:r>
                      <a:r>
                        <a:rPr lang="en-US" alt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6.8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endParaRPr lang="ja-JP" sz="11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角丸四角形 58"/>
          <p:cNvSpPr/>
          <p:nvPr/>
        </p:nvSpPr>
        <p:spPr>
          <a:xfrm>
            <a:off x="5477044" y="4095158"/>
            <a:ext cx="9559756" cy="3280516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72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8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の取組みの方向性の下、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100" kern="1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つの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対策の柱ごとに取組方針を示し、様々な施策・事業を推進していくべき。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43" name="図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74349" y="8623833"/>
            <a:ext cx="3862870" cy="1939391"/>
          </a:xfrm>
          <a:prstGeom prst="rect">
            <a:avLst/>
          </a:prstGeom>
        </p:spPr>
      </p:pic>
      <p:sp>
        <p:nvSpPr>
          <p:cNvPr id="52" name="正方形/長方形 51"/>
          <p:cNvSpPr>
            <a:spLocks/>
          </p:cNvSpPr>
          <p:nvPr/>
        </p:nvSpPr>
        <p:spPr>
          <a:xfrm>
            <a:off x="8260574" y="8623833"/>
            <a:ext cx="2304000" cy="576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wrap="square" lIns="72000" tIns="36000" rIns="0" bIns="36000" anchor="ctr" anchorCtr="0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年度までに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＋</a:t>
            </a:r>
            <a:r>
              <a:rPr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125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2012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年度⽐）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正方形/長方形 55"/>
          <p:cNvSpPr>
            <a:spLocks/>
          </p:cNvSpPr>
          <p:nvPr/>
        </p:nvSpPr>
        <p:spPr>
          <a:xfrm>
            <a:off x="8260574" y="9229289"/>
            <a:ext cx="2304000" cy="576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wrap="square" lIns="72000" tIns="36000" rIns="0" bIns="36000" anchor="ctr" anchorCtr="0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年度までに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再エネ利⽤率倍増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年度⽐）</a:t>
            </a:r>
          </a:p>
          <a:p>
            <a:pPr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現状は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15〜20%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程度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正方形/長方形 57"/>
          <p:cNvSpPr>
            <a:spLocks/>
          </p:cNvSpPr>
          <p:nvPr/>
        </p:nvSpPr>
        <p:spPr>
          <a:xfrm>
            <a:off x="8260574" y="9842575"/>
            <a:ext cx="2304000" cy="396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wrap="square" lIns="72000" tIns="36000" rIns="0" bIns="36000" anchor="ctr" anchorCtr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年度⽬標として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5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35</a:t>
            </a:r>
            <a:r>
              <a:rPr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以上の改善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2012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年度⽐）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二等辺三角形 60"/>
          <p:cNvSpPr>
            <a:spLocks noChangeAspect="1"/>
          </p:cNvSpPr>
          <p:nvPr/>
        </p:nvSpPr>
        <p:spPr>
          <a:xfrm rot="5400000">
            <a:off x="8043234" y="9995575"/>
            <a:ext cx="297324" cy="9000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二等辺三角形 61"/>
          <p:cNvSpPr>
            <a:spLocks noChangeAspect="1"/>
          </p:cNvSpPr>
          <p:nvPr/>
        </p:nvSpPr>
        <p:spPr>
          <a:xfrm rot="5400000">
            <a:off x="8043234" y="8871494"/>
            <a:ext cx="297324" cy="9000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二等辺三角形 62"/>
          <p:cNvSpPr>
            <a:spLocks noChangeAspect="1"/>
          </p:cNvSpPr>
          <p:nvPr/>
        </p:nvSpPr>
        <p:spPr>
          <a:xfrm rot="5400000">
            <a:off x="8043234" y="9476204"/>
            <a:ext cx="297324" cy="9000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82994" y="700180"/>
            <a:ext cx="4767990" cy="9661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72000" rIns="90000" bIns="72000" anchor="t" anchorCtr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600"/>
              </a:lnSpc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府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市によるエネルギー政策の基本的な考え方を踏まえ、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年大阪・関西万博の開催地として、また、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先進都市を目指す大阪として、引き続き府市が一体となって、「新たなエネルギー社会の構築」に向けた取組みを進めていくため、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年度までに府市が実施すべき中長期的なエネルギー政策のあり方について検討。</a:t>
            </a:r>
            <a:endParaRPr lang="ja-JP" altLang="en-US" sz="1100" dirty="0"/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D3AC21B0-8D69-4110-A4A1-CE2547582A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757773"/>
              </p:ext>
            </p:extLst>
          </p:nvPr>
        </p:nvGraphicFramePr>
        <p:xfrm>
          <a:off x="5569641" y="4486904"/>
          <a:ext cx="9384472" cy="28771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88509">
                  <a:extLst>
                    <a:ext uri="{9D8B030D-6E8A-4147-A177-3AD203B41FA5}">
                      <a16:colId xmlns:a16="http://schemas.microsoft.com/office/drawing/2014/main" val="690973963"/>
                    </a:ext>
                  </a:extLst>
                </a:gridCol>
                <a:gridCol w="4362450">
                  <a:extLst>
                    <a:ext uri="{9D8B030D-6E8A-4147-A177-3AD203B41FA5}">
                      <a16:colId xmlns:a16="http://schemas.microsoft.com/office/drawing/2014/main" val="241573695"/>
                    </a:ext>
                  </a:extLst>
                </a:gridCol>
                <a:gridCol w="2533513">
                  <a:extLst>
                    <a:ext uri="{9D8B030D-6E8A-4147-A177-3AD203B41FA5}">
                      <a16:colId xmlns:a16="http://schemas.microsoft.com/office/drawing/2014/main" val="3085062157"/>
                    </a:ext>
                  </a:extLst>
                </a:gridCol>
              </a:tblGrid>
              <a:tr h="178577">
                <a:tc>
                  <a:txBody>
                    <a:bodyPr/>
                    <a:lstStyle/>
                    <a:p>
                      <a:pPr marL="0" marR="0" lvl="0" indent="0" algn="ctr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今後の対策の柱</a:t>
                      </a:r>
                    </a:p>
                  </a:txBody>
                  <a:tcPr marL="72000" marR="72000" marT="36000" marB="3600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取組方針</a:t>
                      </a:r>
                    </a:p>
                  </a:txBody>
                  <a:tcPr marL="72000" marR="72000" marT="36000" marB="3600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具体的な取組みイメージの例</a:t>
                      </a:r>
                    </a:p>
                  </a:txBody>
                  <a:tcPr marL="72000" marR="72000" marT="36000" marB="3600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993223"/>
                  </a:ext>
                </a:extLst>
              </a:tr>
              <a:tr h="403818">
                <a:tc>
                  <a:txBody>
                    <a:bodyPr/>
                    <a:lstStyle/>
                    <a:p>
                      <a:pPr marL="180975" indent="-180975" algn="l">
                        <a:lnSpc>
                          <a:spcPct val="100000"/>
                        </a:lnSpc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再生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可能エネルギーの普及拡大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 </a:t>
                      </a:r>
                      <a:r>
                        <a:rPr kumimoji="0" lang="ja-JP" altLang="en-US" sz="1000" b="1" i="0" u="sng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太陽光発電の普及促進に力点を置き</a:t>
                      </a:r>
                      <a:r>
                        <a:rPr kumimoji="0" lang="ja-JP" altLang="en-US" sz="1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、その他の再生可能エネルギーも含めて、</a:t>
                      </a:r>
                      <a:r>
                        <a:rPr kumimoji="0" lang="en-US" altLang="ja-JP" sz="1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kumimoji="0" lang="en-US" altLang="ja-JP" sz="1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kumimoji="0" lang="ja-JP" altLang="en-US" sz="1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  </a:t>
                      </a:r>
                      <a:r>
                        <a:rPr kumimoji="0" lang="ja-JP" altLang="en-US" sz="1000" b="1" i="0" u="sng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特に地域で需給一体的に活用されるものの普及促進の取組みを</a:t>
                      </a:r>
                      <a:r>
                        <a:rPr kumimoji="0" lang="ja-JP" altLang="en-US" sz="1000" b="1" i="0" u="sng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すべき。</a:t>
                      </a:r>
                      <a:endParaRPr kumimoji="0" lang="en-US" altLang="ja-JP" sz="10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 府域における</a:t>
                      </a:r>
                      <a:r>
                        <a:rPr kumimoji="0" lang="ja-JP" altLang="en-US" sz="1000" b="1" i="0" u="sng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再生可能エネルギーの需要の創出に向けた取組みを推進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すべき。</a:t>
                      </a:r>
                      <a:endParaRPr kumimoji="0" lang="en-US" altLang="ja-JP" sz="10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太陽光発電設備の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共同購入事業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54074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・再生可能エネルギー電気を選択しやすい環境づくり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・庁舎における再生可能エネルギー電気の調達</a:t>
                      </a: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3715386490"/>
                  </a:ext>
                </a:extLst>
              </a:tr>
              <a:tr h="630952">
                <a:tc>
                  <a:txBody>
                    <a:bodyPr/>
                    <a:lstStyle/>
                    <a:p>
                      <a:pPr marL="180975" marR="0" lvl="0" indent="-180975" algn="l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エネルギー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効率の向上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 </a:t>
                      </a:r>
                      <a:r>
                        <a:rPr lang="ja-JP" altLang="en-US" sz="1000" b="1" u="sng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エネルギー使用量等の「見える化」を推進</a:t>
                      </a:r>
                      <a:r>
                        <a:rPr lang="ja-JP" altLang="en-US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するとともに、</a:t>
                      </a:r>
                      <a:r>
                        <a:rPr lang="ja-JP" altLang="en-US" sz="1000" b="1" u="sng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省エネルギー機器･設備</a:t>
                      </a:r>
                      <a:r>
                        <a:rPr lang="en-US" altLang="ja-JP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en-US" altLang="ja-JP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lang="ja-JP" altLang="en-US" sz="1000" b="1" u="sng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の導入促進</a:t>
                      </a:r>
                      <a:r>
                        <a:rPr lang="ja-JP" altLang="en-US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lang="ja-JP" altLang="en-US" sz="1000" b="1" u="sng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住宅・建築物の省エネルギー化</a:t>
                      </a:r>
                      <a:r>
                        <a:rPr lang="ja-JP" altLang="en-US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lang="ja-JP" altLang="en-US" sz="1000" b="1" u="sng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エネルギーの面的利用の</a:t>
                      </a:r>
                      <a:r>
                        <a:rPr lang="ja-JP" altLang="en-US" sz="1000" b="1" u="sng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促進</a:t>
                      </a:r>
                      <a:r>
                        <a:rPr lang="en-US" altLang="ja-JP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en-US" altLang="ja-JP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の取組み</a:t>
                      </a:r>
                      <a:r>
                        <a:rPr lang="ja-JP" altLang="en-US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を</a:t>
                      </a:r>
                      <a:r>
                        <a:rPr lang="ja-JP" altLang="en-US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</a:t>
                      </a:r>
                      <a:r>
                        <a:rPr lang="ja-JP" altLang="en-US" sz="1000" b="0" u="none" kern="1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lang="en-US" altLang="ja-JP" sz="1000" b="0" u="none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 </a:t>
                      </a:r>
                      <a:r>
                        <a:rPr lang="ja-JP" altLang="en-US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デジタル技術</a:t>
                      </a:r>
                      <a:r>
                        <a:rPr lang="ja-JP" altLang="en-US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やナッジなど行動</a:t>
                      </a:r>
                      <a:r>
                        <a:rPr lang="ja-JP" altLang="en-US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科学の</a:t>
                      </a:r>
                      <a:r>
                        <a:rPr lang="ja-JP" altLang="en-US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知見も活用し</a:t>
                      </a:r>
                      <a:r>
                        <a:rPr lang="ja-JP" altLang="en-US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、豊かさを</a:t>
                      </a:r>
                      <a:r>
                        <a:rPr lang="ja-JP" altLang="en-US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感じられる</a:t>
                      </a:r>
                      <a:r>
                        <a:rPr lang="ja-JP" altLang="en-US" sz="1000" b="1" u="sng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省エネ型</a:t>
                      </a:r>
                      <a:endParaRPr lang="en-US" altLang="ja-JP" sz="1000" b="1" u="sng" kern="1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lang="ja-JP" altLang="en-US" sz="1000" b="1" u="sng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ライフスタイル</a:t>
                      </a:r>
                      <a:r>
                        <a:rPr lang="ja-JP" altLang="en-US" sz="1000" b="1" u="sng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･ビジネススタイル</a:t>
                      </a:r>
                      <a:r>
                        <a:rPr lang="ja-JP" altLang="en-US" sz="1000" b="1" u="sng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への転換に向けた取組みを</a:t>
                      </a:r>
                      <a:r>
                        <a:rPr lang="ja-JP" altLang="en-US" sz="1000" b="1" u="sng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</a:t>
                      </a:r>
                      <a:r>
                        <a:rPr lang="ja-JP" altLang="en-US" sz="1000" b="0" u="none" kern="1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lang="en-US" altLang="ja-JP" sz="1000" b="0" u="none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・省エネ関連情報の収集・分析・発信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・中小企業の支援につながる省エネ施策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快適で健康にもいい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ZEH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ZEB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普及促進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・ナッジの知見の活用による省エネ啓発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・コロナ禍を受けた行動変容と相まった転換の促進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275814170"/>
                  </a:ext>
                </a:extLst>
              </a:tr>
              <a:tr h="517385">
                <a:tc>
                  <a:txBody>
                    <a:bodyPr/>
                    <a:lstStyle/>
                    <a:p>
                      <a:pPr marL="180975" indent="-180975" algn="l">
                        <a:lnSpc>
                          <a:spcPct val="100000"/>
                        </a:lnSpc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レジリエンスと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975" indent="-180975" algn="l">
                        <a:lnSpc>
                          <a:spcPct val="100000"/>
                        </a:lnSpc>
                      </a:pP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電力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需給調整力の強化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b="0" u="none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lang="ja-JP" altLang="en-US" sz="100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000" b="0" u="none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</a:t>
                      </a:r>
                      <a:r>
                        <a:rPr lang="ja-JP" altLang="en-US" sz="100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の脱炭素化</a:t>
                      </a:r>
                      <a:r>
                        <a:rPr lang="ja-JP" altLang="en-US" sz="1000" b="0" u="none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とも調和のとれる</a:t>
                      </a:r>
                      <a:r>
                        <a:rPr lang="ja-JP" altLang="en-US" sz="1000" b="1" u="sng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災害に強い自立・分散型エネルギーシステム</a:t>
                      </a:r>
                      <a:r>
                        <a:rPr lang="en-US" altLang="ja-JP" sz="1000" b="1" u="sng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en-US" altLang="ja-JP" sz="1000" b="1" u="sng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000" b="0" u="none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lang="ja-JP" altLang="en-US" sz="1000" b="1" u="sng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の普及促進の取組みを</a:t>
                      </a:r>
                      <a:r>
                        <a:rPr lang="ja-JP" altLang="en-US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</a:t>
                      </a:r>
                      <a:r>
                        <a:rPr lang="ja-JP" altLang="en-US" sz="1000" b="0" u="none" kern="10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lang="en-US" altLang="ja-JP" sz="1000" b="0" u="none" kern="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 デマンドレスポンス（</a:t>
                      </a:r>
                      <a:r>
                        <a:rPr lang="en-US" altLang="ja-JP" sz="100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DR</a:t>
                      </a:r>
                      <a:r>
                        <a:rPr lang="ja-JP" altLang="en-US" sz="100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）やバーチャルパワープラント（</a:t>
                      </a:r>
                      <a:r>
                        <a:rPr lang="en-US" altLang="ja-JP" sz="100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VPP</a:t>
                      </a:r>
                      <a:r>
                        <a:rPr lang="ja-JP" altLang="en-US" sz="100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）など</a:t>
                      </a:r>
                      <a:r>
                        <a:rPr lang="ja-JP" altLang="en-US" sz="1000" b="1" u="sng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電力</a:t>
                      </a:r>
                      <a:r>
                        <a:rPr lang="ja-JP" altLang="en-US" sz="1000" b="1" u="sng" kern="100" dirty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需給</a:t>
                      </a:r>
                      <a:r>
                        <a:rPr lang="ja-JP" altLang="en-US" sz="1000" b="1" u="sng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調整</a:t>
                      </a:r>
                      <a:r>
                        <a:rPr lang="en-US" altLang="ja-JP" sz="1000" b="1" u="sng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en-US" altLang="ja-JP" sz="1000" b="1" u="sng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00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lang="ja-JP" altLang="en-US" sz="1000" b="1" u="sng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力</a:t>
                      </a:r>
                      <a:r>
                        <a:rPr lang="ja-JP" altLang="en-US" sz="1000" b="1" u="sng" kern="100" dirty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の強化に向けた取組みを</a:t>
                      </a:r>
                      <a:r>
                        <a:rPr lang="ja-JP" altLang="en-US" sz="1000" b="1" u="sng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促進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</a:t>
                      </a:r>
                      <a:r>
                        <a:rPr lang="ja-JP" altLang="en-US" sz="1000" b="0" u="none" kern="100" dirty="0" err="1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lang="ja-JP" altLang="en-US" sz="1000" b="0" u="none" kern="100" dirty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・自立・分散型電源の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導入促進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災害停電時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電源の確保に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つながる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取組み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・需給調整力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の効率的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確保に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資する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取組み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529060953"/>
                  </a:ext>
                </a:extLst>
              </a:tr>
              <a:tr h="403818">
                <a:tc>
                  <a:txBody>
                    <a:bodyPr/>
                    <a:lstStyle/>
                    <a:p>
                      <a:pPr marL="180975" indent="-180975" algn="l">
                        <a:lnSpc>
                          <a:spcPct val="100000"/>
                        </a:lnSpc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エネルギー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関連産業の振興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975" indent="-180975" algn="l">
                        <a:lnSpc>
                          <a:spcPct val="100000"/>
                        </a:lnSpc>
                      </a:pP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あらゆる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分野の企業の持続的成長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 イノベーションの創出環境を整備するなど、</a:t>
                      </a:r>
                      <a:r>
                        <a:rPr lang="ja-JP" altLang="en-US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エネルギー</a:t>
                      </a:r>
                      <a:r>
                        <a:rPr lang="ja-JP" altLang="en-US" sz="1000" b="1" u="sng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関連産業の振興の</a:t>
                      </a:r>
                      <a:r>
                        <a:rPr lang="ja-JP" altLang="en-US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取組み</a:t>
                      </a:r>
                      <a:r>
                        <a:rPr lang="en-US" altLang="ja-JP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en-US" altLang="ja-JP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00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lang="ja-JP" altLang="en-US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を推進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</a:t>
                      </a:r>
                      <a:r>
                        <a:rPr lang="ja-JP" altLang="en-US" sz="1000" b="0" u="none" kern="10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lang="en-US" altLang="ja-JP" sz="1000" b="0" u="none" kern="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 </a:t>
                      </a:r>
                      <a:r>
                        <a:rPr lang="ja-JP" altLang="en-US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事業活動を通じた脱炭素化を</a:t>
                      </a:r>
                      <a:r>
                        <a:rPr lang="ja-JP" altLang="en-US" sz="1000" b="1" u="sng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進める中</a:t>
                      </a:r>
                      <a:r>
                        <a:rPr lang="ja-JP" altLang="en-US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小企業等</a:t>
                      </a:r>
                      <a:r>
                        <a:rPr lang="ja-JP" altLang="en-US" sz="1000" b="1" u="sng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の支援の取組みを</a:t>
                      </a:r>
                      <a:r>
                        <a:rPr lang="ja-JP" altLang="en-US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</a:t>
                      </a:r>
                      <a:r>
                        <a:rPr lang="ja-JP" altLang="en-US" sz="1000" b="0" u="none" kern="10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lang="ja-JP" altLang="en-US" sz="1000" b="0" u="none" kern="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・水素の利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活用の拡大に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向けた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取組み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・万博を契機と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したイノベーション促進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先進的企業の事例・ノウハウの展開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2992653934"/>
                  </a:ext>
                </a:extLst>
              </a:tr>
            </a:tbl>
          </a:graphicData>
        </a:graphic>
      </p:graphicFrame>
      <p:sp>
        <p:nvSpPr>
          <p:cNvPr id="50" name="正方形/長方形 49"/>
          <p:cNvSpPr/>
          <p:nvPr/>
        </p:nvSpPr>
        <p:spPr>
          <a:xfrm>
            <a:off x="82991" y="4408866"/>
            <a:ext cx="4661629" cy="288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Ⅱ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現行プランの進捗状況と大阪のエネルギーを取り巻く状況</a:t>
            </a:r>
            <a:endParaRPr lang="ja-JP" altLang="ja-JP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151295" y="4757038"/>
            <a:ext cx="1772755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現行</a:t>
            </a: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プランの進捗</a:t>
            </a: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状況</a:t>
            </a:r>
            <a:endParaRPr kumimoji="0" lang="ja-JP" altLang="en-US" sz="1200" b="1" kern="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151295" y="8615940"/>
            <a:ext cx="2334730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大阪のエネルギーを取り巻く状況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5477044" y="696700"/>
            <a:ext cx="2303851" cy="288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Ⅲ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今後の取組みの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方向性</a:t>
            </a:r>
            <a:endParaRPr lang="ja-JP" altLang="en-US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5547282" y="1034639"/>
            <a:ext cx="2288618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「新たなエネルギー社会」の視点</a:t>
            </a:r>
          </a:p>
        </p:txBody>
      </p:sp>
      <p:sp>
        <p:nvSpPr>
          <p:cNvPr id="70" name="角丸四角形 69"/>
          <p:cNvSpPr/>
          <p:nvPr/>
        </p:nvSpPr>
        <p:spPr>
          <a:xfrm>
            <a:off x="5547282" y="1824715"/>
            <a:ext cx="1806018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今後の取組みの方向性</a:t>
            </a:r>
          </a:p>
        </p:txBody>
      </p:sp>
      <p:sp>
        <p:nvSpPr>
          <p:cNvPr id="72" name="角丸四角形 71"/>
          <p:cNvSpPr/>
          <p:nvPr/>
        </p:nvSpPr>
        <p:spPr>
          <a:xfrm>
            <a:off x="10342663" y="903363"/>
            <a:ext cx="2463121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「新たなエネルギー社会」</a:t>
            </a: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のイメージ</a:t>
            </a:r>
            <a:endParaRPr kumimoji="0" lang="ja-JP" altLang="en-US" sz="1200" b="1" kern="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5477044" y="3953909"/>
            <a:ext cx="3590756" cy="288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Ⅳ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今後の対策の柱と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施策・事業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の取組方針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5477044" y="7438990"/>
            <a:ext cx="3415830" cy="288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Ⅴ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今後のエネルギー政策の効果的な推進</a:t>
            </a:r>
          </a:p>
        </p:txBody>
      </p:sp>
      <p:sp>
        <p:nvSpPr>
          <p:cNvPr id="76" name="角丸四角形 75"/>
          <p:cNvSpPr/>
          <p:nvPr/>
        </p:nvSpPr>
        <p:spPr>
          <a:xfrm>
            <a:off x="5547282" y="7772921"/>
            <a:ext cx="3223338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大阪ならではのエネルギー政策の推進に向けて</a:t>
            </a:r>
          </a:p>
        </p:txBody>
      </p:sp>
      <p:sp>
        <p:nvSpPr>
          <p:cNvPr id="77" name="角丸四角形 76"/>
          <p:cNvSpPr/>
          <p:nvPr/>
        </p:nvSpPr>
        <p:spPr>
          <a:xfrm>
            <a:off x="5547282" y="8382932"/>
            <a:ext cx="1493598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目標設定の考え方</a:t>
            </a: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0323F430-62E0-4F5D-9D43-FE8707677491}"/>
              </a:ext>
            </a:extLst>
          </p:cNvPr>
          <p:cNvSpPr/>
          <p:nvPr/>
        </p:nvSpPr>
        <p:spPr>
          <a:xfrm>
            <a:off x="5590722" y="8623833"/>
            <a:ext cx="2520000" cy="576000"/>
          </a:xfrm>
          <a:prstGeom prst="rect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lIns="0" tIns="36000" rIns="0" bIns="36000" rtlCol="0" anchor="ctr">
            <a:spAutoFit/>
          </a:bodyPr>
          <a:lstStyle/>
          <a:p>
            <a:pPr lvl="0" algn="ctr" defTabSz="457200">
              <a:defRPr/>
            </a:pP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⾃⽴・分散型エネルギー導⼊量</a:t>
            </a:r>
            <a:endParaRPr kumimoji="0" lang="en-US" altLang="ja-JP" sz="12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lvl="0" algn="ctr" defTabSz="457200">
              <a:defRPr/>
            </a:pPr>
            <a:r>
              <a:rPr kumimoji="0" lang="ja-JP" altLang="en-US" sz="105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「供給⼒の増加」</a:t>
            </a:r>
            <a:endParaRPr kumimoji="0" lang="en-US" altLang="ja-JP" sz="105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lvl="0" algn="ctr" defTabSz="457200">
              <a:defRPr/>
            </a:pPr>
            <a:r>
              <a:rPr kumimoji="0" lang="ja-JP" altLang="en-US" sz="105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（太陽光発電、燃料電池、廃棄物発電等）</a:t>
            </a: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0323F430-62E0-4F5D-9D43-FE8707677491}"/>
              </a:ext>
            </a:extLst>
          </p:cNvPr>
          <p:cNvSpPr/>
          <p:nvPr/>
        </p:nvSpPr>
        <p:spPr>
          <a:xfrm>
            <a:off x="5590722" y="9233204"/>
            <a:ext cx="2520000" cy="576000"/>
          </a:xfrm>
          <a:prstGeom prst="rect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lIns="0" tIns="36000" rIns="0" bIns="36000" rtlCol="0" anchor="ctr">
            <a:spAutoFit/>
          </a:bodyPr>
          <a:lstStyle/>
          <a:p>
            <a:pPr lvl="0" algn="ctr" defTabSz="457200">
              <a:defRPr/>
            </a:pP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再エネ利用率</a:t>
            </a:r>
          </a:p>
          <a:p>
            <a:pPr lvl="0" algn="ctr" defTabSz="457200">
              <a:defRPr/>
            </a:pPr>
            <a:r>
              <a:rPr kumimoji="0" lang="ja-JP" altLang="en-US" sz="105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「</a:t>
            </a:r>
            <a:r>
              <a:rPr kumimoji="0" lang="ja-JP" altLang="en-US" sz="105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電力需要に</a:t>
            </a:r>
            <a:r>
              <a:rPr kumimoji="0" lang="ja-JP" altLang="en-US" sz="105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対する</a:t>
            </a:r>
            <a:endParaRPr kumimoji="0" lang="en-US" altLang="ja-JP" sz="105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lvl="0" algn="ctr" defTabSz="457200">
              <a:defRPr/>
            </a:pPr>
            <a:r>
              <a:rPr kumimoji="0" lang="ja-JP" altLang="en-US" sz="105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再生</a:t>
            </a:r>
            <a:r>
              <a:rPr kumimoji="0" lang="ja-JP" altLang="en-US" sz="105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可能エネルギー利用率」</a:t>
            </a: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0323F430-62E0-4F5D-9D43-FE8707677491}"/>
              </a:ext>
            </a:extLst>
          </p:cNvPr>
          <p:cNvSpPr/>
          <p:nvPr/>
        </p:nvSpPr>
        <p:spPr>
          <a:xfrm>
            <a:off x="5590722" y="9842575"/>
            <a:ext cx="2520000" cy="396000"/>
          </a:xfrm>
          <a:prstGeom prst="rect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lIns="0" tIns="36000" rIns="0" bIns="36000" rtlCol="0" anchor="ctr">
            <a:spAutoFit/>
          </a:bodyPr>
          <a:lstStyle/>
          <a:p>
            <a:pPr lvl="0" algn="ctr" defTabSz="457200">
              <a:defRPr/>
            </a:pP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エネルギー利用</a:t>
            </a: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効率</a:t>
            </a:r>
          </a:p>
          <a:p>
            <a:pPr lvl="0" algn="ctr" defTabSz="457200">
              <a:defRPr/>
            </a:pPr>
            <a:r>
              <a:rPr kumimoji="0" lang="ja-JP" altLang="en-US" sz="105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「府内総生産に対するエネルギー消費量」</a:t>
            </a:r>
            <a:endParaRPr kumimoji="0" lang="ja-JP" altLang="en-US" sz="105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10637030" y="7655545"/>
            <a:ext cx="2338058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施策・事業の効果的な推進体制</a:t>
            </a:r>
          </a:p>
        </p:txBody>
      </p:sp>
    </p:spTree>
    <p:extLst>
      <p:ext uri="{BB962C8B-B14F-4D97-AF65-F5344CB8AC3E}">
        <p14:creationId xmlns:p14="http://schemas.microsoft.com/office/powerpoint/2010/main" val="123308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60000"/>
            <a:lumOff val="40000"/>
          </a:schemeClr>
        </a:solidFill>
        <a:ln w="19050">
          <a:solidFill>
            <a:schemeClr val="accent3">
              <a:lumMod val="50000"/>
            </a:schemeClr>
          </a:solidFill>
          <a:prstDash val="solid"/>
        </a:ln>
        <a:effectLst>
          <a:outerShdw blurRad="50800" dist="38100" dir="2100000" algn="tl" rotWithShape="0">
            <a:schemeClr val="bg1">
              <a:alpha val="40000"/>
            </a:schemeClr>
          </a:outerShdw>
        </a:effectLst>
      </a:spPr>
      <a:bodyPr rot="0" spcFirstLastPara="0" vert="horz" wrap="square" lIns="91440" tIns="108000" rIns="91440" bIns="36000" numCol="1" spcCol="0" rtlCol="0" fromWordArt="0" anchor="t" anchorCtr="0" forceAA="0" compatLnSpc="1">
        <a:prstTxWarp prst="textNoShape">
          <a:avLst/>
        </a:prstTxWarp>
        <a:noAutofit/>
      </a:bodyPr>
      <a:lstStyle>
        <a:defPPr marL="171450" indent="-171450">
          <a:spcAft>
            <a:spcPts val="600"/>
          </a:spcAft>
          <a:buFont typeface="Meiryo UI" panose="020B0604030504040204" pitchFamily="50" charset="-128"/>
          <a:buChar char="◯"/>
          <a:defRPr sz="1200" kern="1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203357EE341D445AD84EF9A3D54174A" ma:contentTypeVersion="1" ma:contentTypeDescription="新しいドキュメントを作成します。" ma:contentTypeScope="" ma:versionID="2f3b1b61c27db6e3c9ee8c86a032b1eb">
  <xsd:schema xmlns:xsd="http://www.w3.org/2001/XMLSchema" xmlns:p="http://schemas.microsoft.com/office/2006/metadata/properties" xmlns:ns2="79a6af1d-7af9-4c8d-b2df-d41fbfc10dd0" targetNamespace="http://schemas.microsoft.com/office/2006/metadata/properties" ma:root="true" ma:fieldsID="e363fd7c4bdb59cb6e17c7e14da76f23" ns2:_="">
    <xsd:import namespace="79a6af1d-7af9-4c8d-b2df-d41fbfc10dd0"/>
    <xsd:element name="properties">
      <xsd:complexType>
        <xsd:sequence>
          <xsd:element name="documentManagement">
            <xsd:complexType>
              <xsd:all>
                <xsd:element ref="ns2:_x65e5__x4ed8__x5165__x308a_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79a6af1d-7af9-4c8d-b2df-d41fbfc10dd0" elementFormDefault="qualified">
    <xsd:import namespace="http://schemas.microsoft.com/office/2006/documentManagement/types"/>
    <xsd:element name="_x65e5__x4ed8__x5165__x308a_" ma:index="8" nillable="true" ma:displayName="日付入り" ma:format="DateOnly" ma:internalName="_x65e5__x4ed8__x5165__x308a_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x65e5__x4ed8__x5165__x308a_ xmlns="79a6af1d-7af9-4c8d-b2df-d41fbfc10dd0" xsi:nil="true"/>
  </documentManagement>
</p:properties>
</file>

<file path=customXml/itemProps1.xml><?xml version="1.0" encoding="utf-8"?>
<ds:datastoreItem xmlns:ds="http://schemas.openxmlformats.org/officeDocument/2006/customXml" ds:itemID="{530C24A2-0978-46F8-9725-5267501E01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a6af1d-7af9-4c8d-b2df-d41fbfc10dd0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AD18A9A-5E61-4FAD-9D1B-090A4649BD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50B924-8ECC-49DA-B303-33840336C203}">
  <ds:schemaRefs>
    <ds:schemaRef ds:uri="http://www.w3.org/XML/1998/namespace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79a6af1d-7af9-4c8d-b2df-d41fbfc10dd0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1645</Words>
  <Application>Microsoft Office PowerPoint</Application>
  <PresentationFormat>ユーザー設定</PresentationFormat>
  <Paragraphs>167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ShichiK</cp:lastModifiedBy>
  <cp:revision>76</cp:revision>
  <cp:lastPrinted>2020-12-18T11:10:07Z</cp:lastPrinted>
  <dcterms:modified xsi:type="dcterms:W3CDTF">2020-12-18T11:36:34Z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0x0101000203357EE341D445AD84EF9A3D54174A</vt:lpwstr>
  </property>
</Properties>
</file>