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7" r:id="rId2"/>
  </p:sldIdLst>
  <p:sldSz cx="12801600" cy="9601200" type="A3"/>
  <p:notesSz cx="6807200" cy="9939338"/>
  <p:defaultText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guide id="3" orient="horz" pos="3024">
          <p15:clr>
            <a:srgbClr val="A4A3A4"/>
          </p15:clr>
        </p15:guide>
        <p15:guide id="4" pos="403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476" autoAdjust="0"/>
    <p:restoredTop sz="94660"/>
  </p:normalViewPr>
  <p:slideViewPr>
    <p:cSldViewPr>
      <p:cViewPr>
        <p:scale>
          <a:sx n="80" d="100"/>
          <a:sy n="80" d="100"/>
        </p:scale>
        <p:origin x="78" y="-378"/>
      </p:cViewPr>
      <p:guideLst>
        <p:guide orient="horz" pos="2160"/>
        <p:guide pos="2880"/>
        <p:guide orient="horz" pos="3024"/>
        <p:guide pos="403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C7AFDEFD-28FF-472D-B008-D8F1B07F2A89}" type="datetimeFigureOut">
              <a:rPr kumimoji="1" lang="ja-JP" altLang="en-US" smtClean="0"/>
              <a:t>2019/2/20</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254008C7-0F4A-4E29-B32C-922D1B515AAA}" type="slidenum">
              <a:rPr kumimoji="1" lang="ja-JP" altLang="en-US" smtClean="0"/>
              <a:t>‹#›</a:t>
            </a:fld>
            <a:endParaRPr kumimoji="1" lang="ja-JP" altLang="en-US"/>
          </a:p>
        </p:txBody>
      </p:sp>
    </p:spTree>
    <p:extLst>
      <p:ext uri="{BB962C8B-B14F-4D97-AF65-F5344CB8AC3E}">
        <p14:creationId xmlns:p14="http://schemas.microsoft.com/office/powerpoint/2010/main" val="1992798816"/>
      </p:ext>
    </p:extLst>
  </p:cSld>
  <p:clrMap bg1="lt1" tx1="dk1" bg2="lt2" tx2="dk2" accent1="accent1" accent2="accent2" accent3="accent3" accent4="accent4" accent5="accent5" accent6="accent6" hlink="hlink" folHlink="folHlink"/>
  <p:notesStyle>
    <a:lvl1pPr marL="0" algn="l" defTabSz="1280160" rtl="0" eaLnBrk="1" latinLnBrk="0" hangingPunct="1">
      <a:defRPr kumimoji="1" sz="1700" kern="1200">
        <a:solidFill>
          <a:schemeClr val="tx1"/>
        </a:solidFill>
        <a:latin typeface="+mn-lt"/>
        <a:ea typeface="+mn-ea"/>
        <a:cs typeface="+mn-cs"/>
      </a:defRPr>
    </a:lvl1pPr>
    <a:lvl2pPr marL="640080" algn="l" defTabSz="1280160" rtl="0" eaLnBrk="1" latinLnBrk="0" hangingPunct="1">
      <a:defRPr kumimoji="1" sz="1700" kern="1200">
        <a:solidFill>
          <a:schemeClr val="tx1"/>
        </a:solidFill>
        <a:latin typeface="+mn-lt"/>
        <a:ea typeface="+mn-ea"/>
        <a:cs typeface="+mn-cs"/>
      </a:defRPr>
    </a:lvl2pPr>
    <a:lvl3pPr marL="1280160" algn="l" defTabSz="1280160" rtl="0" eaLnBrk="1" latinLnBrk="0" hangingPunct="1">
      <a:defRPr kumimoji="1" sz="1700" kern="1200">
        <a:solidFill>
          <a:schemeClr val="tx1"/>
        </a:solidFill>
        <a:latin typeface="+mn-lt"/>
        <a:ea typeface="+mn-ea"/>
        <a:cs typeface="+mn-cs"/>
      </a:defRPr>
    </a:lvl3pPr>
    <a:lvl4pPr marL="1920240" algn="l" defTabSz="1280160" rtl="0" eaLnBrk="1" latinLnBrk="0" hangingPunct="1">
      <a:defRPr kumimoji="1" sz="1700" kern="1200">
        <a:solidFill>
          <a:schemeClr val="tx1"/>
        </a:solidFill>
        <a:latin typeface="+mn-lt"/>
        <a:ea typeface="+mn-ea"/>
        <a:cs typeface="+mn-cs"/>
      </a:defRPr>
    </a:lvl4pPr>
    <a:lvl5pPr marL="2560320" algn="l" defTabSz="1280160" rtl="0" eaLnBrk="1" latinLnBrk="0" hangingPunct="1">
      <a:defRPr kumimoji="1" sz="1700" kern="1200">
        <a:solidFill>
          <a:schemeClr val="tx1"/>
        </a:solidFill>
        <a:latin typeface="+mn-lt"/>
        <a:ea typeface="+mn-ea"/>
        <a:cs typeface="+mn-cs"/>
      </a:defRPr>
    </a:lvl5pPr>
    <a:lvl6pPr marL="3200400" algn="l" defTabSz="1280160" rtl="0" eaLnBrk="1" latinLnBrk="0" hangingPunct="1">
      <a:defRPr kumimoji="1" sz="1700" kern="1200">
        <a:solidFill>
          <a:schemeClr val="tx1"/>
        </a:solidFill>
        <a:latin typeface="+mn-lt"/>
        <a:ea typeface="+mn-ea"/>
        <a:cs typeface="+mn-cs"/>
      </a:defRPr>
    </a:lvl6pPr>
    <a:lvl7pPr marL="3840480" algn="l" defTabSz="1280160" rtl="0" eaLnBrk="1" latinLnBrk="0" hangingPunct="1">
      <a:defRPr kumimoji="1" sz="1700" kern="1200">
        <a:solidFill>
          <a:schemeClr val="tx1"/>
        </a:solidFill>
        <a:latin typeface="+mn-lt"/>
        <a:ea typeface="+mn-ea"/>
        <a:cs typeface="+mn-cs"/>
      </a:defRPr>
    </a:lvl7pPr>
    <a:lvl8pPr marL="4480560" algn="l" defTabSz="1280160" rtl="0" eaLnBrk="1" latinLnBrk="0" hangingPunct="1">
      <a:defRPr kumimoji="1" sz="1700" kern="1200">
        <a:solidFill>
          <a:schemeClr val="tx1"/>
        </a:solidFill>
        <a:latin typeface="+mn-lt"/>
        <a:ea typeface="+mn-ea"/>
        <a:cs typeface="+mn-cs"/>
      </a:defRPr>
    </a:lvl8pPr>
    <a:lvl9pPr marL="5120640" algn="l" defTabSz="1280160" rtl="0" eaLnBrk="1" latinLnBrk="0" hangingPunct="1">
      <a:defRPr kumimoji="1" sz="17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254008C7-0F4A-4E29-B32C-922D1B515AAA}" type="slidenum">
              <a:rPr kumimoji="1" lang="ja-JP" altLang="en-US" smtClean="0"/>
              <a:t>1</a:t>
            </a:fld>
            <a:endParaRPr kumimoji="1" lang="ja-JP" altLang="en-US"/>
          </a:p>
        </p:txBody>
      </p:sp>
    </p:spTree>
    <p:extLst>
      <p:ext uri="{BB962C8B-B14F-4D97-AF65-F5344CB8AC3E}">
        <p14:creationId xmlns:p14="http://schemas.microsoft.com/office/powerpoint/2010/main" val="32612739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60120" y="2982596"/>
            <a:ext cx="10881360" cy="205803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920240" y="5440680"/>
            <a:ext cx="8961120" cy="2453640"/>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1034954F-0F13-48A6-8BBF-9202461FBF66}" type="datetimeFigureOut">
              <a:rPr kumimoji="1" lang="ja-JP" altLang="en-US" smtClean="0"/>
              <a:t>2019/2/20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A9BAC99-3A9F-469C-A17A-5BEE193AB7A2}" type="slidenum">
              <a:rPr kumimoji="1" lang="ja-JP" altLang="en-US" smtClean="0"/>
              <a:t>‹#›</a:t>
            </a:fld>
            <a:endParaRPr kumimoji="1" lang="ja-JP" altLang="en-US"/>
          </a:p>
        </p:txBody>
      </p:sp>
    </p:spTree>
    <p:extLst>
      <p:ext uri="{BB962C8B-B14F-4D97-AF65-F5344CB8AC3E}">
        <p14:creationId xmlns:p14="http://schemas.microsoft.com/office/powerpoint/2010/main" val="5873787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034954F-0F13-48A6-8BBF-9202461FBF66}" type="datetimeFigureOut">
              <a:rPr kumimoji="1" lang="ja-JP" altLang="en-US" smtClean="0"/>
              <a:t>2019/2/20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A9BAC99-3A9F-469C-A17A-5BEE193AB7A2}" type="slidenum">
              <a:rPr kumimoji="1" lang="ja-JP" altLang="en-US" smtClean="0"/>
              <a:t>‹#›</a:t>
            </a:fld>
            <a:endParaRPr kumimoji="1" lang="ja-JP" altLang="en-US"/>
          </a:p>
        </p:txBody>
      </p:sp>
    </p:spTree>
    <p:extLst>
      <p:ext uri="{BB962C8B-B14F-4D97-AF65-F5344CB8AC3E}">
        <p14:creationId xmlns:p14="http://schemas.microsoft.com/office/powerpoint/2010/main" val="413489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9281160" y="384494"/>
            <a:ext cx="2880360" cy="819213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640080" y="384494"/>
            <a:ext cx="8427720" cy="819213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034954F-0F13-48A6-8BBF-9202461FBF66}" type="datetimeFigureOut">
              <a:rPr kumimoji="1" lang="ja-JP" altLang="en-US" smtClean="0"/>
              <a:t>2019/2/20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A9BAC99-3A9F-469C-A17A-5BEE193AB7A2}" type="slidenum">
              <a:rPr kumimoji="1" lang="ja-JP" altLang="en-US" smtClean="0"/>
              <a:t>‹#›</a:t>
            </a:fld>
            <a:endParaRPr kumimoji="1" lang="ja-JP" altLang="en-US"/>
          </a:p>
        </p:txBody>
      </p:sp>
    </p:spTree>
    <p:extLst>
      <p:ext uri="{BB962C8B-B14F-4D97-AF65-F5344CB8AC3E}">
        <p14:creationId xmlns:p14="http://schemas.microsoft.com/office/powerpoint/2010/main" val="3803097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034954F-0F13-48A6-8BBF-9202461FBF66}" type="datetimeFigureOut">
              <a:rPr kumimoji="1" lang="ja-JP" altLang="en-US" smtClean="0"/>
              <a:t>2019/2/20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A9BAC99-3A9F-469C-A17A-5BEE193AB7A2}" type="slidenum">
              <a:rPr kumimoji="1" lang="ja-JP" altLang="en-US" smtClean="0"/>
              <a:t>‹#›</a:t>
            </a:fld>
            <a:endParaRPr kumimoji="1" lang="ja-JP" altLang="en-US"/>
          </a:p>
        </p:txBody>
      </p:sp>
    </p:spTree>
    <p:extLst>
      <p:ext uri="{BB962C8B-B14F-4D97-AF65-F5344CB8AC3E}">
        <p14:creationId xmlns:p14="http://schemas.microsoft.com/office/powerpoint/2010/main" val="18881925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11238" y="6169661"/>
            <a:ext cx="10881360" cy="1906905"/>
          </a:xfrm>
        </p:spPr>
        <p:txBody>
          <a:bodyPr anchor="t"/>
          <a:lstStyle>
            <a:lvl1pPr algn="l">
              <a:defRPr sz="56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1011238" y="4069399"/>
            <a:ext cx="10881360" cy="2100262"/>
          </a:xfrm>
        </p:spPr>
        <p:txBody>
          <a:bodyPr anchor="b"/>
          <a:lstStyle>
            <a:lvl1pPr marL="0" indent="0">
              <a:buNone/>
              <a:defRPr sz="2800">
                <a:solidFill>
                  <a:schemeClr val="tx1">
                    <a:tint val="75000"/>
                  </a:schemeClr>
                </a:solidFill>
              </a:defRPr>
            </a:lvl1pPr>
            <a:lvl2pPr marL="640080" indent="0">
              <a:buNone/>
              <a:defRPr sz="2500">
                <a:solidFill>
                  <a:schemeClr val="tx1">
                    <a:tint val="75000"/>
                  </a:schemeClr>
                </a:solidFill>
              </a:defRPr>
            </a:lvl2pPr>
            <a:lvl3pPr marL="1280160" indent="0">
              <a:buNone/>
              <a:defRPr sz="2200">
                <a:solidFill>
                  <a:schemeClr val="tx1">
                    <a:tint val="75000"/>
                  </a:schemeClr>
                </a:solidFill>
              </a:defRPr>
            </a:lvl3pPr>
            <a:lvl4pPr marL="1920240" indent="0">
              <a:buNone/>
              <a:defRPr sz="2000">
                <a:solidFill>
                  <a:schemeClr val="tx1">
                    <a:tint val="75000"/>
                  </a:schemeClr>
                </a:solidFill>
              </a:defRPr>
            </a:lvl4pPr>
            <a:lvl5pPr marL="2560320" indent="0">
              <a:buNone/>
              <a:defRPr sz="2000">
                <a:solidFill>
                  <a:schemeClr val="tx1">
                    <a:tint val="75000"/>
                  </a:schemeClr>
                </a:solidFill>
              </a:defRPr>
            </a:lvl5pPr>
            <a:lvl6pPr marL="3200400" indent="0">
              <a:buNone/>
              <a:defRPr sz="2000">
                <a:solidFill>
                  <a:schemeClr val="tx1">
                    <a:tint val="75000"/>
                  </a:schemeClr>
                </a:solidFill>
              </a:defRPr>
            </a:lvl6pPr>
            <a:lvl7pPr marL="3840480" indent="0">
              <a:buNone/>
              <a:defRPr sz="2000">
                <a:solidFill>
                  <a:schemeClr val="tx1">
                    <a:tint val="75000"/>
                  </a:schemeClr>
                </a:solidFill>
              </a:defRPr>
            </a:lvl7pPr>
            <a:lvl8pPr marL="4480560" indent="0">
              <a:buNone/>
              <a:defRPr sz="2000">
                <a:solidFill>
                  <a:schemeClr val="tx1">
                    <a:tint val="75000"/>
                  </a:schemeClr>
                </a:solidFill>
              </a:defRPr>
            </a:lvl8pPr>
            <a:lvl9pPr marL="5120640" indent="0">
              <a:buNone/>
              <a:defRPr sz="20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1034954F-0F13-48A6-8BBF-9202461FBF66}" type="datetimeFigureOut">
              <a:rPr kumimoji="1" lang="ja-JP" altLang="en-US" smtClean="0"/>
              <a:t>2019/2/20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A9BAC99-3A9F-469C-A17A-5BEE193AB7A2}" type="slidenum">
              <a:rPr kumimoji="1" lang="ja-JP" altLang="en-US" smtClean="0"/>
              <a:t>‹#›</a:t>
            </a:fld>
            <a:endParaRPr kumimoji="1" lang="ja-JP" altLang="en-US"/>
          </a:p>
        </p:txBody>
      </p:sp>
    </p:spTree>
    <p:extLst>
      <p:ext uri="{BB962C8B-B14F-4D97-AF65-F5344CB8AC3E}">
        <p14:creationId xmlns:p14="http://schemas.microsoft.com/office/powerpoint/2010/main" val="18347435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640080" y="2240281"/>
            <a:ext cx="5654040" cy="6336348"/>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507480" y="2240281"/>
            <a:ext cx="5654040" cy="6336348"/>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1034954F-0F13-48A6-8BBF-9202461FBF66}" type="datetimeFigureOut">
              <a:rPr kumimoji="1" lang="ja-JP" altLang="en-US" smtClean="0"/>
              <a:t>2019/2/20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A9BAC99-3A9F-469C-A17A-5BEE193AB7A2}" type="slidenum">
              <a:rPr kumimoji="1" lang="ja-JP" altLang="en-US" smtClean="0"/>
              <a:t>‹#›</a:t>
            </a:fld>
            <a:endParaRPr kumimoji="1" lang="ja-JP" altLang="en-US"/>
          </a:p>
        </p:txBody>
      </p:sp>
    </p:spTree>
    <p:extLst>
      <p:ext uri="{BB962C8B-B14F-4D97-AF65-F5344CB8AC3E}">
        <p14:creationId xmlns:p14="http://schemas.microsoft.com/office/powerpoint/2010/main" val="38668459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40080" y="2149158"/>
            <a:ext cx="5656263"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640080" y="3044825"/>
            <a:ext cx="5656263"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503036" y="2149158"/>
            <a:ext cx="5658485"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503036" y="3044825"/>
            <a:ext cx="5658485"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1034954F-0F13-48A6-8BBF-9202461FBF66}" type="datetimeFigureOut">
              <a:rPr kumimoji="1" lang="ja-JP" altLang="en-US" smtClean="0"/>
              <a:t>2019/2/20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1A9BAC99-3A9F-469C-A17A-5BEE193AB7A2}" type="slidenum">
              <a:rPr kumimoji="1" lang="ja-JP" altLang="en-US" smtClean="0"/>
              <a:t>‹#›</a:t>
            </a:fld>
            <a:endParaRPr kumimoji="1" lang="ja-JP" altLang="en-US"/>
          </a:p>
        </p:txBody>
      </p:sp>
    </p:spTree>
    <p:extLst>
      <p:ext uri="{BB962C8B-B14F-4D97-AF65-F5344CB8AC3E}">
        <p14:creationId xmlns:p14="http://schemas.microsoft.com/office/powerpoint/2010/main" val="18229356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1034954F-0F13-48A6-8BBF-9202461FBF66}" type="datetimeFigureOut">
              <a:rPr kumimoji="1" lang="ja-JP" altLang="en-US" smtClean="0"/>
              <a:t>2019/2/20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1A9BAC99-3A9F-469C-A17A-5BEE193AB7A2}" type="slidenum">
              <a:rPr kumimoji="1" lang="ja-JP" altLang="en-US" smtClean="0"/>
              <a:t>‹#›</a:t>
            </a:fld>
            <a:endParaRPr kumimoji="1" lang="ja-JP" altLang="en-US"/>
          </a:p>
        </p:txBody>
      </p:sp>
    </p:spTree>
    <p:extLst>
      <p:ext uri="{BB962C8B-B14F-4D97-AF65-F5344CB8AC3E}">
        <p14:creationId xmlns:p14="http://schemas.microsoft.com/office/powerpoint/2010/main" val="10293981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1034954F-0F13-48A6-8BBF-9202461FBF66}" type="datetimeFigureOut">
              <a:rPr kumimoji="1" lang="ja-JP" altLang="en-US" smtClean="0"/>
              <a:t>2019/2/20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1A9BAC99-3A9F-469C-A17A-5BEE193AB7A2}" type="slidenum">
              <a:rPr kumimoji="1" lang="ja-JP" altLang="en-US" smtClean="0"/>
              <a:t>‹#›</a:t>
            </a:fld>
            <a:endParaRPr kumimoji="1" lang="ja-JP" altLang="en-US"/>
          </a:p>
        </p:txBody>
      </p:sp>
    </p:spTree>
    <p:extLst>
      <p:ext uri="{BB962C8B-B14F-4D97-AF65-F5344CB8AC3E}">
        <p14:creationId xmlns:p14="http://schemas.microsoft.com/office/powerpoint/2010/main" val="11309177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1" y="382270"/>
            <a:ext cx="4211638" cy="1626870"/>
          </a:xfrm>
        </p:spPr>
        <p:txBody>
          <a:bodyPr anchor="b"/>
          <a:lstStyle>
            <a:lvl1pPr algn="l">
              <a:defRPr sz="28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005070" y="382271"/>
            <a:ext cx="7156450" cy="8194358"/>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640081" y="2009141"/>
            <a:ext cx="4211638" cy="6567488"/>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034954F-0F13-48A6-8BBF-9202461FBF66}" type="datetimeFigureOut">
              <a:rPr kumimoji="1" lang="ja-JP" altLang="en-US" smtClean="0"/>
              <a:t>2019/2/20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A9BAC99-3A9F-469C-A17A-5BEE193AB7A2}" type="slidenum">
              <a:rPr kumimoji="1" lang="ja-JP" altLang="en-US" smtClean="0"/>
              <a:t>‹#›</a:t>
            </a:fld>
            <a:endParaRPr kumimoji="1" lang="ja-JP" altLang="en-US"/>
          </a:p>
        </p:txBody>
      </p:sp>
    </p:spTree>
    <p:extLst>
      <p:ext uri="{BB962C8B-B14F-4D97-AF65-F5344CB8AC3E}">
        <p14:creationId xmlns:p14="http://schemas.microsoft.com/office/powerpoint/2010/main" val="27215717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509203" y="6720840"/>
            <a:ext cx="7680960" cy="793433"/>
          </a:xfrm>
        </p:spPr>
        <p:txBody>
          <a:bodyPr anchor="b"/>
          <a:lstStyle>
            <a:lvl1pPr algn="l">
              <a:defRPr sz="28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2509203" y="857885"/>
            <a:ext cx="7680960" cy="5760720"/>
          </a:xfrm>
        </p:spPr>
        <p:txBody>
          <a:bodyPr/>
          <a:lstStyle>
            <a:lvl1pPr marL="0" indent="0">
              <a:buNone/>
              <a:defRPr sz="4500"/>
            </a:lvl1pPr>
            <a:lvl2pPr marL="640080" indent="0">
              <a:buNone/>
              <a:defRPr sz="3900"/>
            </a:lvl2pPr>
            <a:lvl3pPr marL="1280160" indent="0">
              <a:buNone/>
              <a:defRPr sz="340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endParaRPr kumimoji="1" lang="ja-JP" altLang="en-US"/>
          </a:p>
        </p:txBody>
      </p:sp>
      <p:sp>
        <p:nvSpPr>
          <p:cNvPr id="4" name="テキスト プレースホルダー 3"/>
          <p:cNvSpPr>
            <a:spLocks noGrp="1"/>
          </p:cNvSpPr>
          <p:nvPr>
            <p:ph type="body" sz="half" idx="2"/>
          </p:nvPr>
        </p:nvSpPr>
        <p:spPr>
          <a:xfrm>
            <a:off x="2509203" y="7514273"/>
            <a:ext cx="7680960" cy="1126807"/>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034954F-0F13-48A6-8BBF-9202461FBF66}" type="datetimeFigureOut">
              <a:rPr kumimoji="1" lang="ja-JP" altLang="en-US" smtClean="0"/>
              <a:t>2019/2/20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A9BAC99-3A9F-469C-A17A-5BEE193AB7A2}" type="slidenum">
              <a:rPr kumimoji="1" lang="ja-JP" altLang="en-US" smtClean="0"/>
              <a:t>‹#›</a:t>
            </a:fld>
            <a:endParaRPr kumimoji="1" lang="ja-JP" altLang="en-US"/>
          </a:p>
        </p:txBody>
      </p:sp>
    </p:spTree>
    <p:extLst>
      <p:ext uri="{BB962C8B-B14F-4D97-AF65-F5344CB8AC3E}">
        <p14:creationId xmlns:p14="http://schemas.microsoft.com/office/powerpoint/2010/main" val="37861504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40080" y="384493"/>
            <a:ext cx="11521440" cy="1600200"/>
          </a:xfrm>
          <a:prstGeom prst="rect">
            <a:avLst/>
          </a:prstGeom>
        </p:spPr>
        <p:txBody>
          <a:bodyPr vert="horz" lIns="128016" tIns="64008" rIns="128016" bIns="64008"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40080" y="2240281"/>
            <a:ext cx="11521440" cy="6336348"/>
          </a:xfrm>
          <a:prstGeom prst="rect">
            <a:avLst/>
          </a:prstGeom>
        </p:spPr>
        <p:txBody>
          <a:bodyPr vert="horz" lIns="128016" tIns="64008" rIns="128016" bIns="64008"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640080" y="8898891"/>
            <a:ext cx="2987040" cy="511175"/>
          </a:xfrm>
          <a:prstGeom prst="rect">
            <a:avLst/>
          </a:prstGeom>
        </p:spPr>
        <p:txBody>
          <a:bodyPr vert="horz" lIns="128016" tIns="64008" rIns="128016" bIns="64008" rtlCol="0" anchor="ctr"/>
          <a:lstStyle>
            <a:lvl1pPr algn="l">
              <a:defRPr sz="1700">
                <a:solidFill>
                  <a:schemeClr val="tx1">
                    <a:tint val="75000"/>
                  </a:schemeClr>
                </a:solidFill>
              </a:defRPr>
            </a:lvl1pPr>
          </a:lstStyle>
          <a:p>
            <a:fld id="{1034954F-0F13-48A6-8BBF-9202461FBF66}" type="datetimeFigureOut">
              <a:rPr kumimoji="1" lang="ja-JP" altLang="en-US" smtClean="0"/>
              <a:t>2019/2/20</a:t>
            </a:fld>
            <a:endParaRPr kumimoji="1" lang="ja-JP" altLang="en-US"/>
          </a:p>
        </p:txBody>
      </p:sp>
      <p:sp>
        <p:nvSpPr>
          <p:cNvPr id="5" name="フッター プレースホルダー 4"/>
          <p:cNvSpPr>
            <a:spLocks noGrp="1"/>
          </p:cNvSpPr>
          <p:nvPr>
            <p:ph type="ftr" sz="quarter" idx="3"/>
          </p:nvPr>
        </p:nvSpPr>
        <p:spPr>
          <a:xfrm>
            <a:off x="4373880" y="8898891"/>
            <a:ext cx="4053840" cy="511175"/>
          </a:xfrm>
          <a:prstGeom prst="rect">
            <a:avLst/>
          </a:prstGeom>
        </p:spPr>
        <p:txBody>
          <a:bodyPr vert="horz" lIns="128016" tIns="64008" rIns="128016" bIns="64008" rtlCol="0" anchor="ctr"/>
          <a:lstStyle>
            <a:lvl1pPr algn="ctr">
              <a:defRPr sz="17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9174480" y="8898891"/>
            <a:ext cx="2987040" cy="511175"/>
          </a:xfrm>
          <a:prstGeom prst="rect">
            <a:avLst/>
          </a:prstGeom>
        </p:spPr>
        <p:txBody>
          <a:bodyPr vert="horz" lIns="128016" tIns="64008" rIns="128016" bIns="64008" rtlCol="0" anchor="ctr"/>
          <a:lstStyle>
            <a:lvl1pPr algn="r">
              <a:defRPr sz="1700">
                <a:solidFill>
                  <a:schemeClr val="tx1">
                    <a:tint val="75000"/>
                  </a:schemeClr>
                </a:solidFill>
              </a:defRPr>
            </a:lvl1pPr>
          </a:lstStyle>
          <a:p>
            <a:fld id="{1A9BAC99-3A9F-469C-A17A-5BEE193AB7A2}" type="slidenum">
              <a:rPr kumimoji="1" lang="ja-JP" altLang="en-US" smtClean="0"/>
              <a:t>‹#›</a:t>
            </a:fld>
            <a:endParaRPr kumimoji="1" lang="ja-JP" altLang="en-US"/>
          </a:p>
        </p:txBody>
      </p:sp>
    </p:spTree>
    <p:extLst>
      <p:ext uri="{BB962C8B-B14F-4D97-AF65-F5344CB8AC3E}">
        <p14:creationId xmlns:p14="http://schemas.microsoft.com/office/powerpoint/2010/main" val="23693539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80160" rtl="0" eaLnBrk="1" latinLnBrk="0" hangingPunct="1">
        <a:spcBef>
          <a:spcPct val="0"/>
        </a:spcBef>
        <a:buNone/>
        <a:defRPr kumimoji="1" sz="6200" kern="1200">
          <a:solidFill>
            <a:schemeClr val="tx1"/>
          </a:solidFill>
          <a:latin typeface="+mj-lt"/>
          <a:ea typeface="+mj-ea"/>
          <a:cs typeface="+mj-cs"/>
        </a:defRPr>
      </a:lvl1pPr>
    </p:titleStyle>
    <p:bodyStyle>
      <a:lvl1pPr marL="480060" indent="-480060" algn="l" defTabSz="1280160" rtl="0" eaLnBrk="1" latinLnBrk="0" hangingPunct="1">
        <a:spcBef>
          <a:spcPct val="20000"/>
        </a:spcBef>
        <a:buFont typeface="Arial" panose="020B0604020202020204" pitchFamily="34" charset="0"/>
        <a:buChar char="•"/>
        <a:defRPr kumimoji="1" sz="4500" kern="1200">
          <a:solidFill>
            <a:schemeClr val="tx1"/>
          </a:solidFill>
          <a:latin typeface="+mn-lt"/>
          <a:ea typeface="+mn-ea"/>
          <a:cs typeface="+mn-cs"/>
        </a:defRPr>
      </a:lvl1pPr>
      <a:lvl2pPr marL="1040130" indent="-400050" algn="l" defTabSz="1280160" rtl="0" eaLnBrk="1" latinLnBrk="0" hangingPunct="1">
        <a:spcBef>
          <a:spcPct val="20000"/>
        </a:spcBef>
        <a:buFont typeface="Arial" panose="020B0604020202020204" pitchFamily="34" charset="0"/>
        <a:buChar char="–"/>
        <a:defRPr kumimoji="1" sz="3900" kern="1200">
          <a:solidFill>
            <a:schemeClr val="tx1"/>
          </a:solidFill>
          <a:latin typeface="+mn-lt"/>
          <a:ea typeface="+mn-ea"/>
          <a:cs typeface="+mn-cs"/>
        </a:defRPr>
      </a:lvl2pPr>
      <a:lvl3pPr marL="1600200" indent="-320040" algn="l" defTabSz="1280160" rtl="0" eaLnBrk="1" latinLnBrk="0" hangingPunct="1">
        <a:spcBef>
          <a:spcPct val="20000"/>
        </a:spcBef>
        <a:buFont typeface="Arial" panose="020B0604020202020204" pitchFamily="34" charset="0"/>
        <a:buChar char="•"/>
        <a:defRPr kumimoji="1" sz="3400" kern="1200">
          <a:solidFill>
            <a:schemeClr val="tx1"/>
          </a:solidFill>
          <a:latin typeface="+mn-lt"/>
          <a:ea typeface="+mn-ea"/>
          <a:cs typeface="+mn-cs"/>
        </a:defRPr>
      </a:lvl3pPr>
      <a:lvl4pPr marL="22402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9pPr>
    </p:bodyStyle>
    <p:other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a:extLst>
              <a:ext uri="{FF2B5EF4-FFF2-40B4-BE49-F238E27FC236}">
                <a16:creationId xmlns:a16="http://schemas.microsoft.com/office/drawing/2014/main" id="{1EA63345-BCE6-4701-83CE-B396B42C3172}"/>
              </a:ext>
            </a:extLst>
          </p:cNvPr>
          <p:cNvSpPr>
            <a:spLocks noGrp="1"/>
          </p:cNvSpPr>
          <p:nvPr>
            <p:ph type="ctrTitle"/>
          </p:nvPr>
        </p:nvSpPr>
        <p:spPr>
          <a:xfrm>
            <a:off x="293" y="57041"/>
            <a:ext cx="12801600" cy="425841"/>
          </a:xfrm>
          <a:solidFill>
            <a:srgbClr val="002060"/>
          </a:solidFill>
          <a:ln>
            <a:noFill/>
          </a:ln>
        </p:spPr>
        <p:style>
          <a:lnRef idx="1">
            <a:schemeClr val="accent1"/>
          </a:lnRef>
          <a:fillRef idx="3">
            <a:schemeClr val="accent1"/>
          </a:fillRef>
          <a:effectRef idx="2">
            <a:schemeClr val="accent1"/>
          </a:effectRef>
          <a:fontRef idx="minor">
            <a:schemeClr val="lt1"/>
          </a:fontRef>
        </p:style>
        <p:txBody>
          <a:bodyPr anchor="ctr">
            <a:noAutofit/>
          </a:bodyPr>
          <a:lstStyle/>
          <a:p>
            <a:r>
              <a:rPr lang="ja-JP" altLang="en-US" sz="1800" b="1" dirty="0">
                <a:latin typeface="Meiryo UI" panose="020B0604030504040204" pitchFamily="50" charset="-128"/>
                <a:ea typeface="Meiryo UI" panose="020B0604030504040204" pitchFamily="50" charset="-128"/>
                <a:cs typeface="Meiryo UI" panose="020B0604030504040204" pitchFamily="50" charset="-128"/>
              </a:rPr>
              <a:t>公立大学法人大阪に係る第１期</a:t>
            </a:r>
            <a:r>
              <a:rPr lang="ja-JP" altLang="en-US" sz="1800" b="1" dirty="0" smtClean="0">
                <a:latin typeface="Meiryo UI" panose="020B0604030504040204" pitchFamily="50" charset="-128"/>
                <a:ea typeface="Meiryo UI" panose="020B0604030504040204" pitchFamily="50" charset="-128"/>
                <a:cs typeface="Meiryo UI" panose="020B0604030504040204" pitchFamily="50" charset="-128"/>
              </a:rPr>
              <a:t>中期計画（</a:t>
            </a:r>
            <a:r>
              <a:rPr lang="ja-JP" altLang="en-US" sz="1800" b="1" dirty="0">
                <a:latin typeface="Meiryo UI" panose="020B0604030504040204" pitchFamily="50" charset="-128"/>
                <a:ea typeface="Meiryo UI" panose="020B0604030504040204" pitchFamily="50" charset="-128"/>
                <a:cs typeface="Meiryo UI" panose="020B0604030504040204" pitchFamily="50" charset="-128"/>
              </a:rPr>
              <a:t>案</a:t>
            </a:r>
            <a:r>
              <a:rPr lang="ja-JP" altLang="en-US" sz="1800" b="1"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8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800" b="1" dirty="0" smtClean="0">
                <a:latin typeface="Meiryo UI" panose="020B0604030504040204" pitchFamily="50" charset="-128"/>
                <a:ea typeface="Meiryo UI" panose="020B0604030504040204" pitchFamily="50" charset="-128"/>
                <a:cs typeface="Meiryo UI" panose="020B0604030504040204" pitchFamily="50" charset="-128"/>
              </a:rPr>
              <a:t>概要</a:t>
            </a:r>
            <a:r>
              <a:rPr lang="en-US" altLang="ja-JP" sz="1800" b="1" smtClean="0">
                <a:latin typeface="Meiryo UI" panose="020B0604030504040204" pitchFamily="50" charset="-128"/>
                <a:ea typeface="Meiryo UI" panose="020B0604030504040204" pitchFamily="50" charset="-128"/>
                <a:cs typeface="Meiryo UI" panose="020B0604030504040204" pitchFamily="50" charset="-128"/>
              </a:rPr>
              <a:t>2》</a:t>
            </a: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　　　　　　　　　　　　　　　　</a:t>
            </a:r>
          </a:p>
        </p:txBody>
      </p:sp>
      <p:sp>
        <p:nvSpPr>
          <p:cNvPr id="5" name="テキスト ボックス 4">
            <a:extLst>
              <a:ext uri="{FF2B5EF4-FFF2-40B4-BE49-F238E27FC236}">
                <a16:creationId xmlns:a16="http://schemas.microsoft.com/office/drawing/2014/main" id="{5FCC6862-C2B0-4DB9-9923-34CFCA0451FB}"/>
              </a:ext>
            </a:extLst>
          </p:cNvPr>
          <p:cNvSpPr txBox="1"/>
          <p:nvPr/>
        </p:nvSpPr>
        <p:spPr>
          <a:xfrm>
            <a:off x="294" y="923243"/>
            <a:ext cx="12801599" cy="980767"/>
          </a:xfrm>
          <a:prstGeom prst="rect">
            <a:avLst/>
          </a:prstGeom>
          <a:noFill/>
          <a:ln>
            <a:noFill/>
          </a:ln>
        </p:spPr>
        <p:style>
          <a:lnRef idx="2">
            <a:schemeClr val="accent2"/>
          </a:lnRef>
          <a:fillRef idx="1">
            <a:schemeClr val="lt1"/>
          </a:fillRef>
          <a:effectRef idx="0">
            <a:schemeClr val="accent2"/>
          </a:effectRef>
          <a:fontRef idx="minor">
            <a:schemeClr val="dk1"/>
          </a:fontRef>
        </p:style>
        <p:txBody>
          <a:bodyPr wrap="square" lIns="128005" tIns="64001" rIns="128005" bIns="64001" rtlCol="0">
            <a:spAutoFit/>
          </a:bodyPr>
          <a:lstStyle/>
          <a:p>
            <a:pPr marL="240008" indent="-240008">
              <a:spcAft>
                <a:spcPts val="840"/>
              </a:spcAft>
              <a:buFont typeface="Arial" panose="020B0604020202020204" pitchFamily="34" charset="0"/>
              <a:buChar char="•"/>
            </a:pP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本</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中期計画（案）は、平成</a:t>
            </a:r>
            <a:r>
              <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30</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12</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月に府議会・市会において可決された公立大学法人大阪に係る第１期中期目標（</a:t>
            </a:r>
            <a:r>
              <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2019</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a:t>
            </a:r>
            <a:r>
              <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日～</a:t>
            </a:r>
            <a:r>
              <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2025</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a:t>
            </a:r>
            <a:r>
              <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31</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日）に基づき両法人が協議して策定し、知事・市長が認可するものである。</a:t>
            </a:r>
            <a:endPar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40008" indent="-240008">
              <a:spcAft>
                <a:spcPts val="840"/>
              </a:spcAft>
              <a:buFont typeface="Arial" panose="020B0604020202020204" pitchFamily="34" charset="0"/>
              <a:buChar char="•"/>
            </a:pP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両法人における策定の基本的な考え方としては、平成</a:t>
            </a:r>
            <a:r>
              <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31</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年度当初の</a:t>
            </a:r>
            <a:r>
              <a:rPr lang="ja-JP"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新法人設立にあたり、法人業務の統合や、</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府大・市大（</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以下「</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両大学」）</a:t>
            </a:r>
            <a:r>
              <a:rPr lang="ja-JP"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及び高専業務の移行などを着実に推進し、新大学の実現に向け円滑な法人運営を確保することを第一</a:t>
            </a:r>
            <a:r>
              <a:rPr lang="ja-JP"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と</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している</a:t>
            </a:r>
            <a:r>
              <a:rPr lang="ja-JP"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ja-JP"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40008" indent="-240008">
              <a:spcAft>
                <a:spcPts val="840"/>
              </a:spcAft>
              <a:buFont typeface="Arial" panose="020B0604020202020204" pitchFamily="34" charset="0"/>
              <a:buChar char="•"/>
            </a:pP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さらに、大学</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業務における連携・共同化等、両大学の統合による新大学実現に向けた準備を進め、新法人のもとガバナンスを強化し、新しい価値を創造することにより、両大学及び高専のさらなる価値向上</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を図っていく。</a:t>
            </a: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角丸四角形 6"/>
          <p:cNvSpPr/>
          <p:nvPr/>
        </p:nvSpPr>
        <p:spPr>
          <a:xfrm>
            <a:off x="161372" y="561952"/>
            <a:ext cx="2504936" cy="36129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rtlCol="0" anchor="ctr"/>
          <a:lstStyle/>
          <a:p>
            <a:pPr algn="ctr"/>
            <a:r>
              <a:rPr lang="ja-JP" altLang="en-US" sz="1350" dirty="0" smtClean="0">
                <a:latin typeface="HGS創英角ｺﾞｼｯｸUB" panose="020B0900000000000000" pitchFamily="50" charset="-128"/>
                <a:ea typeface="HGS創英角ｺﾞｼｯｸUB" panose="020B0900000000000000" pitchFamily="50" charset="-128"/>
              </a:rPr>
              <a:t>策定の基本的な考え方</a:t>
            </a:r>
            <a:endParaRPr lang="ja-JP" altLang="en-US" sz="1350" dirty="0">
              <a:latin typeface="HGS創英角ｺﾞｼｯｸUB" panose="020B0900000000000000" pitchFamily="50" charset="-128"/>
              <a:ea typeface="HGS創英角ｺﾞｼｯｸUB" panose="020B0900000000000000" pitchFamily="50" charset="-128"/>
            </a:endParaRPr>
          </a:p>
        </p:txBody>
      </p:sp>
      <p:sp>
        <p:nvSpPr>
          <p:cNvPr id="8" name="角丸四角形 7"/>
          <p:cNvSpPr/>
          <p:nvPr/>
        </p:nvSpPr>
        <p:spPr>
          <a:xfrm>
            <a:off x="7061821" y="1967268"/>
            <a:ext cx="3292441" cy="31979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rtlCol="0" anchor="ctr"/>
          <a:lstStyle/>
          <a:p>
            <a:pPr algn="ctr"/>
            <a:r>
              <a:rPr lang="ja-JP" altLang="en-US" sz="1350" dirty="0" smtClean="0">
                <a:latin typeface="HGS創英角ｺﾞｼｯｸUB" panose="020B0900000000000000" pitchFamily="50" charset="-128"/>
                <a:ea typeface="HGS創英角ｺﾞｼｯｸUB" panose="020B0900000000000000" pitchFamily="50" charset="-128"/>
              </a:rPr>
              <a:t>中期計画（案）の主</a:t>
            </a:r>
            <a:r>
              <a:rPr lang="ja-JP" altLang="en-US" sz="1350" dirty="0">
                <a:latin typeface="HGS創英角ｺﾞｼｯｸUB" panose="020B0900000000000000" pitchFamily="50" charset="-128"/>
                <a:ea typeface="HGS創英角ｺﾞｼｯｸUB" panose="020B0900000000000000" pitchFamily="50" charset="-128"/>
              </a:rPr>
              <a:t>なポイント</a:t>
            </a:r>
          </a:p>
        </p:txBody>
      </p:sp>
      <p:sp>
        <p:nvSpPr>
          <p:cNvPr id="2" name="テキスト ボックス 3"/>
          <p:cNvSpPr txBox="1">
            <a:spLocks noChangeArrowheads="1"/>
          </p:cNvSpPr>
          <p:nvPr/>
        </p:nvSpPr>
        <p:spPr bwMode="auto">
          <a:xfrm>
            <a:off x="11301147" y="125374"/>
            <a:ext cx="1336208" cy="289174"/>
          </a:xfrm>
          <a:prstGeom prst="rect">
            <a:avLst/>
          </a:prstGeom>
          <a:solidFill>
            <a:srgbClr val="FFFFFF"/>
          </a:solidFill>
          <a:ln w="9525">
            <a:solidFill>
              <a:srgbClr val="000000"/>
            </a:solidFill>
            <a:miter lim="800000"/>
            <a:headEnd/>
            <a:tailEnd/>
          </a:ln>
        </p:spPr>
        <p:txBody>
          <a:bodyPr vert="horz" wrap="square" lIns="104013" tIns="12446" rIns="104013" bIns="12446" numCol="1" anchor="ctr" anchorCtr="0" compatLnSpc="1">
            <a:prstTxWarp prst="textNoShape">
              <a:avLst/>
            </a:prstTxWarp>
          </a:bodyPr>
          <a:lstStyle/>
          <a:p>
            <a:pPr algn="ctr" eaLnBrk="0" fontAlgn="base" hangingPunct="0">
              <a:spcBef>
                <a:spcPct val="0"/>
              </a:spcBef>
              <a:spcAft>
                <a:spcPct val="0"/>
              </a:spcAft>
            </a:pPr>
            <a:r>
              <a:rPr kumimoji="0" lang="ja-JP" altLang="en-US" sz="1300" b="1" dirty="0" smtClean="0">
                <a:latin typeface="HG丸ｺﾞｼｯｸM-PRO" panose="020F0600000000000000" pitchFamily="50" charset="-128"/>
                <a:ea typeface="HG丸ｺﾞｼｯｸM-PRO" panose="020F0600000000000000" pitchFamily="50" charset="-128"/>
              </a:rPr>
              <a:t>資料２－２</a:t>
            </a:r>
            <a:endParaRPr kumimoji="0" lang="ja-JP" altLang="ja-JP" sz="1300" dirty="0">
              <a:latin typeface="Arial" panose="020B0604020202020204" pitchFamily="34" charset="0"/>
            </a:endParaRPr>
          </a:p>
        </p:txBody>
      </p:sp>
      <p:sp>
        <p:nvSpPr>
          <p:cNvPr id="10" name="正方形/長方形 9"/>
          <p:cNvSpPr/>
          <p:nvPr/>
        </p:nvSpPr>
        <p:spPr>
          <a:xfrm>
            <a:off x="181138" y="2118581"/>
            <a:ext cx="5387213" cy="7414959"/>
          </a:xfrm>
          <a:prstGeom prst="rect">
            <a:avLst/>
          </a:prstGeom>
          <a:noFill/>
          <a:ln w="22225">
            <a:prstDash val="solid"/>
          </a:ln>
        </p:spPr>
        <p:style>
          <a:lnRef idx="2">
            <a:schemeClr val="accent1"/>
          </a:lnRef>
          <a:fillRef idx="1">
            <a:schemeClr val="lt1"/>
          </a:fillRef>
          <a:effectRef idx="0">
            <a:schemeClr val="accent1"/>
          </a:effectRef>
          <a:fontRef idx="minor">
            <a:schemeClr val="dk1"/>
          </a:fontRef>
        </p:style>
        <p:txBody>
          <a:bodyPr wrap="square" lIns="252000" tIns="64008" rIns="100800" bIns="50400">
            <a:spAutoFit/>
          </a:bodyPr>
          <a:lstStyle/>
          <a:p>
            <a:pPr>
              <a:spcBef>
                <a:spcPts val="1000"/>
              </a:spcBef>
            </a:pPr>
            <a:r>
              <a:rPr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はじめに</a:t>
            </a:r>
            <a:endParaRPr lang="ja-JP" altLang="en-US"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spcBef>
                <a:spcPts val="1000"/>
              </a:spcBef>
              <a:spcAft>
                <a:spcPts val="300"/>
              </a:spcAft>
            </a:pPr>
            <a:r>
              <a:rPr lang="ja-JP" altLang="en-US"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第１　</a:t>
            </a:r>
            <a:r>
              <a:rPr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中期計画の期間</a:t>
            </a:r>
            <a:endParaRPr lang="ja-JP" altLang="en-US"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spcBef>
                <a:spcPts val="1000"/>
              </a:spcBef>
              <a:spcAft>
                <a:spcPts val="300"/>
              </a:spcAft>
            </a:pPr>
            <a:r>
              <a:rPr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第２</a:t>
            </a:r>
            <a:r>
              <a:rPr lang="ja-JP" altLang="en-US"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教育研究等の質の向上に関する</a:t>
            </a:r>
            <a:r>
              <a:rPr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目標を達成するために取るべき措置</a:t>
            </a:r>
            <a:endParaRPr lang="ja-JP" altLang="en-US"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１　大阪府立</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大学の教育研究に関する目標を達成するための措置</a:t>
            </a:r>
            <a:endPar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２　大阪市立</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大学の教育</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研究に関する目標を達成するための措置</a:t>
            </a:r>
          </a:p>
          <a:p>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３</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大阪府立大学工業高等専門学校の教育</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研究に関する目標を達成するための</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措置</a:t>
            </a:r>
            <a:endPar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spcBef>
                <a:spcPts val="1000"/>
              </a:spcBef>
              <a:spcAft>
                <a:spcPts val="300"/>
              </a:spcAft>
            </a:pPr>
            <a:r>
              <a:rPr lang="ja-JP" altLang="en-US"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第３ 業務運営の改善及び効率化に関する目標を達成するために取るべき措置</a:t>
            </a:r>
          </a:p>
          <a:p>
            <a:r>
              <a:rPr lang="ja-JP" altLang="en-US" sz="1000" b="1" u="sng"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１　運営</a:t>
            </a:r>
            <a:r>
              <a:rPr lang="ja-JP" altLang="en-US" sz="10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体制に関する目標を達成するための措置</a:t>
            </a:r>
            <a:endParaRPr lang="ja-JP" altLang="en-US" sz="1000" b="1" u="sng"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２　組織力の</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向上</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に関する目標を達成するための措置</a:t>
            </a:r>
          </a:p>
          <a:p>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３　施設設備の有効利用等に関する目標を達成するための措置</a:t>
            </a:r>
          </a:p>
          <a:p>
            <a:pPr>
              <a:spcBef>
                <a:spcPts val="1000"/>
              </a:spcBef>
              <a:spcAft>
                <a:spcPts val="300"/>
              </a:spcAft>
            </a:pPr>
            <a:r>
              <a:rPr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第４ </a:t>
            </a:r>
            <a:r>
              <a:rPr lang="ja-JP" altLang="en-US"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財務内容の改善に関する目標を達成するために取るべき措置</a:t>
            </a:r>
          </a:p>
          <a:p>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１　自己収入等の確保に関する目標を達成するための措置</a:t>
            </a:r>
          </a:p>
          <a:p>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２</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効率的な運営の推進に関する目標を達成するための</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措置</a:t>
            </a:r>
            <a:endPar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第５</a:t>
            </a:r>
            <a:r>
              <a:rPr lang="en-US" altLang="ja-JP"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自己</a:t>
            </a:r>
            <a:r>
              <a:rPr lang="ja-JP" altLang="en-US"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点検・評価及び当該状況に係る情報の提供に関する目標を達成するために</a:t>
            </a:r>
            <a:endParaRPr lang="en-US" altLang="ja-JP"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r>
              <a:rPr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取るべき措置</a:t>
            </a:r>
            <a:endPar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１</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自己点検・評価の実施に関する目標を達成するための</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措置                                        ２</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情報の提供と戦略的広報の展開に関する目標を達成するための措置</a:t>
            </a:r>
          </a:p>
          <a:p>
            <a:pPr>
              <a:spcBef>
                <a:spcPts val="1000"/>
              </a:spcBef>
              <a:spcAft>
                <a:spcPts val="300"/>
              </a:spcAft>
            </a:pPr>
            <a:r>
              <a:rPr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第６</a:t>
            </a:r>
            <a:r>
              <a:rPr lang="ja-JP" altLang="en-US"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その他業務運営に関する重要目標を達成するために取るべき措置</a:t>
            </a:r>
          </a:p>
          <a:p>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１</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施設設備の整備等に関する目標を達成するための措置</a:t>
            </a:r>
          </a:p>
          <a:p>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２</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安全管理等に関する目標を達成するための措置</a:t>
            </a:r>
          </a:p>
          <a:p>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３</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人権の尊重に関する目標を達成するための措置</a:t>
            </a:r>
          </a:p>
          <a:p>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４</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コンプライアンスの徹底に関する目標を達成するための措置</a:t>
            </a:r>
          </a:p>
          <a:p>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５</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リスクマネジメントの徹底に関する目標を達成するための措置</a:t>
            </a:r>
          </a:p>
          <a:p>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６</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支援組織の強化に関する目標を達成するための措置</a:t>
            </a:r>
          </a:p>
          <a:p>
            <a:pPr>
              <a:spcBef>
                <a:spcPts val="1000"/>
              </a:spcBef>
              <a:spcAft>
                <a:spcPts val="300"/>
              </a:spcAft>
            </a:pPr>
            <a:r>
              <a:rPr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第７</a:t>
            </a:r>
            <a:r>
              <a:rPr lang="ja-JP" altLang="en-US"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両大学の統合等に関する目標を達成するために取るべき措置</a:t>
            </a:r>
          </a:p>
          <a:p>
            <a:r>
              <a:rPr lang="ja-JP" altLang="en-US" sz="10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１</a:t>
            </a:r>
            <a:r>
              <a:rPr lang="ja-JP" altLang="en-US" sz="1000" b="1" u="sng"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両大学の統合による新大学実現へ向けた取組の</a:t>
            </a:r>
            <a:r>
              <a:rPr lang="ja-JP" altLang="en-US" sz="10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推進</a:t>
            </a:r>
            <a:r>
              <a:rPr lang="ja-JP" altLang="en-US" sz="1000" b="1" u="sng"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に関する目標を達成するため</a:t>
            </a:r>
            <a:r>
              <a:rPr lang="ja-JP" altLang="en-US" sz="10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の措置</a:t>
            </a:r>
            <a:endParaRPr lang="ja-JP" altLang="en-US" sz="1000" b="1" u="sng"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b="1" u="sng"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２　両大学の連携の推進に関する目標を達成するための措置</a:t>
            </a:r>
            <a:endParaRPr lang="en-US" altLang="ja-JP" sz="10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b="1" u="sng"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第８　予算、収支計画及び資金計画</a:t>
            </a:r>
            <a:r>
              <a:rPr lang="ja-JP" altLang="en-US" sz="11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1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800" b="1" u="sng"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第９　短期借入金の限度額</a:t>
            </a:r>
            <a:endParaRPr lang="en-US" altLang="ja-JP"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800" b="1" u="sng"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第</a:t>
            </a:r>
            <a:r>
              <a:rPr lang="en-US" altLang="ja-JP"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10</a:t>
            </a:r>
            <a:r>
              <a:rPr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重要な財産を譲渡し、又は担保に供する計画</a:t>
            </a:r>
            <a:endParaRPr lang="en-US" altLang="ja-JP"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800" b="1" u="sng"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第</a:t>
            </a:r>
            <a:r>
              <a:rPr lang="en-US" altLang="ja-JP"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11  </a:t>
            </a:r>
            <a:r>
              <a:rPr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剰余金の使途</a:t>
            </a:r>
            <a:endParaRPr lang="en-US" altLang="ja-JP"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800" b="1" u="sng"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第</a:t>
            </a:r>
            <a:r>
              <a:rPr lang="en-US" altLang="ja-JP"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12  </a:t>
            </a:r>
            <a:r>
              <a:rPr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公立大学法人大阪の業務運営、財務及び会計並びに人事管理に関する</a:t>
            </a:r>
            <a:endParaRPr lang="en-US" altLang="ja-JP"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r>
              <a:rPr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大阪府市規約で定める事項</a:t>
            </a:r>
            <a:endParaRPr lang="ja-JP" altLang="en-US"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角丸四角形 10"/>
          <p:cNvSpPr/>
          <p:nvPr/>
        </p:nvSpPr>
        <p:spPr>
          <a:xfrm>
            <a:off x="1502889" y="2000195"/>
            <a:ext cx="2504936" cy="32110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rtlCol="0" anchor="ctr"/>
          <a:lstStyle/>
          <a:p>
            <a:pPr algn="ctr"/>
            <a:r>
              <a:rPr lang="ja-JP" altLang="en-US" sz="1350" dirty="0" smtClean="0">
                <a:latin typeface="HGS創英角ｺﾞｼｯｸUB" panose="020B0900000000000000" pitchFamily="50" charset="-128"/>
                <a:ea typeface="HGS創英角ｺﾞｼｯｸUB" panose="020B0900000000000000" pitchFamily="50" charset="-128"/>
              </a:rPr>
              <a:t>中期計画（案）の項目</a:t>
            </a:r>
            <a:endParaRPr lang="ja-JP" altLang="en-US" sz="1350" dirty="0">
              <a:latin typeface="HGS創英角ｺﾞｼｯｸUB" panose="020B0900000000000000" pitchFamily="50" charset="-128"/>
              <a:ea typeface="HGS創英角ｺﾞｼｯｸUB" panose="020B0900000000000000" pitchFamily="50" charset="-128"/>
            </a:endParaRPr>
          </a:p>
        </p:txBody>
      </p:sp>
      <p:sp>
        <p:nvSpPr>
          <p:cNvPr id="16" name="正方形/長方形 15"/>
          <p:cNvSpPr/>
          <p:nvPr/>
        </p:nvSpPr>
        <p:spPr>
          <a:xfrm>
            <a:off x="5745636" y="5084860"/>
            <a:ext cx="6826359" cy="261610"/>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a:spAutoFit/>
          </a:bodyPr>
          <a:lstStyle/>
          <a:p>
            <a:pPr>
              <a:spcBef>
                <a:spcPts val="600"/>
              </a:spcBef>
            </a:pPr>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１</a:t>
            </a: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両大学の統合による新</a:t>
            </a: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大学</a:t>
            </a:r>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実現へ向けた</a:t>
            </a: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取組の</a:t>
            </a:r>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推進に関する目標を達成するための措置</a:t>
            </a:r>
            <a:endParaRPr lang="en-US" altLang="ja-JP" sz="1100"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正方形/長方形 16"/>
          <p:cNvSpPr/>
          <p:nvPr/>
        </p:nvSpPr>
        <p:spPr>
          <a:xfrm>
            <a:off x="5767995" y="7515366"/>
            <a:ext cx="6930314" cy="1715854"/>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a:spAutoFit/>
          </a:bodyPr>
          <a:lstStyle/>
          <a:p>
            <a:r>
              <a:rPr lang="ja-JP" altLang="en-US" sz="1100" b="1" dirty="0">
                <a:latin typeface="Meiryo UI" panose="020B0604030504040204" pitchFamily="50" charset="-128"/>
                <a:ea typeface="Meiryo UI" panose="020B0604030504040204" pitchFamily="50" charset="-128"/>
                <a:cs typeface="Meiryo UI" panose="020B0604030504040204" pitchFamily="50" charset="-128"/>
              </a:rPr>
              <a:t>２　両大学の連携の</a:t>
            </a:r>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推進に関する目標を達成するための措置</a:t>
            </a:r>
            <a:endParaRPr lang="en-US" altLang="ja-JP" sz="1100" b="1" dirty="0" smtClean="0">
              <a:latin typeface="Meiryo UI" panose="020B0604030504040204" pitchFamily="50" charset="-128"/>
              <a:ea typeface="Meiryo UI" panose="020B0604030504040204" pitchFamily="50" charset="-128"/>
              <a:cs typeface="Meiryo UI" panose="020B0604030504040204" pitchFamily="50" charset="-128"/>
            </a:endParaRPr>
          </a:p>
          <a:p>
            <a:pPr>
              <a:spcBef>
                <a:spcPts val="600"/>
              </a:spcBef>
            </a:pP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05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05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法人統合を機に、新大学実現に先行して、両大学それぞれの特色や強みをいかしながら、これまで</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以上に</a:t>
            </a:r>
            <a:r>
              <a:rPr lang="ja-JP" altLang="en-US" sz="1050" b="1" u="sng" dirty="0" smtClean="0">
                <a:latin typeface="Meiryo UI" panose="020B0604030504040204" pitchFamily="50" charset="-128"/>
                <a:ea typeface="Meiryo UI" panose="020B0604030504040204" pitchFamily="50" charset="-128"/>
                <a:cs typeface="Meiryo UI" panose="020B0604030504040204" pitchFamily="50" charset="-128"/>
              </a:rPr>
              <a:t>教学面及び研究</a:t>
            </a:r>
            <a:endParaRPr lang="en-US" altLang="ja-JP" sz="1050" b="1" u="sng" dirty="0" smtClean="0">
              <a:latin typeface="Meiryo UI" panose="020B0604030504040204" pitchFamily="50" charset="-128"/>
              <a:ea typeface="Meiryo UI" panose="020B0604030504040204" pitchFamily="50" charset="-128"/>
              <a:cs typeface="Meiryo UI" panose="020B0604030504040204" pitchFamily="50" charset="-128"/>
            </a:endParaRPr>
          </a:p>
          <a:p>
            <a:pPr>
              <a:spcBef>
                <a:spcPts val="600"/>
              </a:spcBef>
            </a:pPr>
            <a:r>
              <a:rPr lang="en-US" altLang="ja-JP" sz="1050" b="1"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5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050" b="1" u="sng" dirty="0" smtClean="0">
                <a:latin typeface="Meiryo UI" panose="020B0604030504040204" pitchFamily="50" charset="-128"/>
                <a:ea typeface="Meiryo UI" panose="020B0604030504040204" pitchFamily="50" charset="-128"/>
                <a:cs typeface="Meiryo UI" panose="020B0604030504040204" pitchFamily="50" charset="-128"/>
              </a:rPr>
              <a:t>面</a:t>
            </a:r>
            <a:r>
              <a:rPr lang="ja-JP" altLang="en-US" sz="1050" b="1" u="sng" dirty="0">
                <a:latin typeface="Meiryo UI" panose="020B0604030504040204" pitchFamily="50" charset="-128"/>
                <a:ea typeface="Meiryo UI" panose="020B0604030504040204" pitchFamily="50" charset="-128"/>
                <a:cs typeface="Meiryo UI" panose="020B0604030504040204" pitchFamily="50" charset="-128"/>
              </a:rPr>
              <a:t>の連携をより強化し、施設の共同利用や単位互換、共同研究など大学業務や</a:t>
            </a:r>
            <a:r>
              <a:rPr lang="ja-JP" altLang="en-US" sz="1050" b="1" u="sng" dirty="0" smtClean="0">
                <a:latin typeface="Meiryo UI" panose="020B0604030504040204" pitchFamily="50" charset="-128"/>
                <a:ea typeface="Meiryo UI" panose="020B0604030504040204" pitchFamily="50" charset="-128"/>
                <a:cs typeface="Meiryo UI" panose="020B0604030504040204" pitchFamily="50" charset="-128"/>
              </a:rPr>
              <a:t>教育研究等</a:t>
            </a:r>
            <a:r>
              <a:rPr lang="ja-JP" altLang="en-US" sz="1050" b="1" u="sng" dirty="0">
                <a:latin typeface="Meiryo UI" panose="020B0604030504040204" pitchFamily="50" charset="-128"/>
                <a:ea typeface="Meiryo UI" panose="020B0604030504040204" pitchFamily="50" charset="-128"/>
                <a:cs typeface="Meiryo UI" panose="020B0604030504040204" pitchFamily="50" charset="-128"/>
              </a:rPr>
              <a:t>の</a:t>
            </a:r>
            <a:r>
              <a:rPr lang="ja-JP" altLang="en-US" sz="1050" b="1" u="sng" dirty="0" smtClean="0">
                <a:latin typeface="Meiryo UI" panose="020B0604030504040204" pitchFamily="50" charset="-128"/>
                <a:ea typeface="Meiryo UI" panose="020B0604030504040204" pitchFamily="50" charset="-128"/>
                <a:cs typeface="Meiryo UI" panose="020B0604030504040204" pitchFamily="50" charset="-128"/>
              </a:rPr>
              <a:t>共同実施</a:t>
            </a:r>
            <a:r>
              <a:rPr lang="ja-JP" altLang="en-US" sz="1050" b="1" u="sng" dirty="0">
                <a:latin typeface="Meiryo UI" panose="020B0604030504040204" pitchFamily="50" charset="-128"/>
                <a:ea typeface="Meiryo UI" panose="020B0604030504040204" pitchFamily="50" charset="-128"/>
                <a:cs typeface="Meiryo UI" panose="020B0604030504040204" pitchFamily="50" charset="-128"/>
              </a:rPr>
              <a:t>にさらに</a:t>
            </a:r>
            <a:r>
              <a:rPr lang="ja-JP" altLang="en-US" sz="1050" b="1" u="sng" dirty="0" smtClean="0">
                <a:latin typeface="Meiryo UI" panose="020B0604030504040204" pitchFamily="50" charset="-128"/>
                <a:ea typeface="Meiryo UI" panose="020B0604030504040204" pitchFamily="50" charset="-128"/>
                <a:cs typeface="Meiryo UI" panose="020B0604030504040204" pitchFamily="50" charset="-128"/>
              </a:rPr>
              <a:t>積極的</a:t>
            </a:r>
            <a:endParaRPr lang="en-US" altLang="ja-JP" sz="1050" b="1" u="sng" dirty="0" smtClean="0">
              <a:latin typeface="Meiryo UI" panose="020B0604030504040204" pitchFamily="50" charset="-128"/>
              <a:ea typeface="Meiryo UI" panose="020B0604030504040204" pitchFamily="50" charset="-128"/>
              <a:cs typeface="Meiryo UI" panose="020B0604030504040204" pitchFamily="50" charset="-128"/>
            </a:endParaRPr>
          </a:p>
          <a:p>
            <a:pPr>
              <a:spcBef>
                <a:spcPts val="600"/>
              </a:spcBef>
            </a:pPr>
            <a:r>
              <a:rPr lang="en-US" altLang="ja-JP" sz="1050" b="1"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5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050" b="1" u="sng" dirty="0" smtClean="0">
                <a:latin typeface="Meiryo UI" panose="020B0604030504040204" pitchFamily="50" charset="-128"/>
                <a:ea typeface="Meiryo UI" panose="020B0604030504040204" pitchFamily="50" charset="-128"/>
                <a:cs typeface="Meiryo UI" panose="020B0604030504040204" pitchFamily="50" charset="-128"/>
              </a:rPr>
              <a:t>に</a:t>
            </a:r>
            <a:r>
              <a:rPr lang="ja-JP" altLang="en-US" sz="1050" b="1" u="sng" dirty="0">
                <a:latin typeface="Meiryo UI" panose="020B0604030504040204" pitchFamily="50" charset="-128"/>
                <a:ea typeface="Meiryo UI" panose="020B0604030504040204" pitchFamily="50" charset="-128"/>
                <a:cs typeface="Meiryo UI" panose="020B0604030504040204" pitchFamily="50" charset="-128"/>
              </a:rPr>
              <a:t>取り組む。</a:t>
            </a:r>
          </a:p>
          <a:p>
            <a:pPr>
              <a:spcBef>
                <a:spcPts val="600"/>
              </a:spcBef>
            </a:pPr>
            <a:r>
              <a:rPr lang="ja-JP" altLang="en-US" sz="105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05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50" b="1" u="sng" dirty="0">
                <a:latin typeface="Meiryo UI" panose="020B0604030504040204" pitchFamily="50" charset="-128"/>
                <a:ea typeface="Meiryo UI" panose="020B0604030504040204" pitchFamily="50" charset="-128"/>
                <a:cs typeface="Meiryo UI" panose="020B0604030504040204" pitchFamily="50" charset="-128"/>
              </a:rPr>
              <a:t>「都市シンクタンク」機能や「技術インキュベーション」機能の窓口を一本化</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し、公立大学として設立</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団体と連携しながら機</a:t>
            </a: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pPr>
              <a:spcBef>
                <a:spcPts val="600"/>
              </a:spcBef>
            </a:pPr>
            <a:r>
              <a:rPr lang="en-US" altLang="ja-JP" sz="105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5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能</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充実・</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強化を図る。</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a:p>
            <a:pPr>
              <a:spcBef>
                <a:spcPts val="600"/>
              </a:spcBef>
            </a:pPr>
            <a:r>
              <a:rPr lang="ja-JP" altLang="en-US" sz="1050" b="1"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050" b="1" u="sng" dirty="0">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8" name="直線矢印コネクタ 17"/>
          <p:cNvCxnSpPr/>
          <p:nvPr/>
        </p:nvCxnSpPr>
        <p:spPr>
          <a:xfrm>
            <a:off x="3058908" y="3889979"/>
            <a:ext cx="2665219" cy="0"/>
          </a:xfrm>
          <a:prstGeom prst="straightConnector1">
            <a:avLst/>
          </a:prstGeom>
          <a:ln w="28575">
            <a:prstDash val="sysDash"/>
            <a:tailEnd type="arrow"/>
          </a:ln>
        </p:spPr>
        <p:style>
          <a:lnRef idx="1">
            <a:schemeClr val="accent1"/>
          </a:lnRef>
          <a:fillRef idx="0">
            <a:schemeClr val="accent1"/>
          </a:fillRef>
          <a:effectRef idx="0">
            <a:schemeClr val="accent1"/>
          </a:effectRef>
          <a:fontRef idx="minor">
            <a:schemeClr val="tx1"/>
          </a:fontRef>
        </p:style>
      </p:cxnSp>
      <p:sp>
        <p:nvSpPr>
          <p:cNvPr id="29" name="正方形/長方形 28"/>
          <p:cNvSpPr/>
          <p:nvPr/>
        </p:nvSpPr>
        <p:spPr>
          <a:xfrm>
            <a:off x="5817161" y="3020624"/>
            <a:ext cx="6881148" cy="1581202"/>
          </a:xfrm>
          <a:prstGeom prst="rect">
            <a:avLst/>
          </a:prstGeom>
          <a:ln>
            <a:noFill/>
            <a:prstDash val="dash"/>
          </a:ln>
        </p:spPr>
        <p:txBody>
          <a:bodyPr wrap="square">
            <a:spAutoFit/>
          </a:bodyPr>
          <a:lstStyle/>
          <a:p>
            <a:pPr>
              <a:lnSpc>
                <a:spcPct val="150000"/>
              </a:lnSpc>
            </a:pPr>
            <a:r>
              <a:rPr lang="ja-JP" altLang="en-US" sz="1050" dirty="0">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050" b="1" u="sng" dirty="0" smtClean="0">
                <a:latin typeface="Meiryo UI" panose="020B0604030504040204" pitchFamily="50" charset="-128"/>
                <a:ea typeface="Meiryo UI" panose="020B0604030504040204" pitchFamily="50" charset="-128"/>
                <a:cs typeface="Meiryo UI" panose="020B0604030504040204" pitchFamily="50" charset="-128"/>
              </a:rPr>
              <a:t>理事長は、法人の経営に対してマネジメント力を発揮できる運営体制の構築・検証・再整備を行う。　</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　大学間</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競争を勝ち抜くため、大学及び高専の組織運営について検証を行うとともに部局との連携を密にし</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050" b="1" u="sng" dirty="0" smtClean="0">
                <a:latin typeface="Meiryo UI" panose="020B0604030504040204" pitchFamily="50" charset="-128"/>
                <a:ea typeface="Meiryo UI" panose="020B0604030504040204" pitchFamily="50" charset="-128"/>
                <a:cs typeface="Meiryo UI" panose="020B0604030504040204" pitchFamily="50" charset="-128"/>
              </a:rPr>
              <a:t>学長及び校長</a:t>
            </a:r>
            <a:endParaRPr lang="en-US" altLang="ja-JP" sz="1050" b="1" u="sng" dirty="0" smtClean="0">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r>
              <a:rPr lang="ja-JP" altLang="en-US" sz="105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50" b="1" u="sng" dirty="0" smtClean="0">
                <a:latin typeface="Meiryo UI" panose="020B0604030504040204" pitchFamily="50" charset="-128"/>
                <a:ea typeface="Meiryo UI" panose="020B0604030504040204" pitchFamily="50" charset="-128"/>
                <a:cs typeface="Meiryo UI" panose="020B0604030504040204" pitchFamily="50" charset="-128"/>
              </a:rPr>
              <a:t>が</a:t>
            </a:r>
            <a:r>
              <a:rPr lang="ja-JP" altLang="en-US" sz="1050" b="1" u="sng" dirty="0">
                <a:latin typeface="Meiryo UI" panose="020B0604030504040204" pitchFamily="50" charset="-128"/>
                <a:ea typeface="Meiryo UI" panose="020B0604030504040204" pitchFamily="50" charset="-128"/>
                <a:cs typeface="Meiryo UI" panose="020B0604030504040204" pitchFamily="50" charset="-128"/>
              </a:rPr>
              <a:t>リーダーシップを発揮できる運営体制の構築を図る。</a:t>
            </a:r>
          </a:p>
          <a:p>
            <a:pPr>
              <a:lnSpc>
                <a:spcPct val="150000"/>
              </a:lnSpc>
            </a:pP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　学内外の最新のデータ等に基づく迅速な意思決定を行うため、組織的なデータの整理・収集・共有化</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方法等について</a:t>
            </a: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r>
              <a:rPr lang="ja-JP" altLang="en-US" sz="105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検討</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し、ＩＲ機能の強化等を図る。　</a:t>
            </a:r>
          </a:p>
          <a:p>
            <a:pPr>
              <a:lnSpc>
                <a:spcPct val="150000"/>
              </a:lnSpc>
            </a:pP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1" name="正方形/長方形 30"/>
          <p:cNvSpPr/>
          <p:nvPr/>
        </p:nvSpPr>
        <p:spPr>
          <a:xfrm>
            <a:off x="5713461" y="2398330"/>
            <a:ext cx="6400800" cy="654025"/>
          </a:xfrm>
          <a:prstGeom prst="rect">
            <a:avLst/>
          </a:prstGeom>
        </p:spPr>
        <p:txBody>
          <a:bodyPr>
            <a:spAutoFit/>
          </a:bodyPr>
          <a:lstStyle/>
          <a:p>
            <a:pPr>
              <a:lnSpc>
                <a:spcPct val="150000"/>
              </a:lnSpc>
            </a:pPr>
            <a:r>
              <a:rPr lang="ja-JP" altLang="en-US" sz="1300" b="1" dirty="0">
                <a:latin typeface="Meiryo UI" panose="020B0604030504040204" pitchFamily="50" charset="-128"/>
                <a:ea typeface="Meiryo UI" panose="020B0604030504040204" pitchFamily="50" charset="-128"/>
                <a:cs typeface="Meiryo UI" panose="020B0604030504040204" pitchFamily="50" charset="-128"/>
              </a:rPr>
              <a:t>第３ 業務運営の改善及び効率化に関する目標</a:t>
            </a:r>
            <a:endParaRPr lang="en-US" altLang="ja-JP" sz="1300" b="1" dirty="0">
              <a:latin typeface="Meiryo UI" panose="020B0604030504040204" pitchFamily="50" charset="-128"/>
              <a:ea typeface="Meiryo UI" panose="020B0604030504040204" pitchFamily="50" charset="-128"/>
              <a:cs typeface="Meiryo UI" panose="020B0604030504040204" pitchFamily="50" charset="-128"/>
            </a:endParaRPr>
          </a:p>
          <a:p>
            <a:pPr>
              <a:spcBef>
                <a:spcPts val="600"/>
              </a:spcBef>
            </a:pP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１　運営</a:t>
            </a:r>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体制に関する目標を達成するための措置</a:t>
            </a:r>
            <a:endParaRPr lang="en-US" altLang="ja-JP" sz="1100" b="1" u="sng"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2" name="正方形/長方形 31"/>
          <p:cNvSpPr/>
          <p:nvPr/>
        </p:nvSpPr>
        <p:spPr>
          <a:xfrm>
            <a:off x="5737938" y="2410934"/>
            <a:ext cx="6965160" cy="2068066"/>
          </a:xfrm>
          <a:prstGeom prst="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39" name="正方形/長方形 38"/>
          <p:cNvSpPr/>
          <p:nvPr/>
        </p:nvSpPr>
        <p:spPr>
          <a:xfrm>
            <a:off x="5746494" y="4725258"/>
            <a:ext cx="6965160" cy="2358466"/>
          </a:xfrm>
          <a:prstGeom prst="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42" name="正方形/長方形 41"/>
          <p:cNvSpPr/>
          <p:nvPr/>
        </p:nvSpPr>
        <p:spPr>
          <a:xfrm>
            <a:off x="5746494" y="7416761"/>
            <a:ext cx="6965160" cy="1736745"/>
          </a:xfrm>
          <a:prstGeom prst="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47" name="正方形/長方形 46"/>
          <p:cNvSpPr/>
          <p:nvPr/>
        </p:nvSpPr>
        <p:spPr>
          <a:xfrm>
            <a:off x="5735081" y="2418529"/>
            <a:ext cx="5274232" cy="283079"/>
          </a:xfrm>
          <a:prstGeom prst="rect">
            <a:avLst/>
          </a:prstGeom>
          <a:solidFill>
            <a:srgbClr val="002060"/>
          </a:solidFill>
          <a:ln>
            <a:noFill/>
          </a:ln>
        </p:spPr>
        <p:style>
          <a:lnRef idx="2">
            <a:schemeClr val="accent1"/>
          </a:lnRef>
          <a:fillRef idx="1">
            <a:schemeClr val="lt1"/>
          </a:fillRef>
          <a:effectRef idx="0">
            <a:schemeClr val="accent1"/>
          </a:effectRef>
          <a:fontRef idx="minor">
            <a:schemeClr val="dk1"/>
          </a:fontRef>
        </p:style>
        <p:txBody>
          <a:bodyPr wrap="square" tIns="36000" bIns="36000">
            <a:spAutoFit/>
          </a:bodyPr>
          <a:lstStyle/>
          <a:p>
            <a:r>
              <a:rPr lang="ja-JP" altLang="en-US"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第３ 業務運営の改善及び効率化に関する</a:t>
            </a:r>
            <a:r>
              <a:rPr lang="ja-JP" altLang="en-US" sz="12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目標を達成するために取るべき措</a:t>
            </a:r>
            <a:r>
              <a:rPr lang="ja-JP" altLang="en-US" sz="13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置</a:t>
            </a:r>
            <a:endParaRPr lang="ja-JP" altLang="en-US" sz="13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1" name="正方形/長方形 50"/>
          <p:cNvSpPr/>
          <p:nvPr/>
        </p:nvSpPr>
        <p:spPr>
          <a:xfrm>
            <a:off x="5746494" y="4734957"/>
            <a:ext cx="4607768" cy="257369"/>
          </a:xfrm>
          <a:prstGeom prst="rect">
            <a:avLst/>
          </a:prstGeom>
          <a:solidFill>
            <a:srgbClr val="002060"/>
          </a:solidFill>
          <a:ln>
            <a:noFill/>
          </a:ln>
        </p:spPr>
        <p:style>
          <a:lnRef idx="2">
            <a:schemeClr val="accent1"/>
          </a:lnRef>
          <a:fillRef idx="1">
            <a:schemeClr val="lt1"/>
          </a:fillRef>
          <a:effectRef idx="0">
            <a:schemeClr val="accent1"/>
          </a:effectRef>
          <a:fontRef idx="minor">
            <a:schemeClr val="dk1"/>
          </a:fontRef>
        </p:style>
        <p:txBody>
          <a:bodyPr wrap="square" tIns="36000" bIns="36000">
            <a:spAutoFit/>
          </a:bodyPr>
          <a:lstStyle/>
          <a:p>
            <a:r>
              <a:rPr lang="ja-JP" altLang="en-US" sz="12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第７　両大学</a:t>
            </a:r>
            <a:r>
              <a:rPr lang="ja-JP" altLang="en-US"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の統合等に関する</a:t>
            </a:r>
            <a:r>
              <a:rPr lang="ja-JP" altLang="en-US" sz="12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目標を達成するために取るべき措置</a:t>
            </a:r>
            <a:endParaRPr lang="ja-JP" altLang="en-US"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56" name="直線矢印コネクタ 55"/>
          <p:cNvCxnSpPr/>
          <p:nvPr/>
        </p:nvCxnSpPr>
        <p:spPr>
          <a:xfrm>
            <a:off x="3632321" y="7608912"/>
            <a:ext cx="2081140" cy="0"/>
          </a:xfrm>
          <a:prstGeom prst="straightConnector1">
            <a:avLst/>
          </a:prstGeom>
          <a:ln w="28575">
            <a:prstDash val="sysDash"/>
            <a:tailEnd type="arrow"/>
          </a:ln>
        </p:spPr>
        <p:style>
          <a:lnRef idx="1">
            <a:schemeClr val="accent1"/>
          </a:lnRef>
          <a:fillRef idx="0">
            <a:schemeClr val="accent1"/>
          </a:fillRef>
          <a:effectRef idx="0">
            <a:schemeClr val="accent1"/>
          </a:effectRef>
          <a:fontRef idx="minor">
            <a:schemeClr val="tx1"/>
          </a:fontRef>
        </p:style>
      </p:cxnSp>
      <p:sp>
        <p:nvSpPr>
          <p:cNvPr id="61" name="フリーフォーム 60"/>
          <p:cNvSpPr/>
          <p:nvPr/>
        </p:nvSpPr>
        <p:spPr>
          <a:xfrm>
            <a:off x="5228831" y="5573138"/>
            <a:ext cx="500523" cy="1882221"/>
          </a:xfrm>
          <a:custGeom>
            <a:avLst/>
            <a:gdLst>
              <a:gd name="connsiteX0" fmla="*/ 0 w 1769424"/>
              <a:gd name="connsiteY0" fmla="*/ 1888177 h 1888177"/>
              <a:gd name="connsiteX1" fmla="*/ 985652 w 1769424"/>
              <a:gd name="connsiteY1" fmla="*/ 1888177 h 1888177"/>
              <a:gd name="connsiteX2" fmla="*/ 985652 w 1769424"/>
              <a:gd name="connsiteY2" fmla="*/ 0 h 1888177"/>
              <a:gd name="connsiteX3" fmla="*/ 1769424 w 1769424"/>
              <a:gd name="connsiteY3" fmla="*/ 0 h 1888177"/>
            </a:gdLst>
            <a:ahLst/>
            <a:cxnLst>
              <a:cxn ang="0">
                <a:pos x="connsiteX0" y="connsiteY0"/>
              </a:cxn>
              <a:cxn ang="0">
                <a:pos x="connsiteX1" y="connsiteY1"/>
              </a:cxn>
              <a:cxn ang="0">
                <a:pos x="connsiteX2" y="connsiteY2"/>
              </a:cxn>
              <a:cxn ang="0">
                <a:pos x="connsiteX3" y="connsiteY3"/>
              </a:cxn>
            </a:cxnLst>
            <a:rect l="l" t="t" r="r" b="b"/>
            <a:pathLst>
              <a:path w="1769424" h="1888177">
                <a:moveTo>
                  <a:pt x="0" y="1888177"/>
                </a:moveTo>
                <a:lnTo>
                  <a:pt x="985652" y="1888177"/>
                </a:lnTo>
                <a:lnTo>
                  <a:pt x="985652" y="0"/>
                </a:lnTo>
                <a:lnTo>
                  <a:pt x="1769424" y="0"/>
                </a:lnTo>
              </a:path>
            </a:pathLst>
          </a:custGeom>
          <a:noFill/>
          <a:ln w="28575">
            <a:prstDash val="sysDash"/>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正方形/長方形 35"/>
          <p:cNvSpPr/>
          <p:nvPr/>
        </p:nvSpPr>
        <p:spPr>
          <a:xfrm>
            <a:off x="161692" y="4174247"/>
            <a:ext cx="6881148" cy="276999"/>
          </a:xfrm>
          <a:prstGeom prst="rect">
            <a:avLst/>
          </a:prstGeom>
          <a:ln>
            <a:noFill/>
            <a:prstDash val="dash"/>
          </a:ln>
        </p:spPr>
        <p:txBody>
          <a:bodyPr wrap="square">
            <a:spAutoFit/>
          </a:bodyPr>
          <a:lstStyle/>
          <a:p>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7" name="正方形/長方形 36"/>
          <p:cNvSpPr/>
          <p:nvPr/>
        </p:nvSpPr>
        <p:spPr>
          <a:xfrm>
            <a:off x="5817161" y="5329398"/>
            <a:ext cx="6881148" cy="1581202"/>
          </a:xfrm>
          <a:prstGeom prst="rect">
            <a:avLst/>
          </a:prstGeom>
          <a:ln>
            <a:noFill/>
            <a:prstDash val="dash"/>
          </a:ln>
        </p:spPr>
        <p:txBody>
          <a:bodyPr wrap="square">
            <a:spAutoFit/>
          </a:bodyPr>
          <a:lstStyle/>
          <a:p>
            <a:pPr>
              <a:lnSpc>
                <a:spcPct val="1500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　新</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大学の実現に向けた準備を円滑に進めるため、</a:t>
            </a:r>
            <a:r>
              <a:rPr lang="ja-JP" altLang="en-US" sz="1050" b="1" u="sng" dirty="0">
                <a:latin typeface="Meiryo UI" panose="020B0604030504040204" pitchFamily="50" charset="-128"/>
                <a:ea typeface="Meiryo UI" panose="020B0604030504040204" pitchFamily="50" charset="-128"/>
                <a:cs typeface="Meiryo UI" panose="020B0604030504040204" pitchFamily="50" charset="-128"/>
              </a:rPr>
              <a:t>教育研究組織やキャンパスの再編、３</a:t>
            </a:r>
            <a:r>
              <a:rPr lang="ja-JP" altLang="en-US" sz="1050" b="1" u="sng" dirty="0" smtClean="0">
                <a:latin typeface="Meiryo UI" panose="020B0604030504040204" pitchFamily="50" charset="-128"/>
                <a:ea typeface="Meiryo UI" panose="020B0604030504040204" pitchFamily="50" charset="-128"/>
                <a:cs typeface="Meiryo UI" panose="020B0604030504040204" pitchFamily="50" charset="-128"/>
              </a:rPr>
              <a:t>ポリシー（ディプロマ</a:t>
            </a:r>
            <a:r>
              <a:rPr lang="ja-JP" altLang="en-US" sz="1050" b="1" u="sng" dirty="0">
                <a:latin typeface="Meiryo UI" panose="020B0604030504040204" pitchFamily="50" charset="-128"/>
                <a:ea typeface="Meiryo UI" panose="020B0604030504040204" pitchFamily="50" charset="-128"/>
                <a:cs typeface="Meiryo UI" panose="020B0604030504040204" pitchFamily="50" charset="-128"/>
              </a:rPr>
              <a:t>・</a:t>
            </a:r>
            <a:r>
              <a:rPr lang="ja-JP" altLang="en-US" sz="1050" b="1" u="sng" dirty="0" smtClean="0">
                <a:latin typeface="Meiryo UI" panose="020B0604030504040204" pitchFamily="50" charset="-128"/>
                <a:ea typeface="Meiryo UI" panose="020B0604030504040204" pitchFamily="50" charset="-128"/>
                <a:cs typeface="Meiryo UI" panose="020B0604030504040204" pitchFamily="50" charset="-128"/>
              </a:rPr>
              <a:t>ポリシー、</a:t>
            </a:r>
            <a:endParaRPr lang="en-US" altLang="ja-JP" sz="1050" b="1" u="sng" dirty="0" smtClean="0">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r>
              <a:rPr lang="en-US" altLang="ja-JP" sz="1050" b="1"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5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050" b="1" u="sng" dirty="0" smtClean="0">
                <a:latin typeface="Meiryo UI" panose="020B0604030504040204" pitchFamily="50" charset="-128"/>
                <a:ea typeface="Meiryo UI" panose="020B0604030504040204" pitchFamily="50" charset="-128"/>
                <a:cs typeface="Meiryo UI" panose="020B0604030504040204" pitchFamily="50" charset="-128"/>
              </a:rPr>
              <a:t>カリキュラム</a:t>
            </a:r>
            <a:r>
              <a:rPr lang="ja-JP" altLang="en-US" sz="1050" b="1" u="sng" dirty="0">
                <a:latin typeface="Meiryo UI" panose="020B0604030504040204" pitchFamily="50" charset="-128"/>
                <a:ea typeface="Meiryo UI" panose="020B0604030504040204" pitchFamily="50" charset="-128"/>
                <a:cs typeface="Meiryo UI" panose="020B0604030504040204" pitchFamily="50" charset="-128"/>
              </a:rPr>
              <a:t>・ポリシー、アドミッション・</a:t>
            </a:r>
            <a:r>
              <a:rPr lang="ja-JP" altLang="en-US" sz="1050" b="1" u="sng" dirty="0" smtClean="0">
                <a:latin typeface="Meiryo UI" panose="020B0604030504040204" pitchFamily="50" charset="-128"/>
                <a:ea typeface="Meiryo UI" panose="020B0604030504040204" pitchFamily="50" charset="-128"/>
                <a:cs typeface="Meiryo UI" panose="020B0604030504040204" pitchFamily="50" charset="-128"/>
              </a:rPr>
              <a:t>ポリシー）、</a:t>
            </a:r>
            <a:r>
              <a:rPr lang="ja-JP" altLang="en-US" sz="1050" b="1" u="sng" dirty="0">
                <a:latin typeface="Meiryo UI" panose="020B0604030504040204" pitchFamily="50" charset="-128"/>
                <a:ea typeface="Meiryo UI" panose="020B0604030504040204" pitchFamily="50" charset="-128"/>
                <a:cs typeface="Meiryo UI" panose="020B0604030504040204" pitchFamily="50" charset="-128"/>
              </a:rPr>
              <a:t>教育</a:t>
            </a:r>
            <a:r>
              <a:rPr lang="ja-JP" altLang="en-US" sz="1050" b="1" u="sng" dirty="0" smtClean="0">
                <a:latin typeface="Meiryo UI" panose="020B0604030504040204" pitchFamily="50" charset="-128"/>
                <a:ea typeface="Meiryo UI" panose="020B0604030504040204" pitchFamily="50" charset="-128"/>
                <a:cs typeface="Meiryo UI" panose="020B0604030504040204" pitchFamily="50" charset="-128"/>
              </a:rPr>
              <a:t>カリキュラム</a:t>
            </a:r>
            <a:r>
              <a:rPr lang="ja-JP" altLang="en-US" sz="1050" b="1" u="sng" dirty="0">
                <a:latin typeface="Meiryo UI" panose="020B0604030504040204" pitchFamily="50" charset="-128"/>
                <a:ea typeface="Meiryo UI" panose="020B0604030504040204" pitchFamily="50" charset="-128"/>
                <a:cs typeface="Meiryo UI" panose="020B0604030504040204" pitchFamily="50" charset="-128"/>
              </a:rPr>
              <a:t>、入試科目などについて</a:t>
            </a:r>
            <a:r>
              <a:rPr lang="ja-JP" altLang="en-US" sz="1050" b="1" u="sng" dirty="0" smtClean="0">
                <a:latin typeface="Meiryo UI" panose="020B0604030504040204" pitchFamily="50" charset="-128"/>
                <a:ea typeface="Meiryo UI" panose="020B0604030504040204" pitchFamily="50" charset="-128"/>
                <a:cs typeface="Meiryo UI" panose="020B0604030504040204" pitchFamily="50" charset="-128"/>
              </a:rPr>
              <a:t>、理事長のマネジメントと学長</a:t>
            </a:r>
            <a:endParaRPr lang="en-US" altLang="ja-JP" sz="1050" b="1" u="sng" dirty="0" smtClean="0">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r>
              <a:rPr lang="en-US" altLang="ja-JP" sz="1050" b="1"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5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050" b="1" u="sng" dirty="0" smtClean="0">
                <a:latin typeface="Meiryo UI" panose="020B0604030504040204" pitchFamily="50" charset="-128"/>
                <a:ea typeface="Meiryo UI" panose="020B0604030504040204" pitchFamily="50" charset="-128"/>
                <a:cs typeface="Meiryo UI" panose="020B0604030504040204" pitchFamily="50" charset="-128"/>
              </a:rPr>
              <a:t>のリーダーシップのもと</a:t>
            </a:r>
            <a:r>
              <a:rPr lang="ja-JP" altLang="en-US" sz="1050" b="1" u="sng" dirty="0">
                <a:latin typeface="Meiryo UI" panose="020B0604030504040204" pitchFamily="50" charset="-128"/>
                <a:ea typeface="Meiryo UI" panose="020B0604030504040204" pitchFamily="50" charset="-128"/>
                <a:cs typeface="Meiryo UI" panose="020B0604030504040204" pitchFamily="50" charset="-128"/>
              </a:rPr>
              <a:t>検討を進め、計画的に取り組んでいく。</a:t>
            </a:r>
          </a:p>
          <a:p>
            <a:pPr>
              <a:lnSpc>
                <a:spcPct val="150000"/>
              </a:lnSpc>
            </a:pPr>
            <a:r>
              <a:rPr lang="ja-JP" altLang="en-US" sz="105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050" b="1" u="sng" dirty="0">
                <a:latin typeface="Meiryo UI" panose="020B0604030504040204" pitchFamily="50" charset="-128"/>
                <a:ea typeface="Meiryo UI" panose="020B0604030504040204" pitchFamily="50" charset="-128"/>
                <a:cs typeface="Meiryo UI" panose="020B0604030504040204" pitchFamily="50" charset="-128"/>
              </a:rPr>
              <a:t>特に、キャンパスの再編にあたっては、大阪府及び大阪市と緊密に連携しながら、学生の利便性や</a:t>
            </a:r>
            <a:r>
              <a:rPr lang="ja-JP" altLang="en-US" sz="1050" b="1" u="sng" dirty="0" smtClean="0">
                <a:latin typeface="Meiryo UI" panose="020B0604030504040204" pitchFamily="50" charset="-128"/>
                <a:ea typeface="Meiryo UI" panose="020B0604030504040204" pitchFamily="50" charset="-128"/>
                <a:cs typeface="Meiryo UI" panose="020B0604030504040204" pitchFamily="50" charset="-128"/>
              </a:rPr>
              <a:t>円滑な教育研究活動</a:t>
            </a:r>
            <a:endParaRPr lang="en-US" altLang="ja-JP" sz="1050" b="1" u="sng" dirty="0" smtClean="0">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r>
              <a:rPr lang="en-US" altLang="ja-JP" sz="1050" b="1"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5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050" b="1" u="sng" dirty="0" smtClean="0">
                <a:latin typeface="Meiryo UI" panose="020B0604030504040204" pitchFamily="50" charset="-128"/>
                <a:ea typeface="Meiryo UI" panose="020B0604030504040204" pitchFamily="50" charset="-128"/>
                <a:cs typeface="Meiryo UI" panose="020B0604030504040204" pitchFamily="50" charset="-128"/>
              </a:rPr>
              <a:t>の</a:t>
            </a:r>
            <a:r>
              <a:rPr lang="ja-JP" altLang="en-US" sz="1050" b="1" u="sng" dirty="0">
                <a:latin typeface="Meiryo UI" panose="020B0604030504040204" pitchFamily="50" charset="-128"/>
                <a:ea typeface="Meiryo UI" panose="020B0604030504040204" pitchFamily="50" charset="-128"/>
                <a:cs typeface="Meiryo UI" panose="020B0604030504040204" pitchFamily="50" charset="-128"/>
              </a:rPr>
              <a:t>実施に配慮し、取り組んでいく。</a:t>
            </a:r>
          </a:p>
          <a:p>
            <a:pPr>
              <a:lnSpc>
                <a:spcPct val="150000"/>
              </a:lnSpc>
            </a:pPr>
            <a:r>
              <a:rPr lang="en-US" altLang="ja-JP" sz="105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新大学の実現に</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向け、学生</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・卒業生を</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はじめ広く関係者に対し、積極的に意見聴取を行う。</a:t>
            </a: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40671104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566</TotalTime>
  <Words>289</Words>
  <Application>Microsoft Office PowerPoint</Application>
  <PresentationFormat>A3 297x420 mm</PresentationFormat>
  <Paragraphs>70</Paragraphs>
  <Slides>1</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HGS創英角ｺﾞｼｯｸUB</vt:lpstr>
      <vt:lpstr>HG丸ｺﾞｼｯｸM-PRO</vt:lpstr>
      <vt:lpstr>Meiryo UI</vt:lpstr>
      <vt:lpstr>ＭＳ Ｐゴシック</vt:lpstr>
      <vt:lpstr>Arial</vt:lpstr>
      <vt:lpstr>Calibri</vt:lpstr>
      <vt:lpstr>Office ​​テーマ</vt:lpstr>
      <vt:lpstr>公立大学法人大阪に係る第１期中期計画（案）《概要2》　　　　　　　　　　　　　　　　</vt:lpstr>
    </vt:vector>
  </TitlesOfParts>
  <Company>大阪府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公立大学法人大阪に係る第１期中期目標（案）について　　　　　　　　　　　　　　　　2018/7/27</dc:title>
  <dc:creator>松本　有可</dc:creator>
  <cp:lastModifiedBy>向井　仁</cp:lastModifiedBy>
  <cp:revision>117</cp:revision>
  <cp:lastPrinted>2019-02-13T11:17:18Z</cp:lastPrinted>
  <dcterms:created xsi:type="dcterms:W3CDTF">2018-07-27T10:02:02Z</dcterms:created>
  <dcterms:modified xsi:type="dcterms:W3CDTF">2019-02-20T08:32:38Z</dcterms:modified>
</cp:coreProperties>
</file>