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Lst>
  <p:notesMasterIdLst>
    <p:notesMasterId r:id="rId10"/>
  </p:notesMasterIdLst>
  <p:handoutMasterIdLst>
    <p:handoutMasterId r:id="rId11"/>
  </p:handoutMasterIdLst>
  <p:sldIdLst>
    <p:sldId id="322" r:id="rId2"/>
    <p:sldId id="337" r:id="rId3"/>
    <p:sldId id="352" r:id="rId4"/>
    <p:sldId id="355" r:id="rId5"/>
    <p:sldId id="362" r:id="rId6"/>
    <p:sldId id="360" r:id="rId7"/>
    <p:sldId id="358" r:id="rId8"/>
    <p:sldId id="359"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4AB7C03-DE73-476F-B3D7-4703B3167430}">
          <p14:sldIdLst>
            <p14:sldId id="322"/>
            <p14:sldId id="337"/>
            <p14:sldId id="352"/>
            <p14:sldId id="355"/>
            <p14:sldId id="362"/>
            <p14:sldId id="360"/>
            <p14:sldId id="358"/>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1329" autoAdjust="0"/>
  </p:normalViewPr>
  <p:slideViewPr>
    <p:cSldViewPr>
      <p:cViewPr varScale="1">
        <p:scale>
          <a:sx n="67" d="100"/>
          <a:sy n="67" d="100"/>
        </p:scale>
        <p:origin x="1182" y="6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2442" y="108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5" rIns="91413" bIns="45705"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13" tIns="45705" rIns="91413" bIns="45705" rtlCol="0"/>
          <a:lstStyle>
            <a:lvl1pPr algn="r">
              <a:defRPr sz="1200"/>
            </a:lvl1pPr>
          </a:lstStyle>
          <a:p>
            <a:fld id="{460BA497-4EC1-4667-AE57-0EBB5F62489D}" type="datetimeFigureOut">
              <a:rPr kumimoji="1" lang="ja-JP" altLang="en-US" smtClean="0"/>
              <a:t>2023/2/17</a:t>
            </a:fld>
            <a:endParaRPr kumimoji="1" lang="ja-JP" altLang="en-US" dirty="0"/>
          </a:p>
        </p:txBody>
      </p:sp>
      <p:sp>
        <p:nvSpPr>
          <p:cNvPr id="4" name="フッター プレースホルダー 3"/>
          <p:cNvSpPr>
            <a:spLocks noGrp="1"/>
          </p:cNvSpPr>
          <p:nvPr>
            <p:ph type="ftr" sz="quarter" idx="2"/>
          </p:nvPr>
        </p:nvSpPr>
        <p:spPr>
          <a:xfrm>
            <a:off x="3" y="9440863"/>
            <a:ext cx="2949575" cy="496887"/>
          </a:xfrm>
          <a:prstGeom prst="rect">
            <a:avLst/>
          </a:prstGeom>
        </p:spPr>
        <p:txBody>
          <a:bodyPr vert="horz" lIns="91413" tIns="45705" rIns="91413" bIns="45705"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41" y="9440863"/>
            <a:ext cx="2949575" cy="496887"/>
          </a:xfrm>
          <a:prstGeom prst="rect">
            <a:avLst/>
          </a:prstGeom>
        </p:spPr>
        <p:txBody>
          <a:bodyPr vert="horz" lIns="91413" tIns="45705" rIns="91413" bIns="45705" rtlCol="0" anchor="b"/>
          <a:lstStyle>
            <a:lvl1pPr algn="r">
              <a:defRPr sz="1200"/>
            </a:lvl1pPr>
          </a:lstStyle>
          <a:p>
            <a:fld id="{C497B0E9-B4F1-4D3D-A6FD-2106ACD8E67D}" type="slidenum">
              <a:rPr kumimoji="1" lang="ja-JP" altLang="en-US" smtClean="0"/>
              <a:t>‹#›</a:t>
            </a:fld>
            <a:endParaRPr kumimoji="1" lang="ja-JP" altLang="en-US" dirty="0"/>
          </a:p>
        </p:txBody>
      </p:sp>
    </p:spTree>
    <p:extLst>
      <p:ext uri="{BB962C8B-B14F-4D97-AF65-F5344CB8AC3E}">
        <p14:creationId xmlns:p14="http://schemas.microsoft.com/office/powerpoint/2010/main" val="19858127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5" rIns="91413" bIns="4570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3" tIns="45705" rIns="91413" bIns="45705" rtlCol="0"/>
          <a:lstStyle>
            <a:lvl1pPr algn="r">
              <a:defRPr sz="1200"/>
            </a:lvl1pPr>
          </a:lstStyle>
          <a:p>
            <a:fld id="{677E1747-4A11-4550-BAB0-931AD17A6FB0}" type="datetimeFigureOut">
              <a:rPr kumimoji="1" lang="ja-JP" altLang="en-US" smtClean="0"/>
              <a:t>2023/2/17</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3" tIns="45705" rIns="91413" bIns="45705" rtlCol="0" anchor="ctr"/>
          <a:lstStyle/>
          <a:p>
            <a:endParaRPr lang="ja-JP" altLang="en-US"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3" tIns="45705" rIns="91413" bIns="4570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13" tIns="45705" rIns="91413" bIns="4570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13" tIns="45705" rIns="91413" bIns="45705" rtlCol="0" anchor="b"/>
          <a:lstStyle>
            <a:lvl1pPr algn="r">
              <a:defRPr sz="1200"/>
            </a:lvl1pPr>
          </a:lstStyle>
          <a:p>
            <a:fld id="{D5BAA6EB-CC0A-4E09-918D-7842A86ACC75}" type="slidenum">
              <a:rPr kumimoji="1" lang="ja-JP" altLang="en-US" smtClean="0"/>
              <a:t>‹#›</a:t>
            </a:fld>
            <a:endParaRPr kumimoji="1" lang="ja-JP" altLang="en-US" dirty="0"/>
          </a:p>
        </p:txBody>
      </p:sp>
    </p:spTree>
    <p:extLst>
      <p:ext uri="{BB962C8B-B14F-4D97-AF65-F5344CB8AC3E}">
        <p14:creationId xmlns:p14="http://schemas.microsoft.com/office/powerpoint/2010/main" val="41675691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720725"/>
            <a:ext cx="4968875" cy="3725863"/>
          </a:xfrm>
        </p:spPr>
      </p:sp>
      <p:sp>
        <p:nvSpPr>
          <p:cNvPr id="3" name="ノート プレースホルダー 2"/>
          <p:cNvSpPr>
            <a:spLocks noGrp="1"/>
          </p:cNvSpPr>
          <p:nvPr>
            <p:ph type="body" idx="1"/>
          </p:nvPr>
        </p:nvSpPr>
        <p:spPr/>
        <p:txBody>
          <a:bodyPr/>
          <a:lstStyle/>
          <a:p>
            <a:endParaRPr kumimoji="1" lang="en-US" altLang="ja-JP"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64100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266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6"/>
            <a:ext cx="5445125" cy="4928964"/>
          </a:xfrm>
        </p:spPr>
        <p:txBody>
          <a:bodyPr/>
          <a:lstStyle/>
          <a:p>
            <a:endParaRPr kumimoji="1" lang="ja-JP" altLang="en-US" dirty="0"/>
          </a:p>
        </p:txBody>
      </p:sp>
    </p:spTree>
    <p:extLst>
      <p:ext uri="{BB962C8B-B14F-4D97-AF65-F5344CB8AC3E}">
        <p14:creationId xmlns:p14="http://schemas.microsoft.com/office/powerpoint/2010/main" val="414430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a:xfrm>
            <a:off x="681211" y="4783279"/>
            <a:ext cx="5444784" cy="4724637"/>
          </a:xfrm>
          <a:prstGeom prst="rect">
            <a:avLst/>
          </a:prstGeom>
        </p:spPr>
        <p:txBody>
          <a:bodyPr lIns="93212" tIns="46605" rIns="93212" bIns="46605"/>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日付プレースホルダー 3"/>
          <p:cNvSpPr>
            <a:spLocks noGrp="1"/>
          </p:cNvSpPr>
          <p:nvPr>
            <p:ph type="dt" idx="10"/>
          </p:nvPr>
        </p:nvSpPr>
        <p:spPr/>
        <p:txBody>
          <a:bodyPr/>
          <a:lstStyle/>
          <a:p>
            <a:pPr>
              <a:defRPr/>
            </a:pPr>
            <a:fld id="{70F8284E-558B-4F71-AD97-5A019C7C3C5B}" type="datetime1">
              <a:rPr lang="ja-JP" altLang="en-US" smtClean="0"/>
              <a:t>2023/2/17</a:t>
            </a:fld>
            <a:endParaRPr lang="ja-JP" altLang="en-US"/>
          </a:p>
        </p:txBody>
      </p:sp>
    </p:spTree>
    <p:extLst>
      <p:ext uri="{BB962C8B-B14F-4D97-AF65-F5344CB8AC3E}">
        <p14:creationId xmlns:p14="http://schemas.microsoft.com/office/powerpoint/2010/main" val="368579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5152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4783140"/>
            <a:ext cx="5445125" cy="3913187"/>
          </a:xfrm>
          <a:prstGeom prst="rect">
            <a:avLst/>
          </a:prstGeom>
        </p:spPr>
        <p:txBody>
          <a:bodyPr lIns="91427" tIns="45714" rIns="91427" bIns="45714"/>
          <a:lstStyle/>
          <a:p>
            <a:endParaRPr kumimoji="1" lang="ja-JP" altLang="en-US" dirty="0"/>
          </a:p>
        </p:txBody>
      </p:sp>
      <p:sp>
        <p:nvSpPr>
          <p:cNvPr id="4" name="日付プレースホルダー 3"/>
          <p:cNvSpPr>
            <a:spLocks noGrp="1"/>
          </p:cNvSpPr>
          <p:nvPr>
            <p:ph type="dt" idx="10"/>
          </p:nvPr>
        </p:nvSpPr>
        <p:spPr/>
        <p:txBody>
          <a:bodyPr/>
          <a:lstStyle/>
          <a:p>
            <a:pPr>
              <a:defRPr/>
            </a:pPr>
            <a:fld id="{42861B62-AEA5-4F36-9D03-69B3707F5FB1}" type="datetime1">
              <a:rPr lang="ja-JP" altLang="en-US" smtClean="0"/>
              <a:t>2023/2/17</a:t>
            </a:fld>
            <a:endParaRPr lang="ja-JP" altLang="en-US" dirty="0"/>
          </a:p>
        </p:txBody>
      </p:sp>
    </p:spTree>
    <p:extLst>
      <p:ext uri="{BB962C8B-B14F-4D97-AF65-F5344CB8AC3E}">
        <p14:creationId xmlns:p14="http://schemas.microsoft.com/office/powerpoint/2010/main" val="321593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ED41FD-2EEE-40E9-B87D-E157EEFD2F27}" type="datetime1">
              <a:rPr kumimoji="1" lang="ja-JP" altLang="en-US" smtClean="0"/>
              <a:t>2023/2/17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406404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9E3670-93D0-473C-BB69-4A69183327F8}" type="datetime1">
              <a:rPr kumimoji="1" lang="ja-JP" altLang="en-US" smtClean="0"/>
              <a:t>2023/2/17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277763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2E76B0-F91B-4D4D-8E99-B1D00EC19F93}" type="datetime1">
              <a:rPr kumimoji="1" lang="ja-JP" altLang="en-US" smtClean="0"/>
              <a:t>2023/2/17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147646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Meiryo UI"/>
                <a:cs typeface="Meiryo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DBCD4D-DB38-45A4-99C7-4A7EF3059BB2}" type="datetime1">
              <a:rPr lang="ja-JP" altLang="en-US" smtClean="0"/>
              <a:t>2023/2/17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305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952DF8D-D7D7-4B73-BE74-8EF245CCB2E0}" type="datetime1">
              <a:rPr kumimoji="1" lang="ja-JP" altLang="en-US" smtClean="0"/>
              <a:t>2023/2/17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381919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78B1CFD-FC50-445A-A237-7BA7B9F79D43}" type="datetime1">
              <a:rPr kumimoji="1" lang="ja-JP" altLang="en-US" smtClean="0"/>
              <a:t>2023/2/17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231493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A3A398D-17E9-4D5B-8407-9D8D15165DDF}" type="datetime1">
              <a:rPr kumimoji="1" lang="ja-JP" altLang="en-US" smtClean="0"/>
              <a:t>2023/2/17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265564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C3BBD98-9912-4FF4-8851-864E34799562}" type="datetime1">
              <a:rPr kumimoji="1" lang="ja-JP" altLang="en-US" smtClean="0"/>
              <a:t>2023/2/17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423773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114152-14D6-4722-A1F7-15683783F16F}" type="datetime1">
              <a:rPr kumimoji="1" lang="ja-JP" altLang="en-US" smtClean="0"/>
              <a:t>2023/2/17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403949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BF1B32-86E7-40E4-91FD-F3B556E302CC}" type="datetime1">
              <a:rPr kumimoji="1" lang="ja-JP" altLang="en-US" smtClean="0"/>
              <a:t>2023/2/17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192543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59EBA95-30FB-4F9D-820E-344446E902FB}" type="datetime1">
              <a:rPr kumimoji="1" lang="ja-JP" altLang="en-US" smtClean="0"/>
              <a:t>2023/2/17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9036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5AFC6B-0D63-4A33-BC9D-C9D91F63071D}" type="datetime1">
              <a:rPr kumimoji="1" lang="ja-JP" altLang="en-US" smtClean="0"/>
              <a:t>2023/2/17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89303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DAD76-C550-4024-B92E-6E646061DD01}" type="datetime1">
              <a:rPr kumimoji="1" lang="ja-JP" altLang="en-US" smtClean="0"/>
              <a:t>2023/2/17</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D7A6-B21C-4CC5-B909-7F83FE9B363B}" type="slidenum">
              <a:rPr kumimoji="1" lang="ja-JP" altLang="en-US" smtClean="0"/>
              <a:t>‹#›</a:t>
            </a:fld>
            <a:endParaRPr kumimoji="1" lang="ja-JP" altLang="en-US" dirty="0"/>
          </a:p>
        </p:txBody>
      </p:sp>
    </p:spTree>
    <p:extLst>
      <p:ext uri="{BB962C8B-B14F-4D97-AF65-F5344CB8AC3E}">
        <p14:creationId xmlns:p14="http://schemas.microsoft.com/office/powerpoint/2010/main" val="252783204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hyperlink" Target="https://www.pref.osaka.lg.jp/attach/15815/00332294/jinseikaigi_manga.pdf" TargetMode="External"/><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jp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D50AA4B-1C38-4724-9EFB-C71AFBD96A77}"/>
              </a:ext>
            </a:extLst>
          </p:cNvPr>
          <p:cNvSpPr/>
          <p:nvPr/>
        </p:nvSpPr>
        <p:spPr>
          <a:xfrm>
            <a:off x="7380312" y="223935"/>
            <a:ext cx="1521092" cy="468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資料 </a:t>
            </a:r>
            <a:r>
              <a:rPr lang="en-US" altLang="ja-JP" dirty="0" smtClean="0">
                <a:latin typeface="Meiryo UI" panose="020B0604030504040204" pitchFamily="50" charset="-128"/>
                <a:ea typeface="Meiryo UI" panose="020B0604030504040204" pitchFamily="50" charset="-128"/>
              </a:rPr>
              <a:t>3-1</a:t>
            </a:r>
            <a:endParaRPr kumimoji="1" lang="ja-JP" altLang="en-US" dirty="0">
              <a:latin typeface="Meiryo UI" panose="020B0604030504040204" pitchFamily="50" charset="-128"/>
              <a:ea typeface="Meiryo UI" panose="020B0604030504040204" pitchFamily="50" charset="-128"/>
            </a:endParaRPr>
          </a:p>
        </p:txBody>
      </p:sp>
      <p:sp>
        <p:nvSpPr>
          <p:cNvPr id="6" name="サブタイトル 2"/>
          <p:cNvSpPr txBox="1">
            <a:spLocks/>
          </p:cNvSpPr>
          <p:nvPr/>
        </p:nvSpPr>
        <p:spPr>
          <a:xfrm>
            <a:off x="3131840" y="5543202"/>
            <a:ext cx="5565304" cy="8121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smtClean="0">
                <a:latin typeface="Meiryo UI" panose="020B0604030504040204" pitchFamily="50" charset="-128"/>
                <a:ea typeface="Meiryo UI" panose="020B0604030504040204" pitchFamily="50" charset="-128"/>
              </a:rPr>
              <a:t>大阪府健康医療部</a:t>
            </a:r>
            <a:endParaRPr lang="en-US" altLang="ja-JP" sz="2400" dirty="0" smtClean="0">
              <a:latin typeface="Meiryo UI" panose="020B0604030504040204" pitchFamily="50" charset="-128"/>
              <a:ea typeface="Meiryo UI" panose="020B0604030504040204" pitchFamily="50" charset="-128"/>
            </a:endParaRPr>
          </a:p>
          <a:p>
            <a:pPr marL="0" indent="0">
              <a:buNone/>
            </a:pPr>
            <a:r>
              <a:rPr lang="ja-JP" altLang="en-US" sz="2400" dirty="0" smtClean="0">
                <a:latin typeface="Meiryo UI" panose="020B0604030504040204" pitchFamily="50" charset="-128"/>
                <a:ea typeface="Meiryo UI" panose="020B0604030504040204" pitchFamily="50" charset="-128"/>
              </a:rPr>
              <a:t>保健医療企画課 在宅医療推進グループ</a:t>
            </a:r>
            <a:endParaRPr lang="ja-JP" altLang="en-US" sz="2400" dirty="0">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1068652" y="2160750"/>
            <a:ext cx="7332984"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Meiryo UI" panose="020B0604030504040204" pitchFamily="50" charset="-128"/>
                <a:ea typeface="Meiryo UI" panose="020B0604030504040204" pitchFamily="50" charset="-128"/>
              </a:rPr>
              <a:t>地域医療介護総合確保基金</a:t>
            </a:r>
            <a:endParaRPr lang="en-US" altLang="ja-JP" sz="3600" dirty="0" smtClean="0">
              <a:latin typeface="Meiryo UI" panose="020B0604030504040204" pitchFamily="50" charset="-128"/>
              <a:ea typeface="Meiryo UI" panose="020B0604030504040204" pitchFamily="50" charset="-128"/>
            </a:endParaRPr>
          </a:p>
          <a:p>
            <a:r>
              <a:rPr lang="ja-JP" altLang="en-US" sz="3600" dirty="0" smtClean="0">
                <a:latin typeface="Meiryo UI" panose="020B0604030504040204" pitchFamily="50" charset="-128"/>
                <a:ea typeface="Meiryo UI" panose="020B0604030504040204" pitchFamily="50" charset="-128"/>
              </a:rPr>
              <a:t>（医療分）について</a:t>
            </a:r>
            <a:endParaRPr lang="en-US" altLang="ja-JP"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916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058" y="244606"/>
            <a:ext cx="8229600" cy="471600"/>
          </a:xfrm>
          <a:solidFill>
            <a:schemeClr val="tx1"/>
          </a:solidFill>
        </p:spPr>
        <p:txBody>
          <a:bodyPr vert="horz" lIns="91440" tIns="45720" rIns="91440" bIns="45720" rtlCol="0" anchor="ctr">
            <a:noAutofit/>
          </a:bodyPr>
          <a:lstStyle/>
          <a:p>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「地域医療介護総合確保基金」とは</a:t>
            </a:r>
          </a:p>
        </p:txBody>
      </p:sp>
      <p:sp>
        <p:nvSpPr>
          <p:cNvPr id="5" name="タイトル 1"/>
          <p:cNvSpPr txBox="1">
            <a:spLocks/>
          </p:cNvSpPr>
          <p:nvPr/>
        </p:nvSpPr>
        <p:spPr>
          <a:xfrm>
            <a:off x="251520" y="652946"/>
            <a:ext cx="8640960" cy="9198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の世代が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を展望すれば、病床の機能分化・連携、在宅医療・介護の推進、医療・介護従事者の確保・勤務環境の改善等、「効率的かつ質の高い医療提供体制の構築」と「地域包括ケアシステムの構築」が急務の課題です。</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このため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、厚生労働省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年度より消費税増収分を活用した地域医療介護総合確保基金を各都道府県に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設置されました。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これを受けて、各都道府県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は、都道府県計画を作成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し地域医療構想との整合性を図り、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当該計画に基づき事業を実施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1"/>
          <p:cNvSpPr txBox="1">
            <a:spLocks/>
          </p:cNvSpPr>
          <p:nvPr/>
        </p:nvSpPr>
        <p:spPr>
          <a:xfrm>
            <a:off x="27020" y="6583410"/>
            <a:ext cx="4472972" cy="279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t>※</a:t>
            </a:r>
            <a:r>
              <a:rPr lang="ja-JP" altLang="en-US" sz="1200" dirty="0" smtClean="0"/>
              <a:t>　説明図については、厚生労働省ホームページより抜粋。</a:t>
            </a:r>
            <a:endParaRPr lang="ja-JP" altLang="en-US" sz="1200" dirty="0"/>
          </a:p>
        </p:txBody>
      </p:sp>
      <p:sp>
        <p:nvSpPr>
          <p:cNvPr id="11" name="正方形/長方形 10"/>
          <p:cNvSpPr/>
          <p:nvPr/>
        </p:nvSpPr>
        <p:spPr>
          <a:xfrm>
            <a:off x="4220560" y="4644691"/>
            <a:ext cx="4884030" cy="1764329"/>
          </a:xfrm>
          <a:prstGeom prst="rect">
            <a:avLst/>
          </a:prstGeom>
        </p:spPr>
        <p:txBody>
          <a:bodyPr wrap="square">
            <a:spAutoFit/>
          </a:bodyPr>
          <a:lstStyle/>
          <a:p>
            <a:pPr marL="160090" indent="-160090">
              <a:defRPr/>
            </a:pPr>
            <a:r>
              <a:rPr lang="ja-JP" altLang="en-US" sz="1090" u="sng" dirty="0" smtClean="0">
                <a:latin typeface="+mn-ea"/>
                <a:ea typeface="ＭＳ Ｐゴシック" pitchFamily="50" charset="-128"/>
              </a:rPr>
              <a:t>１</a:t>
            </a:r>
            <a:r>
              <a:rPr lang="ja-JP" altLang="en-US" sz="1090" u="sng" dirty="0" smtClean="0">
                <a:latin typeface="+mn-ea"/>
              </a:rPr>
              <a:t>－１ </a:t>
            </a:r>
            <a:r>
              <a:rPr lang="ja-JP" altLang="en-US" sz="1000" u="sng" dirty="0" smtClean="0">
                <a:latin typeface="+mn-ea"/>
                <a:ea typeface="ＭＳ Ｐゴシック" pitchFamily="50" charset="-128"/>
              </a:rPr>
              <a:t>地域</a:t>
            </a:r>
            <a:r>
              <a:rPr lang="ja-JP" altLang="en-US" sz="1000" u="sng" dirty="0">
                <a:latin typeface="+mn-ea"/>
                <a:ea typeface="ＭＳ Ｐゴシック" pitchFamily="50" charset="-128"/>
              </a:rPr>
              <a:t>医療構想の達成に向けた医療機関の施設又は設備の整備に関する</a:t>
            </a:r>
            <a:r>
              <a:rPr lang="ja-JP" altLang="en-US" sz="1000" u="sng" dirty="0" smtClean="0">
                <a:latin typeface="+mn-ea"/>
                <a:ea typeface="ＭＳ Ｐゴシック" pitchFamily="50" charset="-128"/>
              </a:rPr>
              <a:t>事業</a:t>
            </a:r>
            <a:endParaRPr lang="en-US" altLang="ja-JP" sz="1000" u="sng" dirty="0" smtClean="0">
              <a:latin typeface="+mn-ea"/>
              <a:ea typeface="ＭＳ Ｐゴシック" pitchFamily="50" charset="-128"/>
            </a:endParaRPr>
          </a:p>
          <a:p>
            <a:pPr marL="160090" indent="-160090">
              <a:defRPr/>
            </a:pPr>
            <a:endParaRPr lang="en-US" altLang="ja-JP" sz="550" dirty="0" smtClean="0">
              <a:latin typeface="+mn-ea"/>
              <a:ea typeface="ＭＳ Ｐゴシック" pitchFamily="50" charset="-128"/>
            </a:endParaRPr>
          </a:p>
          <a:p>
            <a:pPr marL="160090" indent="-160090">
              <a:defRPr/>
            </a:pPr>
            <a:r>
              <a:rPr lang="ja-JP" altLang="en-US" sz="1050" u="sng" dirty="0" smtClean="0">
                <a:latin typeface="+mn-ea"/>
              </a:rPr>
              <a:t>１－２ 地域</a:t>
            </a:r>
            <a:r>
              <a:rPr lang="ja-JP" altLang="en-US" sz="1050" u="sng" dirty="0">
                <a:latin typeface="+mn-ea"/>
              </a:rPr>
              <a:t>医療構想の達成に向けた病床数又は病床の機能の変更に関する事業</a:t>
            </a:r>
            <a:endParaRPr lang="en-US" altLang="ja-JP" sz="1050" u="sng" dirty="0">
              <a:latin typeface="+mn-ea"/>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u="sng" dirty="0" smtClean="0">
                <a:latin typeface="+mn-ea"/>
                <a:ea typeface="ＭＳ Ｐゴシック" pitchFamily="50" charset="-128"/>
              </a:rPr>
              <a:t>  ２ 　 </a:t>
            </a:r>
            <a:r>
              <a:rPr lang="ja-JP" altLang="en-US" sz="1090" u="sng" dirty="0">
                <a:latin typeface="+mn-ea"/>
                <a:ea typeface="ＭＳ Ｐゴシック" pitchFamily="50" charset="-128"/>
              </a:rPr>
              <a:t>居宅等における医療の提供に関する事業</a:t>
            </a:r>
            <a:endParaRPr lang="en-US" altLang="ja-JP" sz="1090" u="sng"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dirty="0" smtClean="0">
                <a:latin typeface="+mn-ea"/>
                <a:ea typeface="ＭＳ Ｐゴシック" pitchFamily="50" charset="-128"/>
              </a:rPr>
              <a:t>  ３ 　 </a:t>
            </a:r>
            <a:r>
              <a:rPr lang="ja-JP" altLang="en-US" sz="1090" dirty="0">
                <a:latin typeface="+mn-ea"/>
                <a:ea typeface="ＭＳ Ｐゴシック" pitchFamily="50" charset="-128"/>
              </a:rPr>
              <a:t>介護施設等の整備に関する事業（地域密着型サービス等）</a:t>
            </a:r>
            <a:endParaRPr lang="en-US" altLang="ja-JP" sz="1090"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u="sng" dirty="0" smtClean="0">
                <a:latin typeface="+mn-ea"/>
                <a:ea typeface="ＭＳ Ｐゴシック" pitchFamily="50" charset="-128"/>
              </a:rPr>
              <a:t>  ４ 　 </a:t>
            </a:r>
            <a:r>
              <a:rPr lang="ja-JP" altLang="en-US" sz="1090" u="sng" dirty="0">
                <a:latin typeface="+mn-ea"/>
                <a:ea typeface="ＭＳ Ｐゴシック" pitchFamily="50" charset="-128"/>
              </a:rPr>
              <a:t>医療従事者の確保に関する事業</a:t>
            </a:r>
            <a:endParaRPr lang="en-US" altLang="ja-JP" sz="1090" u="sng"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a:defRPr/>
            </a:pPr>
            <a:r>
              <a:rPr lang="ja-JP" altLang="en-US" sz="1090" dirty="0" smtClean="0">
                <a:latin typeface="+mn-ea"/>
                <a:ea typeface="ＭＳ Ｐゴシック" pitchFamily="50" charset="-128"/>
              </a:rPr>
              <a:t>  ５</a:t>
            </a:r>
            <a:r>
              <a:rPr lang="ja-JP" altLang="en-US" sz="1090" dirty="0">
                <a:latin typeface="+mn-ea"/>
                <a:ea typeface="ＭＳ Ｐゴシック" pitchFamily="50" charset="-128"/>
              </a:rPr>
              <a:t>　</a:t>
            </a:r>
            <a:r>
              <a:rPr lang="ja-JP" altLang="en-US" sz="1090" dirty="0" smtClean="0">
                <a:latin typeface="+mn-ea"/>
                <a:ea typeface="ＭＳ Ｐゴシック" pitchFamily="50" charset="-128"/>
              </a:rPr>
              <a:t>　介護</a:t>
            </a:r>
            <a:r>
              <a:rPr lang="ja-JP" altLang="en-US" sz="1090" dirty="0">
                <a:latin typeface="+mn-ea"/>
                <a:ea typeface="ＭＳ Ｐゴシック" pitchFamily="50" charset="-128"/>
              </a:rPr>
              <a:t>従事者の確保に関する事業</a:t>
            </a:r>
            <a:endParaRPr lang="en-US" altLang="ja-JP" sz="1090" dirty="0">
              <a:latin typeface="+mn-ea"/>
              <a:ea typeface="ＭＳ Ｐゴシック" pitchFamily="50" charset="-128"/>
            </a:endParaRPr>
          </a:p>
          <a:p>
            <a:pPr>
              <a:defRPr/>
            </a:pPr>
            <a:endParaRPr lang="en-US" altLang="ja-JP" sz="545" dirty="0">
              <a:latin typeface="+mn-ea"/>
              <a:ea typeface="ＭＳ Ｐゴシック" pitchFamily="50" charset="-128"/>
            </a:endParaRPr>
          </a:p>
          <a:p>
            <a:pPr>
              <a:defRPr/>
            </a:pPr>
            <a:r>
              <a:rPr lang="ja-JP" altLang="en-US" sz="1090" u="sng" dirty="0" smtClean="0">
                <a:latin typeface="+mn-ea"/>
                <a:ea typeface="ＭＳ Ｐゴシック" pitchFamily="50" charset="-128"/>
              </a:rPr>
              <a:t>  ６</a:t>
            </a:r>
            <a:r>
              <a:rPr lang="ja-JP" altLang="en-US" sz="1090" u="sng" dirty="0">
                <a:latin typeface="+mn-ea"/>
                <a:ea typeface="ＭＳ Ｐゴシック" pitchFamily="50" charset="-128"/>
              </a:rPr>
              <a:t>　</a:t>
            </a:r>
            <a:r>
              <a:rPr lang="ja-JP" altLang="en-US" sz="1090" u="sng" dirty="0" smtClean="0">
                <a:latin typeface="+mn-ea"/>
                <a:ea typeface="ＭＳ Ｐゴシック" pitchFamily="50" charset="-128"/>
              </a:rPr>
              <a:t>　勤務医の</a:t>
            </a:r>
            <a:r>
              <a:rPr lang="ja-JP" altLang="en-US" sz="1090" u="sng" dirty="0">
                <a:latin typeface="+mn-ea"/>
                <a:ea typeface="ＭＳ Ｐゴシック" pitchFamily="50" charset="-128"/>
              </a:rPr>
              <a:t>働き方改革</a:t>
            </a:r>
            <a:r>
              <a:rPr lang="ja-JP" altLang="en-US" sz="1090" u="sng" dirty="0" smtClean="0">
                <a:latin typeface="+mn-ea"/>
                <a:ea typeface="ＭＳ Ｐゴシック" pitchFamily="50" charset="-128"/>
              </a:rPr>
              <a:t>の支援に</a:t>
            </a:r>
            <a:r>
              <a:rPr lang="ja-JP" altLang="en-US" sz="1090" u="sng" dirty="0">
                <a:latin typeface="+mn-ea"/>
                <a:ea typeface="ＭＳ Ｐゴシック" pitchFamily="50" charset="-128"/>
              </a:rPr>
              <a:t>関する</a:t>
            </a:r>
            <a:r>
              <a:rPr lang="ja-JP" altLang="en-US" sz="1090" u="sng" dirty="0" smtClean="0">
                <a:latin typeface="+mn-ea"/>
                <a:ea typeface="ＭＳ Ｐゴシック" pitchFamily="50" charset="-128"/>
              </a:rPr>
              <a:t>事業</a:t>
            </a:r>
            <a:endParaRPr lang="ja-JP" altLang="en-US" sz="1200" u="sng" dirty="0">
              <a:latin typeface="+mn-ea"/>
              <a:ea typeface="ＭＳ Ｐゴシック" pitchFamily="50" charset="-128"/>
            </a:endParaRPr>
          </a:p>
        </p:txBody>
      </p:sp>
      <p:sp>
        <p:nvSpPr>
          <p:cNvPr id="13" name="正方形/長方形 12"/>
          <p:cNvSpPr/>
          <p:nvPr/>
        </p:nvSpPr>
        <p:spPr bwMode="auto">
          <a:xfrm>
            <a:off x="38637" y="1563844"/>
            <a:ext cx="9057067" cy="5019566"/>
          </a:xfrm>
          <a:prstGeom prst="rect">
            <a:avLst/>
          </a:prstGeom>
          <a:noFill/>
          <a:ln w="50800" cap="flat" cmpd="sng" algn="ctr">
            <a:solidFill>
              <a:srgbClr val="343D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5" name="円/楕円 7"/>
          <p:cNvSpPr/>
          <p:nvPr/>
        </p:nvSpPr>
        <p:spPr bwMode="auto">
          <a:xfrm>
            <a:off x="4273487" y="5592804"/>
            <a:ext cx="360025" cy="360025"/>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6" name="円/楕円 8"/>
          <p:cNvSpPr/>
          <p:nvPr/>
        </p:nvSpPr>
        <p:spPr bwMode="auto">
          <a:xfrm>
            <a:off x="4280379" y="5136054"/>
            <a:ext cx="360025" cy="300914"/>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7" name="円/楕円 9"/>
          <p:cNvSpPr/>
          <p:nvPr/>
        </p:nvSpPr>
        <p:spPr bwMode="auto">
          <a:xfrm>
            <a:off x="4280379" y="6124890"/>
            <a:ext cx="360025" cy="360025"/>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9" name="角丸四角形 18"/>
          <p:cNvSpPr/>
          <p:nvPr/>
        </p:nvSpPr>
        <p:spPr>
          <a:xfrm>
            <a:off x="218254" y="1836771"/>
            <a:ext cx="3642140" cy="752505"/>
          </a:xfrm>
          <a:prstGeom prst="roundRect">
            <a:avLst>
              <a:gd name="adj" fmla="val 5972"/>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81" dirty="0"/>
          </a:p>
        </p:txBody>
      </p:sp>
      <p:sp>
        <p:nvSpPr>
          <p:cNvPr id="20" name="角丸四角形 19"/>
          <p:cNvSpPr/>
          <p:nvPr/>
        </p:nvSpPr>
        <p:spPr>
          <a:xfrm>
            <a:off x="218254" y="1836771"/>
            <a:ext cx="3642140" cy="466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1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21" name="正方形/長方形 20"/>
          <p:cNvSpPr/>
          <p:nvPr/>
        </p:nvSpPr>
        <p:spPr>
          <a:xfrm>
            <a:off x="354696" y="2222521"/>
            <a:ext cx="3359512" cy="290774"/>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FF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消費税財源活用</a:t>
            </a:r>
            <a:endParaRPr lang="ja-JP" altLang="en-US" sz="109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2" name="角丸四角形 21"/>
          <p:cNvSpPr/>
          <p:nvPr/>
        </p:nvSpPr>
        <p:spPr>
          <a:xfrm>
            <a:off x="1306686" y="4504424"/>
            <a:ext cx="2540865" cy="914695"/>
          </a:xfrm>
          <a:prstGeom prst="roundRect">
            <a:avLst>
              <a:gd name="adj" fmla="val 9955"/>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3" name="角丸四角形 22"/>
          <p:cNvSpPr/>
          <p:nvPr/>
        </p:nvSpPr>
        <p:spPr>
          <a:xfrm>
            <a:off x="1518308" y="4483968"/>
            <a:ext cx="261744" cy="9424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81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a:t>
            </a:r>
          </a:p>
        </p:txBody>
      </p:sp>
      <p:sp>
        <p:nvSpPr>
          <p:cNvPr id="24" name="角丸四角形 23"/>
          <p:cNvSpPr/>
          <p:nvPr/>
        </p:nvSpPr>
        <p:spPr>
          <a:xfrm>
            <a:off x="2331386" y="4634468"/>
            <a:ext cx="1369978" cy="68821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市町村計画</a:t>
            </a:r>
            <a:endParaRPr lang="en-US" altLang="ja-JP"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8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09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（基金事業計画）</a:t>
            </a:r>
            <a:endParaRPr lang="en-US" altLang="ja-JP" sz="109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218254" y="2981383"/>
            <a:ext cx="3628217" cy="1047662"/>
          </a:xfrm>
          <a:prstGeom prst="roundRect">
            <a:avLst>
              <a:gd name="adj" fmla="val 6324"/>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6" name="角丸四角形 25"/>
          <p:cNvSpPr/>
          <p:nvPr/>
        </p:nvSpPr>
        <p:spPr>
          <a:xfrm>
            <a:off x="234960" y="2811886"/>
            <a:ext cx="331357" cy="13866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27" name="角丸四角形 26"/>
          <p:cNvSpPr/>
          <p:nvPr/>
        </p:nvSpPr>
        <p:spPr>
          <a:xfrm>
            <a:off x="2330305" y="3134806"/>
            <a:ext cx="1344918" cy="780267"/>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都道府県計画</a:t>
            </a:r>
            <a:endParaRPr lang="en-US" altLang="ja-JP"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8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en-US" altLang="ja-JP"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基金事業計画</a:t>
            </a:r>
            <a:r>
              <a:rPr lang="en-US" altLang="ja-JP"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663775" y="3133345"/>
            <a:ext cx="1520342" cy="765656"/>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defRPr/>
            </a:pPr>
            <a:r>
              <a:rPr lang="ja-JP" altLang="en-US" sz="1817" dirty="0">
                <a:solidFill>
                  <a:srgbClr val="FF0000"/>
                </a:solidFill>
                <a:latin typeface="ＤＨＰ特太ゴシック体" pitchFamily="50" charset="-128"/>
                <a:ea typeface="ＤＨＰ特太ゴシック体" pitchFamily="50" charset="-128"/>
                <a:cs typeface="メイリオ" pitchFamily="50" charset="-128"/>
              </a:rPr>
              <a:t>基金</a:t>
            </a:r>
            <a:endParaRPr lang="en-US" altLang="ja-JP" sz="363" b="1" dirty="0">
              <a:solidFill>
                <a:srgbClr val="FFFFFF"/>
              </a:solidFill>
              <a:latin typeface="メイリオ" pitchFamily="50" charset="-128"/>
              <a:ea typeface="ＤＨＰ特太ゴシック体" pitchFamily="50" charset="-128"/>
              <a:cs typeface="メイリオ" pitchFamily="50" charset="-128"/>
            </a:endParaRPr>
          </a:p>
          <a:p>
            <a:pPr algn="ctr">
              <a:defRPr/>
            </a:pPr>
            <a:endParaRPr lang="en-US" altLang="ja-JP" sz="273" dirty="0">
              <a:latin typeface="HGPｺﾞｼｯｸM" pitchFamily="50" charset="-128"/>
              <a:ea typeface="HGPｺﾞｼｯｸM" pitchFamily="50" charset="-128"/>
              <a:cs typeface="メイリオ" pitchFamily="50" charset="-128"/>
            </a:endParaRPr>
          </a:p>
          <a:p>
            <a:pPr algn="ctr">
              <a:defRPr/>
            </a:pPr>
            <a:r>
              <a:rPr lang="en-US" altLang="ja-JP" sz="909" dirty="0">
                <a:latin typeface="HGPｺﾞｼｯｸM" pitchFamily="50" charset="-128"/>
                <a:ea typeface="HGPｺﾞｼｯｸM" pitchFamily="50" charset="-128"/>
                <a:cs typeface="メイリオ" pitchFamily="50" charset="-128"/>
              </a:rPr>
              <a:t>※</a:t>
            </a:r>
            <a:r>
              <a:rPr lang="ja-JP" altLang="en-US" sz="909" dirty="0">
                <a:latin typeface="HGPｺﾞｼｯｸM" pitchFamily="50" charset="-128"/>
                <a:ea typeface="HGPｺﾞｼｯｸM" pitchFamily="50" charset="-128"/>
                <a:cs typeface="メイリオ" pitchFamily="50" charset="-128"/>
              </a:rPr>
              <a:t>国と都道府県の</a:t>
            </a:r>
            <a:endParaRPr lang="en-US" altLang="ja-JP" sz="909" dirty="0">
              <a:latin typeface="HGPｺﾞｼｯｸM" pitchFamily="50" charset="-128"/>
              <a:ea typeface="HGPｺﾞｼｯｸM" pitchFamily="50" charset="-128"/>
              <a:cs typeface="メイリオ" pitchFamily="50" charset="-128"/>
            </a:endParaRPr>
          </a:p>
          <a:p>
            <a:pPr algn="ctr">
              <a:defRPr/>
            </a:pPr>
            <a:r>
              <a:rPr lang="ja-JP" altLang="en-US" sz="909" dirty="0">
                <a:latin typeface="HGPｺﾞｼｯｸM" pitchFamily="50" charset="-128"/>
                <a:ea typeface="HGPｺﾞｼｯｸM" pitchFamily="50" charset="-128"/>
                <a:cs typeface="メイリオ" pitchFamily="50" charset="-128"/>
              </a:rPr>
              <a:t>負担割合２／３、 １／</a:t>
            </a:r>
            <a:r>
              <a:rPr lang="ja-JP" altLang="en-US" sz="909" dirty="0" smtClean="0">
                <a:latin typeface="HGPｺﾞｼｯｸM" pitchFamily="50" charset="-128"/>
                <a:ea typeface="HGPｺﾞｼｯｸM" pitchFamily="50" charset="-128"/>
                <a:cs typeface="メイリオ" pitchFamily="50" charset="-128"/>
              </a:rPr>
              <a:t>３</a:t>
            </a:r>
            <a:endParaRPr lang="en-US" altLang="ja-JP" sz="909" dirty="0" smtClean="0">
              <a:latin typeface="HGPｺﾞｼｯｸM" pitchFamily="50" charset="-128"/>
              <a:ea typeface="HGPｺﾞｼｯｸM" pitchFamily="50" charset="-128"/>
              <a:cs typeface="メイリオ" pitchFamily="50" charset="-128"/>
            </a:endParaRPr>
          </a:p>
          <a:p>
            <a:pPr algn="ctr">
              <a:defRPr/>
            </a:pPr>
            <a:r>
              <a:rPr lang="ja-JP" altLang="en-US" sz="909" dirty="0" smtClean="0">
                <a:latin typeface="HGPｺﾞｼｯｸM" pitchFamily="50" charset="-128"/>
                <a:ea typeface="HGPｺﾞｼｯｸM" pitchFamily="50" charset="-128"/>
                <a:cs typeface="メイリオ" pitchFamily="50" charset="-128"/>
              </a:rPr>
              <a:t>（</a:t>
            </a:r>
            <a:r>
              <a:rPr lang="en-US" altLang="ja-JP" sz="909" dirty="0" smtClean="0">
                <a:latin typeface="HGPｺﾞｼｯｸM" pitchFamily="50" charset="-128"/>
                <a:ea typeface="HGPｺﾞｼｯｸM" pitchFamily="50" charset="-128"/>
                <a:cs typeface="メイリオ" pitchFamily="50" charset="-128"/>
              </a:rPr>
              <a:t>Ⅰ-</a:t>
            </a:r>
            <a:r>
              <a:rPr lang="ja-JP" altLang="en-US" sz="909" dirty="0" smtClean="0">
                <a:latin typeface="HGPｺﾞｼｯｸM" pitchFamily="50" charset="-128"/>
                <a:ea typeface="HGPｺﾞｼｯｸM" pitchFamily="50" charset="-128"/>
                <a:cs typeface="メイリオ" pitchFamily="50" charset="-128"/>
              </a:rPr>
              <a:t>２については国</a:t>
            </a:r>
            <a:r>
              <a:rPr lang="en-US" altLang="ja-JP" sz="909" dirty="0" smtClean="0">
                <a:latin typeface="HGPｺﾞｼｯｸM" pitchFamily="50" charset="-128"/>
                <a:ea typeface="HGPｺﾞｼｯｸM" pitchFamily="50" charset="-128"/>
                <a:cs typeface="メイリオ" pitchFamily="50" charset="-128"/>
              </a:rPr>
              <a:t>10/10</a:t>
            </a:r>
            <a:r>
              <a:rPr lang="ja-JP" altLang="en-US" sz="909" dirty="0" smtClean="0">
                <a:latin typeface="HGPｺﾞｼｯｸM" pitchFamily="50" charset="-128"/>
                <a:ea typeface="HGPｺﾞｼｯｸM" pitchFamily="50" charset="-128"/>
                <a:cs typeface="メイリオ" pitchFamily="50" charset="-128"/>
              </a:rPr>
              <a:t>） </a:t>
            </a:r>
            <a:endParaRPr lang="ja-JP" altLang="en-US" sz="909" dirty="0">
              <a:latin typeface="HGPｺﾞｼｯｸM" pitchFamily="50" charset="-128"/>
              <a:ea typeface="HGPｺﾞｼｯｸM" pitchFamily="50" charset="-128"/>
              <a:cs typeface="メイリオ" pitchFamily="50" charset="-128"/>
            </a:endParaRPr>
          </a:p>
        </p:txBody>
      </p:sp>
      <p:sp>
        <p:nvSpPr>
          <p:cNvPr id="29" name="上矢印 28"/>
          <p:cNvSpPr/>
          <p:nvPr/>
        </p:nvSpPr>
        <p:spPr>
          <a:xfrm>
            <a:off x="374185" y="4050654"/>
            <a:ext cx="462229" cy="171541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90" b="1" dirty="0">
                <a:solidFill>
                  <a:schemeClr val="bg1"/>
                </a:solidFill>
                <a:latin typeface="ＭＳ ゴシック" panose="020B0609070205080204" pitchFamily="49" charset="-128"/>
                <a:ea typeface="ＭＳ ゴシック" panose="020B0609070205080204" pitchFamily="49" charset="-128"/>
              </a:rPr>
              <a:t>申請</a:t>
            </a:r>
          </a:p>
        </p:txBody>
      </p:sp>
      <p:sp>
        <p:nvSpPr>
          <p:cNvPr id="30" name="角丸四角形 29"/>
          <p:cNvSpPr/>
          <p:nvPr/>
        </p:nvSpPr>
        <p:spPr>
          <a:xfrm>
            <a:off x="225215" y="5843936"/>
            <a:ext cx="3621255" cy="444197"/>
          </a:xfrm>
          <a:prstGeom prst="round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95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7"/>
          <p:cNvSpPr>
            <a:spLocks noChangeArrowheads="1"/>
          </p:cNvSpPr>
          <p:nvPr/>
        </p:nvSpPr>
        <p:spPr bwMode="auto">
          <a:xfrm>
            <a:off x="300397" y="5944193"/>
            <a:ext cx="3933120" cy="3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35" b="1" dirty="0">
                <a:latin typeface="メイリオ" pitchFamily="50" charset="-128"/>
                <a:ea typeface="メイリオ" pitchFamily="50" charset="-128"/>
                <a:cs typeface="メイリオ" pitchFamily="50" charset="-128"/>
              </a:rPr>
              <a:t>事業者等</a:t>
            </a:r>
            <a:r>
              <a:rPr lang="ja-JP" altLang="en-US" sz="1181" b="1" dirty="0">
                <a:latin typeface="メイリオ" pitchFamily="50" charset="-128"/>
                <a:ea typeface="メイリオ" pitchFamily="50" charset="-128"/>
                <a:cs typeface="メイリオ" pitchFamily="50" charset="-128"/>
              </a:rPr>
              <a:t>（医療機関、介護サービス事業所等）</a:t>
            </a:r>
            <a:endParaRPr lang="en-US" altLang="ja-JP" sz="1181" dirty="0">
              <a:latin typeface="メイリオ" pitchFamily="50" charset="-128"/>
              <a:ea typeface="メイリオ" pitchFamily="50" charset="-128"/>
              <a:cs typeface="メイリオ" pitchFamily="50" charset="-128"/>
            </a:endParaRPr>
          </a:p>
        </p:txBody>
      </p:sp>
      <p:sp>
        <p:nvSpPr>
          <p:cNvPr id="32" name="下矢印 31"/>
          <p:cNvSpPr/>
          <p:nvPr/>
        </p:nvSpPr>
        <p:spPr>
          <a:xfrm>
            <a:off x="762625" y="4075495"/>
            <a:ext cx="466405" cy="170373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90" b="1" dirty="0">
                <a:latin typeface="ＭＳ ゴシック" panose="020B0609070205080204" pitchFamily="49" charset="-128"/>
                <a:ea typeface="ＭＳ ゴシック" panose="020B0609070205080204" pitchFamily="49" charset="-128"/>
              </a:rPr>
              <a:t>交付</a:t>
            </a:r>
          </a:p>
        </p:txBody>
      </p:sp>
      <p:sp>
        <p:nvSpPr>
          <p:cNvPr id="33" name="下矢印 32"/>
          <p:cNvSpPr/>
          <p:nvPr/>
        </p:nvSpPr>
        <p:spPr>
          <a:xfrm>
            <a:off x="1284756" y="5437748"/>
            <a:ext cx="884081" cy="37844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4" name="正方形/長方形 33"/>
          <p:cNvSpPr/>
          <p:nvPr/>
        </p:nvSpPr>
        <p:spPr>
          <a:xfrm>
            <a:off x="4214025" y="4448093"/>
            <a:ext cx="4772651" cy="1957974"/>
          </a:xfrm>
          <a:prstGeom prst="rect">
            <a:avLst/>
          </a:prstGeom>
          <a:no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5" name="下矢印 34"/>
          <p:cNvSpPr/>
          <p:nvPr/>
        </p:nvSpPr>
        <p:spPr>
          <a:xfrm>
            <a:off x="1284756" y="4077512"/>
            <a:ext cx="884081" cy="37844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6" name="上矢印 35"/>
          <p:cNvSpPr/>
          <p:nvPr/>
        </p:nvSpPr>
        <p:spPr>
          <a:xfrm>
            <a:off x="2341443" y="4055978"/>
            <a:ext cx="861805" cy="414974"/>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提出</a:t>
            </a:r>
          </a:p>
        </p:txBody>
      </p:sp>
      <p:sp>
        <p:nvSpPr>
          <p:cNvPr id="37" name="下矢印 36"/>
          <p:cNvSpPr/>
          <p:nvPr/>
        </p:nvSpPr>
        <p:spPr>
          <a:xfrm>
            <a:off x="786296" y="2586353"/>
            <a:ext cx="884082" cy="37698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8" name="上矢印 37"/>
          <p:cNvSpPr/>
          <p:nvPr/>
        </p:nvSpPr>
        <p:spPr>
          <a:xfrm>
            <a:off x="2344230" y="2586353"/>
            <a:ext cx="861805" cy="376983"/>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提出</a:t>
            </a:r>
          </a:p>
        </p:txBody>
      </p:sp>
      <p:sp>
        <p:nvSpPr>
          <p:cNvPr id="39" name="上矢印 38"/>
          <p:cNvSpPr/>
          <p:nvPr/>
        </p:nvSpPr>
        <p:spPr>
          <a:xfrm>
            <a:off x="2338974" y="5436967"/>
            <a:ext cx="861805" cy="378444"/>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申請</a:t>
            </a:r>
          </a:p>
        </p:txBody>
      </p:sp>
      <p:sp>
        <p:nvSpPr>
          <p:cNvPr id="40" name="正方形/長方形 39"/>
          <p:cNvSpPr/>
          <p:nvPr/>
        </p:nvSpPr>
        <p:spPr>
          <a:xfrm>
            <a:off x="4214025" y="4313116"/>
            <a:ext cx="4772651" cy="302464"/>
          </a:xfrm>
          <a:prstGeom prst="rect">
            <a:avLst/>
          </a:prstGeom>
          <a:solidFill>
            <a:srgbClr val="5CC468"/>
          </a:solid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54" dirty="0">
                <a:latin typeface="ＤＨＰ特太ゴシック体" panose="020B0500000000000000" pitchFamily="50" charset="-128"/>
                <a:ea typeface="ＤＨＰ特太ゴシック体" panose="020B0500000000000000" pitchFamily="50" charset="-128"/>
              </a:rPr>
              <a:t>地域医療介護総合確保基金の対象事業</a:t>
            </a:r>
          </a:p>
        </p:txBody>
      </p:sp>
      <p:sp>
        <p:nvSpPr>
          <p:cNvPr id="41" name="正方形/長方形 40"/>
          <p:cNvSpPr/>
          <p:nvPr/>
        </p:nvSpPr>
        <p:spPr>
          <a:xfrm>
            <a:off x="4214025" y="1895422"/>
            <a:ext cx="4772651" cy="23320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41"/>
          <p:cNvSpPr/>
          <p:nvPr/>
        </p:nvSpPr>
        <p:spPr>
          <a:xfrm>
            <a:off x="4214025" y="1681250"/>
            <a:ext cx="4772651" cy="30830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54" dirty="0">
                <a:latin typeface="ＤＨＰ特太ゴシック体" panose="020B0500000000000000" pitchFamily="50" charset="-128"/>
                <a:ea typeface="ＤＨＰ特太ゴシック体" panose="020B0500000000000000" pitchFamily="50" charset="-128"/>
              </a:rPr>
              <a:t>都道府県計画及び市町村計画（基金事業計画）</a:t>
            </a:r>
          </a:p>
        </p:txBody>
      </p:sp>
      <p:sp>
        <p:nvSpPr>
          <p:cNvPr id="43" name="正方形/長方形 42"/>
          <p:cNvSpPr/>
          <p:nvPr/>
        </p:nvSpPr>
        <p:spPr>
          <a:xfrm>
            <a:off x="4228217" y="1991722"/>
            <a:ext cx="4868716" cy="2196114"/>
          </a:xfrm>
          <a:prstGeom prst="rect">
            <a:avLst/>
          </a:prstGeom>
        </p:spPr>
        <p:txBody>
          <a:bodyPr>
            <a:spAutoFit/>
          </a:bodyPr>
          <a:lstStyle/>
          <a:p>
            <a:pPr marL="160090" indent="-160090">
              <a:defRPr/>
            </a:pPr>
            <a:r>
              <a:rPr lang="ja-JP" altLang="en-US" sz="1181" b="1" dirty="0">
                <a:latin typeface="+mn-ea"/>
                <a:ea typeface="ＭＳ Ｐゴシック" pitchFamily="50" charset="-128"/>
              </a:rPr>
              <a:t>○　基金に関する基本的事項</a:t>
            </a:r>
            <a:endParaRPr lang="en-US" altLang="ja-JP" sz="1181" b="1" dirty="0">
              <a:latin typeface="+mn-ea"/>
              <a:ea typeface="ＭＳ Ｐゴシック" pitchFamily="50" charset="-128"/>
            </a:endParaRPr>
          </a:p>
          <a:p>
            <a:pPr marL="160090" indent="-160090">
              <a:defRPr/>
            </a:pPr>
            <a:r>
              <a:rPr lang="ja-JP" altLang="en-US" sz="1090" dirty="0">
                <a:latin typeface="+mn-ea"/>
                <a:ea typeface="ＭＳ Ｐゴシック" pitchFamily="50" charset="-128"/>
              </a:rPr>
              <a:t>　 ・公正かつ透明なプロセスの確保（関係者の意見を反映させる仕組みの整備）</a:t>
            </a:r>
          </a:p>
          <a:p>
            <a:pPr marL="160090" indent="-160090">
              <a:defRPr/>
            </a:pPr>
            <a:r>
              <a:rPr lang="ja-JP" altLang="en-US" sz="1090" dirty="0">
                <a:latin typeface="+mn-ea"/>
                <a:ea typeface="ＭＳ Ｐゴシック" pitchFamily="50" charset="-128"/>
              </a:rPr>
              <a:t>　 ・事業主体間の公平性など公正性・透明性の確保 </a:t>
            </a:r>
            <a:endParaRPr lang="en-US" altLang="ja-JP" sz="1090" dirty="0">
              <a:latin typeface="+mn-ea"/>
              <a:ea typeface="ＭＳ Ｐゴシック" pitchFamily="50" charset="-128"/>
            </a:endParaRPr>
          </a:p>
          <a:p>
            <a:pPr marL="160090" indent="-160090">
              <a:defRPr/>
            </a:pPr>
            <a:r>
              <a:rPr lang="ja-JP" altLang="en-US" sz="1090" dirty="0">
                <a:latin typeface="+mn-ea"/>
                <a:ea typeface="ＭＳ Ｐゴシック" pitchFamily="50" charset="-128"/>
              </a:rPr>
              <a:t>　 ・診療報酬・介護報酬等との役割分担</a:t>
            </a:r>
            <a:endParaRPr lang="en-US" altLang="ja-JP" sz="1090" dirty="0">
              <a:latin typeface="+mn-ea"/>
              <a:ea typeface="ＭＳ Ｐゴシック" pitchFamily="50" charset="-128"/>
            </a:endParaRPr>
          </a:p>
          <a:p>
            <a:pPr marL="160090" indent="-160090">
              <a:defRPr/>
            </a:pPr>
            <a:endParaRPr lang="en-US" altLang="ja-JP" sz="363" dirty="0">
              <a:latin typeface="+mn-ea"/>
              <a:ea typeface="ＭＳ Ｐゴシック" pitchFamily="50" charset="-128"/>
            </a:endParaRPr>
          </a:p>
          <a:p>
            <a:pPr marL="160090" indent="-160090">
              <a:defRPr/>
            </a:pPr>
            <a:r>
              <a:rPr lang="ja-JP" altLang="en-US" sz="1181" b="1" dirty="0">
                <a:latin typeface="+mn-ea"/>
                <a:ea typeface="ＭＳ Ｐゴシック" pitchFamily="50" charset="-128"/>
              </a:rPr>
              <a:t>○　都道府県計画及び市町村計画の基本的な記載事項</a:t>
            </a:r>
          </a:p>
          <a:p>
            <a:pPr marL="160090" indent="-160090">
              <a:defRPr/>
            </a:pPr>
            <a:r>
              <a:rPr lang="ja-JP" altLang="en-US" sz="1090" dirty="0">
                <a:latin typeface="+mn-ea"/>
                <a:ea typeface="ＭＳ Ｐゴシック" pitchFamily="50" charset="-128"/>
              </a:rPr>
              <a:t>　　　医療介護総合確保区域の設定</a:t>
            </a:r>
            <a:r>
              <a:rPr lang="en-US" altLang="ja-JP" sz="818" dirty="0">
                <a:latin typeface="HGPｺﾞｼｯｸM" panose="020B0600000000000000" pitchFamily="50" charset="-128"/>
                <a:ea typeface="HGPｺﾞｼｯｸM" panose="020B0600000000000000" pitchFamily="50" charset="-128"/>
              </a:rPr>
              <a:t>※1</a:t>
            </a:r>
            <a:r>
              <a:rPr lang="ja-JP" altLang="en-US" sz="1090" dirty="0">
                <a:latin typeface="+mn-ea"/>
                <a:ea typeface="ＭＳ Ｐゴシック" pitchFamily="50" charset="-128"/>
              </a:rPr>
              <a:t>  ／  目標と計画期間（原則１年間）  ／ </a:t>
            </a:r>
            <a:endParaRPr lang="en-US" altLang="ja-JP" sz="1090" dirty="0">
              <a:latin typeface="+mn-ea"/>
              <a:ea typeface="ＭＳ Ｐゴシック" pitchFamily="50" charset="-128"/>
            </a:endParaRPr>
          </a:p>
          <a:p>
            <a:pPr marL="160090" indent="-160090">
              <a:defRPr/>
            </a:pPr>
            <a:r>
              <a:rPr lang="ja-JP" altLang="en-US" sz="1090" dirty="0">
                <a:latin typeface="+mn-ea"/>
                <a:ea typeface="ＭＳ Ｐゴシック" pitchFamily="50" charset="-128"/>
              </a:rPr>
              <a:t>　　　事業の内容、費用の額等  ／  事業の評価方法</a:t>
            </a:r>
            <a:r>
              <a:rPr lang="en-US" altLang="ja-JP" sz="818" dirty="0">
                <a:latin typeface="HGPｺﾞｼｯｸM" panose="020B0600000000000000" pitchFamily="50" charset="-128"/>
                <a:ea typeface="HGPｺﾞｼｯｸM" panose="020B0600000000000000" pitchFamily="50" charset="-128"/>
              </a:rPr>
              <a:t>※2</a:t>
            </a:r>
            <a:endParaRPr lang="ja-JP" altLang="en-US" sz="1090" dirty="0">
              <a:latin typeface="HGPｺﾞｼｯｸM" panose="020B0600000000000000" pitchFamily="50" charset="-128"/>
              <a:ea typeface="HGPｺﾞｼｯｸM" panose="020B0600000000000000" pitchFamily="50" charset="-128"/>
            </a:endParaRPr>
          </a:p>
          <a:p>
            <a:pPr marL="160090" indent="-160090">
              <a:defRPr/>
            </a:pPr>
            <a:r>
              <a:rPr lang="ja-JP" altLang="en-US" sz="1090" dirty="0">
                <a:latin typeface="+mn-ea"/>
                <a:ea typeface="ＭＳ Ｐゴシック" pitchFamily="50" charset="-128"/>
              </a:rPr>
              <a:t>　　　  </a:t>
            </a:r>
            <a:r>
              <a:rPr lang="en-US" altLang="ja-JP" sz="954" dirty="0">
                <a:latin typeface="HGPｺﾞｼｯｸM" panose="020B0600000000000000" pitchFamily="50" charset="-128"/>
                <a:ea typeface="HGPｺﾞｼｯｸM" panose="020B0600000000000000" pitchFamily="50" charset="-128"/>
              </a:rPr>
              <a:t>※1</a:t>
            </a:r>
            <a:r>
              <a:rPr lang="ja-JP" altLang="en-US" sz="954" dirty="0">
                <a:latin typeface="HGPｺﾞｼｯｸM" panose="020B0600000000000000" pitchFamily="50" charset="-128"/>
                <a:ea typeface="HGPｺﾞｼｯｸM" panose="020B0600000000000000" pitchFamily="50" charset="-128"/>
              </a:rPr>
              <a:t>　 都道府県は、二次医療圏及び老人福祉圏域を念頭に置きつつ、地域の実情を</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踏まえて設定。市町村は、日常生活圏域を念頭に設定。</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a:t>
            </a:r>
            <a:r>
              <a:rPr lang="en-US" altLang="ja-JP" sz="954" dirty="0">
                <a:latin typeface="HGPｺﾞｼｯｸM" panose="020B0600000000000000" pitchFamily="50" charset="-128"/>
                <a:ea typeface="HGPｺﾞｼｯｸM" panose="020B0600000000000000" pitchFamily="50" charset="-128"/>
              </a:rPr>
              <a:t>※2</a:t>
            </a:r>
            <a:r>
              <a:rPr lang="ja-JP" altLang="en-US" sz="954" dirty="0">
                <a:latin typeface="HGPｺﾞｼｯｸM" panose="020B0600000000000000" pitchFamily="50" charset="-128"/>
                <a:ea typeface="HGPｺﾞｼｯｸM" panose="020B0600000000000000" pitchFamily="50" charset="-128"/>
              </a:rPr>
              <a:t>　 都道府県は、市町村の協力を得つつ、事業の事後評価等を</a:t>
            </a:r>
            <a:r>
              <a:rPr lang="ja-JP" altLang="en-US" sz="954" dirty="0" smtClean="0">
                <a:latin typeface="HGPｺﾞｼｯｸM" panose="020B0600000000000000" pitchFamily="50" charset="-128"/>
                <a:ea typeface="HGPｺﾞｼｯｸM" panose="020B0600000000000000" pitchFamily="50" charset="-128"/>
              </a:rPr>
              <a:t>実施。  </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国は都道府県の事業を検証し、基金の配分等に</a:t>
            </a:r>
            <a:r>
              <a:rPr lang="ja-JP" altLang="en-US" sz="954" dirty="0" smtClean="0">
                <a:latin typeface="HGPｺﾞｼｯｸM" panose="020B0600000000000000" pitchFamily="50" charset="-128"/>
                <a:ea typeface="HGPｺﾞｼｯｸM" panose="020B0600000000000000" pitchFamily="50" charset="-128"/>
              </a:rPr>
              <a:t>活用。</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endParaRPr lang="en-US" altLang="ja-JP" sz="363" dirty="0">
              <a:latin typeface="HGPｺﾞｼｯｸM" panose="020B0600000000000000" pitchFamily="50" charset="-128"/>
              <a:ea typeface="HGPｺﾞｼｯｸM" panose="020B0600000000000000" pitchFamily="50" charset="-128"/>
            </a:endParaRPr>
          </a:p>
          <a:p>
            <a:pPr marL="160090" indent="-160090">
              <a:defRPr/>
            </a:pPr>
            <a:r>
              <a:rPr lang="ja-JP" altLang="en-US" sz="1181" b="1" dirty="0">
                <a:latin typeface="+mn-ea"/>
                <a:ea typeface="ＭＳ Ｐゴシック" pitchFamily="50" charset="-128"/>
              </a:rPr>
              <a:t>○　都道府県は市町村計画の事業をとりまとめて、都道府県計画を作成</a:t>
            </a:r>
          </a:p>
        </p:txBody>
      </p:sp>
      <p:sp>
        <p:nvSpPr>
          <p:cNvPr id="44" name="円/楕円 8"/>
          <p:cNvSpPr/>
          <p:nvPr/>
        </p:nvSpPr>
        <p:spPr bwMode="auto">
          <a:xfrm>
            <a:off x="4285516" y="4858892"/>
            <a:ext cx="360025" cy="320639"/>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45" name="正方形/長方形 44"/>
          <p:cNvSpPr/>
          <p:nvPr/>
        </p:nvSpPr>
        <p:spPr>
          <a:xfrm>
            <a:off x="104089" y="1679813"/>
            <a:ext cx="3963751" cy="472625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46" name="図 45"/>
          <p:cNvPicPr>
            <a:picLocks noChangeAspect="1"/>
          </p:cNvPicPr>
          <p:nvPr/>
        </p:nvPicPr>
        <p:blipFill>
          <a:blip r:embed="rId3"/>
          <a:stretch>
            <a:fillRect/>
          </a:stretch>
        </p:blipFill>
        <p:spPr>
          <a:xfrm>
            <a:off x="4273487" y="4568553"/>
            <a:ext cx="384081" cy="384081"/>
          </a:xfrm>
          <a:prstGeom prst="rect">
            <a:avLst/>
          </a:prstGeom>
        </p:spPr>
      </p:pic>
    </p:spTree>
    <p:extLst>
      <p:ext uri="{BB962C8B-B14F-4D97-AF65-F5344CB8AC3E}">
        <p14:creationId xmlns:p14="http://schemas.microsoft.com/office/powerpoint/2010/main" val="205679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4561741" y="967563"/>
            <a:ext cx="4436994" cy="4185761"/>
          </a:xfrm>
          <a:prstGeom prst="rect">
            <a:avLst/>
          </a:prstGeom>
          <a:noFill/>
          <a:ln w="31750" cmpd="dbl">
            <a:solidFill>
              <a:schemeClr val="tx2"/>
            </a:solid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の基金運営の課題</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indent="-342900">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病床機能分化・連携基盤整備事業（区分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の執行率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低迷（</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全国的に残高が多い状況）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342900">
              <a:buFont typeface="Wingdings" panose="05000000000000000000" pitchFamily="2" charset="2"/>
              <a:buChar char="ü"/>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の都道府県への配分は、未計画額を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原則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して活用し、調整（国通知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効果的な事業構築が</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■意見を聴取する理由</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○現在実施している基金事業について、着実に実績を積み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上げながら、効果的に進めていくことが必要。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（改善）サイクルを回しながら、</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良い</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事業と</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するため、「在宅医療懇話会」等において、各圏域から</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ご意見をいただいている。</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なお、意見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聴取すること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大阪府医療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医療介護総合確保計画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等にも位置づけ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p>
        </p:txBody>
      </p:sp>
      <p:sp>
        <p:nvSpPr>
          <p:cNvPr id="9" name="テキスト ボックス 8"/>
          <p:cNvSpPr txBox="1"/>
          <p:nvPr/>
        </p:nvSpPr>
        <p:spPr>
          <a:xfrm>
            <a:off x="179512" y="963360"/>
            <a:ext cx="4311008" cy="5660968"/>
          </a:xfrm>
          <a:prstGeom prst="rect">
            <a:avLst/>
          </a:prstGeom>
          <a:solidFill>
            <a:schemeClr val="bg1"/>
          </a:solidFill>
          <a:ln>
            <a:solidFill>
              <a:schemeClr val="tx2"/>
            </a:solidFill>
          </a:ln>
        </p:spPr>
        <p:txBody>
          <a:bodyPr wrap="square" bIns="36000"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R4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年度国予算（医療分）</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15000"/>
              </a:lnSpc>
              <a:spcBef>
                <a:spcPct val="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基金総額</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1,029</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億円のうち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、次のとおり充当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Ⅰ-</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１に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200</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19.4</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Ⅰ- 2</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195</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19.0</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Ⅱ</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及び区分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Ⅲ</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491</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47.7</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Ⅳ</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143</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13.9%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大阪府の基金計画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67.7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年度計画額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68.0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■基金の最近の動き</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年度以降）</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年度より「勤務医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の労働時間短縮に向けた体制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整備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に関する事業（区分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追加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活用した地域医療ネットワークに係る予算執行の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厳格化（</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より「地域医療構想の達成に向けた病床数又は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病床の機能の変更に関する事業（区分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２）」追加</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489334" y="282023"/>
            <a:ext cx="8229600" cy="573886"/>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基金の配分額及び意見聴取の理由など</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4753378" y="4406764"/>
            <a:ext cx="4053720" cy="54213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2315530932"/>
              </p:ext>
            </p:extLst>
          </p:nvPr>
        </p:nvGraphicFramePr>
        <p:xfrm>
          <a:off x="404615" y="3084724"/>
          <a:ext cx="3860801" cy="1799781"/>
        </p:xfrm>
        <a:graphic>
          <a:graphicData uri="http://schemas.openxmlformats.org/drawingml/2006/table">
            <a:tbl>
              <a:tblPr firstRow="1" bandRow="1">
                <a:tableStyleId>{5C22544A-7EE6-4342-B048-85BDC9FD1C3A}</a:tableStyleId>
              </a:tblPr>
              <a:tblGrid>
                <a:gridCol w="572806">
                  <a:extLst>
                    <a:ext uri="{9D8B030D-6E8A-4147-A177-3AD203B41FA5}">
                      <a16:colId xmlns:a16="http://schemas.microsoft.com/office/drawing/2014/main" val="20000"/>
                    </a:ext>
                  </a:extLst>
                </a:gridCol>
                <a:gridCol w="2369483">
                  <a:extLst>
                    <a:ext uri="{9D8B030D-6E8A-4147-A177-3AD203B41FA5}">
                      <a16:colId xmlns:a16="http://schemas.microsoft.com/office/drawing/2014/main" val="20001"/>
                    </a:ext>
                  </a:extLst>
                </a:gridCol>
                <a:gridCol w="48646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tblGrid>
              <a:tr h="416284">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概要</a:t>
                      </a:r>
                    </a:p>
                  </a:txBody>
                  <a:tcPr marL="9525" marR="9525" marT="9525"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R3</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358901">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医療機関の施設・設備の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病床の機能分化）</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204796">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kumimoji="1" lang="ja-JP" altLang="en-US" sz="1100" kern="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病床機能再編支援事業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9.7</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2"/>
                  </a:ext>
                </a:extLst>
              </a:tr>
              <a:tr h="204796">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Ⅱ</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居宅等における医療の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（在宅医療）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535340485"/>
                  </a:ext>
                </a:extLst>
              </a:tr>
              <a:tr h="204796">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Ⅲ</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医療従事者の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確保</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人材確保）</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3"/>
                  </a:ext>
                </a:extLst>
              </a:tr>
              <a:tr h="204796">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kumimoji="1" lang="ja-JP" altLang="en-US" sz="1050" kern="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医師の働き方改革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3941276372"/>
                  </a:ext>
                </a:extLst>
              </a:tr>
              <a:tr h="205412">
                <a:tc grid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合計</a:t>
                      </a:r>
                    </a:p>
                  </a:txBody>
                  <a:tcPr marL="9525" marR="9525" marT="9525" marB="0" anchor="ctr"/>
                </a:tc>
                <a:tc h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67.7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68.0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4561741" y="5221529"/>
            <a:ext cx="4416134" cy="1338828"/>
          </a:xfrm>
          <a:prstGeom prst="rect">
            <a:avLst/>
          </a:prstGeom>
          <a:noFill/>
          <a:ln w="25400">
            <a:solidFill>
              <a:schemeClr val="tx2"/>
            </a:solidFill>
            <a:prstDash val="sysDash"/>
          </a:ln>
        </p:spPr>
        <p:txBody>
          <a:bodyPr wrap="square" rtlCol="0">
            <a:spAutoFit/>
          </a:bodyPr>
          <a:lstStyle/>
          <a:p>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■基金にかかる主なスケジュール</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R4.9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月～：在宅医療懇話会で基金事業の意見集約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R4.11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当初予算要求（政策的経費）提出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R5.</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月：国へ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予算要望書を提出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748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73678" y="1378766"/>
            <a:ext cx="3390252" cy="335028"/>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圏域等からの主な意見</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9"/>
          <p:cNvSpPr txBox="1">
            <a:spLocks noChangeArrowheads="1"/>
          </p:cNvSpPr>
          <p:nvPr/>
        </p:nvSpPr>
        <p:spPr bwMode="auto">
          <a:xfrm>
            <a:off x="4211960" y="3755777"/>
            <a:ext cx="260115" cy="1816688"/>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kumimoji="0"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拡　充</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右矢印 9"/>
          <p:cNvSpPr/>
          <p:nvPr/>
        </p:nvSpPr>
        <p:spPr>
          <a:xfrm>
            <a:off x="3851920" y="3638084"/>
            <a:ext cx="234967" cy="1960666"/>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13" descr="縦線 (反転)"/>
          <p:cNvSpPr>
            <a:spLocks noChangeArrowheads="1"/>
          </p:cNvSpPr>
          <p:nvPr/>
        </p:nvSpPr>
        <p:spPr bwMode="auto">
          <a:xfrm>
            <a:off x="4706362" y="4055382"/>
            <a:ext cx="4182424" cy="1677874"/>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看護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職のため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ACP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支援マニュアル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し、病院・診療所・介護施設などの勤務先はもとより、地域で指導的な役割を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果たす専門人材を育成するための研修を支援。</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zh-TW"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人生会議（</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ACP</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の愛称）の普及啓発を図るため、</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年度に府民向けのアニメーション動画を企画・制作。</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R4</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年度は、人生</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会議の意義や手順</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を描いた漫画を</a:t>
            </a:r>
            <a:r>
              <a:rPr lang="ja-JP" altLang="en-US" sz="12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ベースに  した</a:t>
            </a:r>
            <a:r>
              <a:rPr lang="ja-JP" altLang="en-US"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啓発冊子を制作</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し、ホームページにて公開。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13" descr="縦線 (反転)"/>
          <p:cNvSpPr>
            <a:spLocks noChangeArrowheads="1"/>
          </p:cNvSpPr>
          <p:nvPr/>
        </p:nvSpPr>
        <p:spPr bwMode="auto">
          <a:xfrm>
            <a:off x="186373" y="1882439"/>
            <a:ext cx="3480380" cy="1647334"/>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を活用した複数の地域医療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連携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が相互利用できる仕組みの導入や、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方法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及び規約等に関する共通のひな形の作成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調整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など、府が主体となって進めて頂きたい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医療機関だけでなく、薬局や訪問看護ステーション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とも共有できるシステムも検討してほしい。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6"/>
          <p:cNvSpPr txBox="1">
            <a:spLocks noChangeArrowheads="1"/>
          </p:cNvSpPr>
          <p:nvPr/>
        </p:nvSpPr>
        <p:spPr bwMode="auto">
          <a:xfrm>
            <a:off x="4637334" y="1390544"/>
            <a:ext cx="4320480" cy="333960"/>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基金事業例</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13" descr="縦線 (反転)"/>
          <p:cNvSpPr>
            <a:spLocks noChangeArrowheads="1"/>
          </p:cNvSpPr>
          <p:nvPr/>
        </p:nvSpPr>
        <p:spPr bwMode="auto">
          <a:xfrm>
            <a:off x="4725386" y="2225385"/>
            <a:ext cx="4232427" cy="1402225"/>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地域連携システムを導入した病院及び地域連携システムを活用したネットワークに参加している施設を対象に、ネットワークの活用状況や運用方法等について、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年度より</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実態調査を実施。</a:t>
            </a:r>
            <a:endPar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、府内外の事例や国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の検討状況を踏まえつつ、調査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結果をとりまとめ、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して原則、二次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医療圏単位における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をめざした取組を検討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右矢印 28"/>
          <p:cNvSpPr/>
          <p:nvPr/>
        </p:nvSpPr>
        <p:spPr>
          <a:xfrm>
            <a:off x="3851920" y="1909365"/>
            <a:ext cx="176992" cy="1580094"/>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6"/>
          <p:cNvSpPr txBox="1">
            <a:spLocks noChangeArrowheads="1"/>
          </p:cNvSpPr>
          <p:nvPr/>
        </p:nvSpPr>
        <p:spPr bwMode="auto">
          <a:xfrm>
            <a:off x="4651788" y="3726744"/>
            <a:ext cx="4320481" cy="306099"/>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kumimoji="0"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人生会議」相談対応支援事業</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6"/>
          <p:cNvSpPr txBox="1">
            <a:spLocks noChangeArrowheads="1"/>
          </p:cNvSpPr>
          <p:nvPr/>
        </p:nvSpPr>
        <p:spPr bwMode="auto">
          <a:xfrm>
            <a:off x="4651788" y="1911435"/>
            <a:ext cx="4320481" cy="306847"/>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地域医療機関連携体制構築支援事業</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9"/>
          <p:cNvSpPr txBox="1">
            <a:spLocks noChangeArrowheads="1"/>
          </p:cNvSpPr>
          <p:nvPr/>
        </p:nvSpPr>
        <p:spPr bwMode="auto">
          <a:xfrm>
            <a:off x="4206506" y="1814540"/>
            <a:ext cx="260115" cy="1655113"/>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kumimoji="0"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拡　充</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13" descr="縦線 (反転)"/>
          <p:cNvSpPr>
            <a:spLocks noChangeArrowheads="1"/>
          </p:cNvSpPr>
          <p:nvPr/>
        </p:nvSpPr>
        <p:spPr bwMode="auto">
          <a:xfrm>
            <a:off x="548436" y="6051212"/>
            <a:ext cx="7916401" cy="616117"/>
          </a:xfrm>
          <a:prstGeom prst="rect">
            <a:avLst/>
          </a:prstGeom>
          <a:noFill/>
          <a:ln w="19050">
            <a:solidFill>
              <a:srgbClr val="FF5050"/>
            </a:solidFill>
            <a:prstDash val="solid"/>
            <a:miter lim="800000"/>
            <a:headEnd/>
            <a:tailEnd/>
          </a:ln>
          <a:effectLst/>
          <a:extLst/>
        </p:spPr>
        <p:txBody>
          <a:bodyPr tIns="10800" bIns="10800" anchor="ctr" anchorCtr="0"/>
          <a:lstStyle/>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◆新規事業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地域医療勤務環境改善体制整備</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児等療育支援事業（医療的ケア児）</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◆継続事業　　訪問看護ネットワーク事業、医科歯科連携推進事業　等</a:t>
            </a:r>
            <a:endParaRPr lang="zh-TW"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9"/>
          <p:cNvSpPr txBox="1">
            <a:spLocks noChangeArrowheads="1"/>
          </p:cNvSpPr>
          <p:nvPr/>
        </p:nvSpPr>
        <p:spPr bwMode="auto">
          <a:xfrm flipH="1">
            <a:off x="548436" y="5744592"/>
            <a:ext cx="7933044" cy="296487"/>
          </a:xfrm>
          <a:prstGeom prst="rect">
            <a:avLst/>
          </a:prstGeom>
          <a:solidFill>
            <a:srgbClr val="FF5050"/>
          </a:solidFill>
          <a:ln w="0">
            <a:noFill/>
            <a:miter lim="800000"/>
            <a:headEnd/>
            <a:tailEnd/>
          </a:ln>
          <a:effectLst/>
          <a:extLst/>
        </p:spPr>
        <p:txBody>
          <a:bodyPr vert="horz"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　新規・継続事業～　　</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関係</a:t>
            </a:r>
            <a:r>
              <a:rPr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団体等からの提案</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（検討会議での意見等</a:t>
            </a:r>
            <a:r>
              <a:rPr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）及び効果検証により適宜構築・改善</a:t>
            </a:r>
            <a:endParaRPr kumimoji="0"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Rectangle 13" descr="縦線 (反転)"/>
          <p:cNvSpPr>
            <a:spLocks noChangeArrowheads="1"/>
          </p:cNvSpPr>
          <p:nvPr/>
        </p:nvSpPr>
        <p:spPr bwMode="auto">
          <a:xfrm>
            <a:off x="186373" y="3704884"/>
            <a:ext cx="3500289" cy="1867581"/>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医療・介護関係従事者及び住民へ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ACP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の周知、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を高める活動が必要。</a:t>
            </a:r>
          </a:p>
          <a:p>
            <a:pPr marL="171450" indent="-171450" eaLnBrk="0" hangingPunct="0">
              <a:buFont typeface="Wingdings" panose="05000000000000000000" pitchFamily="2" charset="2"/>
              <a:buChar char="ü"/>
              <a:defRP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本人の意思を尊重することが今の医療では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と言われている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。色々な情報を提供して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判断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いただくこと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が重要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な人にも人生会議を実践いただけるような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啓発資材を作成してほしい。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4344" y="771224"/>
            <a:ext cx="8822749" cy="523220"/>
          </a:xfrm>
          <a:prstGeom prst="rect">
            <a:avLst/>
          </a:prstGeom>
          <a:noFill/>
          <a:ln>
            <a:solidFill>
              <a:schemeClr val="tx2">
                <a:lumMod val="40000"/>
                <a:lumOff val="60000"/>
              </a:schemeClr>
            </a:solidFill>
          </a:ln>
        </p:spPr>
        <p:txBody>
          <a:bodyPr wrap="square" rtlCol="0">
            <a:spAutoFit/>
          </a:bodyPr>
          <a:lstStyle/>
          <a:p>
            <a:r>
              <a:rPr kumimoji="1" lang="ja-JP" altLang="en-US" sz="1400" dirty="0" smtClean="0"/>
              <a:t>👉  現在実施している基金事業について、着実に実績を積み上げながら、効果的に進めていくことが必要。</a:t>
            </a:r>
            <a:endParaRPr kumimoji="1" lang="en-US" altLang="ja-JP" sz="1400" dirty="0" smtClean="0"/>
          </a:p>
          <a:p>
            <a:r>
              <a:rPr kumimoji="1" lang="ja-JP" altLang="en-US" sz="1400" dirty="0" smtClean="0"/>
              <a:t>👉  </a:t>
            </a:r>
            <a:r>
              <a:rPr lang="en-US" altLang="ja-JP" sz="1400" dirty="0" smtClean="0"/>
              <a:t>PDCA</a:t>
            </a:r>
            <a:r>
              <a:rPr kumimoji="1" lang="ja-JP" altLang="en-US" sz="1400" dirty="0" smtClean="0"/>
              <a:t>（改善）サイクルを回しながら、より良い事業とするため、意見を</a:t>
            </a:r>
            <a:r>
              <a:rPr lang="ja-JP" altLang="en-US" sz="1400" dirty="0"/>
              <a:t>伺</a:t>
            </a:r>
            <a:r>
              <a:rPr lang="ja-JP" altLang="en-US" sz="1400" dirty="0" smtClean="0"/>
              <a:t>ってい</a:t>
            </a:r>
            <a:r>
              <a:rPr lang="ja-JP" altLang="en-US" sz="1400" dirty="0"/>
              <a:t>る</a:t>
            </a:r>
            <a:r>
              <a:rPr kumimoji="1" lang="ja-JP" altLang="en-US" sz="1400" dirty="0" smtClean="0"/>
              <a:t>。</a:t>
            </a:r>
            <a:endParaRPr lang="en-US" altLang="ja-JP" sz="1000" dirty="0"/>
          </a:p>
        </p:txBody>
      </p:sp>
      <p:sp>
        <p:nvSpPr>
          <p:cNvPr id="45" name="タイトル 1"/>
          <p:cNvSpPr>
            <a:spLocks noGrp="1"/>
          </p:cNvSpPr>
          <p:nvPr>
            <p:ph type="title"/>
          </p:nvPr>
        </p:nvSpPr>
        <p:spPr>
          <a:xfrm>
            <a:off x="-8424" y="13647"/>
            <a:ext cx="9152423" cy="638738"/>
          </a:xfrm>
          <a:solidFill>
            <a:schemeClr val="tx1"/>
          </a:solidFill>
        </p:spPr>
        <p:txBody>
          <a:bodyPr vert="horz" lIns="91440" tIns="45720" rIns="91440" bIns="45720" rtlCol="0" anchor="ctr">
            <a:noAutofit/>
          </a:bodyPr>
          <a:lstStyle/>
          <a:p>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意見聴取を活用した基金事業例</a:t>
            </a:r>
            <a:r>
              <a:rPr lang="en-US" altLang="ja-JP"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(PDCA)</a:t>
            </a:r>
          </a:p>
        </p:txBody>
      </p:sp>
      <p:sp>
        <p:nvSpPr>
          <p:cNvPr id="4" name="角丸四角形 3"/>
          <p:cNvSpPr/>
          <p:nvPr/>
        </p:nvSpPr>
        <p:spPr bwMode="auto">
          <a:xfrm>
            <a:off x="4607809" y="1908133"/>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事業１</a:t>
            </a:r>
          </a:p>
        </p:txBody>
      </p:sp>
      <p:sp>
        <p:nvSpPr>
          <p:cNvPr id="23" name="角丸四角形 22"/>
          <p:cNvSpPr/>
          <p:nvPr/>
        </p:nvSpPr>
        <p:spPr bwMode="auto">
          <a:xfrm>
            <a:off x="4637333" y="3714913"/>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Tree>
    <p:extLst>
      <p:ext uri="{BB962C8B-B14F-4D97-AF65-F5344CB8AC3E}">
        <p14:creationId xmlns:p14="http://schemas.microsoft.com/office/powerpoint/2010/main" val="104894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D614D60F-5DA1-4B8D-9C7D-5CDAC78617E5}"/>
              </a:ext>
            </a:extLst>
          </p:cNvPr>
          <p:cNvSpPr/>
          <p:nvPr/>
        </p:nvSpPr>
        <p:spPr>
          <a:xfrm>
            <a:off x="4588081" y="1014224"/>
            <a:ext cx="4252151" cy="1652759"/>
          </a:xfrm>
          <a:prstGeom prst="roundRect">
            <a:avLst/>
          </a:prstGeom>
          <a:noFill/>
          <a:ln w="38100">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27000" rIns="27000" rtlCol="0" anchor="ctr"/>
          <a:lstStyle/>
          <a:p>
            <a:pPr indent="130969" algn="ctr" defTabSz="685800" eaLnBrk="0" fontAlgn="base" hangingPunct="0">
              <a:spcBef>
                <a:spcPct val="0"/>
              </a:spcBef>
              <a:spcAft>
                <a:spcPct val="0"/>
              </a:spcAft>
              <a:defRPr/>
            </a:pPr>
            <a:endParaRPr lang="ja-JP" altLang="en-US" sz="13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四角形: 角を丸くする 30">
            <a:extLst>
              <a:ext uri="{FF2B5EF4-FFF2-40B4-BE49-F238E27FC236}">
                <a16:creationId xmlns:a16="http://schemas.microsoft.com/office/drawing/2014/main" id="{069EA2C0-1605-4DF6-969D-6EB178DC53B5}"/>
              </a:ext>
            </a:extLst>
          </p:cNvPr>
          <p:cNvSpPr/>
          <p:nvPr/>
        </p:nvSpPr>
        <p:spPr>
          <a:xfrm>
            <a:off x="139175" y="3868241"/>
            <a:ext cx="4276867" cy="1657350"/>
          </a:xfrm>
          <a:prstGeom prst="roundRect">
            <a:avLst/>
          </a:prstGeom>
          <a:solidFill>
            <a:schemeClr val="bg1"/>
          </a:solidFill>
          <a:ln w="38100">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lIns="27000" rIns="27000" rtlCol="0" anchor="ctr"/>
          <a:lstStyle/>
          <a:p>
            <a:pPr indent="130969" algn="ctr" defTabSz="685800" eaLnBrk="0" fontAlgn="base" hangingPunct="0">
              <a:spcBef>
                <a:spcPct val="0"/>
              </a:spcBef>
              <a:spcAft>
                <a:spcPct val="0"/>
              </a:spcAft>
              <a:defRPr/>
            </a:pPr>
            <a:endParaRPr lang="ja-JP" altLang="en-US" sz="13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四角形: 角を丸くする 29">
            <a:extLst>
              <a:ext uri="{FF2B5EF4-FFF2-40B4-BE49-F238E27FC236}">
                <a16:creationId xmlns:a16="http://schemas.microsoft.com/office/drawing/2014/main" id="{6B4F3FC4-E6B0-4C8E-A877-68131105E991}"/>
              </a:ext>
            </a:extLst>
          </p:cNvPr>
          <p:cNvSpPr/>
          <p:nvPr/>
        </p:nvSpPr>
        <p:spPr>
          <a:xfrm>
            <a:off x="146745" y="2905017"/>
            <a:ext cx="4269296" cy="901292"/>
          </a:xfrm>
          <a:prstGeom prst="roundRect">
            <a:avLst/>
          </a:prstGeom>
          <a:solidFill>
            <a:schemeClr val="bg1"/>
          </a:solidFill>
          <a:ln w="38100">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lIns="27000" rIns="27000" rtlCol="0" anchor="ctr"/>
          <a:lstStyle/>
          <a:p>
            <a:pPr indent="130969" algn="ctr" defTabSz="685800" eaLnBrk="0" fontAlgn="base" hangingPunct="0">
              <a:spcBef>
                <a:spcPct val="0"/>
              </a:spcBef>
              <a:spcAft>
                <a:spcPct val="0"/>
              </a:spcAft>
              <a:defRPr/>
            </a:pPr>
            <a:endParaRPr lang="ja-JP" altLang="en-US" sz="13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 角を丸くする 26">
            <a:extLst>
              <a:ext uri="{FF2B5EF4-FFF2-40B4-BE49-F238E27FC236}">
                <a16:creationId xmlns:a16="http://schemas.microsoft.com/office/drawing/2014/main" id="{DAEEEA51-6177-4BB9-8B0A-1C519EBBED8E}"/>
              </a:ext>
            </a:extLst>
          </p:cNvPr>
          <p:cNvSpPr/>
          <p:nvPr/>
        </p:nvSpPr>
        <p:spPr>
          <a:xfrm>
            <a:off x="163890" y="1696542"/>
            <a:ext cx="4252151" cy="1133456"/>
          </a:xfrm>
          <a:prstGeom prst="roundRect">
            <a:avLst/>
          </a:prstGeom>
          <a:solidFill>
            <a:schemeClr val="bg1"/>
          </a:solidFill>
          <a:ln w="38100">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lIns="27000" rIns="27000" rtlCol="0" anchor="ctr"/>
          <a:lstStyle/>
          <a:p>
            <a:pPr indent="130969" algn="ctr" defTabSz="685800" eaLnBrk="0" fontAlgn="base" hangingPunct="0">
              <a:spcBef>
                <a:spcPct val="0"/>
              </a:spcBef>
              <a:spcAft>
                <a:spcPct val="0"/>
              </a:spcAft>
              <a:defRPr/>
            </a:pPr>
            <a:endParaRPr lang="ja-JP" altLang="en-US" sz="13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3">
            <a:extLst>
              <a:ext uri="{FF2B5EF4-FFF2-40B4-BE49-F238E27FC236}">
                <a16:creationId xmlns:a16="http://schemas.microsoft.com/office/drawing/2014/main" id="{427913FC-9AA7-4D45-8A46-1E527FAF6659}"/>
              </a:ext>
            </a:extLst>
          </p:cNvPr>
          <p:cNvSpPr txBox="1">
            <a:spLocks/>
          </p:cNvSpPr>
          <p:nvPr/>
        </p:nvSpPr>
        <p:spPr>
          <a:xfrm>
            <a:off x="114979" y="2821530"/>
            <a:ext cx="4313005" cy="9060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271463" lvl="1" indent="0" defTabSz="685800" fontAlgn="base">
              <a:spcBef>
                <a:spcPts val="243"/>
              </a:spcBef>
              <a:spcAft>
                <a:spcPct val="0"/>
              </a:spcAft>
              <a:buClr>
                <a:srgbClr val="000000">
                  <a:lumMod val="50000"/>
                  <a:lumOff val="50000"/>
                </a:srgbClr>
              </a:buClr>
              <a:buNone/>
              <a:defRPr/>
            </a:pPr>
            <a:endParaRPr lang="en-US" altLang="ja-JP" sz="900" dirty="0">
              <a:solidFill>
                <a:srgbClr val="000000"/>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●電子カルテ導入病院が少ない、未導入の施設などが連携の輪に入ることが難しい</a:t>
            </a:r>
            <a:endParaRPr lang="en-US" altLang="ja-JP" sz="900" dirty="0">
              <a:solidFill>
                <a:srgbClr val="000000"/>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●電子カルテがない医療機関・調剤薬局・介護施設からの情報共有ができない</a:t>
            </a:r>
            <a:endParaRPr lang="en-US" altLang="ja-JP" sz="900" dirty="0">
              <a:solidFill>
                <a:srgbClr val="000000"/>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1050" b="1" i="1" dirty="0">
                <a:solidFill>
                  <a:srgbClr val="2D2D8A"/>
                </a:solidFill>
                <a:latin typeface="Meiryo UI" pitchFamily="50" charset="-128"/>
                <a:ea typeface="Meiryo UI" pitchFamily="50" charset="-128"/>
                <a:cs typeface="Meiryo UI" pitchFamily="50" charset="-128"/>
              </a:rPr>
              <a:t>　 ⇒</a:t>
            </a:r>
            <a:r>
              <a:rPr lang="ja-JP" altLang="en-US" sz="1050" i="1" dirty="0">
                <a:solidFill>
                  <a:srgbClr val="2D2D8A"/>
                </a:solidFill>
                <a:latin typeface="Meiryo UI" pitchFamily="50" charset="-128"/>
                <a:ea typeface="Meiryo UI" pitchFamily="50" charset="-128"/>
                <a:cs typeface="Meiryo UI" pitchFamily="50" charset="-128"/>
              </a:rPr>
              <a:t>対応策②</a:t>
            </a:r>
            <a:endParaRPr lang="en-US" altLang="ja-JP" sz="1050" i="1" dirty="0">
              <a:solidFill>
                <a:srgbClr val="2D2D8A"/>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1050" b="1" i="1" dirty="0">
                <a:solidFill>
                  <a:srgbClr val="2D2D8A"/>
                </a:solidFill>
                <a:latin typeface="Meiryo UI" pitchFamily="50" charset="-128"/>
                <a:ea typeface="Meiryo UI" pitchFamily="50" charset="-128"/>
                <a:cs typeface="Meiryo UI" pitchFamily="50" charset="-128"/>
              </a:rPr>
              <a:t>　</a:t>
            </a:r>
            <a:r>
              <a:rPr lang="ja-JP" altLang="en-US" sz="900" b="1" i="1" u="sng" dirty="0">
                <a:solidFill>
                  <a:srgbClr val="2D2D8A"/>
                </a:solidFill>
                <a:latin typeface="Meiryo UI" pitchFamily="50" charset="-128"/>
                <a:ea typeface="Meiryo UI" pitchFamily="50" charset="-128"/>
                <a:cs typeface="Meiryo UI" pitchFamily="50" charset="-128"/>
              </a:rPr>
              <a:t>電子カルテを導入している病院以外でも参加可能なネットワークの構築</a:t>
            </a:r>
            <a:r>
              <a:rPr lang="ja-JP" altLang="en-US" sz="900" b="1" i="1" dirty="0">
                <a:solidFill>
                  <a:srgbClr val="2D2D8A"/>
                </a:solidFill>
                <a:latin typeface="Meiryo UI" pitchFamily="50" charset="-128"/>
                <a:ea typeface="Meiryo UI" pitchFamily="50" charset="-128"/>
                <a:cs typeface="Meiryo UI" pitchFamily="50" charset="-128"/>
              </a:rPr>
              <a:t>　</a:t>
            </a:r>
            <a:r>
              <a:rPr lang="ja-JP" altLang="en-US" sz="900" b="1" i="1" dirty="0">
                <a:solidFill>
                  <a:srgbClr val="000000"/>
                </a:solidFill>
                <a:latin typeface="Meiryo UI" pitchFamily="50" charset="-128"/>
                <a:ea typeface="Meiryo UI" pitchFamily="50" charset="-128"/>
                <a:cs typeface="Meiryo UI" pitchFamily="50" charset="-128"/>
              </a:rPr>
              <a:t>　</a:t>
            </a:r>
            <a:endParaRPr lang="en-US" altLang="ja-JP" sz="900" b="1" i="1" u="sng" dirty="0">
              <a:solidFill>
                <a:srgbClr val="FF0000"/>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a:t>
            </a:r>
            <a:endParaRPr lang="en-US" altLang="ja-JP" sz="900" dirty="0">
              <a:solidFill>
                <a:srgbClr val="000000"/>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a:t>
            </a:r>
            <a:endParaRPr lang="en-US" altLang="ja-JP" sz="1050" u="sng" dirty="0">
              <a:solidFill>
                <a:srgbClr val="FF0000"/>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C46E7C0B-7848-47CF-8013-B61C3D2CB7F9}"/>
              </a:ext>
            </a:extLst>
          </p:cNvPr>
          <p:cNvSpPr/>
          <p:nvPr/>
        </p:nvSpPr>
        <p:spPr>
          <a:xfrm>
            <a:off x="140563" y="854421"/>
            <a:ext cx="2031137" cy="319605"/>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smtClean="0">
                <a:latin typeface="Meiryo UI" panose="020B0604030504040204" pitchFamily="50" charset="-128"/>
                <a:ea typeface="Meiryo UI" panose="020B0604030504040204" pitchFamily="50" charset="-128"/>
              </a:rPr>
              <a:t>R3</a:t>
            </a:r>
            <a:r>
              <a:rPr lang="ja-JP" altLang="en-US" sz="1350" dirty="0" smtClean="0">
                <a:latin typeface="Meiryo UI" panose="020B0604030504040204" pitchFamily="50" charset="-128"/>
                <a:ea typeface="Meiryo UI" panose="020B0604030504040204" pitchFamily="50" charset="-128"/>
              </a:rPr>
              <a:t>年調査</a:t>
            </a:r>
            <a:r>
              <a:rPr lang="ja-JP" altLang="en-US" sz="1350" dirty="0">
                <a:latin typeface="Meiryo UI" panose="020B0604030504040204" pitchFamily="50" charset="-128"/>
                <a:ea typeface="Meiryo UI" panose="020B0604030504040204" pitchFamily="50" charset="-128"/>
              </a:rPr>
              <a:t>からわかったこと</a:t>
            </a:r>
          </a:p>
        </p:txBody>
      </p:sp>
      <p:sp>
        <p:nvSpPr>
          <p:cNvPr id="22" name="テキスト ボックス 21">
            <a:extLst>
              <a:ext uri="{FF2B5EF4-FFF2-40B4-BE49-F238E27FC236}">
                <a16:creationId xmlns:a16="http://schemas.microsoft.com/office/drawing/2014/main" id="{3BF82419-59A1-4FBE-8DF9-4FDF544FD9F8}"/>
              </a:ext>
            </a:extLst>
          </p:cNvPr>
          <p:cNvSpPr txBox="1"/>
          <p:nvPr/>
        </p:nvSpPr>
        <p:spPr>
          <a:xfrm>
            <a:off x="102679" y="1190955"/>
            <a:ext cx="3621614" cy="641201"/>
          </a:xfrm>
          <a:prstGeom prst="rect">
            <a:avLst/>
          </a:prstGeom>
          <a:noFill/>
          <a:ln w="19050">
            <a:noFill/>
          </a:ln>
        </p:spPr>
        <p:txBody>
          <a:bodyPr wrap="square">
            <a:spAutoFit/>
          </a:bodyPr>
          <a:lstStyle/>
          <a:p>
            <a:pPr>
              <a:spcBef>
                <a:spcPts val="450"/>
              </a:spcBef>
            </a:pPr>
            <a:r>
              <a:rPr lang="en-US" altLang="ja-JP" sz="1050" dirty="0">
                <a:latin typeface="Meiryo UI" pitchFamily="50" charset="-128"/>
                <a:ea typeface="Meiryo UI" pitchFamily="50" charset="-128"/>
                <a:cs typeface="Meiryo UI" pitchFamily="50" charset="-128"/>
              </a:rPr>
              <a:t>R3</a:t>
            </a:r>
            <a:r>
              <a:rPr lang="ja-JP" altLang="en-US" sz="1050" dirty="0">
                <a:latin typeface="Meiryo UI" pitchFamily="50" charset="-128"/>
                <a:ea typeface="Meiryo UI" pitchFamily="50" charset="-128"/>
                <a:cs typeface="Meiryo UI" pitchFamily="50" charset="-128"/>
              </a:rPr>
              <a:t>年調査からは</a:t>
            </a:r>
            <a:r>
              <a:rPr lang="en-US" altLang="ja-JP" sz="1050" dirty="0">
                <a:latin typeface="Meiryo UI" pitchFamily="50" charset="-128"/>
                <a:ea typeface="Meiryo UI" pitchFamily="50" charset="-128"/>
                <a:cs typeface="Meiryo UI" pitchFamily="50" charset="-128"/>
              </a:rPr>
              <a:t>ICT</a:t>
            </a:r>
            <a:r>
              <a:rPr lang="ja-JP" altLang="en-US" sz="1050" dirty="0">
                <a:latin typeface="Meiryo UI" pitchFamily="50" charset="-128"/>
                <a:ea typeface="Meiryo UI" pitchFamily="50" charset="-128"/>
                <a:cs typeface="Meiryo UI" pitchFamily="50" charset="-128"/>
              </a:rPr>
              <a:t>を用いた地域医療連携システムの利用実態、</a:t>
            </a:r>
            <a:endParaRPr lang="en-US" altLang="ja-JP" sz="1050" dirty="0">
              <a:latin typeface="Meiryo UI" pitchFamily="50" charset="-128"/>
              <a:ea typeface="Meiryo UI" pitchFamily="50" charset="-128"/>
              <a:cs typeface="Meiryo UI" pitchFamily="50" charset="-128"/>
            </a:endParaRPr>
          </a:p>
          <a:p>
            <a:pPr>
              <a:spcBef>
                <a:spcPts val="450"/>
              </a:spcBef>
            </a:pPr>
            <a:r>
              <a:rPr lang="ja-JP" altLang="en-US" sz="1050" dirty="0">
                <a:latin typeface="Meiryo UI" pitchFamily="50" charset="-128"/>
                <a:ea typeface="Meiryo UI" pitchFamily="50" charset="-128"/>
                <a:cs typeface="Meiryo UI" pitchFamily="50" charset="-128"/>
              </a:rPr>
              <a:t>下記課題を各種医療機関等から把握することができた。</a:t>
            </a:r>
            <a:endParaRPr lang="en-US" altLang="ja-JP" sz="1050"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6DC7E3D4-4022-4C7B-AED5-7E606016C0D7}"/>
              </a:ext>
            </a:extLst>
          </p:cNvPr>
          <p:cNvSpPr txBox="1"/>
          <p:nvPr/>
        </p:nvSpPr>
        <p:spPr>
          <a:xfrm>
            <a:off x="55372" y="2930096"/>
            <a:ext cx="380873" cy="814840"/>
          </a:xfrm>
          <a:prstGeom prst="rect">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vert="eaVert" wrap="square" rtlCol="0">
            <a:spAutoFit/>
          </a:bodyPr>
          <a:lstStyle/>
          <a:p>
            <a:pPr algn="ctr" defTabSz="685800" eaLnBrk="0" fontAlgn="base" hangingPunct="0">
              <a:spcBef>
                <a:spcPct val="0"/>
              </a:spcBef>
              <a:spcAft>
                <a:spcPct val="0"/>
              </a:spcAft>
              <a:defRPr/>
            </a:pPr>
            <a:r>
              <a:rPr lang="ja-JP" altLang="en-US" sz="1275" b="1" dirty="0">
                <a:solidFill>
                  <a:schemeClr val="bg1"/>
                </a:solidFill>
                <a:latin typeface="Meiryo UI" panose="020B0604030504040204" pitchFamily="50" charset="-128"/>
                <a:ea typeface="Meiryo UI" panose="020B0604030504040204" pitchFamily="50" charset="-128"/>
              </a:rPr>
              <a:t>課題②</a:t>
            </a:r>
          </a:p>
        </p:txBody>
      </p:sp>
      <p:sp>
        <p:nvSpPr>
          <p:cNvPr id="33" name="コンテンツ プレースホルダー 3">
            <a:extLst>
              <a:ext uri="{FF2B5EF4-FFF2-40B4-BE49-F238E27FC236}">
                <a16:creationId xmlns:a16="http://schemas.microsoft.com/office/drawing/2014/main" id="{F23E2CB6-AD48-4EF1-A478-8DB7A5B817EC}"/>
              </a:ext>
            </a:extLst>
          </p:cNvPr>
          <p:cNvSpPr txBox="1">
            <a:spLocks/>
          </p:cNvSpPr>
          <p:nvPr/>
        </p:nvSpPr>
        <p:spPr>
          <a:xfrm>
            <a:off x="103036" y="1764415"/>
            <a:ext cx="4324947" cy="71356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271463"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●ある施設が一方的に情報提供するため、参加施設側</a:t>
            </a:r>
            <a:endParaRPr lang="en-US" altLang="ja-JP" sz="900" dirty="0">
              <a:solidFill>
                <a:srgbClr val="000000"/>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からシステムを介した相互な情報連携を行うことができない</a:t>
            </a:r>
            <a:endParaRPr lang="en-US" altLang="ja-JP" sz="900" dirty="0">
              <a:solidFill>
                <a:srgbClr val="000000"/>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●近隣の連携診療所の情報を確認することができない</a:t>
            </a:r>
            <a:endParaRPr lang="en-US" altLang="ja-JP" sz="900" dirty="0">
              <a:solidFill>
                <a:srgbClr val="000000"/>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1050" b="1" dirty="0">
                <a:solidFill>
                  <a:srgbClr val="2D2D8A"/>
                </a:solidFill>
                <a:latin typeface="Meiryo UI" pitchFamily="50" charset="-128"/>
                <a:ea typeface="Meiryo UI" pitchFamily="50" charset="-128"/>
                <a:cs typeface="Meiryo UI" pitchFamily="50" charset="-128"/>
              </a:rPr>
              <a:t>　 ⇒</a:t>
            </a:r>
            <a:r>
              <a:rPr lang="ja-JP" altLang="en-US" sz="1050" dirty="0">
                <a:solidFill>
                  <a:srgbClr val="2D2D8A"/>
                </a:solidFill>
                <a:latin typeface="Meiryo UI" pitchFamily="50" charset="-128"/>
                <a:ea typeface="Meiryo UI" pitchFamily="50" charset="-128"/>
                <a:cs typeface="Meiryo UI" pitchFamily="50" charset="-128"/>
              </a:rPr>
              <a:t>対応策①</a:t>
            </a:r>
            <a:endParaRPr lang="en-US" altLang="ja-JP" sz="1050" dirty="0">
              <a:solidFill>
                <a:srgbClr val="2D2D8A"/>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900" b="1" dirty="0">
                <a:solidFill>
                  <a:srgbClr val="2D2D8A"/>
                </a:solidFill>
                <a:latin typeface="Meiryo UI" pitchFamily="50" charset="-128"/>
                <a:ea typeface="Meiryo UI" pitchFamily="50" charset="-128"/>
                <a:cs typeface="Meiryo UI" pitchFamily="50" charset="-128"/>
              </a:rPr>
              <a:t>　　</a:t>
            </a:r>
            <a:r>
              <a:rPr lang="ja-JP" altLang="en-US" sz="900" b="1" u="sng" dirty="0">
                <a:solidFill>
                  <a:srgbClr val="2D2D8A"/>
                </a:solidFill>
                <a:latin typeface="Meiryo UI" pitchFamily="50" charset="-128"/>
                <a:ea typeface="Meiryo UI" pitchFamily="50" charset="-128"/>
                <a:cs typeface="Meiryo UI" pitchFamily="50" charset="-128"/>
              </a:rPr>
              <a:t>病院や診療所などが一方的に情報を提供するのではなく、</a:t>
            </a:r>
            <a:endParaRPr lang="en-US" altLang="ja-JP" sz="900" b="1" u="sng" dirty="0">
              <a:solidFill>
                <a:srgbClr val="2D2D8A"/>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r>
              <a:rPr lang="ja-JP" altLang="en-US" sz="900" b="1" dirty="0">
                <a:solidFill>
                  <a:srgbClr val="2D2D8A"/>
                </a:solidFill>
                <a:latin typeface="Meiryo UI" pitchFamily="50" charset="-128"/>
                <a:ea typeface="Meiryo UI" pitchFamily="50" charset="-128"/>
                <a:cs typeface="Meiryo UI" pitchFamily="50" charset="-128"/>
              </a:rPr>
              <a:t>　　　　　　　　　　　　　　　　　　</a:t>
            </a:r>
            <a:r>
              <a:rPr lang="ja-JP" altLang="en-US" sz="900" b="1" u="sng" dirty="0">
                <a:solidFill>
                  <a:srgbClr val="2D2D8A"/>
                </a:solidFill>
                <a:latin typeface="Meiryo UI" pitchFamily="50" charset="-128"/>
                <a:ea typeface="Meiryo UI" pitchFamily="50" charset="-128"/>
                <a:cs typeface="Meiryo UI" pitchFamily="50" charset="-128"/>
              </a:rPr>
              <a:t>双方向で情報提供・参照できるネットワークの構築</a:t>
            </a:r>
            <a:endParaRPr lang="en-US" altLang="ja-JP" sz="900" b="1" dirty="0">
              <a:solidFill>
                <a:srgbClr val="2D2D8A"/>
              </a:solidFill>
              <a:latin typeface="Meiryo UI" pitchFamily="50" charset="-128"/>
              <a:ea typeface="Meiryo UI" pitchFamily="50" charset="-128"/>
              <a:cs typeface="Meiryo UI" pitchFamily="50" charset="-128"/>
            </a:endParaRPr>
          </a:p>
          <a:p>
            <a:pPr marL="271463" lvl="1" indent="0" defTabSz="685800" fontAlgn="base">
              <a:spcBef>
                <a:spcPts val="243"/>
              </a:spcBef>
              <a:spcAft>
                <a:spcPct val="0"/>
              </a:spcAft>
              <a:buClr>
                <a:srgbClr val="000000">
                  <a:lumMod val="50000"/>
                  <a:lumOff val="50000"/>
                </a:srgbClr>
              </a:buClr>
              <a:buNone/>
              <a:defRPr/>
            </a:pPr>
            <a:endParaRPr lang="en-US" altLang="ja-JP" sz="900" dirty="0">
              <a:solidFill>
                <a:srgbClr val="000000"/>
              </a:solidFill>
              <a:latin typeface="Meiryo UI" pitchFamily="50" charset="-128"/>
              <a:ea typeface="Meiryo UI" pitchFamily="50" charset="-128"/>
              <a:cs typeface="Meiryo UI" pitchFamily="50" charset="-128"/>
            </a:endParaRPr>
          </a:p>
        </p:txBody>
      </p:sp>
      <p:sp>
        <p:nvSpPr>
          <p:cNvPr id="35" name="コンテンツ プレースホルダー 3">
            <a:extLst>
              <a:ext uri="{FF2B5EF4-FFF2-40B4-BE49-F238E27FC236}">
                <a16:creationId xmlns:a16="http://schemas.microsoft.com/office/drawing/2014/main" id="{3DA83A43-1D08-4656-8549-FF9CCB60894D}"/>
              </a:ext>
            </a:extLst>
          </p:cNvPr>
          <p:cNvSpPr txBox="1">
            <a:spLocks/>
          </p:cNvSpPr>
          <p:nvPr/>
        </p:nvSpPr>
        <p:spPr>
          <a:xfrm>
            <a:off x="62186" y="3900672"/>
            <a:ext cx="4135709" cy="9060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0"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●情報連携の基盤になる同意患者獲得のための各種プロモーションなどに</a:t>
            </a:r>
            <a:endParaRPr lang="en-US" altLang="ja-JP" sz="900" dirty="0">
              <a:solidFill>
                <a:srgbClr val="000000"/>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手がまわらない</a:t>
            </a:r>
            <a:r>
              <a:rPr lang="en-US" altLang="ja-JP" sz="900" dirty="0">
                <a:solidFill>
                  <a:srgbClr val="000000"/>
                </a:solidFill>
                <a:latin typeface="Meiryo UI" pitchFamily="50" charset="-128"/>
                <a:ea typeface="Meiryo UI" pitchFamily="50" charset="-128"/>
                <a:cs typeface="Meiryo UI" pitchFamily="50" charset="-128"/>
              </a:rPr>
              <a:t>	</a:t>
            </a:r>
            <a:r>
              <a:rPr lang="ja-JP" altLang="en-US" sz="900" dirty="0">
                <a:solidFill>
                  <a:srgbClr val="000000"/>
                </a:solidFill>
                <a:latin typeface="Meiryo UI" pitchFamily="50" charset="-128"/>
                <a:ea typeface="Meiryo UI" pitchFamily="50" charset="-128"/>
                <a:cs typeface="Meiryo UI" pitchFamily="50" charset="-128"/>
              </a:rPr>
              <a:t>　　</a:t>
            </a:r>
            <a:endParaRPr lang="en-US" altLang="ja-JP" sz="900" dirty="0">
              <a:solidFill>
                <a:srgbClr val="000000"/>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1</a:t>
            </a:r>
            <a:r>
              <a:rPr lang="ja-JP" altLang="en-US" sz="900" dirty="0">
                <a:solidFill>
                  <a:srgbClr val="000000"/>
                </a:solidFill>
                <a:latin typeface="Meiryo UI" pitchFamily="50" charset="-128"/>
                <a:ea typeface="Meiryo UI" pitchFamily="50" charset="-128"/>
                <a:cs typeface="Meiryo UI" pitchFamily="50" charset="-128"/>
              </a:rPr>
              <a:t>つの施設が金銭的・人的に負担する形だと、持続的なネットワーク組織の</a:t>
            </a:r>
            <a:endParaRPr lang="en-US" altLang="ja-JP" sz="900" dirty="0">
              <a:solidFill>
                <a:srgbClr val="000000"/>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維持が難しい</a:t>
            </a:r>
            <a:endParaRPr lang="en-US" altLang="ja-JP" sz="900" dirty="0">
              <a:solidFill>
                <a:srgbClr val="000000"/>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●施設が地域に存在する複数のネットワークに参加する場合、システムごとに</a:t>
            </a:r>
            <a:endParaRPr lang="en-US" altLang="ja-JP" sz="900" dirty="0">
              <a:solidFill>
                <a:srgbClr val="000000"/>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個別同意が必要となるため、運用上難しい</a:t>
            </a:r>
            <a:endParaRPr lang="en-US" altLang="ja-JP" sz="900" dirty="0">
              <a:solidFill>
                <a:srgbClr val="000000"/>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a:t>
            </a:r>
            <a:r>
              <a:rPr lang="ja-JP" altLang="en-US" sz="1050" b="1" dirty="0">
                <a:solidFill>
                  <a:srgbClr val="333399"/>
                </a:solidFill>
                <a:latin typeface="Meiryo UI" pitchFamily="50" charset="-128"/>
                <a:ea typeface="Meiryo UI" pitchFamily="50" charset="-128"/>
                <a:cs typeface="Meiryo UI" pitchFamily="50" charset="-128"/>
              </a:rPr>
              <a:t>⇒</a:t>
            </a:r>
            <a:r>
              <a:rPr lang="ja-JP" altLang="en-US" sz="1050" dirty="0">
                <a:solidFill>
                  <a:srgbClr val="333399"/>
                </a:solidFill>
                <a:latin typeface="Meiryo UI" pitchFamily="50" charset="-128"/>
                <a:ea typeface="Meiryo UI" pitchFamily="50" charset="-128"/>
                <a:cs typeface="Meiryo UI" pitchFamily="50" charset="-128"/>
              </a:rPr>
              <a:t>対応策③</a:t>
            </a:r>
            <a:endParaRPr lang="en-US" altLang="ja-JP" sz="1050" dirty="0">
              <a:solidFill>
                <a:srgbClr val="333399"/>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1050" b="1" dirty="0">
                <a:solidFill>
                  <a:srgbClr val="333399"/>
                </a:solidFill>
                <a:latin typeface="Meiryo UI" pitchFamily="50" charset="-128"/>
                <a:ea typeface="Meiryo UI" pitchFamily="50" charset="-128"/>
                <a:cs typeface="Meiryo UI" pitchFamily="50" charset="-128"/>
              </a:rPr>
              <a:t>　　　　　　</a:t>
            </a:r>
            <a:r>
              <a:rPr lang="ja-JP" altLang="en-US" sz="900" b="1" u="sng" dirty="0">
                <a:solidFill>
                  <a:srgbClr val="2D2D8A"/>
                </a:solidFill>
                <a:latin typeface="Meiryo UI" pitchFamily="50" charset="-128"/>
                <a:ea typeface="Meiryo UI" pitchFamily="50" charset="-128"/>
                <a:cs typeface="Meiryo UI" pitchFamily="50" charset="-128"/>
              </a:rPr>
              <a:t>同意患者を継続的に獲得でき、持続的に二次医療圏単位など</a:t>
            </a:r>
            <a:endParaRPr lang="en-US" altLang="ja-JP" sz="900" b="1" u="sng" dirty="0">
              <a:solidFill>
                <a:srgbClr val="2D2D8A"/>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900" b="1" dirty="0">
                <a:solidFill>
                  <a:srgbClr val="2D2D8A"/>
                </a:solidFill>
                <a:latin typeface="Meiryo UI" pitchFamily="50" charset="-128"/>
                <a:ea typeface="Meiryo UI" pitchFamily="50" charset="-128"/>
                <a:cs typeface="Meiryo UI" pitchFamily="50" charset="-128"/>
              </a:rPr>
              <a:t>　　　　　　　　　　　　　　　　　　</a:t>
            </a:r>
            <a:r>
              <a:rPr lang="ja-JP" altLang="en-US" sz="900" b="1" u="sng" dirty="0">
                <a:solidFill>
                  <a:srgbClr val="2D2D8A"/>
                </a:solidFill>
                <a:latin typeface="Meiryo UI" pitchFamily="50" charset="-128"/>
                <a:ea typeface="Meiryo UI" pitchFamily="50" charset="-128"/>
                <a:cs typeface="Meiryo UI" pitchFamily="50" charset="-128"/>
              </a:rPr>
              <a:t>広域で情報連携ができるネットワーク運営組織の設立</a:t>
            </a:r>
            <a:r>
              <a:rPr lang="ja-JP" altLang="en-US" sz="900" b="1" dirty="0">
                <a:solidFill>
                  <a:srgbClr val="2D2D8A"/>
                </a:solidFill>
                <a:latin typeface="Meiryo UI" pitchFamily="50" charset="-128"/>
                <a:ea typeface="Meiryo UI" pitchFamily="50" charset="-128"/>
                <a:cs typeface="Meiryo UI" pitchFamily="50" charset="-128"/>
              </a:rPr>
              <a:t>　</a:t>
            </a:r>
            <a:endParaRPr lang="en-US" altLang="ja-JP" sz="900" b="1" dirty="0">
              <a:solidFill>
                <a:srgbClr val="2D2D8A"/>
              </a:solidFill>
              <a:latin typeface="Meiryo UI" pitchFamily="50" charset="-128"/>
              <a:ea typeface="Meiryo UI" pitchFamily="50" charset="-128"/>
              <a:cs typeface="Meiryo UI" pitchFamily="50" charset="-128"/>
            </a:endParaRPr>
          </a:p>
          <a:p>
            <a:pPr marL="0" lvl="1" indent="0" defTabSz="685800" fontAlgn="base">
              <a:spcBef>
                <a:spcPts val="243"/>
              </a:spcBef>
              <a:spcAft>
                <a:spcPct val="0"/>
              </a:spcAft>
              <a:buClr>
                <a:srgbClr val="000000">
                  <a:lumMod val="50000"/>
                  <a:lumOff val="50000"/>
                </a:srgbClr>
              </a:buClr>
              <a:buNone/>
              <a:defRPr/>
            </a:pPr>
            <a:r>
              <a:rPr lang="ja-JP" altLang="en-US" sz="900" dirty="0">
                <a:solidFill>
                  <a:srgbClr val="000000"/>
                </a:solidFill>
                <a:latin typeface="Meiryo UI" pitchFamily="50" charset="-128"/>
                <a:ea typeface="Meiryo UI" pitchFamily="50" charset="-128"/>
                <a:cs typeface="Meiryo UI" pitchFamily="50" charset="-128"/>
              </a:rPr>
              <a:t>　　　　</a:t>
            </a:r>
            <a:endParaRPr lang="en-US" altLang="ja-JP" sz="1050" u="sng" dirty="0">
              <a:solidFill>
                <a:srgbClr val="FF0000"/>
              </a:solidFill>
              <a:latin typeface="Meiryo UI" pitchFamily="50" charset="-128"/>
              <a:ea typeface="Meiryo UI" pitchFamily="50" charset="-128"/>
              <a:cs typeface="Meiryo UI" pitchFamily="50" charset="-128"/>
            </a:endParaRPr>
          </a:p>
        </p:txBody>
      </p:sp>
      <p:sp>
        <p:nvSpPr>
          <p:cNvPr id="36" name="テキスト ボックス 35">
            <a:extLst>
              <a:ext uri="{FF2B5EF4-FFF2-40B4-BE49-F238E27FC236}">
                <a16:creationId xmlns:a16="http://schemas.microsoft.com/office/drawing/2014/main" id="{7408D215-EDD2-4F56-964B-04757969FD7A}"/>
              </a:ext>
            </a:extLst>
          </p:cNvPr>
          <p:cNvSpPr txBox="1"/>
          <p:nvPr/>
        </p:nvSpPr>
        <p:spPr>
          <a:xfrm>
            <a:off x="55372" y="1811327"/>
            <a:ext cx="380873" cy="814840"/>
          </a:xfrm>
          <a:prstGeom prst="rect">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vert="eaVert" wrap="square" rtlCol="0">
            <a:spAutoFit/>
          </a:bodyPr>
          <a:lstStyle/>
          <a:p>
            <a:pPr algn="ctr" defTabSz="685800" eaLnBrk="0" fontAlgn="base" hangingPunct="0">
              <a:spcBef>
                <a:spcPct val="0"/>
              </a:spcBef>
              <a:spcAft>
                <a:spcPct val="0"/>
              </a:spcAft>
              <a:defRPr/>
            </a:pPr>
            <a:r>
              <a:rPr lang="ja-JP" altLang="en-US" sz="1275" b="1" dirty="0">
                <a:solidFill>
                  <a:schemeClr val="bg1"/>
                </a:solidFill>
                <a:latin typeface="Meiryo UI" panose="020B0604030504040204" pitchFamily="50" charset="-128"/>
                <a:ea typeface="Meiryo UI" panose="020B0604030504040204" pitchFamily="50" charset="-128"/>
              </a:rPr>
              <a:t>課題①</a:t>
            </a:r>
          </a:p>
        </p:txBody>
      </p:sp>
      <p:sp>
        <p:nvSpPr>
          <p:cNvPr id="42" name="テキスト ボックス 41">
            <a:extLst>
              <a:ext uri="{FF2B5EF4-FFF2-40B4-BE49-F238E27FC236}">
                <a16:creationId xmlns:a16="http://schemas.microsoft.com/office/drawing/2014/main" id="{BCD94E89-D5DD-4135-80F6-35B9DF13AA88}"/>
              </a:ext>
            </a:extLst>
          </p:cNvPr>
          <p:cNvSpPr txBox="1"/>
          <p:nvPr/>
        </p:nvSpPr>
        <p:spPr>
          <a:xfrm>
            <a:off x="55372" y="4253552"/>
            <a:ext cx="380873" cy="814840"/>
          </a:xfrm>
          <a:prstGeom prst="rect">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vert="eaVert" wrap="square" rtlCol="0">
            <a:spAutoFit/>
          </a:bodyPr>
          <a:lstStyle/>
          <a:p>
            <a:pPr algn="ctr" defTabSz="685800" eaLnBrk="0" fontAlgn="base" hangingPunct="0">
              <a:spcBef>
                <a:spcPct val="0"/>
              </a:spcBef>
              <a:spcAft>
                <a:spcPct val="0"/>
              </a:spcAft>
              <a:defRPr/>
            </a:pPr>
            <a:r>
              <a:rPr lang="ja-JP" altLang="en-US" sz="1275" b="1" dirty="0">
                <a:solidFill>
                  <a:schemeClr val="bg1"/>
                </a:solidFill>
                <a:latin typeface="Meiryo UI" panose="020B0604030504040204" pitchFamily="50" charset="-128"/>
                <a:ea typeface="Meiryo UI" panose="020B0604030504040204" pitchFamily="50" charset="-128"/>
              </a:rPr>
              <a:t>課題③</a:t>
            </a:r>
          </a:p>
        </p:txBody>
      </p:sp>
      <p:sp>
        <p:nvSpPr>
          <p:cNvPr id="43" name="正方形/長方形 42">
            <a:extLst>
              <a:ext uri="{FF2B5EF4-FFF2-40B4-BE49-F238E27FC236}">
                <a16:creationId xmlns:a16="http://schemas.microsoft.com/office/drawing/2014/main" id="{6C0301FD-D234-4582-8531-06106D8A7D07}"/>
              </a:ext>
            </a:extLst>
          </p:cNvPr>
          <p:cNvSpPr/>
          <p:nvPr/>
        </p:nvSpPr>
        <p:spPr>
          <a:xfrm>
            <a:off x="4703020" y="858052"/>
            <a:ext cx="1916837" cy="319605"/>
          </a:xfrm>
          <a:prstGeom prst="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smtClean="0">
                <a:latin typeface="Meiryo UI" panose="020B0604030504040204" pitchFamily="50" charset="-128"/>
                <a:ea typeface="Meiryo UI" panose="020B0604030504040204" pitchFamily="50" charset="-128"/>
              </a:rPr>
              <a:t>R</a:t>
            </a:r>
            <a:r>
              <a:rPr lang="en-US" altLang="ja-JP" sz="1350" dirty="0">
                <a:latin typeface="Meiryo UI" panose="020B0604030504040204" pitchFamily="50" charset="-128"/>
                <a:ea typeface="Meiryo UI" panose="020B0604030504040204" pitchFamily="50" charset="-128"/>
              </a:rPr>
              <a:t>4</a:t>
            </a:r>
            <a:r>
              <a:rPr lang="ja-JP" altLang="en-US" sz="1350" dirty="0" smtClean="0">
                <a:latin typeface="Meiryo UI" panose="020B0604030504040204" pitchFamily="50" charset="-128"/>
                <a:ea typeface="Meiryo UI" panose="020B0604030504040204" pitchFamily="50" charset="-128"/>
              </a:rPr>
              <a:t>年</a:t>
            </a:r>
            <a:r>
              <a:rPr lang="ja-JP" altLang="en-US" sz="1350" dirty="0">
                <a:latin typeface="Meiryo UI" panose="020B0604030504040204" pitchFamily="50" charset="-128"/>
                <a:ea typeface="Meiryo UI" panose="020B0604030504040204" pitchFamily="50" charset="-128"/>
              </a:rPr>
              <a:t>調査概要</a:t>
            </a:r>
          </a:p>
        </p:txBody>
      </p:sp>
      <p:sp>
        <p:nvSpPr>
          <p:cNvPr id="45" name="テキスト ボックス 44">
            <a:extLst>
              <a:ext uri="{FF2B5EF4-FFF2-40B4-BE49-F238E27FC236}">
                <a16:creationId xmlns:a16="http://schemas.microsoft.com/office/drawing/2014/main" id="{0BEB9A2D-281D-4079-B836-E4FD6C5971AD}"/>
              </a:ext>
            </a:extLst>
          </p:cNvPr>
          <p:cNvSpPr txBox="1"/>
          <p:nvPr/>
        </p:nvSpPr>
        <p:spPr>
          <a:xfrm>
            <a:off x="4703020" y="1190955"/>
            <a:ext cx="4137212" cy="784830"/>
          </a:xfrm>
          <a:prstGeom prst="rect">
            <a:avLst/>
          </a:prstGeom>
          <a:noFill/>
          <a:ln w="19050">
            <a:noFill/>
          </a:ln>
        </p:spPr>
        <p:txBody>
          <a:bodyPr wrap="square">
            <a:spAutoFit/>
          </a:bodyPr>
          <a:lstStyle/>
          <a:p>
            <a:pPr>
              <a:spcBef>
                <a:spcPts val="450"/>
              </a:spcBef>
            </a:pPr>
            <a:r>
              <a:rPr lang="ja-JP" altLang="en-US" sz="1050" b="1" dirty="0">
                <a:solidFill>
                  <a:srgbClr val="FF0000"/>
                </a:solidFill>
                <a:latin typeface="Meiryo UI" pitchFamily="50" charset="-128"/>
                <a:ea typeface="Meiryo UI" pitchFamily="50" charset="-128"/>
                <a:cs typeface="Meiryo UI" pitchFamily="50" charset="-128"/>
              </a:rPr>
              <a:t>大阪府における二次医療圏ごとに</a:t>
            </a:r>
            <a:r>
              <a:rPr lang="ja-JP" altLang="en-US" sz="1200" b="1" dirty="0">
                <a:solidFill>
                  <a:srgbClr val="FF0000"/>
                </a:solidFill>
                <a:latin typeface="Meiryo UI" pitchFamily="50" charset="-128"/>
                <a:ea typeface="Meiryo UI" pitchFamily="50" charset="-128"/>
                <a:cs typeface="Meiryo UI" pitchFamily="50" charset="-128"/>
              </a:rPr>
              <a:t>１つのネットワークを構築するため</a:t>
            </a:r>
            <a:r>
              <a:rPr lang="ja-JP" altLang="en-US" sz="1200" dirty="0">
                <a:latin typeface="Meiryo UI" pitchFamily="50" charset="-128"/>
                <a:ea typeface="Meiryo UI" pitchFamily="50" charset="-128"/>
                <a:cs typeface="Meiryo UI" pitchFamily="50" charset="-128"/>
              </a:rPr>
              <a:t>に、</a:t>
            </a:r>
            <a:r>
              <a:rPr lang="ja-JP" altLang="en-US" sz="1050" dirty="0">
                <a:latin typeface="Meiryo UI" pitchFamily="50" charset="-128"/>
                <a:ea typeface="Meiryo UI" pitchFamily="50" charset="-128"/>
                <a:cs typeface="Meiryo UI" pitchFamily="50" charset="-128"/>
              </a:rPr>
              <a:t>地域連携システムの運営病院・医師会にヒアリング方式の調査</a:t>
            </a:r>
            <a:r>
              <a:rPr lang="ja-JP" altLang="en-US" sz="1050" dirty="0" smtClean="0">
                <a:latin typeface="Meiryo UI" pitchFamily="50" charset="-128"/>
                <a:ea typeface="Meiryo UI" pitchFamily="50" charset="-128"/>
                <a:cs typeface="Meiryo UI" pitchFamily="50" charset="-128"/>
              </a:rPr>
              <a:t>を実施</a:t>
            </a:r>
            <a:r>
              <a:rPr lang="ja-JP" altLang="en-US" sz="1050" dirty="0">
                <a:latin typeface="Meiryo UI" pitchFamily="50" charset="-128"/>
                <a:ea typeface="Meiryo UI" pitchFamily="50" charset="-128"/>
                <a:cs typeface="Meiryo UI" pitchFamily="50" charset="-128"/>
              </a:rPr>
              <a:t>し、利用者の生の声を収集することで、現状の地域連携システムがおかれている状況や課題を整理し、将来的な構想に関する意見を把握する。</a:t>
            </a:r>
            <a:endParaRPr lang="en-US" altLang="ja-JP" sz="1050" dirty="0">
              <a:latin typeface="Meiryo UI" pitchFamily="50" charset="-128"/>
              <a:ea typeface="Meiryo UI" pitchFamily="50" charset="-128"/>
              <a:cs typeface="Meiryo UI" pitchFamily="50" charset="-128"/>
            </a:endParaRPr>
          </a:p>
        </p:txBody>
      </p:sp>
      <p:sp>
        <p:nvSpPr>
          <p:cNvPr id="48" name="テキスト ボックス 47">
            <a:extLst>
              <a:ext uri="{FF2B5EF4-FFF2-40B4-BE49-F238E27FC236}">
                <a16:creationId xmlns:a16="http://schemas.microsoft.com/office/drawing/2014/main" id="{FE7F9CE8-537E-468F-81BB-0BF7CCACCDF3}"/>
              </a:ext>
            </a:extLst>
          </p:cNvPr>
          <p:cNvSpPr txBox="1"/>
          <p:nvPr/>
        </p:nvSpPr>
        <p:spPr>
          <a:xfrm>
            <a:off x="4773387" y="1988710"/>
            <a:ext cx="4168682" cy="618824"/>
          </a:xfrm>
          <a:prstGeom prst="rect">
            <a:avLst/>
          </a:prstGeom>
          <a:noFill/>
          <a:ln w="19050">
            <a:noFill/>
          </a:ln>
        </p:spPr>
        <p:txBody>
          <a:bodyPr wrap="square">
            <a:spAutoFit/>
          </a:bodyPr>
          <a:lstStyle/>
          <a:p>
            <a:pPr marL="214313" indent="-214313">
              <a:spcBef>
                <a:spcPts val="450"/>
              </a:spcBef>
              <a:buFont typeface="Wingdings" panose="05000000000000000000" pitchFamily="2" charset="2"/>
              <a:buChar char="l"/>
            </a:pPr>
            <a:r>
              <a:rPr lang="ja-JP" altLang="en-US" sz="1050" dirty="0">
                <a:solidFill>
                  <a:srgbClr val="002060"/>
                </a:solidFill>
                <a:latin typeface="Meiryo UI" pitchFamily="50" charset="-128"/>
                <a:ea typeface="Meiryo UI" pitchFamily="50" charset="-128"/>
                <a:cs typeface="Meiryo UI" pitchFamily="50" charset="-128"/>
              </a:rPr>
              <a:t>　ヒアリング対象</a:t>
            </a:r>
            <a:r>
              <a:rPr lang="ja-JP" altLang="en-US" sz="1050" dirty="0" smtClean="0">
                <a:solidFill>
                  <a:srgbClr val="002060"/>
                </a:solidFill>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22</a:t>
            </a:r>
            <a:r>
              <a:rPr lang="ja-JP" altLang="en-US" sz="1050" dirty="0" smtClean="0">
                <a:latin typeface="Meiryo UI" pitchFamily="50" charset="-128"/>
                <a:ea typeface="Meiryo UI" pitchFamily="50" charset="-128"/>
                <a:cs typeface="Meiryo UI" pitchFamily="50" charset="-128"/>
              </a:rPr>
              <a:t>施設</a:t>
            </a:r>
            <a:endParaRPr lang="en-US" altLang="ja-JP" sz="1050" dirty="0">
              <a:latin typeface="Meiryo UI" pitchFamily="50" charset="-128"/>
              <a:ea typeface="Meiryo UI" pitchFamily="50" charset="-128"/>
              <a:cs typeface="Meiryo UI" pitchFamily="50" charset="-128"/>
            </a:endParaRPr>
          </a:p>
          <a:p>
            <a:pPr>
              <a:spcBef>
                <a:spcPts val="450"/>
              </a:spcBef>
            </a:pPr>
            <a:r>
              <a:rPr lang="ja-JP" altLang="en-US" sz="788" dirty="0">
                <a:latin typeface="Meiryo UI" pitchFamily="50" charset="-128"/>
                <a:ea typeface="Meiryo UI" pitchFamily="50" charset="-128"/>
                <a:cs typeface="Meiryo UI" pitchFamily="50" charset="-128"/>
              </a:rPr>
              <a:t>　・ 全８医療圏</a:t>
            </a:r>
            <a:r>
              <a:rPr lang="en-US" altLang="ja-JP" sz="788" dirty="0">
                <a:latin typeface="Meiryo UI" pitchFamily="50" charset="-128"/>
                <a:ea typeface="Meiryo UI" pitchFamily="50" charset="-128"/>
                <a:cs typeface="Meiryo UI" pitchFamily="50" charset="-128"/>
              </a:rPr>
              <a:t>(</a:t>
            </a:r>
            <a:r>
              <a:rPr lang="ja-JP" altLang="en-US" sz="788" dirty="0">
                <a:latin typeface="Meiryo UI" pitchFamily="50" charset="-128"/>
                <a:ea typeface="Meiryo UI" pitchFamily="50" charset="-128"/>
                <a:cs typeface="Meiryo UI" pitchFamily="50" charset="-128"/>
              </a:rPr>
              <a:t>二次</a:t>
            </a:r>
            <a:r>
              <a:rPr lang="en-US" altLang="ja-JP" sz="788" dirty="0">
                <a:latin typeface="Meiryo UI" pitchFamily="50" charset="-128"/>
                <a:ea typeface="Meiryo UI" pitchFamily="50" charset="-128"/>
                <a:cs typeface="Meiryo UI" pitchFamily="50" charset="-128"/>
              </a:rPr>
              <a:t>)</a:t>
            </a:r>
            <a:r>
              <a:rPr lang="ja-JP" altLang="en-US" sz="788" dirty="0">
                <a:latin typeface="Meiryo UI" pitchFamily="50" charset="-128"/>
                <a:ea typeface="Meiryo UI" pitchFamily="50" charset="-128"/>
                <a:cs typeface="Meiryo UI" pitchFamily="50" charset="-128"/>
              </a:rPr>
              <a:t>のそれぞれ補助病院とその病院が所属する医師会</a:t>
            </a:r>
            <a:r>
              <a:rPr lang="en-US" altLang="ja-JP" sz="788" dirty="0">
                <a:latin typeface="Meiryo UI" pitchFamily="50" charset="-128"/>
                <a:ea typeface="Meiryo UI" pitchFamily="50" charset="-128"/>
                <a:cs typeface="Meiryo UI" pitchFamily="50" charset="-128"/>
              </a:rPr>
              <a:t>(18</a:t>
            </a:r>
            <a:r>
              <a:rPr lang="ja-JP" altLang="en-US" sz="788" dirty="0">
                <a:latin typeface="Meiryo UI" pitchFamily="50" charset="-128"/>
                <a:ea typeface="Meiryo UI" pitchFamily="50" charset="-128"/>
                <a:cs typeface="Meiryo UI" pitchFamily="50" charset="-128"/>
              </a:rPr>
              <a:t>施設</a:t>
            </a:r>
            <a:r>
              <a:rPr lang="en-US" altLang="ja-JP" sz="788" dirty="0">
                <a:latin typeface="Meiryo UI" pitchFamily="50" charset="-128"/>
                <a:ea typeface="Meiryo UI" pitchFamily="50" charset="-128"/>
                <a:cs typeface="Meiryo UI" pitchFamily="50" charset="-128"/>
              </a:rPr>
              <a:t>)</a:t>
            </a:r>
          </a:p>
          <a:p>
            <a:pPr>
              <a:spcBef>
                <a:spcPts val="450"/>
              </a:spcBef>
            </a:pPr>
            <a:r>
              <a:rPr lang="ja-JP" altLang="en-US" sz="750" dirty="0">
                <a:latin typeface="Meiryo UI" pitchFamily="50" charset="-128"/>
                <a:ea typeface="Meiryo UI" pitchFamily="50" charset="-128"/>
                <a:cs typeface="Meiryo UI" pitchFamily="50" charset="-128"/>
              </a:rPr>
              <a:t>　・ 個別関係施設</a:t>
            </a:r>
            <a:r>
              <a:rPr lang="en-US" altLang="ja-JP" sz="750" dirty="0">
                <a:latin typeface="Meiryo UI" pitchFamily="50" charset="-128"/>
                <a:ea typeface="Meiryo UI" pitchFamily="50" charset="-128"/>
                <a:cs typeface="Meiryo UI" pitchFamily="50" charset="-128"/>
              </a:rPr>
              <a:t>(4</a:t>
            </a:r>
            <a:r>
              <a:rPr lang="ja-JP" altLang="en-US" sz="750" dirty="0">
                <a:latin typeface="Meiryo UI" pitchFamily="50" charset="-128"/>
                <a:ea typeface="Meiryo UI" pitchFamily="50" charset="-128"/>
                <a:cs typeface="Meiryo UI" pitchFamily="50" charset="-128"/>
              </a:rPr>
              <a:t>施設</a:t>
            </a:r>
            <a:r>
              <a:rPr lang="en-US" altLang="ja-JP" sz="750" dirty="0">
                <a:latin typeface="Meiryo UI" pitchFamily="50" charset="-128"/>
                <a:ea typeface="Meiryo UI" pitchFamily="50" charset="-128"/>
                <a:cs typeface="Meiryo UI" pitchFamily="50" charset="-128"/>
              </a:rPr>
              <a:t>)</a:t>
            </a:r>
            <a:r>
              <a:rPr lang="ja-JP" altLang="en-US" sz="750" dirty="0">
                <a:latin typeface="Meiryo UI" pitchFamily="50" charset="-128"/>
                <a:ea typeface="Meiryo UI" pitchFamily="50" charset="-128"/>
                <a:cs typeface="Meiryo UI" pitchFamily="50" charset="-128"/>
              </a:rPr>
              <a:t>　　　　　　　　　　　例：大阪府立病院機構本部　等</a:t>
            </a:r>
            <a:endParaRPr lang="en-US" altLang="ja-JP" sz="750" dirty="0">
              <a:latin typeface="Meiryo UI" pitchFamily="50" charset="-128"/>
              <a:ea typeface="Meiryo UI" pitchFamily="50" charset="-128"/>
              <a:cs typeface="Meiryo UI" pitchFamily="50" charset="-128"/>
            </a:endParaRPr>
          </a:p>
        </p:txBody>
      </p:sp>
      <p:pic>
        <p:nvPicPr>
          <p:cNvPr id="49" name="図 48">
            <a:extLst>
              <a:ext uri="{FF2B5EF4-FFF2-40B4-BE49-F238E27FC236}">
                <a16:creationId xmlns:a16="http://schemas.microsoft.com/office/drawing/2014/main" id="{8EDC91BB-B754-4CC4-B136-CA62DD7D655C}"/>
              </a:ext>
            </a:extLst>
          </p:cNvPr>
          <p:cNvPicPr>
            <a:picLocks noChangeAspect="1"/>
          </p:cNvPicPr>
          <p:nvPr/>
        </p:nvPicPr>
        <p:blipFill>
          <a:blip r:embed="rId2"/>
          <a:stretch>
            <a:fillRect/>
          </a:stretch>
        </p:blipFill>
        <p:spPr>
          <a:xfrm>
            <a:off x="4449075" y="3024479"/>
            <a:ext cx="2314729" cy="2283502"/>
          </a:xfrm>
          <a:prstGeom prst="rect">
            <a:avLst/>
          </a:prstGeom>
        </p:spPr>
      </p:pic>
      <p:sp>
        <p:nvSpPr>
          <p:cNvPr id="51" name="テキスト ボックス 50">
            <a:extLst>
              <a:ext uri="{FF2B5EF4-FFF2-40B4-BE49-F238E27FC236}">
                <a16:creationId xmlns:a16="http://schemas.microsoft.com/office/drawing/2014/main" id="{3A656B96-AA4B-4150-BA5B-B7DCF3B06EF6}"/>
              </a:ext>
            </a:extLst>
          </p:cNvPr>
          <p:cNvSpPr txBox="1"/>
          <p:nvPr/>
        </p:nvSpPr>
        <p:spPr>
          <a:xfrm>
            <a:off x="4877828" y="5320388"/>
            <a:ext cx="1979709" cy="207749"/>
          </a:xfrm>
          <a:prstGeom prst="rect">
            <a:avLst/>
          </a:prstGeom>
          <a:noFill/>
        </p:spPr>
        <p:txBody>
          <a:bodyPr wrap="square" rtlCol="0">
            <a:spAutoFit/>
          </a:bodyPr>
          <a:lstStyle/>
          <a:p>
            <a:pPr defTabSz="685800" eaLnBrk="0" fontAlgn="base" hangingPunct="0">
              <a:spcBef>
                <a:spcPct val="0"/>
              </a:spcBef>
              <a:spcAft>
                <a:spcPct val="0"/>
              </a:spcAft>
              <a:defRPr/>
            </a:pPr>
            <a:r>
              <a:rPr lang="ja-JP" altLang="en-US" sz="750" dirty="0">
                <a:solidFill>
                  <a:srgbClr val="000000"/>
                </a:solidFill>
                <a:latin typeface="メイリオ" panose="020B0604030504040204" pitchFamily="50" charset="-128"/>
                <a:ea typeface="メイリオ" panose="020B0604030504040204" pitchFamily="50" charset="-128"/>
              </a:rPr>
              <a:t>出典　総務省　クラウド型</a:t>
            </a:r>
            <a:r>
              <a:rPr lang="en-US" altLang="ja-JP" sz="750" dirty="0">
                <a:solidFill>
                  <a:srgbClr val="000000"/>
                </a:solidFill>
                <a:latin typeface="メイリオ" panose="020B0604030504040204" pitchFamily="50" charset="-128"/>
                <a:ea typeface="メイリオ" panose="020B0604030504040204" pitchFamily="50" charset="-128"/>
              </a:rPr>
              <a:t>EHR</a:t>
            </a:r>
            <a:r>
              <a:rPr lang="ja-JP" altLang="en-US" sz="750" dirty="0">
                <a:solidFill>
                  <a:srgbClr val="000000"/>
                </a:solidFill>
                <a:latin typeface="メイリオ" panose="020B0604030504040204" pitchFamily="50" charset="-128"/>
                <a:ea typeface="メイリオ" panose="020B0604030504040204" pitchFamily="50" charset="-128"/>
              </a:rPr>
              <a:t>事業資料</a:t>
            </a:r>
          </a:p>
        </p:txBody>
      </p:sp>
      <p:pic>
        <p:nvPicPr>
          <p:cNvPr id="52" name="図 51">
            <a:extLst>
              <a:ext uri="{FF2B5EF4-FFF2-40B4-BE49-F238E27FC236}">
                <a16:creationId xmlns:a16="http://schemas.microsoft.com/office/drawing/2014/main" id="{FBB74861-EE06-4DCB-9D53-6F77C37FBD6C}"/>
              </a:ext>
            </a:extLst>
          </p:cNvPr>
          <p:cNvPicPr>
            <a:picLocks noChangeAspect="1"/>
          </p:cNvPicPr>
          <p:nvPr/>
        </p:nvPicPr>
        <p:blipFill>
          <a:blip r:embed="rId3"/>
          <a:stretch>
            <a:fillRect/>
          </a:stretch>
        </p:blipFill>
        <p:spPr>
          <a:xfrm>
            <a:off x="6857537" y="3218811"/>
            <a:ext cx="2106536" cy="1977368"/>
          </a:xfrm>
          <a:prstGeom prst="rect">
            <a:avLst/>
          </a:prstGeom>
        </p:spPr>
      </p:pic>
      <p:sp>
        <p:nvSpPr>
          <p:cNvPr id="3" name="正方形/長方形 2">
            <a:extLst>
              <a:ext uri="{FF2B5EF4-FFF2-40B4-BE49-F238E27FC236}">
                <a16:creationId xmlns:a16="http://schemas.microsoft.com/office/drawing/2014/main" id="{98F4A8CE-D84A-49A1-BBC9-156AC4C1F480}"/>
              </a:ext>
            </a:extLst>
          </p:cNvPr>
          <p:cNvSpPr/>
          <p:nvPr/>
        </p:nvSpPr>
        <p:spPr>
          <a:xfrm>
            <a:off x="6857537" y="3081629"/>
            <a:ext cx="2257567" cy="222635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7" name="直線矢印コネクタ 6">
            <a:extLst>
              <a:ext uri="{FF2B5EF4-FFF2-40B4-BE49-F238E27FC236}">
                <a16:creationId xmlns:a16="http://schemas.microsoft.com/office/drawing/2014/main" id="{E4033B45-883C-4EF3-9BBE-CB926E37B6B6}"/>
              </a:ext>
            </a:extLst>
          </p:cNvPr>
          <p:cNvCxnSpPr>
            <a:stCxn id="19" idx="3"/>
            <a:endCxn id="43" idx="1"/>
          </p:cNvCxnSpPr>
          <p:nvPr/>
        </p:nvCxnSpPr>
        <p:spPr>
          <a:xfrm>
            <a:off x="2171700" y="1014224"/>
            <a:ext cx="2531321" cy="36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矢印: 五方向 7">
            <a:extLst>
              <a:ext uri="{FF2B5EF4-FFF2-40B4-BE49-F238E27FC236}">
                <a16:creationId xmlns:a16="http://schemas.microsoft.com/office/drawing/2014/main" id="{CBDCA86C-F342-45A6-967E-00EC3851C538}"/>
              </a:ext>
            </a:extLst>
          </p:cNvPr>
          <p:cNvSpPr/>
          <p:nvPr/>
        </p:nvSpPr>
        <p:spPr>
          <a:xfrm>
            <a:off x="4503263" y="2808970"/>
            <a:ext cx="2179695" cy="2031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latin typeface="Meiryo UI" panose="020B0604030504040204" pitchFamily="50" charset="-128"/>
                <a:ea typeface="Meiryo UI" panose="020B0604030504040204" pitchFamily="50" charset="-128"/>
              </a:rPr>
              <a:t>提示資料①あるべき仕組みの姿</a:t>
            </a:r>
          </a:p>
        </p:txBody>
      </p:sp>
      <p:sp>
        <p:nvSpPr>
          <p:cNvPr id="56" name="矢印: 五方向 55">
            <a:extLst>
              <a:ext uri="{FF2B5EF4-FFF2-40B4-BE49-F238E27FC236}">
                <a16:creationId xmlns:a16="http://schemas.microsoft.com/office/drawing/2014/main" id="{2097865F-F3E4-4480-950D-1F263A313FB5}"/>
              </a:ext>
            </a:extLst>
          </p:cNvPr>
          <p:cNvSpPr/>
          <p:nvPr/>
        </p:nvSpPr>
        <p:spPr>
          <a:xfrm>
            <a:off x="6755179" y="2804164"/>
            <a:ext cx="2388821" cy="2203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latin typeface="Meiryo UI" panose="020B0604030504040204" pitchFamily="50" charset="-128"/>
                <a:ea typeface="Meiryo UI" panose="020B0604030504040204" pitchFamily="50" charset="-128"/>
              </a:rPr>
              <a:t>提示資料②二次医療圏の運営事務局を設置</a:t>
            </a:r>
          </a:p>
        </p:txBody>
      </p:sp>
      <p:sp>
        <p:nvSpPr>
          <p:cNvPr id="28" name="タイトル 1"/>
          <p:cNvSpPr txBox="1">
            <a:spLocks/>
          </p:cNvSpPr>
          <p:nvPr/>
        </p:nvSpPr>
        <p:spPr>
          <a:xfrm>
            <a:off x="0" y="0"/>
            <a:ext cx="9152423" cy="638738"/>
          </a:xfrm>
          <a:prstGeom prst="rect">
            <a:avLst/>
          </a:prstGeom>
          <a:solidFill>
            <a:schemeClr val="tx1"/>
          </a:solidFill>
        </p:spPr>
        <p:txBody>
          <a:bodyPr vert="horz" lIns="91440" tIns="45720" rIns="91440" bIns="45720" rtlCol="0" anchor="ctr">
            <a:noAutofit/>
          </a:bodyPr>
          <a:lstStyle>
            <a:lvl1pPr algn="ctr">
              <a:spcBef>
                <a:spcPct val="0"/>
              </a:spcBef>
              <a:buNone/>
              <a:defRPr sz="28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000" dirty="0"/>
              <a:t>　　</a:t>
            </a:r>
            <a:r>
              <a:rPr lang="ja-JP" altLang="en-US" sz="2000" dirty="0" smtClean="0"/>
              <a:t> 地域</a:t>
            </a:r>
            <a:r>
              <a:rPr lang="ja-JP" altLang="en-US" sz="2000" dirty="0"/>
              <a:t>連携システムを活用したネットワーク構築に関する補助要件等</a:t>
            </a:r>
            <a:endParaRPr lang="en-US" altLang="ja-JP" sz="2000" dirty="0"/>
          </a:p>
          <a:p>
            <a:r>
              <a:rPr lang="ja-JP" altLang="en-US" sz="2000" dirty="0"/>
              <a:t>検討業務（</a:t>
            </a:r>
            <a:r>
              <a:rPr lang="en-US" altLang="ja-JP" sz="2000" dirty="0"/>
              <a:t>R3</a:t>
            </a:r>
            <a:r>
              <a:rPr lang="ja-JP" altLang="en-US" sz="2000" dirty="0"/>
              <a:t>年度調査結果を踏まえた</a:t>
            </a:r>
            <a:r>
              <a:rPr lang="en-US" altLang="ja-JP" sz="2000" dirty="0"/>
              <a:t>R4</a:t>
            </a:r>
            <a:r>
              <a:rPr lang="ja-JP" altLang="en-US" sz="2000" dirty="0"/>
              <a:t>年度実態調査）</a:t>
            </a:r>
            <a:endParaRPr lang="en-US" altLang="ja-JP" sz="2000" dirty="0"/>
          </a:p>
        </p:txBody>
      </p:sp>
      <p:sp>
        <p:nvSpPr>
          <p:cNvPr id="29" name="角丸四角形 28"/>
          <p:cNvSpPr/>
          <p:nvPr/>
        </p:nvSpPr>
        <p:spPr bwMode="auto">
          <a:xfrm>
            <a:off x="179695"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事業１</a:t>
            </a:r>
          </a:p>
        </p:txBody>
      </p:sp>
      <p:sp>
        <p:nvSpPr>
          <p:cNvPr id="32" name="四角形: 角を丸くする 5">
            <a:extLst>
              <a:ext uri="{FF2B5EF4-FFF2-40B4-BE49-F238E27FC236}">
                <a16:creationId xmlns:a16="http://schemas.microsoft.com/office/drawing/2014/main" id="{F24DAC6E-BFEB-0F58-45A5-E4EAA7169C85}"/>
              </a:ext>
            </a:extLst>
          </p:cNvPr>
          <p:cNvSpPr/>
          <p:nvPr/>
        </p:nvSpPr>
        <p:spPr>
          <a:xfrm>
            <a:off x="436244" y="5697749"/>
            <a:ext cx="8313542" cy="1057109"/>
          </a:xfrm>
          <a:prstGeom prst="roundRect">
            <a:avLst/>
          </a:prstGeom>
          <a:solidFill>
            <a:schemeClr val="bg1"/>
          </a:solidFill>
          <a:ln>
            <a:solidFill>
              <a:schemeClr val="accent2"/>
            </a:solidFill>
          </a:ln>
        </p:spPr>
        <p:style>
          <a:lnRef idx="3">
            <a:schemeClr val="lt1"/>
          </a:lnRef>
          <a:fillRef idx="1">
            <a:schemeClr val="accent2"/>
          </a:fillRef>
          <a:effectRef idx="1">
            <a:schemeClr val="accent2"/>
          </a:effectRef>
          <a:fontRef idx="minor">
            <a:schemeClr val="lt1"/>
          </a:fontRef>
        </p:style>
        <p:txBody>
          <a:bodyPr lIns="36000" rIns="36000" rtlCol="0" anchor="ctr"/>
          <a:lstStyle/>
          <a:p>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設定</a:t>
            </a:r>
            <a:r>
              <a:rPr kumimoji="1" lang="ja-JP" altLang="en-US" sz="1400" dirty="0">
                <a:solidFill>
                  <a:schemeClr val="tx1"/>
                </a:solidFill>
                <a:latin typeface="Meiryo UI" panose="020B0604030504040204" pitchFamily="50" charset="-128"/>
                <a:ea typeface="Meiryo UI" panose="020B0604030504040204" pitchFamily="50" charset="-128"/>
              </a:rPr>
              <a:t>した課題①②と対応の方向性については</a:t>
            </a:r>
            <a:r>
              <a:rPr kumimoji="1" lang="ja-JP" altLang="en-US" sz="1400" dirty="0">
                <a:solidFill>
                  <a:srgbClr val="FF0000"/>
                </a:solidFill>
                <a:latin typeface="Meiryo UI" panose="020B0604030504040204" pitchFamily="50" charset="-128"/>
                <a:ea typeface="Meiryo UI" panose="020B0604030504040204" pitchFamily="50" charset="-128"/>
              </a:rPr>
              <a:t>現場認識とずれがなく</a:t>
            </a:r>
            <a:r>
              <a:rPr kumimoji="1" lang="ja-JP" altLang="en-US" sz="1400" dirty="0" smtClean="0">
                <a:solidFill>
                  <a:schemeClr val="tx1"/>
                </a:solidFill>
                <a:latin typeface="Meiryo UI" panose="020B0604030504040204" pitchFamily="50" charset="-128"/>
                <a:ea typeface="Meiryo UI" panose="020B0604030504040204" pitchFamily="50" charset="-128"/>
              </a:rPr>
              <a:t>、肯定的な意見が多かった。</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・課題</a:t>
            </a:r>
            <a:r>
              <a:rPr lang="ja-JP" altLang="en-US" sz="1400" dirty="0">
                <a:solidFill>
                  <a:schemeClr val="tx1"/>
                </a:solidFill>
                <a:latin typeface="Meiryo UI" panose="020B0604030504040204" pitchFamily="50" charset="-128"/>
                <a:ea typeface="Meiryo UI" panose="020B0604030504040204" pitchFamily="50" charset="-128"/>
              </a:rPr>
              <a:t>③二次医療圏単位</a:t>
            </a:r>
            <a:r>
              <a:rPr lang="ja-JP" altLang="en-US" sz="1400" dirty="0" smtClean="0">
                <a:solidFill>
                  <a:schemeClr val="tx1"/>
                </a:solidFill>
                <a:latin typeface="Meiryo UI" panose="020B0604030504040204" pitchFamily="50" charset="-128"/>
                <a:ea typeface="Meiryo UI" panose="020B0604030504040204" pitchFamily="50" charset="-128"/>
              </a:rPr>
              <a:t>における</a:t>
            </a:r>
            <a:r>
              <a:rPr lang="ja-JP" altLang="en-US" sz="1400" dirty="0">
                <a:solidFill>
                  <a:schemeClr val="tx1"/>
                </a:solidFill>
                <a:latin typeface="Meiryo UI" panose="020B0604030504040204" pitchFamily="50" charset="-128"/>
                <a:ea typeface="Meiryo UI" panose="020B0604030504040204" pitchFamily="50" charset="-128"/>
              </a:rPr>
              <a:t>運営事務局の設置について</a:t>
            </a:r>
            <a:r>
              <a:rPr lang="ja-JP" altLang="en-US" sz="1400" dirty="0" smtClean="0">
                <a:solidFill>
                  <a:schemeClr val="tx1"/>
                </a:solidFill>
                <a:latin typeface="Meiryo UI" panose="020B0604030504040204" pitchFamily="50" charset="-128"/>
                <a:ea typeface="Meiryo UI" panose="020B0604030504040204" pitchFamily="50" charset="-128"/>
              </a:rPr>
              <a:t>は</a:t>
            </a:r>
            <a:r>
              <a:rPr lang="ja-JP" altLang="en-US" sz="1400" dirty="0" smtClean="0">
                <a:solidFill>
                  <a:srgbClr val="FF0000"/>
                </a:solidFill>
                <a:latin typeface="Meiryo UI" panose="020B0604030504040204" pitchFamily="50" charset="-128"/>
                <a:ea typeface="Meiryo UI" panose="020B0604030504040204" pitchFamily="50" charset="-128"/>
              </a:rPr>
              <a:t>コンセプト</a:t>
            </a:r>
            <a:r>
              <a:rPr lang="ja-JP" altLang="en-US" sz="1400" dirty="0">
                <a:solidFill>
                  <a:srgbClr val="FF0000"/>
                </a:solidFill>
                <a:latin typeface="Meiryo UI" panose="020B0604030504040204" pitchFamily="50" charset="-128"/>
                <a:ea typeface="Meiryo UI" panose="020B0604030504040204" pitchFamily="50" charset="-128"/>
              </a:rPr>
              <a:t>には肯定だが、実現できる</a:t>
            </a:r>
            <a:r>
              <a:rPr lang="ja-JP" altLang="en-US" sz="1400" dirty="0" smtClean="0">
                <a:solidFill>
                  <a:srgbClr val="FF0000"/>
                </a:solidFill>
                <a:latin typeface="Meiryo UI" panose="020B0604030504040204" pitchFamily="50" charset="-128"/>
                <a:ea typeface="Meiryo UI" panose="020B0604030504040204" pitchFamily="50" charset="-128"/>
              </a:rPr>
              <a:t>かに</a:t>
            </a:r>
            <a:r>
              <a:rPr lang="ja-JP" altLang="en-US" sz="1400" dirty="0">
                <a:solidFill>
                  <a:srgbClr val="FF0000"/>
                </a:solidFill>
                <a:latin typeface="Meiryo UI" panose="020B0604030504040204" pitchFamily="50" charset="-128"/>
                <a:ea typeface="Meiryo UI" panose="020B0604030504040204" pitchFamily="50" charset="-128"/>
              </a:rPr>
              <a:t>ついて</a:t>
            </a:r>
            <a:r>
              <a:rPr lang="ja-JP" altLang="en-US" sz="1400" dirty="0" smtClean="0">
                <a:solidFill>
                  <a:srgbClr val="FF0000"/>
                </a:solidFill>
                <a:latin typeface="Meiryo UI" panose="020B0604030504040204" pitchFamily="50" charset="-128"/>
                <a:ea typeface="Meiryo UI" panose="020B0604030504040204" pitchFamily="50" charset="-128"/>
              </a:rPr>
              <a:t>は</a:t>
            </a:r>
            <a:r>
              <a:rPr lang="en-US" altLang="ja-JP" sz="1400" dirty="0" smtClean="0">
                <a:solidFill>
                  <a:srgbClr val="FF0000"/>
                </a:solidFill>
                <a:latin typeface="Meiryo UI" panose="020B0604030504040204" pitchFamily="50" charset="-128"/>
                <a:ea typeface="Meiryo UI" panose="020B0604030504040204" pitchFamily="50" charset="-128"/>
              </a:rPr>
              <a:t/>
            </a:r>
            <a:br>
              <a:rPr lang="en-US" altLang="ja-JP" sz="1400" dirty="0" smtClean="0">
                <a:solidFill>
                  <a:srgbClr val="FF0000"/>
                </a:solidFill>
                <a:latin typeface="Meiryo UI" panose="020B0604030504040204" pitchFamily="50" charset="-128"/>
                <a:ea typeface="Meiryo UI" panose="020B0604030504040204" pitchFamily="50" charset="-128"/>
              </a:rPr>
            </a:br>
            <a:r>
              <a:rPr lang="ja-JP" altLang="en-US" sz="1400" dirty="0" smtClean="0">
                <a:solidFill>
                  <a:srgbClr val="FF0000"/>
                </a:solidFill>
                <a:latin typeface="Meiryo UI" panose="020B0604030504040204" pitchFamily="50" charset="-128"/>
                <a:ea typeface="Meiryo UI" panose="020B0604030504040204" pitchFamily="50" charset="-128"/>
              </a:rPr>
              <a:t>　疑問</a:t>
            </a:r>
            <a:r>
              <a:rPr lang="ja-JP" altLang="en-US" sz="1400" dirty="0">
                <a:solidFill>
                  <a:srgbClr val="FF0000"/>
                </a:solidFill>
                <a:latin typeface="Meiryo UI" panose="020B0604030504040204" pitchFamily="50" charset="-128"/>
                <a:ea typeface="Meiryo UI" panose="020B0604030504040204" pitchFamily="50" charset="-128"/>
              </a:rPr>
              <a:t>がある</a:t>
            </a:r>
            <a:r>
              <a:rPr lang="ja-JP" altLang="en-US" sz="1400" dirty="0" smtClean="0">
                <a:solidFill>
                  <a:schemeClr val="tx1"/>
                </a:solidFill>
                <a:latin typeface="Meiryo UI" panose="020B0604030504040204" pitchFamily="50" charset="-128"/>
                <a:ea typeface="Meiryo UI" panose="020B0604030504040204" pitchFamily="50" charset="-128"/>
              </a:rPr>
              <a:t>と</a:t>
            </a:r>
            <a:r>
              <a:rPr lang="ja-JP" altLang="en-US" sz="1400" dirty="0">
                <a:solidFill>
                  <a:schemeClr val="tx1"/>
                </a:solidFill>
                <a:latin typeface="Meiryo UI" panose="020B0604030504040204" pitchFamily="50" charset="-128"/>
                <a:ea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rPr>
              <a:t>コメント</a:t>
            </a:r>
            <a:r>
              <a:rPr lang="ja-JP" altLang="en-US" sz="1400" dirty="0">
                <a:solidFill>
                  <a:schemeClr val="tx1"/>
                </a:solidFill>
                <a:latin typeface="Meiryo UI" panose="020B0604030504040204" pitchFamily="50" charset="-128"/>
                <a:ea typeface="Meiryo UI" panose="020B0604030504040204" pitchFamily="50" charset="-128"/>
              </a:rPr>
              <a:t>があった</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6C0301FD-D234-4582-8531-06106D8A7D07}"/>
              </a:ext>
            </a:extLst>
          </p:cNvPr>
          <p:cNvSpPr/>
          <p:nvPr/>
        </p:nvSpPr>
        <p:spPr>
          <a:xfrm>
            <a:off x="436244" y="5608632"/>
            <a:ext cx="1916837" cy="319605"/>
          </a:xfrm>
          <a:prstGeom prst="rect">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smtClean="0">
                <a:latin typeface="Meiryo UI" panose="020B0604030504040204" pitchFamily="50" charset="-128"/>
                <a:ea typeface="Meiryo UI" panose="020B0604030504040204" pitchFamily="50" charset="-128"/>
              </a:rPr>
              <a:t>R</a:t>
            </a:r>
            <a:r>
              <a:rPr lang="en-US" altLang="ja-JP" sz="1350" dirty="0">
                <a:latin typeface="Meiryo UI" panose="020B0604030504040204" pitchFamily="50" charset="-128"/>
                <a:ea typeface="Meiryo UI" panose="020B0604030504040204" pitchFamily="50" charset="-128"/>
              </a:rPr>
              <a:t>4</a:t>
            </a:r>
            <a:r>
              <a:rPr lang="ja-JP" altLang="en-US" sz="1350" dirty="0" smtClean="0">
                <a:latin typeface="Meiryo UI" panose="020B0604030504040204" pitchFamily="50" charset="-128"/>
                <a:ea typeface="Meiryo UI" panose="020B0604030504040204" pitchFamily="50" charset="-128"/>
              </a:rPr>
              <a:t>年調査結果概要</a:t>
            </a:r>
            <a:endParaRPr lang="ja-JP" altLang="en-US" sz="13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9329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D8A294E1-9981-4CB6-AA91-1BE87325338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120845" y="1703708"/>
            <a:ext cx="3858340" cy="4187212"/>
          </a:xfrm>
          <a:prstGeom prst="rect">
            <a:avLst/>
          </a:prstGeom>
        </p:spPr>
      </p:pic>
      <p:sp>
        <p:nvSpPr>
          <p:cNvPr id="3" name="テキスト ボックス 2">
            <a:extLst>
              <a:ext uri="{FF2B5EF4-FFF2-40B4-BE49-F238E27FC236}">
                <a16:creationId xmlns:a16="http://schemas.microsoft.com/office/drawing/2014/main" id="{019C98E0-5C50-4FC8-B9C0-5F278E5E9A94}"/>
              </a:ext>
            </a:extLst>
          </p:cNvPr>
          <p:cNvSpPr txBox="1"/>
          <p:nvPr/>
        </p:nvSpPr>
        <p:spPr>
          <a:xfrm>
            <a:off x="5220072" y="1727104"/>
            <a:ext cx="1330643" cy="461665"/>
          </a:xfrm>
          <a:prstGeom prst="rect">
            <a:avLst/>
          </a:prstGeom>
          <a:solidFill>
            <a:schemeClr val="bg1"/>
          </a:solidFill>
        </p:spPr>
        <p:txBody>
          <a:bodyPr wrap="square" rtlCol="0">
            <a:spAutoFit/>
          </a:bodyPr>
          <a:lstStyle/>
          <a:p>
            <a:pPr algn="ctr" eaLnBrk="0" fontAlgn="base" hangingPunct="0">
              <a:spcBef>
                <a:spcPct val="0"/>
              </a:spcBef>
              <a:spcAft>
                <a:spcPct val="0"/>
              </a:spcAft>
              <a:defRPr/>
            </a:pPr>
            <a:r>
              <a:rPr lang="ja-JP" altLang="en-US" sz="1200" dirty="0">
                <a:solidFill>
                  <a:srgbClr val="000000"/>
                </a:solidFill>
                <a:latin typeface="Arial" charset="0"/>
                <a:ea typeface="ＭＳ Ｐゴシック" charset="-128"/>
              </a:rPr>
              <a:t>二次医療圏単位</a:t>
            </a:r>
            <a:endParaRPr lang="en-US" altLang="ja-JP" sz="1200" dirty="0">
              <a:solidFill>
                <a:srgbClr val="000000"/>
              </a:solidFill>
              <a:latin typeface="Arial" charset="0"/>
              <a:ea typeface="ＭＳ Ｐゴシック" charset="-128"/>
            </a:endParaRPr>
          </a:p>
          <a:p>
            <a:pPr algn="ctr" eaLnBrk="0" fontAlgn="base" hangingPunct="0">
              <a:spcBef>
                <a:spcPct val="0"/>
              </a:spcBef>
              <a:spcAft>
                <a:spcPct val="0"/>
              </a:spcAft>
              <a:defRPr/>
            </a:pPr>
            <a:r>
              <a:rPr lang="ja-JP" altLang="en-US" sz="1200" dirty="0">
                <a:solidFill>
                  <a:srgbClr val="000000"/>
                </a:solidFill>
                <a:latin typeface="Arial" charset="0"/>
                <a:ea typeface="ＭＳ Ｐゴシック" charset="-128"/>
              </a:rPr>
              <a:t>８圏域</a:t>
            </a:r>
          </a:p>
        </p:txBody>
      </p:sp>
      <p:sp>
        <p:nvSpPr>
          <p:cNvPr id="9" name="タイトル 1">
            <a:extLst>
              <a:ext uri="{FF2B5EF4-FFF2-40B4-BE49-F238E27FC236}">
                <a16:creationId xmlns:a16="http://schemas.microsoft.com/office/drawing/2014/main" id="{2765D736-8610-4B06-89B8-D9FC62A7861B}"/>
              </a:ext>
            </a:extLst>
          </p:cNvPr>
          <p:cNvSpPr>
            <a:spLocks noGrp="1"/>
          </p:cNvSpPr>
          <p:nvPr>
            <p:ph type="title"/>
          </p:nvPr>
        </p:nvSpPr>
        <p:spPr>
          <a:xfrm>
            <a:off x="240931" y="846938"/>
            <a:ext cx="6059261" cy="276999"/>
          </a:xfrm>
        </p:spPr>
        <p:txBody>
          <a:bodyPr vert="horz" wrap="square" lIns="0" tIns="0" rIns="0" bIns="0" rtlCol="0" anchor="ctr">
            <a:spAutoFit/>
          </a:bodyPr>
          <a:lstStyle/>
          <a:p>
            <a:pPr algn="l"/>
            <a:r>
              <a:rPr lang="ja-JP" altLang="en-US" sz="1800" dirty="0">
                <a:latin typeface="Meiryo UI" pitchFamily="50" charset="-128"/>
                <a:ea typeface="Meiryo UI" pitchFamily="50" charset="-128"/>
                <a:cs typeface="Meiryo UI" pitchFamily="50" charset="-128"/>
              </a:rPr>
              <a:t>大阪府として二次医療圏単位における地域連携システムを検討</a:t>
            </a:r>
          </a:p>
        </p:txBody>
      </p:sp>
      <p:sp>
        <p:nvSpPr>
          <p:cNvPr id="11" name="四角形: 角を丸くする 10">
            <a:extLst>
              <a:ext uri="{FF2B5EF4-FFF2-40B4-BE49-F238E27FC236}">
                <a16:creationId xmlns:a16="http://schemas.microsoft.com/office/drawing/2014/main" id="{0C7590B2-2B46-4830-85C5-2876052C359C}"/>
              </a:ext>
            </a:extLst>
          </p:cNvPr>
          <p:cNvSpPr/>
          <p:nvPr/>
        </p:nvSpPr>
        <p:spPr>
          <a:xfrm>
            <a:off x="334462" y="1305355"/>
            <a:ext cx="2357913" cy="365933"/>
          </a:xfrm>
          <a:prstGeom prst="roundRect">
            <a:avLst/>
          </a:prstGeom>
          <a:no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lIns="27000" rIns="27000" rtlCol="0" anchor="ctr"/>
          <a:lstStyle/>
          <a:p>
            <a:pPr indent="130969" eaLnBrk="0" fontAlgn="base" hangingPunct="0">
              <a:spcBef>
                <a:spcPct val="0"/>
              </a:spcBef>
              <a:spcAft>
                <a:spcPct val="0"/>
              </a:spcAft>
              <a:defRPr/>
            </a:pPr>
            <a:r>
              <a:rPr lang="ja-JP" altLang="en-US" sz="135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地域連携システムの構築</a:t>
            </a:r>
            <a:r>
              <a:rPr lang="ja-JP" altLang="ja-JP" sz="135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目的</a:t>
            </a:r>
            <a:endParaRPr lang="ja-JP" altLang="en-US" sz="13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42307E39-D431-4FB7-8E28-29604F7AA9DD}"/>
              </a:ext>
            </a:extLst>
          </p:cNvPr>
          <p:cNvSpPr txBox="1"/>
          <p:nvPr/>
        </p:nvSpPr>
        <p:spPr>
          <a:xfrm>
            <a:off x="340631" y="1686104"/>
            <a:ext cx="4724376" cy="923330"/>
          </a:xfrm>
          <a:prstGeom prst="rect">
            <a:avLst/>
          </a:prstGeom>
          <a:noFill/>
        </p:spPr>
        <p:txBody>
          <a:bodyPr wrap="square">
            <a:spAutoFit/>
          </a:bodyPr>
          <a:lstStyle/>
          <a:p>
            <a:pPr eaLnBrk="0" fontAlgn="base" hangingPunct="0">
              <a:spcBef>
                <a:spcPct val="0"/>
              </a:spcBef>
              <a:spcAft>
                <a:spcPct val="0"/>
              </a:spcAft>
              <a:defRPr/>
            </a:pPr>
            <a:r>
              <a:rPr lang="ja-JP" altLang="ja-JP"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入院から在宅復帰までの病診連携等に</a:t>
            </a:r>
            <a:r>
              <a:rPr lang="ja-JP" altLang="ja-JP" sz="135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より</a:t>
            </a:r>
            <a:r>
              <a:rPr lang="ja-JP" altLang="en-US" sz="135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住民 </a:t>
            </a:r>
            <a:r>
              <a:rPr lang="ja-JP" altLang="ja-JP"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及び</a:t>
            </a:r>
            <a:r>
              <a:rPr lang="en-US" altLang="ja-JP"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医療機関がメリット</a:t>
            </a:r>
            <a:r>
              <a:rPr lang="ja-JP" altLang="en-US"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を</a:t>
            </a:r>
            <a:r>
              <a:rPr lang="ja-JP" altLang="ja-JP"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享受</a:t>
            </a:r>
            <a:r>
              <a:rPr lang="ja-JP" altLang="en-US" sz="135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できる仕組みづくり</a:t>
            </a:r>
            <a:endParaRPr lang="en-US" altLang="ja-JP" sz="135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defRPr/>
            </a:pPr>
            <a:r>
              <a:rPr lang="ja-JP" altLang="ja-JP"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既に、二次医療圏に複数ネットワークが</a:t>
            </a:r>
            <a:r>
              <a:rPr lang="ja-JP" altLang="ja-JP" sz="135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あること</a:t>
            </a:r>
            <a:r>
              <a:rPr lang="ja-JP" altLang="ja-JP"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から、各圏域の実情・特性にあわせ</a:t>
            </a:r>
            <a:r>
              <a:rPr lang="ja-JP" altLang="ja-JP" sz="135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、集約</a:t>
            </a:r>
            <a:r>
              <a:rPr lang="ja-JP" altLang="ja-JP"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・相互閲覧・統合の促進を</a:t>
            </a:r>
            <a:r>
              <a:rPr lang="ja-JP" altLang="ja-JP" sz="135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検討</a:t>
            </a:r>
            <a:endParaRPr lang="ja-JP" altLang="ja-JP" sz="13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56384E1-8FEF-4E8B-BEE6-A79557006AAB}"/>
              </a:ext>
            </a:extLst>
          </p:cNvPr>
          <p:cNvSpPr txBox="1"/>
          <p:nvPr/>
        </p:nvSpPr>
        <p:spPr>
          <a:xfrm>
            <a:off x="939080" y="3094633"/>
            <a:ext cx="3182081" cy="1061829"/>
          </a:xfrm>
          <a:prstGeom prst="rect">
            <a:avLst/>
          </a:prstGeom>
          <a:solidFill>
            <a:schemeClr val="accent6">
              <a:lumMod val="20000"/>
              <a:lumOff val="80000"/>
            </a:schemeClr>
          </a:solidFill>
        </p:spPr>
        <p:txBody>
          <a:bodyPr wrap="square">
            <a:spAutoFit/>
          </a:bodyPr>
          <a:lstStyle/>
          <a:p>
            <a:pPr marL="200025" indent="-200025" algn="ctr" eaLnBrk="0" fontAlgn="base" hangingPunct="0">
              <a:spcBef>
                <a:spcPct val="0"/>
              </a:spcBef>
              <a:spcAft>
                <a:spcPct val="0"/>
              </a:spcAft>
              <a:defRPr/>
            </a:pPr>
            <a:r>
              <a:rPr lang="en-US" altLang="ja-JP"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構築範囲</a:t>
            </a:r>
            <a:r>
              <a:rPr lang="en-US" altLang="ja-JP"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p>
          <a:p>
            <a:pPr algn="ctr" eaLnBrk="0" fontAlgn="base" hangingPunct="0">
              <a:spcBef>
                <a:spcPct val="0"/>
              </a:spcBef>
              <a:spcAft>
                <a:spcPct val="0"/>
              </a:spcAft>
              <a:defRPr/>
            </a:pPr>
            <a:r>
              <a:rPr lang="ja-JP" altLang="ja-JP" sz="15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入院医療サービス</a:t>
            </a:r>
            <a:r>
              <a:rPr lang="ja-JP" altLang="en-US" sz="15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を</a:t>
            </a:r>
            <a:r>
              <a:rPr lang="ja-JP" altLang="ja-JP" sz="15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提供範囲として</a:t>
            </a:r>
            <a:endParaRPr lang="en-US" altLang="ja-JP" sz="15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eaLnBrk="0" fontAlgn="base" hangingPunct="0">
              <a:spcBef>
                <a:spcPct val="0"/>
              </a:spcBef>
              <a:spcAft>
                <a:spcPct val="0"/>
              </a:spcAft>
              <a:defRPr/>
            </a:pPr>
            <a:r>
              <a:rPr lang="ja-JP" altLang="ja-JP" sz="15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医療計画で定める「二次医療圏」</a:t>
            </a:r>
            <a:r>
              <a:rPr lang="ja-JP" altLang="en-US" sz="15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単位に</a:t>
            </a:r>
            <a:r>
              <a:rPr lang="ja-JP" altLang="ja-JP" sz="15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原則１つのネットワークをめざ</a:t>
            </a:r>
            <a:r>
              <a:rPr lang="ja-JP" altLang="en-US" sz="15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す</a:t>
            </a:r>
            <a:endParaRPr lang="en-US" altLang="ja-JP" sz="15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タイトル 1"/>
          <p:cNvSpPr txBox="1">
            <a:spLocks/>
          </p:cNvSpPr>
          <p:nvPr/>
        </p:nvSpPr>
        <p:spPr>
          <a:xfrm>
            <a:off x="0" y="0"/>
            <a:ext cx="9152423" cy="638738"/>
          </a:xfrm>
          <a:prstGeom prst="rect">
            <a:avLst/>
          </a:prstGeom>
          <a:solidFill>
            <a:schemeClr val="tx1"/>
          </a:solidFill>
        </p:spPr>
        <p:txBody>
          <a:bodyPr vert="horz" lIns="91440" tIns="45720" rIns="91440" bIns="45720" rtlCol="0" anchor="ctr">
            <a:noAutofit/>
          </a:bodyPr>
          <a:lstStyle>
            <a:defPPr>
              <a:defRPr lang="ja-JP"/>
            </a:defPPr>
            <a:lvl1pPr algn="ctr">
              <a:spcBef>
                <a:spcPct val="0"/>
              </a:spcBef>
              <a:buNone/>
              <a:defRPr sz="20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a:t>
            </a:r>
            <a:r>
              <a:rPr lang="ja-JP" altLang="en-US" dirty="0" smtClean="0"/>
              <a:t> 地域</a:t>
            </a:r>
            <a:r>
              <a:rPr lang="ja-JP" altLang="en-US" dirty="0"/>
              <a:t>連携システムを活用したネットワーク構築に関する補助要件等</a:t>
            </a:r>
            <a:endParaRPr lang="en-US" altLang="ja-JP" dirty="0"/>
          </a:p>
          <a:p>
            <a:r>
              <a:rPr lang="ja-JP" altLang="en-US" dirty="0"/>
              <a:t>検討業務（</a:t>
            </a:r>
            <a:r>
              <a:rPr lang="en-US" altLang="ja-JP" dirty="0"/>
              <a:t>R3</a:t>
            </a:r>
            <a:r>
              <a:rPr lang="ja-JP" altLang="en-US" dirty="0"/>
              <a:t>年度調査結果を踏まえた</a:t>
            </a:r>
            <a:r>
              <a:rPr lang="en-US" altLang="ja-JP" dirty="0"/>
              <a:t>R4</a:t>
            </a:r>
            <a:r>
              <a:rPr lang="ja-JP" altLang="en-US" dirty="0"/>
              <a:t>年度実態調査）</a:t>
            </a:r>
            <a:endParaRPr lang="en-US" altLang="ja-JP" dirty="0"/>
          </a:p>
        </p:txBody>
      </p:sp>
      <p:sp>
        <p:nvSpPr>
          <p:cNvPr id="16" name="角丸四角形 15"/>
          <p:cNvSpPr/>
          <p:nvPr/>
        </p:nvSpPr>
        <p:spPr bwMode="auto">
          <a:xfrm>
            <a:off x="179695"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事業１</a:t>
            </a:r>
          </a:p>
        </p:txBody>
      </p:sp>
      <p:pic>
        <p:nvPicPr>
          <p:cNvPr id="18" name="図 17"/>
          <p:cNvPicPr>
            <a:picLocks noChangeAspect="1"/>
          </p:cNvPicPr>
          <p:nvPr/>
        </p:nvPicPr>
        <p:blipFill>
          <a:blip r:embed="rId5"/>
          <a:stretch>
            <a:fillRect/>
          </a:stretch>
        </p:blipFill>
        <p:spPr>
          <a:xfrm>
            <a:off x="255351" y="4975591"/>
            <a:ext cx="4527470" cy="1572267"/>
          </a:xfrm>
          <a:prstGeom prst="rect">
            <a:avLst/>
          </a:prstGeom>
        </p:spPr>
      </p:pic>
      <p:sp>
        <p:nvSpPr>
          <p:cNvPr id="19" name="テキスト ボックス 18"/>
          <p:cNvSpPr txBox="1"/>
          <p:nvPr/>
        </p:nvSpPr>
        <p:spPr>
          <a:xfrm>
            <a:off x="360187" y="4549855"/>
            <a:ext cx="4339868" cy="2215991"/>
          </a:xfrm>
          <a:prstGeom prst="rect">
            <a:avLst/>
          </a:prstGeom>
          <a:noFill/>
          <a:ln>
            <a:solidFill>
              <a:schemeClr val="accent1">
                <a:shade val="50000"/>
              </a:schemeClr>
            </a:solidFill>
            <a:prstDash val="dash"/>
          </a:ln>
        </p:spPr>
        <p:txBody>
          <a:bodyPr wrap="square" rtlCol="0">
            <a:spAutoFit/>
          </a:bodyPr>
          <a:lstStyle/>
          <a:p>
            <a:endParaRPr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ja-JP" altLang="en-US" dirty="0"/>
          </a:p>
        </p:txBody>
      </p:sp>
      <p:sp>
        <p:nvSpPr>
          <p:cNvPr id="20" name="テキスト ボックス 19"/>
          <p:cNvSpPr txBox="1"/>
          <p:nvPr/>
        </p:nvSpPr>
        <p:spPr>
          <a:xfrm>
            <a:off x="400566" y="4574577"/>
            <a:ext cx="4199397" cy="600164"/>
          </a:xfrm>
          <a:prstGeom prst="rect">
            <a:avLst/>
          </a:prstGeom>
          <a:noFill/>
        </p:spPr>
        <p:txBody>
          <a:bodyPr wrap="square" rtlCol="0">
            <a:spAutoFit/>
          </a:bodyPr>
          <a:lstStyle/>
          <a:p>
            <a:r>
              <a:rPr lang="en-US" altLang="ja-JP" sz="1200" b="1" dirty="0" smtClean="0"/>
              <a:t>【</a:t>
            </a:r>
            <a:r>
              <a:rPr lang="ja-JP" altLang="en-US" sz="1200" b="1" dirty="0" smtClean="0"/>
              <a:t>大阪府の補助事業</a:t>
            </a:r>
            <a:r>
              <a:rPr lang="en-US" altLang="ja-JP" sz="1200" b="1" dirty="0" smtClean="0"/>
              <a:t>】</a:t>
            </a:r>
          </a:p>
          <a:p>
            <a:r>
              <a:rPr kumimoji="1" lang="ja-JP" altLang="en-US" sz="1000" dirty="0" smtClean="0"/>
              <a:t>　地域</a:t>
            </a:r>
            <a:r>
              <a:rPr kumimoji="1" lang="ja-JP" altLang="en-US" sz="1000" dirty="0"/>
              <a:t>の拠点となる病院に地域連携システム（電子カルテ情報、画像情報を提供するシステム）の導入費の一部を補助</a:t>
            </a:r>
          </a:p>
        </p:txBody>
      </p:sp>
      <p:sp>
        <p:nvSpPr>
          <p:cNvPr id="2" name="下矢印 1"/>
          <p:cNvSpPr/>
          <p:nvPr/>
        </p:nvSpPr>
        <p:spPr>
          <a:xfrm>
            <a:off x="2084943" y="2657760"/>
            <a:ext cx="890353" cy="376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245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797479" y="3090904"/>
            <a:ext cx="8296349" cy="3686765"/>
            <a:chOff x="1026695" y="2243009"/>
            <a:chExt cx="11061797" cy="4915686"/>
          </a:xfrm>
        </p:grpSpPr>
        <p:sp>
          <p:nvSpPr>
            <p:cNvPr id="20" name="正方形/長方形 19"/>
            <p:cNvSpPr/>
            <p:nvPr/>
          </p:nvSpPr>
          <p:spPr>
            <a:xfrm>
              <a:off x="10985332" y="4641033"/>
              <a:ext cx="1103160" cy="14791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2" name="直線コネクタ 21"/>
            <p:cNvCxnSpPr/>
            <p:nvPr/>
          </p:nvCxnSpPr>
          <p:spPr>
            <a:xfrm>
              <a:off x="1026695" y="5571006"/>
              <a:ext cx="0" cy="4056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0820978" y="2243009"/>
              <a:ext cx="6524" cy="3729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026695" y="5976702"/>
              <a:ext cx="9794283" cy="4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20"/>
            <p:cNvSpPr txBox="1"/>
            <p:nvPr/>
          </p:nvSpPr>
          <p:spPr>
            <a:xfrm>
              <a:off x="5494622" y="6717251"/>
              <a:ext cx="2277979" cy="441444"/>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ja-JP" altLang="en-US" sz="1200" b="1" kern="100" dirty="0" smtClean="0">
                  <a:solidFill>
                    <a:schemeClr val="bg1"/>
                  </a:solidFill>
                  <a:latin typeface="游明朝" panose="02020400000000000000" pitchFamily="18" charset="-128"/>
                  <a:cs typeface="Times New Roman" panose="02020603050405020304" pitchFamily="18" charset="0"/>
                </a:rPr>
                <a:t>令和４年度</a:t>
              </a:r>
              <a:r>
                <a:rPr lang="ja-JP" altLang="en-US" sz="1200" b="1" kern="100" dirty="0">
                  <a:solidFill>
                    <a:schemeClr val="bg1"/>
                  </a:solidFill>
                  <a:latin typeface="游明朝" panose="02020400000000000000" pitchFamily="18" charset="-128"/>
                  <a:cs typeface="Times New Roman" panose="02020603050405020304" pitchFamily="18" charset="0"/>
                </a:rPr>
                <a:t>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0" name="正方形/長方形 9"/>
          <p:cNvSpPr/>
          <p:nvPr/>
        </p:nvSpPr>
        <p:spPr>
          <a:xfrm>
            <a:off x="1345483" y="2740630"/>
            <a:ext cx="1247775" cy="17049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6664251" y="2729603"/>
            <a:ext cx="1165430" cy="17049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4" name="直線コネクタ 13"/>
          <p:cNvCxnSpPr/>
          <p:nvPr/>
        </p:nvCxnSpPr>
        <p:spPr>
          <a:xfrm>
            <a:off x="1964608" y="2308135"/>
            <a:ext cx="5318367" cy="116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282975" y="2308653"/>
            <a:ext cx="4763" cy="425152"/>
          </a:xfrm>
          <a:prstGeom prst="line">
            <a:avLst/>
          </a:prstGeom>
          <a:ln w="38100"/>
        </p:spPr>
        <p:style>
          <a:lnRef idx="1">
            <a:schemeClr val="dk1"/>
          </a:lnRef>
          <a:fillRef idx="0">
            <a:schemeClr val="dk1"/>
          </a:fillRef>
          <a:effectRef idx="0">
            <a:schemeClr val="dk1"/>
          </a:effectRef>
          <a:fontRef idx="minor">
            <a:schemeClr val="tx1"/>
          </a:fontRef>
        </p:style>
      </p:cxnSp>
      <p:sp>
        <p:nvSpPr>
          <p:cNvPr id="11" name="テキスト ボックス 20"/>
          <p:cNvSpPr txBox="1"/>
          <p:nvPr/>
        </p:nvSpPr>
        <p:spPr>
          <a:xfrm>
            <a:off x="3833389" y="2214180"/>
            <a:ext cx="1536156" cy="331083"/>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en-US" altLang="ja-JP" sz="1200" b="1" kern="100" dirty="0" smtClean="0">
                <a:solidFill>
                  <a:schemeClr val="bg1"/>
                </a:solidFill>
                <a:latin typeface="游明朝" panose="02020400000000000000" pitchFamily="18" charset="-128"/>
                <a:cs typeface="Times New Roman" panose="02020603050405020304" pitchFamily="18" charset="0"/>
              </a:rPr>
              <a:t>R2</a:t>
            </a:r>
            <a:r>
              <a:rPr lang="ja-JP" altLang="en-US" sz="1200" b="1" kern="100" dirty="0" smtClean="0">
                <a:solidFill>
                  <a:schemeClr val="bg1"/>
                </a:solidFill>
                <a:latin typeface="游明朝" panose="02020400000000000000" pitchFamily="18" charset="-128"/>
                <a:cs typeface="Times New Roman" panose="02020603050405020304" pitchFamily="18" charset="0"/>
              </a:rPr>
              <a:t>年度</a:t>
            </a:r>
            <a:r>
              <a:rPr lang="ja-JP" altLang="en-US" sz="1200" b="1" kern="100" dirty="0">
                <a:solidFill>
                  <a:schemeClr val="bg1"/>
                </a:solidFill>
                <a:latin typeface="游明朝" panose="02020400000000000000" pitchFamily="18" charset="-128"/>
                <a:cs typeface="Times New Roman" panose="02020603050405020304" pitchFamily="18" charset="0"/>
              </a:rPr>
              <a:t>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 name="直線コネクタ 3"/>
          <p:cNvCxnSpPr>
            <a:endCxn id="10" idx="0"/>
          </p:cNvCxnSpPr>
          <p:nvPr/>
        </p:nvCxnSpPr>
        <p:spPr>
          <a:xfrm>
            <a:off x="1964608" y="2315478"/>
            <a:ext cx="4763" cy="425152"/>
          </a:xfrm>
          <a:prstGeom prst="line">
            <a:avLst/>
          </a:prstGeom>
          <a:ln w="38100"/>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62591" y="3192080"/>
            <a:ext cx="1205733" cy="523220"/>
          </a:xfrm>
          <a:prstGeom prst="rect">
            <a:avLst/>
          </a:prstGeom>
          <a:noFill/>
        </p:spPr>
        <p:txBody>
          <a:bodyPr wrap="square" rtlCol="0">
            <a:spAutoFit/>
          </a:bodyPr>
          <a:lstStyle/>
          <a:p>
            <a:r>
              <a:rPr lang="ja-JP" altLang="en-US" sz="1400" b="1" dirty="0"/>
              <a:t>医療・ケア</a:t>
            </a:r>
            <a:endParaRPr lang="en-US" altLang="ja-JP" sz="1400" b="1" dirty="0"/>
          </a:p>
          <a:p>
            <a:r>
              <a:rPr lang="ja-JP" altLang="en-US" sz="1400" b="1" dirty="0"/>
              <a:t>従事者向け</a:t>
            </a:r>
          </a:p>
        </p:txBody>
      </p:sp>
      <p:sp>
        <p:nvSpPr>
          <p:cNvPr id="29" name="左カーブ矢印 28"/>
          <p:cNvSpPr/>
          <p:nvPr/>
        </p:nvSpPr>
        <p:spPr>
          <a:xfrm>
            <a:off x="7415807" y="3348578"/>
            <a:ext cx="1140300" cy="1843059"/>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 name="右カーブ矢印 29"/>
          <p:cNvSpPr/>
          <p:nvPr/>
        </p:nvSpPr>
        <p:spPr>
          <a:xfrm>
            <a:off x="692359" y="3348577"/>
            <a:ext cx="1329914" cy="1963910"/>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3468" y="2902225"/>
            <a:ext cx="1332706" cy="1014784"/>
          </a:xfrm>
          <a:prstGeom prst="rect">
            <a:avLst/>
          </a:prstGeom>
        </p:spPr>
      </p:pic>
      <p:sp>
        <p:nvSpPr>
          <p:cNvPr id="34" name="角丸四角形 33"/>
          <p:cNvSpPr/>
          <p:nvPr/>
        </p:nvSpPr>
        <p:spPr>
          <a:xfrm>
            <a:off x="5498281" y="3893408"/>
            <a:ext cx="926960" cy="259205"/>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大阪府</a:t>
            </a:r>
          </a:p>
        </p:txBody>
      </p:sp>
      <p:pic>
        <p:nvPicPr>
          <p:cNvPr id="35" name="図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987" y="2687169"/>
            <a:ext cx="1190138" cy="1237169"/>
          </a:xfrm>
          <a:prstGeom prst="rect">
            <a:avLst/>
          </a:prstGeom>
        </p:spPr>
      </p:pic>
      <p:sp>
        <p:nvSpPr>
          <p:cNvPr id="36" name="角丸四角形 35"/>
          <p:cNvSpPr/>
          <p:nvPr/>
        </p:nvSpPr>
        <p:spPr>
          <a:xfrm>
            <a:off x="2594799" y="3940767"/>
            <a:ext cx="1416697" cy="241658"/>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大阪府看護協会</a:t>
            </a:r>
          </a:p>
        </p:txBody>
      </p:sp>
      <p:sp>
        <p:nvSpPr>
          <p:cNvPr id="38" name="左矢印 37"/>
          <p:cNvSpPr/>
          <p:nvPr/>
        </p:nvSpPr>
        <p:spPr>
          <a:xfrm>
            <a:off x="3903757" y="3375100"/>
            <a:ext cx="1248029" cy="446120"/>
          </a:xfrm>
          <a:prstGeom prst="lef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a:t>補助</a:t>
            </a:r>
          </a:p>
        </p:txBody>
      </p:sp>
      <p:pic>
        <p:nvPicPr>
          <p:cNvPr id="41" name="図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59" y="4669091"/>
            <a:ext cx="1332706" cy="1014784"/>
          </a:xfrm>
          <a:prstGeom prst="rect">
            <a:avLst/>
          </a:prstGeom>
        </p:spPr>
      </p:pic>
      <p:sp>
        <p:nvSpPr>
          <p:cNvPr id="42" name="角丸四角形 41"/>
          <p:cNvSpPr/>
          <p:nvPr/>
        </p:nvSpPr>
        <p:spPr>
          <a:xfrm>
            <a:off x="6107695" y="5589940"/>
            <a:ext cx="1311293" cy="250166"/>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市町村</a:t>
            </a:r>
          </a:p>
        </p:txBody>
      </p:sp>
      <p:sp>
        <p:nvSpPr>
          <p:cNvPr id="44" name="下矢印 43"/>
          <p:cNvSpPr/>
          <p:nvPr/>
        </p:nvSpPr>
        <p:spPr>
          <a:xfrm rot="4046636">
            <a:off x="4118534" y="3664818"/>
            <a:ext cx="300168" cy="18986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p:cNvGrpSpPr/>
          <p:nvPr/>
        </p:nvGrpSpPr>
        <p:grpSpPr>
          <a:xfrm>
            <a:off x="1951969" y="4328726"/>
            <a:ext cx="1192435" cy="1297087"/>
            <a:chOff x="1951969" y="4328726"/>
            <a:chExt cx="1192435" cy="1297087"/>
          </a:xfrm>
        </p:grpSpPr>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518" y="4328726"/>
              <a:ext cx="829085" cy="1109956"/>
            </a:xfrm>
            <a:prstGeom prst="rect">
              <a:avLst/>
            </a:prstGeom>
          </p:spPr>
        </p:pic>
        <p:pic>
          <p:nvPicPr>
            <p:cNvPr id="45"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969" y="5060784"/>
              <a:ext cx="677320" cy="565029"/>
            </a:xfrm>
            <a:prstGeom prst="rect">
              <a:avLst/>
            </a:prstGeom>
          </p:spPr>
        </p:pic>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1071" y="4993158"/>
              <a:ext cx="523333" cy="523613"/>
            </a:xfrm>
            <a:prstGeom prst="rect">
              <a:avLst/>
            </a:prstGeom>
          </p:spPr>
        </p:pic>
      </p:grpSp>
      <p:sp>
        <p:nvSpPr>
          <p:cNvPr id="47" name="角丸四角形 46"/>
          <p:cNvSpPr/>
          <p:nvPr/>
        </p:nvSpPr>
        <p:spPr>
          <a:xfrm>
            <a:off x="1636656" y="5574310"/>
            <a:ext cx="1672399" cy="250022"/>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医療機関等</a:t>
            </a:r>
          </a:p>
        </p:txBody>
      </p:sp>
      <p:sp>
        <p:nvSpPr>
          <p:cNvPr id="48" name="右矢印 47"/>
          <p:cNvSpPr/>
          <p:nvPr/>
        </p:nvSpPr>
        <p:spPr>
          <a:xfrm rot="1505423">
            <a:off x="4083980" y="4449855"/>
            <a:ext cx="2006830" cy="2085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235770" y="5386759"/>
            <a:ext cx="1006415" cy="230832"/>
          </a:xfrm>
          <a:prstGeom prst="rect">
            <a:avLst/>
          </a:prstGeom>
          <a:noFill/>
        </p:spPr>
        <p:txBody>
          <a:bodyPr wrap="square" rtlCol="0">
            <a:spAutoFit/>
          </a:bodyPr>
          <a:lstStyle/>
          <a:p>
            <a:pPr algn="ctr"/>
            <a:r>
              <a:rPr kumimoji="1" lang="ja-JP" altLang="en-US" sz="900" b="1" dirty="0"/>
              <a:t>専門人材育成</a:t>
            </a:r>
            <a:endParaRPr kumimoji="1" lang="en-US" altLang="ja-JP" sz="900" b="1" dirty="0"/>
          </a:p>
        </p:txBody>
      </p:sp>
      <p:sp>
        <p:nvSpPr>
          <p:cNvPr id="51" name="テキスト ボックス 50"/>
          <p:cNvSpPr txBox="1"/>
          <p:nvPr/>
        </p:nvSpPr>
        <p:spPr>
          <a:xfrm>
            <a:off x="1434448" y="4211900"/>
            <a:ext cx="1313129" cy="207749"/>
          </a:xfrm>
          <a:prstGeom prst="rect">
            <a:avLst/>
          </a:prstGeom>
          <a:noFill/>
        </p:spPr>
        <p:txBody>
          <a:bodyPr wrap="square" rtlCol="0">
            <a:spAutoFit/>
          </a:bodyPr>
          <a:lstStyle/>
          <a:p>
            <a:r>
              <a:rPr kumimoji="1" lang="ja-JP" altLang="en-US" sz="750" dirty="0"/>
              <a:t>ＡＣＰ支援マニュアル</a:t>
            </a:r>
          </a:p>
        </p:txBody>
      </p:sp>
      <p:sp>
        <p:nvSpPr>
          <p:cNvPr id="52" name="テキスト ボックス 51"/>
          <p:cNvSpPr txBox="1"/>
          <p:nvPr/>
        </p:nvSpPr>
        <p:spPr>
          <a:xfrm>
            <a:off x="2891441" y="4167851"/>
            <a:ext cx="1499639" cy="230832"/>
          </a:xfrm>
          <a:prstGeom prst="rect">
            <a:avLst/>
          </a:prstGeom>
          <a:noFill/>
        </p:spPr>
        <p:txBody>
          <a:bodyPr wrap="square" rtlCol="0">
            <a:spAutoFit/>
          </a:bodyPr>
          <a:lstStyle/>
          <a:p>
            <a:r>
              <a:rPr kumimoji="1" lang="ja-JP" altLang="en-US" sz="900" dirty="0"/>
              <a:t>専門人材紹介</a:t>
            </a:r>
          </a:p>
        </p:txBody>
      </p:sp>
      <p:sp>
        <p:nvSpPr>
          <p:cNvPr id="53" name="テキスト ボックス 52"/>
          <p:cNvSpPr txBox="1"/>
          <p:nvPr/>
        </p:nvSpPr>
        <p:spPr>
          <a:xfrm>
            <a:off x="5713116" y="4192817"/>
            <a:ext cx="796817" cy="230832"/>
          </a:xfrm>
          <a:prstGeom prst="rect">
            <a:avLst/>
          </a:prstGeom>
          <a:noFill/>
        </p:spPr>
        <p:txBody>
          <a:bodyPr wrap="square" rtlCol="0">
            <a:spAutoFit/>
          </a:bodyPr>
          <a:lstStyle/>
          <a:p>
            <a:r>
              <a:rPr kumimoji="1" lang="ja-JP" altLang="en-US" sz="900" dirty="0"/>
              <a:t>啓発資材</a:t>
            </a:r>
            <a:endParaRPr kumimoji="1" lang="en-US" altLang="ja-JP" sz="900" dirty="0"/>
          </a:p>
        </p:txBody>
      </p:sp>
      <p:pic>
        <p:nvPicPr>
          <p:cNvPr id="54" name="図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294" y="4802229"/>
            <a:ext cx="832296" cy="865186"/>
          </a:xfrm>
          <a:prstGeom prst="rect">
            <a:avLst/>
          </a:prstGeom>
        </p:spPr>
      </p:pic>
      <p:sp>
        <p:nvSpPr>
          <p:cNvPr id="55" name="角丸四角形 54"/>
          <p:cNvSpPr/>
          <p:nvPr/>
        </p:nvSpPr>
        <p:spPr>
          <a:xfrm>
            <a:off x="3833389" y="5603331"/>
            <a:ext cx="1701239" cy="244636"/>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患者・家族（住民）</a:t>
            </a:r>
          </a:p>
        </p:txBody>
      </p:sp>
      <p:sp>
        <p:nvSpPr>
          <p:cNvPr id="56" name="右矢印 55"/>
          <p:cNvSpPr/>
          <p:nvPr/>
        </p:nvSpPr>
        <p:spPr>
          <a:xfrm>
            <a:off x="3106889" y="5048341"/>
            <a:ext cx="1142004" cy="5385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ＭＳ ゴシック" panose="020B0609070205080204" pitchFamily="49" charset="-128"/>
                <a:ea typeface="ＭＳ ゴシック" panose="020B0609070205080204" pitchFamily="49" charset="-128"/>
              </a:rPr>
              <a:t>意思決定支援</a:t>
            </a:r>
          </a:p>
        </p:txBody>
      </p:sp>
      <p:sp>
        <p:nvSpPr>
          <p:cNvPr id="57" name="左矢印 56"/>
          <p:cNvSpPr/>
          <p:nvPr/>
        </p:nvSpPr>
        <p:spPr>
          <a:xfrm>
            <a:off x="5078235" y="5085293"/>
            <a:ext cx="1038907" cy="48815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ＭＳ ゴシック" panose="020B0609070205080204" pitchFamily="49" charset="-128"/>
                <a:ea typeface="ＭＳ ゴシック" panose="020B0609070205080204" pitchFamily="49" charset="-128"/>
              </a:rPr>
              <a:t>普及啓発</a:t>
            </a:r>
          </a:p>
        </p:txBody>
      </p:sp>
      <p:sp>
        <p:nvSpPr>
          <p:cNvPr id="61" name="下矢印 60"/>
          <p:cNvSpPr/>
          <p:nvPr/>
        </p:nvSpPr>
        <p:spPr>
          <a:xfrm rot="2633116">
            <a:off x="4917823" y="4067054"/>
            <a:ext cx="205669" cy="9731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5"/>
          <p:cNvGrpSpPr/>
          <p:nvPr/>
        </p:nvGrpSpPr>
        <p:grpSpPr>
          <a:xfrm>
            <a:off x="8223890" y="4840228"/>
            <a:ext cx="944430" cy="1168449"/>
            <a:chOff x="8223890" y="4840228"/>
            <a:chExt cx="944430" cy="1168449"/>
          </a:xfrm>
        </p:grpSpPr>
        <p:sp>
          <p:nvSpPr>
            <p:cNvPr id="50" name="テキスト ボックス 49"/>
            <p:cNvSpPr txBox="1"/>
            <p:nvPr/>
          </p:nvSpPr>
          <p:spPr>
            <a:xfrm>
              <a:off x="8233782" y="5662428"/>
              <a:ext cx="934538" cy="346249"/>
            </a:xfrm>
            <a:prstGeom prst="rect">
              <a:avLst/>
            </a:prstGeom>
            <a:noFill/>
          </p:spPr>
          <p:txBody>
            <a:bodyPr wrap="square" rtlCol="0">
              <a:spAutoFit/>
            </a:bodyPr>
            <a:lstStyle/>
            <a:p>
              <a:pPr algn="ctr"/>
              <a:r>
                <a:rPr kumimoji="1" lang="ja-JP" altLang="en-US" sz="825" b="1" dirty="0"/>
                <a:t>手順</a:t>
              </a:r>
              <a:r>
                <a:rPr kumimoji="1" lang="ja-JP" altLang="en-US" sz="825" b="1" dirty="0" smtClean="0"/>
                <a:t>を示した</a:t>
              </a:r>
              <a:endParaRPr kumimoji="1" lang="en-US" altLang="ja-JP" sz="825" b="1" dirty="0" smtClean="0"/>
            </a:p>
            <a:p>
              <a:pPr algn="ctr"/>
              <a:r>
                <a:rPr lang="ja-JP" altLang="en-US" sz="825" b="1" dirty="0" smtClean="0"/>
                <a:t>啓発冊子作成</a:t>
              </a:r>
              <a:endParaRPr kumimoji="1" lang="en-US" altLang="ja-JP" sz="825" b="1" dirty="0"/>
            </a:p>
          </p:txBody>
        </p:sp>
        <p:pic>
          <p:nvPicPr>
            <p:cNvPr id="62" name="図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3890" y="4840228"/>
              <a:ext cx="929879" cy="874795"/>
            </a:xfrm>
            <a:prstGeom prst="rect">
              <a:avLst/>
            </a:prstGeom>
          </p:spPr>
        </p:pic>
        <p:pic>
          <p:nvPicPr>
            <p:cNvPr id="63" name="図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0678" y="5058286"/>
              <a:ext cx="657741" cy="447686"/>
            </a:xfrm>
            <a:prstGeom prst="rect">
              <a:avLst/>
            </a:prstGeom>
          </p:spPr>
        </p:pic>
      </p:grpSp>
      <p:grpSp>
        <p:nvGrpSpPr>
          <p:cNvPr id="3" name="グループ化 2"/>
          <p:cNvGrpSpPr/>
          <p:nvPr/>
        </p:nvGrpSpPr>
        <p:grpSpPr>
          <a:xfrm>
            <a:off x="7980018" y="2064103"/>
            <a:ext cx="938461" cy="1004082"/>
            <a:chOff x="7980018" y="2064103"/>
            <a:chExt cx="938461" cy="1004082"/>
          </a:xfrm>
        </p:grpSpPr>
        <p:sp>
          <p:nvSpPr>
            <p:cNvPr id="60" name="テキスト ボックス 59"/>
            <p:cNvSpPr txBox="1"/>
            <p:nvPr/>
          </p:nvSpPr>
          <p:spPr>
            <a:xfrm>
              <a:off x="7980018" y="2848894"/>
              <a:ext cx="898353" cy="219291"/>
            </a:xfrm>
            <a:prstGeom prst="rect">
              <a:avLst/>
            </a:prstGeom>
            <a:noFill/>
          </p:spPr>
          <p:txBody>
            <a:bodyPr wrap="square" rtlCol="0">
              <a:spAutoFit/>
            </a:bodyPr>
            <a:lstStyle/>
            <a:p>
              <a:pPr algn="ctr"/>
              <a:r>
                <a:rPr kumimoji="1" lang="ja-JP" altLang="en-US" sz="825" dirty="0"/>
                <a:t>啓発動画作成</a:t>
              </a:r>
              <a:endParaRPr kumimoji="1" lang="en-US" altLang="ja-JP" sz="825" dirty="0"/>
            </a:p>
          </p:txBody>
        </p:sp>
        <p:pic>
          <p:nvPicPr>
            <p:cNvPr id="64" name="図 63"/>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988675" y="2064103"/>
              <a:ext cx="929804" cy="961682"/>
            </a:xfrm>
            <a:prstGeom prst="rect">
              <a:avLst/>
            </a:prstGeom>
          </p:spPr>
        </p:pic>
      </p:grpSp>
      <p:pic>
        <p:nvPicPr>
          <p:cNvPr id="65" name="図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8350" y="2266416"/>
            <a:ext cx="795456" cy="541421"/>
          </a:xfrm>
          <a:prstGeom prst="rect">
            <a:avLst/>
          </a:prstGeom>
        </p:spPr>
      </p:pic>
      <p:pic>
        <p:nvPicPr>
          <p:cNvPr id="66" name="図 65"/>
          <p:cNvPicPr>
            <a:picLocks noChangeAspect="1"/>
          </p:cNvPicPr>
          <p:nvPr/>
        </p:nvPicPr>
        <p:blipFill>
          <a:blip r:embed="rId13"/>
          <a:stretch>
            <a:fillRect/>
          </a:stretch>
        </p:blipFill>
        <p:spPr>
          <a:xfrm>
            <a:off x="91246" y="4700237"/>
            <a:ext cx="1191774" cy="770388"/>
          </a:xfrm>
          <a:prstGeom prst="rect">
            <a:avLst/>
          </a:prstGeom>
        </p:spPr>
      </p:pic>
      <p:sp>
        <p:nvSpPr>
          <p:cNvPr id="67" name="テキスト ボックス 66"/>
          <p:cNvSpPr txBox="1"/>
          <p:nvPr/>
        </p:nvSpPr>
        <p:spPr>
          <a:xfrm>
            <a:off x="6741448" y="4215074"/>
            <a:ext cx="1499639" cy="230832"/>
          </a:xfrm>
          <a:prstGeom prst="rect">
            <a:avLst/>
          </a:prstGeom>
          <a:noFill/>
        </p:spPr>
        <p:txBody>
          <a:bodyPr wrap="square" rtlCol="0">
            <a:spAutoFit/>
          </a:bodyPr>
          <a:lstStyle/>
          <a:p>
            <a:r>
              <a:rPr kumimoji="1" lang="ja-JP" altLang="en-US" sz="900" dirty="0"/>
              <a:t>パンフレット作成</a:t>
            </a:r>
          </a:p>
        </p:txBody>
      </p:sp>
      <p:sp>
        <p:nvSpPr>
          <p:cNvPr id="68" name="テキスト ボックス 67"/>
          <p:cNvSpPr txBox="1"/>
          <p:nvPr/>
        </p:nvSpPr>
        <p:spPr>
          <a:xfrm>
            <a:off x="8092930" y="3211391"/>
            <a:ext cx="1000898" cy="523220"/>
          </a:xfrm>
          <a:prstGeom prst="rect">
            <a:avLst/>
          </a:prstGeom>
          <a:noFill/>
        </p:spPr>
        <p:txBody>
          <a:bodyPr wrap="square" rtlCol="0">
            <a:spAutoFit/>
          </a:bodyPr>
          <a:lstStyle/>
          <a:p>
            <a:r>
              <a:rPr lang="ja-JP" altLang="en-US" sz="1400" b="1" dirty="0"/>
              <a:t>府民・住民</a:t>
            </a:r>
            <a:endParaRPr lang="en-US" altLang="ja-JP" sz="1400" b="1" dirty="0"/>
          </a:p>
          <a:p>
            <a:r>
              <a:rPr lang="ja-JP" altLang="en-US" sz="1400" b="1" dirty="0" smtClean="0"/>
              <a:t>　　　向け</a:t>
            </a:r>
            <a:endParaRPr lang="ja-JP" altLang="en-US" sz="1400" b="1" dirty="0"/>
          </a:p>
        </p:txBody>
      </p:sp>
      <p:pic>
        <p:nvPicPr>
          <p:cNvPr id="8" name="図 7"/>
          <p:cNvPicPr>
            <a:picLocks noChangeAspect="1"/>
          </p:cNvPicPr>
          <p:nvPr/>
        </p:nvPicPr>
        <p:blipFill>
          <a:blip r:embed="rId14"/>
          <a:stretch>
            <a:fillRect/>
          </a:stretch>
        </p:blipFill>
        <p:spPr>
          <a:xfrm>
            <a:off x="1509604" y="2824069"/>
            <a:ext cx="975206" cy="1368749"/>
          </a:xfrm>
          <a:prstGeom prst="rect">
            <a:avLst/>
          </a:prstGeom>
        </p:spPr>
      </p:pic>
      <p:pic>
        <p:nvPicPr>
          <p:cNvPr id="9" name="図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75381" y="2801669"/>
            <a:ext cx="1000741" cy="1413546"/>
          </a:xfrm>
          <a:prstGeom prst="rect">
            <a:avLst/>
          </a:prstGeom>
        </p:spPr>
      </p:pic>
      <p:sp>
        <p:nvSpPr>
          <p:cNvPr id="58" name="タイトル 1"/>
          <p:cNvSpPr txBox="1">
            <a:spLocks/>
          </p:cNvSpPr>
          <p:nvPr/>
        </p:nvSpPr>
        <p:spPr>
          <a:xfrm>
            <a:off x="-8424" y="13647"/>
            <a:ext cx="9152423" cy="638738"/>
          </a:xfrm>
          <a:prstGeom prst="rect">
            <a:avLst/>
          </a:prstGeom>
          <a:solidFill>
            <a:schemeClr val="tx1"/>
          </a:solidFill>
        </p:spPr>
        <p:txBody>
          <a:bodyPr vert="horz" lIns="91440" tIns="45720" rIns="91440" bIns="45720" rtlCol="0" anchor="ctr">
            <a:noAutofit/>
          </a:bodyPr>
          <a:lstStyle>
            <a:lvl1pPr algn="ctr">
              <a:spcBef>
                <a:spcPct val="0"/>
              </a:spcBef>
              <a:buNone/>
              <a:defRPr sz="28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「人生会議」相談対応支援事業</a:t>
            </a:r>
            <a:endParaRPr lang="en-US" altLang="ja-JP" dirty="0"/>
          </a:p>
        </p:txBody>
      </p:sp>
      <p:sp>
        <p:nvSpPr>
          <p:cNvPr id="59" name="角丸四角形 58"/>
          <p:cNvSpPr/>
          <p:nvPr/>
        </p:nvSpPr>
        <p:spPr bwMode="auto">
          <a:xfrm>
            <a:off x="107690"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
        <p:nvSpPr>
          <p:cNvPr id="70" name="テキスト ボックス 69"/>
          <p:cNvSpPr txBox="1"/>
          <p:nvPr/>
        </p:nvSpPr>
        <p:spPr>
          <a:xfrm>
            <a:off x="188575" y="790462"/>
            <a:ext cx="8822749" cy="1169551"/>
          </a:xfrm>
          <a:prstGeom prst="rect">
            <a:avLst/>
          </a:prstGeom>
          <a:noFill/>
          <a:ln>
            <a:solidFill>
              <a:schemeClr val="tx2">
                <a:lumMod val="40000"/>
                <a:lumOff val="60000"/>
              </a:schemeClr>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〇 平成</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月に厚生労働省が決定</a:t>
            </a:r>
            <a:r>
              <a:rPr lang="ja-JP" altLang="en-US" sz="1400" dirty="0" smtClean="0">
                <a:latin typeface="Meiryo UI" panose="020B0604030504040204" pitchFamily="50" charset="-128"/>
                <a:ea typeface="Meiryo UI" panose="020B0604030504040204" pitchFamily="50" charset="-128"/>
              </a:rPr>
              <a:t>した</a:t>
            </a:r>
            <a:r>
              <a:rPr lang="en-US" altLang="ja-JP" sz="1400" dirty="0" smtClean="0">
                <a:latin typeface="Meiryo UI" panose="020B0604030504040204" pitchFamily="50" charset="-128"/>
                <a:ea typeface="Meiryo UI" panose="020B0604030504040204" pitchFamily="50" charset="-128"/>
              </a:rPr>
              <a:t>ACP</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アドバンス・ケア・プランニング）の</a:t>
            </a:r>
            <a:r>
              <a:rPr lang="ja-JP" altLang="en-US" sz="1400" dirty="0" smtClean="0">
                <a:latin typeface="Meiryo UI" panose="020B0604030504040204" pitchFamily="50" charset="-128"/>
                <a:ea typeface="Meiryo UI" panose="020B0604030504040204" pitchFamily="50" charset="-128"/>
              </a:rPr>
              <a:t>愛称「人生会議」</a:t>
            </a:r>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〇 </a:t>
            </a:r>
            <a:r>
              <a:rPr kumimoji="1" lang="en-US" altLang="ja-JP" sz="1400" dirty="0" smtClean="0">
                <a:latin typeface="Meiryo UI" panose="020B0604030504040204" pitchFamily="50" charset="-128"/>
                <a:ea typeface="Meiryo UI" panose="020B0604030504040204" pitchFamily="50" charset="-128"/>
              </a:rPr>
              <a:t>R2</a:t>
            </a:r>
            <a:r>
              <a:rPr lang="ja-JP" altLang="en-US" sz="1400" dirty="0" smtClean="0">
                <a:latin typeface="Meiryo UI" panose="020B0604030504040204" pitchFamily="50" charset="-128"/>
                <a:ea typeface="Meiryo UI" panose="020B0604030504040204" pitchFamily="50" charset="-128"/>
              </a:rPr>
              <a:t>年度に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看護職のため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ACP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マニュアル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を作成。本マニュアルを活用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し、病院・診療所・介護施設など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勤務先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はもとより、地域で指導的な役割を果たす専門人材を育成するための研修を支援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〇 </a:t>
            </a:r>
            <a:r>
              <a:rPr lang="en-US" altLang="ja-JP" sz="1400" dirty="0" smtClean="0">
                <a:latin typeface="Meiryo UI" panose="020B0604030504040204" pitchFamily="50" charset="-128"/>
                <a:ea typeface="Meiryo UI" panose="020B0604030504040204" pitchFamily="50" charset="-128"/>
              </a:rPr>
              <a:t>R2</a:t>
            </a:r>
            <a:r>
              <a:rPr lang="ja-JP" altLang="en-US" sz="1400" dirty="0" smtClean="0">
                <a:latin typeface="Meiryo UI" panose="020B0604030504040204" pitchFamily="50" charset="-128"/>
                <a:ea typeface="Meiryo UI" panose="020B0604030504040204" pitchFamily="50" charset="-128"/>
              </a:rPr>
              <a:t>年度に府民向け人生会議啓発パンフレットを作成。</a:t>
            </a:r>
            <a:r>
              <a:rPr lang="en-US" altLang="ja-JP" sz="1400" dirty="0" smtClean="0">
                <a:latin typeface="Meiryo UI" panose="020B0604030504040204" pitchFamily="50" charset="-128"/>
                <a:ea typeface="Meiryo UI" panose="020B0604030504040204" pitchFamily="50" charset="-128"/>
              </a:rPr>
              <a:t>R3</a:t>
            </a:r>
            <a:r>
              <a:rPr lang="ja-JP" altLang="en-US" sz="1400" dirty="0" smtClean="0">
                <a:latin typeface="Meiryo UI" panose="020B0604030504040204" pitchFamily="50" charset="-128"/>
                <a:ea typeface="Meiryo UI" panose="020B0604030504040204" pitchFamily="50" charset="-128"/>
              </a:rPr>
              <a:t>年度は啓発動画を、</a:t>
            </a:r>
            <a:r>
              <a:rPr lang="en-US" altLang="ja-JP" sz="1400" dirty="0" smtClean="0">
                <a:latin typeface="Meiryo UI" panose="020B0604030504040204" pitchFamily="50" charset="-128"/>
                <a:ea typeface="Meiryo UI" panose="020B0604030504040204" pitchFamily="50" charset="-128"/>
              </a:rPr>
              <a:t>R4</a:t>
            </a:r>
            <a:r>
              <a:rPr lang="ja-JP" altLang="en-US" sz="1400" dirty="0" smtClean="0">
                <a:latin typeface="Meiryo UI" panose="020B0604030504040204" pitchFamily="50" charset="-128"/>
                <a:ea typeface="Meiryo UI" panose="020B0604030504040204" pitchFamily="50" charset="-128"/>
              </a:rPr>
              <a:t>年度は手順を示した啓発冊子</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を作成し、普及啓発を進めた。</a:t>
            </a:r>
            <a:endParaRPr lang="en-US" altLang="ja-JP" sz="1400" dirty="0">
              <a:latin typeface="Meiryo UI" panose="020B0604030504040204" pitchFamily="50" charset="-128"/>
              <a:ea typeface="Meiryo UI" panose="020B0604030504040204" pitchFamily="50" charset="-128"/>
            </a:endParaRPr>
          </a:p>
        </p:txBody>
      </p:sp>
      <p:grpSp>
        <p:nvGrpSpPr>
          <p:cNvPr id="72" name="グループ化 71"/>
          <p:cNvGrpSpPr/>
          <p:nvPr/>
        </p:nvGrpSpPr>
        <p:grpSpPr>
          <a:xfrm>
            <a:off x="107690" y="2176259"/>
            <a:ext cx="8838619" cy="4601409"/>
            <a:chOff x="125167" y="1023482"/>
            <a:chExt cx="11784824" cy="6135212"/>
          </a:xfrm>
        </p:grpSpPr>
        <p:cxnSp>
          <p:nvCxnSpPr>
            <p:cNvPr id="89" name="直線コネクタ 88"/>
            <p:cNvCxnSpPr/>
            <p:nvPr/>
          </p:nvCxnSpPr>
          <p:spPr>
            <a:xfrm flipV="1">
              <a:off x="585668" y="6928102"/>
              <a:ext cx="11012384" cy="141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125167" y="4371888"/>
              <a:ext cx="1764632" cy="12195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正方形/長方形 73"/>
            <p:cNvSpPr/>
            <p:nvPr/>
          </p:nvSpPr>
          <p:spPr>
            <a:xfrm>
              <a:off x="10569327" y="1023482"/>
              <a:ext cx="1340664" cy="12195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テキスト ボックス 20"/>
            <p:cNvSpPr txBox="1"/>
            <p:nvPr/>
          </p:nvSpPr>
          <p:spPr>
            <a:xfrm>
              <a:off x="2702032" y="5941476"/>
              <a:ext cx="2134561" cy="441444"/>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en-US" altLang="ja-JP" sz="1200" b="1" kern="100" dirty="0" smtClean="0">
                  <a:solidFill>
                    <a:schemeClr val="bg1"/>
                  </a:solidFill>
                  <a:latin typeface="游明朝" panose="02020400000000000000" pitchFamily="18" charset="-128"/>
                  <a:cs typeface="Times New Roman" panose="02020603050405020304" pitchFamily="18" charset="0"/>
                </a:rPr>
                <a:t>R3</a:t>
              </a:r>
              <a:r>
                <a:rPr lang="ja-JP" altLang="en-US" sz="1200" b="1" kern="100" dirty="0" smtClean="0">
                  <a:solidFill>
                    <a:schemeClr val="bg1"/>
                  </a:solidFill>
                  <a:latin typeface="游明朝" panose="02020400000000000000" pitchFamily="18" charset="-128"/>
                  <a:cs typeface="Times New Roman" panose="02020603050405020304" pitchFamily="18" charset="0"/>
                </a:rPr>
                <a:t>年度</a:t>
              </a:r>
              <a:r>
                <a:rPr lang="ja-JP" altLang="en-US" sz="1200" b="1" kern="100" dirty="0">
                  <a:solidFill>
                    <a:schemeClr val="bg1"/>
                  </a:solidFill>
                  <a:latin typeface="游明朝" panose="02020400000000000000" pitchFamily="18" charset="-128"/>
                  <a:cs typeface="Times New Roman" panose="02020603050405020304" pitchFamily="18" charset="0"/>
                </a:rPr>
                <a:t>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79" name="テキスト ボックス 20"/>
            <p:cNvSpPr txBox="1"/>
            <p:nvPr/>
          </p:nvSpPr>
          <p:spPr>
            <a:xfrm>
              <a:off x="5531005" y="6717250"/>
              <a:ext cx="2259788" cy="441444"/>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en-US" altLang="ja-JP" sz="1200" b="1" kern="100" dirty="0" smtClean="0">
                  <a:solidFill>
                    <a:schemeClr val="bg1"/>
                  </a:solidFill>
                  <a:latin typeface="游明朝" panose="02020400000000000000" pitchFamily="18" charset="-128"/>
                  <a:cs typeface="Times New Roman" panose="02020603050405020304" pitchFamily="18" charset="0"/>
                </a:rPr>
                <a:t>R4</a:t>
              </a:r>
              <a:r>
                <a:rPr lang="ja-JP" altLang="en-US" sz="1200" b="1" kern="100" dirty="0" smtClean="0">
                  <a:solidFill>
                    <a:schemeClr val="bg1"/>
                  </a:solidFill>
                  <a:latin typeface="游明朝" panose="02020400000000000000" pitchFamily="18" charset="-128"/>
                  <a:cs typeface="Times New Roman" panose="02020603050405020304" pitchFamily="18" charset="0"/>
                </a:rPr>
                <a:t>年度</a:t>
              </a:r>
              <a:r>
                <a:rPr lang="ja-JP" altLang="en-US" sz="1200" b="1" kern="100" dirty="0">
                  <a:solidFill>
                    <a:schemeClr val="bg1"/>
                  </a:solidFill>
                  <a:latin typeface="游明朝" panose="02020400000000000000" pitchFamily="18" charset="-128"/>
                  <a:cs typeface="Times New Roman" panose="02020603050405020304" pitchFamily="18" charset="0"/>
                </a:rPr>
                <a:t>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88" name="直線コネクタ 87"/>
            <p:cNvCxnSpPr/>
            <p:nvPr/>
          </p:nvCxnSpPr>
          <p:spPr>
            <a:xfrm>
              <a:off x="585668" y="5591415"/>
              <a:ext cx="19304" cy="1388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1582981" y="6119859"/>
              <a:ext cx="15072" cy="829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19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circle(in)">
                                      <p:cBhvr>
                                        <p:cTn id="12"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8424" y="13647"/>
            <a:ext cx="9152423" cy="638738"/>
          </a:xfrm>
          <a:prstGeom prst="rect">
            <a:avLst/>
          </a:prstGeom>
          <a:solidFill>
            <a:schemeClr val="tx1"/>
          </a:solidFill>
        </p:spPr>
        <p:txBody>
          <a:bodyPr vert="horz" lIns="91440" tIns="45720" rIns="91440" bIns="45720" rtlCol="0" anchor="ctr">
            <a:noAutofit/>
          </a:bodyPr>
          <a:lstStyle>
            <a:defPPr>
              <a:defRPr lang="ja-JP"/>
            </a:defPPr>
            <a:lvl1pPr algn="ctr">
              <a:spcBef>
                <a:spcPct val="0"/>
              </a:spcBef>
              <a:buNone/>
              <a:defRPr sz="28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000" dirty="0"/>
              <a:t>漫画冊子</a:t>
            </a:r>
            <a:r>
              <a:rPr lang="ja-JP" altLang="en-US" dirty="0"/>
              <a:t>　みんなの人生会議</a:t>
            </a:r>
            <a:endParaRPr lang="en-US" altLang="ja-JP" dirty="0"/>
          </a:p>
        </p:txBody>
      </p:sp>
      <p:sp>
        <p:nvSpPr>
          <p:cNvPr id="6" name="角丸四角形 5"/>
          <p:cNvSpPr/>
          <p:nvPr/>
        </p:nvSpPr>
        <p:spPr>
          <a:xfrm>
            <a:off x="4946192" y="5828157"/>
            <a:ext cx="3662485" cy="903397"/>
          </a:xfrm>
          <a:prstGeom prst="roundRect">
            <a:avLst/>
          </a:prstGeom>
          <a:gradFill>
            <a:gsLst>
              <a:gs pos="0">
                <a:schemeClr val="accent1">
                  <a:tint val="66000"/>
                  <a:satMod val="160000"/>
                </a:schemeClr>
              </a:gs>
              <a:gs pos="15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連絡先</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保健医療企画課在宅医療推進グループ</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電話：</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06-6944-6025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E-mail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zaitakuiryo@gbox.pref.osaka.lg.jp</a:t>
            </a:r>
          </a:p>
        </p:txBody>
      </p:sp>
      <p:sp>
        <p:nvSpPr>
          <p:cNvPr id="13" name="テキスト ボックス 12"/>
          <p:cNvSpPr txBox="1"/>
          <p:nvPr/>
        </p:nvSpPr>
        <p:spPr>
          <a:xfrm>
            <a:off x="281649" y="723366"/>
            <a:ext cx="857227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大阪府では、大阪府看護協会の監修の下、人生会議の手順を示した漫画冊子を制作しました。</a:t>
            </a:r>
            <a:endParaRPr kumimoji="1" lang="ja-JP" altLang="en-US" sz="16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358757" y="5240935"/>
            <a:ext cx="3280041" cy="492443"/>
          </a:xfrm>
          <a:prstGeom prst="rect">
            <a:avLst/>
          </a:prstGeom>
          <a:noFill/>
        </p:spPr>
        <p:txBody>
          <a:bodyPr wrap="square" rtlCol="0">
            <a:spAutoFit/>
          </a:bodyPr>
          <a:lstStyle/>
          <a:p>
            <a:r>
              <a:rPr lang="en-US" altLang="ja-JP" sz="1250" dirty="0" smtClean="0">
                <a:latin typeface="Meiryo UI" panose="020B0604030504040204" pitchFamily="50" charset="-128"/>
                <a:ea typeface="Meiryo UI" panose="020B0604030504040204" pitchFamily="50" charset="-128"/>
                <a:hlinkClick r:id="rId3"/>
              </a:rPr>
              <a:t>https</a:t>
            </a:r>
            <a:r>
              <a:rPr lang="en-US" altLang="ja-JP" sz="1250" dirty="0">
                <a:latin typeface="Meiryo UI" panose="020B0604030504040204" pitchFamily="50" charset="-128"/>
                <a:ea typeface="Meiryo UI" panose="020B0604030504040204" pitchFamily="50" charset="-128"/>
                <a:hlinkClick r:id="rId3"/>
              </a:rPr>
              <a:t>://</a:t>
            </a:r>
            <a:r>
              <a:rPr lang="en-US" altLang="ja-JP" sz="1250" dirty="0" smtClean="0">
                <a:latin typeface="Meiryo UI" panose="020B0604030504040204" pitchFamily="50" charset="-128"/>
                <a:ea typeface="Meiryo UI" panose="020B0604030504040204" pitchFamily="50" charset="-128"/>
                <a:hlinkClick r:id="rId3"/>
              </a:rPr>
              <a:t>www.pref.osaka.lg.jp/attach/15815/00332294/jinseikaigi_manga.pdf</a:t>
            </a:r>
            <a:r>
              <a:rPr lang="ja-JP" altLang="en-US" sz="1300" dirty="0" smtClean="0">
                <a:latin typeface="Meiryo UI" panose="020B0604030504040204" pitchFamily="50" charset="-128"/>
                <a:ea typeface="Meiryo UI" panose="020B0604030504040204" pitchFamily="50" charset="-128"/>
              </a:rPr>
              <a:t>　</a:t>
            </a:r>
            <a:endParaRPr kumimoji="1" lang="ja-JP" altLang="en-US" sz="1300" dirty="0">
              <a:latin typeface="Meiryo UI" panose="020B0604030504040204" pitchFamily="50" charset="-128"/>
              <a:ea typeface="Meiryo UI" panose="020B0604030504040204" pitchFamily="50" charset="-128"/>
            </a:endParaRPr>
          </a:p>
        </p:txBody>
      </p:sp>
      <p:sp>
        <p:nvSpPr>
          <p:cNvPr id="15" name="角丸四角形 14"/>
          <p:cNvSpPr/>
          <p:nvPr/>
        </p:nvSpPr>
        <p:spPr bwMode="auto">
          <a:xfrm>
            <a:off x="107690"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pic>
        <p:nvPicPr>
          <p:cNvPr id="5" name="図 4"/>
          <p:cNvPicPr>
            <a:picLocks noChangeAspect="1"/>
          </p:cNvPicPr>
          <p:nvPr/>
        </p:nvPicPr>
        <p:blipFill>
          <a:blip r:embed="rId4"/>
          <a:stretch>
            <a:fillRect/>
          </a:stretch>
        </p:blipFill>
        <p:spPr>
          <a:xfrm>
            <a:off x="574224" y="1184552"/>
            <a:ext cx="3537457" cy="5453319"/>
          </a:xfrm>
          <a:prstGeom prst="rect">
            <a:avLst/>
          </a:prstGeom>
          <a:ln>
            <a:noFill/>
          </a:ln>
          <a:effectLst>
            <a:outerShdw blurRad="50800" dist="50800" dir="5400000" algn="ctr" rotWithShape="0">
              <a:schemeClr val="bg1"/>
            </a:outerShdw>
          </a:effectLst>
        </p:spPr>
      </p:pic>
      <p:sp>
        <p:nvSpPr>
          <p:cNvPr id="7" name="正方形/長方形 6"/>
          <p:cNvSpPr/>
          <p:nvPr/>
        </p:nvSpPr>
        <p:spPr>
          <a:xfrm>
            <a:off x="316067" y="1101929"/>
            <a:ext cx="3915595" cy="56185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object 22"/>
          <p:cNvPicPr/>
          <p:nvPr/>
        </p:nvPicPr>
        <p:blipFill>
          <a:blip r:embed="rId5" cstate="print"/>
          <a:stretch>
            <a:fillRect/>
          </a:stretch>
        </p:blipFill>
        <p:spPr>
          <a:xfrm>
            <a:off x="6145731" y="1210414"/>
            <a:ext cx="2786151" cy="1648218"/>
          </a:xfrm>
          <a:prstGeom prst="rect">
            <a:avLst/>
          </a:prstGeom>
        </p:spPr>
      </p:pic>
      <p:grpSp>
        <p:nvGrpSpPr>
          <p:cNvPr id="22" name="object 14"/>
          <p:cNvGrpSpPr/>
          <p:nvPr/>
        </p:nvGrpSpPr>
        <p:grpSpPr>
          <a:xfrm>
            <a:off x="4567786" y="3051145"/>
            <a:ext cx="3024336" cy="1989637"/>
            <a:chOff x="3377295" y="6839424"/>
            <a:chExt cx="3558540" cy="2267585"/>
          </a:xfrm>
        </p:grpSpPr>
        <p:pic>
          <p:nvPicPr>
            <p:cNvPr id="23" name="object 15"/>
            <p:cNvPicPr/>
            <p:nvPr/>
          </p:nvPicPr>
          <p:blipFill>
            <a:blip r:embed="rId6" cstate="print"/>
            <a:stretch>
              <a:fillRect/>
            </a:stretch>
          </p:blipFill>
          <p:spPr>
            <a:xfrm>
              <a:off x="3377295" y="6839424"/>
              <a:ext cx="3558251" cy="2267500"/>
            </a:xfrm>
            <a:prstGeom prst="rect">
              <a:avLst/>
            </a:prstGeom>
          </p:spPr>
        </p:pic>
        <p:pic>
          <p:nvPicPr>
            <p:cNvPr id="24" name="object 16"/>
            <p:cNvPicPr/>
            <p:nvPr/>
          </p:nvPicPr>
          <p:blipFill>
            <a:blip r:embed="rId7" cstate="print"/>
            <a:stretch>
              <a:fillRect/>
            </a:stretch>
          </p:blipFill>
          <p:spPr>
            <a:xfrm>
              <a:off x="6279174" y="6941864"/>
              <a:ext cx="419516" cy="630312"/>
            </a:xfrm>
            <a:prstGeom prst="rect">
              <a:avLst/>
            </a:prstGeom>
          </p:spPr>
        </p:pic>
        <p:pic>
          <p:nvPicPr>
            <p:cNvPr id="25" name="object 17"/>
            <p:cNvPicPr/>
            <p:nvPr/>
          </p:nvPicPr>
          <p:blipFill>
            <a:blip r:embed="rId8" cstate="print"/>
            <a:stretch>
              <a:fillRect/>
            </a:stretch>
          </p:blipFill>
          <p:spPr>
            <a:xfrm>
              <a:off x="4821040" y="6973778"/>
              <a:ext cx="741921" cy="685013"/>
            </a:xfrm>
            <a:prstGeom prst="rect">
              <a:avLst/>
            </a:prstGeom>
          </p:spPr>
        </p:pic>
        <p:pic>
          <p:nvPicPr>
            <p:cNvPr id="26" name="object 18"/>
            <p:cNvPicPr/>
            <p:nvPr/>
          </p:nvPicPr>
          <p:blipFill>
            <a:blip r:embed="rId9" cstate="print"/>
            <a:stretch>
              <a:fillRect/>
            </a:stretch>
          </p:blipFill>
          <p:spPr>
            <a:xfrm>
              <a:off x="5556205" y="8089835"/>
              <a:ext cx="89233" cy="415305"/>
            </a:xfrm>
            <a:prstGeom prst="rect">
              <a:avLst/>
            </a:prstGeom>
          </p:spPr>
        </p:pic>
        <p:pic>
          <p:nvPicPr>
            <p:cNvPr id="27" name="object 19"/>
            <p:cNvPicPr/>
            <p:nvPr/>
          </p:nvPicPr>
          <p:blipFill>
            <a:blip r:embed="rId10" cstate="print"/>
            <a:stretch>
              <a:fillRect/>
            </a:stretch>
          </p:blipFill>
          <p:spPr>
            <a:xfrm>
              <a:off x="4910410" y="8086470"/>
              <a:ext cx="578961" cy="747673"/>
            </a:xfrm>
            <a:prstGeom prst="rect">
              <a:avLst/>
            </a:prstGeom>
          </p:spPr>
        </p:pic>
        <p:pic>
          <p:nvPicPr>
            <p:cNvPr id="28" name="object 20"/>
            <p:cNvPicPr/>
            <p:nvPr/>
          </p:nvPicPr>
          <p:blipFill>
            <a:blip r:embed="rId11" cstate="print"/>
            <a:stretch>
              <a:fillRect/>
            </a:stretch>
          </p:blipFill>
          <p:spPr>
            <a:xfrm>
              <a:off x="3496976" y="8042607"/>
              <a:ext cx="127190" cy="293055"/>
            </a:xfrm>
            <a:prstGeom prst="rect">
              <a:avLst/>
            </a:prstGeom>
          </p:spPr>
        </p:pic>
        <p:pic>
          <p:nvPicPr>
            <p:cNvPr id="29" name="object 21"/>
            <p:cNvPicPr/>
            <p:nvPr/>
          </p:nvPicPr>
          <p:blipFill>
            <a:blip r:embed="rId12" cstate="print"/>
            <a:stretch>
              <a:fillRect/>
            </a:stretch>
          </p:blipFill>
          <p:spPr>
            <a:xfrm>
              <a:off x="3516312" y="8374764"/>
              <a:ext cx="115680" cy="131141"/>
            </a:xfrm>
            <a:prstGeom prst="rect">
              <a:avLst/>
            </a:prstGeom>
          </p:spPr>
        </p:pic>
      </p:grpSp>
      <p:grpSp>
        <p:nvGrpSpPr>
          <p:cNvPr id="30" name="object 7"/>
          <p:cNvGrpSpPr/>
          <p:nvPr/>
        </p:nvGrpSpPr>
        <p:grpSpPr>
          <a:xfrm>
            <a:off x="4870909" y="1132901"/>
            <a:ext cx="1010058" cy="1905604"/>
            <a:chOff x="4988676" y="924115"/>
            <a:chExt cx="1264920" cy="2472055"/>
          </a:xfrm>
        </p:grpSpPr>
        <p:pic>
          <p:nvPicPr>
            <p:cNvPr id="31" name="object 8"/>
            <p:cNvPicPr/>
            <p:nvPr/>
          </p:nvPicPr>
          <p:blipFill>
            <a:blip r:embed="rId13" cstate="print"/>
            <a:stretch>
              <a:fillRect/>
            </a:stretch>
          </p:blipFill>
          <p:spPr>
            <a:xfrm>
              <a:off x="4988676" y="924115"/>
              <a:ext cx="1264918" cy="2471924"/>
            </a:xfrm>
            <a:prstGeom prst="rect">
              <a:avLst/>
            </a:prstGeom>
          </p:spPr>
        </p:pic>
        <p:pic>
          <p:nvPicPr>
            <p:cNvPr id="32" name="object 9"/>
            <p:cNvPicPr/>
            <p:nvPr/>
          </p:nvPicPr>
          <p:blipFill>
            <a:blip r:embed="rId14" cstate="print"/>
            <a:stretch>
              <a:fillRect/>
            </a:stretch>
          </p:blipFill>
          <p:spPr>
            <a:xfrm>
              <a:off x="5937802" y="1016981"/>
              <a:ext cx="227204" cy="1992096"/>
            </a:xfrm>
            <a:prstGeom prst="rect">
              <a:avLst/>
            </a:prstGeom>
          </p:spPr>
        </p:pic>
        <p:pic>
          <p:nvPicPr>
            <p:cNvPr id="33" name="object 10"/>
            <p:cNvPicPr/>
            <p:nvPr/>
          </p:nvPicPr>
          <p:blipFill>
            <a:blip r:embed="rId15" cstate="print"/>
            <a:stretch>
              <a:fillRect/>
            </a:stretch>
          </p:blipFill>
          <p:spPr>
            <a:xfrm>
              <a:off x="5523746" y="1226747"/>
              <a:ext cx="200525" cy="1262063"/>
            </a:xfrm>
            <a:prstGeom prst="rect">
              <a:avLst/>
            </a:prstGeom>
          </p:spPr>
        </p:pic>
        <p:pic>
          <p:nvPicPr>
            <p:cNvPr id="34" name="object 11"/>
            <p:cNvPicPr/>
            <p:nvPr/>
          </p:nvPicPr>
          <p:blipFill>
            <a:blip r:embed="rId16" cstate="print"/>
            <a:stretch>
              <a:fillRect/>
            </a:stretch>
          </p:blipFill>
          <p:spPr>
            <a:xfrm>
              <a:off x="5108629" y="1087336"/>
              <a:ext cx="196481" cy="1857425"/>
            </a:xfrm>
            <a:prstGeom prst="rect">
              <a:avLst/>
            </a:prstGeom>
          </p:spPr>
        </p:pic>
        <p:pic>
          <p:nvPicPr>
            <p:cNvPr id="35" name="object 12"/>
            <p:cNvPicPr/>
            <p:nvPr/>
          </p:nvPicPr>
          <p:blipFill>
            <a:blip r:embed="rId17" cstate="print"/>
            <a:stretch>
              <a:fillRect/>
            </a:stretch>
          </p:blipFill>
          <p:spPr>
            <a:xfrm>
              <a:off x="5172281" y="3009977"/>
              <a:ext cx="71310" cy="162750"/>
            </a:xfrm>
            <a:prstGeom prst="rect">
              <a:avLst/>
            </a:prstGeom>
          </p:spPr>
        </p:pic>
        <p:pic>
          <p:nvPicPr>
            <p:cNvPr id="36" name="object 13"/>
            <p:cNvPicPr/>
            <p:nvPr/>
          </p:nvPicPr>
          <p:blipFill>
            <a:blip r:embed="rId18" cstate="print"/>
            <a:stretch>
              <a:fillRect/>
            </a:stretch>
          </p:blipFill>
          <p:spPr>
            <a:xfrm>
              <a:off x="5078126" y="3232875"/>
              <a:ext cx="193522" cy="71297"/>
            </a:xfrm>
            <a:prstGeom prst="rect">
              <a:avLst/>
            </a:prstGeom>
          </p:spPr>
        </p:pic>
      </p:grpSp>
      <p:pic>
        <p:nvPicPr>
          <p:cNvPr id="8" name="図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45909" y="4186978"/>
            <a:ext cx="865939" cy="865939"/>
          </a:xfrm>
          <a:prstGeom prst="rect">
            <a:avLst/>
          </a:prstGeom>
        </p:spPr>
      </p:pic>
      <p:sp>
        <p:nvSpPr>
          <p:cNvPr id="10" name="テキスト ボックス 9"/>
          <p:cNvSpPr txBox="1"/>
          <p:nvPr/>
        </p:nvSpPr>
        <p:spPr>
          <a:xfrm>
            <a:off x="7638798" y="5286684"/>
            <a:ext cx="1993087" cy="292388"/>
          </a:xfrm>
          <a:prstGeom prst="rect">
            <a:avLst/>
          </a:prstGeom>
          <a:noFill/>
        </p:spPr>
        <p:txBody>
          <a:bodyPr wrap="square" rtlCol="0">
            <a:spAutoFit/>
          </a:bodyPr>
          <a:lstStyle/>
          <a:p>
            <a:pPr lvl="0"/>
            <a:r>
              <a:rPr lang="ja-JP" altLang="en-US" sz="1300" dirty="0">
                <a:solidFill>
                  <a:prstClr val="black"/>
                </a:solidFill>
                <a:latin typeface="Meiryo UI" panose="020B0604030504040204" pitchFamily="50" charset="-128"/>
                <a:ea typeface="Meiryo UI" panose="020B0604030504040204" pitchFamily="50" charset="-128"/>
              </a:rPr>
              <a:t>（本編はこちらから）</a:t>
            </a:r>
            <a:endParaRPr lang="en-US" altLang="ja-JP" sz="1300" dirty="0">
              <a:solidFill>
                <a:prstClr val="black"/>
              </a:solidFill>
              <a:latin typeface="Meiryo UI" panose="020B0604030504040204" pitchFamily="50" charset="-128"/>
              <a:ea typeface="Meiryo UI" panose="020B0604030504040204" pitchFamily="50" charset="-128"/>
            </a:endParaRPr>
          </a:p>
        </p:txBody>
      </p:sp>
      <p:cxnSp>
        <p:nvCxnSpPr>
          <p:cNvPr id="38" name="直線矢印コネクタ 37"/>
          <p:cNvCxnSpPr/>
          <p:nvPr/>
        </p:nvCxnSpPr>
        <p:spPr>
          <a:xfrm flipH="1" flipV="1">
            <a:off x="8393639" y="5094661"/>
            <a:ext cx="2" cy="20734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41" name="カギ線コネクタ 40"/>
          <p:cNvCxnSpPr/>
          <p:nvPr/>
        </p:nvCxnSpPr>
        <p:spPr>
          <a:xfrm rot="10800000" flipV="1">
            <a:off x="7461794" y="5535769"/>
            <a:ext cx="930530" cy="128568"/>
          </a:xfrm>
          <a:prstGeom prst="bentConnector3">
            <a:avLst>
              <a:gd name="adj1" fmla="val 133"/>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8508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2716</Words>
  <Application>Microsoft Office PowerPoint</Application>
  <PresentationFormat>画面に合わせる (4:3)</PresentationFormat>
  <Paragraphs>276</Paragraphs>
  <Slides>8</Slides>
  <Notes>6</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8</vt:i4>
      </vt:variant>
    </vt:vector>
  </HeadingPairs>
  <TitlesOfParts>
    <vt:vector size="24" baseType="lpstr">
      <vt:lpstr>ＤＨＰ特太ゴシック体</vt:lpstr>
      <vt:lpstr>HGPｺﾞｼｯｸE</vt:lpstr>
      <vt:lpstr>HGPｺﾞｼｯｸM</vt:lpstr>
      <vt:lpstr>HG丸ｺﾞｼｯｸM-PRO</vt:lpstr>
      <vt:lpstr>Meiryo UI</vt:lpstr>
      <vt:lpstr>ＭＳ Ｐゴシック</vt:lpstr>
      <vt:lpstr>ＭＳ ゴシック</vt:lpstr>
      <vt:lpstr>メイリオ</vt:lpstr>
      <vt:lpstr>游明朝</vt:lpstr>
      <vt:lpstr>Arial</vt:lpstr>
      <vt:lpstr>Calibri</vt:lpstr>
      <vt:lpstr>Century</vt:lpstr>
      <vt:lpstr>Times New Roman</vt:lpstr>
      <vt:lpstr>Verdana</vt:lpstr>
      <vt:lpstr>Wingdings</vt:lpstr>
      <vt:lpstr>Office ​​テーマ</vt:lpstr>
      <vt:lpstr>PowerPoint プレゼンテーション</vt:lpstr>
      <vt:lpstr>「地域医療介護総合確保基金」とは</vt:lpstr>
      <vt:lpstr>PowerPoint プレゼンテーション</vt:lpstr>
      <vt:lpstr>意見聴取を活用した基金事業例(PDCA)</vt:lpstr>
      <vt:lpstr>PowerPoint プレゼンテーション</vt:lpstr>
      <vt:lpstr>大阪府として二次医療圏単位における地域連携システムを検討</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2022-09-21T08:28:44Z</dcterms:created>
  <dcterms:modified xsi:type="dcterms:W3CDTF">2023-02-17T00:53:54Z</dcterms:modified>
</cp:coreProperties>
</file>