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7" r:id="rId2"/>
    <p:sldId id="299"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8" autoAdjust="0"/>
    <p:restoredTop sz="92727" autoAdjust="0"/>
  </p:normalViewPr>
  <p:slideViewPr>
    <p:cSldViewPr>
      <p:cViewPr varScale="1">
        <p:scale>
          <a:sx n="73" d="100"/>
          <a:sy n="73" d="100"/>
        </p:scale>
        <p:origin x="1536" y="72"/>
      </p:cViewPr>
      <p:guideLst>
        <p:guide orient="horz" pos="2160"/>
        <p:guide pos="2880"/>
      </p:guideLst>
    </p:cSldViewPr>
  </p:slideViewPr>
  <p:notesTextViewPr>
    <p:cViewPr>
      <p:scale>
        <a:sx n="1" d="1"/>
        <a:sy n="1" d="1"/>
      </p:scale>
      <p:origin x="0" y="0"/>
    </p:cViewPr>
  </p:notesTextViewPr>
  <p:sorterViewPr>
    <p:cViewPr>
      <p:scale>
        <a:sx n="200" d="100"/>
        <a:sy n="200" d="100"/>
      </p:scale>
      <p:origin x="0" y="2382"/>
    </p:cViewPr>
  </p:sorter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D5C6CE5-03EB-4028-B71C-07EB12C79292}" type="datetimeFigureOut">
              <a:rPr kumimoji="1" lang="ja-JP" altLang="en-US" smtClean="0"/>
              <a:t>2019/9/17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F9765FA-63EC-47AB-B476-7A3038F195A8}" type="slidenum">
              <a:rPr kumimoji="1" lang="ja-JP" altLang="en-US" smtClean="0"/>
              <a:t>‹#›</a:t>
            </a:fld>
            <a:endParaRPr kumimoji="1" lang="ja-JP" altLang="en-US"/>
          </a:p>
        </p:txBody>
      </p:sp>
    </p:spTree>
    <p:extLst>
      <p:ext uri="{BB962C8B-B14F-4D97-AF65-F5344CB8AC3E}">
        <p14:creationId xmlns:p14="http://schemas.microsoft.com/office/powerpoint/2010/main" val="42724253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0F19AE9-DB97-4421-B3DA-D8B7D3A8DE71}"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78853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2474C5-EFB2-439F-B7B8-1AE18C8F0CDF}"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83995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C8D70C-F8E7-4ADF-8FC0-86E72026AA53}"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74530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192285-C46E-4DF4-A5C0-CB52E60C9FD6}"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242419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75DB271-73F4-41AA-9AB8-8AAC667E5C6E}"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15168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E3A132A-42F6-4FED-9219-B33B3327C5B0}"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12786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4EF3A7-28A4-4540-B04D-8B428F39797D}" type="datetime1">
              <a:rPr kumimoji="1" lang="ja-JP" altLang="en-US" smtClean="0"/>
              <a:t>2019/9/17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23593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D95980-56C4-49F9-A7A4-54E1C08B516E}" type="datetime1">
              <a:rPr kumimoji="1" lang="ja-JP" altLang="en-US" smtClean="0"/>
              <a:t>2019/9/17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34914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3D44677-3A68-4515-9EB7-986DE9D4ADC1}" type="datetime1">
              <a:rPr kumimoji="1" lang="ja-JP" altLang="en-US" smtClean="0"/>
              <a:t>2019/9/17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2913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5C1720-BD29-4813-89FD-7D3D5013C231}"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3693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2FC440-65CB-49B2-ACB5-37BF7C52DC51}"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0531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A028E-23D6-4C61-A928-42B5DF15ADD6}" type="datetime1">
              <a:rPr kumimoji="1" lang="ja-JP" altLang="en-US" smtClean="0"/>
              <a:t>2019/9/17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740626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81658" y="26127"/>
            <a:ext cx="4704028" cy="360040"/>
          </a:xfrm>
        </p:spPr>
        <p:txBody>
          <a:bodyPr>
            <a:noAutofit/>
          </a:bodyPr>
          <a:lstStyle/>
          <a:p>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取組の中で見えてきた課題及び取組状況</a:t>
            </a:r>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99594" y="3023382"/>
            <a:ext cx="4591512" cy="1577666"/>
          </a:xfrm>
          <a:ln>
            <a:solidFill>
              <a:schemeClr val="tx2"/>
            </a:solidFill>
          </a:ln>
        </p:spPr>
        <p:txBody>
          <a:bodyPr>
            <a:noAutofit/>
          </a:bodyPr>
          <a:lstStyle/>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提案・取組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・地域で病診連携や訪問看護との連携を密にしていく必要がある。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・急性期</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病院を中心とした後方支援診療の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輪をモデル地域から</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、市内全域に広げて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いく。（豊中市医師会）</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・急性期病院からの患者の流れをスムーズにし、急性期病院の病床を在宅の急変時対応として確保</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できる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体制</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を図っていく</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。（吹田市）</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・市内の後方支援体制は整っているが在宅医の不安解消のため、市内以外の体制の確立が目標（箕面市）</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主治医、</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副主治医制は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診療所同士だけでなく、病院が主、診療所が副の考え方もある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。（枚岡医師会）</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・強化型の在支診との連携など</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で、主治医</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不在時の代替体制も整備（泉大津市医師会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・二次救急病院を含めた土日、時間外を含めた受け入れ態勢を整備（泉佐野泉南医師会）</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・病院、診療所で実施可能な医療処置について情報共有できるシステムを検討（泉佐野泉南医師会）</a:t>
            </a: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373393"/>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15146" y="2717388"/>
            <a:ext cx="3880373"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②急変時対応</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p:cNvGrpSpPr/>
          <p:nvPr/>
        </p:nvGrpSpPr>
        <p:grpSpPr>
          <a:xfrm>
            <a:off x="115146" y="448175"/>
            <a:ext cx="4426217" cy="2175421"/>
            <a:chOff x="131336" y="2124705"/>
            <a:chExt cx="4444944" cy="1585727"/>
          </a:xfrm>
        </p:grpSpPr>
        <p:sp>
          <p:nvSpPr>
            <p:cNvPr id="30" name="コンテンツ プレースホルダー 2"/>
            <p:cNvSpPr txBox="1">
              <a:spLocks/>
            </p:cNvSpPr>
            <p:nvPr/>
          </p:nvSpPr>
          <p:spPr>
            <a:xfrm>
              <a:off x="131336" y="2406177"/>
              <a:ext cx="4444944" cy="1304255"/>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診診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は、なかなか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すすまない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在支診を参考値まで増やすことは難しい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・高度医療のレスパイト</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入院で</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困ることがある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・在宅では生活者として、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時間</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365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日、きちんと支える仕組みを作っていかないといけない。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提案・取組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・増やす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ことだけでなく患者をカバーする体制を考える必要がある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・訪問看護との連携</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など、在宅</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医療に取組む環境を整えて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いく必要がある。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どの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ような事例で困っている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か、医師会内で共有する必要がある。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在宅医療は病態別にニーズが違うので、地域の充足度を確認する必要がある</a:t>
              </a:r>
              <a:r>
                <a:rPr lang="ja-JP" altLang="en-US" sz="800" dirty="0" smtClean="0">
                  <a:latin typeface="Meiryo UI" panose="020B0604030504040204" pitchFamily="50" charset="-128"/>
                  <a:ea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子どもや難病、</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者に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対する在宅医療の確保について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も、計画的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すすめる必要がある。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・神経疾患など、難しい症例の多職種連携に取組んでいる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。（箕面市医師会）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1337" y="2124705"/>
              <a:ext cx="3862298"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①日常の療養支援</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4711655" y="755325"/>
            <a:ext cx="4324842" cy="2973757"/>
            <a:chOff x="4654128" y="2091737"/>
            <a:chExt cx="4427633" cy="1620686"/>
          </a:xfrm>
        </p:grpSpPr>
        <p:sp>
          <p:nvSpPr>
            <p:cNvPr id="37" name="コンテンツ プレースホルダー 2"/>
            <p:cNvSpPr txBox="1">
              <a:spLocks/>
            </p:cNvSpPr>
            <p:nvPr/>
          </p:nvSpPr>
          <p:spPr>
            <a:xfrm>
              <a:off x="4655545" y="2348880"/>
              <a:ext cx="4426216" cy="1363543"/>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900" dirty="0"/>
                <a:t>〔</a:t>
              </a:r>
              <a:r>
                <a:rPr lang="ja-JP" altLang="en-US" sz="900" dirty="0"/>
                <a:t>現状・課題</a:t>
              </a:r>
              <a:r>
                <a:rPr lang="en-US" altLang="ja-JP" sz="900" dirty="0" smtClean="0"/>
                <a:t>〕</a:t>
              </a:r>
            </a:p>
            <a:p>
              <a:r>
                <a:rPr lang="ja-JP" altLang="en-US" sz="800" dirty="0" smtClean="0"/>
                <a:t>・</a:t>
              </a:r>
              <a:r>
                <a:rPr lang="ja-JP" altLang="en-US" sz="800" dirty="0"/>
                <a:t>地域と病院の相互の共通理解が</a:t>
              </a:r>
              <a:r>
                <a:rPr lang="ja-JP" altLang="en-US" sz="800" dirty="0" smtClean="0"/>
                <a:t>不十分なため、</a:t>
              </a:r>
              <a:r>
                <a:rPr lang="ja-JP" altLang="en-US" sz="800" dirty="0"/>
                <a:t>スムーズな在宅移行や在宅看取りを妨げている</a:t>
              </a:r>
              <a:r>
                <a:rPr lang="ja-JP" altLang="en-US" sz="800" dirty="0" smtClean="0"/>
                <a:t>。　</a:t>
              </a:r>
              <a:endParaRPr lang="en-US" altLang="ja-JP" sz="800" dirty="0" smtClean="0"/>
            </a:p>
            <a:p>
              <a:r>
                <a:rPr lang="ja-JP" altLang="en-US" sz="800" dirty="0" smtClean="0"/>
                <a:t>・</a:t>
              </a:r>
              <a:r>
                <a:rPr lang="ja-JP" altLang="en-US" sz="800" dirty="0"/>
                <a:t>病院と地域のかかりつけ医が考える患者を引き継ぐタイミングにギャップがある。</a:t>
              </a:r>
            </a:p>
            <a:p>
              <a:r>
                <a:rPr lang="ja-JP" altLang="en-US" sz="800" dirty="0" smtClean="0"/>
                <a:t>・</a:t>
              </a:r>
              <a:r>
                <a:rPr lang="ja-JP" altLang="en-US" sz="800" dirty="0"/>
                <a:t>連携室の調整</a:t>
              </a:r>
              <a:r>
                <a:rPr lang="ja-JP" altLang="en-US" sz="800" dirty="0" smtClean="0"/>
                <a:t>が、面</a:t>
              </a:r>
              <a:r>
                <a:rPr lang="ja-JP" altLang="en-US" sz="800" dirty="0"/>
                <a:t>での対応に</a:t>
              </a:r>
              <a:r>
                <a:rPr lang="ja-JP" altLang="en-US" sz="800" dirty="0" smtClean="0"/>
                <a:t>なっておらず</a:t>
              </a:r>
              <a:r>
                <a:rPr lang="en-US" altLang="ja-JP" sz="800" dirty="0" smtClean="0"/>
                <a:t>MSW</a:t>
              </a:r>
              <a:r>
                <a:rPr lang="ja-JP" altLang="en-US" sz="800" dirty="0" smtClean="0"/>
                <a:t>の教育が重要</a:t>
              </a:r>
              <a:endParaRPr lang="en-US" altLang="ja-JP" sz="800" dirty="0" smtClean="0"/>
            </a:p>
            <a:p>
              <a:r>
                <a:rPr lang="ja-JP" altLang="en-US" sz="800" dirty="0" smtClean="0"/>
                <a:t>・</a:t>
              </a:r>
              <a:r>
                <a:rPr lang="ja-JP" altLang="en-US" sz="800" dirty="0"/>
                <a:t>どの市も医介連携シートを持っているが、活用されにくいという現状がある</a:t>
              </a:r>
              <a:r>
                <a:rPr lang="ja-JP" altLang="en-US" sz="800" dirty="0" smtClean="0"/>
                <a:t>。</a:t>
              </a:r>
              <a:endParaRPr lang="en-US" altLang="ja-JP" sz="800" dirty="0"/>
            </a:p>
            <a:p>
              <a:endParaRPr lang="en-US" altLang="ja-JP" sz="800" dirty="0"/>
            </a:p>
            <a:p>
              <a:r>
                <a:rPr lang="en-US" altLang="ja-JP" sz="800" dirty="0" smtClean="0"/>
                <a:t>【</a:t>
              </a:r>
              <a:r>
                <a:rPr lang="ja-JP" altLang="en-US" sz="800" dirty="0" smtClean="0"/>
                <a:t>提案・取組</a:t>
              </a:r>
              <a:r>
                <a:rPr lang="en-US" altLang="ja-JP" sz="800" dirty="0" smtClean="0"/>
                <a:t>】</a:t>
              </a:r>
            </a:p>
            <a:p>
              <a:r>
                <a:rPr lang="ja-JP" altLang="en-US" sz="800" dirty="0"/>
                <a:t>・退院後を見据えたスムーズな在宅移行のために、入院前からかかりつけ医・介護等と病院が顔の見える</a:t>
              </a:r>
              <a:endParaRPr lang="en-US" altLang="ja-JP" sz="800" dirty="0"/>
            </a:p>
            <a:p>
              <a:r>
                <a:rPr lang="ja-JP" altLang="en-US" sz="800" dirty="0"/>
                <a:t>　連携が必要。</a:t>
              </a:r>
              <a:endParaRPr lang="en-US" altLang="ja-JP" sz="800" dirty="0"/>
            </a:p>
            <a:p>
              <a:r>
                <a:rPr lang="ja-JP" altLang="en-US" sz="800" dirty="0" smtClean="0"/>
                <a:t>・地域と病院の共通</a:t>
              </a:r>
              <a:r>
                <a:rPr lang="ja-JP" altLang="en-US" sz="800" dirty="0"/>
                <a:t>理解を深める事業（研修・実習等）が必要</a:t>
              </a:r>
            </a:p>
            <a:p>
              <a:r>
                <a:rPr lang="ja-JP" altLang="en-US" sz="800" dirty="0" smtClean="0"/>
                <a:t>・</a:t>
              </a:r>
              <a:r>
                <a:rPr lang="ja-JP" altLang="en-US" sz="800" dirty="0"/>
                <a:t>病院の機能に</a:t>
              </a:r>
              <a:r>
                <a:rPr lang="ja-JP" altLang="en-US" sz="800" dirty="0" smtClean="0"/>
                <a:t>ついて、診療所</a:t>
              </a:r>
              <a:r>
                <a:rPr lang="ja-JP" altLang="en-US" sz="800" dirty="0"/>
                <a:t>と情報共有をしていくことが</a:t>
              </a:r>
              <a:r>
                <a:rPr lang="ja-JP" altLang="en-US" sz="800" dirty="0" smtClean="0"/>
                <a:t>重要</a:t>
              </a:r>
              <a:endParaRPr lang="en-US" altLang="ja-JP" sz="800" dirty="0"/>
            </a:p>
            <a:p>
              <a:r>
                <a:rPr lang="ja-JP" altLang="en-US" sz="800" dirty="0" smtClean="0"/>
                <a:t>・</a:t>
              </a:r>
              <a:r>
                <a:rPr lang="ja-JP" altLang="en-US" sz="800" dirty="0"/>
                <a:t>後方支援のシステムについては必ず退院カンファレンスに在宅医に参加いただき共通認識をもって</a:t>
              </a:r>
              <a:r>
                <a:rPr lang="ja-JP" altLang="en-US" sz="800" dirty="0" smtClean="0"/>
                <a:t>もらう</a:t>
              </a:r>
              <a:endParaRPr lang="en-US" altLang="ja-JP" sz="800" dirty="0" smtClean="0"/>
            </a:p>
            <a:p>
              <a:r>
                <a:rPr lang="ja-JP" altLang="en-US" sz="800" dirty="0" smtClean="0"/>
                <a:t>　こと</a:t>
              </a:r>
              <a:r>
                <a:rPr lang="ja-JP" altLang="en-US" sz="800" dirty="0"/>
                <a:t>を大前提のルールとしている</a:t>
              </a:r>
              <a:r>
                <a:rPr lang="ja-JP" altLang="en-US" sz="800" dirty="0" smtClean="0"/>
                <a:t>。（泉佐野泉南医師会）</a:t>
              </a:r>
              <a:endParaRPr lang="ja-JP" altLang="en-US" sz="800" dirty="0"/>
            </a:p>
            <a:p>
              <a:r>
                <a:rPr lang="ja-JP" altLang="en-US" sz="800" dirty="0"/>
                <a:t>・退院時カンファレンスに</a:t>
              </a:r>
              <a:r>
                <a:rPr lang="en-US" altLang="ja-JP" sz="800" dirty="0"/>
                <a:t>ICT</a:t>
              </a:r>
              <a:r>
                <a:rPr lang="ja-JP" altLang="en-US" sz="800" dirty="0"/>
                <a:t>を活用して多職種に参加してもらうため情報共有のツールとして</a:t>
              </a:r>
              <a:r>
                <a:rPr lang="en-US" altLang="ja-JP" sz="800" dirty="0"/>
                <a:t>MCS</a:t>
              </a:r>
              <a:r>
                <a:rPr lang="ja-JP" altLang="en-US" sz="800" dirty="0"/>
                <a:t>（</a:t>
              </a:r>
              <a:r>
                <a:rPr lang="en-US" altLang="ja-JP" sz="800" dirty="0"/>
                <a:t>Medical care station</a:t>
              </a:r>
              <a:r>
                <a:rPr lang="ja-JP" altLang="en-US" sz="800" dirty="0"/>
                <a:t>）の運用を始めている</a:t>
              </a:r>
              <a:r>
                <a:rPr lang="ja-JP" altLang="en-US" sz="800" dirty="0" smtClean="0"/>
                <a:t>。（泉佐野泉南医師会）</a:t>
              </a:r>
              <a:endParaRPr lang="ja-JP" altLang="en-US" sz="800" dirty="0"/>
            </a:p>
            <a:p>
              <a:endParaRPr lang="en-US" altLang="ja-JP" sz="900" dirty="0"/>
            </a:p>
            <a:p>
              <a:endParaRPr lang="en-US" altLang="ja-JP" sz="900" dirty="0"/>
            </a:p>
            <a:p>
              <a:endParaRPr lang="en-US" altLang="ja-JP" sz="1100" dirty="0"/>
            </a:p>
            <a:p>
              <a:endParaRPr lang="en-US" altLang="ja-JP" sz="1100" dirty="0"/>
            </a:p>
            <a:p>
              <a:endParaRPr lang="en-US" altLang="ja-JP" sz="1100" dirty="0"/>
            </a:p>
            <a:p>
              <a:endParaRPr lang="en-US" altLang="ja-JP" sz="1500" dirty="0"/>
            </a:p>
            <a:p>
              <a:endParaRPr lang="en-US" altLang="ja-JP" sz="1400" dirty="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smtClean="0"/>
            </a:p>
            <a:p>
              <a:endParaRPr lang="en-US" altLang="ja-JP" sz="900" dirty="0"/>
            </a:p>
            <a:p>
              <a:endParaRPr lang="ja-JP" altLang="en-US" sz="900" dirty="0"/>
            </a:p>
          </p:txBody>
        </p:sp>
        <p:sp>
          <p:nvSpPr>
            <p:cNvPr id="40" name="正方形/長方形 39"/>
            <p:cNvSpPr/>
            <p:nvPr/>
          </p:nvSpPr>
          <p:spPr>
            <a:xfrm>
              <a:off x="4654128" y="2091737"/>
              <a:ext cx="3957333" cy="2571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④</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入退院支援</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126158" y="4619008"/>
            <a:ext cx="4437652" cy="2088517"/>
            <a:chOff x="4621056" y="622170"/>
            <a:chExt cx="4437652" cy="1627245"/>
          </a:xfrm>
        </p:grpSpPr>
        <p:sp>
          <p:nvSpPr>
            <p:cNvPr id="36" name="コンテンツ プレースホルダー 2"/>
            <p:cNvSpPr txBox="1">
              <a:spLocks/>
            </p:cNvSpPr>
            <p:nvPr/>
          </p:nvSpPr>
          <p:spPr>
            <a:xfrm>
              <a:off x="4632491" y="924196"/>
              <a:ext cx="4426217" cy="1325219"/>
            </a:xfrm>
            <a:prstGeom prst="rect">
              <a:avLst/>
            </a:prstGeom>
            <a:ln>
              <a:solidFill>
                <a:schemeClr val="tx2"/>
              </a:solidFill>
            </a:ln>
          </p:spPr>
          <p:txBody>
            <a:bodyPr vert="horz" lIns="91440" tIns="45720" rIns="91440" bIns="45720" rtlCol="0">
              <a:normAutofit lnSpcReduction="10000"/>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t>現状・課題</a:t>
              </a:r>
              <a:r>
                <a:rPr lang="en-US" altLang="ja-JP" sz="800" dirty="0" smtClean="0"/>
                <a:t>〕</a:t>
              </a:r>
            </a:p>
            <a:p>
              <a:r>
                <a:rPr lang="ja-JP" altLang="en-US" sz="800" dirty="0" smtClean="0"/>
                <a:t>・在宅医が増えない中、今後</a:t>
              </a:r>
              <a:r>
                <a:rPr lang="ja-JP" altLang="en-US" sz="800" dirty="0"/>
                <a:t>増加</a:t>
              </a:r>
              <a:r>
                <a:rPr lang="ja-JP" altLang="en-US" sz="800" dirty="0" smtClean="0"/>
                <a:t>する在宅看取りを</a:t>
              </a:r>
              <a:r>
                <a:rPr lang="ja-JP" altLang="en-US" sz="800" dirty="0"/>
                <a:t>補えるか</a:t>
              </a:r>
              <a:r>
                <a:rPr lang="ja-JP" altLang="en-US" sz="800" dirty="0" smtClean="0"/>
                <a:t>危惧される。病院</a:t>
              </a:r>
              <a:r>
                <a:rPr lang="ja-JP" altLang="en-US" sz="800" dirty="0"/>
                <a:t>、介護施設との連携</a:t>
              </a:r>
              <a:r>
                <a:rPr lang="ja-JP" altLang="en-US" sz="800" dirty="0" smtClean="0"/>
                <a:t>が</a:t>
              </a:r>
              <a:endParaRPr lang="en-US" altLang="ja-JP" sz="800" dirty="0" smtClean="0"/>
            </a:p>
            <a:p>
              <a:r>
                <a:rPr lang="ja-JP" altLang="en-US" sz="800" dirty="0"/>
                <a:t>　</a:t>
              </a:r>
              <a:r>
                <a:rPr lang="ja-JP" altLang="en-US" sz="800" dirty="0" smtClean="0"/>
                <a:t>必要</a:t>
              </a:r>
              <a:r>
                <a:rPr lang="ja-JP" altLang="en-US" sz="800" dirty="0"/>
                <a:t>になるが課題が山積みである</a:t>
              </a:r>
              <a:r>
                <a:rPr lang="ja-JP" altLang="en-US" sz="800" dirty="0" smtClean="0"/>
                <a:t>。</a:t>
              </a:r>
              <a:endParaRPr lang="en-US" altLang="ja-JP" sz="800" dirty="0" smtClean="0"/>
            </a:p>
            <a:p>
              <a:r>
                <a:rPr lang="ja-JP" altLang="en-US" sz="800" dirty="0" smtClean="0"/>
                <a:t>・今後検案が増加すれば、警察医</a:t>
              </a:r>
              <a:r>
                <a:rPr lang="ja-JP" altLang="en-US" sz="800" dirty="0"/>
                <a:t>では到底対応できなくなってくる</a:t>
              </a:r>
              <a:r>
                <a:rPr lang="ja-JP" altLang="en-US" sz="800" dirty="0" smtClean="0"/>
                <a:t>。</a:t>
              </a:r>
              <a:endParaRPr lang="ja-JP" altLang="en-US" sz="800" dirty="0"/>
            </a:p>
            <a:p>
              <a:r>
                <a:rPr lang="ja-JP" altLang="en-US" sz="800" dirty="0" smtClean="0"/>
                <a:t>・</a:t>
              </a:r>
              <a:r>
                <a:rPr lang="ja-JP" altLang="en-US" sz="800" dirty="0"/>
                <a:t>大切なのは予後予測で、それに対する説明が意思決定支援につながる。現在の医療の中では欠けている。</a:t>
              </a:r>
              <a:endParaRPr lang="en-US" altLang="ja-JP" sz="800" dirty="0"/>
            </a:p>
            <a:p>
              <a:endParaRPr lang="en-US" altLang="ja-JP" sz="800" dirty="0" smtClean="0"/>
            </a:p>
            <a:p>
              <a:r>
                <a:rPr lang="en-US" altLang="ja-JP" sz="800" dirty="0" smtClean="0"/>
                <a:t>〔</a:t>
              </a:r>
              <a:r>
                <a:rPr lang="ja-JP" altLang="en-US" sz="800" dirty="0" smtClean="0"/>
                <a:t>提案　取組</a:t>
              </a:r>
              <a:r>
                <a:rPr lang="en-US" altLang="ja-JP" sz="800" dirty="0" smtClean="0"/>
                <a:t>〕</a:t>
              </a:r>
            </a:p>
            <a:p>
              <a:r>
                <a:rPr lang="ja-JP" altLang="en-US" sz="800" dirty="0" smtClean="0"/>
                <a:t>・在宅医の看取り体制の整備が必要</a:t>
              </a:r>
              <a:endParaRPr lang="en-US" altLang="ja-JP" sz="800" dirty="0" smtClean="0"/>
            </a:p>
            <a:p>
              <a:r>
                <a:rPr lang="ja-JP" altLang="en-US" sz="800" dirty="0"/>
                <a:t>・</a:t>
              </a:r>
              <a:r>
                <a:rPr lang="ja-JP" altLang="en-US" sz="800" dirty="0" smtClean="0"/>
                <a:t>本人の意思</a:t>
              </a:r>
              <a:r>
                <a:rPr lang="ja-JP" altLang="en-US" sz="800" dirty="0"/>
                <a:t>が決定できる時</a:t>
              </a:r>
              <a:r>
                <a:rPr lang="ja-JP" altLang="en-US" sz="800" dirty="0" smtClean="0"/>
                <a:t>に、きちんと汲み取って情報</a:t>
              </a:r>
              <a:r>
                <a:rPr lang="ja-JP" altLang="en-US" sz="800" dirty="0"/>
                <a:t>共有できる体制づくりが必要</a:t>
              </a:r>
            </a:p>
            <a:p>
              <a:r>
                <a:rPr lang="ja-JP" altLang="en-US" sz="800" dirty="0" smtClean="0"/>
                <a:t>・</a:t>
              </a:r>
              <a:r>
                <a:rPr lang="ja-JP" altLang="en-US" sz="800" dirty="0"/>
                <a:t>住民側が終末期医療のあり方について理解を深めることが必要</a:t>
              </a:r>
            </a:p>
            <a:p>
              <a:r>
                <a:rPr lang="ja-JP" altLang="en-US" sz="800" dirty="0"/>
                <a:t>・</a:t>
              </a:r>
              <a:r>
                <a:rPr lang="en-US" altLang="ja-JP" sz="800" dirty="0"/>
                <a:t>ACP</a:t>
              </a:r>
              <a:r>
                <a:rPr lang="ja-JP" altLang="en-US" sz="800" dirty="0"/>
                <a:t>はコアメンバーでしっかり</a:t>
              </a:r>
              <a:r>
                <a:rPr lang="ja-JP" altLang="en-US" sz="800" dirty="0" smtClean="0"/>
                <a:t>研修を行い、それ</a:t>
              </a:r>
              <a:r>
                <a:rPr lang="ja-JP" altLang="en-US" sz="800" dirty="0"/>
                <a:t>を広く普及させていく</a:t>
              </a:r>
              <a:r>
                <a:rPr lang="ja-JP" altLang="en-US" sz="800" dirty="0" smtClean="0"/>
                <a:t>方向性（堺市医師会）</a:t>
              </a:r>
              <a:endParaRPr lang="en-US" altLang="ja-JP" sz="800" dirty="0" smtClean="0"/>
            </a:p>
            <a:p>
              <a:r>
                <a:rPr lang="ja-JP" altLang="en-US" sz="800" dirty="0"/>
                <a:t>・多職種向けに緩和ケアの講演会を開催し、</a:t>
              </a:r>
              <a:r>
                <a:rPr lang="en-US" altLang="ja-JP" sz="800" dirty="0"/>
                <a:t>ACP</a:t>
              </a:r>
              <a:r>
                <a:rPr lang="ja-JP" altLang="en-US" sz="800" dirty="0"/>
                <a:t>に関するグループワークを</a:t>
              </a:r>
              <a:r>
                <a:rPr lang="ja-JP" altLang="en-US" sz="800" dirty="0" smtClean="0"/>
                <a:t>開催（岸和田市医師会）</a:t>
              </a:r>
              <a:endParaRPr lang="en-US" altLang="ja-JP" sz="800" dirty="0"/>
            </a:p>
            <a:p>
              <a:endParaRPr lang="en-US" altLang="ja-JP" sz="800" dirty="0" smtClean="0"/>
            </a:p>
            <a:p>
              <a:endParaRPr lang="ja-JP" altLang="en-US" sz="900" dirty="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p:txBody>
        </p:sp>
        <p:sp>
          <p:nvSpPr>
            <p:cNvPr id="41" name="正方形/長方形 40"/>
            <p:cNvSpPr/>
            <p:nvPr/>
          </p:nvSpPr>
          <p:spPr>
            <a:xfrm>
              <a:off x="4621056" y="622170"/>
              <a:ext cx="3755500"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③看取り</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4768192" y="4024894"/>
            <a:ext cx="4348349" cy="2640312"/>
            <a:chOff x="4651157" y="4144769"/>
            <a:chExt cx="4429188" cy="1815102"/>
          </a:xfrm>
        </p:grpSpPr>
        <p:sp>
          <p:nvSpPr>
            <p:cNvPr id="35" name="コンテンツ プレースホルダー 2"/>
            <p:cNvSpPr txBox="1">
              <a:spLocks/>
            </p:cNvSpPr>
            <p:nvPr/>
          </p:nvSpPr>
          <p:spPr>
            <a:xfrm>
              <a:off x="4654128" y="4432801"/>
              <a:ext cx="4426217" cy="1527070"/>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t>現状・課題</a:t>
              </a:r>
              <a:r>
                <a:rPr lang="en-US" altLang="ja-JP" sz="800" dirty="0" smtClean="0"/>
                <a:t>〕</a:t>
              </a:r>
            </a:p>
            <a:p>
              <a:r>
                <a:rPr lang="ja-JP" altLang="en-US" sz="800" dirty="0"/>
                <a:t>・急速な</a:t>
              </a:r>
              <a:r>
                <a:rPr lang="ja-JP" altLang="en-US" sz="800" dirty="0" smtClean="0"/>
                <a:t>高齢化に</a:t>
              </a:r>
              <a:r>
                <a:rPr lang="ja-JP" altLang="en-US" sz="800" dirty="0"/>
                <a:t>適応できる体制づくりが</a:t>
              </a:r>
              <a:r>
                <a:rPr lang="ja-JP" altLang="en-US" sz="800" dirty="0" smtClean="0"/>
                <a:t>課題</a:t>
              </a:r>
              <a:endParaRPr lang="en-US" altLang="ja-JP" sz="800" dirty="0"/>
            </a:p>
            <a:p>
              <a:r>
                <a:rPr lang="ja-JP" altLang="en-US" sz="800" dirty="0" smtClean="0"/>
                <a:t>・</a:t>
              </a:r>
              <a:r>
                <a:rPr lang="ja-JP" altLang="en-US" sz="800" dirty="0"/>
                <a:t>訪問看護師数が目標値と比べると非常に低い</a:t>
              </a:r>
              <a:r>
                <a:rPr lang="ja-JP" altLang="en-US" sz="800" dirty="0" smtClean="0"/>
                <a:t>ので</a:t>
              </a:r>
              <a:r>
                <a:rPr lang="ja-JP" altLang="en-US" sz="800" dirty="0"/>
                <a:t>、</a:t>
              </a:r>
              <a:r>
                <a:rPr lang="ja-JP" altLang="en-US" sz="800" dirty="0" smtClean="0"/>
                <a:t>どう</a:t>
              </a:r>
              <a:r>
                <a:rPr lang="ja-JP" altLang="en-US" sz="800" dirty="0"/>
                <a:t>整備していく</a:t>
              </a:r>
              <a:r>
                <a:rPr lang="ja-JP" altLang="en-US" sz="800" dirty="0" smtClean="0"/>
                <a:t>かを</a:t>
              </a:r>
              <a:r>
                <a:rPr lang="ja-JP" altLang="en-US" sz="800" dirty="0"/>
                <a:t>具体化することが</a:t>
              </a:r>
              <a:r>
                <a:rPr lang="ja-JP" altLang="en-US" sz="800" dirty="0" smtClean="0"/>
                <a:t>必要</a:t>
              </a:r>
              <a:endParaRPr lang="en-US" altLang="ja-JP" sz="800" dirty="0" smtClean="0"/>
            </a:p>
            <a:p>
              <a:r>
                <a:rPr lang="ja-JP" altLang="en-US" sz="800" dirty="0" smtClean="0"/>
                <a:t>・医療従事者の過重労働の中で在宅医療を伸ばすのに、これ以上無理な絵を描いても仕方ない。</a:t>
              </a:r>
              <a:endParaRPr lang="en-US" altLang="ja-JP" sz="800" dirty="0" smtClean="0"/>
            </a:p>
            <a:p>
              <a:endParaRPr lang="en-US" altLang="ja-JP" sz="800" dirty="0" smtClean="0"/>
            </a:p>
            <a:p>
              <a:r>
                <a:rPr lang="en-US" altLang="ja-JP" sz="800" dirty="0" smtClean="0"/>
                <a:t>〔</a:t>
              </a:r>
              <a:r>
                <a:rPr lang="ja-JP" altLang="en-US" sz="800" dirty="0" smtClean="0"/>
                <a:t>提案・取組</a:t>
              </a:r>
              <a:r>
                <a:rPr lang="en-US" altLang="ja-JP" sz="800" dirty="0" smtClean="0"/>
                <a:t>〕</a:t>
              </a:r>
            </a:p>
            <a:p>
              <a:r>
                <a:rPr lang="ja-JP" altLang="en-US" sz="800" dirty="0" smtClean="0"/>
                <a:t>・社会</a:t>
              </a:r>
              <a:r>
                <a:rPr lang="ja-JP" altLang="en-US" sz="800" dirty="0"/>
                <a:t>資源をうまくつなぎ、色々な指標を見える</a:t>
              </a:r>
              <a:r>
                <a:rPr lang="ja-JP" altLang="en-US" sz="800" dirty="0" smtClean="0"/>
                <a:t>化し、知恵</a:t>
              </a:r>
              <a:r>
                <a:rPr lang="ja-JP" altLang="en-US" sz="800" dirty="0"/>
                <a:t>を</a:t>
              </a:r>
              <a:r>
                <a:rPr lang="ja-JP" altLang="en-US" sz="800" dirty="0" smtClean="0"/>
                <a:t>絞っていく</a:t>
              </a:r>
              <a:r>
                <a:rPr lang="ja-JP" altLang="en-US" sz="800" dirty="0"/>
                <a:t>ことが必要</a:t>
              </a:r>
            </a:p>
            <a:p>
              <a:r>
                <a:rPr lang="ja-JP" altLang="en-US" sz="800" dirty="0" smtClean="0"/>
                <a:t>・</a:t>
              </a:r>
              <a:r>
                <a:rPr lang="ja-JP" altLang="en-US" sz="800" dirty="0"/>
                <a:t>教育</a:t>
              </a:r>
              <a:r>
                <a:rPr lang="en-US" altLang="ja-JP" sz="800" dirty="0"/>
                <a:t>ST</a:t>
              </a:r>
              <a:r>
                <a:rPr lang="ja-JP" altLang="en-US" sz="800" dirty="0"/>
                <a:t>の立場で、訪問看護師の質の向上、看護師の定着、育成をめざしている</a:t>
              </a:r>
              <a:r>
                <a:rPr lang="ja-JP" altLang="en-US" sz="800" dirty="0" smtClean="0"/>
                <a:t>。</a:t>
              </a:r>
              <a:endParaRPr lang="en-US" altLang="ja-JP" sz="800" dirty="0" smtClean="0"/>
            </a:p>
            <a:p>
              <a:r>
                <a:rPr lang="ja-JP" altLang="en-US" sz="800" dirty="0" smtClean="0"/>
                <a:t>　また</a:t>
              </a:r>
              <a:r>
                <a:rPr lang="en-US" altLang="ja-JP" sz="800" dirty="0"/>
                <a:t>24</a:t>
              </a:r>
              <a:r>
                <a:rPr lang="ja-JP" altLang="en-US" sz="800" dirty="0"/>
                <a:t>時間体制確保のため、</a:t>
              </a:r>
              <a:r>
                <a:rPr lang="en-US" altLang="ja-JP" sz="800" dirty="0"/>
                <a:t>ST</a:t>
              </a:r>
              <a:r>
                <a:rPr lang="ja-JP" altLang="en-US" sz="800" dirty="0"/>
                <a:t>の大規模化を</a:t>
              </a:r>
              <a:r>
                <a:rPr lang="ja-JP" altLang="en-US" sz="800" dirty="0" smtClean="0"/>
                <a:t>進め対</a:t>
              </a:r>
              <a:r>
                <a:rPr lang="ja-JP" altLang="en-US" sz="800" dirty="0"/>
                <a:t>応力の</a:t>
              </a:r>
              <a:r>
                <a:rPr lang="ja-JP" altLang="en-US" sz="800" dirty="0" smtClean="0"/>
                <a:t>強化も推進。</a:t>
              </a:r>
              <a:endParaRPr lang="ja-JP" altLang="en-US" sz="800" dirty="0"/>
            </a:p>
            <a:p>
              <a:r>
                <a:rPr lang="ja-JP" altLang="en-US" sz="800" dirty="0"/>
                <a:t>・新規開業の医師を在宅医療に勧誘し人材確保を図っている。（吹田市医師会）</a:t>
              </a:r>
            </a:p>
            <a:p>
              <a:r>
                <a:rPr lang="ja-JP" altLang="en-US" sz="800" dirty="0"/>
                <a:t>・病院看護師と訪問看護師の連携を促進し、訪問看護師の人材確保の議論をすすめる。（吹田市）</a:t>
              </a:r>
              <a:endParaRPr lang="en-US" altLang="ja-JP" sz="800" dirty="0"/>
            </a:p>
            <a:p>
              <a:r>
                <a:rPr lang="ja-JP" altLang="en-US" sz="800" dirty="0" smtClean="0"/>
                <a:t>　</a:t>
              </a:r>
              <a:endParaRPr lang="en-US" altLang="ja-JP" sz="800" dirty="0"/>
            </a:p>
            <a:p>
              <a:endParaRPr lang="ja-JP" altLang="en-US" sz="900" dirty="0"/>
            </a:p>
          </p:txBody>
        </p:sp>
        <p:sp>
          <p:nvSpPr>
            <p:cNvPr id="42" name="正方形/長方形 41"/>
            <p:cNvSpPr/>
            <p:nvPr/>
          </p:nvSpPr>
          <p:spPr>
            <a:xfrm>
              <a:off x="4651157" y="4144769"/>
              <a:ext cx="219533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⑤人材確保　</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タイトル 1"/>
          <p:cNvSpPr txBox="1">
            <a:spLocks/>
          </p:cNvSpPr>
          <p:nvPr/>
        </p:nvSpPr>
        <p:spPr>
          <a:xfrm>
            <a:off x="-5280" y="0"/>
            <a:ext cx="469638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年度在宅医療懇話会における主な意見等　</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2256500" y="3529027"/>
            <a:ext cx="1505146" cy="200055"/>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337299" y="1029057"/>
            <a:ext cx="914979" cy="415498"/>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在宅医療体制</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強化事業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右矢印 22"/>
          <p:cNvSpPr/>
          <p:nvPr/>
        </p:nvSpPr>
        <p:spPr>
          <a:xfrm>
            <a:off x="-1422320" y="2060848"/>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164389" y="4307692"/>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445311" y="6021288"/>
            <a:ext cx="1203011"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2916832" y="5797155"/>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7910906" y="27259"/>
            <a:ext cx="1201011" cy="42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800" kern="100" baseline="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800" kern="100" baseline="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12"/>
          </p:nvPr>
        </p:nvSpPr>
        <p:spPr>
          <a:xfrm>
            <a:off x="6844106" y="6524962"/>
            <a:ext cx="2133600" cy="365125"/>
          </a:xfrm>
        </p:spPr>
        <p:txBody>
          <a:bodyPr/>
          <a:lstStyle/>
          <a:p>
            <a:fld id="{05B32523-C9BD-4CE7-A502-F7E80685D405}" type="slidenum">
              <a:rPr kumimoji="1" lang="ja-JP" altLang="en-US" smtClean="0"/>
              <a:t>1</a:t>
            </a:fld>
            <a:endParaRPr kumimoji="1" lang="ja-JP" altLang="en-US"/>
          </a:p>
        </p:txBody>
      </p:sp>
    </p:spTree>
    <p:extLst>
      <p:ext uri="{BB962C8B-B14F-4D97-AF65-F5344CB8AC3E}">
        <p14:creationId xmlns:p14="http://schemas.microsoft.com/office/powerpoint/2010/main" val="3285470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1887"/>
            <a:ext cx="4704028" cy="360040"/>
          </a:xfrm>
        </p:spPr>
        <p:txBody>
          <a:bodyPr>
            <a:noAutofit/>
          </a:bodyPr>
          <a:lstStyle/>
          <a:p>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取組の中で見えてきた課題及び取組状況</a:t>
            </a:r>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373393"/>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9" name="グループ化 28"/>
          <p:cNvGrpSpPr/>
          <p:nvPr/>
        </p:nvGrpSpPr>
        <p:grpSpPr>
          <a:xfrm>
            <a:off x="236289" y="1117493"/>
            <a:ext cx="4426217" cy="3718793"/>
            <a:chOff x="-317834" y="2162730"/>
            <a:chExt cx="4444944" cy="2710736"/>
          </a:xfrm>
        </p:grpSpPr>
        <p:sp>
          <p:nvSpPr>
            <p:cNvPr id="30" name="コンテンツ プレースホルダー 2"/>
            <p:cNvSpPr txBox="1">
              <a:spLocks/>
            </p:cNvSpPr>
            <p:nvPr/>
          </p:nvSpPr>
          <p:spPr>
            <a:xfrm>
              <a:off x="-317834" y="2480867"/>
              <a:ext cx="4444944" cy="2392599"/>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について、医介連携のために導入しているソフトを災害時のネットワークとして使えないか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検討（豊中）</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について圏域内で横並びの状態までもっていくことが圏域の一つの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目標（豊能圏域）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圏域内の医師会が年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回会議を開催。今年度は地域包括ケアシステムをテーマに隣接市町村等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市町村域</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を超えた検討を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予定（中河内・南河内圏域）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・医師法</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条の解釈について周知徹底が必要（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高槻市医師会）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看取りやレスパイト入院などについても調整や支援する仕組みづくりの中心となる「在宅療養介護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」の創設をめざしている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（高石市）</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・かかりつけ医で対応が難しい場合は、医師会未加入の医師についても別途協力体制の検討が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・地域包括ケアシステムの推進に関する条例がスタートし、医療セクションである健康部と長寿社会部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と介護の連携を進めて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いく。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堺市）</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・災害時に在宅患者を支援するため実際に対応できる保健所システムを構築してほしい。（大阪市）</a:t>
              </a: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歯科医の相談や連携が少ないのは、口の中の問題を評価できる人が殆どいないためと考えられ、介護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職</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も含めた人材</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育成が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317834" y="2162730"/>
              <a:ext cx="3824525" cy="3181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⑥</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4799992" y="1117493"/>
            <a:ext cx="4323458" cy="2811253"/>
            <a:chOff x="4624848" y="2130532"/>
            <a:chExt cx="4426216" cy="1174452"/>
          </a:xfrm>
        </p:grpSpPr>
        <p:sp>
          <p:nvSpPr>
            <p:cNvPr id="37" name="コンテンツ プレースホルダー 2"/>
            <p:cNvSpPr txBox="1">
              <a:spLocks/>
            </p:cNvSpPr>
            <p:nvPr/>
          </p:nvSpPr>
          <p:spPr>
            <a:xfrm>
              <a:off x="4624848" y="2312875"/>
              <a:ext cx="4426216" cy="992109"/>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smtClean="0"/>
                <a:t>【</a:t>
              </a:r>
              <a:r>
                <a:rPr lang="ja-JP" altLang="en-US" sz="800" dirty="0" smtClean="0"/>
                <a:t>各市町村での会議での課題</a:t>
              </a:r>
              <a:r>
                <a:rPr lang="en-US" altLang="ja-JP" sz="800" dirty="0" smtClean="0"/>
                <a:t>】</a:t>
              </a:r>
              <a:endParaRPr lang="en-US" altLang="ja-JP" sz="800" dirty="0"/>
            </a:p>
            <a:p>
              <a:r>
                <a:rPr lang="ja-JP" altLang="en-US" sz="800" dirty="0" smtClean="0"/>
                <a:t>・在宅医療を進めるため多職種の連携が重要であ</a:t>
              </a:r>
              <a:r>
                <a:rPr lang="ja-JP" altLang="en-US" sz="800" dirty="0"/>
                <a:t>り</a:t>
              </a:r>
              <a:r>
                <a:rPr lang="ja-JP" altLang="en-US" sz="800" dirty="0" smtClean="0"/>
                <a:t>関係者</a:t>
              </a:r>
              <a:r>
                <a:rPr lang="ja-JP" altLang="en-US" sz="800" dirty="0"/>
                <a:t>会議で何を話し合うかが</a:t>
              </a:r>
              <a:r>
                <a:rPr lang="ja-JP" altLang="en-US" sz="800" dirty="0" smtClean="0"/>
                <a:t>問題</a:t>
              </a:r>
              <a:endParaRPr lang="en-US" altLang="ja-JP" sz="800" dirty="0" smtClean="0"/>
            </a:p>
            <a:p>
              <a:r>
                <a:rPr lang="ja-JP" altLang="en-US" sz="800" dirty="0"/>
                <a:t>・テーマに沿って参加メンバーの枠が広げられないか。介護関係者、施設関係とのディスカッションが</a:t>
              </a:r>
              <a:r>
                <a:rPr lang="ja-JP" altLang="en-US" sz="800" dirty="0" smtClean="0"/>
                <a:t>できれ</a:t>
              </a:r>
              <a:endParaRPr lang="en-US" altLang="ja-JP" sz="800" dirty="0" smtClean="0"/>
            </a:p>
            <a:p>
              <a:r>
                <a:rPr lang="ja-JP" altLang="en-US" sz="800" dirty="0"/>
                <a:t>　</a:t>
              </a:r>
              <a:r>
                <a:rPr lang="ja-JP" altLang="en-US" sz="800" dirty="0" smtClean="0"/>
                <a:t>ば</a:t>
              </a:r>
              <a:r>
                <a:rPr lang="ja-JP" altLang="en-US" sz="800" dirty="0"/>
                <a:t>よい。</a:t>
              </a:r>
            </a:p>
            <a:p>
              <a:r>
                <a:rPr lang="ja-JP" altLang="en-US" sz="800" dirty="0"/>
                <a:t>・どんなケースが在宅医療を必要としているのか。どのようなケースが在宅移行に困難を抱えているのか</a:t>
              </a:r>
              <a:r>
                <a:rPr lang="ja-JP" altLang="en-US" sz="800" dirty="0" smtClean="0"/>
                <a:t>、</a:t>
              </a:r>
              <a:endParaRPr lang="en-US" altLang="ja-JP" sz="800" dirty="0" smtClean="0"/>
            </a:p>
            <a:p>
              <a:r>
                <a:rPr lang="ja-JP" altLang="en-US" sz="800" dirty="0"/>
                <a:t>　</a:t>
              </a:r>
              <a:r>
                <a:rPr lang="ja-JP" altLang="en-US" sz="800" dirty="0" smtClean="0"/>
                <a:t>具体像</a:t>
              </a:r>
              <a:r>
                <a:rPr lang="ja-JP" altLang="en-US" sz="800" dirty="0"/>
                <a:t>が全く明らかになっていないため、体制整備も焦点が絞れず効果的にすすめにくい。</a:t>
              </a:r>
              <a:endParaRPr lang="en-US" altLang="ja-JP" sz="800" dirty="0"/>
            </a:p>
            <a:p>
              <a:r>
                <a:rPr lang="ja-JP" altLang="en-US" sz="800" dirty="0"/>
                <a:t>・今後調査などにより地域の実情を把握したうえで、ワーキングを設置し圏域として具体的な取組の</a:t>
              </a:r>
              <a:r>
                <a:rPr lang="ja-JP" altLang="en-US" sz="800" dirty="0" smtClean="0"/>
                <a:t>検討</a:t>
              </a:r>
              <a:endParaRPr lang="en-US" altLang="ja-JP" sz="800" dirty="0" smtClean="0"/>
            </a:p>
            <a:p>
              <a:r>
                <a:rPr lang="ja-JP" altLang="en-US" sz="800" dirty="0"/>
                <a:t>　</a:t>
              </a:r>
              <a:r>
                <a:rPr lang="ja-JP" altLang="en-US" sz="800" dirty="0" smtClean="0"/>
                <a:t>を進めたい。</a:t>
              </a:r>
              <a:endParaRPr lang="en-US" altLang="ja-JP" sz="800" dirty="0" smtClean="0"/>
            </a:p>
            <a:p>
              <a:endParaRPr lang="en-US" altLang="ja-JP" sz="800" dirty="0" smtClean="0"/>
            </a:p>
            <a:p>
              <a:r>
                <a:rPr lang="en-US" altLang="ja-JP" sz="800" dirty="0" smtClean="0"/>
                <a:t>【</a:t>
              </a:r>
              <a:r>
                <a:rPr lang="ja-JP" altLang="en-US" sz="800" dirty="0" smtClean="0"/>
                <a:t>懇話会</a:t>
              </a:r>
              <a:r>
                <a:rPr lang="en-US" altLang="ja-JP" sz="800" dirty="0" smtClean="0"/>
                <a:t>】</a:t>
              </a:r>
              <a:endParaRPr lang="ja-JP" altLang="en-US" sz="800" dirty="0"/>
            </a:p>
            <a:p>
              <a:r>
                <a:rPr lang="ja-JP" altLang="en-US" sz="800" dirty="0" smtClean="0"/>
                <a:t>・</a:t>
              </a:r>
              <a:r>
                <a:rPr lang="ja-JP" altLang="en-US" sz="800" dirty="0"/>
                <a:t>全体的な討議とグループエリア別のディスカッションに時間を区分するなど</a:t>
              </a:r>
              <a:r>
                <a:rPr lang="ja-JP" altLang="en-US" sz="800" dirty="0" smtClean="0"/>
                <a:t>すれば、具体的</a:t>
              </a:r>
              <a:r>
                <a:rPr lang="ja-JP" altLang="en-US" sz="800" dirty="0"/>
                <a:t>な展開策</a:t>
              </a:r>
              <a:r>
                <a:rPr lang="ja-JP" altLang="en-US" sz="800" dirty="0" smtClean="0"/>
                <a:t>が</a:t>
              </a:r>
              <a:endParaRPr lang="en-US" altLang="ja-JP" sz="800" dirty="0" smtClean="0"/>
            </a:p>
            <a:p>
              <a:r>
                <a:rPr lang="ja-JP" altLang="en-US" sz="800" dirty="0"/>
                <a:t>　</a:t>
              </a:r>
              <a:r>
                <a:rPr lang="ja-JP" altLang="en-US" sz="800" dirty="0" smtClean="0"/>
                <a:t>あがって</a:t>
              </a:r>
              <a:r>
                <a:rPr lang="ja-JP" altLang="en-US" sz="800" dirty="0"/>
                <a:t>くると思う</a:t>
              </a:r>
              <a:r>
                <a:rPr lang="ja-JP" altLang="en-US" sz="800" dirty="0" smtClean="0"/>
                <a:t>。</a:t>
              </a:r>
              <a:endParaRPr lang="en-US" altLang="ja-JP" sz="800" dirty="0" smtClean="0"/>
            </a:p>
            <a:p>
              <a:r>
                <a:rPr lang="ja-JP" altLang="en-US" sz="800" dirty="0" smtClean="0"/>
                <a:t>・広域の連携体制、特に広域ナショナルセンター（国立循環器病研究センター等）と地域との連携</a:t>
              </a:r>
              <a:endParaRPr lang="en-US" altLang="ja-JP" sz="800" dirty="0" smtClean="0"/>
            </a:p>
            <a:p>
              <a:r>
                <a:rPr lang="ja-JP" altLang="en-US" sz="800" dirty="0"/>
                <a:t>　</a:t>
              </a:r>
              <a:r>
                <a:rPr lang="ja-JP" altLang="en-US" sz="800" dirty="0" smtClean="0"/>
                <a:t>について考えることも必要</a:t>
              </a:r>
              <a:endParaRPr lang="en-US" altLang="ja-JP" sz="800" dirty="0" smtClean="0"/>
            </a:p>
            <a:p>
              <a:r>
                <a:rPr lang="ja-JP" altLang="en-US" sz="800" dirty="0" smtClean="0"/>
                <a:t>・</a:t>
              </a:r>
              <a:r>
                <a:rPr lang="ja-JP" altLang="en-US" sz="800" dirty="0"/>
                <a:t>在宅医療について地震のような緊急時対応をテーマとして考えておく必要がある。</a:t>
              </a:r>
            </a:p>
            <a:p>
              <a:endParaRPr lang="en-US" altLang="ja-JP" sz="800" dirty="0" smtClean="0"/>
            </a:p>
            <a:p>
              <a:endParaRPr lang="ja-JP" altLang="en-US" sz="800" dirty="0"/>
            </a:p>
            <a:p>
              <a:endParaRPr lang="en-US" altLang="ja-JP" sz="1500" dirty="0"/>
            </a:p>
            <a:p>
              <a:endParaRPr lang="en-US" altLang="ja-JP" sz="1400" dirty="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smtClean="0"/>
            </a:p>
            <a:p>
              <a:endParaRPr lang="en-US" altLang="ja-JP" sz="900" dirty="0"/>
            </a:p>
            <a:p>
              <a:endParaRPr lang="ja-JP" altLang="en-US" sz="900" dirty="0"/>
            </a:p>
          </p:txBody>
        </p:sp>
        <p:sp>
          <p:nvSpPr>
            <p:cNvPr id="40" name="正方形/長方形 39"/>
            <p:cNvSpPr/>
            <p:nvPr/>
          </p:nvSpPr>
          <p:spPr>
            <a:xfrm>
              <a:off x="4624848" y="2130532"/>
              <a:ext cx="3957333" cy="1795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⑦</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会議運営に関して</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タイトル 1"/>
          <p:cNvSpPr txBox="1">
            <a:spLocks/>
          </p:cNvSpPr>
          <p:nvPr/>
        </p:nvSpPr>
        <p:spPr>
          <a:xfrm>
            <a:off x="-5280" y="0"/>
            <a:ext cx="469638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年度在宅医療懇話会における主な意見等　</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2256500" y="3529027"/>
            <a:ext cx="1505146" cy="200055"/>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337299" y="1029057"/>
            <a:ext cx="914979" cy="415498"/>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在宅医療体制</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強化事業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右矢印 22"/>
          <p:cNvSpPr/>
          <p:nvPr/>
        </p:nvSpPr>
        <p:spPr>
          <a:xfrm>
            <a:off x="-1422320" y="2060848"/>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164389" y="4307692"/>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2445311" y="6021288"/>
            <a:ext cx="1203011"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2916832" y="5797155"/>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05B32523-C9BD-4CE7-A502-F7E80685D405}" type="slidenum">
              <a:rPr kumimoji="1" lang="ja-JP" altLang="en-US" smtClean="0"/>
              <a:t>2</a:t>
            </a:fld>
            <a:endParaRPr kumimoji="1" lang="ja-JP" altLang="en-US"/>
          </a:p>
        </p:txBody>
      </p:sp>
    </p:spTree>
    <p:extLst>
      <p:ext uri="{BB962C8B-B14F-4D97-AF65-F5344CB8AC3E}">
        <p14:creationId xmlns:p14="http://schemas.microsoft.com/office/powerpoint/2010/main" val="3628221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723</Words>
  <Application>Microsoft Office PowerPoint</Application>
  <PresentationFormat>画面に合わせる (4:3)</PresentationFormat>
  <Paragraphs>217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ゴシック</vt:lpstr>
      <vt:lpstr>Arial</vt:lpstr>
      <vt:lpstr>Calibri</vt:lpstr>
      <vt:lpstr>Times New Roman</vt:lpstr>
      <vt:lpstr>Office ​​テーマ</vt:lpstr>
      <vt:lpstr>【取組の中で見えてきた課題及び取組状況】　</vt:lpstr>
      <vt:lpstr>【取組の中で見えてきた課題及び取組状況】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【取組の中で見えてきた課題及び取組状況】　</dc:title>
  <cp:lastModifiedBy>畑　真知子</cp:lastModifiedBy>
  <cp:revision>2</cp:revision>
  <dcterms:modified xsi:type="dcterms:W3CDTF">2019-09-17T02:18:59Z</dcterms:modified>
</cp:coreProperties>
</file>