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12" r:id="rId2"/>
    <p:sldId id="309" r:id="rId3"/>
    <p:sldId id="310" r:id="rId4"/>
    <p:sldId id="306" r:id="rId5"/>
    <p:sldId id="299" r:id="rId6"/>
    <p:sldId id="301" r:id="rId7"/>
    <p:sldId id="311"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4" autoAdjust="0"/>
    <p:restoredTop sz="93164" autoAdjust="0"/>
  </p:normalViewPr>
  <p:slideViewPr>
    <p:cSldViewPr>
      <p:cViewPr varScale="1">
        <p:scale>
          <a:sx n="74" d="100"/>
          <a:sy n="74" d="100"/>
        </p:scale>
        <p:origin x="1440" y="66"/>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notesViewPr>
    <p:cSldViewPr>
      <p:cViewPr>
        <p:scale>
          <a:sx n="100" d="100"/>
          <a:sy n="100" d="100"/>
        </p:scale>
        <p:origin x="1902" y="-14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3" y="1"/>
            <a:ext cx="2945448" cy="497838"/>
          </a:xfrm>
          <a:prstGeom prst="rect">
            <a:avLst/>
          </a:prstGeom>
        </p:spPr>
        <p:txBody>
          <a:bodyPr vert="horz" lIns="91312" tIns="45656" rIns="91312" bIns="45656" rtlCol="0"/>
          <a:lstStyle>
            <a:lvl1pPr algn="r">
              <a:defRPr sz="1200"/>
            </a:lvl1pPr>
          </a:lstStyle>
          <a:p>
            <a:fld id="{928942EA-4835-49EC-9FF5-1DC2D339B8A5}" type="datetimeFigureOut">
              <a:rPr kumimoji="1" lang="ja-JP" altLang="en-US" smtClean="0"/>
              <a:t>2019/9/20</a:t>
            </a:fld>
            <a:endParaRPr kumimoji="1" lang="ja-JP" altLang="en-US"/>
          </a:p>
        </p:txBody>
      </p:sp>
      <p:sp>
        <p:nvSpPr>
          <p:cNvPr id="4" name="フッター プレースホルダー 3"/>
          <p:cNvSpPr>
            <a:spLocks noGrp="1"/>
          </p:cNvSpPr>
          <p:nvPr>
            <p:ph type="ftr" sz="quarter" idx="2"/>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3" y="9428800"/>
            <a:ext cx="2945448" cy="497838"/>
          </a:xfrm>
          <a:prstGeom prst="rect">
            <a:avLst/>
          </a:prstGeom>
        </p:spPr>
        <p:txBody>
          <a:bodyPr vert="horz" lIns="91312" tIns="45656" rIns="91312" bIns="45656" rtlCol="0" anchor="b"/>
          <a:lstStyle>
            <a:lvl1pPr algn="r">
              <a:defRPr sz="1200"/>
            </a:lvl1pPr>
          </a:lstStyle>
          <a:p>
            <a:fld id="{DE007C77-C9F6-448E-A3D7-FD7FFB5706E9}" type="slidenum">
              <a:rPr kumimoji="1" lang="ja-JP" altLang="en-US" smtClean="0"/>
              <a:t>‹#›</a:t>
            </a:fld>
            <a:endParaRPr kumimoji="1" lang="ja-JP" altLang="en-US"/>
          </a:p>
        </p:txBody>
      </p:sp>
    </p:spTree>
    <p:extLst>
      <p:ext uri="{BB962C8B-B14F-4D97-AF65-F5344CB8AC3E}">
        <p14:creationId xmlns:p14="http://schemas.microsoft.com/office/powerpoint/2010/main" val="826247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306" tIns="45653" rIns="91306" bIns="4565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0"/>
            <a:ext cx="2945448" cy="496253"/>
          </a:xfrm>
          <a:prstGeom prst="rect">
            <a:avLst/>
          </a:prstGeom>
        </p:spPr>
        <p:txBody>
          <a:bodyPr vert="horz" lIns="91306" tIns="45653" rIns="91306" bIns="45653" rtlCol="0"/>
          <a:lstStyle>
            <a:lvl1pPr algn="r">
              <a:defRPr sz="1200"/>
            </a:lvl1pPr>
          </a:lstStyle>
          <a:p>
            <a:fld id="{1A3BBF6F-4F68-40D6-9252-5BBFC3C90370}" type="datetimeFigureOut">
              <a:rPr kumimoji="1" lang="ja-JP" altLang="en-US" smtClean="0"/>
              <a:t>2019/9/20</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06" tIns="45653" rIns="91306" bIns="45653" rtlCol="0" anchor="ctr"/>
          <a:lstStyle/>
          <a:p>
            <a:endParaRPr lang="ja-JP" altLang="en-US"/>
          </a:p>
        </p:txBody>
      </p:sp>
      <p:sp>
        <p:nvSpPr>
          <p:cNvPr id="5" name="ノート プレースホルダー 4"/>
          <p:cNvSpPr>
            <a:spLocks noGrp="1"/>
          </p:cNvSpPr>
          <p:nvPr>
            <p:ph type="body" sz="quarter" idx="3"/>
          </p:nvPr>
        </p:nvSpPr>
        <p:spPr>
          <a:xfrm>
            <a:off x="680086" y="4715192"/>
            <a:ext cx="5437506" cy="4466274"/>
          </a:xfrm>
          <a:prstGeom prst="rect">
            <a:avLst/>
          </a:prstGeom>
        </p:spPr>
        <p:txBody>
          <a:bodyPr vert="horz" lIns="91306" tIns="45653" rIns="91306" bIns="4565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800"/>
            <a:ext cx="2945448" cy="496252"/>
          </a:xfrm>
          <a:prstGeom prst="rect">
            <a:avLst/>
          </a:prstGeom>
        </p:spPr>
        <p:txBody>
          <a:bodyPr vert="horz" lIns="91306" tIns="45653" rIns="91306" bIns="4565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0"/>
            <a:ext cx="2945448" cy="496252"/>
          </a:xfrm>
          <a:prstGeom prst="rect">
            <a:avLst/>
          </a:prstGeom>
        </p:spPr>
        <p:txBody>
          <a:bodyPr vert="horz" lIns="91306" tIns="45653" rIns="91306" bIns="45653" rtlCol="0" anchor="b"/>
          <a:lstStyle>
            <a:lvl1pPr algn="r">
              <a:defRPr sz="1200"/>
            </a:lvl1pPr>
          </a:lstStyle>
          <a:p>
            <a:fld id="{79BDDE28-8ED5-4676-8D4E-B55C2B399C06}" type="slidenum">
              <a:rPr kumimoji="1" lang="ja-JP" altLang="en-US" smtClean="0"/>
              <a:t>‹#›</a:t>
            </a:fld>
            <a:endParaRPr kumimoji="1" lang="ja-JP" altLang="en-US"/>
          </a:p>
        </p:txBody>
      </p:sp>
    </p:spTree>
    <p:extLst>
      <p:ext uri="{BB962C8B-B14F-4D97-AF65-F5344CB8AC3E}">
        <p14:creationId xmlns:p14="http://schemas.microsoft.com/office/powerpoint/2010/main" val="90066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086" y="4715192"/>
            <a:ext cx="5437506" cy="4203506"/>
          </a:xfrm>
        </p:spPr>
        <p:txBody>
          <a:bodyPr/>
          <a:lstStyle/>
          <a:p>
            <a:r>
              <a:rPr lang="ja-JP" altLang="en-US" sz="1400" dirty="0">
                <a:latin typeface="+mn-ea"/>
              </a:rPr>
              <a:t>　</a:t>
            </a:r>
            <a:r>
              <a:rPr lang="ja-JP" altLang="en-US" dirty="0" smtClean="0">
                <a:latin typeface="+mn-ea"/>
              </a:rPr>
              <a:t>今年度は、外来医療計画の策定作業を進め、２０２０年３月の第７次医療計画に追加する予定です。外来医療計画につきましては、国の「外来医療に係る医療提供体制の確保に関するガイドライン」に基づいて関係機関のみなさまと協議を進め、案を取りまとめていくことになります。</a:t>
            </a:r>
            <a:endParaRPr lang="en-US" altLang="ja-JP" dirty="0" smtClean="0">
              <a:latin typeface="+mn-ea"/>
            </a:endParaRPr>
          </a:p>
          <a:p>
            <a:endParaRPr lang="en-US" altLang="ja-JP" dirty="0">
              <a:latin typeface="+mn-ea"/>
            </a:endParaRPr>
          </a:p>
          <a:p>
            <a:r>
              <a:rPr lang="ja-JP" altLang="en-US" dirty="0" smtClean="0">
                <a:latin typeface="+mn-ea"/>
              </a:rPr>
              <a:t>　ガイドラインでは、以下の考え方が示されています。 </a:t>
            </a:r>
            <a:endParaRPr lang="en-US" altLang="ja-JP" dirty="0" smtClean="0">
              <a:latin typeface="+mn-ea"/>
            </a:endParaRPr>
          </a:p>
          <a:p>
            <a:endParaRPr lang="en-US" altLang="ja-JP" sz="1800" dirty="0">
              <a:latin typeface="+mn-ea"/>
            </a:endParaRPr>
          </a:p>
          <a:p>
            <a:r>
              <a:rPr lang="ja-JP" altLang="en-US" sz="1400" dirty="0">
                <a:latin typeface="+mn-ea"/>
              </a:rPr>
              <a:t>　</a:t>
            </a:r>
            <a:r>
              <a:rPr lang="ja-JP" altLang="en-US" dirty="0">
                <a:latin typeface="+mn-ea"/>
              </a:rPr>
              <a:t>外来医療に係る医療提供体制の構築においては、地域包括ケアシステ ムの構築に資するような取組を行っていくことが重要</a:t>
            </a:r>
            <a:r>
              <a:rPr lang="ja-JP" altLang="en-US" dirty="0" smtClean="0">
                <a:latin typeface="+mn-ea"/>
              </a:rPr>
              <a:t>であり、高齢化 </a:t>
            </a:r>
            <a:r>
              <a:rPr lang="ja-JP" altLang="en-US" dirty="0">
                <a:latin typeface="+mn-ea"/>
              </a:rPr>
              <a:t>に伴い慢性疾患を抱えながらも住み慣れた場所での療養を希望する患者が</a:t>
            </a:r>
            <a:r>
              <a:rPr lang="ja-JP" altLang="en-US" dirty="0" smtClean="0">
                <a:latin typeface="+mn-ea"/>
              </a:rPr>
              <a:t>増える</a:t>
            </a:r>
            <a:r>
              <a:rPr lang="ja-JP" altLang="en-US" dirty="0">
                <a:latin typeface="+mn-ea"/>
              </a:rPr>
              <a:t>ことが見込まれるため、外来医療と在宅医療が切れ目なく提供される</a:t>
            </a:r>
            <a:r>
              <a:rPr lang="ja-JP" altLang="en-US" dirty="0" smtClean="0">
                <a:latin typeface="+mn-ea"/>
              </a:rPr>
              <a:t>ことが求められます。</a:t>
            </a:r>
            <a:endParaRPr lang="en-US" altLang="ja-JP" dirty="0">
              <a:latin typeface="+mn-ea"/>
            </a:endParaRPr>
          </a:p>
          <a:p>
            <a:r>
              <a:rPr lang="en-US" altLang="ja-JP" dirty="0">
                <a:latin typeface="+mn-ea"/>
              </a:rPr>
              <a:t>  </a:t>
            </a:r>
            <a:r>
              <a:rPr lang="ja-JP" altLang="en-US" dirty="0">
                <a:latin typeface="+mn-ea"/>
              </a:rPr>
              <a:t>ただし、</a:t>
            </a:r>
            <a:r>
              <a:rPr lang="ja-JP" altLang="en-US" u="sng" dirty="0">
                <a:latin typeface="+mn-ea"/>
              </a:rPr>
              <a:t>在宅</a:t>
            </a:r>
            <a:r>
              <a:rPr lang="ja-JP" altLang="en-US" u="sng" dirty="0" smtClean="0">
                <a:latin typeface="+mn-ea"/>
              </a:rPr>
              <a:t>医療においては、</a:t>
            </a:r>
            <a:r>
              <a:rPr lang="en-US" altLang="ja-JP" u="sng" dirty="0" smtClean="0">
                <a:latin typeface="+mn-ea"/>
              </a:rPr>
              <a:t>24 </a:t>
            </a:r>
            <a:r>
              <a:rPr lang="ja-JP" altLang="en-US" u="sng" dirty="0">
                <a:latin typeface="+mn-ea"/>
              </a:rPr>
              <a:t>時間体制を支えるためにグループ診療に関する 取り組みを行う</a:t>
            </a:r>
            <a:r>
              <a:rPr lang="ja-JP" altLang="en-US" u="sng" dirty="0" smtClean="0">
                <a:latin typeface="+mn-ea"/>
              </a:rPr>
              <a:t>ことなど、地域</a:t>
            </a:r>
            <a:r>
              <a:rPr lang="ja-JP" altLang="en-US" u="sng" dirty="0">
                <a:latin typeface="+mn-ea"/>
              </a:rPr>
              <a:t>の実情に応じて 面で外来医療に係る医療提供体制を構築していく視点が重要で</a:t>
            </a:r>
            <a:r>
              <a:rPr lang="ja-JP" altLang="en-US" u="sng" dirty="0" smtClean="0">
                <a:latin typeface="+mn-ea"/>
              </a:rPr>
              <a:t>あるとされています。</a:t>
            </a:r>
            <a:endParaRPr lang="en-US" altLang="ja-JP" u="sng" dirty="0" smtClean="0">
              <a:latin typeface="+mn-ea"/>
            </a:endParaRPr>
          </a:p>
          <a:p>
            <a:endParaRPr lang="en-US" altLang="ja-JP" u="sng" dirty="0">
              <a:latin typeface="+mn-ea"/>
            </a:endParaRPr>
          </a:p>
          <a:p>
            <a:r>
              <a:rPr lang="ja-JP" altLang="en-US" dirty="0" smtClean="0">
                <a:latin typeface="+mn-ea"/>
              </a:rPr>
              <a:t>　そのため、本日の「在宅医療懇話会」では、グループ診療等について、地域の現状や課題について意見交換いたします。本日の議論の中でいただいたご意見を参考に、外来医療計画（圏域版）の案を取りまとめたいと考えております。</a:t>
            </a:r>
            <a:endParaRPr lang="en-US" altLang="ja-JP" dirty="0">
              <a:latin typeface="+mn-ea"/>
            </a:endParaRPr>
          </a:p>
          <a:p>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4</a:t>
            </a:fld>
            <a:endParaRPr kumimoji="1" lang="ja-JP" altLang="en-US"/>
          </a:p>
        </p:txBody>
      </p:sp>
    </p:spTree>
    <p:extLst>
      <p:ext uri="{BB962C8B-B14F-4D97-AF65-F5344CB8AC3E}">
        <p14:creationId xmlns:p14="http://schemas.microsoft.com/office/powerpoint/2010/main" val="645390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28663"/>
            <a:ext cx="4962525" cy="3721100"/>
          </a:xfrm>
        </p:spPr>
      </p:sp>
      <p:sp>
        <p:nvSpPr>
          <p:cNvPr id="3" name="ノート プレースホルダー 2"/>
          <p:cNvSpPr>
            <a:spLocks noGrp="1"/>
          </p:cNvSpPr>
          <p:nvPr>
            <p:ph type="body" idx="1"/>
          </p:nvPr>
        </p:nvSpPr>
        <p:spPr/>
        <p:txBody>
          <a:bodyPr/>
          <a:lstStyle/>
          <a:p>
            <a:r>
              <a:rPr lang="ja-JP" altLang="en-US" dirty="0" smtClean="0">
                <a:solidFill>
                  <a:srgbClr val="FF0000"/>
                </a:solidFill>
                <a:latin typeface="Meiryo UI" panose="020B0604030504040204" pitchFamily="50" charset="-128"/>
                <a:ea typeface="Meiryo UI" panose="020B0604030504040204" pitchFamily="50" charset="-128"/>
              </a:rPr>
              <a:t>　</a:t>
            </a:r>
            <a:r>
              <a:rPr lang="en-US" altLang="ja-JP" dirty="0" smtClean="0">
                <a:solidFill>
                  <a:srgbClr val="FF0000"/>
                </a:solidFill>
                <a:latin typeface="Meiryo UI" panose="020B0604030504040204" pitchFamily="50" charset="-128"/>
                <a:ea typeface="Meiryo UI" panose="020B0604030504040204" pitchFamily="50" charset="-128"/>
              </a:rPr>
              <a:t>【</a:t>
            </a:r>
            <a:r>
              <a:rPr lang="ja-JP" altLang="en-US" dirty="0" smtClean="0">
                <a:solidFill>
                  <a:srgbClr val="FF0000"/>
                </a:solidFill>
                <a:latin typeface="+mn-ea"/>
              </a:rPr>
              <a:t>外来医療計画においては、医師多数地域において新規開業者に対して、地域で不足する外来医療機能を求めることとされている。「在宅医療の提供体制」は検討すべき外来医療機能のひとつに挙げられています。</a:t>
            </a:r>
            <a:endParaRPr lang="en-US" altLang="ja-JP" dirty="0" smtClean="0">
              <a:solidFill>
                <a:srgbClr val="FF0000"/>
              </a:solidFill>
              <a:latin typeface="+mn-ea"/>
            </a:endParaRPr>
          </a:p>
          <a:p>
            <a:endParaRPr lang="en-US" altLang="ja-JP" dirty="0" smtClean="0">
              <a:solidFill>
                <a:srgbClr val="FF0000"/>
              </a:solidFill>
              <a:latin typeface="+mn-ea"/>
            </a:endParaRPr>
          </a:p>
          <a:p>
            <a:r>
              <a:rPr lang="ja-JP" altLang="en-US" dirty="0" smtClean="0">
                <a:solidFill>
                  <a:srgbClr val="FF0000"/>
                </a:solidFill>
                <a:latin typeface="+mn-ea"/>
              </a:rPr>
              <a:t>　グループ診療等の圏域</a:t>
            </a:r>
            <a:r>
              <a:rPr lang="ja-JP" altLang="en-US" dirty="0">
                <a:solidFill>
                  <a:srgbClr val="FF0000"/>
                </a:solidFill>
                <a:latin typeface="+mn-ea"/>
              </a:rPr>
              <a:t>の現状は把握で</a:t>
            </a:r>
            <a:r>
              <a:rPr lang="ja-JP" altLang="en-US" dirty="0" smtClean="0">
                <a:solidFill>
                  <a:srgbClr val="FF0000"/>
                </a:solidFill>
                <a:latin typeface="+mn-ea"/>
              </a:rPr>
              <a:t>きていません。スライドの項目の視点も踏まえながら、現状と課題について意見交換してください。</a:t>
            </a:r>
            <a:endParaRPr lang="en-US" altLang="ja-JP" dirty="0" smtClean="0">
              <a:solidFill>
                <a:srgbClr val="FF0000"/>
              </a:solidFill>
              <a:latin typeface="+mn-ea"/>
            </a:endParaRPr>
          </a:p>
          <a:p>
            <a:endParaRPr lang="en-US" altLang="ja-JP" dirty="0">
              <a:solidFill>
                <a:srgbClr val="FF0000"/>
              </a:solidFill>
              <a:latin typeface="+mn-ea"/>
            </a:endParaRPr>
          </a:p>
          <a:p>
            <a:r>
              <a:rPr lang="ja-JP" altLang="en-US" dirty="0" smtClean="0">
                <a:solidFill>
                  <a:srgbClr val="FF0000"/>
                </a:solidFill>
                <a:latin typeface="+mn-ea"/>
              </a:rPr>
              <a:t>　在宅</a:t>
            </a:r>
            <a:r>
              <a:rPr lang="ja-JP" altLang="en-US" dirty="0">
                <a:solidFill>
                  <a:srgbClr val="FF0000"/>
                </a:solidFill>
                <a:latin typeface="+mn-ea"/>
              </a:rPr>
              <a:t>医療にかかるグループ</a:t>
            </a:r>
            <a:r>
              <a:rPr lang="ja-JP" altLang="en-US" dirty="0" smtClean="0">
                <a:solidFill>
                  <a:srgbClr val="FF0000"/>
                </a:solidFill>
                <a:latin typeface="+mn-ea"/>
              </a:rPr>
              <a:t>診療等を</a:t>
            </a:r>
            <a:r>
              <a:rPr lang="ja-JP" altLang="en-US" dirty="0">
                <a:solidFill>
                  <a:srgbClr val="FF0000"/>
                </a:solidFill>
                <a:latin typeface="+mn-ea"/>
              </a:rPr>
              <a:t>実施している医師からの事例</a:t>
            </a:r>
            <a:r>
              <a:rPr lang="ja-JP" altLang="en-US" dirty="0" smtClean="0">
                <a:solidFill>
                  <a:srgbClr val="FF0000"/>
                </a:solidFill>
                <a:latin typeface="+mn-ea"/>
              </a:rPr>
              <a:t>報告や医師会等の取り組み報告など</a:t>
            </a:r>
            <a:r>
              <a:rPr lang="ja-JP" altLang="en-US" dirty="0">
                <a:solidFill>
                  <a:srgbClr val="FF0000"/>
                </a:solidFill>
                <a:latin typeface="+mn-ea"/>
              </a:rPr>
              <a:t>により、現状や課題を議論</a:t>
            </a:r>
            <a:r>
              <a:rPr lang="ja-JP" altLang="en-US" dirty="0" smtClean="0">
                <a:solidFill>
                  <a:srgbClr val="FF0000"/>
                </a:solidFill>
                <a:latin typeface="+mn-ea"/>
              </a:rPr>
              <a:t>していただくのも良いと思います。</a:t>
            </a:r>
            <a:r>
              <a:rPr lang="en-US" altLang="ja-JP" dirty="0" smtClean="0">
                <a:solidFill>
                  <a:srgbClr val="FF0000"/>
                </a:solidFill>
                <a:latin typeface="+mn-ea"/>
              </a:rPr>
              <a:t>】</a:t>
            </a:r>
            <a:endParaRPr lang="en-US" altLang="ja-JP" dirty="0">
              <a:solidFill>
                <a:srgbClr val="FF0000"/>
              </a:solidFill>
              <a:latin typeface="+mn-ea"/>
            </a:endParaRPr>
          </a:p>
          <a:p>
            <a:endParaRPr lang="en-US" altLang="ja-JP" dirty="0">
              <a:solidFill>
                <a:srgbClr val="FF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5</a:t>
            </a:fld>
            <a:endParaRPr kumimoji="1" lang="ja-JP" altLang="en-US"/>
          </a:p>
        </p:txBody>
      </p:sp>
    </p:spTree>
    <p:extLst>
      <p:ext uri="{BB962C8B-B14F-4D97-AF65-F5344CB8AC3E}">
        <p14:creationId xmlns:p14="http://schemas.microsoft.com/office/powerpoint/2010/main" val="4028053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rPr>
              <a:t>在宅療養支援診療所で連携した場合のイメージ図です。</a:t>
            </a:r>
            <a:endParaRPr kumimoji="1" lang="en-US" altLang="ja-JP" dirty="0" smtClean="0">
              <a:latin typeface="+mn-ea"/>
            </a:endParaRPr>
          </a:p>
          <a:p>
            <a:endParaRPr lang="en-US" altLang="ja-JP" dirty="0">
              <a:latin typeface="+mn-ea"/>
            </a:endParaRPr>
          </a:p>
          <a:p>
            <a:endParaRPr kumimoji="1" lang="en-US" altLang="ja-JP" dirty="0" smtClean="0">
              <a:latin typeface="+mn-ea"/>
            </a:endParaRPr>
          </a:p>
          <a:p>
            <a:endParaRPr kumimoji="1" lang="en-US" altLang="ja-JP" dirty="0" smtClean="0">
              <a:solidFill>
                <a:srgbClr val="FF0000"/>
              </a:solidFill>
              <a:latin typeface="+mn-ea"/>
            </a:endParaRPr>
          </a:p>
          <a:p>
            <a:r>
              <a:rPr kumimoji="1" lang="en-US" altLang="ja-JP" dirty="0" smtClean="0">
                <a:solidFill>
                  <a:srgbClr val="FF0000"/>
                </a:solidFill>
                <a:latin typeface="+mn-ea"/>
              </a:rPr>
              <a:t>【</a:t>
            </a:r>
            <a:r>
              <a:rPr kumimoji="1" lang="ja-JP" altLang="en-US" dirty="0" smtClean="0">
                <a:solidFill>
                  <a:srgbClr val="FF0000"/>
                </a:solidFill>
                <a:latin typeface="+mn-ea"/>
              </a:rPr>
              <a:t>強化型でないと、医師同士の連携加算はありません。</a:t>
            </a:r>
            <a:endParaRPr kumimoji="1" lang="en-US" altLang="ja-JP" dirty="0" smtClean="0">
              <a:solidFill>
                <a:srgbClr val="FF0000"/>
              </a:solidFill>
              <a:latin typeface="+mn-ea"/>
            </a:endParaRPr>
          </a:p>
          <a:p>
            <a:r>
              <a:rPr lang="ja-JP" altLang="en-US" dirty="0" smtClean="0">
                <a:solidFill>
                  <a:srgbClr val="FF0000"/>
                </a:solidFill>
                <a:latin typeface="+mn-ea"/>
              </a:rPr>
              <a:t>報酬に関しては医師同士の話し合いで按配しているのが現状です。そのため、報酬や情報提供についても、連携する医師同士で一定のルールを作る必要があります。まだまだ</a:t>
            </a:r>
            <a:r>
              <a:rPr kumimoji="1" lang="ja-JP" altLang="en-US" dirty="0" smtClean="0">
                <a:solidFill>
                  <a:srgbClr val="FF0000"/>
                </a:solidFill>
                <a:latin typeface="+mn-ea"/>
              </a:rPr>
              <a:t>診療報酬や施設基準など、在宅医療</a:t>
            </a:r>
            <a:r>
              <a:rPr lang="ja-JP" altLang="en-US" dirty="0" smtClean="0">
                <a:solidFill>
                  <a:srgbClr val="FF0000"/>
                </a:solidFill>
                <a:latin typeface="+mn-ea"/>
              </a:rPr>
              <a:t>を推進するには制度が不十分です。</a:t>
            </a:r>
            <a:r>
              <a:rPr lang="en-US" altLang="ja-JP" dirty="0" smtClean="0">
                <a:solidFill>
                  <a:srgbClr val="FF0000"/>
                </a:solidFill>
                <a:latin typeface="+mn-ea"/>
              </a:rPr>
              <a:t>】</a:t>
            </a:r>
            <a:endParaRPr kumimoji="1" lang="ja-JP" altLang="en-US" dirty="0">
              <a:solidFill>
                <a:srgbClr val="FF0000"/>
              </a:solidFill>
              <a:latin typeface="+mn-ea"/>
            </a:endParaRPr>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6</a:t>
            </a:fld>
            <a:endParaRPr kumimoji="1" lang="ja-JP" altLang="en-US"/>
          </a:p>
        </p:txBody>
      </p:sp>
    </p:spTree>
    <p:extLst>
      <p:ext uri="{BB962C8B-B14F-4D97-AF65-F5344CB8AC3E}">
        <p14:creationId xmlns:p14="http://schemas.microsoft.com/office/powerpoint/2010/main" val="453290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7</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058864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562724"/>
            <a:ext cx="2133600" cy="365125"/>
          </a:xfrm>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4244" y="2060848"/>
            <a:ext cx="7772400" cy="1470025"/>
          </a:xfrm>
        </p:spPr>
        <p:txBody>
          <a:bodyPr>
            <a:normAutofit/>
          </a:bodyPr>
          <a:lstStyle/>
          <a:p>
            <a:r>
              <a:rPr kumimoji="1" lang="ja-JP" altLang="en-US" dirty="0" smtClean="0"/>
              <a:t>在宅医療にかかる</a:t>
            </a:r>
            <a:r>
              <a:rPr kumimoji="1" lang="en-US" altLang="ja-JP" dirty="0" smtClean="0"/>
              <a:t/>
            </a:r>
            <a:br>
              <a:rPr kumimoji="1" lang="en-US" altLang="ja-JP" dirty="0" smtClean="0"/>
            </a:br>
            <a:r>
              <a:rPr kumimoji="1" lang="ja-JP" altLang="en-US" dirty="0" smtClean="0"/>
              <a:t>グループ診療について</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
        <p:nvSpPr>
          <p:cNvPr id="4" name="タイトル 1"/>
          <p:cNvSpPr txBox="1">
            <a:spLocks/>
          </p:cNvSpPr>
          <p:nvPr/>
        </p:nvSpPr>
        <p:spPr>
          <a:xfrm>
            <a:off x="6804248" y="764704"/>
            <a:ext cx="1286527" cy="666394"/>
          </a:xfrm>
          <a:prstGeom prst="rect">
            <a:avLst/>
          </a:prstGeom>
          <a:ln w="38100">
            <a:solidFill>
              <a:schemeClr val="tx1"/>
            </a:solidFill>
          </a:ln>
        </p:spPr>
        <p:txBody>
          <a:bodyPr vert="horz" lIns="91440" tIns="45720" rIns="91440" bIns="45720" rtlCol="0" anchor="ctr">
            <a:norm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ja-JP" sz="2800" b="1" dirty="0" smtClean="0"/>
              <a:t>資料</a:t>
            </a:r>
            <a:r>
              <a:rPr lang="ja-JP" altLang="en-US" sz="2800" b="1" dirty="0"/>
              <a:t>２</a:t>
            </a:r>
            <a:endParaRPr lang="ja-JP" altLang="en-US" sz="2800" dirty="0"/>
          </a:p>
        </p:txBody>
      </p:sp>
      <p:sp>
        <p:nvSpPr>
          <p:cNvPr id="5" name="テキスト ボックス 4"/>
          <p:cNvSpPr txBox="1"/>
          <p:nvPr/>
        </p:nvSpPr>
        <p:spPr>
          <a:xfrm>
            <a:off x="8456644" y="6309320"/>
            <a:ext cx="467544" cy="369332"/>
          </a:xfrm>
          <a:prstGeom prst="rect">
            <a:avLst/>
          </a:prstGeom>
          <a:noFill/>
        </p:spPr>
        <p:txBody>
          <a:bodyPr wrap="square" rtlCol="0">
            <a:spAutoFit/>
          </a:bodyPr>
          <a:lstStyle/>
          <a:p>
            <a:r>
              <a:rPr kumimoji="1" lang="ja-JP" altLang="en-US" dirty="0" smtClean="0"/>
              <a:t>　</a:t>
            </a:r>
            <a:r>
              <a:rPr kumimoji="1" lang="en-US" altLang="ja-JP" dirty="0" smtClean="0"/>
              <a:t>1</a:t>
            </a:r>
            <a:endParaRPr kumimoji="1" lang="ja-JP" altLang="en-US" dirty="0"/>
          </a:p>
        </p:txBody>
      </p:sp>
    </p:spTree>
    <p:extLst>
      <p:ext uri="{BB962C8B-B14F-4D97-AF65-F5344CB8AC3E}">
        <p14:creationId xmlns:p14="http://schemas.microsoft.com/office/powerpoint/2010/main" val="2605805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342506"/>
            <a:ext cx="9085018" cy="2904570"/>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662">
              <a:solidFill>
                <a:prstClr val="white"/>
              </a:solidFill>
              <a:latin typeface="Calibri"/>
              <a:ea typeface="ＭＳ Ｐゴシック" panose="020B0600070205080204" pitchFamily="50" charset="-128"/>
            </a:endParaRPr>
          </a:p>
        </p:txBody>
      </p:sp>
      <p:sp>
        <p:nvSpPr>
          <p:cNvPr id="51" name="正方形/長方形 50"/>
          <p:cNvSpPr/>
          <p:nvPr/>
        </p:nvSpPr>
        <p:spPr>
          <a:xfrm>
            <a:off x="152571" y="2250560"/>
            <a:ext cx="1554126" cy="183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154"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60998" y="2462508"/>
            <a:ext cx="4888278" cy="1690321"/>
          </a:xfrm>
          <a:prstGeom prst="rect">
            <a:avLst/>
          </a:prstGeom>
          <a:solidFill>
            <a:schemeClr val="accent6">
              <a:lumMod val="20000"/>
              <a:lumOff val="80000"/>
            </a:schemeClr>
          </a:solidFill>
          <a:ln w="9525">
            <a:solidFill>
              <a:schemeClr val="accent6">
                <a:lumMod val="50000"/>
              </a:schemeClr>
            </a:solidFill>
          </a:ln>
        </p:spPr>
        <p:txBody>
          <a:bodyPr wrap="square" lIns="30675" tIns="30675" rIns="30675" bIns="30675" rtlCol="0" anchor="t">
            <a:noAutofit/>
          </a:bodyPr>
          <a:lstStyle/>
          <a:p>
            <a:pPr algn="ctr" defTabSz="844083">
              <a:defRPr/>
            </a:pPr>
            <a:r>
              <a:rPr kumimoji="1"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外来医療機能に関する情報の可視化</a:t>
            </a:r>
            <a:endParaRPr kumimoji="1"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地域ごとの外来医療機能の偏在・不足等の客観的な把握を行うために、診療所の医師の多寡を</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外来医師偏在指標</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として可視化。</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xmlns="" id="{799199CC-ECF8-4C13-834A-212D72CCA599}"/>
              </a:ext>
            </a:extLst>
          </p:cNvPr>
          <p:cNvSpPr txBox="1"/>
          <p:nvPr/>
        </p:nvSpPr>
        <p:spPr>
          <a:xfrm>
            <a:off x="59038" y="1149309"/>
            <a:ext cx="9005555" cy="1015663"/>
          </a:xfrm>
          <a:prstGeom prst="rect">
            <a:avLst/>
          </a:prstGeom>
          <a:noFill/>
          <a:ln w="12700">
            <a:noFill/>
          </a:ln>
        </p:spPr>
        <p:txBody>
          <a:bodyPr wrap="square" rtlCol="0">
            <a:spAutoFit/>
          </a:bodyPr>
          <a:lstStyle/>
          <a:p>
            <a:pPr marL="265853" indent="-265853" defTabSz="778691">
              <a:defRPr/>
            </a:pPr>
            <a:r>
              <a:rPr kumimoji="1" lang="ja-JP" altLang="en-US" sz="1200" b="1"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　外来医療については、無床診療所の開設状況が都市部に偏っていること、診療所における診療科の専門分化が進んでいること、救急医療提供体制の構築等の医療機関間の連携の取組が、個々の医療機関の自主的な取組に委ねられていること、等の状況にある。</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265853" indent="-265853" defTabSz="778691">
              <a:defRPr/>
            </a:pPr>
            <a:r>
              <a:rPr kumimoji="1" lang="ja-JP" altLang="en-US" sz="1200" dirty="0">
                <a:solidFill>
                  <a:prstClr val="black"/>
                </a:solidFill>
                <a:latin typeface="Meiryo UI" panose="020B0604030504040204" pitchFamily="50" charset="-128"/>
                <a:ea typeface="Meiryo UI" panose="020B0604030504040204" pitchFamily="50" charset="-128"/>
              </a:rPr>
              <a:t>○　それを踏まえ、 「医療従事者の需給に関する検討会　医師需給分科会　第２次中間取りまとめ」において、</a:t>
            </a:r>
            <a:r>
              <a:rPr kumimoji="1" lang="ja-JP" altLang="en-US" sz="1200" b="1" dirty="0">
                <a:solidFill>
                  <a:srgbClr val="FF0000"/>
                </a:solidFill>
                <a:latin typeface="Meiryo UI" panose="020B0604030504040204" pitchFamily="50" charset="-128"/>
                <a:ea typeface="Meiryo UI" panose="020B0604030504040204" pitchFamily="50" charset="-128"/>
              </a:rPr>
              <a:t>外来医療機能に関する情報の可視化</a:t>
            </a: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外来医療機能に関する協議の場の設置</a:t>
            </a:r>
            <a:r>
              <a:rPr kumimoji="1" lang="ja-JP" altLang="en-US" sz="1200" dirty="0">
                <a:solidFill>
                  <a:prstClr val="black"/>
                </a:solidFill>
                <a:latin typeface="Meiryo UI" panose="020B0604030504040204" pitchFamily="50" charset="-128"/>
                <a:ea typeface="Meiryo UI" panose="020B0604030504040204" pitchFamily="50" charset="-128"/>
              </a:rPr>
              <a:t>等の枠組みが必要とされ、また、医療法上、医療計画において外来医療に係る医療提供体制の確保に関する事項（以下、</a:t>
            </a:r>
            <a:r>
              <a:rPr kumimoji="1" lang="ja-JP" altLang="en-US" sz="1200" b="1" dirty="0">
                <a:solidFill>
                  <a:srgbClr val="FF0000"/>
                </a:solidFill>
                <a:latin typeface="Meiryo UI" panose="020B0604030504040204" pitchFamily="50" charset="-128"/>
                <a:ea typeface="Meiryo UI" panose="020B0604030504040204" pitchFamily="50" charset="-128"/>
              </a:rPr>
              <a:t>「外来医療計画」</a:t>
            </a:r>
            <a:r>
              <a:rPr kumimoji="1" lang="ja-JP" altLang="en-US" sz="1200" dirty="0">
                <a:solidFill>
                  <a:prstClr val="black"/>
                </a:solidFill>
                <a:latin typeface="Meiryo UI" panose="020B0604030504040204" pitchFamily="50" charset="-128"/>
                <a:ea typeface="Meiryo UI" panose="020B0604030504040204" pitchFamily="50" charset="-128"/>
              </a:rPr>
              <a:t>）が追加されることとなった。</a:t>
            </a: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0" y="456572"/>
            <a:ext cx="9144000" cy="440005"/>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defTabSz="844083">
              <a:defRPr/>
            </a:pPr>
            <a:r>
              <a:rPr kumimoji="1"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地域における外来医療機能の不足・偏在等への対応</a:t>
            </a:r>
          </a:p>
        </p:txBody>
      </p:sp>
      <p:sp>
        <p:nvSpPr>
          <p:cNvPr id="34" name="正方形/長方形 33"/>
          <p:cNvSpPr/>
          <p:nvPr/>
        </p:nvSpPr>
        <p:spPr>
          <a:xfrm>
            <a:off x="306094" y="3092633"/>
            <a:ext cx="4419233" cy="516872"/>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534">
              <a:solidFill>
                <a:prstClr val="white"/>
              </a:solidFill>
              <a:latin typeface="Calibri"/>
              <a:ea typeface="ＭＳ Ｐゴシック" panose="020B0600070205080204" pitchFamily="50" charset="-128"/>
            </a:endParaRPr>
          </a:p>
        </p:txBody>
      </p:sp>
      <p:grpSp>
        <p:nvGrpSpPr>
          <p:cNvPr id="4" name="グループ化 3"/>
          <p:cNvGrpSpPr/>
          <p:nvPr/>
        </p:nvGrpSpPr>
        <p:grpSpPr>
          <a:xfrm>
            <a:off x="278142" y="3092632"/>
            <a:ext cx="4499080" cy="504796"/>
            <a:chOff x="-4923492" y="4068267"/>
            <a:chExt cx="4874003" cy="546863"/>
          </a:xfrm>
        </p:grpSpPr>
        <p:sp>
          <p:nvSpPr>
            <p:cNvPr id="22" name="テキスト ボックス 21">
              <a:extLst>
                <a:ext uri="{FF2B5EF4-FFF2-40B4-BE49-F238E27FC236}">
                  <a16:creationId xmlns:a16="http://schemas.microsoft.com/office/drawing/2014/main" xmlns="" id="{172B94AE-68F7-42FB-ACB1-9450B6C55B0E}"/>
                </a:ext>
              </a:extLst>
            </p:cNvPr>
            <p:cNvSpPr txBox="1"/>
            <p:nvPr/>
          </p:nvSpPr>
          <p:spPr>
            <a:xfrm>
              <a:off x="-3854138" y="4284360"/>
              <a:ext cx="847803" cy="223048"/>
            </a:xfrm>
            <a:prstGeom prst="rect">
              <a:avLst/>
            </a:prstGeom>
            <a:noFill/>
          </p:spPr>
          <p:txBody>
            <a:bodyPr wrap="none" rtlCol="0">
              <a:spAutoFit/>
            </a:bodyPr>
            <a:lstStyle/>
            <a:p>
              <a:pPr defTabSz="389586">
                <a:defRPr/>
              </a:pPr>
              <a:r>
                <a:rPr lang="ja-JP" altLang="en-US" sz="738" u="sng" dirty="0">
                  <a:solidFill>
                    <a:prstClr val="black"/>
                  </a:solidFill>
                  <a:latin typeface="ＭＳ Ｐゴシック" panose="020B0600070205080204" pitchFamily="50" charset="-128"/>
                  <a:ea typeface="ＭＳ Ｐゴシック" panose="020B0600070205080204" pitchFamily="50" charset="-128"/>
                </a:rPr>
                <a:t>　地域の人口　</a:t>
              </a:r>
            </a:p>
          </p:txBody>
        </p:sp>
        <p:sp>
          <p:nvSpPr>
            <p:cNvPr id="25" name="テキスト ボックス 24">
              <a:extLst>
                <a:ext uri="{FF2B5EF4-FFF2-40B4-BE49-F238E27FC236}">
                  <a16:creationId xmlns:a16="http://schemas.microsoft.com/office/drawing/2014/main" xmlns="" id="{509C43C6-6BC7-4CFE-BF6A-886EB60288AB}"/>
                </a:ext>
              </a:extLst>
            </p:cNvPr>
            <p:cNvSpPr txBox="1"/>
            <p:nvPr/>
          </p:nvSpPr>
          <p:spPr>
            <a:xfrm>
              <a:off x="-2543406" y="4068267"/>
              <a:ext cx="1124069" cy="223048"/>
            </a:xfrm>
            <a:prstGeom prst="rect">
              <a:avLst/>
            </a:prstGeom>
            <a:noFill/>
          </p:spPr>
          <p:txBody>
            <a:bodyPr wrap="square" rtlCol="0">
              <a:spAutoFit/>
            </a:bodyPr>
            <a:lstStyle/>
            <a:p>
              <a:pPr defTabSz="389586">
                <a:defRPr/>
              </a:pPr>
              <a:r>
                <a:rPr lang="ja-JP" altLang="en-US" sz="738" dirty="0">
                  <a:solidFill>
                    <a:prstClr val="black"/>
                  </a:solidFill>
                  <a:latin typeface="ＭＳ Ｐゴシック" panose="020B0600070205080204" pitchFamily="50" charset="-128"/>
                  <a:ea typeface="ＭＳ Ｐゴシック" panose="020B0600070205080204" pitchFamily="50" charset="-128"/>
                </a:rPr>
                <a:t>標準化診療所医師数</a:t>
              </a:r>
            </a:p>
          </p:txBody>
        </p:sp>
        <p:cxnSp>
          <p:nvCxnSpPr>
            <p:cNvPr id="26" name="直線コネクタ 25">
              <a:extLst>
                <a:ext uri="{FF2B5EF4-FFF2-40B4-BE49-F238E27FC236}">
                  <a16:creationId xmlns:a16="http://schemas.microsoft.com/office/drawing/2014/main" xmlns="" id="{742E5CE3-4E2E-4616-9937-69027E0EA6B9}"/>
                </a:ext>
              </a:extLst>
            </p:cNvPr>
            <p:cNvCxnSpPr/>
            <p:nvPr/>
          </p:nvCxnSpPr>
          <p:spPr>
            <a:xfrm>
              <a:off x="-3821382" y="4284035"/>
              <a:ext cx="368002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xmlns="" id="{4542D3EE-4A68-4BC4-959B-30A059113513}"/>
                </a:ext>
              </a:extLst>
            </p:cNvPr>
            <p:cNvSpPr txBox="1"/>
            <p:nvPr/>
          </p:nvSpPr>
          <p:spPr>
            <a:xfrm>
              <a:off x="-3181999" y="4338221"/>
              <a:ext cx="302514" cy="223048"/>
            </a:xfrm>
            <a:prstGeom prst="rect">
              <a:avLst/>
            </a:prstGeom>
            <a:noFill/>
          </p:spPr>
          <p:txBody>
            <a:bodyPr wrap="none" rtlCol="0">
              <a:spAutoFit/>
            </a:bodyPr>
            <a:lstStyle/>
            <a:p>
              <a:pPr defTabSz="389586">
                <a:defRPr/>
              </a:pPr>
              <a:r>
                <a:rPr lang="en-US" altLang="ja-JP" sz="738" dirty="0">
                  <a:solidFill>
                    <a:prstClr val="black"/>
                  </a:solidFill>
                  <a:latin typeface="ＭＳ Ｐゴシック" panose="020B0600070205080204" pitchFamily="50" charset="-128"/>
                  <a:ea typeface="ＭＳ Ｐゴシック" panose="020B0600070205080204" pitchFamily="50" charset="-128"/>
                </a:rPr>
                <a:t>×</a:t>
              </a:r>
              <a:endParaRPr lang="ja-JP" altLang="en-US" sz="738" dirty="0">
                <a:solidFill>
                  <a:prstClr val="black"/>
                </a:solidFill>
                <a:latin typeface="ＭＳ Ｐゴシック" panose="020B0600070205080204" pitchFamily="50" charset="-128"/>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xmlns="" id="{15E019F8-B6BC-4F61-B86D-2CD88C8E28EC}"/>
                </a:ext>
              </a:extLst>
            </p:cNvPr>
            <p:cNvSpPr txBox="1"/>
            <p:nvPr/>
          </p:nvSpPr>
          <p:spPr>
            <a:xfrm>
              <a:off x="-3058032" y="4338221"/>
              <a:ext cx="1224641" cy="223048"/>
            </a:xfrm>
            <a:prstGeom prst="rect">
              <a:avLst/>
            </a:prstGeom>
            <a:noFill/>
            <a:ln>
              <a:noFill/>
            </a:ln>
          </p:spPr>
          <p:txBody>
            <a:bodyPr wrap="none" rtlCol="0">
              <a:spAutoFit/>
            </a:bodyPr>
            <a:lstStyle/>
            <a:p>
              <a:pPr defTabSz="389586">
                <a:defRPr/>
              </a:pPr>
              <a:r>
                <a:rPr lang="ja-JP" altLang="en-US" sz="738" dirty="0">
                  <a:solidFill>
                    <a:prstClr val="black"/>
                  </a:solidFill>
                  <a:latin typeface="ＭＳ Ｐゴシック" panose="020B0600070205080204" pitchFamily="50" charset="-128"/>
                  <a:ea typeface="ＭＳ Ｐゴシック" panose="020B0600070205080204" pitchFamily="50" charset="-128"/>
                </a:rPr>
                <a:t>地域の標準化受療率比</a:t>
              </a:r>
              <a:endParaRPr lang="ja-JP" altLang="en-US" sz="738" baseline="30000" dirty="0">
                <a:solidFill>
                  <a:prstClr val="black"/>
                </a:solidFill>
                <a:latin typeface="ＭＳ Ｐゴシック" panose="020B0600070205080204" pitchFamily="50" charset="-128"/>
                <a:ea typeface="ＭＳ Ｐゴシック" panose="020B0600070205080204" pitchFamily="50" charset="-128"/>
              </a:endParaRPr>
            </a:p>
          </p:txBody>
        </p:sp>
        <p:sp>
          <p:nvSpPr>
            <p:cNvPr id="30" name="テキスト ボックス 29">
              <a:extLst>
                <a:ext uri="{FF2B5EF4-FFF2-40B4-BE49-F238E27FC236}">
                  <a16:creationId xmlns:a16="http://schemas.microsoft.com/office/drawing/2014/main" xmlns="" id="{DB796F7B-0374-4314-9E36-96198271FC1D}"/>
                </a:ext>
              </a:extLst>
            </p:cNvPr>
            <p:cNvSpPr txBox="1"/>
            <p:nvPr/>
          </p:nvSpPr>
          <p:spPr>
            <a:xfrm>
              <a:off x="-3656326" y="4392082"/>
              <a:ext cx="406709" cy="223048"/>
            </a:xfrm>
            <a:prstGeom prst="rect">
              <a:avLst/>
            </a:prstGeom>
            <a:noFill/>
          </p:spPr>
          <p:txBody>
            <a:bodyPr wrap="none" rtlCol="0">
              <a:spAutoFit/>
            </a:bodyPr>
            <a:lstStyle/>
            <a:p>
              <a:pPr defTabSz="389586">
                <a:defRPr/>
              </a:pPr>
              <a:r>
                <a:rPr lang="en-US" altLang="ja-JP" sz="738" dirty="0">
                  <a:solidFill>
                    <a:prstClr val="black"/>
                  </a:solidFill>
                  <a:latin typeface="ＭＳ Ｐゴシック" panose="020B0600070205080204" pitchFamily="50" charset="-128"/>
                  <a:ea typeface="ＭＳ Ｐゴシック" panose="020B0600070205080204" pitchFamily="50" charset="-128"/>
                </a:rPr>
                <a:t>10</a:t>
              </a:r>
              <a:r>
                <a:rPr lang="ja-JP" altLang="en-US" sz="738" dirty="0">
                  <a:solidFill>
                    <a:prstClr val="black"/>
                  </a:solidFill>
                  <a:latin typeface="ＭＳ Ｐゴシック" panose="020B0600070205080204" pitchFamily="50" charset="-128"/>
                  <a:ea typeface="ＭＳ Ｐゴシック" panose="020B0600070205080204" pitchFamily="50" charset="-128"/>
                </a:rPr>
                <a:t>万</a:t>
              </a:r>
            </a:p>
          </p:txBody>
        </p:sp>
        <p:sp>
          <p:nvSpPr>
            <p:cNvPr id="31" name="テキスト ボックス 30"/>
            <p:cNvSpPr txBox="1"/>
            <p:nvPr/>
          </p:nvSpPr>
          <p:spPr>
            <a:xfrm>
              <a:off x="-1936812" y="4338221"/>
              <a:ext cx="1887323" cy="223048"/>
            </a:xfrm>
            <a:prstGeom prst="rect">
              <a:avLst/>
            </a:prstGeom>
            <a:noFill/>
          </p:spPr>
          <p:txBody>
            <a:bodyPr wrap="none" rtlCol="0">
              <a:spAutoFit/>
            </a:bodyPr>
            <a:lstStyle/>
            <a:p>
              <a:pPr marL="44096" defTabSz="389586">
                <a:defRPr/>
              </a:pPr>
              <a:r>
                <a:rPr lang="en-US" altLang="ja-JP" sz="738" dirty="0">
                  <a:solidFill>
                    <a:prstClr val="black"/>
                  </a:solidFill>
                  <a:latin typeface="ＭＳ Ｐゴシック" panose="020B0600070205080204" pitchFamily="50" charset="-128"/>
                  <a:ea typeface="ＭＳ Ｐゴシック" panose="020B0600070205080204" pitchFamily="50" charset="-128"/>
                </a:rPr>
                <a:t>×</a:t>
              </a:r>
              <a:r>
                <a:rPr lang="ja-JP" altLang="en-US" sz="738" dirty="0">
                  <a:solidFill>
                    <a:prstClr val="black"/>
                  </a:solidFill>
                  <a:latin typeface="ＭＳ Ｐゴシック" panose="020B0600070205080204" pitchFamily="50" charset="-128"/>
                  <a:ea typeface="ＭＳ Ｐゴシック" panose="020B0600070205080204" pitchFamily="50" charset="-128"/>
                </a:rPr>
                <a:t>地域の診療所の外来患者対応割合</a:t>
              </a:r>
              <a:endParaRPr lang="en-US" altLang="ja-JP" sz="738" baseline="30000" dirty="0">
                <a:solidFill>
                  <a:prstClr val="black"/>
                </a:solidFill>
                <a:latin typeface="ＭＳ Ｐゴシック" panose="020B0600070205080204" pitchFamily="50" charset="-128"/>
                <a:ea typeface="ＭＳ Ｐゴシック" panose="020B0600070205080204" pitchFamily="50" charset="-128"/>
              </a:endParaRPr>
            </a:p>
          </p:txBody>
        </p:sp>
        <p:sp>
          <p:nvSpPr>
            <p:cNvPr id="32" name="大かっこ 31"/>
            <p:cNvSpPr/>
            <p:nvPr/>
          </p:nvSpPr>
          <p:spPr>
            <a:xfrm>
              <a:off x="-3784600" y="4312820"/>
              <a:ext cx="1958437" cy="26930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a:defRPr/>
              </a:pPr>
              <a:endParaRPr kumimoji="1" lang="ja-JP" altLang="en-US" sz="738">
                <a:solidFill>
                  <a:prstClr val="black"/>
                </a:solidFill>
                <a:latin typeface="Calibri"/>
                <a:ea typeface="ＭＳ Ｐゴシック" panose="020B0600070205080204" pitchFamily="50" charset="-128"/>
              </a:endParaRPr>
            </a:p>
          </p:txBody>
        </p:sp>
        <p:sp>
          <p:nvSpPr>
            <p:cNvPr id="33" name="テキスト ボックス 32">
              <a:extLst>
                <a:ext uri="{FF2B5EF4-FFF2-40B4-BE49-F238E27FC236}">
                  <a16:creationId xmlns:a16="http://schemas.microsoft.com/office/drawing/2014/main" xmlns="" id="{509C43C6-6BC7-4CFE-BF6A-886EB60288AB}"/>
                </a:ext>
              </a:extLst>
            </p:cNvPr>
            <p:cNvSpPr txBox="1"/>
            <p:nvPr/>
          </p:nvSpPr>
          <p:spPr>
            <a:xfrm>
              <a:off x="-4923492" y="4176638"/>
              <a:ext cx="1274020" cy="223048"/>
            </a:xfrm>
            <a:prstGeom prst="rect">
              <a:avLst/>
            </a:prstGeom>
            <a:noFill/>
          </p:spPr>
          <p:txBody>
            <a:bodyPr wrap="square" rtlCol="0">
              <a:spAutoFit/>
            </a:bodyPr>
            <a:lstStyle/>
            <a:p>
              <a:pPr defTabSz="389586">
                <a:defRPr/>
              </a:pPr>
              <a:r>
                <a:rPr lang="ja-JP" altLang="en-US" sz="738" dirty="0">
                  <a:solidFill>
                    <a:prstClr val="black"/>
                  </a:solidFill>
                  <a:latin typeface="ＭＳ Ｐゴシック" panose="020B0600070205080204" pitchFamily="50" charset="-128"/>
                  <a:ea typeface="ＭＳ Ｐゴシック" panose="020B0600070205080204" pitchFamily="50" charset="-128"/>
                </a:rPr>
                <a:t>外来医師偏在指標　＝</a:t>
              </a:r>
            </a:p>
          </p:txBody>
        </p:sp>
      </p:grpSp>
      <p:sp>
        <p:nvSpPr>
          <p:cNvPr id="36" name="テキスト ボックス 35"/>
          <p:cNvSpPr txBox="1"/>
          <p:nvPr/>
        </p:nvSpPr>
        <p:spPr>
          <a:xfrm>
            <a:off x="58975" y="4215083"/>
            <a:ext cx="8949932" cy="977531"/>
          </a:xfrm>
          <a:prstGeom prst="rect">
            <a:avLst/>
          </a:prstGeom>
          <a:solidFill>
            <a:schemeClr val="accent6">
              <a:lumMod val="20000"/>
              <a:lumOff val="80000"/>
            </a:schemeClr>
          </a:solidFill>
          <a:ln w="9525">
            <a:solidFill>
              <a:schemeClr val="accent6">
                <a:lumMod val="50000"/>
              </a:schemeClr>
            </a:solidFill>
          </a:ln>
        </p:spPr>
        <p:txBody>
          <a:bodyPr wrap="square" lIns="30675" tIns="30675" rIns="30675" bIns="30675" rtlCol="0" anchor="t">
            <a:noAutofit/>
          </a:bodyPr>
          <a:lstStyle/>
          <a:p>
            <a:pPr marL="155565" indent="-155565" algn="ctr" defTabSz="844083">
              <a:defRPr/>
            </a:pPr>
            <a:r>
              <a:rPr kumimoji="1"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外来医療機能に関する協議及び協議を踏まえた取組</a:t>
            </a:r>
          </a:p>
          <a:p>
            <a:pPr marL="155565" indent="-155565"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地域ごとにどのような外来医療機能が不足しているか議論を行う、</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協議の場を設置</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12377" indent="-155565" defTabSz="844083">
              <a:defRPr/>
            </a:pPr>
            <a:r>
              <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地域医療構想調整会議を活用することも可能。　</a:t>
            </a:r>
            <a:r>
              <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原則として二次医療圏ごとに協議の場を設置することとするが、必要に応じて市区町村単位等での議論が必要なものについては、別途ワーキンググループ等を設置することも可能。</a:t>
            </a:r>
            <a:endPar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少なくとも外来医師多数区域においては、新規開業希望者に対して、協議の内容を踏まえて、在宅医療、初期救急（夜間・休日の診療）、公衆衛生（学校医、産業医、予防接種等）等の地域に必要とされる医療機能を担うよう求める。</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xmlns="" id="{509C43C6-6BC7-4CFE-BF6A-886EB60288AB}"/>
              </a:ext>
            </a:extLst>
          </p:cNvPr>
          <p:cNvSpPr txBox="1"/>
          <p:nvPr/>
        </p:nvSpPr>
        <p:spPr>
          <a:xfrm>
            <a:off x="362250" y="3585155"/>
            <a:ext cx="4439763" cy="319446"/>
          </a:xfrm>
          <a:prstGeom prst="rect">
            <a:avLst/>
          </a:prstGeom>
          <a:noFill/>
        </p:spPr>
        <p:txBody>
          <a:bodyPr wrap="square" rtlCol="0">
            <a:spAutoFit/>
          </a:bodyPr>
          <a:lstStyle/>
          <a:p>
            <a:pPr marL="159512" indent="-159512" defTabSz="389586">
              <a:defRPr/>
            </a:pPr>
            <a:r>
              <a:rPr lang="en-US" altLang="ja-JP" sz="738" dirty="0">
                <a:solidFill>
                  <a:prstClr val="black"/>
                </a:solidFill>
                <a:latin typeface="Meiryo UI" panose="020B0604030504040204" pitchFamily="50" charset="-128"/>
                <a:ea typeface="Meiryo UI" panose="020B0604030504040204" pitchFamily="50" charset="-128"/>
              </a:rPr>
              <a:t>※</a:t>
            </a:r>
            <a:r>
              <a:rPr lang="ja-JP" altLang="en-US" sz="738" dirty="0">
                <a:solidFill>
                  <a:prstClr val="black"/>
                </a:solidFill>
                <a:latin typeface="Meiryo UI" panose="020B0604030504040204" pitchFamily="50" charset="-128"/>
                <a:ea typeface="Meiryo UI" panose="020B0604030504040204" pitchFamily="50" charset="-128"/>
              </a:rPr>
              <a:t>　医師偏在指標と同様、医療ニーズ及び人口・人口構成とその変化、患者の流出入、へき地などの地理的条件、医師の性別・年齢分布、医師偏在の単位の５要素を考慮して算定。</a:t>
            </a:r>
          </a:p>
        </p:txBody>
      </p:sp>
      <p:sp>
        <p:nvSpPr>
          <p:cNvPr id="43" name="テキスト ボックス 42"/>
          <p:cNvSpPr txBox="1"/>
          <p:nvPr/>
        </p:nvSpPr>
        <p:spPr>
          <a:xfrm>
            <a:off x="841527" y="5311386"/>
            <a:ext cx="7754116" cy="796815"/>
          </a:xfrm>
          <a:prstGeom prst="rect">
            <a:avLst/>
          </a:prstGeom>
          <a:noFill/>
          <a:ln w="9525">
            <a:solidFill>
              <a:schemeClr val="accent2"/>
            </a:solidFill>
          </a:ln>
        </p:spPr>
        <p:txBody>
          <a:bodyPr wrap="square" lIns="30675" tIns="30675" rIns="30675" bIns="30675" rtlCol="0" anchor="t">
            <a:noAutofit/>
          </a:bodyPr>
          <a:lstStyle/>
          <a:p>
            <a:pPr marL="155565"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外来医療計画の実効性を確保するための方策例</a:t>
            </a:r>
            <a:endParaRPr kumimoji="1" lang="en-US" altLang="ja-JP"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片側の 2 つの角を切り取った四角形 43"/>
          <p:cNvSpPr/>
          <p:nvPr/>
        </p:nvSpPr>
        <p:spPr>
          <a:xfrm>
            <a:off x="58979" y="6172511"/>
            <a:ext cx="9026039" cy="602662"/>
          </a:xfrm>
          <a:prstGeom prst="snip2SameRect">
            <a:avLst>
              <a:gd name="adj1" fmla="val 0"/>
              <a:gd name="adj2"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534">
              <a:solidFill>
                <a:prstClr val="white"/>
              </a:solidFill>
              <a:latin typeface="Calibri"/>
              <a:ea typeface="ＭＳ Ｐゴシック" panose="020B0600070205080204" pitchFamily="50" charset="-128"/>
            </a:endParaRPr>
          </a:p>
        </p:txBody>
      </p:sp>
      <p:sp>
        <p:nvSpPr>
          <p:cNvPr id="46" name="正方形/長方形 45"/>
          <p:cNvSpPr/>
          <p:nvPr/>
        </p:nvSpPr>
        <p:spPr>
          <a:xfrm>
            <a:off x="58978" y="6172511"/>
            <a:ext cx="1438550" cy="2403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kumimoji="1" lang="ja-JP" altLang="en-US" sz="1154"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今後の検討課題</a:t>
            </a:r>
          </a:p>
        </p:txBody>
      </p:sp>
      <p:sp>
        <p:nvSpPr>
          <p:cNvPr id="47" name="テキスト ボックス 46"/>
          <p:cNvSpPr txBox="1"/>
          <p:nvPr/>
        </p:nvSpPr>
        <p:spPr>
          <a:xfrm>
            <a:off x="185916" y="6371887"/>
            <a:ext cx="8751606" cy="403509"/>
          </a:xfrm>
          <a:prstGeom prst="rect">
            <a:avLst/>
          </a:prstGeom>
          <a:noFill/>
          <a:ln w="9525">
            <a:noFill/>
          </a:ln>
        </p:spPr>
        <p:txBody>
          <a:bodyPr wrap="square" lIns="30675" tIns="30675" rIns="30675" bIns="30675" rtlCol="0" anchor="t">
            <a:noAutofit/>
          </a:bodyPr>
          <a:lstStyle/>
          <a:p>
            <a:pPr marL="155565" indent="-155565" defTabSz="844083">
              <a:defRPr/>
            </a:pPr>
            <a:r>
              <a:rPr kumimoji="1"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外来医療機能の偏在の可視化等による新規開業者の行動変容への影響について、検証を行っていく。</a:t>
            </a:r>
            <a:endParaRPr kumimoji="1"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十分な効果が得られない場合には、無床診療所の開設に対する新たな制度上の仕組みについて、法制的・施策的な課題を整理しつつ、検討が必要。</a:t>
            </a:r>
            <a:endParaRPr kumimoji="1"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58979" y="934238"/>
            <a:ext cx="9005615" cy="129465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662">
              <a:solidFill>
                <a:prstClr val="white"/>
              </a:solidFill>
              <a:latin typeface="Calibri"/>
              <a:ea typeface="ＭＳ Ｐゴシック" panose="020B0600070205080204" pitchFamily="50" charset="-128"/>
            </a:endParaRPr>
          </a:p>
        </p:txBody>
      </p:sp>
      <p:sp>
        <p:nvSpPr>
          <p:cNvPr id="38" name="正方形/長方形 37"/>
          <p:cNvSpPr/>
          <p:nvPr/>
        </p:nvSpPr>
        <p:spPr>
          <a:xfrm>
            <a:off x="58975" y="934237"/>
            <a:ext cx="574067" cy="2403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kumimoji="1" lang="ja-JP" altLang="en-US" sz="1154"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経緯</a:t>
            </a:r>
          </a:p>
        </p:txBody>
      </p:sp>
      <p:sp>
        <p:nvSpPr>
          <p:cNvPr id="45" name="テキスト ボックス 44"/>
          <p:cNvSpPr txBox="1"/>
          <p:nvPr/>
        </p:nvSpPr>
        <p:spPr>
          <a:xfrm>
            <a:off x="58975" y="3843126"/>
            <a:ext cx="4954749" cy="416154"/>
          </a:xfrm>
          <a:prstGeom prst="rect">
            <a:avLst/>
          </a:prstGeom>
          <a:noFill/>
          <a:ln w="9525">
            <a:noFill/>
          </a:ln>
        </p:spPr>
        <p:txBody>
          <a:bodyPr wrap="square" lIns="30675" tIns="30675" rIns="30675" bIns="30675" rtlCol="0" anchor="t">
            <a:noAutofit/>
          </a:bodyPr>
          <a:lstStyle/>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外来医師偏在指標の上位</a:t>
            </a:r>
            <a:r>
              <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33.3</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％に該当する二次医療圏を、</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外来医師多数区域</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と設定。</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5153214" y="2460555"/>
            <a:ext cx="3855694" cy="1692274"/>
          </a:xfrm>
          <a:prstGeom prst="rect">
            <a:avLst/>
          </a:prstGeom>
          <a:solidFill>
            <a:schemeClr val="accent6">
              <a:lumMod val="20000"/>
              <a:lumOff val="80000"/>
            </a:schemeClr>
          </a:solidFill>
          <a:ln w="9525">
            <a:solidFill>
              <a:schemeClr val="accent6">
                <a:lumMod val="50000"/>
              </a:schemeClr>
            </a:solidFill>
          </a:ln>
        </p:spPr>
        <p:txBody>
          <a:bodyPr wrap="square" lIns="30675" tIns="30675" rIns="30675" bIns="30675" rtlCol="0" anchor="t">
            <a:noAutofit/>
          </a:bodyPr>
          <a:lstStyle/>
          <a:p>
            <a:pPr algn="ctr" defTabSz="844083">
              <a:defRPr/>
            </a:pPr>
            <a:r>
              <a:rPr kumimoji="1"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新規開業希望者等に対する情報提供</a:t>
            </a:r>
            <a:endParaRPr kumimoji="1"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外来医師偏在指標及び、外来医師多数区域である二次医療圏の情報を、医療機関のマッピングに関する情報等、開業に当たって参考となるデータと併せて公表し、</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新規開業希望者等に情報提供</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19023" indent="-159512" defTabSz="389586">
              <a:defRPr/>
            </a:pPr>
            <a:r>
              <a:rPr lang="en-US" altLang="ja-JP" sz="738" dirty="0">
                <a:solidFill>
                  <a:prstClr val="black"/>
                </a:solidFill>
                <a:latin typeface="Meiryo UI" panose="020B0604030504040204" pitchFamily="50" charset="-128"/>
                <a:ea typeface="Meiryo UI" panose="020B0604030504040204" pitchFamily="50" charset="-128"/>
              </a:rPr>
              <a:t>※</a:t>
            </a:r>
            <a:r>
              <a:rPr lang="ja-JP" altLang="en-US" sz="738" dirty="0">
                <a:solidFill>
                  <a:prstClr val="black"/>
                </a:solidFill>
                <a:latin typeface="Meiryo UI" panose="020B0604030504040204" pitchFamily="50" charset="-128"/>
                <a:ea typeface="Meiryo UI" panose="020B0604030504040204" pitchFamily="50" charset="-128"/>
              </a:rPr>
              <a:t>　都道府県のホームページに掲載するほか、様々な機会を捉えて周知する等、新規開業希望者等が容易に情報にアクセスできる工夫が必要。また、適宜更新を行う等、質の担保を行う必要もある。</a:t>
            </a:r>
            <a:endParaRPr lang="en-US" altLang="ja-JP" sz="738" dirty="0">
              <a:solidFill>
                <a:prstClr val="black"/>
              </a:solidFill>
              <a:latin typeface="Meiryo UI" panose="020B0604030504040204" pitchFamily="50" charset="-128"/>
              <a:ea typeface="Meiryo UI" panose="020B0604030504040204" pitchFamily="50" charset="-128"/>
            </a:endParaRPr>
          </a:p>
          <a:p>
            <a:pPr marL="319023" indent="-159512" defTabSz="389586">
              <a:defRPr/>
            </a:pPr>
            <a:r>
              <a:rPr lang="en-US" altLang="ja-JP" sz="738" dirty="0">
                <a:solidFill>
                  <a:prstClr val="black"/>
                </a:solidFill>
                <a:latin typeface="Meiryo UI" panose="020B0604030504040204" pitchFamily="50" charset="-128"/>
                <a:ea typeface="Meiryo UI" panose="020B0604030504040204" pitchFamily="50" charset="-128"/>
              </a:rPr>
              <a:t>※</a:t>
            </a:r>
            <a:r>
              <a:rPr lang="ja-JP" altLang="en-US" sz="738" dirty="0">
                <a:solidFill>
                  <a:prstClr val="black"/>
                </a:solidFill>
                <a:latin typeface="Meiryo UI" panose="020B0604030504040204" pitchFamily="50" charset="-128"/>
                <a:ea typeface="Meiryo UI" panose="020B0604030504040204" pitchFamily="50" charset="-128"/>
              </a:rPr>
              <a:t>　新規開業者の資金調達を担う金融機関等にも情報提供を行うことが有効と考えられる。</a:t>
            </a:r>
          </a:p>
        </p:txBody>
      </p:sp>
      <p:sp>
        <p:nvSpPr>
          <p:cNvPr id="50" name="正方形/長方形 49"/>
          <p:cNvSpPr/>
          <p:nvPr/>
        </p:nvSpPr>
        <p:spPr>
          <a:xfrm>
            <a:off x="117434" y="2234881"/>
            <a:ext cx="1882671" cy="215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kumimoji="1" lang="ja-JP" altLang="en-US" sz="1154"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外来医療計画の全体像</a:t>
            </a:r>
          </a:p>
        </p:txBody>
      </p:sp>
      <p:sp>
        <p:nvSpPr>
          <p:cNvPr id="39" name="テキスト ボックス 38"/>
          <p:cNvSpPr txBox="1"/>
          <p:nvPr/>
        </p:nvSpPr>
        <p:spPr>
          <a:xfrm>
            <a:off x="1297239" y="5455074"/>
            <a:ext cx="7097689" cy="673866"/>
          </a:xfrm>
          <a:prstGeom prst="rect">
            <a:avLst/>
          </a:prstGeom>
          <a:noFill/>
          <a:ln w="9525">
            <a:noFill/>
          </a:ln>
        </p:spPr>
        <p:txBody>
          <a:bodyPr wrap="square" lIns="30675" tIns="30675" rIns="30675" bIns="30675" rtlCol="0" anchor="t">
            <a:noAutofit/>
          </a:bodyPr>
          <a:lstStyle/>
          <a:p>
            <a:pPr marL="312377"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新規開業希望者が開業届出様式を入手する機会を捉え、地域における地域の外来医療機能の方針について情報提供</a:t>
            </a:r>
            <a:endParaRPr kumimoji="1" lang="en-US" altLang="ja-JP"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12377"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2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届出様式に、地域で定める不足医療機能を担うことへの合意欄を設け</a:t>
            </a: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、協議の場で確認</a:t>
            </a:r>
            <a:endParaRPr kumimoji="1" lang="en-US" altLang="ja-JP"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12377"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合意欄への記載が無いなど、</a:t>
            </a:r>
            <a:r>
              <a:rPr kumimoji="1" lang="ja-JP" altLang="en-US" sz="92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新規開業者が外来医療機能の方針に従わない場合、新規開業者に対し、臨時の協議の場への出席要請を行う</a:t>
            </a:r>
            <a:endParaRPr kumimoji="1" lang="en-US" altLang="ja-JP" sz="923"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12377"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臨時の協議の場において、構成員と新規開業者で行った</a:t>
            </a:r>
            <a:r>
              <a:rPr kumimoji="1" lang="ja-JP" altLang="en-US" sz="92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協議内容を公表　</a:t>
            </a: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kumimoji="1" lang="en-US" altLang="ja-JP"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188982" y="97934"/>
            <a:ext cx="1896036" cy="307777"/>
          </a:xfrm>
          <a:prstGeom prst="rect">
            <a:avLst/>
          </a:prstGeom>
          <a:solidFill>
            <a:schemeClr val="bg1"/>
          </a:solidFill>
          <a:ln>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厚生労働省</a:t>
            </a:r>
            <a:r>
              <a:rPr kumimoji="1" lang="ja-JP" altLang="en-US" sz="1400" dirty="0">
                <a:latin typeface="Meiryo UI" panose="020B0604030504040204" pitchFamily="50" charset="-128"/>
                <a:ea typeface="Meiryo UI" panose="020B0604030504040204" pitchFamily="50" charset="-128"/>
              </a:rPr>
              <a:t>資料</a:t>
            </a:r>
          </a:p>
        </p:txBody>
      </p:sp>
      <p:sp>
        <p:nvSpPr>
          <p:cNvPr id="6" name="角丸四角形 5"/>
          <p:cNvSpPr/>
          <p:nvPr/>
        </p:nvSpPr>
        <p:spPr>
          <a:xfrm>
            <a:off x="5138630" y="4781316"/>
            <a:ext cx="642922" cy="281112"/>
          </a:xfrm>
          <a:prstGeom prst="round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86587" y="-31663"/>
            <a:ext cx="6742130" cy="461665"/>
          </a:xfrm>
          <a:prstGeom prst="rect">
            <a:avLst/>
          </a:prstGeom>
          <a:noFill/>
        </p:spPr>
        <p:txBody>
          <a:bodyPr wrap="square" rtlCol="0">
            <a:spAutoFit/>
          </a:bodyPr>
          <a:lstStyle/>
          <a:p>
            <a:r>
              <a:rPr lang="ja-JP" altLang="en-US" sz="2400" dirty="0" smtClean="0">
                <a:latin typeface="ＭＳ ゴシック" panose="020B0609070205080204" pitchFamily="49" charset="-128"/>
                <a:ea typeface="ＭＳ ゴシック" panose="020B0609070205080204" pitchFamily="49" charset="-128"/>
              </a:rPr>
              <a:t>外来医療計画について</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8676456" y="6457170"/>
            <a:ext cx="467544" cy="369332"/>
          </a:xfrm>
          <a:prstGeom prst="rect">
            <a:avLst/>
          </a:prstGeom>
          <a:noFill/>
        </p:spPr>
        <p:txBody>
          <a:bodyPr wrap="square" rtlCol="0">
            <a:spAutoFit/>
          </a:bodyPr>
          <a:lstStyle/>
          <a:p>
            <a:r>
              <a:rPr kumimoji="1" lang="ja-JP" altLang="en-US" dirty="0" smtClean="0"/>
              <a:t>　</a:t>
            </a:r>
            <a:r>
              <a:rPr kumimoji="1" lang="en-US" altLang="ja-JP" dirty="0" smtClean="0"/>
              <a:t>2</a:t>
            </a:r>
            <a:endParaRPr kumimoji="1" lang="ja-JP" altLang="en-US" dirty="0"/>
          </a:p>
        </p:txBody>
      </p:sp>
    </p:spTree>
    <p:extLst>
      <p:ext uri="{BB962C8B-B14F-4D97-AF65-F5344CB8AC3E}">
        <p14:creationId xmlns:p14="http://schemas.microsoft.com/office/powerpoint/2010/main" val="4210722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873"/>
            <a:ext cx="9144000" cy="369332"/>
          </a:xfrm>
          <a:prstGeom prst="rect">
            <a:avLst/>
          </a:prstGeom>
          <a:solidFill>
            <a:schemeClr val="accent5">
              <a:lumMod val="75000"/>
            </a:schemeClr>
          </a:solidFill>
        </p:spPr>
        <p:txBody>
          <a:bodyPr wrap="square" rtlCol="0">
            <a:spAutoFit/>
          </a:bodyPr>
          <a:lstStyle/>
          <a:p>
            <a:pPr algn="ctr"/>
            <a:r>
              <a:rPr lang="ja-JP" altLang="en-US" b="1" dirty="0" smtClean="0">
                <a:solidFill>
                  <a:schemeClr val="bg1"/>
                </a:solidFill>
                <a:latin typeface="HGｺﾞｼｯｸM" panose="020B0609000000000000" pitchFamily="49" charset="-128"/>
                <a:ea typeface="HGｺﾞｼｯｸM" panose="020B0609000000000000" pitchFamily="49" charset="-128"/>
              </a:rPr>
              <a:t>外来医療計画の概要（厚労省ガイドライン）について</a:t>
            </a:r>
            <a:endParaRPr lang="ja-JP" altLang="en-US" b="1" dirty="0">
              <a:solidFill>
                <a:schemeClr val="bg1"/>
              </a:solidFill>
              <a:latin typeface="HGｺﾞｼｯｸM" panose="020B0609000000000000" pitchFamily="49" charset="-128"/>
              <a:ea typeface="HGｺﾞｼｯｸM" panose="020B0609000000000000" pitchFamily="49" charset="-128"/>
            </a:endParaRPr>
          </a:p>
        </p:txBody>
      </p:sp>
      <p:sp>
        <p:nvSpPr>
          <p:cNvPr id="10" name="テキスト ボックス 9"/>
          <p:cNvSpPr txBox="1"/>
          <p:nvPr/>
        </p:nvSpPr>
        <p:spPr>
          <a:xfrm>
            <a:off x="166181" y="1375479"/>
            <a:ext cx="8527058" cy="5355312"/>
          </a:xfrm>
          <a:prstGeom prst="rect">
            <a:avLst/>
          </a:prstGeom>
          <a:noFill/>
        </p:spPr>
        <p:txBody>
          <a:bodyPr wrap="square" rtlCol="0">
            <a:spAutoFit/>
          </a:bodyPr>
          <a:lstStyle/>
          <a:p>
            <a:pPr>
              <a:lnSpc>
                <a:spcPct val="150000"/>
              </a:lnSpc>
            </a:pPr>
            <a:r>
              <a:rPr kumimoji="1" lang="ja-JP" altLang="en-US" sz="1600" dirty="0">
                <a:latin typeface="HGｺﾞｼｯｸM" panose="020B0609000000000000" pitchFamily="49" charset="-128"/>
                <a:ea typeface="HGｺﾞｼｯｸM" panose="020B0609000000000000" pitchFamily="49" charset="-128"/>
              </a:rPr>
              <a:t>２</a:t>
            </a:r>
            <a:r>
              <a:rPr kumimoji="1" lang="ja-JP" altLang="en-US" sz="1600" dirty="0" smtClean="0">
                <a:latin typeface="HGｺﾞｼｯｸM" panose="020B0609000000000000" pitchFamily="49" charset="-128"/>
                <a:ea typeface="HGｺﾞｼｯｸM" panose="020B0609000000000000" pitchFamily="49" charset="-128"/>
              </a:rPr>
              <a:t>　記載項目</a:t>
            </a:r>
            <a:r>
              <a:rPr kumimoji="1" lang="en-US" altLang="ja-JP" sz="1600" dirty="0" smtClean="0">
                <a:latin typeface="HGｺﾞｼｯｸM" panose="020B0609000000000000" pitchFamily="49" charset="-128"/>
                <a:ea typeface="HGｺﾞｼｯｸM" panose="020B0609000000000000" pitchFamily="49" charset="-128"/>
              </a:rPr>
              <a:t>【</a:t>
            </a:r>
            <a:r>
              <a:rPr kumimoji="1" lang="ja-JP" altLang="en-US" sz="1600" dirty="0" smtClean="0">
                <a:latin typeface="HGｺﾞｼｯｸM" panose="020B0609000000000000" pitchFamily="49" charset="-128"/>
                <a:ea typeface="HGｺﾞｼｯｸM" panose="020B0609000000000000" pitchFamily="49" charset="-128"/>
              </a:rPr>
              <a:t>二次医療圏毎に作成</a:t>
            </a:r>
            <a:r>
              <a:rPr kumimoji="1" lang="en-US" altLang="ja-JP" sz="1600" dirty="0" smtClean="0">
                <a:latin typeface="HGｺﾞｼｯｸM" panose="020B0609000000000000" pitchFamily="49" charset="-128"/>
                <a:ea typeface="HGｺﾞｼｯｸM" panose="020B0609000000000000" pitchFamily="49" charset="-128"/>
              </a:rPr>
              <a:t>】</a:t>
            </a:r>
            <a:r>
              <a:rPr kumimoji="1" lang="ja-JP" altLang="en-US" sz="1600" dirty="0" smtClean="0">
                <a:latin typeface="HGｺﾞｼｯｸM" panose="020B0609000000000000" pitchFamily="49" charset="-128"/>
                <a:ea typeface="HGｺﾞｼｯｸM" panose="020B0609000000000000" pitchFamily="49" charset="-128"/>
              </a:rPr>
              <a:t>（ガイドライン提示案）</a:t>
            </a:r>
            <a:endParaRPr kumimoji="1" lang="en-US" altLang="ja-JP" sz="16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400" dirty="0" smtClean="0">
                <a:latin typeface="HGｺﾞｼｯｸM" panose="020B0609000000000000" pitchFamily="49" charset="-128"/>
                <a:ea typeface="HGｺﾞｼｯｸM" panose="020B0609000000000000" pitchFamily="49" charset="-128"/>
              </a:rPr>
              <a:t>〇外来医療体制（総論）</a:t>
            </a:r>
            <a:endParaRPr kumimoji="1" lang="en-US" altLang="ja-JP" sz="14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（１）外来医療提供体制の状況に関する事項</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①現状分析・</a:t>
            </a:r>
            <a:r>
              <a:rPr kumimoji="1" lang="ja-JP" altLang="en-US" sz="1200" u="sng" dirty="0" smtClean="0">
                <a:latin typeface="HGｺﾞｼｯｸM" panose="020B0609000000000000" pitchFamily="49" charset="-128"/>
                <a:ea typeface="HGｺﾞｼｯｸM" panose="020B0609000000000000" pitchFamily="49" charset="-128"/>
              </a:rPr>
              <a:t>外来医師偏在指標の設定</a:t>
            </a:r>
            <a:endParaRPr kumimoji="1" lang="en-US" altLang="ja-JP" sz="1200" u="sng"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②今後の方針（各論での取組除く）</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400" dirty="0" smtClean="0">
                <a:latin typeface="HGｺﾞｼｯｸM" panose="020B0609000000000000" pitchFamily="49" charset="-128"/>
                <a:ea typeface="HGｺﾞｼｯｸM" panose="020B0609000000000000" pitchFamily="49" charset="-128"/>
              </a:rPr>
              <a:t>〇外来医療体制（各論）</a:t>
            </a:r>
            <a:endParaRPr kumimoji="1" lang="en-US" altLang="ja-JP" sz="14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a:t>
            </a:r>
            <a:r>
              <a:rPr kumimoji="1" lang="ja-JP" altLang="en-US" sz="1200" dirty="0">
                <a:latin typeface="HGｺﾞｼｯｸM" panose="020B0609000000000000" pitchFamily="49" charset="-128"/>
                <a:ea typeface="HGｺﾞｼｯｸM" panose="020B0609000000000000" pitchFamily="49" charset="-128"/>
              </a:rPr>
              <a:t>１</a:t>
            </a:r>
            <a:r>
              <a:rPr kumimoji="1" lang="ja-JP" altLang="en-US" sz="1200" dirty="0" smtClean="0">
                <a:latin typeface="HGｺﾞｼｯｸM" panose="020B0609000000000000" pitchFamily="49" charset="-128"/>
                <a:ea typeface="HGｺﾞｼｯｸM" panose="020B0609000000000000" pitchFamily="49" charset="-128"/>
              </a:rPr>
              <a:t>）初期救急医療体制</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①初期救急医療体制の現状</a:t>
            </a: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②初期救急医療体制の今後の方針</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（２）在宅医療にかかるグループ診療</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①グループ診療の取組状況</a:t>
            </a: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②グループ診療にかかる今後の方針</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（３）公衆衛生にかかる医療提供体制</a:t>
            </a:r>
            <a:endParaRPr kumimoji="1" lang="en-US" altLang="ja-JP" sz="1200" dirty="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①産業医、学校医、予防接種等を行う医師の配置状況</a:t>
            </a:r>
            <a:endParaRPr kumimoji="1" lang="en-US" altLang="ja-JP" sz="1200" dirty="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②公衆衛生にかかる医療提供体制の今後</a:t>
            </a:r>
            <a:r>
              <a:rPr kumimoji="1" lang="ja-JP" altLang="en-US" sz="1200" dirty="0">
                <a:latin typeface="HGｺﾞｼｯｸM" panose="020B0609000000000000" pitchFamily="49" charset="-128"/>
                <a:ea typeface="HGｺﾞｼｯｸM" panose="020B0609000000000000" pitchFamily="49" charset="-128"/>
              </a:rPr>
              <a:t>の</a:t>
            </a:r>
            <a:r>
              <a:rPr kumimoji="1" lang="ja-JP" altLang="en-US" sz="1200" dirty="0" smtClean="0">
                <a:latin typeface="HGｺﾞｼｯｸM" panose="020B0609000000000000" pitchFamily="49" charset="-128"/>
                <a:ea typeface="HGｺﾞｼｯｸM" panose="020B0609000000000000" pitchFamily="49" charset="-128"/>
              </a:rPr>
              <a:t>方針</a:t>
            </a:r>
            <a:endParaRPr kumimoji="1" lang="en-US" altLang="ja-JP" sz="1200" dirty="0">
              <a:latin typeface="HGｺﾞｼｯｸM" panose="020B0609000000000000" pitchFamily="49" charset="-128"/>
              <a:ea typeface="HGｺﾞｼｯｸM" panose="020B0609000000000000" pitchFamily="49" charset="-128"/>
            </a:endParaRPr>
          </a:p>
          <a:p>
            <a:pPr>
              <a:lnSpc>
                <a:spcPct val="150000"/>
              </a:lnSpc>
            </a:pPr>
            <a:r>
              <a:rPr kumimoji="1" lang="ja-JP" altLang="en-US" sz="1400" u="sng" dirty="0" smtClean="0">
                <a:latin typeface="HGｺﾞｼｯｸM" panose="020B0609000000000000" pitchFamily="49" charset="-128"/>
                <a:ea typeface="HGｺﾞｼｯｸM" panose="020B0609000000000000" pitchFamily="49" charset="-128"/>
              </a:rPr>
              <a:t>〇新規開業者へ求める外来医療機能</a:t>
            </a:r>
            <a:endParaRPr kumimoji="1" lang="en-US" altLang="ja-JP" sz="1200" u="sng"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400" dirty="0" smtClean="0">
                <a:latin typeface="HGｺﾞｼｯｸM" panose="020B0609000000000000" pitchFamily="49" charset="-128"/>
                <a:ea typeface="HGｺﾞｼｯｸM" panose="020B0609000000000000" pitchFamily="49" charset="-128"/>
              </a:rPr>
              <a:t>〇医療機器</a:t>
            </a:r>
            <a:endParaRPr kumimoji="1" lang="en-US" altLang="ja-JP" sz="14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（１）医療機器等の効率的な活用に関する事項</a:t>
            </a:r>
            <a:r>
              <a:rPr kumimoji="1" lang="en-US" altLang="ja-JP" sz="1200" dirty="0" smtClean="0">
                <a:latin typeface="HGｺﾞｼｯｸM" panose="020B0609000000000000" pitchFamily="49" charset="-128"/>
                <a:ea typeface="HGｺﾞｼｯｸM" panose="020B0609000000000000" pitchFamily="49" charset="-128"/>
              </a:rPr>
              <a:t/>
            </a:r>
            <a:br>
              <a:rPr kumimoji="1" lang="en-US" altLang="ja-JP" sz="1200" dirty="0" smtClean="0">
                <a:latin typeface="HGｺﾞｼｯｸM" panose="020B0609000000000000" pitchFamily="49" charset="-128"/>
                <a:ea typeface="HGｺﾞｼｯｸM" panose="020B0609000000000000" pitchFamily="49" charset="-128"/>
              </a:rPr>
            </a:br>
            <a:r>
              <a:rPr kumimoji="1" lang="ja-JP" altLang="en-US" sz="1200" dirty="0" smtClean="0">
                <a:latin typeface="HGｺﾞｼｯｸM" panose="020B0609000000000000" pitchFamily="49" charset="-128"/>
                <a:ea typeface="HGｺﾞｼｯｸM" panose="020B0609000000000000" pitchFamily="49" charset="-128"/>
              </a:rPr>
              <a:t>　　　①医療機器の配置状況・医療機器の保有状況</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②区域ごとの共同利用の方針、共同利用計画の記載事項とチェックプロセス</a:t>
            </a:r>
            <a:endParaRPr kumimoji="1" lang="ja-JP" altLang="en-US" sz="1200" dirty="0">
              <a:latin typeface="HGｺﾞｼｯｸM" panose="020B0609000000000000" pitchFamily="49" charset="-128"/>
              <a:ea typeface="HGｺﾞｼｯｸM" panose="020B0609000000000000" pitchFamily="49" charset="-128"/>
            </a:endParaRPr>
          </a:p>
        </p:txBody>
      </p:sp>
      <p:sp>
        <p:nvSpPr>
          <p:cNvPr id="12" name="テキスト ボックス 11"/>
          <p:cNvSpPr txBox="1"/>
          <p:nvPr/>
        </p:nvSpPr>
        <p:spPr>
          <a:xfrm>
            <a:off x="166181" y="375205"/>
            <a:ext cx="8367804" cy="1000274"/>
          </a:xfrm>
          <a:prstGeom prst="rect">
            <a:avLst/>
          </a:prstGeom>
          <a:noFill/>
        </p:spPr>
        <p:txBody>
          <a:bodyPr wrap="square" rtlCol="0">
            <a:spAutoFit/>
          </a:bodyPr>
          <a:lstStyle/>
          <a:p>
            <a:pPr>
              <a:lnSpc>
                <a:spcPct val="150000"/>
              </a:lnSpc>
            </a:pPr>
            <a:r>
              <a:rPr kumimoji="1" lang="ja-JP" altLang="en-US" sz="1600" dirty="0">
                <a:latin typeface="HGｺﾞｼｯｸM" panose="020B0609000000000000" pitchFamily="49" charset="-128"/>
                <a:ea typeface="HGｺﾞｼｯｸM" panose="020B0609000000000000" pitchFamily="49" charset="-128"/>
              </a:rPr>
              <a:t>１</a:t>
            </a:r>
            <a:r>
              <a:rPr kumimoji="1" lang="ja-JP" altLang="en-US" sz="1600" dirty="0" smtClean="0">
                <a:latin typeface="HGｺﾞｼｯｸM" panose="020B0609000000000000" pitchFamily="49" charset="-128"/>
                <a:ea typeface="HGｺﾞｼｯｸM" panose="020B0609000000000000" pitchFamily="49" charset="-128"/>
              </a:rPr>
              <a:t>　基本的</a:t>
            </a:r>
            <a:r>
              <a:rPr kumimoji="1" lang="ja-JP" altLang="en-US" dirty="0" smtClean="0">
                <a:latin typeface="HGｺﾞｼｯｸM" panose="020B0609000000000000" pitchFamily="49" charset="-128"/>
                <a:ea typeface="HGｺﾞｼｯｸM" panose="020B0609000000000000" pitchFamily="49" charset="-128"/>
              </a:rPr>
              <a:t>考え方</a:t>
            </a:r>
            <a:r>
              <a:rPr kumimoji="1" lang="ja-JP" altLang="en-US" sz="1600" dirty="0" smtClean="0">
                <a:latin typeface="HGｺﾞｼｯｸM" panose="020B0609000000000000" pitchFamily="49" charset="-128"/>
                <a:ea typeface="HGｺﾞｼｯｸM" panose="020B0609000000000000" pitchFamily="49" charset="-128"/>
              </a:rPr>
              <a:t>（</a:t>
            </a:r>
            <a:r>
              <a:rPr kumimoji="1" lang="ja-JP" altLang="en-US" sz="1600" dirty="0">
                <a:latin typeface="HGｺﾞｼｯｸM" panose="020B0609000000000000" pitchFamily="49" charset="-128"/>
                <a:ea typeface="HGｺﾞｼｯｸM" panose="020B0609000000000000" pitchFamily="49" charset="-128"/>
              </a:rPr>
              <a:t>厚労省</a:t>
            </a:r>
            <a:r>
              <a:rPr kumimoji="1" lang="ja-JP" altLang="en-US" sz="1600" dirty="0" smtClean="0">
                <a:latin typeface="HGｺﾞｼｯｸM" panose="020B0609000000000000" pitchFamily="49" charset="-128"/>
                <a:ea typeface="HGｺﾞｼｯｸM" panose="020B0609000000000000" pitchFamily="49" charset="-128"/>
              </a:rPr>
              <a:t>）</a:t>
            </a:r>
            <a:endParaRPr kumimoji="1" lang="en-US" altLang="ja-JP" sz="1600" dirty="0" smtClean="0">
              <a:latin typeface="HGｺﾞｼｯｸM" panose="020B0609000000000000" pitchFamily="49" charset="-128"/>
              <a:ea typeface="HGｺﾞｼｯｸM" panose="020B0609000000000000" pitchFamily="49" charset="-128"/>
            </a:endParaRPr>
          </a:p>
          <a:p>
            <a:r>
              <a:rPr lang="ja-JP" altLang="en-US" dirty="0" smtClean="0">
                <a:latin typeface="HGｺﾞｼｯｸM" panose="020B0609000000000000" pitchFamily="49" charset="-128"/>
                <a:ea typeface="HGｺﾞｼｯｸM" panose="020B0609000000000000" pitchFamily="49" charset="-128"/>
              </a:rPr>
              <a:t>　　</a:t>
            </a:r>
            <a:r>
              <a:rPr lang="ja-JP" altLang="en-US" sz="1400" dirty="0" smtClean="0">
                <a:latin typeface="HGｺﾞｼｯｸM" panose="020B0609000000000000" pitchFamily="49" charset="-128"/>
                <a:ea typeface="HGｺﾞｼｯｸM" panose="020B0609000000000000" pitchFamily="49" charset="-128"/>
              </a:rPr>
              <a:t>地域</a:t>
            </a:r>
            <a:r>
              <a:rPr lang="ja-JP" altLang="en-US" sz="1400" dirty="0">
                <a:latin typeface="HGｺﾞｼｯｸM" panose="020B0609000000000000" pitchFamily="49" charset="-128"/>
                <a:ea typeface="HGｺﾞｼｯｸM" panose="020B0609000000000000" pitchFamily="49" charset="-128"/>
              </a:rPr>
              <a:t>ごとの</a:t>
            </a:r>
            <a:r>
              <a:rPr lang="ja-JP" altLang="en-US" sz="1400" dirty="0" smtClean="0">
                <a:latin typeface="HGｺﾞｼｯｸM" panose="020B0609000000000000" pitchFamily="49" charset="-128"/>
                <a:ea typeface="HGｺﾞｼｯｸM" panose="020B0609000000000000" pitchFamily="49" charset="-128"/>
              </a:rPr>
              <a:t>外来医師偏在指標（外来医師多数区域）等を、</a:t>
            </a:r>
            <a:r>
              <a:rPr lang="ja-JP" altLang="en-US" sz="1400" dirty="0">
                <a:latin typeface="HGｺﾞｼｯｸM" panose="020B0609000000000000" pitchFamily="49" charset="-128"/>
                <a:ea typeface="HGｺﾞｼｯｸM" panose="020B0609000000000000" pitchFamily="49" charset="-128"/>
              </a:rPr>
              <a:t>新規</a:t>
            </a:r>
            <a:r>
              <a:rPr lang="ja-JP" altLang="en-US" sz="1400" dirty="0" smtClean="0">
                <a:latin typeface="HGｺﾞｼｯｸM" panose="020B0609000000000000" pitchFamily="49" charset="-128"/>
                <a:ea typeface="HGｺﾞｼｯｸM" panose="020B0609000000000000" pitchFamily="49" charset="-128"/>
              </a:rPr>
              <a:t>開業者に情報提供し、</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　　個々</a:t>
            </a:r>
            <a:r>
              <a:rPr lang="ja-JP" altLang="en-US" sz="1400" dirty="0">
                <a:latin typeface="HGｺﾞｼｯｸM" panose="020B0609000000000000" pitchFamily="49" charset="-128"/>
                <a:ea typeface="HGｺﾞｼｯｸM" panose="020B0609000000000000" pitchFamily="49" charset="-128"/>
              </a:rPr>
              <a:t>の医師の行動変容を</a:t>
            </a:r>
            <a:r>
              <a:rPr lang="ja-JP" altLang="en-US" sz="1400" dirty="0" smtClean="0">
                <a:latin typeface="HGｺﾞｼｯｸM" panose="020B0609000000000000" pitchFamily="49" charset="-128"/>
                <a:ea typeface="HGｺﾞｼｯｸM" panose="020B0609000000000000" pitchFamily="49" charset="-128"/>
              </a:rPr>
              <a:t>促すことで偏在</a:t>
            </a:r>
            <a:r>
              <a:rPr lang="ja-JP" altLang="en-US" sz="1400" dirty="0">
                <a:latin typeface="HGｺﾞｼｯｸM" panose="020B0609000000000000" pitchFamily="49" charset="-128"/>
                <a:ea typeface="HGｺﾞｼｯｸM" panose="020B0609000000000000" pitchFamily="49" charset="-128"/>
              </a:rPr>
              <a:t>是正につなげて</a:t>
            </a:r>
            <a:r>
              <a:rPr lang="ja-JP" altLang="en-US" sz="1400" dirty="0" smtClean="0">
                <a:latin typeface="HGｺﾞｼｯｸM" panose="020B0609000000000000" pitchFamily="49" charset="-128"/>
                <a:ea typeface="HGｺﾞｼｯｸM" panose="020B0609000000000000" pitchFamily="49" charset="-128"/>
              </a:rPr>
              <a:t>いく</a:t>
            </a:r>
            <a:endParaRPr kumimoji="1" lang="en-US" altLang="ja-JP" sz="1400" dirty="0" smtClean="0">
              <a:latin typeface="HGｺﾞｼｯｸM" panose="020B0609000000000000" pitchFamily="49" charset="-128"/>
              <a:ea typeface="HGｺﾞｼｯｸM" panose="020B0609000000000000" pitchFamily="49" charset="-128"/>
            </a:endParaRPr>
          </a:p>
        </p:txBody>
      </p:sp>
      <p:pic>
        <p:nvPicPr>
          <p:cNvPr id="3" name="図 2"/>
          <p:cNvPicPr>
            <a:picLocks noChangeAspect="1"/>
          </p:cNvPicPr>
          <p:nvPr/>
        </p:nvPicPr>
        <p:blipFill rotWithShape="1">
          <a:blip r:embed="rId2"/>
          <a:srcRect l="-244" r="1"/>
          <a:stretch/>
        </p:blipFill>
        <p:spPr>
          <a:xfrm>
            <a:off x="6422308" y="1700808"/>
            <a:ext cx="1881709" cy="3805518"/>
          </a:xfrm>
          <a:prstGeom prst="rect">
            <a:avLst/>
          </a:prstGeom>
        </p:spPr>
      </p:pic>
      <p:sp>
        <p:nvSpPr>
          <p:cNvPr id="5" name="テキスト ボックス 4"/>
          <p:cNvSpPr txBox="1"/>
          <p:nvPr/>
        </p:nvSpPr>
        <p:spPr>
          <a:xfrm>
            <a:off x="6444898" y="5696293"/>
            <a:ext cx="2089087" cy="646331"/>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外来医師偏在指標の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確定値は今夏に厚労省から提供される見込み。</a:t>
            </a:r>
            <a:endParaRPr kumimoji="1" lang="ja-JP" altLang="en-US" sz="1200" dirty="0">
              <a:latin typeface="Meiryo UI" panose="020B0604030504040204" pitchFamily="50" charset="-128"/>
              <a:ea typeface="Meiryo UI" panose="020B0604030504040204" pitchFamily="50" charset="-128"/>
            </a:endParaRPr>
          </a:p>
        </p:txBody>
      </p:sp>
      <p:sp>
        <p:nvSpPr>
          <p:cNvPr id="8" name="角丸四角形 7"/>
          <p:cNvSpPr/>
          <p:nvPr/>
        </p:nvSpPr>
        <p:spPr>
          <a:xfrm>
            <a:off x="395536" y="3772023"/>
            <a:ext cx="5472608" cy="593082"/>
          </a:xfrm>
          <a:prstGeom prst="round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8533985" y="6370876"/>
            <a:ext cx="467544" cy="369332"/>
          </a:xfrm>
          <a:prstGeom prst="rect">
            <a:avLst/>
          </a:prstGeom>
          <a:noFill/>
        </p:spPr>
        <p:txBody>
          <a:bodyPr wrap="square" rtlCol="0">
            <a:spAutoFit/>
          </a:bodyPr>
          <a:lstStyle/>
          <a:p>
            <a:r>
              <a:rPr kumimoji="1" lang="ja-JP" altLang="en-US" dirty="0" smtClean="0"/>
              <a:t>　</a:t>
            </a:r>
            <a:r>
              <a:rPr lang="en-US" altLang="ja-JP" dirty="0"/>
              <a:t>3</a:t>
            </a:r>
            <a:endParaRPr kumimoji="1" lang="ja-JP" altLang="en-US" dirty="0"/>
          </a:p>
        </p:txBody>
      </p:sp>
    </p:spTree>
    <p:extLst>
      <p:ext uri="{BB962C8B-B14F-4D97-AF65-F5344CB8AC3E}">
        <p14:creationId xmlns:p14="http://schemas.microsoft.com/office/powerpoint/2010/main" val="1119379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53301"/>
            <a:ext cx="7704856" cy="1115460"/>
          </a:xfrm>
        </p:spPr>
        <p:txBody>
          <a:bodyPr>
            <a:normAutofit fontScale="90000"/>
          </a:bodyPr>
          <a:lstStyle/>
          <a:p>
            <a:pPr algn="l"/>
            <a:r>
              <a:rPr lang="en-US" altLang="ja-JP" sz="3600" dirty="0" smtClean="0"/>
              <a:t/>
            </a:r>
            <a:br>
              <a:rPr lang="en-US" altLang="ja-JP" sz="3600" dirty="0" smtClean="0"/>
            </a:br>
            <a:r>
              <a:rPr lang="ja-JP" altLang="en-US" sz="3600" dirty="0" smtClean="0"/>
              <a:t>外来</a:t>
            </a:r>
            <a:r>
              <a:rPr lang="ja-JP" altLang="en-US" sz="3600" dirty="0"/>
              <a:t>医療に係る</a:t>
            </a:r>
            <a:r>
              <a:rPr lang="ja-JP" altLang="en-US" sz="3600" dirty="0" smtClean="0"/>
              <a:t>医療提体制の</a:t>
            </a:r>
            <a:r>
              <a:rPr lang="en-US" altLang="ja-JP" sz="3600" dirty="0" smtClean="0"/>
              <a:t/>
            </a:r>
            <a:br>
              <a:rPr lang="en-US" altLang="ja-JP" sz="3600" dirty="0" smtClean="0"/>
            </a:br>
            <a:r>
              <a:rPr lang="ja-JP" altLang="en-US" sz="3600" dirty="0" smtClean="0"/>
              <a:t>　　　　　</a:t>
            </a:r>
            <a:r>
              <a:rPr lang="ja-JP" altLang="en-US" sz="3600" dirty="0" smtClean="0"/>
              <a:t>　　　　　　確保</a:t>
            </a:r>
            <a:r>
              <a:rPr lang="ja-JP" altLang="en-US" sz="3600" dirty="0" smtClean="0"/>
              <a:t>に関する</a:t>
            </a:r>
            <a:r>
              <a:rPr lang="ja-JP" altLang="en-US" sz="3600" dirty="0"/>
              <a:t>ガイドライン </a:t>
            </a:r>
            <a:r>
              <a:rPr lang="en-US" altLang="ja-JP" sz="3200" dirty="0" smtClean="0"/>
              <a:t/>
            </a:r>
            <a:br>
              <a:rPr lang="en-US" altLang="ja-JP" sz="3200" dirty="0" smtClean="0"/>
            </a:br>
            <a:endParaRPr kumimoji="1" lang="ja-JP" altLang="en-US" dirty="0"/>
          </a:p>
        </p:txBody>
      </p:sp>
      <p:sp>
        <p:nvSpPr>
          <p:cNvPr id="3" name="サブタイトル 2"/>
          <p:cNvSpPr>
            <a:spLocks noGrp="1"/>
          </p:cNvSpPr>
          <p:nvPr>
            <p:ph type="subTitle" idx="1"/>
          </p:nvPr>
        </p:nvSpPr>
        <p:spPr>
          <a:xfrm>
            <a:off x="323528" y="1268762"/>
            <a:ext cx="8640960" cy="4728314"/>
          </a:xfrm>
          <a:ln>
            <a:solidFill>
              <a:schemeClr val="tx1"/>
            </a:solidFill>
            <a:prstDash val="sysDash"/>
          </a:ln>
        </p:spPr>
        <p:txBody>
          <a:bodyPr>
            <a:normAutofit fontScale="40000" lnSpcReduction="20000"/>
          </a:bodyPr>
          <a:lstStyle/>
          <a:p>
            <a:pPr algn="l"/>
            <a:endParaRPr lang="en-US" altLang="ja-JP" sz="5000" b="1" dirty="0" smtClean="0">
              <a:solidFill>
                <a:schemeClr val="tx1"/>
              </a:solidFill>
              <a:latin typeface="+mn-ea"/>
            </a:endParaRPr>
          </a:p>
          <a:p>
            <a:pPr algn="l"/>
            <a:r>
              <a:rPr lang="en-US" altLang="ja-JP" sz="5000" b="1" dirty="0" smtClean="0">
                <a:solidFill>
                  <a:schemeClr val="tx1"/>
                </a:solidFill>
                <a:latin typeface="+mn-ea"/>
              </a:rPr>
              <a:t>【</a:t>
            </a:r>
            <a:r>
              <a:rPr lang="ja-JP" altLang="en-US" sz="5000" b="1" dirty="0">
                <a:solidFill>
                  <a:schemeClr val="tx1"/>
                </a:solidFill>
                <a:latin typeface="+mn-ea"/>
              </a:rPr>
              <a:t>外来医療に係る医療提供体制の確保に関する考え方 </a:t>
            </a:r>
            <a:r>
              <a:rPr lang="en-US" altLang="ja-JP" sz="5000" b="1" dirty="0">
                <a:solidFill>
                  <a:schemeClr val="tx1"/>
                </a:solidFill>
                <a:latin typeface="+mn-ea"/>
              </a:rPr>
              <a:t>】</a:t>
            </a:r>
            <a:r>
              <a:rPr lang="ja-JP" altLang="en-US" sz="5000" b="1" dirty="0">
                <a:solidFill>
                  <a:schemeClr val="tx1"/>
                </a:solidFill>
                <a:latin typeface="+mn-ea"/>
              </a:rPr>
              <a:t>  </a:t>
            </a:r>
            <a:endParaRPr lang="en-US" altLang="ja-JP" sz="5000" b="1" dirty="0">
              <a:solidFill>
                <a:schemeClr val="tx1"/>
              </a:solidFill>
              <a:latin typeface="+mn-ea"/>
            </a:endParaRPr>
          </a:p>
          <a:p>
            <a:pPr algn="l"/>
            <a:endParaRPr lang="en-US" altLang="ja-JP" sz="4500" dirty="0">
              <a:latin typeface="+mn-ea"/>
            </a:endParaRPr>
          </a:p>
          <a:p>
            <a:pPr algn="l">
              <a:lnSpc>
                <a:spcPct val="120000"/>
              </a:lnSpc>
            </a:pPr>
            <a:r>
              <a:rPr lang="ja-JP" altLang="en-US" sz="4500" dirty="0">
                <a:latin typeface="+mn-ea"/>
              </a:rPr>
              <a:t>　</a:t>
            </a:r>
            <a:r>
              <a:rPr lang="ja-JP" altLang="en-US" sz="4500" b="1" dirty="0">
                <a:solidFill>
                  <a:schemeClr val="tx1"/>
                </a:solidFill>
                <a:latin typeface="+mn-ea"/>
              </a:rPr>
              <a:t>外来医療に係る医療提供体制の構築においては、地域包括ケアシステ ムの構築</a:t>
            </a:r>
            <a:r>
              <a:rPr lang="ja-JP" altLang="en-US" sz="4500" b="1" dirty="0" smtClean="0">
                <a:solidFill>
                  <a:schemeClr val="tx1"/>
                </a:solidFill>
                <a:latin typeface="+mn-ea"/>
              </a:rPr>
              <a:t>に</a:t>
            </a:r>
            <a:endParaRPr lang="en-US" altLang="ja-JP" sz="4500" b="1" dirty="0" smtClean="0">
              <a:solidFill>
                <a:schemeClr val="tx1"/>
              </a:solidFill>
              <a:latin typeface="+mn-ea"/>
            </a:endParaRPr>
          </a:p>
          <a:p>
            <a:pPr algn="l">
              <a:lnSpc>
                <a:spcPct val="120000"/>
              </a:lnSpc>
            </a:pPr>
            <a:r>
              <a:rPr lang="ja-JP" altLang="en-US" sz="4500" b="1" dirty="0" smtClean="0">
                <a:solidFill>
                  <a:schemeClr val="tx1"/>
                </a:solidFill>
                <a:latin typeface="+mn-ea"/>
              </a:rPr>
              <a:t>資する</a:t>
            </a:r>
            <a:r>
              <a:rPr lang="ja-JP" altLang="en-US" sz="4500" b="1" dirty="0">
                <a:solidFill>
                  <a:schemeClr val="tx1"/>
                </a:solidFill>
                <a:latin typeface="+mn-ea"/>
              </a:rPr>
              <a:t>ような取組を行っていくことが重要である。</a:t>
            </a:r>
            <a:r>
              <a:rPr lang="ja-JP" altLang="en-US" sz="4500" dirty="0">
                <a:solidFill>
                  <a:schemeClr val="tx1"/>
                </a:solidFill>
                <a:latin typeface="+mn-ea"/>
              </a:rPr>
              <a:t>例えば、高齢化 に伴い慢性疾患を</a:t>
            </a:r>
            <a:r>
              <a:rPr lang="ja-JP" altLang="en-US" sz="4500" dirty="0" smtClean="0">
                <a:solidFill>
                  <a:schemeClr val="tx1"/>
                </a:solidFill>
                <a:latin typeface="+mn-ea"/>
              </a:rPr>
              <a:t>抱え</a:t>
            </a:r>
            <a:endParaRPr lang="en-US" altLang="ja-JP" sz="4500" dirty="0" smtClean="0">
              <a:solidFill>
                <a:schemeClr val="tx1"/>
              </a:solidFill>
              <a:latin typeface="+mn-ea"/>
            </a:endParaRPr>
          </a:p>
          <a:p>
            <a:pPr algn="l">
              <a:lnSpc>
                <a:spcPct val="120000"/>
              </a:lnSpc>
            </a:pPr>
            <a:r>
              <a:rPr lang="ja-JP" altLang="en-US" sz="4500" dirty="0" err="1" smtClean="0">
                <a:solidFill>
                  <a:schemeClr val="tx1"/>
                </a:solidFill>
                <a:latin typeface="+mn-ea"/>
              </a:rPr>
              <a:t>ながらも</a:t>
            </a:r>
            <a:r>
              <a:rPr lang="ja-JP" altLang="en-US" sz="4500" dirty="0">
                <a:solidFill>
                  <a:schemeClr val="tx1"/>
                </a:solidFill>
                <a:latin typeface="+mn-ea"/>
              </a:rPr>
              <a:t>住み慣れた場所での療養を希望する患者が増 えることが見込まれるため、</a:t>
            </a:r>
            <a:r>
              <a:rPr lang="ja-JP" altLang="en-US" sz="4500" b="1" dirty="0" smtClean="0">
                <a:solidFill>
                  <a:schemeClr val="tx1"/>
                </a:solidFill>
                <a:latin typeface="+mn-ea"/>
              </a:rPr>
              <a:t>外来</a:t>
            </a:r>
            <a:endParaRPr lang="en-US" altLang="ja-JP" sz="4500" b="1" dirty="0" smtClean="0">
              <a:solidFill>
                <a:schemeClr val="tx1"/>
              </a:solidFill>
              <a:latin typeface="+mn-ea"/>
            </a:endParaRPr>
          </a:p>
          <a:p>
            <a:pPr algn="l">
              <a:lnSpc>
                <a:spcPct val="120000"/>
              </a:lnSpc>
            </a:pPr>
            <a:r>
              <a:rPr lang="ja-JP" altLang="en-US" sz="4500" b="1" dirty="0" smtClean="0">
                <a:solidFill>
                  <a:schemeClr val="tx1"/>
                </a:solidFill>
                <a:latin typeface="+mn-ea"/>
              </a:rPr>
              <a:t>医療</a:t>
            </a:r>
            <a:r>
              <a:rPr lang="ja-JP" altLang="en-US" sz="4500" b="1" dirty="0" smtClean="0">
                <a:solidFill>
                  <a:schemeClr val="tx1"/>
                </a:solidFill>
                <a:latin typeface="+mn-ea"/>
              </a:rPr>
              <a:t>と在宅医療が切れ目なく提供されること</a:t>
            </a:r>
            <a:r>
              <a:rPr lang="ja-JP" altLang="en-US" sz="4500" dirty="0" smtClean="0">
                <a:solidFill>
                  <a:schemeClr val="tx1"/>
                </a:solidFill>
                <a:latin typeface="+mn-ea"/>
              </a:rPr>
              <a:t>や</a:t>
            </a:r>
            <a:r>
              <a:rPr lang="ja-JP" altLang="en-US" sz="4500" dirty="0">
                <a:solidFill>
                  <a:schemeClr val="tx1"/>
                </a:solidFill>
                <a:latin typeface="+mn-ea"/>
              </a:rPr>
              <a:t>、高齢者の軽症患者の救急搬送の</a:t>
            </a:r>
            <a:r>
              <a:rPr lang="ja-JP" altLang="en-US" sz="4500" dirty="0" smtClean="0">
                <a:solidFill>
                  <a:schemeClr val="tx1"/>
                </a:solidFill>
                <a:latin typeface="+mn-ea"/>
              </a:rPr>
              <a:t>増加</a:t>
            </a:r>
            <a:endParaRPr lang="en-US" altLang="ja-JP" sz="4500" dirty="0" smtClean="0">
              <a:solidFill>
                <a:schemeClr val="tx1"/>
              </a:solidFill>
              <a:latin typeface="+mn-ea"/>
            </a:endParaRPr>
          </a:p>
          <a:p>
            <a:pPr algn="l">
              <a:lnSpc>
                <a:spcPct val="120000"/>
              </a:lnSpc>
            </a:pPr>
            <a:r>
              <a:rPr lang="ja-JP" altLang="en-US" sz="4500" dirty="0" smtClean="0">
                <a:solidFill>
                  <a:schemeClr val="tx1"/>
                </a:solidFill>
                <a:latin typeface="+mn-ea"/>
              </a:rPr>
              <a:t>に</a:t>
            </a:r>
            <a:r>
              <a:rPr lang="ja-JP" altLang="en-US" sz="4500" dirty="0" smtClean="0">
                <a:solidFill>
                  <a:schemeClr val="tx1"/>
                </a:solidFill>
                <a:latin typeface="+mn-ea"/>
              </a:rPr>
              <a:t>対し、</a:t>
            </a:r>
            <a:r>
              <a:rPr lang="ja-JP" altLang="en-US" sz="4500" dirty="0">
                <a:solidFill>
                  <a:schemeClr val="tx1"/>
                </a:solidFill>
                <a:latin typeface="+mn-ea"/>
              </a:rPr>
              <a:t>初期救急を充実させる</a:t>
            </a:r>
            <a:r>
              <a:rPr lang="ja-JP" altLang="en-US" sz="4500" dirty="0" smtClean="0">
                <a:solidFill>
                  <a:schemeClr val="tx1"/>
                </a:solidFill>
                <a:latin typeface="+mn-ea"/>
              </a:rPr>
              <a:t>ことに</a:t>
            </a:r>
            <a:r>
              <a:rPr lang="ja-JP" altLang="en-US" sz="4500" dirty="0">
                <a:solidFill>
                  <a:schemeClr val="tx1"/>
                </a:solidFill>
                <a:latin typeface="+mn-ea"/>
              </a:rPr>
              <a:t>よって重症化等を防ぎ、適切な救急医療体制を</a:t>
            </a:r>
            <a:r>
              <a:rPr lang="ja-JP" altLang="en-US" sz="4500" dirty="0" smtClean="0">
                <a:solidFill>
                  <a:schemeClr val="tx1"/>
                </a:solidFill>
                <a:latin typeface="+mn-ea"/>
              </a:rPr>
              <a:t>維</a:t>
            </a:r>
            <a:endParaRPr lang="en-US" altLang="ja-JP" sz="4500" dirty="0" smtClean="0">
              <a:solidFill>
                <a:schemeClr val="tx1"/>
              </a:solidFill>
              <a:latin typeface="+mn-ea"/>
            </a:endParaRPr>
          </a:p>
          <a:p>
            <a:pPr algn="l">
              <a:lnSpc>
                <a:spcPct val="120000"/>
              </a:lnSpc>
            </a:pPr>
            <a:r>
              <a:rPr lang="ja-JP" altLang="en-US" sz="4500" dirty="0" smtClean="0">
                <a:solidFill>
                  <a:schemeClr val="tx1"/>
                </a:solidFill>
                <a:latin typeface="+mn-ea"/>
              </a:rPr>
              <a:t>持していくことが求められる。</a:t>
            </a:r>
            <a:endParaRPr lang="en-US" altLang="ja-JP" sz="4500" dirty="0" smtClean="0">
              <a:solidFill>
                <a:schemeClr val="tx1"/>
              </a:solidFill>
              <a:latin typeface="+mn-ea"/>
            </a:endParaRPr>
          </a:p>
          <a:p>
            <a:pPr algn="l"/>
            <a:endParaRPr lang="en-US" altLang="ja-JP" sz="4500" dirty="0">
              <a:latin typeface="+mn-ea"/>
            </a:endParaRPr>
          </a:p>
          <a:p>
            <a:pPr algn="l">
              <a:lnSpc>
                <a:spcPct val="120000"/>
              </a:lnSpc>
            </a:pPr>
            <a:r>
              <a:rPr lang="en-US" altLang="ja-JP" sz="4500" dirty="0">
                <a:latin typeface="+mn-ea"/>
              </a:rPr>
              <a:t>  </a:t>
            </a:r>
            <a:r>
              <a:rPr lang="ja-JP" altLang="en-US" sz="4500" dirty="0">
                <a:solidFill>
                  <a:schemeClr val="tx1"/>
                </a:solidFill>
                <a:latin typeface="+mn-ea"/>
              </a:rPr>
              <a:t>ただし、</a:t>
            </a:r>
            <a:r>
              <a:rPr lang="ja-JP" altLang="en-US" sz="4500" b="1" dirty="0">
                <a:solidFill>
                  <a:schemeClr val="tx1"/>
                </a:solidFill>
                <a:latin typeface="+mn-ea"/>
              </a:rPr>
              <a:t>在宅医療の </a:t>
            </a:r>
            <a:r>
              <a:rPr lang="en-US" altLang="ja-JP" sz="4500" b="1" dirty="0">
                <a:solidFill>
                  <a:schemeClr val="tx1"/>
                </a:solidFill>
                <a:latin typeface="+mn-ea"/>
              </a:rPr>
              <a:t>24 </a:t>
            </a:r>
            <a:r>
              <a:rPr lang="ja-JP" altLang="en-US" sz="4500" b="1" dirty="0">
                <a:solidFill>
                  <a:schemeClr val="tx1"/>
                </a:solidFill>
                <a:latin typeface="+mn-ea"/>
              </a:rPr>
              <a:t>時間体制を支えるためにグループ診療に関する 取り組み</a:t>
            </a:r>
            <a:r>
              <a:rPr lang="ja-JP" altLang="en-US" sz="4500" b="1" dirty="0" smtClean="0">
                <a:solidFill>
                  <a:schemeClr val="tx1"/>
                </a:solidFill>
                <a:latin typeface="+mn-ea"/>
              </a:rPr>
              <a:t>を</a:t>
            </a:r>
            <a:endParaRPr lang="en-US" altLang="ja-JP" sz="4500" b="1" dirty="0" smtClean="0">
              <a:solidFill>
                <a:schemeClr val="tx1"/>
              </a:solidFill>
              <a:latin typeface="+mn-ea"/>
            </a:endParaRPr>
          </a:p>
          <a:p>
            <a:pPr algn="l">
              <a:lnSpc>
                <a:spcPct val="120000"/>
              </a:lnSpc>
            </a:pPr>
            <a:r>
              <a:rPr lang="ja-JP" altLang="en-US" sz="4500" b="1" dirty="0" smtClean="0">
                <a:solidFill>
                  <a:schemeClr val="tx1"/>
                </a:solidFill>
                <a:latin typeface="+mn-ea"/>
              </a:rPr>
              <a:t>行う</a:t>
            </a:r>
            <a:r>
              <a:rPr lang="ja-JP" altLang="en-US" sz="4500" b="1" dirty="0">
                <a:solidFill>
                  <a:schemeClr val="tx1"/>
                </a:solidFill>
                <a:latin typeface="+mn-ea"/>
              </a:rPr>
              <a:t>こと</a:t>
            </a:r>
            <a:r>
              <a:rPr lang="ja-JP" altLang="en-US" sz="4500" dirty="0">
                <a:solidFill>
                  <a:schemeClr val="tx1"/>
                </a:solidFill>
                <a:latin typeface="+mn-ea"/>
              </a:rPr>
              <a:t>や、夜間・休日外来の体制構築のために在宅当番医制への参加や夜間</a:t>
            </a:r>
            <a:r>
              <a:rPr lang="ja-JP" altLang="en-US" sz="4500" dirty="0" smtClean="0">
                <a:solidFill>
                  <a:schemeClr val="tx1"/>
                </a:solidFill>
                <a:latin typeface="+mn-ea"/>
              </a:rPr>
              <a:t>休日診</a:t>
            </a:r>
            <a:endParaRPr lang="en-US" altLang="ja-JP" sz="4500" dirty="0" smtClean="0">
              <a:solidFill>
                <a:schemeClr val="tx1"/>
              </a:solidFill>
              <a:latin typeface="+mn-ea"/>
            </a:endParaRPr>
          </a:p>
          <a:p>
            <a:pPr algn="l">
              <a:lnSpc>
                <a:spcPct val="120000"/>
              </a:lnSpc>
            </a:pPr>
            <a:r>
              <a:rPr lang="ja-JP" altLang="en-US" sz="4500" dirty="0" smtClean="0">
                <a:solidFill>
                  <a:schemeClr val="tx1"/>
                </a:solidFill>
                <a:latin typeface="+mn-ea"/>
              </a:rPr>
              <a:t>療センター</a:t>
            </a:r>
            <a:r>
              <a:rPr lang="ja-JP" altLang="en-US" sz="4500" dirty="0">
                <a:solidFill>
                  <a:schemeClr val="tx1"/>
                </a:solidFill>
                <a:latin typeface="+mn-ea"/>
              </a:rPr>
              <a:t>の設置・参加を進めることなど、</a:t>
            </a:r>
            <a:r>
              <a:rPr lang="ja-JP" altLang="en-US" sz="4500" b="1" dirty="0">
                <a:solidFill>
                  <a:schemeClr val="tx1"/>
                </a:solidFill>
                <a:latin typeface="+mn-ea"/>
              </a:rPr>
              <a:t>地域の実情に</a:t>
            </a:r>
            <a:r>
              <a:rPr lang="ja-JP" altLang="en-US" sz="4500" b="1" dirty="0" smtClean="0">
                <a:solidFill>
                  <a:schemeClr val="tx1"/>
                </a:solidFill>
                <a:latin typeface="+mn-ea"/>
              </a:rPr>
              <a:t>応じて面</a:t>
            </a:r>
            <a:r>
              <a:rPr lang="ja-JP" altLang="en-US" sz="4500" b="1" dirty="0">
                <a:solidFill>
                  <a:schemeClr val="tx1"/>
                </a:solidFill>
                <a:latin typeface="+mn-ea"/>
              </a:rPr>
              <a:t>で外来医療に</a:t>
            </a:r>
            <a:r>
              <a:rPr lang="ja-JP" altLang="en-US" sz="4500" b="1" dirty="0" smtClean="0">
                <a:solidFill>
                  <a:schemeClr val="tx1"/>
                </a:solidFill>
                <a:latin typeface="+mn-ea"/>
              </a:rPr>
              <a:t>係る医</a:t>
            </a:r>
            <a:endParaRPr lang="en-US" altLang="ja-JP" sz="4500" b="1" dirty="0" smtClean="0">
              <a:solidFill>
                <a:schemeClr val="tx1"/>
              </a:solidFill>
              <a:latin typeface="+mn-ea"/>
            </a:endParaRPr>
          </a:p>
          <a:p>
            <a:pPr algn="l">
              <a:lnSpc>
                <a:spcPct val="120000"/>
              </a:lnSpc>
            </a:pPr>
            <a:r>
              <a:rPr lang="ja-JP" altLang="en-US" sz="4500" b="1" dirty="0" smtClean="0">
                <a:solidFill>
                  <a:schemeClr val="tx1"/>
                </a:solidFill>
                <a:latin typeface="+mn-ea"/>
              </a:rPr>
              <a:t>療提供</a:t>
            </a:r>
            <a:r>
              <a:rPr lang="ja-JP" altLang="en-US" sz="4500" b="1" dirty="0">
                <a:solidFill>
                  <a:schemeClr val="tx1"/>
                </a:solidFill>
                <a:latin typeface="+mn-ea"/>
              </a:rPr>
              <a:t>体制を構築していく視点が重要である。 </a:t>
            </a:r>
            <a:endParaRPr kumimoji="1" lang="ja-JP" altLang="en-US" sz="4500" b="1" dirty="0">
              <a:solidFill>
                <a:schemeClr val="tx1"/>
              </a:solidFill>
            </a:endParaRPr>
          </a:p>
        </p:txBody>
      </p:sp>
      <p:sp>
        <p:nvSpPr>
          <p:cNvPr id="4" name="テキスト ボックス 3"/>
          <p:cNvSpPr txBox="1"/>
          <p:nvPr/>
        </p:nvSpPr>
        <p:spPr>
          <a:xfrm>
            <a:off x="8583387" y="6476810"/>
            <a:ext cx="576064" cy="369332"/>
          </a:xfrm>
          <a:prstGeom prst="rect">
            <a:avLst/>
          </a:prstGeom>
          <a:noFill/>
        </p:spPr>
        <p:txBody>
          <a:bodyPr wrap="square" rtlCol="0">
            <a:spAutoFit/>
          </a:bodyPr>
          <a:lstStyle/>
          <a:p>
            <a:r>
              <a:rPr kumimoji="1" lang="ja-JP" altLang="en-US" dirty="0" smtClean="0"/>
              <a:t>　</a:t>
            </a:r>
            <a:r>
              <a:rPr lang="en-US" altLang="ja-JP" dirty="0"/>
              <a:t>4</a:t>
            </a:r>
            <a:endParaRPr kumimoji="1" lang="ja-JP" altLang="en-US" dirty="0"/>
          </a:p>
        </p:txBody>
      </p:sp>
      <p:sp>
        <p:nvSpPr>
          <p:cNvPr id="5" name="テキスト ボックス 4"/>
          <p:cNvSpPr txBox="1"/>
          <p:nvPr/>
        </p:nvSpPr>
        <p:spPr>
          <a:xfrm>
            <a:off x="107504" y="5997076"/>
            <a:ext cx="9051947" cy="707886"/>
          </a:xfrm>
          <a:prstGeom prst="rect">
            <a:avLst/>
          </a:prstGeom>
          <a:noFill/>
          <a:ln>
            <a:noFill/>
            <a:prstDash val="dash"/>
          </a:ln>
        </p:spPr>
        <p:txBody>
          <a:bodyPr wrap="square" rtlCol="0">
            <a:spAutoFit/>
          </a:bodyPr>
          <a:lstStyle/>
          <a:p>
            <a:endParaRPr kumimoji="1" lang="en-US" altLang="ja-JP" sz="1600" u="sng" dirty="0" smtClean="0"/>
          </a:p>
          <a:p>
            <a:r>
              <a:rPr lang="ja-JP" altLang="en-US" sz="1200" dirty="0" smtClean="0">
                <a:latin typeface="+mn-ea"/>
              </a:rPr>
              <a:t>出典：平成</a:t>
            </a:r>
            <a:r>
              <a:rPr lang="en-US" altLang="ja-JP" sz="1200" dirty="0" smtClean="0">
                <a:latin typeface="+mn-ea"/>
              </a:rPr>
              <a:t>31</a:t>
            </a:r>
            <a:r>
              <a:rPr lang="ja-JP" altLang="en-US" sz="1200" dirty="0" smtClean="0">
                <a:latin typeface="+mn-ea"/>
              </a:rPr>
              <a:t>年</a:t>
            </a:r>
            <a:r>
              <a:rPr lang="en-US" altLang="ja-JP" sz="1200" dirty="0" smtClean="0">
                <a:latin typeface="+mn-ea"/>
              </a:rPr>
              <a:t>3</a:t>
            </a:r>
            <a:r>
              <a:rPr lang="ja-JP" altLang="en-US" sz="1200" dirty="0" smtClean="0">
                <a:latin typeface="+mn-ea"/>
              </a:rPr>
              <a:t>月</a:t>
            </a:r>
            <a:r>
              <a:rPr lang="en-US" altLang="ja-JP" sz="1200" dirty="0" smtClean="0">
                <a:latin typeface="+mn-ea"/>
              </a:rPr>
              <a:t>29</a:t>
            </a:r>
            <a:r>
              <a:rPr lang="ja-JP" altLang="en-US" sz="1200" dirty="0" smtClean="0">
                <a:latin typeface="+mn-ea"/>
              </a:rPr>
              <a:t>日付医政地発</a:t>
            </a:r>
            <a:r>
              <a:rPr lang="en-US" altLang="ja-JP" sz="1200" dirty="0" smtClean="0">
                <a:latin typeface="+mn-ea"/>
              </a:rPr>
              <a:t>0329</a:t>
            </a:r>
            <a:r>
              <a:rPr lang="ja-JP" altLang="en-US" sz="1200" dirty="0" smtClean="0">
                <a:latin typeface="+mn-ea"/>
              </a:rPr>
              <a:t>第</a:t>
            </a:r>
            <a:r>
              <a:rPr lang="en-US" altLang="ja-JP" sz="1200" dirty="0" smtClean="0">
                <a:latin typeface="+mn-ea"/>
              </a:rPr>
              <a:t>3</a:t>
            </a:r>
            <a:r>
              <a:rPr lang="ja-JP" altLang="en-US" sz="1200" dirty="0" smtClean="0">
                <a:latin typeface="+mn-ea"/>
              </a:rPr>
              <a:t>号厚生労働省医政局地域医療計画課長・</a:t>
            </a:r>
            <a:r>
              <a:rPr lang="zh-CN" altLang="en-US" sz="1200" dirty="0" smtClean="0">
                <a:latin typeface="+mn-ea"/>
              </a:rPr>
              <a:t>医政</a:t>
            </a:r>
            <a:r>
              <a:rPr lang="ja-JP" altLang="en-US" sz="1200" dirty="0" smtClean="0">
                <a:latin typeface="+mn-ea"/>
              </a:rPr>
              <a:t>医</a:t>
            </a:r>
            <a:r>
              <a:rPr lang="zh-CN" altLang="en-US" sz="1200" dirty="0" smtClean="0">
                <a:latin typeface="+mn-ea"/>
              </a:rPr>
              <a:t>発</a:t>
            </a:r>
            <a:r>
              <a:rPr lang="en-US" altLang="zh-CN" sz="1200" dirty="0">
                <a:latin typeface="+mn-ea"/>
              </a:rPr>
              <a:t>0329</a:t>
            </a:r>
            <a:r>
              <a:rPr lang="zh-CN" altLang="en-US" sz="1200" dirty="0" smtClean="0">
                <a:latin typeface="+mn-ea"/>
              </a:rPr>
              <a:t>第</a:t>
            </a:r>
            <a:r>
              <a:rPr lang="en-US" altLang="ja-JP" sz="1200" dirty="0" smtClean="0">
                <a:latin typeface="+mn-ea"/>
              </a:rPr>
              <a:t>6</a:t>
            </a:r>
            <a:r>
              <a:rPr lang="zh-CN" altLang="en-US" sz="1200" dirty="0" smtClean="0">
                <a:latin typeface="+mn-ea"/>
              </a:rPr>
              <a:t>号</a:t>
            </a:r>
            <a:r>
              <a:rPr lang="ja-JP" altLang="en-US" sz="1200" dirty="0" smtClean="0">
                <a:latin typeface="+mn-ea"/>
              </a:rPr>
              <a:t>同局医事</a:t>
            </a:r>
            <a:r>
              <a:rPr lang="zh-CN" altLang="en-US" sz="1200" dirty="0" smtClean="0">
                <a:latin typeface="+mn-ea"/>
              </a:rPr>
              <a:t>課長</a:t>
            </a:r>
            <a:r>
              <a:rPr lang="ja-JP" altLang="en-US" sz="1200" dirty="0" smtClean="0">
                <a:latin typeface="+mn-ea"/>
              </a:rPr>
              <a:t>連名通知</a:t>
            </a:r>
            <a:endParaRPr lang="en-US" altLang="ja-JP" sz="1200" dirty="0" smtClean="0">
              <a:latin typeface="+mn-ea"/>
            </a:endParaRPr>
          </a:p>
          <a:p>
            <a:r>
              <a:rPr lang="ja-JP" altLang="en-US" sz="1200" dirty="0">
                <a:latin typeface="+mn-ea"/>
              </a:rPr>
              <a:t>　</a:t>
            </a:r>
            <a:r>
              <a:rPr lang="ja-JP" altLang="en-US" sz="1200" dirty="0" smtClean="0">
                <a:latin typeface="+mn-ea"/>
              </a:rPr>
              <a:t>　　　</a:t>
            </a:r>
            <a:r>
              <a:rPr kumimoji="1" lang="ja-JP" altLang="en-US" sz="1200" dirty="0" smtClean="0">
                <a:latin typeface="+mn-ea"/>
              </a:rPr>
              <a:t>「医師確保計画策定ガイドライン及び外来医療に係る医療提供体制の確保に関するガイドラインについて」</a:t>
            </a:r>
            <a:endParaRPr kumimoji="1" lang="ja-JP" altLang="en-US" sz="1600" dirty="0">
              <a:latin typeface="+mn-ea"/>
            </a:endParaRPr>
          </a:p>
        </p:txBody>
      </p:sp>
    </p:spTree>
    <p:extLst>
      <p:ext uri="{BB962C8B-B14F-4D97-AF65-F5344CB8AC3E}">
        <p14:creationId xmlns:p14="http://schemas.microsoft.com/office/powerpoint/2010/main" val="4266102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4"/>
          <p:cNvSpPr>
            <a:spLocks noGrp="1"/>
          </p:cNvSpPr>
          <p:nvPr>
            <p:ph type="subTitle" idx="1"/>
          </p:nvPr>
        </p:nvSpPr>
        <p:spPr>
          <a:xfrm>
            <a:off x="144211" y="980728"/>
            <a:ext cx="8929954" cy="4103746"/>
          </a:xfrm>
          <a:ln>
            <a:solidFill>
              <a:schemeClr val="tx1"/>
            </a:solidFill>
            <a:prstDash val="sysDash"/>
          </a:ln>
        </p:spPr>
        <p:txBody>
          <a:bodyPr>
            <a:noAutofit/>
          </a:bodyPr>
          <a:lstStyle/>
          <a:p>
            <a:pPr algn="l"/>
            <a:r>
              <a:rPr lang="en-US" altLang="ja-JP" sz="2200" b="1" dirty="0">
                <a:solidFill>
                  <a:schemeClr val="tx1"/>
                </a:solidFill>
                <a:latin typeface="+mn-ea"/>
              </a:rPr>
              <a:t> </a:t>
            </a:r>
            <a:r>
              <a:rPr lang="en-US" altLang="ja-JP" sz="2200" b="1" dirty="0" smtClean="0">
                <a:solidFill>
                  <a:schemeClr val="tx1"/>
                </a:solidFill>
                <a:latin typeface="+mn-ea"/>
              </a:rPr>
              <a:t>【</a:t>
            </a:r>
            <a:r>
              <a:rPr lang="ja-JP" altLang="en-US" sz="2200" b="1" dirty="0" smtClean="0">
                <a:solidFill>
                  <a:schemeClr val="tx1"/>
                </a:solidFill>
                <a:latin typeface="+mn-ea"/>
              </a:rPr>
              <a:t>検討すべき外来医療機能</a:t>
            </a:r>
            <a:r>
              <a:rPr lang="en-US" altLang="ja-JP" sz="2200" b="1" dirty="0" smtClean="0">
                <a:solidFill>
                  <a:schemeClr val="tx1"/>
                </a:solidFill>
                <a:latin typeface="+mn-ea"/>
              </a:rPr>
              <a:t>】</a:t>
            </a:r>
          </a:p>
          <a:p>
            <a:pPr algn="l"/>
            <a:r>
              <a:rPr lang="ja-JP" altLang="en-US" sz="2000" b="1" dirty="0">
                <a:solidFill>
                  <a:schemeClr val="tx1"/>
                </a:solidFill>
                <a:latin typeface="+mn-ea"/>
              </a:rPr>
              <a:t>＜</a:t>
            </a:r>
            <a:r>
              <a:rPr lang="ja-JP" altLang="en-US" sz="2000" b="1" dirty="0" smtClean="0">
                <a:solidFill>
                  <a:schemeClr val="tx1"/>
                </a:solidFill>
                <a:latin typeface="+mn-ea"/>
              </a:rPr>
              <a:t>在宅</a:t>
            </a:r>
            <a:r>
              <a:rPr lang="ja-JP" altLang="en-US" sz="2000" b="1" dirty="0" smtClean="0">
                <a:solidFill>
                  <a:schemeClr val="tx1"/>
                </a:solidFill>
                <a:latin typeface="+mn-ea"/>
              </a:rPr>
              <a:t>医療の提供体制に</a:t>
            </a:r>
            <a:r>
              <a:rPr lang="ja-JP" altLang="en-US" sz="2000" b="1" dirty="0" smtClean="0">
                <a:solidFill>
                  <a:schemeClr val="tx1"/>
                </a:solidFill>
                <a:latin typeface="+mn-ea"/>
              </a:rPr>
              <a:t>ついて＞</a:t>
            </a:r>
            <a:endParaRPr lang="ja-JP" altLang="ja-JP" sz="2000" b="1" dirty="0">
              <a:solidFill>
                <a:schemeClr val="tx1"/>
              </a:solidFill>
              <a:latin typeface="+mn-ea"/>
            </a:endParaRPr>
          </a:p>
          <a:p>
            <a:pPr algn="l"/>
            <a:r>
              <a:rPr lang="ja-JP" altLang="en-US" sz="2000" dirty="0" smtClean="0">
                <a:solidFill>
                  <a:schemeClr val="tx1"/>
                </a:solidFill>
                <a:latin typeface="+mn-ea"/>
              </a:rPr>
              <a:t>　</a:t>
            </a:r>
            <a:r>
              <a:rPr lang="ja-JP" altLang="en-US" sz="2000" dirty="0" smtClean="0">
                <a:solidFill>
                  <a:schemeClr val="tx1"/>
                </a:solidFill>
                <a:latin typeface="+mn-ea"/>
              </a:rPr>
              <a:t>　</a:t>
            </a:r>
            <a:r>
              <a:rPr lang="ja-JP" altLang="en-US" sz="1800" dirty="0" smtClean="0">
                <a:solidFill>
                  <a:schemeClr val="tx1"/>
                </a:solidFill>
                <a:latin typeface="+mn-ea"/>
              </a:rPr>
              <a:t>・</a:t>
            </a:r>
            <a:r>
              <a:rPr lang="ja-JP" altLang="en-US" sz="1800" dirty="0" smtClean="0">
                <a:solidFill>
                  <a:schemeClr val="tx1"/>
                </a:solidFill>
                <a:latin typeface="+mn-ea"/>
              </a:rPr>
              <a:t>医療</a:t>
            </a:r>
            <a:r>
              <a:rPr lang="ja-JP" altLang="en-US" sz="1800" dirty="0" smtClean="0">
                <a:solidFill>
                  <a:schemeClr val="tx1"/>
                </a:solidFill>
                <a:latin typeface="+mn-ea"/>
              </a:rPr>
              <a:t>計画の他の事項との整合性を確保しつつ、</a:t>
            </a:r>
            <a:r>
              <a:rPr lang="ja-JP" altLang="ja-JP" sz="1800" b="1" dirty="0" smtClean="0">
                <a:solidFill>
                  <a:schemeClr val="tx1"/>
                </a:solidFill>
                <a:latin typeface="+mn-ea"/>
              </a:rPr>
              <a:t>グループ診療</a:t>
            </a:r>
            <a:r>
              <a:rPr lang="en-US" altLang="ja-JP" sz="1800" b="1" baseline="-25000" dirty="0" smtClean="0">
                <a:solidFill>
                  <a:schemeClr val="tx1"/>
                </a:solidFill>
                <a:latin typeface="+mn-ea"/>
              </a:rPr>
              <a:t>※</a:t>
            </a:r>
            <a:r>
              <a:rPr lang="ja-JP" altLang="ja-JP" sz="1800" b="1" dirty="0" smtClean="0">
                <a:solidFill>
                  <a:schemeClr val="tx1"/>
                </a:solidFill>
                <a:latin typeface="+mn-ea"/>
              </a:rPr>
              <a:t>に</a:t>
            </a:r>
            <a:r>
              <a:rPr lang="ja-JP" altLang="ja-JP" sz="1800" b="1" dirty="0" smtClean="0">
                <a:solidFill>
                  <a:schemeClr val="tx1"/>
                </a:solidFill>
                <a:latin typeface="+mn-ea"/>
              </a:rPr>
              <a:t>よる在宅</a:t>
            </a:r>
            <a:r>
              <a:rPr lang="ja-JP" altLang="ja-JP" sz="1800" b="1" dirty="0" smtClean="0">
                <a:solidFill>
                  <a:schemeClr val="tx1"/>
                </a:solidFill>
                <a:latin typeface="+mn-ea"/>
              </a:rPr>
              <a:t>医療の</a:t>
            </a:r>
            <a:r>
              <a:rPr lang="ja-JP" altLang="ja-JP" sz="1800" b="1" dirty="0" smtClean="0">
                <a:solidFill>
                  <a:schemeClr val="tx1"/>
                </a:solidFill>
                <a:latin typeface="+mn-ea"/>
              </a:rPr>
              <a:t>推進</a:t>
            </a:r>
            <a:endParaRPr lang="en-US" altLang="ja-JP" sz="1800" b="1" dirty="0" smtClean="0">
              <a:solidFill>
                <a:schemeClr val="tx1"/>
              </a:solidFill>
              <a:latin typeface="+mn-ea"/>
            </a:endParaRPr>
          </a:p>
          <a:p>
            <a:pPr algn="l"/>
            <a:r>
              <a:rPr lang="ja-JP" altLang="en-US" sz="1800" b="1" dirty="0">
                <a:solidFill>
                  <a:schemeClr val="tx1"/>
                </a:solidFill>
                <a:latin typeface="+mn-ea"/>
              </a:rPr>
              <a:t>　</a:t>
            </a:r>
            <a:r>
              <a:rPr lang="ja-JP" altLang="en-US" sz="1800" b="1" dirty="0" smtClean="0">
                <a:solidFill>
                  <a:schemeClr val="tx1"/>
                </a:solidFill>
                <a:latin typeface="+mn-ea"/>
              </a:rPr>
              <a:t>　</a:t>
            </a:r>
            <a:r>
              <a:rPr lang="ja-JP" altLang="en-US" sz="1800" b="1" dirty="0" smtClean="0">
                <a:solidFill>
                  <a:schemeClr val="tx1"/>
                </a:solidFill>
                <a:latin typeface="+mn-ea"/>
              </a:rPr>
              <a:t>　</a:t>
            </a:r>
            <a:r>
              <a:rPr lang="ja-JP" altLang="ja-JP" sz="1800" b="1" dirty="0" smtClean="0">
                <a:solidFill>
                  <a:schemeClr val="tx1"/>
                </a:solidFill>
                <a:latin typeface="+mn-ea"/>
              </a:rPr>
              <a:t>等</a:t>
            </a:r>
            <a:r>
              <a:rPr lang="ja-JP" altLang="ja-JP" sz="1800" b="1" dirty="0" smtClean="0">
                <a:solidFill>
                  <a:schemeClr val="tx1"/>
                </a:solidFill>
                <a:latin typeface="+mn-ea"/>
              </a:rPr>
              <a:t>に資するような外来医療を実施する医療機関が柔軟</a:t>
            </a:r>
            <a:r>
              <a:rPr lang="ja-JP" altLang="ja-JP" sz="1800" b="1" dirty="0" smtClean="0">
                <a:solidFill>
                  <a:schemeClr val="tx1"/>
                </a:solidFill>
                <a:latin typeface="+mn-ea"/>
              </a:rPr>
              <a:t>に在宅</a:t>
            </a:r>
            <a:r>
              <a:rPr lang="ja-JP" altLang="ja-JP" sz="1800" b="1" dirty="0" smtClean="0">
                <a:solidFill>
                  <a:schemeClr val="tx1"/>
                </a:solidFill>
                <a:latin typeface="+mn-ea"/>
              </a:rPr>
              <a:t>医療に参加できるよう</a:t>
            </a:r>
            <a:r>
              <a:rPr lang="ja-JP" altLang="ja-JP" sz="1800" b="1" dirty="0" smtClean="0">
                <a:solidFill>
                  <a:schemeClr val="tx1"/>
                </a:solidFill>
                <a:latin typeface="+mn-ea"/>
              </a:rPr>
              <a:t>な</a:t>
            </a:r>
            <a:endParaRPr lang="en-US" altLang="ja-JP" sz="1800" b="1" dirty="0" smtClean="0">
              <a:solidFill>
                <a:schemeClr val="tx1"/>
              </a:solidFill>
              <a:latin typeface="+mn-ea"/>
            </a:endParaRPr>
          </a:p>
          <a:p>
            <a:pPr algn="l"/>
            <a:r>
              <a:rPr lang="ja-JP" altLang="en-US" sz="1800" b="1" dirty="0">
                <a:solidFill>
                  <a:schemeClr val="tx1"/>
                </a:solidFill>
                <a:latin typeface="+mn-ea"/>
              </a:rPr>
              <a:t>　</a:t>
            </a:r>
            <a:r>
              <a:rPr lang="ja-JP" altLang="en-US" sz="1800" b="1" dirty="0" smtClean="0">
                <a:solidFill>
                  <a:schemeClr val="tx1"/>
                </a:solidFill>
                <a:latin typeface="+mn-ea"/>
              </a:rPr>
              <a:t>　　</a:t>
            </a:r>
            <a:r>
              <a:rPr lang="ja-JP" altLang="ja-JP" sz="1800" b="1" dirty="0" smtClean="0">
                <a:solidFill>
                  <a:schemeClr val="tx1"/>
                </a:solidFill>
                <a:latin typeface="+mn-ea"/>
              </a:rPr>
              <a:t>対策</a:t>
            </a:r>
            <a:r>
              <a:rPr lang="ja-JP" altLang="en-US" sz="1800" b="1" dirty="0" smtClean="0">
                <a:solidFill>
                  <a:schemeClr val="tx1"/>
                </a:solidFill>
                <a:latin typeface="+mn-ea"/>
              </a:rPr>
              <a:t>の検討を行うこと。</a:t>
            </a:r>
            <a:r>
              <a:rPr lang="en-US" altLang="ja-JP" sz="1800" b="1" dirty="0" smtClean="0">
                <a:solidFill>
                  <a:schemeClr val="tx1"/>
                </a:solidFill>
                <a:latin typeface="+mn-ea"/>
              </a:rPr>
              <a:t> </a:t>
            </a:r>
            <a:endParaRPr lang="en-US" altLang="ja-JP" sz="1800" b="1" dirty="0" smtClean="0">
              <a:solidFill>
                <a:schemeClr val="tx1"/>
              </a:solidFill>
              <a:latin typeface="+mn-ea"/>
            </a:endParaRPr>
          </a:p>
          <a:p>
            <a:pPr algn="l"/>
            <a:endParaRPr lang="en-US" altLang="ja-JP" sz="1050" b="1" dirty="0" smtClean="0">
              <a:solidFill>
                <a:schemeClr val="tx1"/>
              </a:solidFill>
              <a:latin typeface="+mn-ea"/>
            </a:endParaRPr>
          </a:p>
          <a:p>
            <a:pPr algn="l"/>
            <a:r>
              <a:rPr lang="ja-JP" altLang="en-US" sz="2000" b="1" dirty="0" smtClean="0">
                <a:solidFill>
                  <a:schemeClr val="tx1"/>
                </a:solidFill>
                <a:latin typeface="+mn-ea"/>
              </a:rPr>
              <a:t>＜その他</a:t>
            </a:r>
            <a:r>
              <a:rPr lang="ja-JP" altLang="en-US" sz="2000" b="1" dirty="0" smtClean="0">
                <a:solidFill>
                  <a:schemeClr val="tx1"/>
                </a:solidFill>
                <a:latin typeface="+mn-ea"/>
              </a:rPr>
              <a:t>地域医療として対策が必要と考えられる外来医療</a:t>
            </a:r>
            <a:r>
              <a:rPr lang="ja-JP" altLang="en-US" sz="2000" b="1" dirty="0" smtClean="0">
                <a:solidFill>
                  <a:schemeClr val="tx1"/>
                </a:solidFill>
                <a:latin typeface="+mn-ea"/>
              </a:rPr>
              <a:t>機能＞</a:t>
            </a:r>
            <a:endParaRPr lang="en-US" altLang="ja-JP" sz="2000" b="1" dirty="0">
              <a:solidFill>
                <a:schemeClr val="tx1"/>
              </a:solidFill>
              <a:latin typeface="+mn-ea"/>
            </a:endParaRPr>
          </a:p>
          <a:p>
            <a:pPr algn="l"/>
            <a:r>
              <a:rPr lang="ja-JP" altLang="en-US" sz="1800" dirty="0" smtClean="0">
                <a:solidFill>
                  <a:schemeClr val="tx1"/>
                </a:solidFill>
                <a:latin typeface="+mn-ea"/>
              </a:rPr>
              <a:t>    ・ 今後の</a:t>
            </a:r>
            <a:r>
              <a:rPr lang="ja-JP" altLang="ja-JP" sz="1800" dirty="0" smtClean="0">
                <a:solidFill>
                  <a:schemeClr val="tx1"/>
                </a:solidFill>
                <a:latin typeface="+mn-ea"/>
              </a:rPr>
              <a:t>高齢化</a:t>
            </a:r>
            <a:r>
              <a:rPr lang="ja-JP" altLang="ja-JP" sz="1800" dirty="0">
                <a:solidFill>
                  <a:schemeClr val="tx1"/>
                </a:solidFill>
                <a:latin typeface="+mn-ea"/>
              </a:rPr>
              <a:t>の</a:t>
            </a:r>
            <a:r>
              <a:rPr lang="ja-JP" altLang="ja-JP" sz="1800" dirty="0" smtClean="0">
                <a:solidFill>
                  <a:schemeClr val="tx1"/>
                </a:solidFill>
                <a:latin typeface="+mn-ea"/>
              </a:rPr>
              <a:t>進展</a:t>
            </a:r>
            <a:r>
              <a:rPr lang="ja-JP" altLang="en-US" sz="1800" dirty="0" smtClean="0">
                <a:solidFill>
                  <a:schemeClr val="tx1"/>
                </a:solidFill>
                <a:latin typeface="+mn-ea"/>
              </a:rPr>
              <a:t>を踏まえると、</a:t>
            </a:r>
            <a:r>
              <a:rPr lang="ja-JP" altLang="ja-JP" sz="1800" b="1" dirty="0" smtClean="0">
                <a:solidFill>
                  <a:schemeClr val="tx1"/>
                </a:solidFill>
                <a:latin typeface="+mn-ea"/>
              </a:rPr>
              <a:t>外来</a:t>
            </a:r>
            <a:r>
              <a:rPr lang="ja-JP" altLang="ja-JP" sz="1800" b="1" dirty="0">
                <a:solidFill>
                  <a:schemeClr val="tx1"/>
                </a:solidFill>
                <a:latin typeface="+mn-ea"/>
              </a:rPr>
              <a:t>医療から在宅医療に移行する</a:t>
            </a:r>
            <a:r>
              <a:rPr lang="ja-JP" altLang="ja-JP" sz="1800" b="1" dirty="0" smtClean="0">
                <a:solidFill>
                  <a:schemeClr val="tx1"/>
                </a:solidFill>
                <a:latin typeface="+mn-ea"/>
              </a:rPr>
              <a:t>患者</a:t>
            </a:r>
            <a:r>
              <a:rPr lang="ja-JP" altLang="ja-JP" sz="1800" b="1" dirty="0" smtClean="0">
                <a:solidFill>
                  <a:schemeClr val="tx1"/>
                </a:solidFill>
                <a:latin typeface="+mn-ea"/>
              </a:rPr>
              <a:t>の増加</a:t>
            </a:r>
            <a:r>
              <a:rPr lang="ja-JP" altLang="ja-JP" sz="1800" b="1" dirty="0" smtClean="0">
                <a:solidFill>
                  <a:schemeClr val="tx1"/>
                </a:solidFill>
                <a:latin typeface="+mn-ea"/>
              </a:rPr>
              <a:t>が</a:t>
            </a:r>
            <a:endParaRPr lang="en-US" altLang="ja-JP" sz="1800" b="1" dirty="0" smtClean="0">
              <a:solidFill>
                <a:schemeClr val="tx1"/>
              </a:solidFill>
              <a:latin typeface="+mn-ea"/>
            </a:endParaRPr>
          </a:p>
          <a:p>
            <a:pPr algn="l"/>
            <a:r>
              <a:rPr lang="ja-JP" altLang="en-US" sz="1800" b="1" dirty="0">
                <a:solidFill>
                  <a:schemeClr val="tx1"/>
                </a:solidFill>
                <a:latin typeface="+mn-ea"/>
              </a:rPr>
              <a:t>　</a:t>
            </a:r>
            <a:r>
              <a:rPr lang="ja-JP" altLang="en-US" sz="1800" b="1" dirty="0" smtClean="0">
                <a:solidFill>
                  <a:schemeClr val="tx1"/>
                </a:solidFill>
                <a:latin typeface="+mn-ea"/>
              </a:rPr>
              <a:t>　　</a:t>
            </a:r>
            <a:r>
              <a:rPr lang="ja-JP" altLang="ja-JP" sz="1800" b="1" dirty="0" smtClean="0">
                <a:solidFill>
                  <a:schemeClr val="tx1"/>
                </a:solidFill>
                <a:latin typeface="+mn-ea"/>
              </a:rPr>
              <a:t>見込まれる</a:t>
            </a:r>
            <a:r>
              <a:rPr lang="ja-JP" altLang="en-US" sz="1800" b="1" dirty="0" smtClean="0">
                <a:solidFill>
                  <a:schemeClr val="tx1"/>
                </a:solidFill>
                <a:latin typeface="+mn-ea"/>
              </a:rPr>
              <a:t>ことから、</a:t>
            </a:r>
            <a:r>
              <a:rPr lang="ja-JP" altLang="ja-JP" sz="1800" b="1" dirty="0" smtClean="0">
                <a:solidFill>
                  <a:schemeClr val="tx1"/>
                </a:solidFill>
                <a:latin typeface="+mn-ea"/>
              </a:rPr>
              <a:t>患者</a:t>
            </a:r>
            <a:r>
              <a:rPr lang="ja-JP" altLang="ja-JP" sz="1800" b="1" dirty="0">
                <a:solidFill>
                  <a:schemeClr val="tx1"/>
                </a:solidFill>
                <a:latin typeface="+mn-ea"/>
              </a:rPr>
              <a:t>の移行にあたり切れ目のない</a:t>
            </a:r>
            <a:r>
              <a:rPr lang="ja-JP" altLang="ja-JP" sz="1800" b="1" dirty="0" smtClean="0">
                <a:solidFill>
                  <a:schemeClr val="tx1"/>
                </a:solidFill>
                <a:latin typeface="+mn-ea"/>
              </a:rPr>
              <a:t>医療機関間</a:t>
            </a:r>
            <a:r>
              <a:rPr lang="ja-JP" altLang="ja-JP" sz="1800" b="1" dirty="0" smtClean="0">
                <a:solidFill>
                  <a:schemeClr val="tx1"/>
                </a:solidFill>
                <a:latin typeface="+mn-ea"/>
              </a:rPr>
              <a:t>の連携</a:t>
            </a:r>
            <a:r>
              <a:rPr lang="ja-JP" altLang="en-US" sz="1800" b="1" dirty="0" smtClean="0">
                <a:solidFill>
                  <a:schemeClr val="tx1"/>
                </a:solidFill>
                <a:latin typeface="+mn-ea"/>
              </a:rPr>
              <a:t>について</a:t>
            </a:r>
            <a:r>
              <a:rPr lang="ja-JP" altLang="en-US" sz="1800" b="1" dirty="0" smtClean="0">
                <a:solidFill>
                  <a:schemeClr val="tx1"/>
                </a:solidFill>
                <a:latin typeface="+mn-ea"/>
              </a:rPr>
              <a:t>も</a:t>
            </a:r>
            <a:endParaRPr lang="en-US" altLang="ja-JP" sz="1800" b="1" dirty="0" smtClean="0">
              <a:solidFill>
                <a:schemeClr val="tx1"/>
              </a:solidFill>
              <a:latin typeface="+mn-ea"/>
            </a:endParaRPr>
          </a:p>
          <a:p>
            <a:pPr algn="l"/>
            <a:r>
              <a:rPr lang="ja-JP" altLang="en-US" sz="1800" b="1" dirty="0">
                <a:solidFill>
                  <a:schemeClr val="tx1"/>
                </a:solidFill>
                <a:latin typeface="+mn-ea"/>
              </a:rPr>
              <a:t>　</a:t>
            </a:r>
            <a:r>
              <a:rPr lang="ja-JP" altLang="en-US" sz="1800" b="1" dirty="0" smtClean="0">
                <a:solidFill>
                  <a:schemeClr val="tx1"/>
                </a:solidFill>
                <a:latin typeface="+mn-ea"/>
              </a:rPr>
              <a:t>　　</a:t>
            </a:r>
            <a:r>
              <a:rPr lang="ja-JP" altLang="en-US" sz="1800" b="1" dirty="0" smtClean="0">
                <a:solidFill>
                  <a:schemeClr val="tx1"/>
                </a:solidFill>
                <a:latin typeface="+mn-ea"/>
              </a:rPr>
              <a:t>検討</a:t>
            </a:r>
            <a:r>
              <a:rPr lang="ja-JP" altLang="en-US" sz="1800" dirty="0" smtClean="0">
                <a:solidFill>
                  <a:schemeClr val="tx1"/>
                </a:solidFill>
                <a:latin typeface="+mn-ea"/>
              </a:rPr>
              <a:t>が加えられること</a:t>
            </a:r>
            <a:r>
              <a:rPr lang="ja-JP" altLang="ja-JP" sz="1800" dirty="0" smtClean="0">
                <a:solidFill>
                  <a:schemeClr val="tx1"/>
                </a:solidFill>
                <a:latin typeface="+mn-ea"/>
              </a:rPr>
              <a:t>が</a:t>
            </a:r>
            <a:r>
              <a:rPr lang="ja-JP" altLang="ja-JP" sz="1800" dirty="0">
                <a:solidFill>
                  <a:schemeClr val="tx1"/>
                </a:solidFill>
                <a:latin typeface="+mn-ea"/>
              </a:rPr>
              <a:t>重要と</a:t>
            </a:r>
            <a:r>
              <a:rPr lang="ja-JP" altLang="ja-JP" sz="1800" dirty="0" smtClean="0">
                <a:solidFill>
                  <a:schemeClr val="tx1"/>
                </a:solidFill>
                <a:latin typeface="+mn-ea"/>
              </a:rPr>
              <a:t>なる</a:t>
            </a:r>
            <a:r>
              <a:rPr lang="ja-JP" altLang="en-US" sz="1800" dirty="0" smtClean="0">
                <a:solidFill>
                  <a:schemeClr val="tx1"/>
                </a:solidFill>
                <a:latin typeface="+mn-ea"/>
              </a:rPr>
              <a:t>。</a:t>
            </a:r>
            <a:endParaRPr lang="en-US" altLang="ja-JP" sz="1800" dirty="0" smtClean="0">
              <a:solidFill>
                <a:schemeClr val="tx1"/>
              </a:solidFill>
              <a:latin typeface="+mn-ea"/>
            </a:endParaRPr>
          </a:p>
          <a:p>
            <a:pPr algn="l"/>
            <a:r>
              <a:rPr lang="ja-JP" altLang="en-US" sz="1800" dirty="0" smtClean="0">
                <a:solidFill>
                  <a:schemeClr val="tx1"/>
                </a:solidFill>
                <a:latin typeface="+mn-ea"/>
              </a:rPr>
              <a:t>　　・ この</a:t>
            </a:r>
            <a:r>
              <a:rPr lang="ja-JP" altLang="ja-JP" sz="1800" dirty="0" smtClean="0">
                <a:solidFill>
                  <a:schemeClr val="tx1"/>
                </a:solidFill>
                <a:latin typeface="+mn-ea"/>
              </a:rPr>
              <a:t>ため</a:t>
            </a:r>
            <a:r>
              <a:rPr lang="ja-JP" altLang="ja-JP" sz="1800" dirty="0">
                <a:solidFill>
                  <a:schemeClr val="tx1"/>
                </a:solidFill>
                <a:latin typeface="+mn-ea"/>
              </a:rPr>
              <a:t>、在宅医療の提供に当たって各医療機関等がどのような</a:t>
            </a:r>
            <a:r>
              <a:rPr lang="ja-JP" altLang="ja-JP" sz="1800" dirty="0" smtClean="0">
                <a:solidFill>
                  <a:schemeClr val="tx1"/>
                </a:solidFill>
                <a:latin typeface="+mn-ea"/>
              </a:rPr>
              <a:t>役割分担</a:t>
            </a:r>
            <a:r>
              <a:rPr lang="ja-JP" altLang="ja-JP" sz="1800" dirty="0">
                <a:solidFill>
                  <a:schemeClr val="tx1"/>
                </a:solidFill>
                <a:latin typeface="+mn-ea"/>
              </a:rPr>
              <a:t>を担う</a:t>
            </a:r>
            <a:r>
              <a:rPr lang="ja-JP" altLang="ja-JP" sz="1800" dirty="0" smtClean="0">
                <a:solidFill>
                  <a:schemeClr val="tx1"/>
                </a:solidFill>
                <a:latin typeface="+mn-ea"/>
              </a:rPr>
              <a:t>か</a:t>
            </a:r>
            <a:r>
              <a:rPr lang="ja-JP" altLang="en-US" sz="1800" dirty="0" smtClean="0">
                <a:solidFill>
                  <a:schemeClr val="tx1"/>
                </a:solidFill>
                <a:latin typeface="+mn-ea"/>
              </a:rPr>
              <a:t>等</a:t>
            </a:r>
            <a:endParaRPr lang="en-US" altLang="ja-JP" sz="1800" dirty="0" smtClean="0">
              <a:solidFill>
                <a:schemeClr val="tx1"/>
              </a:solidFill>
              <a:latin typeface="+mn-ea"/>
            </a:endParaRPr>
          </a:p>
          <a:p>
            <a:pPr algn="l"/>
            <a:r>
              <a:rPr lang="ja-JP" altLang="en-US" sz="1800" dirty="0">
                <a:solidFill>
                  <a:schemeClr val="tx1"/>
                </a:solidFill>
                <a:latin typeface="+mn-ea"/>
              </a:rPr>
              <a:t>　</a:t>
            </a:r>
            <a:r>
              <a:rPr lang="ja-JP" altLang="en-US" sz="1800" dirty="0" smtClean="0">
                <a:solidFill>
                  <a:schemeClr val="tx1"/>
                </a:solidFill>
                <a:latin typeface="+mn-ea"/>
              </a:rPr>
              <a:t>　　</a:t>
            </a:r>
            <a:r>
              <a:rPr lang="ja-JP" altLang="en-US" sz="1800" dirty="0" smtClean="0">
                <a:solidFill>
                  <a:schemeClr val="tx1"/>
                </a:solidFill>
                <a:latin typeface="+mn-ea"/>
              </a:rPr>
              <a:t>に</a:t>
            </a:r>
            <a:r>
              <a:rPr lang="ja-JP" altLang="en-US" sz="1800" dirty="0" smtClean="0">
                <a:solidFill>
                  <a:schemeClr val="tx1"/>
                </a:solidFill>
                <a:latin typeface="+mn-ea"/>
              </a:rPr>
              <a:t>ついても議論を行うこと。</a:t>
            </a:r>
            <a:r>
              <a:rPr lang="en-US" altLang="ja-JP" sz="1800" dirty="0">
                <a:solidFill>
                  <a:schemeClr val="tx1"/>
                </a:solidFill>
                <a:latin typeface="+mn-ea"/>
              </a:rPr>
              <a:t> </a:t>
            </a:r>
            <a:endParaRPr lang="ja-JP" altLang="ja-JP" sz="1800" dirty="0">
              <a:latin typeface="+mn-ea"/>
            </a:endParaRPr>
          </a:p>
        </p:txBody>
      </p:sp>
      <p:sp>
        <p:nvSpPr>
          <p:cNvPr id="3" name="テキスト ボックス 2"/>
          <p:cNvSpPr txBox="1"/>
          <p:nvPr/>
        </p:nvSpPr>
        <p:spPr>
          <a:xfrm>
            <a:off x="8604448" y="6470370"/>
            <a:ext cx="720080" cy="369332"/>
          </a:xfrm>
          <a:prstGeom prst="rect">
            <a:avLst/>
          </a:prstGeom>
          <a:noFill/>
        </p:spPr>
        <p:txBody>
          <a:bodyPr wrap="square" rtlCol="0">
            <a:spAutoFit/>
          </a:bodyPr>
          <a:lstStyle/>
          <a:p>
            <a:r>
              <a:rPr kumimoji="1" lang="ja-JP" altLang="en-US" dirty="0" smtClean="0"/>
              <a:t>　</a:t>
            </a:r>
            <a:r>
              <a:rPr kumimoji="1" lang="en-US" altLang="ja-JP" dirty="0" smtClean="0"/>
              <a:t>5</a:t>
            </a:r>
            <a:endParaRPr kumimoji="1" lang="ja-JP" altLang="en-US" dirty="0"/>
          </a:p>
        </p:txBody>
      </p:sp>
      <p:sp>
        <p:nvSpPr>
          <p:cNvPr id="7" name="タイトル 1"/>
          <p:cNvSpPr txBox="1">
            <a:spLocks/>
          </p:cNvSpPr>
          <p:nvPr/>
        </p:nvSpPr>
        <p:spPr>
          <a:xfrm>
            <a:off x="147384" y="-119140"/>
            <a:ext cx="8566741" cy="131660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latin typeface="+mn-ea"/>
                <a:ea typeface="+mn-ea"/>
              </a:rPr>
              <a:t>外来医療に係る医療提供体制の確保に</a:t>
            </a:r>
            <a:r>
              <a:rPr lang="en-US" altLang="ja-JP" sz="3200" dirty="0" smtClean="0">
                <a:latin typeface="+mn-ea"/>
                <a:ea typeface="+mn-ea"/>
              </a:rPr>
              <a:t/>
            </a:r>
            <a:br>
              <a:rPr lang="en-US" altLang="ja-JP" sz="3200" dirty="0" smtClean="0">
                <a:latin typeface="+mn-ea"/>
                <a:ea typeface="+mn-ea"/>
              </a:rPr>
            </a:br>
            <a:r>
              <a:rPr lang="ja-JP" altLang="en-US" sz="3200" dirty="0" smtClean="0">
                <a:latin typeface="+mn-ea"/>
                <a:ea typeface="+mn-ea"/>
              </a:rPr>
              <a:t>関するガイドライン </a:t>
            </a:r>
            <a:endParaRPr lang="ja-JP" altLang="en-US" sz="3200" dirty="0"/>
          </a:p>
        </p:txBody>
      </p:sp>
      <p:sp>
        <p:nvSpPr>
          <p:cNvPr id="8" name="テキスト ボックス 7"/>
          <p:cNvSpPr txBox="1"/>
          <p:nvPr/>
        </p:nvSpPr>
        <p:spPr>
          <a:xfrm>
            <a:off x="144211" y="5162094"/>
            <a:ext cx="8929954" cy="1323439"/>
          </a:xfrm>
          <a:prstGeom prst="rect">
            <a:avLst/>
          </a:prstGeom>
          <a:noFill/>
          <a:ln>
            <a:solidFill>
              <a:schemeClr val="tx1"/>
            </a:solidFill>
            <a:prstDash val="dash"/>
          </a:ln>
        </p:spPr>
        <p:txBody>
          <a:bodyPr wrap="square" rtlCol="0">
            <a:spAutoFit/>
          </a:bodyPr>
          <a:lstStyle/>
          <a:p>
            <a:r>
              <a:rPr kumimoji="1" lang="en-US" altLang="ja-JP" sz="1600" dirty="0" smtClean="0"/>
              <a:t>※</a:t>
            </a:r>
            <a:r>
              <a:rPr lang="ja-JP" altLang="en-US" sz="1600" dirty="0"/>
              <a:t>ここで言う「グループ診療」とは、</a:t>
            </a:r>
            <a:r>
              <a:rPr lang="en-US" altLang="ja-JP" sz="1600" dirty="0"/>
              <a:t>24</a:t>
            </a:r>
            <a:r>
              <a:rPr lang="ja-JP" altLang="en-US" sz="1600" dirty="0"/>
              <a:t>時間</a:t>
            </a:r>
            <a:r>
              <a:rPr lang="en-US" altLang="ja-JP" sz="1600" dirty="0"/>
              <a:t>365</a:t>
            </a:r>
            <a:r>
              <a:rPr lang="ja-JP" altLang="en-US" sz="1600" dirty="0"/>
              <a:t>日の急変</a:t>
            </a:r>
            <a:r>
              <a:rPr lang="ja-JP" altLang="en-US" sz="1600" dirty="0" smtClean="0"/>
              <a:t>時や看取りに</a:t>
            </a:r>
            <a:r>
              <a:rPr lang="ja-JP" altLang="en-US" sz="1600" dirty="0"/>
              <a:t>対応するため、１人の在宅</a:t>
            </a:r>
            <a:r>
              <a:rPr lang="ja-JP" altLang="en-US" sz="1600" dirty="0" smtClean="0"/>
              <a:t>療養者</a:t>
            </a:r>
            <a:endParaRPr lang="en-US" altLang="ja-JP" sz="1600" dirty="0" smtClean="0"/>
          </a:p>
          <a:p>
            <a:r>
              <a:rPr lang="ja-JP" altLang="en-US" sz="1600" dirty="0"/>
              <a:t>　</a:t>
            </a:r>
            <a:r>
              <a:rPr lang="ja-JP" altLang="en-US" sz="1600" dirty="0" smtClean="0"/>
              <a:t>を複数の医師</a:t>
            </a:r>
            <a:r>
              <a:rPr lang="ja-JP" altLang="en-US" sz="1600" dirty="0"/>
              <a:t>が連携して診療することを指します。</a:t>
            </a:r>
          </a:p>
          <a:p>
            <a:endParaRPr kumimoji="1" lang="en-US" altLang="ja-JP" sz="400" u="sng" dirty="0" smtClean="0"/>
          </a:p>
          <a:p>
            <a:r>
              <a:rPr lang="ja-JP" altLang="en-US" sz="1600" dirty="0" smtClean="0"/>
              <a:t>　</a:t>
            </a:r>
            <a:r>
              <a:rPr lang="ja-JP" altLang="en-US" sz="1400" dirty="0" smtClean="0"/>
              <a:t>厚生</a:t>
            </a:r>
            <a:r>
              <a:rPr lang="ja-JP" altLang="en-US" sz="1400" dirty="0"/>
              <a:t>労働省</a:t>
            </a:r>
            <a:r>
              <a:rPr lang="ja-JP" altLang="en-US" sz="1400" dirty="0" smtClean="0"/>
              <a:t>にグループ診療の定義を確認</a:t>
            </a:r>
            <a:r>
              <a:rPr lang="ja-JP" altLang="en-US" sz="1400" dirty="0"/>
              <a:t>したところ</a:t>
            </a:r>
            <a:r>
              <a:rPr lang="ja-JP" altLang="en-US" sz="1400" dirty="0" smtClean="0"/>
              <a:t>、</a:t>
            </a:r>
            <a:r>
              <a:rPr kumimoji="1" lang="ja-JP" altLang="en-US" sz="1400" dirty="0" smtClean="0"/>
              <a:t>グループ診療の</a:t>
            </a:r>
            <a:r>
              <a:rPr lang="ja-JP" altLang="en-US" sz="1400" dirty="0" smtClean="0"/>
              <a:t>明確な定義はないが</a:t>
            </a:r>
            <a:r>
              <a:rPr lang="ja-JP" altLang="en-US" sz="1400" dirty="0"/>
              <a:t>、</a:t>
            </a:r>
            <a:r>
              <a:rPr lang="ja-JP" altLang="en-US" sz="1400" dirty="0" smtClean="0"/>
              <a:t>検討会</a:t>
            </a:r>
            <a:r>
              <a:rPr lang="en-US" altLang="ja-JP" sz="1400" baseline="-25000" dirty="0" smtClean="0"/>
              <a:t>※</a:t>
            </a:r>
            <a:r>
              <a:rPr lang="ja-JP" altLang="en-US" sz="1400" dirty="0" smtClean="0"/>
              <a:t>において、</a:t>
            </a:r>
            <a:endParaRPr lang="en-US" altLang="ja-JP" sz="1400" dirty="0" smtClean="0"/>
          </a:p>
          <a:p>
            <a:r>
              <a:rPr lang="ja-JP" altLang="en-US" sz="1400" dirty="0" smtClean="0"/>
              <a:t>市町村が実施する在宅</a:t>
            </a:r>
            <a:r>
              <a:rPr lang="ja-JP" altLang="en-US" sz="1400" dirty="0"/>
              <a:t>医療・介護連携推進事業</a:t>
            </a:r>
            <a:r>
              <a:rPr lang="ja-JP" altLang="en-US" sz="1400" dirty="0" smtClean="0"/>
              <a:t>の「ウ</a:t>
            </a:r>
            <a:r>
              <a:rPr lang="ja-JP" altLang="en-US" sz="1400" dirty="0"/>
              <a:t>）切れ目のない在宅医療と在宅介護</a:t>
            </a:r>
            <a:r>
              <a:rPr lang="ja-JP" altLang="en-US" sz="1400" dirty="0" smtClean="0"/>
              <a:t>の提供</a:t>
            </a:r>
            <a:r>
              <a:rPr lang="ja-JP" altLang="en-US" sz="1400" dirty="0"/>
              <a:t>体制</a:t>
            </a:r>
            <a:r>
              <a:rPr lang="ja-JP" altLang="en-US" sz="1400" dirty="0" smtClean="0"/>
              <a:t>の構築推進」</a:t>
            </a:r>
            <a:endParaRPr lang="en-US" altLang="ja-JP" sz="1400" dirty="0" smtClean="0"/>
          </a:p>
          <a:p>
            <a:r>
              <a:rPr lang="ja-JP" altLang="en-US" sz="1400" dirty="0" smtClean="0"/>
              <a:t>と</a:t>
            </a:r>
            <a:r>
              <a:rPr lang="ja-JP" altLang="en-US" sz="1400" dirty="0"/>
              <a:t>して、「主治医・副主治医制」</a:t>
            </a:r>
            <a:r>
              <a:rPr lang="ja-JP" altLang="en-US" sz="1400" dirty="0" smtClean="0"/>
              <a:t>を取組例</a:t>
            </a:r>
            <a:r>
              <a:rPr lang="ja-JP" altLang="en-US" sz="1400" dirty="0"/>
              <a:t>に</a:t>
            </a:r>
            <a:r>
              <a:rPr lang="ja-JP" altLang="en-US" sz="1400" dirty="0" smtClean="0"/>
              <a:t>あげた、とのこと。　</a:t>
            </a:r>
            <a:r>
              <a:rPr lang="ja-JP" altLang="en-US" sz="1200" dirty="0" smtClean="0"/>
              <a:t>　</a:t>
            </a:r>
            <a:r>
              <a:rPr lang="en-US" altLang="ja-JP" sz="1200" dirty="0" smtClean="0"/>
              <a:t>※</a:t>
            </a:r>
            <a:r>
              <a:rPr lang="ja-JP" altLang="en-US" sz="1200" dirty="0" smtClean="0"/>
              <a:t>医療</a:t>
            </a:r>
            <a:r>
              <a:rPr lang="ja-JP" altLang="en-US" sz="1200" dirty="0"/>
              <a:t>従事者の需給に関する</a:t>
            </a:r>
            <a:r>
              <a:rPr lang="ja-JP" altLang="en-US" sz="1200" dirty="0" smtClean="0"/>
              <a:t>検討会医師</a:t>
            </a:r>
            <a:r>
              <a:rPr lang="ja-JP" altLang="en-US" sz="1200" dirty="0"/>
              <a:t>需給分科会</a:t>
            </a:r>
            <a:endParaRPr kumimoji="1" lang="ja-JP" altLang="en-US" sz="1600" dirty="0"/>
          </a:p>
        </p:txBody>
      </p:sp>
    </p:spTree>
    <p:extLst>
      <p:ext uri="{BB962C8B-B14F-4D97-AF65-F5344CB8AC3E}">
        <p14:creationId xmlns:p14="http://schemas.microsoft.com/office/powerpoint/2010/main" val="2591413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9104" y="105405"/>
            <a:ext cx="8797392" cy="403796"/>
          </a:xfrm>
        </p:spPr>
        <p:txBody>
          <a:bodyPr>
            <a:noAutofit/>
          </a:bodyPr>
          <a:lstStyle/>
          <a:p>
            <a:pPr algn="l"/>
            <a:r>
              <a:rPr kumimoji="1" lang="en-US" altLang="ja-JP" sz="2400" b="1" dirty="0" smtClean="0">
                <a:latin typeface="HGｺﾞｼｯｸM" panose="020B0609000000000000" pitchFamily="49" charset="-128"/>
                <a:ea typeface="HGｺﾞｼｯｸM" panose="020B0609000000000000" pitchFamily="49" charset="-128"/>
              </a:rPr>
              <a:t>【</a:t>
            </a:r>
            <a:r>
              <a:rPr kumimoji="1" lang="ja-JP" altLang="en-US" sz="2400" b="1" dirty="0" smtClean="0">
                <a:latin typeface="HGｺﾞｼｯｸM" panose="020B0609000000000000" pitchFamily="49" charset="-128"/>
                <a:ea typeface="HGｺﾞｼｯｸM" panose="020B0609000000000000" pitchFamily="49" charset="-128"/>
              </a:rPr>
              <a:t>在宅療養支援診療所（在支診）の連携イメージ</a:t>
            </a:r>
            <a:r>
              <a:rPr kumimoji="1" lang="en-US" altLang="ja-JP" sz="2400" b="1" dirty="0" smtClean="0">
                <a:latin typeface="HGｺﾞｼｯｸM" panose="020B0609000000000000" pitchFamily="49" charset="-128"/>
                <a:ea typeface="HGｺﾞｼｯｸM" panose="020B0609000000000000" pitchFamily="49" charset="-128"/>
              </a:rPr>
              <a:t>】</a:t>
            </a:r>
            <a:endParaRPr kumimoji="1" lang="ja-JP" altLang="en-US" sz="2400" b="1" dirty="0">
              <a:latin typeface="HGｺﾞｼｯｸM" panose="020B0609000000000000" pitchFamily="49" charset="-128"/>
              <a:ea typeface="HGｺﾞｼｯｸM" panose="020B0609000000000000" pitchFamily="49" charset="-128"/>
            </a:endParaRPr>
          </a:p>
        </p:txBody>
      </p:sp>
      <p:sp>
        <p:nvSpPr>
          <p:cNvPr id="6" name="テキスト ボックス 5"/>
          <p:cNvSpPr txBox="1"/>
          <p:nvPr/>
        </p:nvSpPr>
        <p:spPr>
          <a:xfrm>
            <a:off x="1395379" y="1451079"/>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診療所Ａ（</a:t>
            </a:r>
            <a:r>
              <a:rPr kumimoji="1" lang="ja-JP" altLang="en-US" b="1" dirty="0" smtClean="0">
                <a:solidFill>
                  <a:srgbClr val="FF0000"/>
                </a:solidFill>
              </a:rPr>
              <a:t>有</a:t>
            </a:r>
            <a:r>
              <a:rPr kumimoji="1" lang="ja-JP" altLang="en-US" dirty="0" smtClean="0"/>
              <a:t>床）</a:t>
            </a:r>
            <a:endParaRPr kumimoji="1" lang="en-US" altLang="ja-JP" dirty="0" smtClean="0"/>
          </a:p>
          <a:p>
            <a:pPr algn="ctr"/>
            <a:r>
              <a:rPr lang="ja-JP" altLang="en-US" dirty="0" smtClean="0"/>
              <a:t>常勤医１名</a:t>
            </a:r>
            <a:endParaRPr kumimoji="1" lang="ja-JP" altLang="en-US" dirty="0"/>
          </a:p>
        </p:txBody>
      </p:sp>
      <p:sp>
        <p:nvSpPr>
          <p:cNvPr id="3" name="テキスト ボックス 2"/>
          <p:cNvSpPr txBox="1"/>
          <p:nvPr/>
        </p:nvSpPr>
        <p:spPr>
          <a:xfrm>
            <a:off x="1302473" y="929444"/>
            <a:ext cx="2783973" cy="369332"/>
          </a:xfrm>
          <a:prstGeom prst="rect">
            <a:avLst/>
          </a:prstGeom>
          <a:noFill/>
        </p:spPr>
        <p:txBody>
          <a:bodyPr wrap="square" rtlCol="0">
            <a:spAutoFit/>
          </a:bodyPr>
          <a:lstStyle/>
          <a:p>
            <a:r>
              <a:rPr kumimoji="1" lang="ja-JP" altLang="en-US" dirty="0" smtClean="0"/>
              <a:t>診療所</a:t>
            </a:r>
            <a:r>
              <a:rPr lang="ja-JP" altLang="en-US" dirty="0"/>
              <a:t>ＡＢＣ</a:t>
            </a:r>
            <a:r>
              <a:rPr kumimoji="1" lang="ja-JP" altLang="en-US" dirty="0" smtClean="0"/>
              <a:t>で連携</a:t>
            </a:r>
            <a:endParaRPr kumimoji="1" lang="ja-JP" altLang="en-US" dirty="0"/>
          </a:p>
        </p:txBody>
      </p:sp>
      <p:sp>
        <p:nvSpPr>
          <p:cNvPr id="8" name="テキスト ボックス 7"/>
          <p:cNvSpPr txBox="1"/>
          <p:nvPr/>
        </p:nvSpPr>
        <p:spPr>
          <a:xfrm>
            <a:off x="6020429" y="1422358"/>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診療所Ｃ</a:t>
            </a:r>
            <a:endParaRPr kumimoji="1" lang="en-US" altLang="ja-JP" dirty="0" smtClean="0"/>
          </a:p>
          <a:p>
            <a:pPr algn="ctr"/>
            <a:r>
              <a:rPr lang="ja-JP" altLang="en-US" dirty="0" smtClean="0"/>
              <a:t>（無床）</a:t>
            </a:r>
            <a:endParaRPr lang="en-US" altLang="ja-JP" dirty="0" smtClean="0"/>
          </a:p>
          <a:p>
            <a:pPr algn="ctr"/>
            <a:r>
              <a:rPr kumimoji="1" lang="ja-JP" altLang="en-US" dirty="0" smtClean="0"/>
              <a:t>常勤医１名</a:t>
            </a:r>
            <a:endParaRPr kumimoji="1" lang="ja-JP" altLang="en-US" dirty="0"/>
          </a:p>
        </p:txBody>
      </p:sp>
      <p:sp>
        <p:nvSpPr>
          <p:cNvPr id="16" name="テキスト ボックス 15"/>
          <p:cNvSpPr txBox="1"/>
          <p:nvPr/>
        </p:nvSpPr>
        <p:spPr>
          <a:xfrm>
            <a:off x="1331716" y="3702254"/>
            <a:ext cx="3045683" cy="369332"/>
          </a:xfrm>
          <a:prstGeom prst="rect">
            <a:avLst/>
          </a:prstGeom>
          <a:noFill/>
        </p:spPr>
        <p:txBody>
          <a:bodyPr wrap="square" rtlCol="0">
            <a:spAutoFit/>
          </a:bodyPr>
          <a:lstStyle/>
          <a:p>
            <a:r>
              <a:rPr kumimoji="1" lang="ja-JP" altLang="en-US" dirty="0" smtClean="0"/>
              <a:t>診療所ＡＢＣ、病院Ｇで連携</a:t>
            </a:r>
            <a:endParaRPr kumimoji="1" lang="ja-JP" altLang="en-US" dirty="0"/>
          </a:p>
        </p:txBody>
      </p:sp>
      <p:sp>
        <p:nvSpPr>
          <p:cNvPr id="22" name="テキスト ボックス 21"/>
          <p:cNvSpPr txBox="1"/>
          <p:nvPr/>
        </p:nvSpPr>
        <p:spPr>
          <a:xfrm>
            <a:off x="1353816" y="4191722"/>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診療所Ａ（無床）</a:t>
            </a:r>
            <a:endParaRPr kumimoji="1" lang="en-US" altLang="ja-JP" dirty="0" smtClean="0"/>
          </a:p>
          <a:p>
            <a:pPr algn="ctr"/>
            <a:r>
              <a:rPr lang="ja-JP" altLang="en-US" dirty="0" smtClean="0"/>
              <a:t>常勤医１名</a:t>
            </a:r>
            <a:endParaRPr kumimoji="1" lang="ja-JP" altLang="en-US" dirty="0"/>
          </a:p>
        </p:txBody>
      </p:sp>
      <p:sp>
        <p:nvSpPr>
          <p:cNvPr id="25" name="テキスト ボックス 24"/>
          <p:cNvSpPr txBox="1"/>
          <p:nvPr/>
        </p:nvSpPr>
        <p:spPr>
          <a:xfrm>
            <a:off x="3707904" y="1440359"/>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診療所Ｂ</a:t>
            </a:r>
            <a:endParaRPr kumimoji="1" lang="en-US" altLang="ja-JP" dirty="0" smtClean="0"/>
          </a:p>
          <a:p>
            <a:pPr algn="ctr"/>
            <a:r>
              <a:rPr lang="ja-JP" altLang="en-US" dirty="0" smtClean="0"/>
              <a:t>（無床）</a:t>
            </a:r>
            <a:endParaRPr lang="en-US" altLang="ja-JP" dirty="0" smtClean="0"/>
          </a:p>
          <a:p>
            <a:pPr algn="ctr"/>
            <a:r>
              <a:rPr kumimoji="1" lang="ja-JP" altLang="en-US" dirty="0" smtClean="0"/>
              <a:t>常勤医１名</a:t>
            </a:r>
            <a:endParaRPr kumimoji="1" lang="ja-JP" altLang="en-US" dirty="0"/>
          </a:p>
        </p:txBody>
      </p:sp>
      <p:sp>
        <p:nvSpPr>
          <p:cNvPr id="26" name="テキスト ボックス 25"/>
          <p:cNvSpPr txBox="1"/>
          <p:nvPr/>
        </p:nvSpPr>
        <p:spPr>
          <a:xfrm>
            <a:off x="3729327" y="4197257"/>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診療所Ｂ</a:t>
            </a:r>
            <a:endParaRPr kumimoji="1" lang="en-US" altLang="ja-JP" dirty="0" smtClean="0"/>
          </a:p>
          <a:p>
            <a:pPr algn="ctr"/>
            <a:r>
              <a:rPr lang="ja-JP" altLang="en-US" dirty="0" smtClean="0"/>
              <a:t>（無床）</a:t>
            </a:r>
            <a:endParaRPr lang="en-US" altLang="ja-JP" dirty="0" smtClean="0"/>
          </a:p>
          <a:p>
            <a:pPr algn="ctr"/>
            <a:r>
              <a:rPr kumimoji="1" lang="ja-JP" altLang="en-US" dirty="0" smtClean="0"/>
              <a:t>常勤医１名</a:t>
            </a:r>
            <a:endParaRPr kumimoji="1" lang="ja-JP" altLang="en-US" dirty="0"/>
          </a:p>
        </p:txBody>
      </p:sp>
      <p:sp>
        <p:nvSpPr>
          <p:cNvPr id="28" name="テキスト ボックス 27"/>
          <p:cNvSpPr txBox="1"/>
          <p:nvPr/>
        </p:nvSpPr>
        <p:spPr>
          <a:xfrm>
            <a:off x="6008838" y="4207996"/>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診療所Ｃ</a:t>
            </a:r>
            <a:endParaRPr kumimoji="1" lang="en-US" altLang="ja-JP" dirty="0" smtClean="0"/>
          </a:p>
          <a:p>
            <a:pPr algn="ctr"/>
            <a:r>
              <a:rPr lang="ja-JP" altLang="en-US" dirty="0" smtClean="0"/>
              <a:t>（無床）</a:t>
            </a:r>
            <a:endParaRPr lang="en-US" altLang="ja-JP" dirty="0" smtClean="0"/>
          </a:p>
          <a:p>
            <a:pPr algn="ctr"/>
            <a:r>
              <a:rPr kumimoji="1" lang="ja-JP" altLang="en-US" dirty="0" smtClean="0"/>
              <a:t>常勤医１名</a:t>
            </a:r>
            <a:endParaRPr kumimoji="1" lang="ja-JP" altLang="en-US" dirty="0"/>
          </a:p>
        </p:txBody>
      </p:sp>
      <p:sp>
        <p:nvSpPr>
          <p:cNvPr id="38" name="テキスト ボックス 37"/>
          <p:cNvSpPr txBox="1"/>
          <p:nvPr/>
        </p:nvSpPr>
        <p:spPr>
          <a:xfrm>
            <a:off x="3230514" y="5805264"/>
            <a:ext cx="2045358" cy="615553"/>
          </a:xfrm>
          <a:prstGeom prst="rect">
            <a:avLst/>
          </a:prstGeom>
          <a:noFill/>
          <a:ln w="12700">
            <a:solidFill>
              <a:srgbClr val="0070C0"/>
            </a:solidFill>
          </a:ln>
        </p:spPr>
        <p:txBody>
          <a:bodyPr wrap="square" rtlCol="0">
            <a:spAutoFit/>
          </a:bodyPr>
          <a:lstStyle/>
          <a:p>
            <a:r>
              <a:rPr kumimoji="1" lang="ja-JP" altLang="en-US" dirty="0" smtClean="0"/>
              <a:t>　　　　病院Ｇ</a:t>
            </a:r>
            <a:endParaRPr kumimoji="1" lang="en-US" altLang="ja-JP" dirty="0" smtClean="0"/>
          </a:p>
          <a:p>
            <a:pPr algn="ctr"/>
            <a:r>
              <a:rPr lang="ja-JP" altLang="en-US" sz="1600" dirty="0" smtClean="0"/>
              <a:t>（緊急時に病床提供）</a:t>
            </a:r>
            <a:endParaRPr kumimoji="1" lang="ja-JP" altLang="en-US" sz="1600" dirty="0"/>
          </a:p>
        </p:txBody>
      </p:sp>
      <p:cxnSp>
        <p:nvCxnSpPr>
          <p:cNvPr id="39" name="直線コネクタ 38"/>
          <p:cNvCxnSpPr/>
          <p:nvPr/>
        </p:nvCxnSpPr>
        <p:spPr>
          <a:xfrm flipV="1">
            <a:off x="2677668" y="4669661"/>
            <a:ext cx="1044090" cy="1399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1" name="直線コネクタ 40"/>
          <p:cNvCxnSpPr>
            <a:endCxn id="28" idx="1"/>
          </p:cNvCxnSpPr>
          <p:nvPr/>
        </p:nvCxnSpPr>
        <p:spPr>
          <a:xfrm flipV="1">
            <a:off x="5017902" y="4669661"/>
            <a:ext cx="990936" cy="3098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6" idx="3"/>
            <a:endCxn id="25" idx="1"/>
          </p:cNvCxnSpPr>
          <p:nvPr/>
        </p:nvCxnSpPr>
        <p:spPr>
          <a:xfrm flipV="1">
            <a:off x="2691523" y="1902024"/>
            <a:ext cx="1016381" cy="1072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25" idx="3"/>
            <a:endCxn id="8" idx="1"/>
          </p:cNvCxnSpPr>
          <p:nvPr/>
        </p:nvCxnSpPr>
        <p:spPr>
          <a:xfrm flipV="1">
            <a:off x="5004048" y="1884023"/>
            <a:ext cx="1016381" cy="1800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22" idx="2"/>
            <a:endCxn id="38" idx="1"/>
          </p:cNvCxnSpPr>
          <p:nvPr/>
        </p:nvCxnSpPr>
        <p:spPr>
          <a:xfrm>
            <a:off x="2001888" y="5115052"/>
            <a:ext cx="1228626" cy="997989"/>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a:stCxn id="28" idx="2"/>
            <a:endCxn id="38" idx="3"/>
          </p:cNvCxnSpPr>
          <p:nvPr/>
        </p:nvCxnSpPr>
        <p:spPr>
          <a:xfrm flipH="1">
            <a:off x="5275872" y="5131326"/>
            <a:ext cx="1381038" cy="981715"/>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8580275" y="6420817"/>
            <a:ext cx="467544" cy="369332"/>
          </a:xfrm>
          <a:prstGeom prst="rect">
            <a:avLst/>
          </a:prstGeom>
          <a:noFill/>
        </p:spPr>
        <p:txBody>
          <a:bodyPr wrap="square" rtlCol="0">
            <a:spAutoFit/>
          </a:bodyPr>
          <a:lstStyle/>
          <a:p>
            <a:r>
              <a:rPr kumimoji="1" lang="ja-JP" altLang="en-US" dirty="0" smtClean="0"/>
              <a:t>　</a:t>
            </a:r>
            <a:r>
              <a:rPr kumimoji="1" lang="en-US" altLang="ja-JP" dirty="0" smtClean="0"/>
              <a:t>6</a:t>
            </a:r>
            <a:endParaRPr kumimoji="1" lang="ja-JP" altLang="en-US" dirty="0"/>
          </a:p>
        </p:txBody>
      </p:sp>
      <p:sp>
        <p:nvSpPr>
          <p:cNvPr id="19" name="テキスト ボックス 18"/>
          <p:cNvSpPr txBox="1"/>
          <p:nvPr/>
        </p:nvSpPr>
        <p:spPr>
          <a:xfrm>
            <a:off x="5374463" y="6195560"/>
            <a:ext cx="3884219" cy="261610"/>
          </a:xfrm>
          <a:prstGeom prst="rect">
            <a:avLst/>
          </a:prstGeom>
          <a:noFill/>
        </p:spPr>
        <p:txBody>
          <a:bodyPr wrap="square" rtlCol="0">
            <a:spAutoFit/>
          </a:bodyPr>
          <a:lstStyle/>
          <a:p>
            <a:r>
              <a:rPr kumimoji="1" lang="ja-JP" altLang="en-US" sz="1100" dirty="0" smtClean="0">
                <a:latin typeface="HGｺﾞｼｯｸM" panose="020B0609000000000000" pitchFamily="49" charset="-128"/>
                <a:ea typeface="HGｺﾞｼｯｸM" panose="020B0609000000000000" pitchFamily="49" charset="-128"/>
              </a:rPr>
              <a:t>（上記２図は診療報酬点数表を基に大阪府作成）</a:t>
            </a:r>
            <a:endParaRPr kumimoji="1" lang="ja-JP" altLang="en-US" sz="1100" dirty="0">
              <a:latin typeface="HGｺﾞｼｯｸM" panose="020B0609000000000000" pitchFamily="49" charset="-128"/>
              <a:ea typeface="HGｺﾞｼｯｸM" panose="020B0609000000000000" pitchFamily="49" charset="-128"/>
            </a:endParaRPr>
          </a:p>
        </p:txBody>
      </p:sp>
      <p:cxnSp>
        <p:nvCxnSpPr>
          <p:cNvPr id="20" name="直線矢印コネクタ 19"/>
          <p:cNvCxnSpPr>
            <a:stCxn id="26" idx="2"/>
          </p:cNvCxnSpPr>
          <p:nvPr/>
        </p:nvCxnSpPr>
        <p:spPr>
          <a:xfrm>
            <a:off x="4377399" y="5120587"/>
            <a:ext cx="5834" cy="684677"/>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058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43731"/>
            <a:ext cx="4355976" cy="648072"/>
          </a:xfrm>
        </p:spPr>
        <p:txBody>
          <a:bodyPr>
            <a:normAutofit/>
          </a:bodyPr>
          <a:lstStyle/>
          <a:p>
            <a:pPr algn="l"/>
            <a:r>
              <a:rPr kumimoji="1" lang="en-US" altLang="ja-JP" sz="2400" dirty="0" smtClean="0">
                <a:latin typeface="HGｺﾞｼｯｸM" panose="020B0609000000000000" pitchFamily="49" charset="-128"/>
                <a:ea typeface="HGｺﾞｼｯｸM" panose="020B0609000000000000" pitchFamily="49" charset="-128"/>
              </a:rPr>
              <a:t>【</a:t>
            </a:r>
            <a:r>
              <a:rPr kumimoji="1" lang="ja-JP" altLang="en-US" sz="2400" dirty="0" smtClean="0">
                <a:latin typeface="HGｺﾞｼｯｸM" panose="020B0609000000000000" pitchFamily="49" charset="-128"/>
                <a:ea typeface="HGｺﾞｼｯｸM" panose="020B0609000000000000" pitchFamily="49" charset="-128"/>
              </a:rPr>
              <a:t>他</a:t>
            </a:r>
            <a:r>
              <a:rPr lang="ja-JP" altLang="en-US" sz="2400" dirty="0" smtClean="0">
                <a:latin typeface="HGｺﾞｼｯｸM" panose="020B0609000000000000" pitchFamily="49" charset="-128"/>
                <a:ea typeface="HGｺﾞｼｯｸM" panose="020B0609000000000000" pitchFamily="49" charset="-128"/>
              </a:rPr>
              <a:t>圏域・他府県の</a:t>
            </a:r>
            <a:r>
              <a:rPr kumimoji="1" lang="ja-JP" altLang="en-US" sz="2400" dirty="0" smtClean="0">
                <a:latin typeface="HGｺﾞｼｯｸM" panose="020B0609000000000000" pitchFamily="49" charset="-128"/>
                <a:ea typeface="HGｺﾞｼｯｸM" panose="020B0609000000000000" pitchFamily="49" charset="-128"/>
              </a:rPr>
              <a:t>事例</a:t>
            </a:r>
            <a:r>
              <a:rPr kumimoji="1" lang="en-US" altLang="ja-JP" sz="2400" dirty="0" smtClean="0">
                <a:latin typeface="HGｺﾞｼｯｸM" panose="020B0609000000000000" pitchFamily="49" charset="-128"/>
                <a:ea typeface="HGｺﾞｼｯｸM" panose="020B0609000000000000" pitchFamily="49" charset="-128"/>
              </a:rPr>
              <a:t>】</a:t>
            </a:r>
            <a:endParaRPr kumimoji="1" lang="ja-JP" altLang="en-US" sz="2400" dirty="0">
              <a:latin typeface="HGｺﾞｼｯｸM" panose="020B0609000000000000" pitchFamily="49" charset="-128"/>
              <a:ea typeface="HGｺﾞｼｯｸM" panose="020B0609000000000000" pitchFamily="49" charset="-128"/>
            </a:endParaRPr>
          </a:p>
        </p:txBody>
      </p:sp>
      <p:sp>
        <p:nvSpPr>
          <p:cNvPr id="3" name="サブタイトル 2"/>
          <p:cNvSpPr>
            <a:spLocks noGrp="1"/>
          </p:cNvSpPr>
          <p:nvPr>
            <p:ph type="subTitle" idx="1"/>
          </p:nvPr>
        </p:nvSpPr>
        <p:spPr>
          <a:xfrm>
            <a:off x="170312" y="3197470"/>
            <a:ext cx="8892480" cy="3136994"/>
          </a:xfrm>
        </p:spPr>
        <p:txBody>
          <a:bodyPr>
            <a:noAutofit/>
          </a:bodyPr>
          <a:lstStyle/>
          <a:p>
            <a:pPr algn="l"/>
            <a:r>
              <a:rPr lang="ja-JP" altLang="en-US" sz="1600" b="1" dirty="0" smtClean="0">
                <a:solidFill>
                  <a:schemeClr val="tx1"/>
                </a:solidFill>
                <a:latin typeface="HGｺﾞｼｯｸM" panose="020B0609000000000000" pitchFamily="49" charset="-128"/>
                <a:ea typeface="HGｺﾞｼｯｸM" panose="020B0609000000000000" pitchFamily="49" charset="-128"/>
              </a:rPr>
              <a:t>○京都府向日市等</a:t>
            </a:r>
            <a:r>
              <a:rPr lang="ja-JP" altLang="en-US" sz="1600" b="1" dirty="0">
                <a:solidFill>
                  <a:schemeClr val="tx1"/>
                </a:solidFill>
                <a:latin typeface="HGｺﾞｼｯｸM" panose="020B0609000000000000" pitchFamily="49" charset="-128"/>
                <a:ea typeface="HGｺﾞｼｯｸM" panose="020B0609000000000000" pitchFamily="49" charset="-128"/>
              </a:rPr>
              <a:t>　チームドクターファイブ（在宅医当番制</a:t>
            </a:r>
            <a:r>
              <a:rPr lang="ja-JP" altLang="en-US" sz="1600" b="1" dirty="0" smtClean="0">
                <a:solidFill>
                  <a:schemeClr val="tx1"/>
                </a:solidFill>
                <a:latin typeface="HGｺﾞｼｯｸM" panose="020B0609000000000000" pitchFamily="49" charset="-128"/>
                <a:ea typeface="HGｺﾞｼｯｸM" panose="020B0609000000000000" pitchFamily="49" charset="-128"/>
              </a:rPr>
              <a:t>）</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lgn="l"/>
            <a:r>
              <a:rPr lang="ja-JP" altLang="en-US" sz="1400" dirty="0">
                <a:solidFill>
                  <a:schemeClr val="tx1"/>
                </a:solidFill>
                <a:latin typeface="HGｺﾞｼｯｸM" panose="020B0609000000000000" pitchFamily="49" charset="-128"/>
                <a:ea typeface="HGｺﾞｼｯｸM" panose="020B0609000000000000" pitchFamily="49" charset="-128"/>
              </a:rPr>
              <a:t>　</a:t>
            </a:r>
            <a:r>
              <a:rPr lang="ja-JP" altLang="en-US" sz="1400" dirty="0" smtClean="0">
                <a:solidFill>
                  <a:schemeClr val="tx1"/>
                </a:solidFill>
                <a:latin typeface="HGｺﾞｼｯｸM" panose="020B0609000000000000" pitchFamily="49" charset="-128"/>
                <a:ea typeface="HGｺﾞｼｯｸM" panose="020B0609000000000000" pitchFamily="49" charset="-128"/>
              </a:rPr>
              <a:t>５</a:t>
            </a:r>
            <a:r>
              <a:rPr lang="ja-JP" altLang="en-US" sz="1400" dirty="0">
                <a:solidFill>
                  <a:schemeClr val="tx1"/>
                </a:solidFill>
                <a:latin typeface="HGｺﾞｼｯｸM" panose="020B0609000000000000" pitchFamily="49" charset="-128"/>
                <a:ea typeface="HGｺﾞｼｯｸM" panose="020B0609000000000000" pitchFamily="49" charset="-128"/>
              </a:rPr>
              <a:t>人</a:t>
            </a:r>
            <a:r>
              <a:rPr lang="ja-JP" altLang="en-US" sz="1400" dirty="0" smtClean="0">
                <a:solidFill>
                  <a:schemeClr val="tx1"/>
                </a:solidFill>
                <a:latin typeface="HGｺﾞｼｯｸM" panose="020B0609000000000000" pitchFamily="49" charset="-128"/>
                <a:ea typeface="HGｺﾞｼｯｸM" panose="020B0609000000000000" pitchFamily="49" charset="-128"/>
              </a:rPr>
              <a:t>の</a:t>
            </a:r>
            <a:r>
              <a:rPr lang="ja-JP" altLang="en-US" sz="1400" dirty="0">
                <a:solidFill>
                  <a:schemeClr val="tx1"/>
                </a:solidFill>
                <a:latin typeface="HGｺﾞｼｯｸM" panose="020B0609000000000000" pitchFamily="49" charset="-128"/>
                <a:ea typeface="HGｺﾞｼｯｸM" panose="020B0609000000000000" pitchFamily="49" charset="-128"/>
              </a:rPr>
              <a:t>開業医の医師チーム（チームドクターファイブ）</a:t>
            </a:r>
            <a:r>
              <a:rPr lang="ja-JP" altLang="en-US" sz="1400" dirty="0" smtClean="0">
                <a:solidFill>
                  <a:schemeClr val="tx1"/>
                </a:solidFill>
                <a:latin typeface="HGｺﾞｼｯｸM" panose="020B0609000000000000" pitchFamily="49" charset="-128"/>
                <a:ea typeface="HGｺﾞｼｯｸM" panose="020B0609000000000000" pitchFamily="49" charset="-128"/>
              </a:rPr>
              <a:t>が構築した在宅</a:t>
            </a:r>
            <a:r>
              <a:rPr lang="ja-JP" altLang="en-US" sz="1400" dirty="0">
                <a:solidFill>
                  <a:schemeClr val="tx1"/>
                </a:solidFill>
                <a:latin typeface="HGｺﾞｼｯｸM" panose="020B0609000000000000" pitchFamily="49" charset="-128"/>
                <a:ea typeface="HGｺﾞｼｯｸM" panose="020B0609000000000000" pitchFamily="49" charset="-128"/>
              </a:rPr>
              <a:t>医療の連携</a:t>
            </a:r>
            <a:r>
              <a:rPr lang="ja-JP" altLang="en-US" sz="1400" dirty="0" smtClean="0">
                <a:solidFill>
                  <a:schemeClr val="tx1"/>
                </a:solidFill>
                <a:latin typeface="HGｺﾞｼｯｸM" panose="020B0609000000000000" pitchFamily="49" charset="-128"/>
                <a:ea typeface="HGｺﾞｼｯｸM" panose="020B0609000000000000" pitchFamily="49" charset="-128"/>
              </a:rPr>
              <a:t>スタイル。</a:t>
            </a:r>
            <a:endParaRPr lang="en-US" altLang="ja-JP" sz="1400" dirty="0" smtClean="0">
              <a:solidFill>
                <a:schemeClr val="tx1"/>
              </a:solidFill>
              <a:latin typeface="HGｺﾞｼｯｸM" panose="020B0609000000000000" pitchFamily="49" charset="-128"/>
              <a:ea typeface="HGｺﾞｼｯｸM" panose="020B0609000000000000" pitchFamily="49" charset="-128"/>
            </a:endParaRPr>
          </a:p>
          <a:p>
            <a:pPr algn="l"/>
            <a:r>
              <a:rPr lang="ja-JP" altLang="en-US" sz="1400" dirty="0">
                <a:solidFill>
                  <a:schemeClr val="tx1"/>
                </a:solidFill>
                <a:latin typeface="HGｺﾞｼｯｸM" panose="020B0609000000000000" pitchFamily="49" charset="-128"/>
                <a:ea typeface="HGｺﾞｼｯｸM" panose="020B0609000000000000" pitchFamily="49" charset="-128"/>
              </a:rPr>
              <a:t>　</a:t>
            </a:r>
            <a:r>
              <a:rPr lang="ja-JP" altLang="en-US" sz="1400" dirty="0" smtClean="0">
                <a:solidFill>
                  <a:schemeClr val="tx1"/>
                </a:solidFill>
                <a:latin typeface="HGｺﾞｼｯｸM" panose="020B0609000000000000" pitchFamily="49" charset="-128"/>
                <a:ea typeface="HGｺﾞｼｯｸM" panose="020B0609000000000000" pitchFamily="49" charset="-128"/>
              </a:rPr>
              <a:t>５人の医師が担当する患者全員に、１人の主治医と延べ４人の副主治医がついている仕組み。</a:t>
            </a:r>
            <a:endParaRPr lang="ja-JP" altLang="en-US" sz="1400" dirty="0">
              <a:solidFill>
                <a:schemeClr val="tx1"/>
              </a:solidFill>
              <a:latin typeface="HGｺﾞｼｯｸM" panose="020B0609000000000000" pitchFamily="49" charset="-128"/>
              <a:ea typeface="HGｺﾞｼｯｸM" panose="020B0609000000000000" pitchFamily="49" charset="-128"/>
            </a:endParaRPr>
          </a:p>
          <a:p>
            <a:pPr algn="l"/>
            <a:endParaRPr lang="en-US" altLang="ja-JP" sz="1600" dirty="0">
              <a:solidFill>
                <a:schemeClr val="tx1"/>
              </a:solidFill>
              <a:latin typeface="HGｺﾞｼｯｸM" panose="020B0609000000000000" pitchFamily="49" charset="-128"/>
              <a:ea typeface="HGｺﾞｼｯｸM" panose="020B0609000000000000" pitchFamily="49" charset="-128"/>
            </a:endParaRPr>
          </a:p>
          <a:p>
            <a:pPr algn="l"/>
            <a:r>
              <a:rPr kumimoji="1" lang="ja-JP" altLang="en-US" sz="1600" b="1" dirty="0" smtClean="0">
                <a:solidFill>
                  <a:schemeClr val="tx1"/>
                </a:solidFill>
                <a:latin typeface="HGｺﾞｼｯｸM" panose="020B0609000000000000" pitchFamily="49" charset="-128"/>
                <a:ea typeface="HGｺﾞｼｯｸM" panose="020B0609000000000000" pitchFamily="49" charset="-128"/>
              </a:rPr>
              <a:t>〇</a:t>
            </a:r>
            <a:r>
              <a:rPr lang="ja-JP" altLang="en-US" sz="1600" b="1" dirty="0">
                <a:solidFill>
                  <a:schemeClr val="tx1"/>
                </a:solidFill>
                <a:latin typeface="HGｺﾞｼｯｸM" panose="020B0609000000000000" pitchFamily="49" charset="-128"/>
                <a:ea typeface="HGｺﾞｼｯｸM" panose="020B0609000000000000" pitchFamily="49" charset="-128"/>
              </a:rPr>
              <a:t>静岡県藤枝市　看取り</a:t>
            </a:r>
            <a:r>
              <a:rPr lang="ja-JP" altLang="en-US" sz="1600" b="1" dirty="0" smtClean="0">
                <a:solidFill>
                  <a:schemeClr val="tx1"/>
                </a:solidFill>
                <a:latin typeface="HGｺﾞｼｯｸM" panose="020B0609000000000000" pitchFamily="49" charset="-128"/>
                <a:ea typeface="HGｺﾞｼｯｸM" panose="020B0609000000000000" pitchFamily="49" charset="-128"/>
              </a:rPr>
              <a:t>当番医</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lgn="l"/>
            <a:r>
              <a:rPr kumimoji="1" lang="ja-JP" altLang="en-US" sz="1600" dirty="0">
                <a:solidFill>
                  <a:schemeClr val="tx1"/>
                </a:solidFill>
                <a:latin typeface="HGｺﾞｼｯｸM" panose="020B0609000000000000" pitchFamily="49" charset="-128"/>
                <a:ea typeface="HGｺﾞｼｯｸM" panose="020B0609000000000000" pitchFamily="49" charset="-128"/>
              </a:rPr>
              <a:t>　</a:t>
            </a:r>
            <a:r>
              <a:rPr kumimoji="1" lang="ja-JP" altLang="en-US" sz="1400" dirty="0" smtClean="0">
                <a:solidFill>
                  <a:schemeClr val="tx1"/>
                </a:solidFill>
                <a:latin typeface="HGｺﾞｼｯｸM" panose="020B0609000000000000" pitchFamily="49" charset="-128"/>
                <a:ea typeface="HGｺﾞｼｯｸM" panose="020B0609000000000000" pitchFamily="49" charset="-128"/>
              </a:rPr>
              <a:t>医師会館内に「在宅医療サポートセンター」を開設し、在宅医療コーディネーター２名が常駐。「看取り当番医」に登録した医師の当番制を作成し、かかりつけ医が不在中は当番医に連絡し、看取りを依頼。</a:t>
            </a:r>
            <a:endParaRPr lang="en-US" altLang="ja-JP" sz="1400" dirty="0">
              <a:solidFill>
                <a:schemeClr val="tx1"/>
              </a:solidFill>
              <a:latin typeface="HGｺﾞｼｯｸM" panose="020B0609000000000000" pitchFamily="49" charset="-128"/>
              <a:ea typeface="HGｺﾞｼｯｸM" panose="020B0609000000000000" pitchFamily="49" charset="-128"/>
            </a:endParaRPr>
          </a:p>
          <a:p>
            <a:pPr algn="l"/>
            <a:endParaRPr lang="en-US" altLang="ja-JP" sz="1400" dirty="0" smtClean="0">
              <a:solidFill>
                <a:schemeClr val="tx1"/>
              </a:solidFill>
              <a:latin typeface="HGｺﾞｼｯｸM" panose="020B0609000000000000" pitchFamily="49" charset="-128"/>
              <a:ea typeface="HGｺﾞｼｯｸM" panose="020B0609000000000000" pitchFamily="49" charset="-128"/>
            </a:endParaRPr>
          </a:p>
          <a:p>
            <a:pPr algn="l"/>
            <a:r>
              <a:rPr lang="ja-JP" altLang="en-US" sz="1600" b="1" dirty="0" smtClean="0">
                <a:solidFill>
                  <a:schemeClr val="tx1"/>
                </a:solidFill>
                <a:latin typeface="HGｺﾞｼｯｸM" panose="020B0609000000000000" pitchFamily="49" charset="-128"/>
                <a:ea typeface="HGｺﾞｼｯｸM" panose="020B0609000000000000" pitchFamily="49" charset="-128"/>
              </a:rPr>
              <a:t>〇長崎在宅Ｄｒ</a:t>
            </a:r>
            <a:r>
              <a:rPr lang="en-US" altLang="ja-JP" sz="1600" b="1" dirty="0" smtClean="0">
                <a:solidFill>
                  <a:schemeClr val="tx1"/>
                </a:solidFill>
                <a:latin typeface="HGｺﾞｼｯｸM" panose="020B0609000000000000" pitchFamily="49" charset="-128"/>
                <a:ea typeface="HGｺﾞｼｯｸM" panose="020B0609000000000000" pitchFamily="49" charset="-128"/>
              </a:rPr>
              <a:t>.</a:t>
            </a:r>
            <a:r>
              <a:rPr lang="ja-JP" altLang="en-US" sz="1600" b="1" dirty="0" smtClean="0">
                <a:solidFill>
                  <a:schemeClr val="tx1"/>
                </a:solidFill>
                <a:latin typeface="HGｺﾞｼｯｸM" panose="020B0609000000000000" pitchFamily="49" charset="-128"/>
                <a:ea typeface="HGｺﾞｼｯｸM" panose="020B0609000000000000" pitchFamily="49" charset="-128"/>
              </a:rPr>
              <a:t>ネット（主治医・副主治医）</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lgn="l"/>
            <a:r>
              <a:rPr lang="ja-JP" altLang="en-US" sz="1600" dirty="0">
                <a:solidFill>
                  <a:schemeClr val="tx1"/>
                </a:solidFill>
                <a:latin typeface="HGｺﾞｼｯｸM" panose="020B0609000000000000" pitchFamily="49" charset="-128"/>
                <a:ea typeface="HGｺﾞｼｯｸM" panose="020B0609000000000000" pitchFamily="49" charset="-128"/>
              </a:rPr>
              <a:t>　</a:t>
            </a:r>
            <a:r>
              <a:rPr lang="ja-JP" altLang="en-US" sz="1400" dirty="0" smtClean="0">
                <a:solidFill>
                  <a:schemeClr val="tx1"/>
                </a:solidFill>
                <a:latin typeface="HGｺﾞｼｯｸM" panose="020B0609000000000000" pitchFamily="49" charset="-128"/>
                <a:ea typeface="HGｺﾞｼｯｸM" panose="020B0609000000000000" pitchFamily="49" charset="-128"/>
              </a:rPr>
              <a:t>在宅訪問診療や往診を複数の医師が連携して実施。長崎市内の診療所の医師が患者の居住地域にあわせて、主治医を決め、副主治医がバックアップするシステム。</a:t>
            </a:r>
            <a:endParaRPr kumimoji="1" lang="ja-JP" altLang="en-US" sz="1600" dirty="0">
              <a:latin typeface="HGｺﾞｼｯｸM" panose="020B0609000000000000" pitchFamily="49" charset="-128"/>
              <a:ea typeface="HGｺﾞｼｯｸM" panose="020B0609000000000000" pitchFamily="49" charset="-128"/>
            </a:endParaRPr>
          </a:p>
        </p:txBody>
      </p:sp>
      <p:sp>
        <p:nvSpPr>
          <p:cNvPr id="5" name="サブタイトル 2"/>
          <p:cNvSpPr txBox="1">
            <a:spLocks/>
          </p:cNvSpPr>
          <p:nvPr/>
        </p:nvSpPr>
        <p:spPr>
          <a:xfrm>
            <a:off x="170312" y="725850"/>
            <a:ext cx="8892480" cy="23762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b="1" dirty="0" smtClean="0">
                <a:solidFill>
                  <a:schemeClr val="tx1"/>
                </a:solidFill>
                <a:latin typeface="HGｺﾞｼｯｸM" panose="020B0609000000000000" pitchFamily="49" charset="-128"/>
                <a:ea typeface="HGｺﾞｼｯｸM" panose="020B0609000000000000" pitchFamily="49" charset="-128"/>
              </a:rPr>
              <a:t>○岸和田ケア</a:t>
            </a:r>
            <a:r>
              <a:rPr lang="en-US" altLang="ja-JP" sz="1800" b="1" dirty="0" smtClean="0">
                <a:solidFill>
                  <a:schemeClr val="tx1"/>
                </a:solidFill>
                <a:latin typeface="HGｺﾞｼｯｸM" panose="020B0609000000000000" pitchFamily="49" charset="-128"/>
                <a:ea typeface="HGｺﾞｼｯｸM" panose="020B0609000000000000" pitchFamily="49" charset="-128"/>
              </a:rPr>
              <a:t>24</a:t>
            </a:r>
            <a:r>
              <a:rPr lang="ja-JP" altLang="en-US" sz="1800" b="1" dirty="0" smtClean="0">
                <a:solidFill>
                  <a:schemeClr val="tx1"/>
                </a:solidFill>
                <a:latin typeface="HGｺﾞｼｯｸM" panose="020B0609000000000000" pitchFamily="49" charset="-128"/>
                <a:ea typeface="HGｺﾞｼｯｸM" panose="020B0609000000000000" pitchFamily="49" charset="-128"/>
              </a:rPr>
              <a:t>（</a:t>
            </a:r>
            <a:r>
              <a:rPr lang="en-US" altLang="ja-JP" sz="1800" b="1" dirty="0" smtClean="0">
                <a:solidFill>
                  <a:schemeClr val="tx1"/>
                </a:solidFill>
                <a:latin typeface="HGｺﾞｼｯｸM" panose="020B0609000000000000" pitchFamily="49" charset="-128"/>
                <a:ea typeface="HGｺﾞｼｯｸM" panose="020B0609000000000000" pitchFamily="49" charset="-128"/>
              </a:rPr>
              <a:t>hck24.com</a:t>
            </a:r>
            <a:r>
              <a:rPr lang="ja-JP" altLang="en-US" sz="1800" b="1" dirty="0" smtClean="0">
                <a:solidFill>
                  <a:schemeClr val="tx1"/>
                </a:solidFill>
                <a:latin typeface="HGｺﾞｼｯｸM" panose="020B0609000000000000" pitchFamily="49" charset="-128"/>
                <a:ea typeface="HGｺﾞｼｯｸM" panose="020B0609000000000000" pitchFamily="49" charset="-128"/>
              </a:rPr>
              <a:t>）の取組み</a:t>
            </a:r>
            <a:endParaRPr lang="en-US" altLang="ja-JP" sz="1800" b="1" dirty="0" smtClean="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ja-JP" altLang="en-US" sz="1600" dirty="0" smtClean="0">
                <a:solidFill>
                  <a:schemeClr val="tx1"/>
                </a:solidFill>
                <a:latin typeface="HGｺﾞｼｯｸM" panose="020B0609000000000000" pitchFamily="49" charset="-128"/>
                <a:ea typeface="HGｺﾞｼｯｸM" panose="020B0609000000000000" pitchFamily="49" charset="-128"/>
              </a:rPr>
              <a:t>岸和田市・忠岡町の５つの在宅医療支援診療所で構成するゆるやかなネットワーク</a:t>
            </a:r>
            <a:endParaRPr lang="en-US" altLang="ja-JP" sz="1600" dirty="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en-US" altLang="ja-JP" sz="1600" dirty="0" smtClean="0">
                <a:solidFill>
                  <a:schemeClr val="tx1"/>
                </a:solidFill>
                <a:latin typeface="HGｺﾞｼｯｸM" panose="020B0609000000000000" pitchFamily="49" charset="-128"/>
                <a:ea typeface="HGｺﾞｼｯｸM" panose="020B0609000000000000" pitchFamily="49" charset="-128"/>
              </a:rPr>
              <a:t>Key</a:t>
            </a:r>
            <a:r>
              <a:rPr lang="ja-JP" altLang="en-US" sz="1600" dirty="0">
                <a:solidFill>
                  <a:schemeClr val="tx1"/>
                </a:solidFill>
                <a:latin typeface="HGｺﾞｼｯｸM" panose="020B0609000000000000" pitchFamily="49" charset="-128"/>
                <a:ea typeface="HGｺﾞｼｯｸM" panose="020B0609000000000000" pitchFamily="49" charset="-128"/>
              </a:rPr>
              <a:t> </a:t>
            </a:r>
            <a:r>
              <a:rPr lang="en-US" altLang="ja-JP" sz="1600" dirty="0" smtClean="0">
                <a:solidFill>
                  <a:schemeClr val="tx1"/>
                </a:solidFill>
                <a:latin typeface="HGｺﾞｼｯｸM" panose="020B0609000000000000" pitchFamily="49" charset="-128"/>
                <a:ea typeface="HGｺﾞｼｯｸM" panose="020B0609000000000000" pitchFamily="49" charset="-128"/>
              </a:rPr>
              <a:t>Word</a:t>
            </a:r>
            <a:r>
              <a:rPr lang="ja-JP" altLang="en-US" sz="1600" dirty="0" smtClean="0">
                <a:solidFill>
                  <a:schemeClr val="tx1"/>
                </a:solidFill>
                <a:latin typeface="HGｺﾞｼｯｸM" panose="020B0609000000000000" pitchFamily="49" charset="-128"/>
                <a:ea typeface="HGｺﾞｼｯｸM" panose="020B0609000000000000" pitchFamily="49" charset="-128"/>
              </a:rPr>
              <a:t>：</a:t>
            </a:r>
            <a:r>
              <a:rPr lang="en-US" altLang="ja-JP" sz="1600" dirty="0" smtClean="0">
                <a:solidFill>
                  <a:schemeClr val="tx1"/>
                </a:solidFill>
                <a:latin typeface="HGｺﾞｼｯｸM" panose="020B0609000000000000" pitchFamily="49" charset="-128"/>
                <a:ea typeface="HGｺﾞｼｯｸM" panose="020B0609000000000000" pitchFamily="49" charset="-128"/>
              </a:rPr>
              <a:t>24</a:t>
            </a:r>
            <a:r>
              <a:rPr lang="ja-JP" altLang="en-US" sz="1600" dirty="0" smtClean="0">
                <a:solidFill>
                  <a:schemeClr val="tx1"/>
                </a:solidFill>
                <a:latin typeface="HGｺﾞｼｯｸM" panose="020B0609000000000000" pitchFamily="49" charset="-128"/>
                <a:ea typeface="HGｺﾞｼｯｸM" panose="020B0609000000000000" pitchFamily="49" charset="-128"/>
              </a:rPr>
              <a:t>時間対応、看取りへの対応</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marL="171450" algn="l"/>
            <a:r>
              <a:rPr lang="ja-JP" altLang="en-US" sz="1600" dirty="0">
                <a:solidFill>
                  <a:schemeClr val="tx1"/>
                </a:solidFill>
                <a:latin typeface="HGｺﾞｼｯｸM" panose="020B0609000000000000" pitchFamily="49" charset="-128"/>
                <a:ea typeface="HGｺﾞｼｯｸM" panose="020B0609000000000000" pitchFamily="49" charset="-128"/>
              </a:rPr>
              <a:t>　</a:t>
            </a:r>
            <a:r>
              <a:rPr lang="ja-JP" altLang="en-US" sz="1600" dirty="0" smtClean="0">
                <a:solidFill>
                  <a:schemeClr val="tx1"/>
                </a:solidFill>
                <a:latin typeface="HGｺﾞｼｯｸM" panose="020B0609000000000000" pitchFamily="49" charset="-128"/>
                <a:ea typeface="HGｺﾞｼｯｸM" panose="020B0609000000000000" pitchFamily="49" charset="-128"/>
              </a:rPr>
              <a:t>　　　　　　　　訪問看護との連携、在宅医療が主業務のひとつ</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ja-JP" altLang="en-US" sz="1600" dirty="0" smtClean="0">
                <a:solidFill>
                  <a:schemeClr val="tx1"/>
                </a:solidFill>
                <a:latin typeface="HGｺﾞｼｯｸM" panose="020B0609000000000000" pitchFamily="49" charset="-128"/>
                <a:ea typeface="HGｺﾞｼｯｸM" panose="020B0609000000000000" pitchFamily="49" charset="-128"/>
              </a:rPr>
              <a:t>病院等に向けて受入れ状況を</a:t>
            </a:r>
            <a:r>
              <a:rPr lang="en-US" altLang="ja-JP" sz="1600" dirty="0" smtClean="0">
                <a:solidFill>
                  <a:schemeClr val="tx1"/>
                </a:solidFill>
                <a:latin typeface="HGｺﾞｼｯｸM" panose="020B0609000000000000" pitchFamily="49" charset="-128"/>
                <a:ea typeface="HGｺﾞｼｯｸM" panose="020B0609000000000000" pitchFamily="49" charset="-128"/>
              </a:rPr>
              <a:t>HP</a:t>
            </a:r>
            <a:r>
              <a:rPr lang="ja-JP" altLang="en-US" sz="1600" dirty="0" smtClean="0">
                <a:solidFill>
                  <a:schemeClr val="tx1"/>
                </a:solidFill>
                <a:latin typeface="HGｺﾞｼｯｸM" panose="020B0609000000000000" pitchFamily="49" charset="-128"/>
                <a:ea typeface="HGｺﾞｼｯｸM" panose="020B0609000000000000" pitchFamily="49" charset="-128"/>
              </a:rPr>
              <a:t>で発信するととも</a:t>
            </a:r>
            <a:r>
              <a:rPr lang="ja-JP" altLang="en-US" sz="1600" dirty="0">
                <a:solidFill>
                  <a:schemeClr val="tx1"/>
                </a:solidFill>
                <a:latin typeface="HGｺﾞｼｯｸM" panose="020B0609000000000000" pitchFamily="49" charset="-128"/>
                <a:ea typeface="HGｺﾞｼｯｸM" panose="020B0609000000000000" pitchFamily="49" charset="-128"/>
              </a:rPr>
              <a:t>に</a:t>
            </a:r>
            <a:r>
              <a:rPr lang="ja-JP" altLang="en-US" sz="1600" dirty="0" smtClean="0">
                <a:solidFill>
                  <a:schemeClr val="tx1"/>
                </a:solidFill>
                <a:latin typeface="HGｺﾞｼｯｸM" panose="020B0609000000000000" pitchFamily="49" charset="-128"/>
                <a:ea typeface="HGｺﾞｼｯｸM" panose="020B0609000000000000" pitchFamily="49" charset="-128"/>
              </a:rPr>
              <a:t>、不在時待機等を連携して実施　　　　　　</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en-US" altLang="ja-JP" sz="1600" dirty="0" smtClean="0">
                <a:solidFill>
                  <a:schemeClr val="tx1"/>
                </a:solidFill>
                <a:latin typeface="HGｺﾞｼｯｸM" panose="020B0609000000000000" pitchFamily="49" charset="-128"/>
                <a:ea typeface="HGｺﾞｼｯｸM" panose="020B0609000000000000" pitchFamily="49" charset="-128"/>
              </a:rPr>
              <a:t>24</a:t>
            </a:r>
            <a:r>
              <a:rPr lang="ja-JP" altLang="en-US" sz="1600" dirty="0" smtClean="0">
                <a:solidFill>
                  <a:schemeClr val="tx1"/>
                </a:solidFill>
                <a:latin typeface="HGｺﾞｼｯｸM" panose="020B0609000000000000" pitchFamily="49" charset="-128"/>
                <a:ea typeface="HGｺﾞｼｯｸM" panose="020B0609000000000000" pitchFamily="49" charset="-128"/>
              </a:rPr>
              <a:t>時間対応は、訪問看護と連携で自己完結</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en-US" altLang="ja-JP" sz="1600" dirty="0" smtClean="0">
                <a:solidFill>
                  <a:schemeClr val="tx1"/>
                </a:solidFill>
                <a:latin typeface="HGｺﾞｼｯｸM" panose="020B0609000000000000" pitchFamily="49" charset="-128"/>
                <a:ea typeface="HGｺﾞｼｯｸM" panose="020B0609000000000000" pitchFamily="49" charset="-128"/>
              </a:rPr>
              <a:t>365</a:t>
            </a:r>
            <a:r>
              <a:rPr lang="ja-JP" altLang="en-US" sz="1600" dirty="0" smtClean="0">
                <a:solidFill>
                  <a:schemeClr val="tx1"/>
                </a:solidFill>
                <a:latin typeface="HGｺﾞｼｯｸM" panose="020B0609000000000000" pitchFamily="49" charset="-128"/>
                <a:ea typeface="HGｺﾞｼｯｸM" panose="020B0609000000000000" pitchFamily="49" charset="-128"/>
              </a:rPr>
              <a:t>日は診療所間連携で</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p:txBody>
      </p:sp>
      <p:sp>
        <p:nvSpPr>
          <p:cNvPr id="6" name="テキスト ボックス 5"/>
          <p:cNvSpPr txBox="1"/>
          <p:nvPr/>
        </p:nvSpPr>
        <p:spPr>
          <a:xfrm>
            <a:off x="4454280" y="2573765"/>
            <a:ext cx="4608512" cy="261610"/>
          </a:xfrm>
          <a:prstGeom prst="rect">
            <a:avLst/>
          </a:prstGeom>
          <a:noFill/>
        </p:spPr>
        <p:txBody>
          <a:bodyPr wrap="square" rtlCol="0">
            <a:spAutoFit/>
          </a:bodyPr>
          <a:lstStyle/>
          <a:p>
            <a:r>
              <a:rPr kumimoji="1" lang="ja-JP" altLang="en-US" sz="1100" dirty="0" smtClean="0">
                <a:latin typeface="HGｺﾞｼｯｸM" panose="020B0609000000000000" pitchFamily="49" charset="-128"/>
                <a:ea typeface="HGｺﾞｼｯｸM" panose="020B0609000000000000" pitchFamily="49" charset="-128"/>
              </a:rPr>
              <a:t>（出典：岸和田在宅ケア</a:t>
            </a:r>
            <a:r>
              <a:rPr kumimoji="1" lang="en-US" altLang="ja-JP" sz="1100" dirty="0" smtClean="0">
                <a:latin typeface="HGｺﾞｼｯｸM" panose="020B0609000000000000" pitchFamily="49" charset="-128"/>
                <a:ea typeface="HGｺﾞｼｯｸM" panose="020B0609000000000000" pitchFamily="49" charset="-128"/>
              </a:rPr>
              <a:t>24</a:t>
            </a:r>
            <a:r>
              <a:rPr lang="ja-JP" altLang="en-US" sz="1100" dirty="0" smtClean="0">
                <a:latin typeface="HGｺﾞｼｯｸM" panose="020B0609000000000000" pitchFamily="49" charset="-128"/>
                <a:ea typeface="HGｺﾞｼｯｸM" panose="020B0609000000000000" pitchFamily="49" charset="-128"/>
              </a:rPr>
              <a:t>（</a:t>
            </a:r>
            <a:r>
              <a:rPr lang="en-US" altLang="ja-JP" sz="1100" dirty="0">
                <a:latin typeface="HGｺﾞｼｯｸM" panose="020B0609000000000000" pitchFamily="49" charset="-128"/>
                <a:ea typeface="HGｺﾞｼｯｸM" panose="020B0609000000000000" pitchFamily="49" charset="-128"/>
              </a:rPr>
              <a:t>hck</a:t>
            </a:r>
            <a:r>
              <a:rPr lang="en-US" altLang="ja-JP" sz="1100" dirty="0" smtClean="0">
                <a:latin typeface="HGｺﾞｼｯｸM" panose="020B0609000000000000" pitchFamily="49" charset="-128"/>
                <a:ea typeface="HGｺﾞｼｯｸM" panose="020B0609000000000000" pitchFamily="49" charset="-128"/>
              </a:rPr>
              <a:t>24.com</a:t>
            </a:r>
            <a:r>
              <a:rPr lang="ja-JP" altLang="en-US" sz="1100" dirty="0" smtClean="0">
                <a:latin typeface="HGｺﾞｼｯｸM" panose="020B0609000000000000" pitchFamily="49" charset="-128"/>
                <a:ea typeface="HGｺﾞｼｯｸM" panose="020B0609000000000000" pitchFamily="49" charset="-128"/>
              </a:rPr>
              <a:t>）</a:t>
            </a:r>
            <a:r>
              <a:rPr kumimoji="1" lang="ja-JP" altLang="en-US" sz="1100" dirty="0" smtClean="0">
                <a:latin typeface="HGｺﾞｼｯｸM" panose="020B0609000000000000" pitchFamily="49" charset="-128"/>
                <a:ea typeface="HGｺﾞｼｯｸM" panose="020B0609000000000000" pitchFamily="49" charset="-128"/>
              </a:rPr>
              <a:t>ホームページより引用）</a:t>
            </a:r>
            <a:endParaRPr kumimoji="1" lang="ja-JP" altLang="en-US" sz="1100" dirty="0">
              <a:latin typeface="HGｺﾞｼｯｸM" panose="020B0609000000000000" pitchFamily="49" charset="-128"/>
              <a:ea typeface="HGｺﾞｼｯｸM" panose="020B0609000000000000" pitchFamily="49" charset="-128"/>
            </a:endParaRPr>
          </a:p>
        </p:txBody>
      </p:sp>
      <p:sp>
        <p:nvSpPr>
          <p:cNvPr id="7" name="テキスト ボックス 6"/>
          <p:cNvSpPr txBox="1"/>
          <p:nvPr/>
        </p:nvSpPr>
        <p:spPr>
          <a:xfrm>
            <a:off x="2737438" y="6457170"/>
            <a:ext cx="5939018" cy="261610"/>
          </a:xfrm>
          <a:prstGeom prst="rect">
            <a:avLst/>
          </a:prstGeom>
          <a:noFill/>
        </p:spPr>
        <p:txBody>
          <a:bodyPr wrap="square" rtlCol="0">
            <a:spAutoFit/>
          </a:bodyPr>
          <a:lstStyle/>
          <a:p>
            <a:r>
              <a:rPr kumimoji="1" lang="ja-JP" altLang="en-US" sz="1100" dirty="0" smtClean="0">
                <a:latin typeface="HGｺﾞｼｯｸM" panose="020B0609000000000000" pitchFamily="49" charset="-128"/>
                <a:ea typeface="HGｺﾞｼｯｸM" panose="020B0609000000000000" pitchFamily="49" charset="-128"/>
              </a:rPr>
              <a:t>（上記３事例は各医療機関等の取組が記載されたホームページを基に大阪府作成）</a:t>
            </a:r>
            <a:endParaRPr kumimoji="1" lang="ja-JP" altLang="en-US" sz="1100" dirty="0">
              <a:latin typeface="HGｺﾞｼｯｸM" panose="020B0609000000000000" pitchFamily="49" charset="-128"/>
              <a:ea typeface="HGｺﾞｼｯｸM" panose="020B0609000000000000" pitchFamily="49" charset="-128"/>
            </a:endParaRPr>
          </a:p>
        </p:txBody>
      </p:sp>
      <p:sp>
        <p:nvSpPr>
          <p:cNvPr id="8" name="テキスト ボックス 7"/>
          <p:cNvSpPr txBox="1"/>
          <p:nvPr/>
        </p:nvSpPr>
        <p:spPr>
          <a:xfrm>
            <a:off x="8580813" y="6433082"/>
            <a:ext cx="467544" cy="369332"/>
          </a:xfrm>
          <a:prstGeom prst="rect">
            <a:avLst/>
          </a:prstGeom>
          <a:noFill/>
        </p:spPr>
        <p:txBody>
          <a:bodyPr wrap="square" rtlCol="0">
            <a:spAutoFit/>
          </a:bodyPr>
          <a:lstStyle/>
          <a:p>
            <a:r>
              <a:rPr kumimoji="1" lang="ja-JP" altLang="en-US" dirty="0" smtClean="0"/>
              <a:t>　</a:t>
            </a:r>
            <a:r>
              <a:rPr kumimoji="1" lang="en-US" altLang="ja-JP" dirty="0" smtClean="0"/>
              <a:t>7</a:t>
            </a:r>
            <a:endParaRPr kumimoji="1" lang="ja-JP" altLang="en-US" dirty="0"/>
          </a:p>
        </p:txBody>
      </p:sp>
    </p:spTree>
    <p:extLst>
      <p:ext uri="{BB962C8B-B14F-4D97-AF65-F5344CB8AC3E}">
        <p14:creationId xmlns:p14="http://schemas.microsoft.com/office/powerpoint/2010/main" val="37992596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465</Words>
  <Application>Microsoft Office PowerPoint</Application>
  <PresentationFormat>画面に合わせる (4:3)</PresentationFormat>
  <Paragraphs>173</Paragraphs>
  <Slides>7</Slides>
  <Notes>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vt:i4>
      </vt:variant>
    </vt:vector>
  </HeadingPairs>
  <TitlesOfParts>
    <vt:vector size="18" baseType="lpstr">
      <vt:lpstr>HGｺﾞｼｯｸM</vt:lpstr>
      <vt:lpstr>Meiryo UI</vt:lpstr>
      <vt:lpstr>ＭＳ Ｐゴシック</vt:lpstr>
      <vt:lpstr>ＭＳ ゴシック</vt:lpstr>
      <vt:lpstr>宋体</vt:lpstr>
      <vt:lpstr>メイリオ</vt:lpstr>
      <vt:lpstr>游ゴシック</vt:lpstr>
      <vt:lpstr>Arial</vt:lpstr>
      <vt:lpstr>Calibri</vt:lpstr>
      <vt:lpstr>Wingdings</vt:lpstr>
      <vt:lpstr>Office ​​テーマ</vt:lpstr>
      <vt:lpstr>在宅医療にかかる グループ診療について</vt:lpstr>
      <vt:lpstr>PowerPoint プレゼンテーション</vt:lpstr>
      <vt:lpstr>PowerPoint プレゼンテーション</vt:lpstr>
      <vt:lpstr> 外来医療に係る医療提体制の 　　　　　　　　　　　確保に関するガイドライン  </vt:lpstr>
      <vt:lpstr>PowerPoint プレゼンテーション</vt:lpstr>
      <vt:lpstr>【在宅療養支援診療所（在支診）の連携イメージ】</vt:lpstr>
      <vt:lpstr>【他圏域・他府県の事例】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外来医療に係る医療提供体制の確保に 関するガイドライン  </dc:title>
  <cp:lastModifiedBy>井村　　 礼</cp:lastModifiedBy>
  <cp:revision>5</cp:revision>
  <cp:lastPrinted>2019-09-20T01:30:07Z</cp:lastPrinted>
  <dcterms:modified xsi:type="dcterms:W3CDTF">2019-09-20T01:31:55Z</dcterms:modified>
</cp:coreProperties>
</file>