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0"/>
  </p:notesMasterIdLst>
  <p:handoutMasterIdLst>
    <p:handoutMasterId r:id="rId11"/>
  </p:handoutMasterIdLst>
  <p:sldIdLst>
    <p:sldId id="361" r:id="rId5"/>
    <p:sldId id="362" r:id="rId6"/>
    <p:sldId id="363" r:id="rId7"/>
    <p:sldId id="357" r:id="rId8"/>
    <p:sldId id="364" r:id="rId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2"/>
            <p14:sldId id="363"/>
            <p14:sldId id="357"/>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5" y="0"/>
            <a:ext cx="2945448" cy="496253"/>
          </a:xfrm>
          <a:prstGeom prst="rect">
            <a:avLst/>
          </a:prstGeom>
        </p:spPr>
        <p:txBody>
          <a:bodyPr vert="horz" lIns="91292" tIns="45644" rIns="91292" bIns="45644" rtlCol="0"/>
          <a:lstStyle>
            <a:lvl1pPr algn="r">
              <a:defRPr sz="1200"/>
            </a:lvl1pPr>
          </a:lstStyle>
          <a:p>
            <a:fld id="{460BA497-4EC1-4667-AE57-0EBB5F62489D}" type="datetimeFigureOut">
              <a:rPr kumimoji="1" lang="ja-JP" altLang="en-US" smtClean="0"/>
              <a:t>2019/9/17</a:t>
            </a:fld>
            <a:endParaRPr kumimoji="1" lang="ja-JP" altLang="en-US"/>
          </a:p>
        </p:txBody>
      </p:sp>
      <p:sp>
        <p:nvSpPr>
          <p:cNvPr id="4" name="フッター プレースホルダー 3"/>
          <p:cNvSpPr>
            <a:spLocks noGrp="1"/>
          </p:cNvSpPr>
          <p:nvPr>
            <p:ph type="ftr" sz="quarter" idx="2"/>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5" y="9428800"/>
            <a:ext cx="2945448" cy="496252"/>
          </a:xfrm>
          <a:prstGeom prst="rect">
            <a:avLst/>
          </a:prstGeom>
        </p:spPr>
        <p:txBody>
          <a:bodyPr vert="horz" lIns="91292" tIns="45644" rIns="91292" bIns="45644"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5" y="0"/>
            <a:ext cx="2945448" cy="496253"/>
          </a:xfrm>
          <a:prstGeom prst="rect">
            <a:avLst/>
          </a:prstGeom>
        </p:spPr>
        <p:txBody>
          <a:bodyPr vert="horz" lIns="91292" tIns="45644" rIns="91292" bIns="45644" rtlCol="0"/>
          <a:lstStyle>
            <a:lvl1pPr algn="r">
              <a:defRPr sz="1200"/>
            </a:lvl1pPr>
          </a:lstStyle>
          <a:p>
            <a:fld id="{677E1747-4A11-4550-BAB0-931AD17A6FB0}" type="datetimeFigureOut">
              <a:rPr kumimoji="1" lang="ja-JP" altLang="en-US" smtClean="0"/>
              <a:t>2019/9/17</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92" tIns="45644" rIns="91292" bIns="456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5" y="9428800"/>
            <a:ext cx="2945448" cy="496252"/>
          </a:xfrm>
          <a:prstGeom prst="rect">
            <a:avLst/>
          </a:prstGeom>
        </p:spPr>
        <p:txBody>
          <a:bodyPr vert="horz" lIns="91292" tIns="45644" rIns="91292" bIns="45644"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56" y="4777164"/>
            <a:ext cx="5437165" cy="3908443"/>
          </a:xfrm>
          <a:prstGeom prst="rect">
            <a:avLst/>
          </a:prstGeom>
        </p:spPr>
        <p:txBody>
          <a:bodyPr lIns="93101" tIns="46551" rIns="93101" bIns="46551"/>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2019/9/17</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a:p>
        </p:txBody>
      </p:sp>
    </p:spTree>
    <p:extLst>
      <p:ext uri="{BB962C8B-B14F-4D97-AF65-F5344CB8AC3E}">
        <p14:creationId xmlns:p14="http://schemas.microsoft.com/office/powerpoint/2010/main" val="8028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000" dirty="0"/>
          </a:p>
        </p:txBody>
      </p:sp>
      <p:sp>
        <p:nvSpPr>
          <p:cNvPr id="4" name="スライド番号プレースホルダー 3"/>
          <p:cNvSpPr>
            <a:spLocks noGrp="1"/>
          </p:cNvSpPr>
          <p:nvPr>
            <p:ph type="sldNum" sz="quarter" idx="10"/>
          </p:nvPr>
        </p:nvSpPr>
        <p:spPr/>
        <p:txBody>
          <a:bodyPr/>
          <a:lstStyle/>
          <a:p>
            <a:fld id="{8C9B933B-072D-41F0-9343-F8485099B042}" type="slidenum">
              <a:rPr kumimoji="1" lang="ja-JP" altLang="en-US" smtClean="0"/>
              <a:t>4</a:t>
            </a:fld>
            <a:endParaRPr kumimoji="1" lang="ja-JP" altLang="en-US" dirty="0"/>
          </a:p>
        </p:txBody>
      </p:sp>
    </p:spTree>
    <p:extLst>
      <p:ext uri="{BB962C8B-B14F-4D97-AF65-F5344CB8AC3E}">
        <p14:creationId xmlns:p14="http://schemas.microsoft.com/office/powerpoint/2010/main" val="197614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883FA4-4246-4488-85A6-465DAA2BCA5D}"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D0B126-000A-43D5-AF5A-3933F565915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22A254-18BE-44DF-9263-28B2D9D6CDB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2799DB-40A7-4CCF-B98E-F87C782429AA}"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106A87-FD96-4572-BB58-FF5894E10EB4}"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FBFB7E-1BCA-452B-A2BD-40076B05501F}"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50D1AC4-9B93-49A2-AEEB-61373ED689F4}" type="datetime1">
              <a:rPr kumimoji="1" lang="ja-JP" altLang="en-US" smtClean="0"/>
              <a:t>2019/9/17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7E357F-1712-4693-9DF2-B10221E56BEB}" type="datetime1">
              <a:rPr kumimoji="1" lang="ja-JP" altLang="en-US" smtClean="0"/>
              <a:t>2019/9/17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8AE6A3-254A-4E59-B058-3FE4033FDF83}" type="datetime1">
              <a:rPr kumimoji="1" lang="ja-JP" altLang="en-US" smtClean="0"/>
              <a:t>2019/9/17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6F3109-8FF2-4CE8-8D62-B499D4405E53}"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70CF66-2ED0-4FF7-A4A8-9EFF106EC5BB}"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F1F19-7C0B-48B1-AC3A-E3F6491429D4}" type="datetime1">
              <a:rPr kumimoji="1" lang="ja-JP" altLang="en-US" smtClean="0"/>
              <a:t>2019/9/17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1.png"/><Relationship Id="rId26" Type="http://schemas.openxmlformats.org/officeDocument/2006/relationships/image" Target="../media/image27.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24.jpeg"/><Relationship Id="rId7" Type="http://schemas.openxmlformats.org/officeDocument/2006/relationships/image" Target="../media/image14.wmf"/><Relationship Id="rId12" Type="http://schemas.openxmlformats.org/officeDocument/2006/relationships/image" Target="../media/image17.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3.xml"/><Relationship Id="rId16" Type="http://schemas.openxmlformats.org/officeDocument/2006/relationships/image" Target="../media/image20.png"/><Relationship Id="rId20" Type="http://schemas.openxmlformats.org/officeDocument/2006/relationships/image" Target="../media/image23.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26.png"/><Relationship Id="rId5" Type="http://schemas.openxmlformats.org/officeDocument/2006/relationships/image" Target="../media/image12.jpeg"/><Relationship Id="rId15" Type="http://schemas.openxmlformats.org/officeDocument/2006/relationships/image" Target="../media/image19.png"/><Relationship Id="rId23" Type="http://schemas.openxmlformats.org/officeDocument/2006/relationships/image" Target="../media/image25.png"/><Relationship Id="rId28" Type="http://schemas.openxmlformats.org/officeDocument/2006/relationships/image" Target="../media/image28.png"/><Relationship Id="rId10" Type="http://schemas.openxmlformats.org/officeDocument/2006/relationships/image" Target="../media/image16.png"/><Relationship Id="rId19"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18.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31.tmp"/><Relationship Id="rId2" Type="http://schemas.openxmlformats.org/officeDocument/2006/relationships/image" Target="../media/image3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52120" y="404664"/>
            <a:ext cx="2664296" cy="864096"/>
          </a:xfrm>
          <a:ln w="38100">
            <a:solidFill>
              <a:schemeClr val="tx1"/>
            </a:solidFill>
          </a:ln>
        </p:spPr>
        <p:txBody>
          <a:bodyPr>
            <a:normAutofit/>
          </a:bodyPr>
          <a:lstStyle/>
          <a:p>
            <a:r>
              <a:rPr lang="ja-JP" altLang="ja-JP" sz="4000" b="1" dirty="0" smtClean="0"/>
              <a:t>資料</a:t>
            </a:r>
            <a:r>
              <a:rPr lang="ja-JP" altLang="en-US" sz="4000" b="1" dirty="0" smtClean="0"/>
              <a:t>３－３</a:t>
            </a:r>
            <a:endParaRPr kumimoji="1" lang="ja-JP" altLang="en-US" sz="4000" dirty="0"/>
          </a:p>
        </p:txBody>
      </p:sp>
      <p:sp>
        <p:nvSpPr>
          <p:cNvPr id="3" name="コンテンツ プレースホルダー 2"/>
          <p:cNvSpPr>
            <a:spLocks noGrp="1"/>
          </p:cNvSpPr>
          <p:nvPr>
            <p:ph idx="1"/>
          </p:nvPr>
        </p:nvSpPr>
        <p:spPr>
          <a:xfrm>
            <a:off x="251520" y="2060849"/>
            <a:ext cx="8568952" cy="4608512"/>
          </a:xfrm>
        </p:spPr>
        <p:txBody>
          <a:bodyPr>
            <a:normAutofit lnSpcReduction="10000"/>
          </a:bodyPr>
          <a:lstStyle/>
          <a:p>
            <a:pPr marL="0" indent="0" algn="ctr">
              <a:buNone/>
            </a:pPr>
            <a:r>
              <a:rPr lang="ja-JP" altLang="en-US" sz="4000" u="sng" dirty="0" smtClean="0">
                <a:latin typeface="+mn-ea"/>
              </a:rPr>
              <a:t>在宅医療</a:t>
            </a:r>
            <a:r>
              <a:rPr lang="ja-JP" altLang="en-US" sz="4000" dirty="0" smtClean="0">
                <a:latin typeface="+mn-ea"/>
              </a:rPr>
              <a:t>懇話会において</a:t>
            </a:r>
            <a:endParaRPr lang="en-US" altLang="ja-JP" sz="4000" smtClean="0">
              <a:latin typeface="+mn-ea"/>
            </a:endParaRPr>
          </a:p>
          <a:p>
            <a:pPr marL="0" indent="0" algn="ctr">
              <a:buNone/>
            </a:pPr>
            <a:r>
              <a:rPr lang="ja-JP" altLang="en-US" sz="4000" smtClean="0">
                <a:latin typeface="+mn-ea"/>
              </a:rPr>
              <a:t>意見</a:t>
            </a:r>
            <a:r>
              <a:rPr lang="ja-JP" altLang="en-US" sz="4000" dirty="0" smtClean="0">
                <a:latin typeface="+mn-ea"/>
              </a:rPr>
              <a:t>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①　地域</a:t>
            </a:r>
            <a:r>
              <a:rPr lang="ja-JP" altLang="en-US" sz="2400" dirty="0">
                <a:latin typeface="+mn-ea"/>
              </a:rPr>
              <a:t>包括ケアシステム構築支援</a:t>
            </a:r>
            <a:r>
              <a:rPr lang="ja-JP" altLang="en-US" sz="2400" dirty="0" smtClean="0">
                <a:latin typeface="+mn-ea"/>
              </a:rPr>
              <a:t>事業（</a:t>
            </a:r>
            <a:r>
              <a:rPr lang="en-US" altLang="ja-JP" sz="2400" dirty="0" smtClean="0">
                <a:latin typeface="+mn-ea"/>
              </a:rPr>
              <a:t>R1</a:t>
            </a:r>
            <a:r>
              <a:rPr lang="ja-JP" altLang="en-US" sz="2400" dirty="0" smtClean="0">
                <a:latin typeface="+mn-ea"/>
              </a:rPr>
              <a:t>新規</a:t>
            </a:r>
            <a:r>
              <a:rPr lang="ja-JP" altLang="en-US" sz="2400" dirty="0">
                <a:latin typeface="+mn-ea"/>
              </a:rPr>
              <a:t>事業</a:t>
            </a:r>
            <a:r>
              <a:rPr lang="ja-JP" altLang="en-US" sz="2400" dirty="0" smtClean="0">
                <a:latin typeface="+mn-ea"/>
              </a:rPr>
              <a:t>）</a:t>
            </a:r>
            <a:endParaRPr lang="en-US" altLang="ja-JP" sz="2400" dirty="0" smtClean="0">
              <a:latin typeface="+mn-ea"/>
            </a:endParaRPr>
          </a:p>
          <a:p>
            <a:pPr marL="0" indent="0">
              <a:buNone/>
            </a:pPr>
            <a:endParaRPr lang="en-US" altLang="ja-JP" sz="2400" dirty="0">
              <a:latin typeface="+mn-ea"/>
            </a:endParaRPr>
          </a:p>
          <a:p>
            <a:pPr marL="0" indent="0">
              <a:buNone/>
            </a:pPr>
            <a:r>
              <a:rPr lang="ja-JP" altLang="en-US" sz="2400" dirty="0" smtClean="0">
                <a:latin typeface="+mn-ea"/>
              </a:rPr>
              <a:t>　②　</a:t>
            </a:r>
            <a:r>
              <a:rPr lang="ja-JP" altLang="en-US" sz="2400" dirty="0">
                <a:latin typeface="+mn-ea"/>
              </a:rPr>
              <a:t>在宅医療普及促進</a:t>
            </a:r>
            <a:r>
              <a:rPr lang="ja-JP" altLang="en-US" sz="2400" dirty="0" smtClean="0">
                <a:latin typeface="+mn-ea"/>
              </a:rPr>
              <a:t>事業</a:t>
            </a:r>
            <a:endParaRPr lang="en-US" altLang="ja-JP" sz="2400" dirty="0" smtClean="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a:t>
            </a:r>
            <a:r>
              <a:rPr lang="ja-JP" altLang="en-US" sz="2400" dirty="0">
                <a:latin typeface="+mn-ea"/>
              </a:rPr>
              <a:t>③</a:t>
            </a:r>
            <a:r>
              <a:rPr lang="ja-JP" altLang="en-US" sz="2400" dirty="0" smtClean="0">
                <a:latin typeface="+mn-ea"/>
              </a:rPr>
              <a:t>　医科</a:t>
            </a:r>
            <a:r>
              <a:rPr lang="ja-JP" altLang="en-US" sz="2400" dirty="0">
                <a:latin typeface="+mn-ea"/>
              </a:rPr>
              <a:t>歯科連携推進</a:t>
            </a:r>
            <a:r>
              <a:rPr lang="ja-JP" altLang="en-US" sz="2400" dirty="0" smtClean="0">
                <a:latin typeface="+mn-ea"/>
              </a:rPr>
              <a:t>事業</a:t>
            </a:r>
            <a:endParaRPr lang="en-US" altLang="ja-JP" sz="2400" dirty="0" smtClean="0">
              <a:latin typeface="+mn-ea"/>
            </a:endParaRPr>
          </a:p>
        </p:txBody>
      </p:sp>
      <p:sp>
        <p:nvSpPr>
          <p:cNvPr id="4" name="スライド番号プレースホルダー 3"/>
          <p:cNvSpPr>
            <a:spLocks noGrp="1"/>
          </p:cNvSpPr>
          <p:nvPr>
            <p:ph type="sldNum" sz="quarter" idx="12"/>
          </p:nvPr>
        </p:nvSpPr>
        <p:spPr>
          <a:xfrm>
            <a:off x="7010400" y="6486798"/>
            <a:ext cx="2133600" cy="365125"/>
          </a:xfrm>
        </p:spPr>
        <p:txBody>
          <a:bodyPr/>
          <a:lstStyle/>
          <a:p>
            <a:fld id="{DC08D7A6-B21C-4CC5-B909-7F83FE9B363B}" type="slidenum">
              <a:rPr kumimoji="1" lang="ja-JP" altLang="en-US" sz="2400" smtClean="0"/>
              <a:t>1</a:t>
            </a:fld>
            <a:endParaRPr kumimoji="1" lang="ja-JP" altLang="en-US" sz="2400" dirty="0"/>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16688" y="845261"/>
            <a:ext cx="8945696" cy="53399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１．事業目的</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地域包括ケアシステムの構築期限である）</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年度までに、在宅医療の提供体制を構築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市町村の課題</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楕円 26"/>
          <p:cNvSpPr/>
          <p:nvPr/>
        </p:nvSpPr>
        <p:spPr>
          <a:xfrm>
            <a:off x="7412877" y="3642302"/>
            <a:ext cx="1493717" cy="461805"/>
          </a:xfrm>
          <a:prstGeom prst="ellipse">
            <a:avLst/>
          </a:prstGeom>
          <a:ln w="50800"/>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84538" y="116770"/>
            <a:ext cx="9816054" cy="650447"/>
          </a:xfrm>
        </p:spPr>
        <p:txBody>
          <a:bodyPr>
            <a:normAutofit fontScale="90000"/>
          </a:bodyPr>
          <a:lstStyle/>
          <a:p>
            <a:pPr algn="l"/>
            <a:r>
              <a:rPr lang="ja-JP" altLang="en-US" sz="3600" b="1" dirty="0" smtClean="0"/>
              <a:t>基金事業①</a:t>
            </a:r>
            <a:r>
              <a:rPr lang="ja-JP" altLang="en-US" sz="2800" b="1" dirty="0" smtClean="0"/>
              <a:t>　</a:t>
            </a:r>
            <a:r>
              <a:rPr kumimoji="1" lang="ja-JP" altLang="en-US" sz="3100" b="1" dirty="0" smtClean="0"/>
              <a:t>地域包括ケアシステム構築支援事業</a:t>
            </a:r>
            <a:r>
              <a:rPr lang="ja-JP" altLang="en-US" sz="2200" b="1" dirty="0" smtClean="0"/>
              <a:t>（</a:t>
            </a:r>
            <a:r>
              <a:rPr lang="en-US" altLang="ja-JP" sz="2200" b="1" dirty="0" smtClean="0"/>
              <a:t>R1</a:t>
            </a:r>
            <a:r>
              <a:rPr lang="ja-JP" altLang="en-US" sz="2200" b="1" dirty="0" smtClean="0"/>
              <a:t>新規）</a:t>
            </a:r>
            <a:endParaRPr kumimoji="1" lang="ja-JP" altLang="en-US" sz="2200" b="1" u="sng" dirty="0"/>
          </a:p>
        </p:txBody>
      </p:sp>
      <p:sp>
        <p:nvSpPr>
          <p:cNvPr id="7" name="正方形/長方形 6"/>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13,961</a:t>
            </a:r>
            <a:r>
              <a:rPr lang="ja-JP" altLang="en-US" sz="1400" u="sng" dirty="0" smtClean="0">
                <a:latin typeface="+mj-ea"/>
                <a:ea typeface="+mj-ea"/>
              </a:rPr>
              <a:t>千円</a:t>
            </a:r>
            <a:endParaRPr lang="ja-JP" altLang="en-US" sz="1400" u="sng" dirty="0">
              <a:latin typeface="+mj-ea"/>
              <a:ea typeface="+mj-ea"/>
            </a:endParaRPr>
          </a:p>
        </p:txBody>
      </p:sp>
      <p:sp>
        <p:nvSpPr>
          <p:cNvPr id="8" name="テキスト ボックス 7"/>
          <p:cNvSpPr txBox="1"/>
          <p:nvPr/>
        </p:nvSpPr>
        <p:spPr>
          <a:xfrm>
            <a:off x="1577821" y="1380234"/>
            <a:ext cx="7328772" cy="1308050"/>
          </a:xfrm>
          <a:prstGeom prst="rect">
            <a:avLst/>
          </a:prstGeom>
          <a:noFill/>
        </p:spPr>
        <p:txBody>
          <a:bodyPr wrap="square" rtlCol="0">
            <a:spAutoFit/>
          </a:bodyPr>
          <a:lstStyle/>
          <a:p>
            <a:r>
              <a:rPr kumimoji="1" lang="ja-JP" altLang="en-US" sz="1400" b="1" u="sng" dirty="0" smtClean="0">
                <a:latin typeface="Meiryo UI" panose="020B0604030504040204" pitchFamily="50" charset="-128"/>
                <a:ea typeface="Meiryo UI" panose="020B0604030504040204" pitchFamily="50" charset="-128"/>
              </a:rPr>
              <a:t>医療分野についてノウハウが少なく、何から取組んでいいのかわからない市町村が多い</a:t>
            </a:r>
            <a:endParaRPr kumimoji="1" lang="en-US" altLang="ja-JP" sz="1400" b="1" u="sng"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kumimoji="1" lang="ja-JP" altLang="en-US" sz="1400" b="1" u="sng" dirty="0" smtClean="0">
                <a:latin typeface="Meiryo UI" panose="020B0604030504040204" pitchFamily="50" charset="-128"/>
                <a:ea typeface="Meiryo UI" panose="020B0604030504040204" pitchFamily="50" charset="-128"/>
              </a:rPr>
              <a:t>○医介連携の推進方法に関するもの</a:t>
            </a:r>
            <a:endParaRPr kumimoji="1" lang="en-US" altLang="ja-JP" sz="1400" b="1" u="sng"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課題、あるべき姿の検討・</a:t>
            </a:r>
            <a:r>
              <a:rPr kumimoji="1" lang="ja-JP" altLang="en-US" sz="1200" dirty="0" smtClean="0">
                <a:latin typeface="Meiryo UI" panose="020B0604030504040204" pitchFamily="50" charset="-128"/>
                <a:ea typeface="Meiryo UI" panose="020B0604030504040204" pitchFamily="50" charset="-128"/>
              </a:rPr>
              <a:t>共有</a:t>
            </a:r>
            <a:r>
              <a:rPr kumimoji="1" lang="ja-JP" altLang="en-US" sz="105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評価</a:t>
            </a:r>
            <a:r>
              <a:rPr kumimoji="1" lang="ja-JP" altLang="en-US" sz="1200" dirty="0">
                <a:latin typeface="Meiryo UI" panose="020B0604030504040204" pitchFamily="50" charset="-128"/>
                <a:ea typeface="Meiryo UI" panose="020B0604030504040204" pitchFamily="50" charset="-128"/>
              </a:rPr>
              <a:t>指標の</a:t>
            </a:r>
            <a:r>
              <a:rPr kumimoji="1" lang="ja-JP" altLang="en-US" sz="1200" dirty="0" smtClean="0">
                <a:latin typeface="Meiryo UI" panose="020B0604030504040204" pitchFamily="50" charset="-128"/>
                <a:ea typeface="Meiryo UI" panose="020B0604030504040204" pitchFamily="50" charset="-128"/>
              </a:rPr>
              <a:t>設定　など</a:t>
            </a:r>
            <a:endParaRPr kumimoji="1" lang="en-US" altLang="ja-JP" sz="12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1400" b="1" u="sng" dirty="0">
                <a:latin typeface="Meiryo UI" panose="020B0604030504040204" pitchFamily="50" charset="-128"/>
                <a:ea typeface="Meiryo UI" panose="020B0604030504040204" pitchFamily="50" charset="-128"/>
              </a:rPr>
              <a:t>○資源の把握・有効活用に関するもの</a:t>
            </a:r>
            <a:endParaRPr kumimoji="1" lang="en-US" altLang="ja-JP" sz="1400" b="1" u="sng"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の在宅医療資源についてデータの見方、分析</a:t>
            </a:r>
            <a:r>
              <a:rPr kumimoji="1" lang="ja-JP" altLang="en-US" sz="1200" dirty="0" smtClean="0">
                <a:latin typeface="Meiryo UI" panose="020B0604030504040204" pitchFamily="50" charset="-128"/>
                <a:ea typeface="Meiryo UI" panose="020B0604030504040204" pitchFamily="50" charset="-128"/>
              </a:rPr>
              <a:t>方法、有効活用</a:t>
            </a:r>
            <a:r>
              <a:rPr kumimoji="1" lang="ja-JP" altLang="en-US" sz="1200" dirty="0">
                <a:latin typeface="Meiryo UI" panose="020B0604030504040204" pitchFamily="50" charset="-128"/>
                <a:ea typeface="Meiryo UI" panose="020B0604030504040204" pitchFamily="50" charset="-128"/>
              </a:rPr>
              <a:t>に関する</a:t>
            </a:r>
            <a:r>
              <a:rPr kumimoji="1" lang="ja-JP" altLang="en-US" sz="1200" dirty="0" smtClean="0">
                <a:latin typeface="Meiryo UI" panose="020B0604030504040204" pitchFamily="50" charset="-128"/>
                <a:ea typeface="Meiryo UI" panose="020B0604030504040204" pitchFamily="50" charset="-128"/>
              </a:rPr>
              <a:t>検討　など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9756" y="2837575"/>
            <a:ext cx="713331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在宅医療の推進に向けた</a:t>
            </a:r>
            <a:r>
              <a:rPr kumimoji="1" lang="ja-JP" altLang="en-US" sz="1400" b="1" dirty="0" smtClean="0">
                <a:latin typeface="Meiryo UI" panose="020B0604030504040204" pitchFamily="50" charset="-128"/>
                <a:ea typeface="Meiryo UI" panose="020B0604030504040204" pitchFamily="50" charset="-128"/>
              </a:rPr>
              <a:t>モデル</a:t>
            </a:r>
            <a:r>
              <a:rPr kumimoji="1" lang="en-US" altLang="ja-JP" sz="1400" b="1" dirty="0" smtClean="0">
                <a:latin typeface="Meiryo UI" panose="020B0604030504040204" pitchFamily="50" charset="-128"/>
                <a:ea typeface="Meiryo UI" panose="020B0604030504040204" pitchFamily="50" charset="-128"/>
              </a:rPr>
              <a:t>3</a:t>
            </a:r>
            <a:r>
              <a:rPr kumimoji="1" lang="ja-JP" altLang="en-US" sz="1400" b="1" dirty="0" smtClean="0">
                <a:latin typeface="Meiryo UI" panose="020B0604030504040204" pitchFamily="50" charset="-128"/>
                <a:ea typeface="Meiryo UI" panose="020B0604030504040204" pitchFamily="50" charset="-128"/>
              </a:rPr>
              <a:t>地区のロードマップ</a:t>
            </a:r>
            <a:r>
              <a:rPr kumimoji="1" lang="en-US" altLang="ja-JP" sz="1400" b="1" baseline="300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作成を個別に支援し、作成手法を</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府域全体に展開</a:t>
            </a:r>
            <a:endParaRPr kumimoji="1" lang="en-US" altLang="ja-JP" sz="1400" b="1" dirty="0" smtClean="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129" y="1569519"/>
            <a:ext cx="1101630" cy="949689"/>
          </a:xfrm>
          <a:prstGeom prst="rect">
            <a:avLst/>
          </a:prstGeom>
        </p:spPr>
      </p:pic>
      <p:sp>
        <p:nvSpPr>
          <p:cNvPr id="21" name="右矢印 20"/>
          <p:cNvSpPr/>
          <p:nvPr/>
        </p:nvSpPr>
        <p:spPr>
          <a:xfrm rot="5400000">
            <a:off x="10095209" y="2410282"/>
            <a:ext cx="708653" cy="1608737"/>
          </a:xfrm>
          <a:prstGeom prst="rightArrow">
            <a:avLst>
              <a:gd name="adj1" fmla="val 62429"/>
              <a:gd name="adj2" fmla="val 41717"/>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17" name="四角形吹き出し 16"/>
          <p:cNvSpPr/>
          <p:nvPr/>
        </p:nvSpPr>
        <p:spPr>
          <a:xfrm>
            <a:off x="3281176" y="3210643"/>
            <a:ext cx="2801525" cy="732013"/>
          </a:xfrm>
          <a:prstGeom prst="wedgeRectCallout">
            <a:avLst>
              <a:gd name="adj1" fmla="val -37146"/>
              <a:gd name="adj2" fmla="val -65210"/>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ロードマップ・・・</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「医療」の提供体制に焦点をあわせた、</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各地区における在宅医療推進体制</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構築のための活動指針。</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23488" y="3580483"/>
            <a:ext cx="363719" cy="363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6972" y="2685052"/>
            <a:ext cx="1245074" cy="1160372"/>
          </a:xfrm>
          <a:prstGeom prst="rect">
            <a:avLst/>
          </a:prstGeom>
        </p:spPr>
      </p:pic>
      <p:sp>
        <p:nvSpPr>
          <p:cNvPr id="15" name="楕円 14"/>
          <p:cNvSpPr/>
          <p:nvPr/>
        </p:nvSpPr>
        <p:spPr>
          <a:xfrm>
            <a:off x="7423034" y="3666786"/>
            <a:ext cx="1493717" cy="461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府内の市町村</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担当者</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848087278"/>
              </p:ext>
            </p:extLst>
          </p:nvPr>
        </p:nvGraphicFramePr>
        <p:xfrm>
          <a:off x="391014" y="4642736"/>
          <a:ext cx="8381032" cy="1720361"/>
        </p:xfrm>
        <a:graphic>
          <a:graphicData uri="http://schemas.openxmlformats.org/drawingml/2006/table">
            <a:tbl>
              <a:tblPr firstRow="1" firstCol="1" bandRow="1">
                <a:tableStyleId>{5C22544A-7EE6-4342-B048-85BDC9FD1C3A}</a:tableStyleId>
              </a:tblPr>
              <a:tblGrid>
                <a:gridCol w="1150157">
                  <a:extLst>
                    <a:ext uri="{9D8B030D-6E8A-4147-A177-3AD203B41FA5}">
                      <a16:colId xmlns="" xmlns:a16="http://schemas.microsoft.com/office/drawing/2014/main" val="3383374259"/>
                    </a:ext>
                  </a:extLst>
                </a:gridCol>
                <a:gridCol w="2598781">
                  <a:extLst>
                    <a:ext uri="{9D8B030D-6E8A-4147-A177-3AD203B41FA5}">
                      <a16:colId xmlns="" xmlns:a16="http://schemas.microsoft.com/office/drawing/2014/main" val="3105630073"/>
                    </a:ext>
                  </a:extLst>
                </a:gridCol>
                <a:gridCol w="4632094">
                  <a:extLst>
                    <a:ext uri="{9D8B030D-6E8A-4147-A177-3AD203B41FA5}">
                      <a16:colId xmlns="" xmlns:a16="http://schemas.microsoft.com/office/drawing/2014/main" val="2043352224"/>
                    </a:ext>
                  </a:extLst>
                </a:gridCol>
              </a:tblGrid>
              <a:tr h="220925">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構成市町村</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altLang="en-US" sz="1200" kern="100" dirty="0" smtClean="0">
                          <a:effectLst/>
                          <a:latin typeface="Meiryo UI" panose="020B0604030504040204" pitchFamily="50" charset="-128"/>
                          <a:ea typeface="Meiryo UI" panose="020B0604030504040204" pitchFamily="50" charset="-128"/>
                        </a:rPr>
                        <a:t>選定</a:t>
                      </a:r>
                      <a:r>
                        <a:rPr lang="ja-JP" sz="1200" kern="100" dirty="0" smtClean="0">
                          <a:effectLst/>
                          <a:latin typeface="Meiryo UI" panose="020B0604030504040204" pitchFamily="50" charset="-128"/>
                          <a:ea typeface="Meiryo UI" panose="020B0604030504040204" pitchFamily="50" charset="-128"/>
                        </a:rPr>
                        <a:t>理由</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 xmlns:a16="http://schemas.microsoft.com/office/drawing/2014/main" val="2654069243"/>
                  </a:ext>
                </a:extLst>
              </a:tr>
              <a:tr h="446898">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泉州地区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sz="1100" kern="100" dirty="0">
                          <a:effectLst/>
                          <a:latin typeface="Meiryo UI" panose="020B0604030504040204" pitchFamily="50" charset="-128"/>
                          <a:ea typeface="Meiryo UI" panose="020B0604030504040204" pitchFamily="50" charset="-128"/>
                        </a:rPr>
                        <a:t>泉佐野市、泉南市</a:t>
                      </a:r>
                      <a:r>
                        <a:rPr lang="ja-JP" sz="1100" kern="100" dirty="0" smtClean="0">
                          <a:effectLst/>
                          <a:latin typeface="Meiryo UI" panose="020B0604030504040204" pitchFamily="50" charset="-128"/>
                          <a:ea typeface="Meiryo UI" panose="020B0604030504040204" pitchFamily="50" charset="-128"/>
                        </a:rPr>
                        <a:t>、阪南市、</a:t>
                      </a:r>
                      <a:r>
                        <a:rPr lang="ja-JP" altLang="ja-JP" sz="1100" kern="100" dirty="0" smtClean="0">
                          <a:effectLst/>
                          <a:latin typeface="Meiryo UI" panose="020B0604030504040204" pitchFamily="50" charset="-128"/>
                          <a:ea typeface="Meiryo UI" panose="020B0604030504040204" pitchFamily="50" charset="-128"/>
                        </a:rPr>
                        <a:t>熊取町、</a:t>
                      </a:r>
                      <a:endParaRPr lang="en-US" altLang="ja-JP" sz="11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100" kern="100" dirty="0" smtClean="0">
                          <a:effectLst/>
                          <a:latin typeface="Meiryo UI" panose="020B0604030504040204" pitchFamily="50" charset="-128"/>
                          <a:ea typeface="Meiryo UI" panose="020B0604030504040204" pitchFamily="50" charset="-128"/>
                        </a:rPr>
                        <a:t>田尻町</a:t>
                      </a:r>
                      <a:r>
                        <a:rPr lang="ja-JP" sz="1100" kern="100" dirty="0">
                          <a:effectLst/>
                          <a:latin typeface="Meiryo UI" panose="020B0604030504040204" pitchFamily="50" charset="-128"/>
                          <a:ea typeface="Meiryo UI" panose="020B0604030504040204" pitchFamily="50" charset="-128"/>
                        </a:rPr>
                        <a:t>、岬町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sz="1100" kern="100" dirty="0">
                          <a:effectLst/>
                          <a:latin typeface="Meiryo UI" panose="020B0604030504040204" pitchFamily="50" charset="-128"/>
                          <a:ea typeface="Meiryo UI" panose="020B0604030504040204" pitchFamily="50" charset="-128"/>
                        </a:rPr>
                        <a:t>地区</a:t>
                      </a:r>
                      <a:r>
                        <a:rPr lang="ja-JP" sz="1100" kern="100" dirty="0" smtClean="0">
                          <a:effectLst/>
                          <a:latin typeface="Meiryo UI" panose="020B0604030504040204" pitchFamily="50" charset="-128"/>
                          <a:ea typeface="Meiryo UI" panose="020B0604030504040204" pitchFamily="50" charset="-128"/>
                        </a:rPr>
                        <a:t>医師会</a:t>
                      </a:r>
                      <a:r>
                        <a:rPr lang="ja-JP" altLang="en-US" sz="1100" kern="100" dirty="0" smtClean="0">
                          <a:effectLst/>
                          <a:latin typeface="Meiryo UI" panose="020B0604030504040204" pitchFamily="50" charset="-128"/>
                          <a:ea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rPr>
                        <a:t>泉佐野泉南医師会</a:t>
                      </a:r>
                      <a:r>
                        <a:rPr lang="ja-JP" altLang="en-US" sz="1100" kern="100" dirty="0" smtClean="0">
                          <a:effectLst/>
                          <a:latin typeface="Meiryo UI" panose="020B0604030504040204" pitchFamily="50" charset="-128"/>
                          <a:ea typeface="Meiryo UI" panose="020B0604030504040204" pitchFamily="50" charset="-128"/>
                        </a:rPr>
                        <a:t>）</a:t>
                      </a:r>
                      <a:r>
                        <a:rPr lang="ja-JP" sz="1100" kern="100" dirty="0" smtClean="0">
                          <a:effectLst/>
                          <a:latin typeface="Meiryo UI" panose="020B0604030504040204" pitchFamily="50" charset="-128"/>
                          <a:ea typeface="Meiryo UI" panose="020B0604030504040204" pitchFamily="50" charset="-128"/>
                        </a:rPr>
                        <a:t>管内</a:t>
                      </a:r>
                      <a:r>
                        <a:rPr lang="ja-JP" sz="1100" kern="100" dirty="0">
                          <a:effectLst/>
                          <a:latin typeface="Meiryo UI" panose="020B0604030504040204" pitchFamily="50" charset="-128"/>
                          <a:ea typeface="Meiryo UI" panose="020B0604030504040204" pitchFamily="50" charset="-128"/>
                        </a:rPr>
                        <a:t>に多数の市町村</a:t>
                      </a:r>
                      <a:r>
                        <a:rPr lang="ja-JP" sz="1100" kern="100" dirty="0" smtClean="0">
                          <a:effectLst/>
                          <a:latin typeface="Meiryo UI" panose="020B0604030504040204" pitchFamily="50" charset="-128"/>
                          <a:ea typeface="Meiryo UI" panose="020B0604030504040204" pitchFamily="50" charset="-128"/>
                        </a:rPr>
                        <a:t>があり、市町村間</a:t>
                      </a:r>
                      <a:r>
                        <a:rPr lang="ja-JP" sz="1100" kern="100" dirty="0">
                          <a:effectLst/>
                          <a:latin typeface="Meiryo UI" panose="020B0604030504040204" pitchFamily="50" charset="-128"/>
                          <a:ea typeface="Meiryo UI" panose="020B0604030504040204" pitchFamily="50" charset="-128"/>
                        </a:rPr>
                        <a:t>を</a:t>
                      </a:r>
                      <a:r>
                        <a:rPr lang="ja-JP" sz="1100" kern="100" dirty="0" smtClean="0">
                          <a:effectLst/>
                          <a:latin typeface="Meiryo UI" panose="020B0604030504040204" pitchFamily="50" charset="-128"/>
                          <a:ea typeface="Meiryo UI" panose="020B0604030504040204" pitchFamily="50" charset="-128"/>
                        </a:rPr>
                        <a:t>跨いだ取組み</a:t>
                      </a:r>
                      <a:r>
                        <a:rPr lang="ja-JP" sz="1100" kern="100" dirty="0">
                          <a:effectLst/>
                          <a:latin typeface="Meiryo UI" panose="020B0604030504040204" pitchFamily="50" charset="-128"/>
                          <a:ea typeface="Meiryo UI" panose="020B0604030504040204" pitchFamily="50" charset="-128"/>
                        </a:rPr>
                        <a:t>が</a:t>
                      </a:r>
                      <a:r>
                        <a:rPr lang="ja-JP" sz="1100" kern="100" dirty="0" smtClean="0">
                          <a:effectLst/>
                          <a:latin typeface="Meiryo UI" panose="020B0604030504040204" pitchFamily="50" charset="-128"/>
                          <a:ea typeface="Meiryo UI" panose="020B0604030504040204" pitchFamily="50" charset="-128"/>
                        </a:rPr>
                        <a:t>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 xmlns:a16="http://schemas.microsoft.com/office/drawing/2014/main" val="3334556415"/>
                  </a:ext>
                </a:extLst>
              </a:tr>
              <a:tr h="545624">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中・</a:t>
                      </a:r>
                      <a:r>
                        <a:rPr lang="ja-JP" sz="1200" kern="100" dirty="0" smtClean="0">
                          <a:effectLst/>
                          <a:latin typeface="Meiryo UI" panose="020B0604030504040204" pitchFamily="50" charset="-128"/>
                          <a:ea typeface="Meiryo UI" panose="020B0604030504040204" pitchFamily="50" charset="-128"/>
                        </a:rPr>
                        <a:t>南河内</a:t>
                      </a:r>
                      <a:endParaRPr lang="en-US" altLang="ja-JP" sz="1200" kern="100" dirty="0" smtClean="0">
                        <a:effectLst/>
                        <a:latin typeface="Meiryo UI" panose="020B0604030504040204" pitchFamily="50" charset="-128"/>
                        <a:ea typeface="Meiryo UI" panose="020B0604030504040204" pitchFamily="50" charset="-128"/>
                      </a:endParaRPr>
                    </a:p>
                    <a:p>
                      <a:pPr algn="ctr">
                        <a:lnSpc>
                          <a:spcPts val="1800"/>
                        </a:lnSpc>
                        <a:spcAft>
                          <a:spcPts val="0"/>
                        </a:spcAft>
                      </a:pPr>
                      <a:r>
                        <a:rPr lang="ja-JP" sz="1200" kern="100" dirty="0" smtClean="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smtClean="0">
                          <a:effectLst/>
                          <a:latin typeface="Meiryo UI" panose="020B0604030504040204" pitchFamily="50" charset="-128"/>
                          <a:ea typeface="Meiryo UI" panose="020B0604030504040204" pitchFamily="50" charset="-128"/>
                        </a:rPr>
                        <a:t>柏原市、羽曳野市</a:t>
                      </a:r>
                      <a:r>
                        <a:rPr lang="ja-JP" altLang="en-US" sz="1100" kern="100" dirty="0" smtClean="0">
                          <a:effectLst/>
                          <a:latin typeface="Meiryo UI" panose="020B0604030504040204" pitchFamily="50" charset="-128"/>
                          <a:ea typeface="Meiryo UI" panose="020B0604030504040204" pitchFamily="50" charset="-128"/>
                        </a:rPr>
                        <a:t>、藤井寺市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altLang="en-US" sz="1100" kern="100" dirty="0" smtClean="0">
                          <a:effectLst/>
                          <a:latin typeface="Meiryo UI" panose="020B0604030504040204" pitchFamily="50" charset="-128"/>
                          <a:ea typeface="Meiryo UI" panose="020B0604030504040204" pitchFamily="50" charset="-128"/>
                        </a:rPr>
                        <a:t>既存の広域連携（消防組合等）があり、医療</a:t>
                      </a:r>
                      <a:r>
                        <a:rPr lang="ja-JP" sz="1100" kern="100" dirty="0" smtClean="0">
                          <a:effectLst/>
                          <a:latin typeface="Meiryo UI" panose="020B0604030504040204" pitchFamily="50" charset="-128"/>
                          <a:ea typeface="Meiryo UI" panose="020B0604030504040204" pitchFamily="50" charset="-128"/>
                        </a:rPr>
                        <a:t>圏域を</a:t>
                      </a:r>
                      <a:r>
                        <a:rPr lang="ja-JP" altLang="en-US" sz="1100" kern="100" dirty="0" smtClean="0">
                          <a:effectLst/>
                          <a:latin typeface="Meiryo UI" panose="020B0604030504040204" pitchFamily="50" charset="-128"/>
                          <a:ea typeface="Meiryo UI" panose="020B0604030504040204" pitchFamily="50" charset="-128"/>
                        </a:rPr>
                        <a:t>超えた整理が必要</a:t>
                      </a: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 xmlns:a16="http://schemas.microsoft.com/office/drawing/2014/main" val="1090513976"/>
                  </a:ext>
                </a:extLst>
              </a:tr>
              <a:tr h="488937">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豊能地区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池田市、豊能町</a:t>
                      </a:r>
                      <a:r>
                        <a:rPr lang="ja-JP" sz="1100" kern="100" dirty="0" smtClean="0">
                          <a:effectLst/>
                          <a:latin typeface="Meiryo UI" panose="020B0604030504040204" pitchFamily="50" charset="-128"/>
                          <a:ea typeface="Meiryo UI" panose="020B0604030504040204" pitchFamily="50" charset="-128"/>
                        </a:rPr>
                        <a:t>、能勢町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rPr>
                        <a:t>単独の地区医師会（</a:t>
                      </a:r>
                      <a:r>
                        <a:rPr lang="ja-JP" altLang="ja-JP" sz="1100" kern="100" dirty="0" smtClean="0">
                          <a:effectLst/>
                          <a:latin typeface="Meiryo UI" panose="020B0604030504040204" pitchFamily="50" charset="-128"/>
                          <a:ea typeface="Meiryo UI" panose="020B0604030504040204" pitchFamily="50" charset="-128"/>
                        </a:rPr>
                        <a:t>池田市医師会</a:t>
                      </a:r>
                      <a:r>
                        <a:rPr lang="ja-JP" altLang="en-US" sz="1100" kern="100" dirty="0" smtClean="0">
                          <a:effectLst/>
                          <a:latin typeface="Meiryo UI" panose="020B0604030504040204" pitchFamily="50" charset="-128"/>
                          <a:ea typeface="Meiryo UI" panose="020B0604030504040204" pitchFamily="50" charset="-128"/>
                        </a:rPr>
                        <a:t>）であるが、</a:t>
                      </a:r>
                      <a:r>
                        <a:rPr lang="en-US" altLang="ja-JP" sz="1100" kern="100" dirty="0" smtClean="0">
                          <a:effectLst/>
                          <a:latin typeface="Meiryo UI" panose="020B0604030504040204" pitchFamily="50" charset="-128"/>
                          <a:ea typeface="Meiryo UI" panose="020B0604030504040204" pitchFamily="50" charset="-128"/>
                        </a:rPr>
                        <a:t>2</a:t>
                      </a:r>
                      <a:r>
                        <a:rPr lang="ja-JP" altLang="en-US" sz="1100" kern="100" dirty="0" smtClean="0">
                          <a:effectLst/>
                          <a:latin typeface="Meiryo UI" panose="020B0604030504040204" pitchFamily="50" charset="-128"/>
                          <a:ea typeface="Meiryo UI" panose="020B0604030504040204" pitchFamily="50" charset="-128"/>
                        </a:rPr>
                        <a:t>町については日常生活圏として兵庫県（川西市）とのかかわりが深く、府県連携について整理が必要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 xmlns:a16="http://schemas.microsoft.com/office/drawing/2014/main" val="2365407651"/>
                  </a:ext>
                </a:extLst>
              </a:tr>
            </a:tbl>
          </a:graphicData>
        </a:graphic>
      </p:graphicFrame>
      <p:sp>
        <p:nvSpPr>
          <p:cNvPr id="23" name="Text Box 6"/>
          <p:cNvSpPr txBox="1">
            <a:spLocks noChangeArrowheads="1"/>
          </p:cNvSpPr>
          <p:nvPr/>
        </p:nvSpPr>
        <p:spPr bwMode="auto">
          <a:xfrm>
            <a:off x="405222" y="4217343"/>
            <a:ext cx="1133416" cy="385541"/>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latin typeface="Meiryo UI" panose="020B0604030504040204" pitchFamily="50" charset="-128"/>
                <a:ea typeface="Meiryo UI" panose="020B0604030504040204" pitchFamily="50" charset="-128"/>
                <a:cs typeface="メイリオ" panose="020B0604030504040204" pitchFamily="50" charset="-128"/>
              </a:rPr>
              <a:t>モデル地区</a:t>
            </a:r>
            <a:endParaRPr lang="en-US" altLang="ja-JP" sz="14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Text Box 6"/>
          <p:cNvSpPr txBox="1">
            <a:spLocks noChangeArrowheads="1"/>
          </p:cNvSpPr>
          <p:nvPr/>
        </p:nvSpPr>
        <p:spPr bwMode="auto">
          <a:xfrm>
            <a:off x="403871" y="6384972"/>
            <a:ext cx="1134767" cy="319469"/>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他地区</a:t>
            </a:r>
            <a:endParaRPr lang="en-US" altLang="ja-JP" sz="12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5" name="正方形/長方形 24"/>
          <p:cNvSpPr/>
          <p:nvPr/>
        </p:nvSpPr>
        <p:spPr>
          <a:xfrm>
            <a:off x="1538639" y="6396669"/>
            <a:ext cx="7233408" cy="323488"/>
          </a:xfrm>
          <a:prstGeom prst="rect">
            <a:avLst/>
          </a:prstGeom>
        </p:spPr>
        <p:txBody>
          <a:bodyPr wrap="square">
            <a:spAutoFit/>
          </a:bodyPr>
          <a:lstStyle/>
          <a:p>
            <a:pPr algn="just">
              <a:lnSpc>
                <a:spcPts val="1800"/>
              </a:lnSpc>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「ロードマップ作成研修会」等、ロードマップ作成のノウハウ</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展開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を実施</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右矢印 15"/>
          <p:cNvSpPr/>
          <p:nvPr/>
        </p:nvSpPr>
        <p:spPr>
          <a:xfrm>
            <a:off x="6109937" y="3149678"/>
            <a:ext cx="1375895" cy="853942"/>
          </a:xfrm>
          <a:prstGeom prst="rightArrow">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26" name="テキスト ボックス 25"/>
          <p:cNvSpPr txBox="1"/>
          <p:nvPr/>
        </p:nvSpPr>
        <p:spPr>
          <a:xfrm>
            <a:off x="1577821" y="4240848"/>
            <a:ext cx="7075531"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モデル地区に対し、ロードマップの作成を個別に支援</a:t>
            </a:r>
            <a:endParaRPr kumimoji="1" lang="ja-JP" altLang="en-US" sz="1200" dirty="0">
              <a:latin typeface="Meiryo UI" panose="020B0604030504040204" pitchFamily="50" charset="-128"/>
              <a:ea typeface="Meiryo UI" panose="020B0604030504040204" pitchFamily="50" charset="-128"/>
            </a:endParaRPr>
          </a:p>
        </p:txBody>
      </p:sp>
      <p:sp>
        <p:nvSpPr>
          <p:cNvPr id="28" name="Text Box 6"/>
          <p:cNvSpPr txBox="1">
            <a:spLocks noChangeArrowheads="1"/>
          </p:cNvSpPr>
          <p:nvPr/>
        </p:nvSpPr>
        <p:spPr bwMode="auto">
          <a:xfrm>
            <a:off x="3323488" y="3966218"/>
            <a:ext cx="3286061" cy="170609"/>
          </a:xfrm>
          <a:prstGeom prst="rect">
            <a:avLst/>
          </a:prstGeom>
          <a:noFill/>
          <a:ln w="19050">
            <a:noFill/>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en-US" altLang="ja-JP" sz="10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メイリオ" panose="020B0604030504040204" pitchFamily="50" charset="-128"/>
              </a:rPr>
              <a:t>モデル地区におけるロードマップは試案であり、行政計画ではない。</a:t>
            </a:r>
            <a:endParaRPr lang="en-US" altLang="ja-JP" sz="1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6984265" y="6492875"/>
            <a:ext cx="2133600" cy="365125"/>
          </a:xfrm>
        </p:spPr>
        <p:txBody>
          <a:bodyPr/>
          <a:lstStyle/>
          <a:p>
            <a:fld id="{DC08D7A6-B21C-4CC5-B909-7F83FE9B363B}" type="slidenum">
              <a:rPr kumimoji="1" lang="ja-JP" altLang="en-US" sz="2400" smtClean="0"/>
              <a:t>2</a:t>
            </a:fld>
            <a:endParaRPr kumimoji="1" lang="ja-JP" altLang="en-US" sz="2400" dirty="0"/>
          </a:p>
        </p:txBody>
      </p:sp>
    </p:spTree>
    <p:extLst>
      <p:ext uri="{BB962C8B-B14F-4D97-AF65-F5344CB8AC3E}">
        <p14:creationId xmlns:p14="http://schemas.microsoft.com/office/powerpoint/2010/main" val="1321460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タイトル 1"/>
          <p:cNvSpPr>
            <a:spLocks noGrp="1"/>
          </p:cNvSpPr>
          <p:nvPr>
            <p:ph type="title"/>
          </p:nvPr>
        </p:nvSpPr>
        <p:spPr>
          <a:xfrm>
            <a:off x="31228" y="113776"/>
            <a:ext cx="8928804" cy="620687"/>
          </a:xfrm>
        </p:spPr>
        <p:txBody>
          <a:bodyPr>
            <a:normAutofit fontScale="90000"/>
          </a:bodyPr>
          <a:lstStyle/>
          <a:p>
            <a:r>
              <a:rPr kumimoji="1" lang="ja-JP" altLang="en-US" sz="4000" b="1" dirty="0" smtClean="0"/>
              <a:t>基金事業②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83480" y="734463"/>
            <a:ext cx="3146767" cy="307777"/>
          </a:xfrm>
          <a:prstGeom prst="rect">
            <a:avLst/>
          </a:prstGeom>
        </p:spPr>
        <p:txBody>
          <a:bodyPr wrap="square">
            <a:spAutoFit/>
          </a:bodyPr>
          <a:lstStyle/>
          <a:p>
            <a:pPr algn="ctr"/>
            <a:r>
              <a:rPr lang="ja-JP" altLang="en-US" sz="1400" u="sng" dirty="0" smtClean="0">
                <a:latin typeface="メイリオ" panose="020B0604030504040204" pitchFamily="50" charset="-128"/>
                <a:ea typeface="メイリオ" panose="020B0604030504040204" pitchFamily="50" charset="-128"/>
              </a:rPr>
              <a:t>令和元年度予算額</a:t>
            </a:r>
            <a:r>
              <a:rPr lang="ja-JP" altLang="en-US" sz="1400" u="sng" dirty="0">
                <a:latin typeface="メイリオ" panose="020B0604030504040204" pitchFamily="50" charset="-128"/>
                <a:ea typeface="メイリオ" panose="020B0604030504040204" pitchFamily="50" charset="-128"/>
              </a:rPr>
              <a:t>　</a:t>
            </a:r>
            <a:r>
              <a:rPr lang="en-US" altLang="ja-JP" sz="1400" u="sng" dirty="0" smtClean="0">
                <a:latin typeface="メイリオ" panose="020B0604030504040204" pitchFamily="50" charset="-128"/>
                <a:ea typeface="メイリオ" panose="020B0604030504040204" pitchFamily="50" charset="-128"/>
              </a:rPr>
              <a:t>9,600</a:t>
            </a:r>
            <a:r>
              <a:rPr lang="ja-JP" altLang="en-US" sz="1400" u="sng" dirty="0" smtClean="0">
                <a:latin typeface="メイリオ" panose="020B0604030504040204" pitchFamily="50" charset="-128"/>
                <a:ea typeface="メイリオ" panose="020B0604030504040204" pitchFamily="50" charset="-128"/>
              </a:rPr>
              <a:t>千円</a:t>
            </a:r>
            <a:endParaRPr lang="ja-JP" altLang="en-US" sz="1400" u="sng" dirty="0">
              <a:latin typeface="メイリオ" panose="020B0604030504040204" pitchFamily="50" charset="-128"/>
              <a:ea typeface="メイリオ" panose="020B0604030504040204" pitchFamily="50" charset="-128"/>
            </a:endParaRPr>
          </a:p>
        </p:txBody>
      </p:sp>
      <p:sp>
        <p:nvSpPr>
          <p:cNvPr id="40" name="テキスト ボックス 42"/>
          <p:cNvSpPr txBox="1">
            <a:spLocks noChangeArrowheads="1"/>
          </p:cNvSpPr>
          <p:nvPr/>
        </p:nvSpPr>
        <p:spPr bwMode="auto">
          <a:xfrm>
            <a:off x="121931" y="1014346"/>
            <a:ext cx="9108315" cy="3751027"/>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患者や家族が、医療従事者から適切な情報提供（説明）を受け、在宅医療の選択肢を知り、意思決定できる状態をめざす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大阪府医師会、大阪府内の郡市区医師会、大阪府内に所在する医療法第１条の５に定める病院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３．補助対象事業</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在宅医療に携わる医療従事者等を対象に、</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の理解促進研修を行う事業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関連の理解促進に重点化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ガイドライン、</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の概要、あるいは実践（参考：カテゴリー　例）のいずれかに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関する研修。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を研修の主テーマとする場合は、在宅医療関係（在宅医療概要、退院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支援、地域連携、多職種連携、緊急時対応、各疾病・処置　等）の内容を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併せ行うことは可。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9,600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予算額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千円・実績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地区医師会</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８病院</a:t>
            </a:r>
            <a:endParaRPr lang="en-US" altLang="ja-JP" sz="3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　補助率</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10/10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ただし、応募多数の場合は、補助額を調整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四角形吹き出し 4"/>
          <p:cNvSpPr/>
          <p:nvPr/>
        </p:nvSpPr>
        <p:spPr>
          <a:xfrm>
            <a:off x="6346057" y="2968302"/>
            <a:ext cx="2376264" cy="1080120"/>
          </a:xfrm>
          <a:prstGeom prst="wedgeRectCallout">
            <a:avLst>
              <a:gd name="adj1" fmla="val -26903"/>
              <a:gd name="adj2" fmla="val -69273"/>
            </a:avLst>
          </a:prstGeom>
          <a:ln w="19050">
            <a:prstDash val="sysDot"/>
          </a:ln>
        </p:spPr>
        <p:style>
          <a:lnRef idx="2">
            <a:schemeClr val="accent2"/>
          </a:lnRef>
          <a:fillRef idx="1">
            <a:schemeClr val="lt1"/>
          </a:fillRef>
          <a:effectRef idx="0">
            <a:schemeClr val="accent2"/>
          </a:effectRef>
          <a:fontRef idx="minor">
            <a:schemeClr val="dk1"/>
          </a:fontRef>
        </p:style>
        <p:txBody>
          <a:bodyPr rtlCol="0" anchor="t"/>
          <a:lstStyle/>
          <a:p>
            <a:r>
              <a:rPr lang="ja-JP" altLang="en-US" sz="1050" dirty="0"/>
              <a:t>「アドバンス・ケア・プランニング（</a:t>
            </a:r>
            <a:r>
              <a:rPr lang="en-US" altLang="ja-JP" sz="1050" dirty="0"/>
              <a:t>ACP</a:t>
            </a:r>
            <a:r>
              <a:rPr lang="ja-JP" altLang="en-US" sz="1050" dirty="0"/>
              <a:t>）</a:t>
            </a:r>
            <a:r>
              <a:rPr lang="ja-JP" altLang="en-US" sz="1050" dirty="0" smtClean="0"/>
              <a:t>」　とは・・・</a:t>
            </a:r>
            <a:endParaRPr lang="ja-JP" altLang="en-US" sz="1050" dirty="0"/>
          </a:p>
          <a:p>
            <a:r>
              <a:rPr lang="ja-JP" altLang="en-US" sz="1050" dirty="0"/>
              <a:t>　</a:t>
            </a:r>
            <a:r>
              <a:rPr lang="ja-JP" altLang="en-US" sz="1050" dirty="0" smtClean="0"/>
              <a:t>自ら</a:t>
            </a:r>
            <a:r>
              <a:rPr lang="ja-JP" altLang="en-US" sz="1050" dirty="0"/>
              <a:t>が望む人生の最終段階</a:t>
            </a:r>
            <a:r>
              <a:rPr lang="ja-JP" altLang="en-US" sz="1050" dirty="0" smtClean="0"/>
              <a:t>における</a:t>
            </a:r>
            <a:endParaRPr lang="en-US" altLang="ja-JP" sz="1050" dirty="0" smtClean="0"/>
          </a:p>
          <a:p>
            <a:r>
              <a:rPr lang="ja-JP" altLang="en-US" sz="1050" dirty="0"/>
              <a:t>　</a:t>
            </a:r>
            <a:r>
              <a:rPr lang="ja-JP" altLang="en-US" sz="1050" dirty="0" smtClean="0"/>
              <a:t>医療</a:t>
            </a:r>
            <a:r>
              <a:rPr lang="ja-JP" altLang="en-US" sz="1050" dirty="0"/>
              <a:t>・ケアについて、</a:t>
            </a:r>
            <a:r>
              <a:rPr lang="ja-JP" altLang="en-US" sz="1050" dirty="0" smtClean="0"/>
              <a:t>前もって</a:t>
            </a:r>
            <a:r>
              <a:rPr lang="ja-JP" altLang="en-US" sz="1050" dirty="0"/>
              <a:t>考え</a:t>
            </a:r>
            <a:r>
              <a:rPr lang="ja-JP" altLang="en-US" sz="1050" dirty="0" smtClean="0"/>
              <a:t>、</a:t>
            </a:r>
            <a:endParaRPr lang="en-US" altLang="ja-JP" sz="1050" dirty="0" smtClean="0"/>
          </a:p>
          <a:p>
            <a:r>
              <a:rPr lang="ja-JP" altLang="en-US" sz="1050" dirty="0"/>
              <a:t>　</a:t>
            </a:r>
            <a:r>
              <a:rPr lang="ja-JP" altLang="en-US" sz="1050" dirty="0" smtClean="0"/>
              <a:t>医療</a:t>
            </a:r>
            <a:r>
              <a:rPr lang="ja-JP" altLang="en-US" sz="1050" dirty="0"/>
              <a:t>・ケアチーム</a:t>
            </a:r>
            <a:r>
              <a:rPr lang="ja-JP" altLang="en-US" sz="1050" dirty="0" smtClean="0"/>
              <a:t>等と繰り返し話</a:t>
            </a:r>
            <a:r>
              <a:rPr lang="ja-JP" altLang="en-US" sz="1050" dirty="0"/>
              <a:t>し</a:t>
            </a:r>
            <a:r>
              <a:rPr lang="ja-JP" altLang="en-US" sz="1050" dirty="0" smtClean="0"/>
              <a:t>合</a:t>
            </a:r>
            <a:endParaRPr lang="en-US" altLang="ja-JP" sz="1050" dirty="0" smtClean="0"/>
          </a:p>
          <a:p>
            <a:r>
              <a:rPr lang="ja-JP" altLang="en-US" sz="1050" dirty="0"/>
              <a:t>　</a:t>
            </a:r>
            <a:r>
              <a:rPr lang="ja-JP" altLang="en-US" sz="1050" dirty="0" err="1" smtClean="0"/>
              <a:t>い</a:t>
            </a:r>
            <a:r>
              <a:rPr lang="ja-JP" altLang="en-US" sz="1050" dirty="0" err="1"/>
              <a:t>共</a:t>
            </a:r>
            <a:r>
              <a:rPr lang="ja-JP" altLang="en-US" sz="1050" dirty="0"/>
              <a:t>有する</a:t>
            </a:r>
            <a:r>
              <a:rPr lang="ja-JP" altLang="en-US" sz="1050" dirty="0" smtClean="0"/>
              <a:t>取組</a:t>
            </a:r>
            <a:endParaRPr kumimoji="1" lang="ja-JP" altLang="en-US" sz="1050" dirty="0"/>
          </a:p>
        </p:txBody>
      </p:sp>
      <p:sp>
        <p:nvSpPr>
          <p:cNvPr id="11" name="大かっこ 10"/>
          <p:cNvSpPr/>
          <p:nvPr/>
        </p:nvSpPr>
        <p:spPr>
          <a:xfrm>
            <a:off x="339202" y="2924760"/>
            <a:ext cx="5172316" cy="10801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2" name="Picture 51" descr="0503_9494_00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242" y="5453978"/>
            <a:ext cx="1188954" cy="58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6"/>
          <p:cNvSpPr txBox="1">
            <a:spLocks noChangeArrowheads="1"/>
          </p:cNvSpPr>
          <p:nvPr/>
        </p:nvSpPr>
        <p:spPr bwMode="auto">
          <a:xfrm>
            <a:off x="5179847" y="5364773"/>
            <a:ext cx="283589" cy="114722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2191877" y="6021137"/>
            <a:ext cx="906385" cy="490860"/>
            <a:chOff x="7808232" y="3594652"/>
            <a:chExt cx="904626" cy="372487"/>
          </a:xfrm>
        </p:grpSpPr>
        <p:pic>
          <p:nvPicPr>
            <p:cNvPr id="15" name="Picture 52" descr="0503_9494_00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84" descr="介護士.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42" descr="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正方形/長方形 17"/>
          <p:cNvSpPr/>
          <p:nvPr/>
        </p:nvSpPr>
        <p:spPr bwMode="auto">
          <a:xfrm>
            <a:off x="727150" y="6417478"/>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727149" y="6154601"/>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20" name="Picture 19" descr="010401bldgl08s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9293" y="5689986"/>
            <a:ext cx="964087" cy="61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33623" y="5532822"/>
            <a:ext cx="1120458" cy="727562"/>
          </a:xfrm>
          <a:prstGeom prst="rect">
            <a:avLst/>
          </a:prstGeom>
        </p:spPr>
      </p:pic>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52503" y="5625021"/>
            <a:ext cx="754270" cy="625185"/>
          </a:xfrm>
          <a:prstGeom prst="rect">
            <a:avLst/>
          </a:prstGeom>
        </p:spPr>
      </p:pic>
      <p:sp>
        <p:nvSpPr>
          <p:cNvPr id="24" name="ホームベース 23"/>
          <p:cNvSpPr/>
          <p:nvPr/>
        </p:nvSpPr>
        <p:spPr bwMode="gray">
          <a:xfrm>
            <a:off x="5167592" y="4793400"/>
            <a:ext cx="3486489" cy="503333"/>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の理解促進）</a:t>
            </a:r>
            <a:endPar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bwMode="auto">
          <a:xfrm>
            <a:off x="738744" y="4761519"/>
            <a:ext cx="3010031" cy="50261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50"/>
          <p:cNvSpPr txBox="1">
            <a:spLocks noChangeArrowheads="1"/>
          </p:cNvSpPr>
          <p:nvPr/>
        </p:nvSpPr>
        <p:spPr bwMode="auto">
          <a:xfrm>
            <a:off x="3455731" y="5334114"/>
            <a:ext cx="285224" cy="1177884"/>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05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62"/>
          <p:cNvSpPr/>
          <p:nvPr/>
        </p:nvSpPr>
        <p:spPr bwMode="auto">
          <a:xfrm>
            <a:off x="5482500" y="6277650"/>
            <a:ext cx="3081003" cy="419744"/>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bwMode="auto">
          <a:xfrm>
            <a:off x="727150" y="5880732"/>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555196" y="6566589"/>
            <a:ext cx="2241784" cy="261610"/>
          </a:xfrm>
          <a:prstGeom prst="rect">
            <a:avLst/>
          </a:prstGeom>
        </p:spPr>
        <p:txBody>
          <a:bodyPr wrap="square">
            <a:spAutoFit/>
          </a:bodyPr>
          <a:lstStyle/>
          <a:p>
            <a:r>
              <a:rPr lang="en-US" altLang="ja-JP" sz="1100" b="1" dirty="0" smtClean="0">
                <a:latin typeface="Meiryo UI" pitchFamily="50" charset="-128"/>
                <a:ea typeface="Meiryo UI" pitchFamily="50" charset="-128"/>
                <a:cs typeface="Meiryo UI" pitchFamily="50" charset="-128"/>
              </a:rPr>
              <a:t>【</a:t>
            </a:r>
            <a:r>
              <a:rPr lang="ja-JP" altLang="en-US" sz="1100" b="1" dirty="0" smtClean="0">
                <a:latin typeface="Meiryo UI" pitchFamily="50" charset="-128"/>
                <a:ea typeface="Meiryo UI" pitchFamily="50" charset="-128"/>
                <a:cs typeface="Meiryo UI" pitchFamily="50" charset="-128"/>
              </a:rPr>
              <a:t>事業概要（イメージ）図</a:t>
            </a:r>
            <a:r>
              <a:rPr lang="en-US" altLang="ja-JP" sz="1100" b="1" dirty="0" smtClean="0">
                <a:latin typeface="Meiryo UI" pitchFamily="50" charset="-128"/>
                <a:ea typeface="Meiryo UI" pitchFamily="50" charset="-128"/>
                <a:cs typeface="Meiryo UI" pitchFamily="50" charset="-128"/>
              </a:rPr>
              <a:t>】</a:t>
            </a:r>
            <a:endParaRPr lang="en-US" altLang="ja-JP" sz="900" b="1" dirty="0">
              <a:latin typeface="Meiryo UI" pitchFamily="50" charset="-128"/>
              <a:ea typeface="Meiryo UI" pitchFamily="50" charset="-128"/>
              <a:cs typeface="Meiryo UI" pitchFamily="50" charset="-128"/>
            </a:endParaRPr>
          </a:p>
        </p:txBody>
      </p:sp>
      <p:sp>
        <p:nvSpPr>
          <p:cNvPr id="34" name="正方形/長方形 33"/>
          <p:cNvSpPr/>
          <p:nvPr/>
        </p:nvSpPr>
        <p:spPr bwMode="auto">
          <a:xfrm>
            <a:off x="728160" y="5605049"/>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735382" y="5339474"/>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36" name="右矢印 14"/>
          <p:cNvSpPr/>
          <p:nvPr/>
        </p:nvSpPr>
        <p:spPr bwMode="gray">
          <a:xfrm rot="5946812" flipV="1">
            <a:off x="7180373" y="5402510"/>
            <a:ext cx="382498" cy="238409"/>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トライプ矢印 1"/>
          <p:cNvSpPr/>
          <p:nvPr/>
        </p:nvSpPr>
        <p:spPr>
          <a:xfrm>
            <a:off x="3883765" y="5577027"/>
            <a:ext cx="1246060" cy="700623"/>
          </a:xfrm>
          <a:prstGeom prst="stripedRightArrow">
            <a:avLst>
              <a:gd name="adj1" fmla="val 46104"/>
              <a:gd name="adj2" fmla="val 65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05451" y="6479266"/>
            <a:ext cx="2133600" cy="365125"/>
          </a:xfrm>
        </p:spPr>
        <p:txBody>
          <a:bodyPr/>
          <a:lstStyle/>
          <a:p>
            <a:fld id="{DC08D7A6-B21C-4CC5-B909-7F83FE9B363B}" type="slidenum">
              <a:rPr kumimoji="1" lang="ja-JP" altLang="en-US" sz="2400" smtClean="0"/>
              <a:t>3</a:t>
            </a:fld>
            <a:endParaRPr kumimoji="1" lang="ja-JP" altLang="en-US" sz="2400" dirty="0"/>
          </a:p>
        </p:txBody>
      </p:sp>
    </p:spTree>
    <p:extLst>
      <p:ext uri="{BB962C8B-B14F-4D97-AF65-F5344CB8AC3E}">
        <p14:creationId xmlns:p14="http://schemas.microsoft.com/office/powerpoint/2010/main" val="912918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事業概要</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１　</a:t>
            </a:r>
            <a:r>
              <a:rPr lang="ja-JP" altLang="en-US" sz="1200" b="1" u="sng" dirty="0" smtClean="0">
                <a:latin typeface="HG丸ｺﾞｼｯｸM-PRO" panose="020F0600000000000000" pitchFamily="50" charset="-128"/>
                <a:ea typeface="HG丸ｺﾞｼｯｸM-PRO" panose="020F0600000000000000" pitchFamily="50" charset="-128"/>
              </a:rPr>
              <a:t>院内スタッフの口腔ケアへの理解促進　</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病院へ地域医科歯科連携推進員</a:t>
            </a:r>
            <a:r>
              <a:rPr lang="en-US" altLang="ja-JP" sz="1200" baseline="30000" dirty="0" smtClean="0">
                <a:latin typeface="HG丸ｺﾞｼｯｸM-PRO" panose="020F0600000000000000" pitchFamily="50" charset="-128"/>
                <a:ea typeface="HG丸ｺﾞｼｯｸM-PRO" panose="020F0600000000000000" pitchFamily="50" charset="-128"/>
              </a:rPr>
              <a:t>※</a:t>
            </a:r>
            <a:r>
              <a:rPr lang="ja-JP" altLang="en-US" sz="1200" baseline="30000" dirty="0" smtClean="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を派遣する。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歯科口腔に関する専門的助言</a:t>
            </a:r>
            <a:r>
              <a:rPr lang="en-US" altLang="ja-JP" sz="1200" u="sng" dirty="0" smtClean="0">
                <a:latin typeface="HG丸ｺﾞｼｯｸM-PRO" panose="020F0600000000000000" pitchFamily="50" charset="-128"/>
                <a:ea typeface="HG丸ｺﾞｼｯｸM-PRO" panose="020F0600000000000000" pitchFamily="50" charset="-128"/>
              </a:rPr>
              <a:t/>
            </a:r>
            <a:br>
              <a:rPr lang="en-US" altLang="ja-JP" sz="1200" u="sng"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院内での口腔ケア相談</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周術期における口腔機能評価・導入支援</a:t>
            </a:r>
            <a:r>
              <a:rPr lang="en-US" altLang="ja-JP"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院内キャンサーボードへの参画　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院内スタッフの人材育成支援</a:t>
            </a:r>
            <a:endParaRPr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病院スタッフ向け口腔ケア研修の実施</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事例集約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effectLst/>
                <a:latin typeface="HG丸ｺﾞｼｯｸM-PRO" panose="020F0600000000000000" pitchFamily="50" charset="-128"/>
                <a:ea typeface="HG丸ｺﾞｼｯｸM-PRO" panose="020F0600000000000000" pitchFamily="50" charset="-128"/>
              </a:rPr>
              <a:t>２</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地域病院との連携推進</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地域医科歯科連携推進員による連絡調整を行う。</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・病院（医科）と歯科診療所との連携　</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・地域病院連携推進研修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３　歯科医療従事者の資質向上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医科歯科連携推進支援室の設置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・病院と歯科医療機関との連絡調整（</a:t>
            </a:r>
            <a:r>
              <a:rPr lang="ja-JP" altLang="en-US" sz="1000" dirty="0" smtClean="0">
                <a:latin typeface="HG丸ｺﾞｼｯｸM-PRO" panose="020F0600000000000000" pitchFamily="50" charset="-128"/>
                <a:ea typeface="HG丸ｺﾞｼｯｸM-PRO" panose="020F0600000000000000" pitchFamily="50" charset="-128"/>
              </a:rPr>
              <a:t>医療圏を超える事案など）</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r>
              <a:rPr lang="en-US" altLang="ja-JP" sz="1000" baseline="30000" dirty="0" smtClean="0">
                <a:effectLst/>
                <a:latin typeface="HG丸ｺﾞｼｯｸM-PRO" panose="020F0600000000000000" pitchFamily="50" charset="-128"/>
                <a:ea typeface="HG丸ｺﾞｼｯｸM-PRO" panose="020F0600000000000000" pitchFamily="50" charset="-128"/>
              </a:rPr>
              <a:t>※</a:t>
            </a:r>
            <a:r>
              <a:rPr lang="ja-JP" altLang="en-US" sz="1000" baseline="30000" dirty="0" smtClean="0">
                <a:effectLst/>
                <a:latin typeface="HG丸ｺﾞｼｯｸM-PRO" panose="020F0600000000000000" pitchFamily="50" charset="-128"/>
                <a:ea typeface="HG丸ｺﾞｼｯｸM-PRO" panose="020F0600000000000000" pitchFamily="50" charset="-128"/>
              </a:rPr>
              <a:t>１　</a:t>
            </a:r>
            <a:r>
              <a:rPr lang="ja-JP" altLang="en-US" sz="1000" dirty="0" smtClean="0">
                <a:effectLst/>
                <a:latin typeface="HG丸ｺﾞｼｯｸM-PRO" panose="020F0600000000000000" pitchFamily="50" charset="-128"/>
                <a:ea typeface="HG丸ｺﾞｼｯｸM-PRO" panose="020F0600000000000000" pitchFamily="50" charset="-128"/>
              </a:rPr>
              <a:t>地域医科歯科連携推進員</a:t>
            </a:r>
            <a:endParaRPr lang="en-US" altLang="ja-JP" sz="1000" dirty="0" smtClean="0">
              <a:effectLst/>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在宅歯科医療連携体制推進事業にて研修を受講し、がん患者等への口腔機能管理や連携手法を学んだ歯科医師・歯科衛生士のうち、歯科医師・歯科衛生士として</a:t>
            </a: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年以上実務経験があるなど、本業務を行うにあたって十分な経験等を有する者。</a:t>
            </a:r>
            <a:r>
              <a:rPr lang="en-US" altLang="ja-JP" sz="1000" dirty="0" smtClean="0">
                <a:latin typeface="HG丸ｺﾞｼｯｸM-PRO" panose="020F0600000000000000" pitchFamily="50" charset="-128"/>
                <a:ea typeface="HG丸ｺﾞｼｯｸM-PRO" panose="020F0600000000000000" pitchFamily="50" charset="-128"/>
              </a:rPr>
              <a:t>2</a:t>
            </a:r>
            <a:r>
              <a:rPr lang="ja-JP" altLang="en-US" sz="1000" dirty="0" smtClean="0">
                <a:latin typeface="HG丸ｺﾞｼｯｸM-PRO" panose="020F0600000000000000" pitchFamily="50" charset="-128"/>
                <a:ea typeface="HG丸ｺﾞｼｯｸM-PRO" panose="020F0600000000000000" pitchFamily="50" charset="-128"/>
              </a:rPr>
              <a:t>次医療圏（大阪市は基本医療圏）ごとに配置（</a:t>
            </a:r>
            <a:r>
              <a:rPr lang="en-US" altLang="ja-JP" sz="1000" dirty="0" smtClean="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か所予定）。</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r>
              <a:rPr lang="en-US" altLang="ja-JP" sz="1200" dirty="0" smtClean="0">
                <a:effectLst/>
                <a:latin typeface="HG丸ｺﾞｼｯｸM-PRO" panose="020F0600000000000000" pitchFamily="50" charset="-128"/>
                <a:ea typeface="HG丸ｺﾞｼｯｸM-PRO" panose="020F0600000000000000" pitchFamily="50" charset="-128"/>
              </a:rPr>
              <a:t>【</a:t>
            </a:r>
            <a:r>
              <a:rPr lang="ja-JP" altLang="en-US" sz="1200" dirty="0" smtClean="0">
                <a:effectLst/>
                <a:latin typeface="HG丸ｺﾞｼｯｸM-PRO" panose="020F0600000000000000" pitchFamily="50" charset="-128"/>
                <a:ea typeface="HG丸ｺﾞｼｯｸM-PRO" panose="020F0600000000000000" pitchFamily="50" charset="-128"/>
              </a:rPr>
              <a:t>目的</a:t>
            </a:r>
            <a:r>
              <a:rPr lang="en-US" altLang="ja-JP" sz="1200" dirty="0" smtClean="0">
                <a:effectLst/>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　がん</a:t>
            </a:r>
            <a:r>
              <a:rPr lang="ja-JP" altLang="en-US" sz="1200" dirty="0" smtClean="0">
                <a:effectLst/>
                <a:latin typeface="HG丸ｺﾞｼｯｸM-PRO" panose="020F0600000000000000" pitchFamily="50" charset="-128"/>
                <a:ea typeface="HG丸ｺﾞｼｯｸM-PRO" panose="020F0600000000000000" pitchFamily="50" charset="-128"/>
              </a:rPr>
              <a:t>患者が継続的に口腔管理が受けられるよう、がん患者の療養に携わる</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医療機関スタッフの口腔ケアに対する理解の促進、地域病院と歯科との</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algn="ctr"/>
            <a:r>
              <a:rPr kumimoji="1" lang="ja-JP" altLang="en-US" sz="1000" b="1" dirty="0" smtClean="0"/>
              <a:t>  事 務 局  </a:t>
            </a:r>
            <a:endParaRPr kumimoji="1" lang="ja-JP" altLang="en-US" sz="1000" b="1" dirty="0"/>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algn="ctr"/>
            <a:r>
              <a:rPr lang="ja-JP" altLang="en-US" sz="1000" b="1" dirty="0"/>
              <a:t>地域</a:t>
            </a:r>
            <a:r>
              <a:rPr lang="ja-JP" altLang="en-US" sz="1000" b="1" dirty="0" smtClean="0"/>
              <a:t>連携室</a:t>
            </a:r>
            <a:endParaRPr kumimoji="1" lang="ja-JP" altLang="en-US" sz="1000" b="1" dirty="0"/>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algn="ctr"/>
            <a:r>
              <a:rPr lang="ja-JP" altLang="en-US" sz="1000" b="1" dirty="0" smtClean="0"/>
              <a:t> 看　 護 　部 </a:t>
            </a:r>
            <a:endParaRPr kumimoji="1" lang="ja-JP" altLang="en-US" sz="1000" b="1" dirty="0"/>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algn="ctr"/>
            <a:r>
              <a:rPr lang="ja-JP" altLang="en-US" sz="1000" b="1" dirty="0" smtClean="0"/>
              <a:t>  診  療  科  </a:t>
            </a:r>
            <a:endParaRPr kumimoji="1" lang="ja-JP" altLang="en-US" sz="1000" b="1" dirty="0"/>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algn="ctr"/>
            <a:r>
              <a:rPr lang="ja-JP" altLang="en-US" sz="1000" b="1" dirty="0" smtClean="0"/>
              <a:t>専門チーム</a:t>
            </a:r>
            <a:endParaRPr kumimoji="1" lang="ja-JP" altLang="en-US" sz="1000" b="1" dirty="0"/>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r>
              <a:rPr lang="ja-JP" altLang="en-US" sz="1000" dirty="0" smtClean="0"/>
              <a:t>・院内口腔ケア相談対応</a:t>
            </a:r>
            <a:endParaRPr lang="en-US" altLang="ja-JP" sz="1000" dirty="0" smtClean="0"/>
          </a:p>
          <a:p>
            <a:r>
              <a:rPr kumimoji="1" lang="ja-JP" altLang="en-US" sz="1000" dirty="0" smtClean="0"/>
              <a:t>・連携歯科医院相談対応</a:t>
            </a:r>
            <a:endParaRPr kumimoji="1" lang="en-US" altLang="ja-JP" sz="1000" dirty="0" smtClean="0"/>
          </a:p>
          <a:p>
            <a:r>
              <a:rPr lang="ja-JP" altLang="en-US" sz="1000" dirty="0" smtClean="0"/>
              <a:t>・口腔ケア推奨案内</a:t>
            </a:r>
            <a:endParaRPr kumimoji="1" lang="ja-JP" altLang="en-US" sz="1000" dirty="0"/>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r>
              <a:rPr lang="ja-JP" altLang="en-US" sz="1000" dirty="0" smtClean="0"/>
              <a:t>・口腔管理相談対応</a:t>
            </a:r>
            <a:endParaRPr lang="en-US" altLang="ja-JP" sz="1000" dirty="0" smtClean="0"/>
          </a:p>
          <a:p>
            <a:r>
              <a:rPr lang="ja-JP" altLang="en-US" sz="1000" dirty="0" smtClean="0"/>
              <a:t>・周術期口腔機能評価・導入支援</a:t>
            </a:r>
            <a:endParaRPr lang="en-US" altLang="ja-JP" sz="1000" dirty="0" smtClean="0"/>
          </a:p>
          <a:p>
            <a:r>
              <a:rPr kumimoji="1" lang="ja-JP" altLang="en-US" sz="1000" dirty="0" smtClean="0"/>
              <a:t>・キャンサーボードへの参画</a:t>
            </a:r>
            <a:endParaRPr kumimoji="1" lang="ja-JP" altLang="en-US" sz="1000" dirty="0"/>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r>
              <a:rPr lang="ja-JP" altLang="en-US" sz="1000" dirty="0" smtClean="0"/>
              <a:t>・口腔ケア研修会</a:t>
            </a:r>
            <a:endParaRPr lang="en-US" altLang="ja-JP" sz="1000" dirty="0" smtClean="0"/>
          </a:p>
          <a:p>
            <a:r>
              <a:rPr kumimoji="1" lang="ja-JP" altLang="en-US" sz="1000" dirty="0" smtClean="0"/>
              <a:t>・事例集約</a:t>
            </a:r>
            <a:endParaRPr kumimoji="1" lang="ja-JP" altLang="en-US" sz="1000" dirty="0"/>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r>
              <a:rPr lang="ja-JP" altLang="en-US" sz="900" dirty="0" smtClean="0"/>
              <a:t>地域医科歯科連携推進員</a:t>
            </a:r>
            <a:endParaRPr lang="en-US" altLang="ja-JP" sz="900" dirty="0" smtClean="0"/>
          </a:p>
          <a:p>
            <a:r>
              <a:rPr lang="ja-JP" altLang="en-US" sz="900" dirty="0"/>
              <a:t>（</a:t>
            </a:r>
            <a:r>
              <a:rPr lang="ja-JP" altLang="en-US" sz="900" dirty="0" smtClean="0"/>
              <a:t>歯科医師、歯科衛生士）を派遣</a:t>
            </a:r>
            <a:endParaRPr kumimoji="1" lang="ja-JP" altLang="en-US" sz="900" dirty="0"/>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algn="r"/>
            <a:r>
              <a:rPr lang="en-US" altLang="ja-JP" sz="1000" dirty="0" smtClean="0"/>
              <a:t>【</a:t>
            </a:r>
            <a:r>
              <a:rPr lang="ja-JP" altLang="en-US" sz="1000" dirty="0" smtClean="0"/>
              <a:t>医科歯科連携推進支援室</a:t>
            </a:r>
            <a:r>
              <a:rPr lang="en-US" altLang="ja-JP" sz="1000" dirty="0" smtClean="0"/>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r>
              <a:rPr lang="en-US" altLang="ja-JP" sz="1000" dirty="0" smtClean="0"/>
              <a:t>【</a:t>
            </a:r>
            <a:r>
              <a:rPr lang="ja-JP" altLang="en-US" sz="1000" dirty="0"/>
              <a:t>地域病院との</a:t>
            </a:r>
            <a:r>
              <a:rPr lang="ja-JP" altLang="en-US" sz="1000" dirty="0" smtClean="0"/>
              <a:t>連携推進</a:t>
            </a:r>
            <a:r>
              <a:rPr lang="en-US" altLang="ja-JP" sz="1000" dirty="0" smtClean="0"/>
              <a:t>】</a:t>
            </a:r>
          </a:p>
          <a:p>
            <a:r>
              <a:rPr lang="ja-JP" altLang="en-US" sz="1000" dirty="0" smtClean="0"/>
              <a:t>・地域病院連携推進研修会</a:t>
            </a:r>
            <a:endParaRPr kumimoji="1" lang="en-US" altLang="ja-JP" sz="1000" dirty="0" smtClean="0"/>
          </a:p>
          <a:p>
            <a:r>
              <a:rPr lang="ja-JP" altLang="en-US" sz="1000" dirty="0"/>
              <a:t>　</a:t>
            </a:r>
            <a:r>
              <a:rPr lang="ja-JP" altLang="en-US" sz="1000" dirty="0" smtClean="0"/>
              <a:t>　　　　　　　　　　　　　　　</a:t>
            </a:r>
            <a:r>
              <a:rPr kumimoji="1" lang="ja-JP" altLang="en-US" sz="1000" dirty="0" smtClean="0"/>
              <a:t>など</a:t>
            </a:r>
            <a:endParaRPr kumimoji="1" lang="ja-JP" altLang="en-US" sz="1000" dirty="0"/>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r>
              <a:rPr lang="ja-JP" altLang="en-US" sz="1000" dirty="0" smtClean="0"/>
              <a:t>・がん対応可能歯科医療機関調査、集約、情報提供</a:t>
            </a:r>
            <a:endParaRPr lang="en-US" altLang="ja-JP" sz="1000" dirty="0" smtClean="0"/>
          </a:p>
          <a:p>
            <a:r>
              <a:rPr lang="ja-JP" altLang="en-US" sz="1000" dirty="0" smtClean="0"/>
              <a:t>・医科歯科連携支援資料作成、提供</a:t>
            </a:r>
            <a:endParaRPr lang="en-US" altLang="ja-JP" sz="1000" dirty="0" smtClean="0"/>
          </a:p>
          <a:p>
            <a:r>
              <a:rPr lang="ja-JP" altLang="en-US" sz="1000" dirty="0" smtClean="0"/>
              <a:t>・地域医科歯科</a:t>
            </a:r>
            <a:r>
              <a:rPr lang="ja-JP" altLang="en-US" sz="900" dirty="0" smtClean="0"/>
              <a:t>連携</a:t>
            </a:r>
            <a:r>
              <a:rPr lang="ja-JP" altLang="en-US" sz="1000" dirty="0" smtClean="0"/>
              <a:t>推進員資質向上研修会</a:t>
            </a:r>
            <a:r>
              <a:rPr lang="ja-JP" altLang="en-US" sz="1000" dirty="0"/>
              <a:t>　</a:t>
            </a:r>
            <a:r>
              <a:rPr lang="ja-JP" altLang="en-US" sz="1000" dirty="0" smtClean="0"/>
              <a:t>など</a:t>
            </a:r>
            <a:endParaRPr kumimoji="1" lang="ja-JP" altLang="en-US" sz="1000" dirty="0"/>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algn="ctr"/>
            <a:r>
              <a:rPr kumimoji="1" lang="ja-JP" altLang="en-US" sz="1000" dirty="0" smtClean="0"/>
              <a:t>（事業イメージ）</a:t>
            </a:r>
            <a:endParaRPr kumimoji="1" lang="ja-JP" altLang="en-US" sz="1000" dirty="0"/>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t>基金事業③　医科歯科連携推進事業</a:t>
            </a:r>
            <a:r>
              <a:rPr lang="ja-JP" altLang="en-US" sz="2000" b="1" dirty="0" smtClean="0"/>
              <a:t>（㉚から継続）　</a:t>
            </a:r>
            <a:endParaRPr lang="ja-JP" altLang="en-US" sz="3200" b="1" dirty="0"/>
          </a:p>
        </p:txBody>
      </p:sp>
      <p:sp>
        <p:nvSpPr>
          <p:cNvPr id="5" name="正方形/長方形 4"/>
          <p:cNvSpPr/>
          <p:nvPr/>
        </p:nvSpPr>
        <p:spPr>
          <a:xfrm>
            <a:off x="6054800" y="689106"/>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58,798</a:t>
            </a:r>
            <a:r>
              <a:rPr lang="ja-JP" altLang="en-US" sz="1400" u="sng" dirty="0" smtClean="0">
                <a:latin typeface="+mj-ea"/>
                <a:ea typeface="+mj-ea"/>
              </a:rPr>
              <a:t>千円</a:t>
            </a:r>
            <a:endParaRPr lang="ja-JP" altLang="en-US" sz="1400" u="sng" dirty="0">
              <a:latin typeface="+mj-ea"/>
              <a:ea typeface="+mj-ea"/>
            </a:endParaRPr>
          </a:p>
        </p:txBody>
      </p:sp>
      <p:sp>
        <p:nvSpPr>
          <p:cNvPr id="51" name="スライド番号プレースホルダー 50"/>
          <p:cNvSpPr>
            <a:spLocks noGrp="1"/>
          </p:cNvSpPr>
          <p:nvPr>
            <p:ph type="sldNum" sz="quarter" idx="12"/>
          </p:nvPr>
        </p:nvSpPr>
        <p:spPr>
          <a:xfrm>
            <a:off x="7010400" y="6594396"/>
            <a:ext cx="2133600" cy="365125"/>
          </a:xfrm>
        </p:spPr>
        <p:txBody>
          <a:bodyPr/>
          <a:lstStyle/>
          <a:p>
            <a:fld id="{DC08D7A6-B21C-4CC5-B909-7F83FE9B363B}" type="slidenum">
              <a:rPr kumimoji="1" lang="ja-JP" altLang="en-US" sz="2400" smtClean="0"/>
              <a:t>4</a:t>
            </a:fld>
            <a:endParaRPr kumimoji="1" lang="ja-JP" altLang="en-US" sz="2400" dirty="0"/>
          </a:p>
        </p:txBody>
      </p:sp>
    </p:spTree>
    <p:extLst>
      <p:ext uri="{BB962C8B-B14F-4D97-AF65-F5344CB8AC3E}">
        <p14:creationId xmlns:p14="http://schemas.microsoft.com/office/powerpoint/2010/main" val="3512235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455"/>
            <a:ext cx="8229600" cy="1143000"/>
          </a:xfrm>
        </p:spPr>
        <p:txBody>
          <a:bodyPr>
            <a:noAutofit/>
          </a:bodyPr>
          <a:lstStyle/>
          <a:p>
            <a:r>
              <a:rPr lang="ja-JP" altLang="en-US" sz="2800" dirty="0" smtClean="0"/>
              <a:t>府民向け啓発媒体の作成</a:t>
            </a:r>
            <a:endParaRPr kumimoji="1" lang="ja-JP" altLang="en-US" sz="2800" dirty="0"/>
          </a:p>
        </p:txBody>
      </p:sp>
      <p:pic>
        <p:nvPicPr>
          <p:cNvPr id="4" name="図 3" descr="がん治療を支えるお口のケア.pdf - Adobe Reader"/>
          <p:cNvPicPr>
            <a:picLocks noChangeAspect="1"/>
          </p:cNvPicPr>
          <p:nvPr/>
        </p:nvPicPr>
        <p:blipFill rotWithShape="1">
          <a:blip r:embed="rId2">
            <a:extLst>
              <a:ext uri="{28A0092B-C50C-407E-A947-70E740481C1C}">
                <a14:useLocalDpi xmlns:a14="http://schemas.microsoft.com/office/drawing/2010/main" val="0"/>
              </a:ext>
            </a:extLst>
          </a:blip>
          <a:srcRect l="14219" t="7328" r="15469" b="1600"/>
          <a:stretch/>
        </p:blipFill>
        <p:spPr>
          <a:xfrm>
            <a:off x="3014663" y="1257302"/>
            <a:ext cx="5943600" cy="4200143"/>
          </a:xfrm>
          <a:prstGeom prst="rect">
            <a:avLst/>
          </a:prstGeom>
        </p:spPr>
      </p:pic>
      <p:pic>
        <p:nvPicPr>
          <p:cNvPr id="5" name="図 4" descr="がん治療を支えるお口のケア.pdf - Adobe Reader"/>
          <p:cNvPicPr>
            <a:picLocks noChangeAspect="1"/>
          </p:cNvPicPr>
          <p:nvPr/>
        </p:nvPicPr>
        <p:blipFill rotWithShape="1">
          <a:blip r:embed="rId3">
            <a:extLst>
              <a:ext uri="{28A0092B-C50C-407E-A947-70E740481C1C}">
                <a14:useLocalDpi xmlns:a14="http://schemas.microsoft.com/office/drawing/2010/main" val="0"/>
              </a:ext>
            </a:extLst>
          </a:blip>
          <a:srcRect l="14219" t="7614" r="16314" b="1886"/>
          <a:stretch/>
        </p:blipFill>
        <p:spPr>
          <a:xfrm>
            <a:off x="42863" y="2684273"/>
            <a:ext cx="5872162" cy="4173727"/>
          </a:xfrm>
          <a:prstGeom prst="rect">
            <a:avLst/>
          </a:prstGeom>
        </p:spPr>
      </p:pic>
      <p:sp>
        <p:nvSpPr>
          <p:cNvPr id="7" name="テキスト ボックス 6"/>
          <p:cNvSpPr txBox="1"/>
          <p:nvPr/>
        </p:nvSpPr>
        <p:spPr>
          <a:xfrm>
            <a:off x="5743576" y="6173471"/>
            <a:ext cx="3386137" cy="369332"/>
          </a:xfrm>
          <a:prstGeom prst="rect">
            <a:avLst/>
          </a:prstGeom>
          <a:noFill/>
        </p:spPr>
        <p:txBody>
          <a:bodyPr wrap="square" rtlCol="0">
            <a:spAutoFit/>
          </a:bodyPr>
          <a:lstStyle/>
          <a:p>
            <a:r>
              <a:rPr kumimoji="1" lang="ja-JP" altLang="en-US" dirty="0" smtClean="0"/>
              <a:t>府内がん診療拠点病院等で活用</a:t>
            </a:r>
            <a:endParaRPr kumimoji="1" lang="ja-JP" altLang="en-US" dirty="0"/>
          </a:p>
        </p:txBody>
      </p:sp>
      <p:sp>
        <p:nvSpPr>
          <p:cNvPr id="3" name="スライド番号プレースホルダー 2"/>
          <p:cNvSpPr>
            <a:spLocks noGrp="1"/>
          </p:cNvSpPr>
          <p:nvPr>
            <p:ph type="sldNum" sz="quarter" idx="12"/>
          </p:nvPr>
        </p:nvSpPr>
        <p:spPr>
          <a:xfrm>
            <a:off x="6994933" y="6492875"/>
            <a:ext cx="2133600" cy="365125"/>
          </a:xfrm>
        </p:spPr>
        <p:txBody>
          <a:bodyPr/>
          <a:lstStyle/>
          <a:p>
            <a:fld id="{DC08D7A6-B21C-4CC5-B909-7F83FE9B363B}" type="slidenum">
              <a:rPr kumimoji="1" lang="ja-JP" altLang="en-US" sz="2400" smtClean="0"/>
              <a:t>5</a:t>
            </a:fld>
            <a:endParaRPr kumimoji="1" lang="ja-JP" altLang="en-US" sz="2400" dirty="0"/>
          </a:p>
        </p:txBody>
      </p:sp>
    </p:spTree>
    <p:extLst>
      <p:ext uri="{BB962C8B-B14F-4D97-AF65-F5344CB8AC3E}">
        <p14:creationId xmlns:p14="http://schemas.microsoft.com/office/powerpoint/2010/main" val="171108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3.xml><?xml version="1.0" encoding="utf-8"?>
<ds:datastoreItem xmlns:ds="http://schemas.openxmlformats.org/officeDocument/2006/customXml" ds:itemID="{190D8809-E693-418E-AC8F-AD03240C7406}">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11953</TotalTime>
  <Words>586</Words>
  <Application>Microsoft Office PowerPoint</Application>
  <PresentationFormat>画面に合わせる (4:3)</PresentationFormat>
  <Paragraphs>171</Paragraphs>
  <Slides>5</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HG丸ｺﾞｼｯｸM-PRO</vt:lpstr>
      <vt:lpstr>Meiryo UI</vt:lpstr>
      <vt:lpstr>ＭＳ Ｐゴシック</vt:lpstr>
      <vt:lpstr>メイリオ</vt:lpstr>
      <vt:lpstr>Arial</vt:lpstr>
      <vt:lpstr>Calibri</vt:lpstr>
      <vt:lpstr>Times New Roman</vt:lpstr>
      <vt:lpstr>Wingdings</vt:lpstr>
      <vt:lpstr>Office ​​テーマ</vt:lpstr>
      <vt:lpstr>資料３－３</vt:lpstr>
      <vt:lpstr>基金事業①　地域包括ケアシステム構築支援事業（R1新規）</vt:lpstr>
      <vt:lpstr>基金事業②　在宅医療普及促進事業（㉙から継続）</vt:lpstr>
      <vt:lpstr>PowerPoint プレゼンテーション</vt:lpstr>
      <vt:lpstr>府民向け啓発媒体の作成</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井村　　 礼</cp:lastModifiedBy>
  <cp:revision>854</cp:revision>
  <cp:lastPrinted>2019-08-22T07:34:42Z</cp:lastPrinted>
  <dcterms:created xsi:type="dcterms:W3CDTF">2014-04-18T03:40:46Z</dcterms:created>
  <dcterms:modified xsi:type="dcterms:W3CDTF">2019-09-17T00:39:54Z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