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84" r:id="rId1"/>
  </p:sldMasterIdLst>
  <p:notesMasterIdLst>
    <p:notesMasterId r:id="rId8"/>
  </p:notesMasterIdLst>
  <p:handoutMasterIdLst>
    <p:handoutMasterId r:id="rId9"/>
  </p:handoutMasterIdLst>
  <p:sldIdLst>
    <p:sldId id="476" r:id="rId2"/>
    <p:sldId id="477" r:id="rId3"/>
    <p:sldId id="478" r:id="rId4"/>
    <p:sldId id="479" r:id="rId5"/>
    <p:sldId id="480" r:id="rId6"/>
    <p:sldId id="481" r:id="rId7"/>
  </p:sldIdLst>
  <p:sldSz cx="9144000" cy="6858000" type="screen4x3"/>
  <p:notesSz cx="6735763" cy="9866313"/>
  <p:defaultTextStyle>
    <a:defPPr>
      <a:defRPr lang="zh-CN"/>
    </a:defPPr>
    <a:lvl1pPr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1pPr>
    <a:lvl2pPr marL="4572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2pPr>
    <a:lvl3pPr marL="9144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3pPr>
    <a:lvl4pPr marL="13716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4pPr>
    <a:lvl5pPr marL="1828800" algn="l" rtl="0" fontAlgn="base">
      <a:spcBef>
        <a:spcPct val="0"/>
      </a:spcBef>
      <a:spcAft>
        <a:spcPct val="0"/>
      </a:spcAft>
      <a:buFont typeface="Arial" charset="0"/>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29">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343D9C"/>
    <a:srgbClr val="FFCC99"/>
    <a:srgbClr val="177D36"/>
    <a:srgbClr val="006666"/>
    <a:srgbClr val="CCFFCC"/>
    <a:srgbClr val="C0C0C0"/>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6" autoAdjust="0"/>
  </p:normalViewPr>
  <p:slideViewPr>
    <p:cSldViewPr>
      <p:cViewPr varScale="1">
        <p:scale>
          <a:sx n="66" d="100"/>
          <a:sy n="66" d="100"/>
        </p:scale>
        <p:origin x="1506" y="78"/>
      </p:cViewPr>
      <p:guideLst>
        <p:guide orient="horz" pos="2129"/>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60" d="100"/>
          <a:sy n="160" d="100"/>
        </p:scale>
        <p:origin x="-612" y="5514"/>
      </p:cViewPr>
      <p:guideLst>
        <p:guide orient="horz" pos="3107"/>
        <p:guide pos="2121"/>
      </p:guideLst>
    </p:cSldViewPr>
  </p:notes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237"/>
          </a:xfrm>
          <a:prstGeom prst="rect">
            <a:avLst/>
          </a:prstGeom>
        </p:spPr>
        <p:txBody>
          <a:bodyPr vert="horz" lIns="90638" tIns="45319" rIns="90638" bIns="45319" rtlCol="0"/>
          <a:lstStyle>
            <a:lvl1pPr algn="l">
              <a:buFont typeface="Arial" pitchFamily="34" charset="0"/>
              <a:buNone/>
              <a:defRPr kumimoji="1" sz="1200">
                <a:latin typeface="Arial" pitchFamily="34" charset="0"/>
              </a:defRPr>
            </a:lvl1pPr>
          </a:lstStyle>
          <a:p>
            <a:pPr>
              <a:defRPr/>
            </a:pPr>
            <a:endParaRPr lang="ja-JP" altLang="en-US"/>
          </a:p>
        </p:txBody>
      </p:sp>
      <p:sp>
        <p:nvSpPr>
          <p:cNvPr id="3" name="日付プレースホルダー 2"/>
          <p:cNvSpPr>
            <a:spLocks noGrp="1"/>
          </p:cNvSpPr>
          <p:nvPr>
            <p:ph type="dt" sz="quarter" idx="1"/>
          </p:nvPr>
        </p:nvSpPr>
        <p:spPr>
          <a:xfrm>
            <a:off x="3815573" y="0"/>
            <a:ext cx="2918621" cy="493237"/>
          </a:xfrm>
          <a:prstGeom prst="rect">
            <a:avLst/>
          </a:prstGeom>
        </p:spPr>
        <p:txBody>
          <a:bodyPr vert="horz" lIns="90638" tIns="45319" rIns="90638" bIns="45319" rtlCol="0"/>
          <a:lstStyle>
            <a:lvl1pPr algn="r">
              <a:buFont typeface="Arial" pitchFamily="34" charset="0"/>
              <a:buNone/>
              <a:defRPr kumimoji="1" sz="1200">
                <a:latin typeface="Arial" pitchFamily="34" charset="0"/>
              </a:defRPr>
            </a:lvl1pPr>
          </a:lstStyle>
          <a:p>
            <a:pPr>
              <a:defRPr/>
            </a:pPr>
            <a:fld id="{1127DD66-7ADF-41A0-94E9-FFE807198537}" type="datetime1">
              <a:rPr lang="ja-JP" altLang="en-US" smtClean="0"/>
              <a:t>2017/6/27</a:t>
            </a:fld>
            <a:endParaRPr lang="ja-JP" altLang="en-US"/>
          </a:p>
        </p:txBody>
      </p:sp>
      <p:sp>
        <p:nvSpPr>
          <p:cNvPr id="4" name="フッター プレースホルダー 3"/>
          <p:cNvSpPr>
            <a:spLocks noGrp="1"/>
          </p:cNvSpPr>
          <p:nvPr>
            <p:ph type="ftr" sz="quarter" idx="2"/>
          </p:nvPr>
        </p:nvSpPr>
        <p:spPr>
          <a:xfrm>
            <a:off x="2" y="9371501"/>
            <a:ext cx="2918621" cy="493236"/>
          </a:xfrm>
          <a:prstGeom prst="rect">
            <a:avLst/>
          </a:prstGeom>
        </p:spPr>
        <p:txBody>
          <a:bodyPr vert="horz" lIns="90638" tIns="45319" rIns="90638" bIns="45319" rtlCol="0" anchor="b"/>
          <a:lstStyle>
            <a:lvl1pPr algn="l">
              <a:buFont typeface="Arial" pitchFamily="34" charset="0"/>
              <a:buNone/>
              <a:defRPr kumimoji="1" sz="1200">
                <a:latin typeface="Arial" pitchFamily="34" charset="0"/>
              </a:defRPr>
            </a:lvl1pPr>
          </a:lstStyle>
          <a:p>
            <a:pPr>
              <a:defRPr/>
            </a:pPr>
            <a:endParaRPr lang="ja-JP" altLang="en-US"/>
          </a:p>
        </p:txBody>
      </p:sp>
      <p:sp>
        <p:nvSpPr>
          <p:cNvPr id="5" name="スライド番号プレースホルダー 4"/>
          <p:cNvSpPr>
            <a:spLocks noGrp="1"/>
          </p:cNvSpPr>
          <p:nvPr>
            <p:ph type="sldNum" sz="quarter" idx="3"/>
          </p:nvPr>
        </p:nvSpPr>
        <p:spPr>
          <a:xfrm>
            <a:off x="3815573" y="9371501"/>
            <a:ext cx="2918621" cy="493236"/>
          </a:xfrm>
          <a:prstGeom prst="rect">
            <a:avLst/>
          </a:prstGeom>
        </p:spPr>
        <p:txBody>
          <a:bodyPr vert="horz" lIns="90638" tIns="45319" rIns="90638" bIns="45319" rtlCol="0" anchor="b"/>
          <a:lstStyle>
            <a:lvl1pPr algn="r">
              <a:buFont typeface="Arial" pitchFamily="34" charset="0"/>
              <a:buNone/>
              <a:defRPr kumimoji="1" sz="1200">
                <a:latin typeface="Arial" pitchFamily="34" charset="0"/>
              </a:defRPr>
            </a:lvl1pPr>
          </a:lstStyle>
          <a:p>
            <a:pPr>
              <a:defRPr/>
            </a:pPr>
            <a:fld id="{BF4AB4B2-1FFA-4BF7-B498-9A994FD94904}" type="slidenum">
              <a:rPr lang="ja-JP" altLang="en-US"/>
              <a:pPr>
                <a:defRPr/>
              </a:pPr>
              <a:t>‹#›</a:t>
            </a:fld>
            <a:endParaRPr lang="ja-JP" altLang="en-US"/>
          </a:p>
        </p:txBody>
      </p:sp>
    </p:spTree>
    <p:extLst>
      <p:ext uri="{BB962C8B-B14F-4D97-AF65-F5344CB8AC3E}">
        <p14:creationId xmlns:p14="http://schemas.microsoft.com/office/powerpoint/2010/main" val="336618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p:cNvSpPr>
            <a:spLocks noGrp="1" noChangeArrowheads="1"/>
          </p:cNvSpPr>
          <p:nvPr>
            <p:ph type="hdr" sz="quarter" idx="4294967295"/>
          </p:nvPr>
        </p:nvSpPr>
        <p:spPr bwMode="auto">
          <a:xfrm>
            <a:off x="2" y="0"/>
            <a:ext cx="2918621" cy="4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97" tIns="45296" rIns="90597" bIns="45296" numCol="1" anchor="t" anchorCtr="0" compatLnSpc="1">
            <a:prstTxWarp prst="textNoShape">
              <a:avLst/>
            </a:prstTxWarp>
          </a:bodyPr>
          <a:lstStyle>
            <a:lvl1pPr>
              <a:buFont typeface="Arial" pitchFamily="34" charset="0"/>
              <a:buNone/>
              <a:defRPr sz="1200">
                <a:latin typeface="Arial" pitchFamily="34" charset="0"/>
              </a:defRPr>
            </a:lvl1pPr>
          </a:lstStyle>
          <a:p>
            <a:pPr>
              <a:defRPr/>
            </a:pPr>
            <a:endParaRPr lang="ja-JP" altLang="ja-JP"/>
          </a:p>
        </p:txBody>
      </p:sp>
      <p:sp>
        <p:nvSpPr>
          <p:cNvPr id="2051" name="日付プレースホルダー 2"/>
          <p:cNvSpPr>
            <a:spLocks noGrp="1" noChangeArrowheads="1"/>
          </p:cNvSpPr>
          <p:nvPr>
            <p:ph type="dt" idx="1"/>
          </p:nvPr>
        </p:nvSpPr>
        <p:spPr bwMode="auto">
          <a:xfrm>
            <a:off x="3815573" y="0"/>
            <a:ext cx="2918621" cy="4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97" tIns="45296" rIns="90597" bIns="45296" numCol="1" anchor="t" anchorCtr="0" compatLnSpc="1">
            <a:prstTxWarp prst="textNoShape">
              <a:avLst/>
            </a:prstTxWarp>
          </a:bodyPr>
          <a:lstStyle>
            <a:lvl1pPr algn="r">
              <a:buFont typeface="Arial" pitchFamily="34" charset="0"/>
              <a:buNone/>
              <a:defRPr>
                <a:latin typeface="Arial" pitchFamily="34" charset="0"/>
              </a:defRPr>
            </a:lvl1pPr>
          </a:lstStyle>
          <a:p>
            <a:pPr>
              <a:defRPr/>
            </a:pPr>
            <a:fld id="{3562FB6E-ACC8-4A55-8505-89338725C7DF}" type="datetime1">
              <a:rPr lang="ja-JP" altLang="en-US" smtClean="0"/>
              <a:t>2017/6/27</a:t>
            </a:fld>
            <a:endParaRPr lang="ja-JP" altLang="en-US" sz="1200"/>
          </a:p>
        </p:txBody>
      </p:sp>
      <p:sp>
        <p:nvSpPr>
          <p:cNvPr id="17412" name="スライド イメージ プレースホルダー 3"/>
          <p:cNvSpPr>
            <a:spLocks noGrp="1" noRot="1" noChangeAspect="1" noChangeArrowheads="1"/>
          </p:cNvSpPr>
          <p:nvPr>
            <p:ph type="sldImg" idx="2"/>
          </p:nvPr>
        </p:nvSpPr>
        <p:spPr bwMode="auto">
          <a:xfrm>
            <a:off x="903288" y="741363"/>
            <a:ext cx="4929187"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ノート プレースホルダー 4"/>
          <p:cNvSpPr>
            <a:spLocks noGrp="1" noRot="1" noChangeAspect="1" noChangeArrowheads="1"/>
          </p:cNvSpPr>
          <p:nvPr/>
        </p:nvSpPr>
        <p:spPr bwMode="auto">
          <a:xfrm>
            <a:off x="673891" y="4686538"/>
            <a:ext cx="5387982" cy="443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97" tIns="45296" rIns="90597" bIns="45296" anchor="ctr"/>
          <a:lstStyle>
            <a:lvl1pPr defTabSz="0" eaLnBrk="0" hangingPunct="0">
              <a:spcBef>
                <a:spcPct val="30000"/>
              </a:spcBef>
              <a:defRPr sz="1200">
                <a:solidFill>
                  <a:schemeClr val="tx1"/>
                </a:solidFill>
                <a:latin typeface="Arial" pitchFamily="34" charset="0"/>
              </a:defRPr>
            </a:lvl1pPr>
            <a:lvl2pPr defTabSz="0" eaLnBrk="0" hangingPunct="0">
              <a:spcBef>
                <a:spcPct val="30000"/>
              </a:spcBef>
              <a:defRPr sz="1200">
                <a:solidFill>
                  <a:schemeClr val="tx1"/>
                </a:solidFill>
                <a:latin typeface="Arial" pitchFamily="34" charset="0"/>
              </a:defRPr>
            </a:lvl2pPr>
            <a:lvl3pPr defTabSz="0" eaLnBrk="0" hangingPunct="0">
              <a:spcBef>
                <a:spcPct val="30000"/>
              </a:spcBef>
              <a:defRPr sz="1200">
                <a:solidFill>
                  <a:schemeClr val="tx1"/>
                </a:solidFill>
                <a:latin typeface="Arial" pitchFamily="34" charset="0"/>
              </a:defRPr>
            </a:lvl3pPr>
            <a:lvl4pPr defTabSz="0" eaLnBrk="0" hangingPunct="0">
              <a:spcBef>
                <a:spcPct val="30000"/>
              </a:spcBef>
              <a:defRPr sz="1200">
                <a:solidFill>
                  <a:schemeClr val="tx1"/>
                </a:solidFill>
                <a:latin typeface="Arial" pitchFamily="34" charset="0"/>
              </a:defRPr>
            </a:lvl4pPr>
            <a:lvl5pPr defTabSz="0" eaLnBrk="0" hangingPunct="0">
              <a:spcBef>
                <a:spcPct val="30000"/>
              </a:spcBef>
              <a:defRPr sz="1200">
                <a:solidFill>
                  <a:schemeClr val="tx1"/>
                </a:solidFill>
                <a:latin typeface="Arial" pitchFamily="34" charset="0"/>
              </a:defRPr>
            </a:lvl5pPr>
            <a:lvl6pPr marL="457200" defTabSz="0" eaLnBrk="0" fontAlgn="base" hangingPunct="0">
              <a:spcBef>
                <a:spcPct val="30000"/>
              </a:spcBef>
              <a:spcAft>
                <a:spcPct val="0"/>
              </a:spcAft>
              <a:defRPr sz="1200">
                <a:solidFill>
                  <a:schemeClr val="tx1"/>
                </a:solidFill>
                <a:latin typeface="Arial" pitchFamily="34" charset="0"/>
              </a:defRPr>
            </a:lvl6pPr>
            <a:lvl7pPr marL="914400" defTabSz="0" eaLnBrk="0" fontAlgn="base" hangingPunct="0">
              <a:spcBef>
                <a:spcPct val="30000"/>
              </a:spcBef>
              <a:spcAft>
                <a:spcPct val="0"/>
              </a:spcAft>
              <a:defRPr sz="1200">
                <a:solidFill>
                  <a:schemeClr val="tx1"/>
                </a:solidFill>
                <a:latin typeface="Arial" pitchFamily="34" charset="0"/>
              </a:defRPr>
            </a:lvl7pPr>
            <a:lvl8pPr marL="1371600" defTabSz="0" eaLnBrk="0" fontAlgn="base" hangingPunct="0">
              <a:spcBef>
                <a:spcPct val="30000"/>
              </a:spcBef>
              <a:spcAft>
                <a:spcPct val="0"/>
              </a:spcAft>
              <a:defRPr sz="1200">
                <a:solidFill>
                  <a:schemeClr val="tx1"/>
                </a:solidFill>
                <a:latin typeface="Arial" pitchFamily="34" charset="0"/>
              </a:defRPr>
            </a:lvl8pPr>
            <a:lvl9pPr marL="1828800" defTabSz="0" eaLnBrk="0" fontAlgn="base" hangingPunct="0">
              <a:spcBef>
                <a:spcPct val="30000"/>
              </a:spcBef>
              <a:spcAft>
                <a:spcPct val="0"/>
              </a:spcAft>
              <a:defRPr sz="1200">
                <a:solidFill>
                  <a:schemeClr val="tx1"/>
                </a:solidFill>
                <a:latin typeface="Arial" pitchFamily="34" charset="0"/>
              </a:defRPr>
            </a:lvl9pPr>
          </a:lstStyle>
          <a:p>
            <a:pPr>
              <a:buFontTx/>
              <a:buNone/>
              <a:defRPr/>
            </a:pPr>
            <a:endParaRPr lang="ja-JP" altLang="en-US" dirty="0"/>
          </a:p>
        </p:txBody>
      </p:sp>
      <p:sp>
        <p:nvSpPr>
          <p:cNvPr id="2054" name="フッター プレースホルダー 5"/>
          <p:cNvSpPr>
            <a:spLocks noGrp="1" noChangeArrowheads="1"/>
          </p:cNvSpPr>
          <p:nvPr>
            <p:ph type="ftr" sz="quarter" idx="4"/>
          </p:nvPr>
        </p:nvSpPr>
        <p:spPr bwMode="auto">
          <a:xfrm>
            <a:off x="2" y="9371501"/>
            <a:ext cx="2918621"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97" tIns="45296" rIns="90597" bIns="45296" numCol="1" anchor="b" anchorCtr="0" compatLnSpc="1">
            <a:prstTxWarp prst="textNoShape">
              <a:avLst/>
            </a:prstTxWarp>
          </a:bodyPr>
          <a:lstStyle>
            <a:lvl1pPr>
              <a:buFont typeface="Arial" pitchFamily="34" charset="0"/>
              <a:buNone/>
              <a:defRPr sz="1200">
                <a:latin typeface="Arial" pitchFamily="34" charset="0"/>
              </a:defRPr>
            </a:lvl1pPr>
          </a:lstStyle>
          <a:p>
            <a:pPr>
              <a:defRPr/>
            </a:pPr>
            <a:endParaRPr lang="ja-JP" altLang="ja-JP"/>
          </a:p>
        </p:txBody>
      </p:sp>
      <p:sp>
        <p:nvSpPr>
          <p:cNvPr id="2055" name="スライド番号プレースホルダー 6"/>
          <p:cNvSpPr>
            <a:spLocks noGrp="1" noChangeArrowheads="1"/>
          </p:cNvSpPr>
          <p:nvPr>
            <p:ph type="sldNum" sz="quarter" idx="5"/>
          </p:nvPr>
        </p:nvSpPr>
        <p:spPr bwMode="auto">
          <a:xfrm>
            <a:off x="3815573" y="9371501"/>
            <a:ext cx="2918621"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97" tIns="45296" rIns="90597" bIns="45296" numCol="1" anchor="b" anchorCtr="0" compatLnSpc="1">
            <a:prstTxWarp prst="textNoShape">
              <a:avLst/>
            </a:prstTxWarp>
          </a:bodyPr>
          <a:lstStyle>
            <a:lvl1pPr algn="r">
              <a:buFont typeface="Arial" pitchFamily="34" charset="0"/>
              <a:buNone/>
              <a:defRPr>
                <a:latin typeface="Arial" pitchFamily="34" charset="0"/>
              </a:defRPr>
            </a:lvl1pPr>
          </a:lstStyle>
          <a:p>
            <a:pPr>
              <a:defRPr/>
            </a:pPr>
            <a:fld id="{7D54FD0A-6D55-4D69-8FB2-9FBA750F654E}" type="slidenum">
              <a:rPr lang="ja-JP" altLang="en-US"/>
              <a:pPr>
                <a:defRPr/>
              </a:pPr>
              <a:t>‹#›</a:t>
            </a:fld>
            <a:endParaRPr lang="ja-JP" altLang="en-US" sz="1200"/>
          </a:p>
        </p:txBody>
      </p:sp>
    </p:spTree>
    <p:extLst>
      <p:ext uri="{BB962C8B-B14F-4D97-AF65-F5344CB8AC3E}">
        <p14:creationId xmlns:p14="http://schemas.microsoft.com/office/powerpoint/2010/main" val="3048545665"/>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SimSun" pitchFamily="2" charset="-122"/>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60" y="4687260"/>
            <a:ext cx="5387645" cy="4438960"/>
          </a:xfrm>
          <a:prstGeom prst="rect">
            <a:avLst/>
          </a:prstGeom>
        </p:spPr>
        <p:txBody>
          <a:bodyPr lIns="92421" tIns="46210" rIns="92421" bIns="46210"/>
          <a:lstStyle/>
          <a:p>
            <a:endParaRPr kumimoji="1" lang="ja-JP" altLang="en-US" dirty="0"/>
          </a:p>
        </p:txBody>
      </p:sp>
      <p:sp>
        <p:nvSpPr>
          <p:cNvPr id="4" name="日付プレースホルダー 3"/>
          <p:cNvSpPr>
            <a:spLocks noGrp="1"/>
          </p:cNvSpPr>
          <p:nvPr>
            <p:ph type="dt" idx="10"/>
          </p:nvPr>
        </p:nvSpPr>
        <p:spPr/>
        <p:txBody>
          <a:bodyPr/>
          <a:lstStyle/>
          <a:p>
            <a:pPr>
              <a:defRPr/>
            </a:pPr>
            <a:fld id="{3562FB6E-ACC8-4A55-8505-89338725C7DF}" type="datetime1">
              <a:rPr lang="ja-JP" altLang="en-US" smtClean="0"/>
              <a:t>2017/6/27</a:t>
            </a:fld>
            <a:endParaRPr lang="ja-JP" altLang="en-US" sz="1200"/>
          </a:p>
        </p:txBody>
      </p:sp>
      <p:sp>
        <p:nvSpPr>
          <p:cNvPr id="5" name="スライド番号プレースホルダー 4"/>
          <p:cNvSpPr>
            <a:spLocks noGrp="1"/>
          </p:cNvSpPr>
          <p:nvPr>
            <p:ph type="sldNum" sz="quarter" idx="11"/>
          </p:nvPr>
        </p:nvSpPr>
        <p:spPr/>
        <p:txBody>
          <a:bodyPr/>
          <a:lstStyle/>
          <a:p>
            <a:pPr>
              <a:defRPr/>
            </a:pPr>
            <a:fld id="{7D54FD0A-6D55-4D69-8FB2-9FBA750F654E}" type="slidenum">
              <a:rPr lang="ja-JP" altLang="en-US" smtClean="0"/>
              <a:pPr>
                <a:defRPr/>
              </a:pPr>
              <a:t>0</a:t>
            </a:fld>
            <a:endParaRPr lang="ja-JP" altLang="en-US" sz="1200"/>
          </a:p>
        </p:txBody>
      </p:sp>
    </p:spTree>
    <p:extLst>
      <p:ext uri="{BB962C8B-B14F-4D97-AF65-F5344CB8AC3E}">
        <p14:creationId xmlns:p14="http://schemas.microsoft.com/office/powerpoint/2010/main" val="1386488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891" y="4686538"/>
            <a:ext cx="5387982" cy="4439132"/>
          </a:xfrm>
          <a:prstGeom prst="rect">
            <a:avLst/>
          </a:prstGeom>
        </p:spPr>
        <p:txBody>
          <a:bodyPr lIns="90644" tIns="45322" rIns="90644" bIns="45322"/>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5CBF3B8-D922-4748-B7FD-96523818A081}" type="slidenum">
              <a:rPr lang="ja-JP" altLang="en-US" smtClean="0"/>
              <a:pPr>
                <a:defRPr/>
              </a:pPr>
              <a:t>2</a:t>
            </a:fld>
            <a:endParaRPr lang="ja-JP" altLang="en-US" dirty="0"/>
          </a:p>
        </p:txBody>
      </p:sp>
    </p:spTree>
    <p:extLst>
      <p:ext uri="{BB962C8B-B14F-4D97-AF65-F5344CB8AC3E}">
        <p14:creationId xmlns:p14="http://schemas.microsoft.com/office/powerpoint/2010/main" val="35422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903288" y="741363"/>
            <a:ext cx="4929187" cy="3697287"/>
          </a:xfrm>
          <a:ln/>
        </p:spPr>
      </p:sp>
      <p:sp>
        <p:nvSpPr>
          <p:cNvPr id="8195" name="Rectangle 3"/>
          <p:cNvSpPr>
            <a:spLocks noGrp="1" noChangeArrowheads="1"/>
          </p:cNvSpPr>
          <p:nvPr>
            <p:ph type="body" idx="1"/>
          </p:nvPr>
        </p:nvSpPr>
        <p:spPr>
          <a:xfrm>
            <a:off x="673891" y="4686538"/>
            <a:ext cx="5387982" cy="4439132"/>
          </a:xfrm>
          <a:prstGeom prst="rect">
            <a:avLst/>
          </a:prstGeom>
          <a:noFill/>
        </p:spPr>
        <p:txBody>
          <a:bodyPr lIns="90644" tIns="45322" rIns="90644" bIns="45322"/>
          <a:lstStyle/>
          <a:p>
            <a:endParaRPr lang="ja-JP" altLang="en-US" dirty="0" smtClean="0"/>
          </a:p>
        </p:txBody>
      </p:sp>
    </p:spTree>
    <p:extLst>
      <p:ext uri="{BB962C8B-B14F-4D97-AF65-F5344CB8AC3E}">
        <p14:creationId xmlns:p14="http://schemas.microsoft.com/office/powerpoint/2010/main" val="2860118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7E2E5B16-39B7-405F-BC15-98741B057F3E}" type="datetime1">
              <a:rPr lang="ja-JP" altLang="en-US" smtClean="0"/>
              <a:t>2017/6/27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E2FACE3B-DD77-4E99-B29F-0D456374E52B}"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962222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1E6C6B7B-7E36-4194-97FB-7DF558BD33AA}" type="datetime1">
              <a:rPr lang="ja-JP" altLang="en-US" smtClean="0"/>
              <a:t>2017/6/27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D24D32BB-3771-494A-B80D-C80E831D936E}"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381330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08C29C9B-28F5-4968-AFCF-6972E67289E5}" type="datetime1">
              <a:rPr lang="ja-JP" altLang="en-US" smtClean="0"/>
              <a:t>2017/6/27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5D8E2D56-830C-47C1-8E05-A6518E43A2D6}"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85206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0A3BE262-00A6-4064-8E60-AC16E0F6B458}" type="datetime1">
              <a:rPr lang="ja-JP" altLang="en-US" smtClean="0"/>
              <a:t>2017/6/27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845FDA58-8628-4030-A7FF-2946B2EE6B4C}"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12342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noChangeArrowheads="1"/>
          </p:cNvSpPr>
          <p:nvPr>
            <p:ph type="dt" sz="half" idx="10"/>
          </p:nvPr>
        </p:nvSpPr>
        <p:spPr>
          <a:ln/>
        </p:spPr>
        <p:txBody>
          <a:bodyPr/>
          <a:lstStyle>
            <a:lvl1pPr>
              <a:defRPr/>
            </a:lvl1pPr>
          </a:lstStyle>
          <a:p>
            <a:pPr>
              <a:defRPr/>
            </a:pPr>
            <a:fld id="{92A11655-9379-4AD9-AE74-24CF18FD3813}" type="datetime1">
              <a:rPr lang="ja-JP" altLang="en-US" smtClean="0"/>
              <a:t>2017/6/27</a:t>
            </a:fld>
            <a:endParaRPr lang="ja-JP" altLang="en-US" sz="1800">
              <a:solidFill>
                <a:schemeClr val="tx1"/>
              </a:solidFill>
            </a:endParaRPr>
          </a:p>
        </p:txBody>
      </p:sp>
      <p:sp>
        <p:nvSpPr>
          <p:cNvPr id="5"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6" name="スライド番号プレースホルダー 5"/>
          <p:cNvSpPr>
            <a:spLocks noGrp="1" noChangeArrowheads="1"/>
          </p:cNvSpPr>
          <p:nvPr>
            <p:ph type="sldNum" sz="quarter" idx="12"/>
          </p:nvPr>
        </p:nvSpPr>
        <p:spPr>
          <a:ln/>
        </p:spPr>
        <p:txBody>
          <a:bodyPr/>
          <a:lstStyle>
            <a:lvl1pPr>
              <a:defRPr/>
            </a:lvl1pPr>
          </a:lstStyle>
          <a:p>
            <a:pPr>
              <a:defRPr/>
            </a:pPr>
            <a:fld id="{218985E1-630F-4AAD-A568-AC45370F9479}"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261491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377EA32F-C3DF-4B1B-9273-032EFA129148}" type="datetime1">
              <a:rPr lang="ja-JP" altLang="en-US" smtClean="0"/>
              <a:t>2017/6/27</a:t>
            </a:fld>
            <a:endParaRPr lang="ja-JP" altLang="en-US" sz="1800">
              <a:solidFill>
                <a:schemeClr val="tx1"/>
              </a:solidFill>
            </a:endParaRPr>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65781053-4AE8-4BA0-8C07-84F8899F095B}"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311871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noChangeArrowheads="1"/>
          </p:cNvSpPr>
          <p:nvPr>
            <p:ph type="dt" sz="half" idx="10"/>
          </p:nvPr>
        </p:nvSpPr>
        <p:spPr>
          <a:ln/>
        </p:spPr>
        <p:txBody>
          <a:bodyPr/>
          <a:lstStyle>
            <a:lvl1pPr>
              <a:defRPr/>
            </a:lvl1pPr>
          </a:lstStyle>
          <a:p>
            <a:pPr>
              <a:defRPr/>
            </a:pPr>
            <a:fld id="{FD920F1E-ED6B-4685-8E7B-AE75581845FA}" type="datetime1">
              <a:rPr lang="ja-JP" altLang="en-US" smtClean="0"/>
              <a:t>2017/6/27</a:t>
            </a:fld>
            <a:endParaRPr lang="ja-JP" altLang="en-US" sz="1800">
              <a:solidFill>
                <a:schemeClr val="tx1"/>
              </a:solidFill>
            </a:endParaRPr>
          </a:p>
        </p:txBody>
      </p:sp>
      <p:sp>
        <p:nvSpPr>
          <p:cNvPr id="8"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9" name="スライド番号プレースホルダー 5"/>
          <p:cNvSpPr>
            <a:spLocks noGrp="1" noChangeArrowheads="1"/>
          </p:cNvSpPr>
          <p:nvPr>
            <p:ph type="sldNum" sz="quarter" idx="12"/>
          </p:nvPr>
        </p:nvSpPr>
        <p:spPr>
          <a:ln/>
        </p:spPr>
        <p:txBody>
          <a:bodyPr/>
          <a:lstStyle>
            <a:lvl1pPr>
              <a:defRPr/>
            </a:lvl1pPr>
          </a:lstStyle>
          <a:p>
            <a:pPr>
              <a:defRPr/>
            </a:pPr>
            <a:fld id="{9CA171EF-40C8-4792-A649-7AEA84BAD3D1}"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41066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noChangeArrowheads="1"/>
          </p:cNvSpPr>
          <p:nvPr>
            <p:ph type="dt" sz="half" idx="10"/>
          </p:nvPr>
        </p:nvSpPr>
        <p:spPr>
          <a:ln/>
        </p:spPr>
        <p:txBody>
          <a:bodyPr/>
          <a:lstStyle>
            <a:lvl1pPr>
              <a:defRPr/>
            </a:lvl1pPr>
          </a:lstStyle>
          <a:p>
            <a:pPr>
              <a:defRPr/>
            </a:pPr>
            <a:fld id="{2D7B57B5-0FF9-4B26-A323-A0371F2EAC77}" type="datetime1">
              <a:rPr lang="ja-JP" altLang="en-US" smtClean="0"/>
              <a:t>2017/6/27</a:t>
            </a:fld>
            <a:endParaRPr lang="ja-JP" altLang="en-US" sz="1800">
              <a:solidFill>
                <a:schemeClr val="tx1"/>
              </a:solidFill>
            </a:endParaRPr>
          </a:p>
        </p:txBody>
      </p:sp>
      <p:sp>
        <p:nvSpPr>
          <p:cNvPr id="4"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5" name="スライド番号プレースホルダー 5"/>
          <p:cNvSpPr>
            <a:spLocks noGrp="1" noChangeArrowheads="1"/>
          </p:cNvSpPr>
          <p:nvPr>
            <p:ph type="sldNum" sz="quarter" idx="12"/>
          </p:nvPr>
        </p:nvSpPr>
        <p:spPr>
          <a:ln/>
        </p:spPr>
        <p:txBody>
          <a:bodyPr/>
          <a:lstStyle>
            <a:lvl1pPr>
              <a:defRPr/>
            </a:lvl1pPr>
          </a:lstStyle>
          <a:p>
            <a:pPr>
              <a:defRPr/>
            </a:pPr>
            <a:fld id="{9BDF50B9-CA88-410B-AE6E-57E622C59EAD}"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312321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noChangeArrowheads="1"/>
          </p:cNvSpPr>
          <p:nvPr>
            <p:ph type="dt" sz="half" idx="10"/>
          </p:nvPr>
        </p:nvSpPr>
        <p:spPr>
          <a:ln/>
        </p:spPr>
        <p:txBody>
          <a:bodyPr/>
          <a:lstStyle>
            <a:lvl1pPr>
              <a:defRPr/>
            </a:lvl1pPr>
          </a:lstStyle>
          <a:p>
            <a:pPr>
              <a:defRPr/>
            </a:pPr>
            <a:fld id="{7931A7A6-9D91-41C5-8372-877972F2C07F}" type="datetime1">
              <a:rPr lang="ja-JP" altLang="en-US" smtClean="0"/>
              <a:t>2017/6/27</a:t>
            </a:fld>
            <a:endParaRPr lang="ja-JP" altLang="en-US" sz="1800">
              <a:solidFill>
                <a:schemeClr val="tx1"/>
              </a:solidFill>
            </a:endParaRPr>
          </a:p>
        </p:txBody>
      </p:sp>
      <p:sp>
        <p:nvSpPr>
          <p:cNvPr id="3"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4" name="スライド番号プレースホルダー 5"/>
          <p:cNvSpPr>
            <a:spLocks noGrp="1" noChangeArrowheads="1"/>
          </p:cNvSpPr>
          <p:nvPr>
            <p:ph type="sldNum" sz="quarter" idx="12"/>
          </p:nvPr>
        </p:nvSpPr>
        <p:spPr>
          <a:ln/>
        </p:spPr>
        <p:txBody>
          <a:bodyPr/>
          <a:lstStyle>
            <a:lvl1pPr>
              <a:defRPr/>
            </a:lvl1pPr>
          </a:lstStyle>
          <a:p>
            <a:pPr>
              <a:defRPr/>
            </a:pPr>
            <a:fld id="{D520EF46-18EA-4CDF-BEAF-199C01403FB0}"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44564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47EECBB8-D132-489B-8859-D727A0F106C9}" type="datetime1">
              <a:rPr lang="ja-JP" altLang="en-US" smtClean="0"/>
              <a:t>2017/6/27</a:t>
            </a:fld>
            <a:endParaRPr lang="ja-JP" altLang="en-US" sz="1800">
              <a:solidFill>
                <a:schemeClr val="tx1"/>
              </a:solidFill>
            </a:endParaRPr>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4621F2EA-3F49-43AB-B0C6-99CBBCAF2838}"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192207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sym typeface="Calibri" pitchFamily="34" charset="0"/>
            </a:endParaRP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noChangeArrowheads="1"/>
          </p:cNvSpPr>
          <p:nvPr>
            <p:ph type="dt" sz="half" idx="10"/>
          </p:nvPr>
        </p:nvSpPr>
        <p:spPr>
          <a:ln/>
        </p:spPr>
        <p:txBody>
          <a:bodyPr/>
          <a:lstStyle>
            <a:lvl1pPr>
              <a:defRPr/>
            </a:lvl1pPr>
          </a:lstStyle>
          <a:p>
            <a:pPr>
              <a:defRPr/>
            </a:pPr>
            <a:fld id="{C71AD133-2E4F-4304-AB12-F34DCC376152}" type="datetime1">
              <a:rPr lang="ja-JP" altLang="en-US" smtClean="0"/>
              <a:t>2017/6/27</a:t>
            </a:fld>
            <a:endParaRPr lang="ja-JP" altLang="en-US" sz="1800">
              <a:solidFill>
                <a:schemeClr val="tx1"/>
              </a:solidFill>
            </a:endParaRPr>
          </a:p>
        </p:txBody>
      </p:sp>
      <p:sp>
        <p:nvSpPr>
          <p:cNvPr id="6" name="フッター プレースホルダー 4"/>
          <p:cNvSpPr>
            <a:spLocks noGrp="1" noChangeArrowheads="1"/>
          </p:cNvSpPr>
          <p:nvPr>
            <p:ph type="ftr" sz="quarter" idx="11"/>
          </p:nvPr>
        </p:nvSpPr>
        <p:spPr>
          <a:ln/>
        </p:spPr>
        <p:txBody>
          <a:bodyPr/>
          <a:lstStyle>
            <a:lvl1pPr>
              <a:defRPr/>
            </a:lvl1pPr>
          </a:lstStyle>
          <a:p>
            <a:pPr>
              <a:defRPr/>
            </a:pPr>
            <a:endParaRPr lang="ja-JP" altLang="ja-JP"/>
          </a:p>
        </p:txBody>
      </p:sp>
      <p:sp>
        <p:nvSpPr>
          <p:cNvPr id="7" name="スライド番号プレースホルダー 5"/>
          <p:cNvSpPr>
            <a:spLocks noGrp="1" noChangeArrowheads="1"/>
          </p:cNvSpPr>
          <p:nvPr>
            <p:ph type="sldNum" sz="quarter" idx="12"/>
          </p:nvPr>
        </p:nvSpPr>
        <p:spPr>
          <a:ln/>
        </p:spPr>
        <p:txBody>
          <a:bodyPr/>
          <a:lstStyle>
            <a:lvl1pPr>
              <a:defRPr/>
            </a:lvl1pPr>
          </a:lstStyle>
          <a:p>
            <a:pPr>
              <a:defRPr/>
            </a:pPr>
            <a:fld id="{C5EB7F1F-FE54-4588-89FE-CDC007BED8D3}" type="slidenum">
              <a:rPr lang="ja-JP" altLang="en-US"/>
              <a:pPr>
                <a:defRPr/>
              </a:pPr>
              <a:t>‹#›</a:t>
            </a:fld>
            <a:endParaRPr lang="ja-JP" altLang="en-US" dirty="0">
              <a:solidFill>
                <a:schemeClr val="tx1"/>
              </a:solidFill>
            </a:endParaRPr>
          </a:p>
        </p:txBody>
      </p:sp>
    </p:spTree>
    <p:extLst>
      <p:ext uri="{BB962C8B-B14F-4D97-AF65-F5344CB8AC3E}">
        <p14:creationId xmlns:p14="http://schemas.microsoft.com/office/powerpoint/2010/main" val="184217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ja-JP">
                <a:sym typeface="Calibri" pitchFamily="34" charset="0"/>
              </a:rPr>
              <a:t>マスター タイトルの書式設定</a:t>
            </a:r>
          </a:p>
        </p:txBody>
      </p:sp>
      <p:sp>
        <p:nvSpPr>
          <p:cNvPr id="1027" name="テキスト プレースホルダー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ja-JP">
                <a:sym typeface="Calibri" pitchFamily="34" charset="0"/>
              </a:rPr>
              <a:t>マスター テキストの書式設定</a:t>
            </a:r>
          </a:p>
          <a:p>
            <a:pPr lvl="1"/>
            <a:r>
              <a:rPr lang="zh-CN" altLang="ja-JP">
                <a:sym typeface="Calibri" pitchFamily="34" charset="0"/>
              </a:rPr>
              <a:t>第 </a:t>
            </a:r>
            <a:r>
              <a:rPr lang="ja-JP" altLang="zh-CN">
                <a:sym typeface="Calibri" pitchFamily="34" charset="0"/>
              </a:rPr>
              <a:t>2 </a:t>
            </a:r>
            <a:r>
              <a:rPr lang="zh-CN" altLang="ja-JP">
                <a:sym typeface="Calibri" pitchFamily="34" charset="0"/>
              </a:rPr>
              <a:t>レベル</a:t>
            </a:r>
          </a:p>
          <a:p>
            <a:pPr lvl="2"/>
            <a:r>
              <a:rPr lang="zh-CN" altLang="ja-JP">
                <a:sym typeface="Calibri" pitchFamily="34" charset="0"/>
              </a:rPr>
              <a:t>第 </a:t>
            </a:r>
            <a:r>
              <a:rPr lang="ja-JP" altLang="zh-CN">
                <a:sym typeface="Calibri" pitchFamily="34" charset="0"/>
              </a:rPr>
              <a:t>3 </a:t>
            </a:r>
            <a:r>
              <a:rPr lang="zh-CN" altLang="ja-JP">
                <a:sym typeface="Calibri" pitchFamily="34" charset="0"/>
              </a:rPr>
              <a:t>レベル</a:t>
            </a:r>
          </a:p>
          <a:p>
            <a:pPr lvl="3"/>
            <a:r>
              <a:rPr lang="zh-CN" altLang="ja-JP">
                <a:sym typeface="Calibri" pitchFamily="34" charset="0"/>
              </a:rPr>
              <a:t>第 </a:t>
            </a:r>
            <a:r>
              <a:rPr lang="ja-JP" altLang="zh-CN">
                <a:sym typeface="Calibri" pitchFamily="34" charset="0"/>
              </a:rPr>
              <a:t>4 </a:t>
            </a:r>
            <a:r>
              <a:rPr lang="zh-CN" altLang="ja-JP">
                <a:sym typeface="Calibri" pitchFamily="34" charset="0"/>
              </a:rPr>
              <a:t>レベル</a:t>
            </a:r>
          </a:p>
          <a:p>
            <a:pPr lvl="4"/>
            <a:r>
              <a:rPr lang="zh-CN" altLang="ja-JP">
                <a:sym typeface="Calibri" pitchFamily="34" charset="0"/>
              </a:rPr>
              <a:t>第 </a:t>
            </a:r>
            <a:r>
              <a:rPr lang="ja-JP" altLang="zh-CN">
                <a:sym typeface="Calibri" pitchFamily="34" charset="0"/>
              </a:rPr>
              <a:t>5 </a:t>
            </a:r>
            <a:r>
              <a:rPr lang="zh-CN" altLang="ja-JP">
                <a:sym typeface="Calibri" pitchFamily="34" charset="0"/>
              </a:rPr>
              <a:t>レベル</a:t>
            </a:r>
          </a:p>
        </p:txBody>
      </p:sp>
      <p:sp>
        <p:nvSpPr>
          <p:cNvPr id="1028" name="日付プレースホルダー 3"/>
          <p:cNvSpPr>
            <a:spLocks noGrp="1" noChangeArrowheads="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buFont typeface="Arial" pitchFamily="34" charset="0"/>
              <a:buNone/>
              <a:defRPr sz="1200">
                <a:solidFill>
                  <a:srgbClr val="898989"/>
                </a:solidFill>
                <a:latin typeface="Arial" pitchFamily="34" charset="0"/>
              </a:defRPr>
            </a:lvl1pPr>
          </a:lstStyle>
          <a:p>
            <a:pPr>
              <a:defRPr/>
            </a:pPr>
            <a:fld id="{510847DF-CE3F-4F13-91DE-947F8DA118BD}" type="datetime1">
              <a:rPr lang="ja-JP" altLang="en-US" smtClean="0"/>
              <a:t>2017/6/27</a:t>
            </a:fld>
            <a:endParaRPr lang="ja-JP" altLang="en-US" sz="1800">
              <a:solidFill>
                <a:schemeClr val="tx1"/>
              </a:solidFill>
            </a:endParaRPr>
          </a:p>
        </p:txBody>
      </p:sp>
      <p:sp>
        <p:nvSpPr>
          <p:cNvPr id="1029" name="フッター プレースホルダー 4"/>
          <p:cNvSpPr>
            <a:spLocks noGrp="1" noChangeArrowheads="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buFont typeface="Arial" pitchFamily="34" charset="0"/>
              <a:buNone/>
              <a:defRPr sz="1200">
                <a:solidFill>
                  <a:srgbClr val="898989"/>
                </a:solidFill>
                <a:latin typeface="Arial" pitchFamily="34" charset="0"/>
              </a:defRPr>
            </a:lvl1pPr>
          </a:lstStyle>
          <a:p>
            <a:pPr>
              <a:defRPr/>
            </a:pPr>
            <a:endParaRPr lang="ja-JP" altLang="ja-JP"/>
          </a:p>
        </p:txBody>
      </p:sp>
      <p:sp>
        <p:nvSpPr>
          <p:cNvPr id="1030" name="スライド番号プレースホルダー 5"/>
          <p:cNvSpPr>
            <a:spLocks noGrp="1" noChangeArrowheads="1"/>
          </p:cNvSpPr>
          <p:nvPr>
            <p:ph type="sldNum" sz="quarter" idx="4"/>
          </p:nvPr>
        </p:nvSpPr>
        <p:spPr bwMode="auto">
          <a:xfrm>
            <a:off x="6875463"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itchFamily="34" charset="0"/>
              <a:buNone/>
              <a:defRPr sz="1800">
                <a:solidFill>
                  <a:srgbClr val="898989"/>
                </a:solidFill>
                <a:latin typeface="HGPｺﾞｼｯｸE" panose="020B0900000000000000" pitchFamily="50" charset="-128"/>
                <a:ea typeface="HGPｺﾞｼｯｸE" panose="020B0900000000000000" pitchFamily="50" charset="-128"/>
              </a:defRPr>
            </a:lvl1pPr>
          </a:lstStyle>
          <a:p>
            <a:pPr>
              <a:defRPr/>
            </a:pPr>
            <a:fld id="{60637123-206B-4D40-AFA7-1C376188E781}" type="slidenum">
              <a:rPr lang="ja-JP" altLang="en-US"/>
              <a:pPr>
                <a:defRPr/>
              </a:pPr>
              <a:t>‹#›</a:t>
            </a:fld>
            <a:endParaRPr lang="ja-JP" altLang="en-US"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ftr="0" dt="0"/>
  <p:txStyles>
    <p:titleStyle>
      <a:lvl1pPr marL="914400" indent="-914400"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marL="914400" indent="-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13716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18288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22860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2743200" indent="-914400" algn="ctr" rtl="0" fontAlgn="base">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sym typeface="Calibri" pitchFamily="34" charset="0"/>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ea typeface="+mn-ea"/>
          <a:sym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ea typeface="+mn-ea"/>
          <a:sym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ea typeface="+mn-ea"/>
          <a:sym typeface="Calibri" pitchFamily="34" charset="0"/>
        </a:defRPr>
      </a:lvl5pPr>
      <a:lvl6pPr marL="25146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rtl="0" fontAlgn="base">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22" y="404753"/>
            <a:ext cx="9072630" cy="1143000"/>
          </a:xfrm>
        </p:spPr>
        <p:txBody>
          <a:bodyPr/>
          <a:lstStyle/>
          <a:p>
            <a:r>
              <a:rPr kumimoji="1" lang="ja-JP" altLang="en-US" sz="4000" dirty="0"/>
              <a:t>地域医療介護総合確保</a:t>
            </a:r>
            <a:r>
              <a:rPr kumimoji="1" lang="ja-JP" altLang="en-US" sz="4000" dirty="0" smtClean="0"/>
              <a:t>基金　概要</a:t>
            </a:r>
            <a:endParaRPr kumimoji="1" lang="ja-JP" altLang="en-US" sz="4000" dirty="0"/>
          </a:p>
        </p:txBody>
      </p:sp>
      <p:sp>
        <p:nvSpPr>
          <p:cNvPr id="5" name="テキスト ボックス 4"/>
          <p:cNvSpPr txBox="1"/>
          <p:nvPr/>
        </p:nvSpPr>
        <p:spPr>
          <a:xfrm>
            <a:off x="179695" y="6381205"/>
            <a:ext cx="2160150" cy="369332"/>
          </a:xfrm>
          <a:prstGeom prst="rect">
            <a:avLst/>
          </a:prstGeom>
          <a:noFill/>
        </p:spPr>
        <p:txBody>
          <a:bodyPr wrap="square" rtlCol="0">
            <a:spAutoFit/>
          </a:bodyPr>
          <a:lstStyle/>
          <a:p>
            <a:r>
              <a:rPr kumimoji="1" lang="ja-JP" altLang="en-US" dirty="0">
                <a:solidFill>
                  <a:schemeClr val="tx1">
                    <a:lumMod val="75000"/>
                    <a:lumOff val="25000"/>
                  </a:schemeClr>
                </a:solidFill>
              </a:rPr>
              <a:t>出典：厚生労働省</a:t>
            </a:r>
          </a:p>
        </p:txBody>
      </p:sp>
      <p:sp>
        <p:nvSpPr>
          <p:cNvPr id="3" name="スライド番号プレースホルダー 2"/>
          <p:cNvSpPr>
            <a:spLocks noGrp="1"/>
          </p:cNvSpPr>
          <p:nvPr>
            <p:ph type="sldNum" sz="quarter" idx="12"/>
          </p:nvPr>
        </p:nvSpPr>
        <p:spPr>
          <a:xfrm>
            <a:off x="4390048" y="6381205"/>
            <a:ext cx="332778" cy="365125"/>
          </a:xfrm>
        </p:spPr>
        <p:txBody>
          <a:bodyPr/>
          <a:lstStyle/>
          <a:p>
            <a:pPr>
              <a:defRPr/>
            </a:pPr>
            <a:r>
              <a:rPr lang="en-US" altLang="ja-JP" sz="1200" dirty="0">
                <a:solidFill>
                  <a:schemeClr val="tx1"/>
                </a:solidFill>
                <a:latin typeface="ＭＳ ゴシック" panose="020B0609070205080204" pitchFamily="49" charset="-128"/>
                <a:ea typeface="ＭＳ ゴシック" panose="020B0609070205080204" pitchFamily="49" charset="-128"/>
              </a:rPr>
              <a:t>1</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62" t="31641" r="23782" b="4011"/>
          <a:stretch/>
        </p:blipFill>
        <p:spPr bwMode="auto">
          <a:xfrm>
            <a:off x="35685" y="1521467"/>
            <a:ext cx="9057067" cy="455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bwMode="auto">
          <a:xfrm>
            <a:off x="35685" y="1521467"/>
            <a:ext cx="9057067" cy="4553753"/>
          </a:xfrm>
          <a:prstGeom prst="rect">
            <a:avLst/>
          </a:prstGeom>
          <a:noFill/>
          <a:ln w="50800" cap="flat" cmpd="sng" algn="ctr">
            <a:solidFill>
              <a:srgbClr val="343D9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1656308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689" y="44765"/>
            <a:ext cx="9000625" cy="1143000"/>
          </a:xfrm>
        </p:spPr>
        <p:txBody>
          <a:bodyPr/>
          <a:lstStyle/>
          <a:p>
            <a:r>
              <a:rPr kumimoji="1" lang="ja-JP" altLang="en-US" sz="3600" dirty="0"/>
              <a:t>地域医療介護総合確保基金の予算</a:t>
            </a:r>
          </a:p>
        </p:txBody>
      </p:sp>
      <p:sp>
        <p:nvSpPr>
          <p:cNvPr id="5" name="テキスト ボックス 4"/>
          <p:cNvSpPr txBox="1"/>
          <p:nvPr/>
        </p:nvSpPr>
        <p:spPr>
          <a:xfrm>
            <a:off x="251700" y="6515908"/>
            <a:ext cx="2160150" cy="369332"/>
          </a:xfrm>
          <a:prstGeom prst="rect">
            <a:avLst/>
          </a:prstGeom>
          <a:noFill/>
        </p:spPr>
        <p:txBody>
          <a:bodyPr wrap="square" rtlCol="0">
            <a:spAutoFit/>
          </a:bodyPr>
          <a:lstStyle/>
          <a:p>
            <a:r>
              <a:rPr kumimoji="1" lang="ja-JP" altLang="en-US" dirty="0">
                <a:solidFill>
                  <a:schemeClr val="tx1">
                    <a:lumMod val="75000"/>
                    <a:lumOff val="25000"/>
                  </a:schemeClr>
                </a:solidFill>
              </a:rPr>
              <a:t>出典：厚生労働省</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4" t="16602" r="24236" b="4100"/>
          <a:stretch/>
        </p:blipFill>
        <p:spPr bwMode="auto">
          <a:xfrm>
            <a:off x="236352" y="1187397"/>
            <a:ext cx="8539186" cy="5319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2"/>
          <p:cNvSpPr>
            <a:spLocks noGrp="1"/>
          </p:cNvSpPr>
          <p:nvPr>
            <p:ph type="sldNum" sz="quarter" idx="12"/>
          </p:nvPr>
        </p:nvSpPr>
        <p:spPr>
          <a:xfrm>
            <a:off x="4441612" y="6429134"/>
            <a:ext cx="332778" cy="365125"/>
          </a:xfrm>
        </p:spPr>
        <p:txBody>
          <a:bodyPr/>
          <a:lstStyle/>
          <a:p>
            <a:pPr>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2</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816273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下矢印 57"/>
          <p:cNvSpPr/>
          <p:nvPr/>
        </p:nvSpPr>
        <p:spPr>
          <a:xfrm rot="3215052">
            <a:off x="1156500" y="4249074"/>
            <a:ext cx="151520" cy="8438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rot="18408450">
            <a:off x="3220962" y="4217939"/>
            <a:ext cx="157373" cy="1020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左右矢印 59"/>
          <p:cNvSpPr/>
          <p:nvPr/>
        </p:nvSpPr>
        <p:spPr>
          <a:xfrm>
            <a:off x="840066" y="4359565"/>
            <a:ext cx="2849786" cy="1514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cxnSp>
        <p:nvCxnSpPr>
          <p:cNvPr id="7" name="直線コネクタ 6"/>
          <p:cNvCxnSpPr/>
          <p:nvPr/>
        </p:nvCxnSpPr>
        <p:spPr>
          <a:xfrm>
            <a:off x="0" y="576281"/>
            <a:ext cx="9145466" cy="0"/>
          </a:xfrm>
          <a:prstGeom prst="line">
            <a:avLst/>
          </a:prstGeom>
          <a:ln w="79375"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0" y="263770"/>
            <a:ext cx="3308203" cy="319639"/>
          </a:xfrm>
          <a:prstGeom prst="rect">
            <a:avLst/>
          </a:prstGeom>
          <a:noFill/>
          <a:ln>
            <a:noFill/>
          </a:ln>
        </p:spPr>
        <p:txBody>
          <a:bodyPr wrap="square" rtlCol="0">
            <a:spAutoFit/>
          </a:bodyPr>
          <a:lstStyle/>
          <a:p>
            <a:r>
              <a:rPr lang="ja-JP" altLang="en-US" sz="1477" b="1" dirty="0">
                <a:latin typeface="Meiryo UI" pitchFamily="50" charset="-128"/>
                <a:ea typeface="Meiryo UI" pitchFamily="50" charset="-128"/>
                <a:cs typeface="Meiryo UI" pitchFamily="50" charset="-128"/>
              </a:rPr>
              <a:t>在宅医療推進事業の概要</a:t>
            </a:r>
            <a:endParaRPr kumimoji="1" lang="ja-JP" altLang="en-US" sz="1477" b="1" dirty="0">
              <a:latin typeface="Meiryo UI" pitchFamily="50" charset="-128"/>
              <a:ea typeface="Meiryo UI" pitchFamily="50" charset="-128"/>
              <a:cs typeface="Meiryo UI" pitchFamily="50" charset="-128"/>
            </a:endParaRPr>
          </a:p>
        </p:txBody>
      </p:sp>
      <p:sp>
        <p:nvSpPr>
          <p:cNvPr id="9" name="正方形/長方形 8"/>
          <p:cNvSpPr/>
          <p:nvPr/>
        </p:nvSpPr>
        <p:spPr>
          <a:xfrm>
            <a:off x="118582" y="695847"/>
            <a:ext cx="3323446" cy="20507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i="1" dirty="0">
                <a:solidFill>
                  <a:schemeClr val="tx1"/>
                </a:solidFill>
                <a:latin typeface="HGP創英角ﾎﾟｯﾌﾟ体" panose="040B0A00000000000000" pitchFamily="50" charset="-128"/>
                <a:ea typeface="HGP創英角ﾎﾟｯﾌﾟ体" panose="040B0A00000000000000" pitchFamily="50" charset="-128"/>
              </a:rPr>
              <a:t>これまでの</a:t>
            </a:r>
            <a:r>
              <a:rPr kumimoji="1" lang="ja-JP" altLang="en-US" sz="1108" i="1" dirty="0">
                <a:solidFill>
                  <a:schemeClr val="tx1"/>
                </a:solidFill>
                <a:latin typeface="HGP創英角ﾎﾟｯﾌﾟ体" panose="040B0A00000000000000" pitchFamily="50" charset="-128"/>
                <a:ea typeface="HGP創英角ﾎﾟｯﾌﾟ体" panose="040B0A00000000000000" pitchFamily="50" charset="-128"/>
              </a:rPr>
              <a:t>取組み</a:t>
            </a:r>
          </a:p>
        </p:txBody>
      </p:sp>
      <p:sp>
        <p:nvSpPr>
          <p:cNvPr id="10" name="テキスト ボックス 9"/>
          <p:cNvSpPr txBox="1"/>
          <p:nvPr/>
        </p:nvSpPr>
        <p:spPr>
          <a:xfrm>
            <a:off x="189149" y="1560899"/>
            <a:ext cx="3119942" cy="944810"/>
          </a:xfrm>
          <a:prstGeom prst="rect">
            <a:avLst/>
          </a:prstGeom>
          <a:noFill/>
        </p:spPr>
        <p:txBody>
          <a:bodyPr wrap="square" rtlCol="0">
            <a:spAutoFit/>
          </a:bodyPr>
          <a:lstStyle/>
          <a:p>
            <a:r>
              <a:rPr lang="ja-JP" altLang="en-US" sz="1108" b="1" u="sng" dirty="0">
                <a:latin typeface="+mn-ea"/>
                <a:ea typeface="+mn-ea"/>
              </a:rPr>
              <a:t>〇在宅医療連携拠点の整備（平成</a:t>
            </a:r>
            <a:r>
              <a:rPr lang="en-US" altLang="ja-JP" sz="1108" b="1" u="sng" dirty="0">
                <a:latin typeface="+mn-ea"/>
                <a:ea typeface="+mn-ea"/>
              </a:rPr>
              <a:t>25</a:t>
            </a:r>
            <a:r>
              <a:rPr lang="ja-JP" altLang="en-US" sz="1108" b="1" u="sng" dirty="0">
                <a:latin typeface="+mn-ea"/>
                <a:ea typeface="+mn-ea"/>
              </a:rPr>
              <a:t>～</a:t>
            </a:r>
            <a:r>
              <a:rPr lang="en-US" altLang="ja-JP" sz="1108" b="1" u="sng" dirty="0">
                <a:latin typeface="+mn-ea"/>
                <a:ea typeface="+mn-ea"/>
              </a:rPr>
              <a:t>27</a:t>
            </a:r>
            <a:r>
              <a:rPr lang="ja-JP" altLang="en-US" sz="1108" b="1" u="sng" dirty="0">
                <a:latin typeface="+mn-ea"/>
                <a:ea typeface="+mn-ea"/>
              </a:rPr>
              <a:t>年度）</a:t>
            </a:r>
            <a:endParaRPr lang="en-US" altLang="ja-JP" sz="1108" b="1" u="sng" dirty="0">
              <a:latin typeface="+mn-ea"/>
              <a:ea typeface="+mn-ea"/>
            </a:endParaRPr>
          </a:p>
          <a:p>
            <a:r>
              <a:rPr lang="ja-JP" altLang="en-US" sz="1108" dirty="0">
                <a:latin typeface="+mn-ea"/>
                <a:ea typeface="+mn-ea"/>
              </a:rPr>
              <a:t> ・多職種による研修や会議の開催など医療側の</a:t>
            </a:r>
            <a:endParaRPr lang="en-US" altLang="ja-JP" sz="1108" dirty="0">
              <a:latin typeface="+mn-ea"/>
              <a:ea typeface="+mn-ea"/>
            </a:endParaRPr>
          </a:p>
          <a:p>
            <a:r>
              <a:rPr lang="ja-JP" altLang="en-US" sz="1108" dirty="0">
                <a:latin typeface="+mn-ea"/>
                <a:ea typeface="+mn-ea"/>
              </a:rPr>
              <a:t>　拠点として体制構築</a:t>
            </a:r>
            <a:endParaRPr lang="en-US" altLang="ja-JP" sz="1108" dirty="0">
              <a:latin typeface="+mn-ea"/>
              <a:ea typeface="+mn-ea"/>
            </a:endParaRPr>
          </a:p>
          <a:p>
            <a:r>
              <a:rPr lang="ja-JP" altLang="en-US" sz="1108" dirty="0">
                <a:latin typeface="+mn-ea"/>
                <a:ea typeface="+mn-ea"/>
              </a:rPr>
              <a:t> ・</a:t>
            </a:r>
            <a:r>
              <a:rPr lang="ja-JP" altLang="en-US" sz="1108" dirty="0">
                <a:latin typeface="+mn-ea"/>
              </a:rPr>
              <a:t>在宅医療・介護連携</a:t>
            </a:r>
            <a:r>
              <a:rPr lang="ja-JP" altLang="en-US" sz="1108" dirty="0">
                <a:latin typeface="+mn-ea"/>
                <a:ea typeface="+mn-ea"/>
              </a:rPr>
              <a:t>にかかる事業は市町村へ</a:t>
            </a:r>
            <a:endParaRPr lang="en-US" altLang="ja-JP" sz="1108" dirty="0">
              <a:latin typeface="+mn-ea"/>
              <a:ea typeface="+mn-ea"/>
            </a:endParaRPr>
          </a:p>
          <a:p>
            <a:r>
              <a:rPr lang="ja-JP" altLang="en-US" sz="1108" dirty="0">
                <a:latin typeface="+mn-ea"/>
                <a:ea typeface="+mn-ea"/>
              </a:rPr>
              <a:t>　移行</a:t>
            </a:r>
            <a:endParaRPr lang="en-US" altLang="ja-JP" sz="1108" dirty="0">
              <a:latin typeface="+mn-ea"/>
              <a:ea typeface="+mn-ea"/>
            </a:endParaRPr>
          </a:p>
        </p:txBody>
      </p:sp>
      <p:sp>
        <p:nvSpPr>
          <p:cNvPr id="11" name="正方形/長方形 10"/>
          <p:cNvSpPr/>
          <p:nvPr/>
        </p:nvSpPr>
        <p:spPr>
          <a:xfrm>
            <a:off x="118582" y="900923"/>
            <a:ext cx="3323446" cy="17304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8" dirty="0">
              <a:solidFill>
                <a:schemeClr val="tx1"/>
              </a:solidFill>
              <a:latin typeface="HGSｺﾞｼｯｸE" pitchFamily="50" charset="-128"/>
              <a:ea typeface="HGSｺﾞｼｯｸE" pitchFamily="50" charset="-128"/>
            </a:endParaRPr>
          </a:p>
        </p:txBody>
      </p:sp>
      <p:sp>
        <p:nvSpPr>
          <p:cNvPr id="12" name="正方形/長方形 11"/>
          <p:cNvSpPr/>
          <p:nvPr/>
        </p:nvSpPr>
        <p:spPr>
          <a:xfrm>
            <a:off x="3707904" y="703774"/>
            <a:ext cx="5317514" cy="1971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8" i="1" dirty="0">
                <a:solidFill>
                  <a:schemeClr val="tx1"/>
                </a:solidFill>
                <a:latin typeface="HGP創英角ﾎﾟｯﾌﾟ体" panose="040B0A00000000000000" pitchFamily="50" charset="-128"/>
                <a:ea typeface="HGP創英角ﾎﾟｯﾌﾟ体" panose="040B0A00000000000000" pitchFamily="50" charset="-128"/>
              </a:rPr>
              <a:t>現状と課題</a:t>
            </a:r>
            <a:endParaRPr kumimoji="1" lang="ja-JP" altLang="en-US" sz="1108" i="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3" name="正方形/長方形 12"/>
          <p:cNvSpPr/>
          <p:nvPr/>
        </p:nvSpPr>
        <p:spPr>
          <a:xfrm>
            <a:off x="3707903" y="900923"/>
            <a:ext cx="5317515" cy="17304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8" dirty="0">
              <a:solidFill>
                <a:schemeClr val="tx1"/>
              </a:solidFill>
              <a:latin typeface="HGSｺﾞｼｯｸE" pitchFamily="50" charset="-128"/>
              <a:ea typeface="HGSｺﾞｼｯｸE" pitchFamily="50" charset="-128"/>
            </a:endParaRPr>
          </a:p>
        </p:txBody>
      </p:sp>
      <p:sp>
        <p:nvSpPr>
          <p:cNvPr id="14" name="正方形/長方形 13"/>
          <p:cNvSpPr/>
          <p:nvPr/>
        </p:nvSpPr>
        <p:spPr>
          <a:xfrm>
            <a:off x="118767" y="2700100"/>
            <a:ext cx="8906651" cy="19714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8" i="1" dirty="0">
                <a:solidFill>
                  <a:schemeClr val="tx1"/>
                </a:solidFill>
                <a:latin typeface="HGP創英角ﾎﾟｯﾌﾟ体" panose="040B0A00000000000000" pitchFamily="50" charset="-128"/>
                <a:ea typeface="HGP創英角ﾎﾟｯﾌﾟ体" panose="040B0A00000000000000" pitchFamily="50" charset="-128"/>
              </a:rPr>
              <a:t>事業概要</a:t>
            </a:r>
            <a:endParaRPr kumimoji="1" lang="ja-JP" altLang="en-US" sz="1108" i="1" dirty="0">
              <a:solidFill>
                <a:schemeClr val="tx1"/>
              </a:solidFill>
              <a:latin typeface="HGP創英角ﾎﾟｯﾌﾟ体" panose="040B0A00000000000000" pitchFamily="50" charset="-128"/>
              <a:ea typeface="HGP創英角ﾎﾟｯﾌﾟ体" panose="040B0A00000000000000" pitchFamily="50" charset="-128"/>
            </a:endParaRPr>
          </a:p>
        </p:txBody>
      </p:sp>
      <p:sp>
        <p:nvSpPr>
          <p:cNvPr id="15" name="正方形/長方形 14"/>
          <p:cNvSpPr/>
          <p:nvPr/>
        </p:nvSpPr>
        <p:spPr>
          <a:xfrm>
            <a:off x="118582" y="2897249"/>
            <a:ext cx="8906836" cy="3589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8" dirty="0">
              <a:solidFill>
                <a:schemeClr val="tx1"/>
              </a:solidFill>
              <a:latin typeface="HGSｺﾞｼｯｸE" pitchFamily="50" charset="-128"/>
              <a:ea typeface="HGSｺﾞｼｯｸE" pitchFamily="50" charset="-128"/>
            </a:endParaRPr>
          </a:p>
        </p:txBody>
      </p:sp>
      <p:sp>
        <p:nvSpPr>
          <p:cNvPr id="29" name="テキスト ボックス 28"/>
          <p:cNvSpPr txBox="1"/>
          <p:nvPr/>
        </p:nvSpPr>
        <p:spPr>
          <a:xfrm>
            <a:off x="3707903" y="991626"/>
            <a:ext cx="5169400" cy="1115305"/>
          </a:xfrm>
          <a:prstGeom prst="rect">
            <a:avLst/>
          </a:prstGeom>
          <a:noFill/>
        </p:spPr>
        <p:txBody>
          <a:bodyPr wrap="square" rtlCol="0">
            <a:spAutoFit/>
          </a:bodyPr>
          <a:lstStyle/>
          <a:p>
            <a:r>
              <a:rPr lang="ja-JP" altLang="en-US" sz="1108" dirty="0">
                <a:latin typeface="+mn-ea"/>
                <a:ea typeface="+mn-ea"/>
              </a:rPr>
              <a:t>〇これまでの取組みに基づき、地域における在宅医療・介護連携の基盤となる体制</a:t>
            </a:r>
            <a:endParaRPr lang="en-US" altLang="ja-JP" sz="1108" dirty="0">
              <a:latin typeface="+mn-ea"/>
              <a:ea typeface="+mn-ea"/>
            </a:endParaRPr>
          </a:p>
          <a:p>
            <a:r>
              <a:rPr lang="ja-JP" altLang="en-US" sz="1108" dirty="0">
                <a:latin typeface="+mn-ea"/>
                <a:ea typeface="+mn-ea"/>
              </a:rPr>
              <a:t>　構築や推進は進みつつある</a:t>
            </a:r>
            <a:endParaRPr lang="en-US" altLang="ja-JP" sz="1108" dirty="0">
              <a:latin typeface="+mn-ea"/>
              <a:ea typeface="+mn-ea"/>
            </a:endParaRPr>
          </a:p>
          <a:p>
            <a:r>
              <a:rPr lang="ja-JP" altLang="en-US" sz="1108" dirty="0">
                <a:latin typeface="+mn-ea"/>
                <a:ea typeface="+mn-ea"/>
              </a:rPr>
              <a:t>〇一方で体制構築が進んだ地域においても、今後急増する高齢者の需要に対応</a:t>
            </a:r>
            <a:endParaRPr lang="en-US" altLang="ja-JP" sz="1108" dirty="0">
              <a:latin typeface="+mn-ea"/>
              <a:ea typeface="+mn-ea"/>
            </a:endParaRPr>
          </a:p>
          <a:p>
            <a:r>
              <a:rPr lang="ja-JP" altLang="en-US" sz="1108" dirty="0">
                <a:latin typeface="+mn-ea"/>
                <a:ea typeface="+mn-ea"/>
              </a:rPr>
              <a:t>　するための、かかりつけ医等を持たない患者の退院先が不十分</a:t>
            </a:r>
            <a:endParaRPr lang="en-US" altLang="ja-JP" sz="1108" dirty="0">
              <a:latin typeface="+mn-ea"/>
              <a:ea typeface="+mn-ea"/>
            </a:endParaRPr>
          </a:p>
          <a:p>
            <a:r>
              <a:rPr lang="ja-JP" altLang="en-US" sz="1108" dirty="0">
                <a:latin typeface="+mn-ea"/>
                <a:ea typeface="+mn-ea"/>
              </a:rPr>
              <a:t>〇さらなる在宅医療の推進には、地域の関係機関との関係を活用しながら、訪問</a:t>
            </a:r>
            <a:endParaRPr lang="en-US" altLang="ja-JP" sz="1108" dirty="0">
              <a:latin typeface="+mn-ea"/>
              <a:ea typeface="+mn-ea"/>
            </a:endParaRPr>
          </a:p>
          <a:p>
            <a:r>
              <a:rPr lang="ja-JP" altLang="en-US" sz="1108" dirty="0">
                <a:latin typeface="+mn-ea"/>
                <a:ea typeface="+mn-ea"/>
              </a:rPr>
              <a:t>　 診療を行う診療所の増加を行う人材の配置が急務</a:t>
            </a:r>
            <a:endParaRPr lang="en-US" altLang="ja-JP" sz="1108" dirty="0">
              <a:latin typeface="+mn-ea"/>
              <a:ea typeface="+mn-ea"/>
            </a:endParaRPr>
          </a:p>
        </p:txBody>
      </p:sp>
      <p:sp>
        <p:nvSpPr>
          <p:cNvPr id="36" name="テキスト ボックス 35"/>
          <p:cNvSpPr txBox="1"/>
          <p:nvPr/>
        </p:nvSpPr>
        <p:spPr>
          <a:xfrm>
            <a:off x="185051" y="978297"/>
            <a:ext cx="3119942" cy="603820"/>
          </a:xfrm>
          <a:prstGeom prst="rect">
            <a:avLst/>
          </a:prstGeom>
          <a:noFill/>
        </p:spPr>
        <p:txBody>
          <a:bodyPr wrap="square" rtlCol="0">
            <a:spAutoFit/>
          </a:bodyPr>
          <a:lstStyle/>
          <a:p>
            <a:r>
              <a:rPr lang="ja-JP" altLang="en-US" sz="1108" b="1" u="sng" dirty="0">
                <a:latin typeface="+mn-ea"/>
                <a:ea typeface="+mn-ea"/>
              </a:rPr>
              <a:t>〇人材の育成（平成</a:t>
            </a:r>
            <a:r>
              <a:rPr lang="en-US" altLang="ja-JP" sz="1108" b="1" u="sng" dirty="0">
                <a:latin typeface="+mn-ea"/>
                <a:ea typeface="+mn-ea"/>
              </a:rPr>
              <a:t>24</a:t>
            </a:r>
            <a:r>
              <a:rPr lang="ja-JP" altLang="en-US" sz="1108" b="1" u="sng" dirty="0">
                <a:latin typeface="+mn-ea"/>
                <a:ea typeface="+mn-ea"/>
              </a:rPr>
              <a:t>年度～）</a:t>
            </a:r>
            <a:endParaRPr lang="en-US" altLang="ja-JP" sz="1108" b="1" u="sng" dirty="0">
              <a:latin typeface="+mn-ea"/>
              <a:ea typeface="+mn-ea"/>
            </a:endParaRPr>
          </a:p>
          <a:p>
            <a:r>
              <a:rPr lang="ja-JP" altLang="en-US" sz="1108" dirty="0">
                <a:latin typeface="+mn-ea"/>
                <a:ea typeface="+mn-ea"/>
              </a:rPr>
              <a:t>・地域リーダーの育成や多職種による研修の開催</a:t>
            </a:r>
            <a:endParaRPr lang="en-US" altLang="ja-JP" sz="1108" dirty="0">
              <a:latin typeface="+mn-ea"/>
              <a:ea typeface="+mn-ea"/>
            </a:endParaRPr>
          </a:p>
          <a:p>
            <a:r>
              <a:rPr lang="ja-JP" altLang="en-US" sz="1108" dirty="0">
                <a:latin typeface="+mn-ea"/>
                <a:ea typeface="+mn-ea"/>
              </a:rPr>
              <a:t>　などによる「顔の見える関係」を構築</a:t>
            </a:r>
            <a:endParaRPr lang="en-US" altLang="ja-JP" sz="1108" dirty="0">
              <a:latin typeface="+mn-ea"/>
              <a:ea typeface="+mn-ea"/>
            </a:endParaRPr>
          </a:p>
        </p:txBody>
      </p:sp>
      <p:sp>
        <p:nvSpPr>
          <p:cNvPr id="3" name="二等辺三角形 2"/>
          <p:cNvSpPr/>
          <p:nvPr/>
        </p:nvSpPr>
        <p:spPr>
          <a:xfrm rot="5400000">
            <a:off x="3484197" y="1661074"/>
            <a:ext cx="189733" cy="122941"/>
          </a:xfrm>
          <a:prstGeom prst="triangle">
            <a:avLst/>
          </a:prstGeom>
          <a:scene3d>
            <a:camera prst="orthographicFront">
              <a:rot lat="21299999"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841849" y="2166091"/>
            <a:ext cx="4918700" cy="404854"/>
          </a:xfrm>
          <a:prstGeom prst="rect">
            <a:avLst/>
          </a:prstGeom>
          <a:noFill/>
          <a:ln w="12700">
            <a:solidFill>
              <a:schemeClr val="tx1"/>
            </a:solidFill>
            <a:prstDash val="sysDash"/>
          </a:ln>
        </p:spPr>
        <p:txBody>
          <a:bodyPr wrap="square" rtlCol="0">
            <a:spAutoFit/>
          </a:bodyPr>
          <a:lstStyle/>
          <a:p>
            <a:r>
              <a:rPr lang="en-US" altLang="ja-JP" sz="923" dirty="0">
                <a:latin typeface="+mn-ea"/>
                <a:ea typeface="+mn-ea"/>
              </a:rPr>
              <a:t>※</a:t>
            </a:r>
            <a:r>
              <a:rPr lang="ja-JP" altLang="en-US" sz="923" dirty="0">
                <a:latin typeface="+mn-ea"/>
                <a:ea typeface="+mn-ea"/>
              </a:rPr>
              <a:t>医療総合確保方針（都道府県の役割）</a:t>
            </a:r>
            <a:endParaRPr lang="en-US" altLang="ja-JP" sz="923" dirty="0">
              <a:latin typeface="+mn-ea"/>
              <a:ea typeface="+mn-ea"/>
            </a:endParaRPr>
          </a:p>
          <a:p>
            <a:r>
              <a:rPr lang="ja-JP" altLang="en-US" sz="1108" dirty="0">
                <a:latin typeface="+mn-ea"/>
                <a:ea typeface="+mn-ea"/>
              </a:rPr>
              <a:t> </a:t>
            </a:r>
            <a:r>
              <a:rPr lang="en-US" altLang="ja-JP" sz="1108" dirty="0">
                <a:latin typeface="+mn-ea"/>
                <a:ea typeface="+mn-ea"/>
              </a:rPr>
              <a:t>『</a:t>
            </a:r>
            <a:r>
              <a:rPr lang="ja-JP" altLang="en-US" sz="923" dirty="0">
                <a:latin typeface="+mn-ea"/>
                <a:ea typeface="+mn-ea"/>
              </a:rPr>
              <a:t>地域包括ケアを支える医療・介護人材の確保のために必要な取組み</a:t>
            </a:r>
            <a:r>
              <a:rPr lang="en-US" altLang="ja-JP" sz="923" dirty="0">
                <a:latin typeface="+mn-ea"/>
                <a:ea typeface="+mn-ea"/>
              </a:rPr>
              <a:t>』</a:t>
            </a:r>
            <a:r>
              <a:rPr lang="ja-JP" altLang="en-US" sz="923" dirty="0">
                <a:latin typeface="+mn-ea"/>
                <a:ea typeface="+mn-ea"/>
              </a:rPr>
              <a:t>の実施</a:t>
            </a:r>
            <a:endParaRPr lang="en-US" altLang="ja-JP" sz="923" dirty="0">
              <a:latin typeface="+mn-ea"/>
              <a:ea typeface="+mn-ea"/>
            </a:endParaRPr>
          </a:p>
        </p:txBody>
      </p:sp>
      <p:sp>
        <p:nvSpPr>
          <p:cNvPr id="56" name="テキスト ボックス 55"/>
          <p:cNvSpPr txBox="1"/>
          <p:nvPr/>
        </p:nvSpPr>
        <p:spPr>
          <a:xfrm>
            <a:off x="159699" y="2963718"/>
            <a:ext cx="756510" cy="205890"/>
          </a:xfrm>
          <a:prstGeom prst="rect">
            <a:avLst/>
          </a:prstGeom>
          <a:noFill/>
          <a:ln w="12700">
            <a:solidFill>
              <a:schemeClr val="tx1"/>
            </a:solidFill>
          </a:ln>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実務者レベル</a:t>
            </a:r>
            <a:endParaRPr lang="en-US" altLang="ja-JP" sz="831" dirty="0">
              <a:latin typeface="HG丸ｺﾞｼｯｸM-PRO" panose="020F0600000000000000" pitchFamily="50" charset="-128"/>
              <a:ea typeface="HG丸ｺﾞｼｯｸM-PRO" panose="020F0600000000000000" pitchFamily="50" charset="-128"/>
            </a:endParaRPr>
          </a:p>
        </p:txBody>
      </p:sp>
      <p:sp>
        <p:nvSpPr>
          <p:cNvPr id="64" name="テキスト ボックス 63"/>
          <p:cNvSpPr txBox="1"/>
          <p:nvPr/>
        </p:nvSpPr>
        <p:spPr>
          <a:xfrm>
            <a:off x="4310109" y="3139224"/>
            <a:ext cx="4823335" cy="2947217"/>
          </a:xfrm>
          <a:prstGeom prst="rect">
            <a:avLst/>
          </a:prstGeom>
          <a:noFill/>
        </p:spPr>
        <p:txBody>
          <a:bodyPr wrap="square" rtlCol="0">
            <a:spAutoFit/>
          </a:bodyPr>
          <a:lstStyle/>
          <a:p>
            <a:r>
              <a:rPr lang="ja-JP" altLang="en-US" sz="1015" b="1" dirty="0">
                <a:latin typeface="HG丸ｺﾞｼｯｸM-PRO" panose="020F0600000000000000" pitchFamily="50" charset="-128"/>
                <a:ea typeface="HG丸ｺﾞｼｯｸM-PRO" panose="020F0600000000000000" pitchFamily="50" charset="-128"/>
              </a:rPr>
              <a:t>〇地区医師会等に「在宅医療コーディネータ」を配置し、これまでの多職種</a:t>
            </a:r>
            <a:endParaRPr lang="en-US" altLang="ja-JP" sz="1015" b="1" dirty="0">
              <a:latin typeface="HG丸ｺﾞｼｯｸM-PRO" panose="020F0600000000000000" pitchFamily="50" charset="-128"/>
              <a:ea typeface="HG丸ｺﾞｼｯｸM-PRO" panose="020F0600000000000000" pitchFamily="50" charset="-128"/>
            </a:endParaRPr>
          </a:p>
          <a:p>
            <a:r>
              <a:rPr lang="ja-JP" altLang="en-US" sz="1015" b="1" dirty="0">
                <a:latin typeface="HG丸ｺﾞｼｯｸM-PRO" panose="020F0600000000000000" pitchFamily="50" charset="-128"/>
                <a:ea typeface="HG丸ｺﾞｼｯｸM-PRO" panose="020F0600000000000000" pitchFamily="50" charset="-128"/>
              </a:rPr>
              <a:t>　連携の体制を活用しながら、在宅医療の供給量の拡充を行う</a:t>
            </a:r>
            <a:endParaRPr lang="en-US" altLang="ja-JP" sz="1015" b="1" dirty="0">
              <a:latin typeface="HG丸ｺﾞｼｯｸM-PRO" panose="020F0600000000000000" pitchFamily="50" charset="-128"/>
              <a:ea typeface="HG丸ｺﾞｼｯｸM-PRO" panose="020F0600000000000000" pitchFamily="50" charset="-128"/>
            </a:endParaRPr>
          </a:p>
          <a:p>
            <a:endParaRPr lang="en-US" altLang="ja-JP" sz="1015" b="1" dirty="0">
              <a:latin typeface="HG丸ｺﾞｼｯｸM-PRO" panose="020F0600000000000000" pitchFamily="50" charset="-128"/>
              <a:ea typeface="HG丸ｺﾞｼｯｸM-PRO" panose="020F0600000000000000" pitchFamily="50" charset="-128"/>
            </a:endParaRPr>
          </a:p>
          <a:p>
            <a:r>
              <a:rPr lang="ja-JP" altLang="en-US" sz="969" b="1" u="sng" dirty="0">
                <a:latin typeface="HG丸ｺﾞｼｯｸM-PRO" panose="020F0600000000000000" pitchFamily="50" charset="-128"/>
                <a:ea typeface="HG丸ｺﾞｼｯｸM-PRO" panose="020F0600000000000000" pitchFamily="50" charset="-128"/>
              </a:rPr>
              <a:t>≪在宅医療コーディネータの業務≫</a:t>
            </a:r>
            <a:endParaRPr lang="en-US" altLang="ja-JP" sz="969" b="1" u="sng" dirty="0">
              <a:latin typeface="HG丸ｺﾞｼｯｸM-PRO" panose="020F0600000000000000" pitchFamily="50" charset="-128"/>
              <a:ea typeface="HG丸ｺﾞｼｯｸM-PRO" panose="020F0600000000000000" pitchFamily="50" charset="-128"/>
            </a:endParaRPr>
          </a:p>
          <a:p>
            <a:r>
              <a:rPr lang="ja-JP" altLang="en-US" sz="969" u="sng" dirty="0">
                <a:latin typeface="HG丸ｺﾞｼｯｸM-PRO" panose="020F0600000000000000" pitchFamily="50" charset="-128"/>
                <a:ea typeface="HG丸ｺﾞｼｯｸM-PRO" panose="020F0600000000000000" pitchFamily="50" charset="-128"/>
              </a:rPr>
              <a:t>訪問診療の拡充</a:t>
            </a:r>
            <a:endParaRPr lang="en-US" altLang="ja-JP" sz="969" u="sng"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（１）在宅医療への参入促進</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○外来診療を行う医師に対する在宅医療参入への勧誘</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○質の向上を図るための専門機関等による研修受講や情報交換会への参加</a:t>
            </a:r>
            <a:endParaRPr lang="en-US" altLang="ja-JP" sz="969" dirty="0">
              <a:latin typeface="HG丸ｺﾞｼｯｸM-PRO" panose="020F0600000000000000" pitchFamily="50" charset="-128"/>
              <a:ea typeface="HG丸ｺﾞｼｯｸM-PRO" panose="020F0600000000000000" pitchFamily="50" charset="-128"/>
            </a:endParaRPr>
          </a:p>
          <a:p>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（２）新規参入する診療所のフォローアップ</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○新規参入した診療所が患者の状況に応じた在宅チームを構築するための</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各職能団体の窓口担当者との調整</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○新規参入した診療所に対する歯科診療所や薬局等の情報提供、</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関係づくりの場の設定　　　　</a:t>
            </a:r>
            <a:endParaRPr lang="en-US" altLang="ja-JP" sz="969" u="sng"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○主治医・副主治医の役割の調整</a:t>
            </a:r>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　　○在宅医療患者の急変時の緊急搬送先を確保するための病院との調整</a:t>
            </a:r>
          </a:p>
          <a:p>
            <a:endParaRPr lang="en-US" altLang="ja-JP" sz="969" dirty="0">
              <a:latin typeface="HG丸ｺﾞｼｯｸM-PRO" panose="020F0600000000000000" pitchFamily="50" charset="-128"/>
              <a:ea typeface="HG丸ｺﾞｼｯｸM-PRO" panose="020F0600000000000000" pitchFamily="50" charset="-128"/>
            </a:endParaRPr>
          </a:p>
          <a:p>
            <a:r>
              <a:rPr lang="ja-JP" altLang="en-US" sz="969" b="1" u="sng" dirty="0">
                <a:latin typeface="HG丸ｺﾞｼｯｸM-PRO" panose="020F0600000000000000" pitchFamily="50" charset="-128"/>
                <a:ea typeface="HG丸ｺﾞｼｯｸM-PRO" panose="020F0600000000000000" pitchFamily="50" charset="-128"/>
              </a:rPr>
              <a:t>≪在宅医療コーディネータの要件≫</a:t>
            </a:r>
            <a:endParaRPr lang="en-US" altLang="ja-JP" sz="969" b="1" u="sng" dirty="0">
              <a:latin typeface="HG丸ｺﾞｼｯｸM-PRO" panose="020F0600000000000000" pitchFamily="50" charset="-128"/>
              <a:ea typeface="HG丸ｺﾞｼｯｸM-PRO" panose="020F0600000000000000" pitchFamily="50" charset="-128"/>
            </a:endParaRPr>
          </a:p>
          <a:p>
            <a:r>
              <a:rPr lang="ja-JP" altLang="en-US" sz="969" dirty="0">
                <a:latin typeface="HG丸ｺﾞｼｯｸM-PRO" panose="020F0600000000000000" pitchFamily="50" charset="-128"/>
                <a:ea typeface="HG丸ｺﾞｼｯｸM-PRO" panose="020F0600000000000000" pitchFamily="50" charset="-128"/>
              </a:rPr>
              <a:t>・５年以上の実務経験のある看護師等</a:t>
            </a:r>
          </a:p>
        </p:txBody>
      </p:sp>
      <p:sp>
        <p:nvSpPr>
          <p:cNvPr id="5" name="角丸四角形 4"/>
          <p:cNvSpPr/>
          <p:nvPr/>
        </p:nvSpPr>
        <p:spPr>
          <a:xfrm>
            <a:off x="639138" y="3472862"/>
            <a:ext cx="3334642" cy="1870206"/>
          </a:xfrm>
          <a:prstGeom prst="roundRect">
            <a:avLst/>
          </a:prstGeom>
          <a:noFill/>
          <a:ln w="12700">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p:nvSpPr>
        <p:spPr>
          <a:xfrm>
            <a:off x="351224" y="4160158"/>
            <a:ext cx="465282" cy="465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41" name="円/楕円 40"/>
          <p:cNvSpPr/>
          <p:nvPr/>
        </p:nvSpPr>
        <p:spPr>
          <a:xfrm>
            <a:off x="406497" y="4824848"/>
            <a:ext cx="465282" cy="465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r>
              <a:rPr kumimoji="1" lang="en-US" altLang="ja-JP" dirty="0" smtClean="0"/>
              <a:t>z</a:t>
            </a:r>
            <a:endParaRPr kumimoji="1" lang="ja-JP" altLang="en-US" dirty="0"/>
          </a:p>
        </p:txBody>
      </p:sp>
      <p:sp>
        <p:nvSpPr>
          <p:cNvPr id="44" name="円/楕円 43"/>
          <p:cNvSpPr/>
          <p:nvPr/>
        </p:nvSpPr>
        <p:spPr>
          <a:xfrm>
            <a:off x="3703739" y="4160158"/>
            <a:ext cx="465282" cy="465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p:nvSpPr>
        <p:spPr>
          <a:xfrm>
            <a:off x="3707904" y="4824848"/>
            <a:ext cx="465282" cy="465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52" name="テキスト ボックス 51"/>
          <p:cNvSpPr txBox="1"/>
          <p:nvPr/>
        </p:nvSpPr>
        <p:spPr>
          <a:xfrm>
            <a:off x="340028" y="4218598"/>
            <a:ext cx="509713" cy="319446"/>
          </a:xfrm>
          <a:prstGeom prst="rect">
            <a:avLst/>
          </a:prstGeom>
          <a:noFill/>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ケア</a:t>
            </a:r>
            <a:endParaRPr lang="en-US" altLang="ja-JP" sz="738" dirty="0">
              <a:latin typeface="HG丸ｺﾞｼｯｸM-PRO" panose="020F0600000000000000" pitchFamily="50" charset="-128"/>
              <a:ea typeface="HG丸ｺﾞｼｯｸM-PRO" panose="020F0600000000000000" pitchFamily="50" charset="-128"/>
            </a:endParaRPr>
          </a:p>
          <a:p>
            <a:pPr algn="ctr"/>
            <a:r>
              <a:rPr lang="ja-JP" altLang="en-US" sz="738" dirty="0">
                <a:latin typeface="HG丸ｺﾞｼｯｸM-PRO" panose="020F0600000000000000" pitchFamily="50" charset="-128"/>
                <a:ea typeface="HG丸ｺﾞｼｯｸM-PRO" panose="020F0600000000000000" pitchFamily="50" charset="-128"/>
              </a:rPr>
              <a:t>マネ</a:t>
            </a:r>
            <a:endParaRPr lang="en-US" altLang="ja-JP" sz="738" dirty="0">
              <a:latin typeface="HG丸ｺﾞｼｯｸM-PRO" panose="020F0600000000000000" pitchFamily="50" charset="-128"/>
              <a:ea typeface="HG丸ｺﾞｼｯｸM-PRO" panose="020F0600000000000000" pitchFamily="50" charset="-128"/>
            </a:endParaRPr>
          </a:p>
        </p:txBody>
      </p:sp>
      <p:sp>
        <p:nvSpPr>
          <p:cNvPr id="53" name="テキスト ボックス 52"/>
          <p:cNvSpPr txBox="1"/>
          <p:nvPr/>
        </p:nvSpPr>
        <p:spPr>
          <a:xfrm>
            <a:off x="406497" y="4867999"/>
            <a:ext cx="509713" cy="319446"/>
          </a:xfrm>
          <a:prstGeom prst="rect">
            <a:avLst/>
          </a:prstGeom>
          <a:noFill/>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歯科</a:t>
            </a:r>
            <a:endParaRPr lang="en-US" altLang="ja-JP" sz="738" dirty="0">
              <a:latin typeface="HG丸ｺﾞｼｯｸM-PRO" panose="020F0600000000000000" pitchFamily="50" charset="-128"/>
              <a:ea typeface="HG丸ｺﾞｼｯｸM-PRO" panose="020F0600000000000000" pitchFamily="50" charset="-128"/>
            </a:endParaRPr>
          </a:p>
          <a:p>
            <a:pPr algn="ctr"/>
            <a:r>
              <a:rPr lang="ja-JP" altLang="en-US" sz="738" dirty="0">
                <a:latin typeface="HG丸ｺﾞｼｯｸM-PRO" panose="020F0600000000000000" pitchFamily="50" charset="-128"/>
                <a:ea typeface="HG丸ｺﾞｼｯｸM-PRO" panose="020F0600000000000000" pitchFamily="50" charset="-128"/>
              </a:rPr>
              <a:t>診療所</a:t>
            </a:r>
            <a:endParaRPr lang="en-US" altLang="ja-JP" sz="738" dirty="0">
              <a:latin typeface="HG丸ｺﾞｼｯｸM-PRO" panose="020F0600000000000000" pitchFamily="50" charset="-128"/>
              <a:ea typeface="HG丸ｺﾞｼｯｸM-PRO" panose="020F0600000000000000" pitchFamily="50" charset="-128"/>
            </a:endParaRPr>
          </a:p>
        </p:txBody>
      </p:sp>
      <p:sp>
        <p:nvSpPr>
          <p:cNvPr id="54" name="テキスト ボックス 53"/>
          <p:cNvSpPr txBox="1"/>
          <p:nvPr/>
        </p:nvSpPr>
        <p:spPr>
          <a:xfrm>
            <a:off x="3707904" y="4958321"/>
            <a:ext cx="509713" cy="205890"/>
          </a:xfrm>
          <a:prstGeom prst="rect">
            <a:avLst/>
          </a:prstGeom>
          <a:noFill/>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薬局</a:t>
            </a:r>
            <a:endParaRPr lang="en-US" altLang="ja-JP" sz="738" dirty="0">
              <a:latin typeface="HG丸ｺﾞｼｯｸM-PRO" panose="020F0600000000000000" pitchFamily="50" charset="-128"/>
              <a:ea typeface="HG丸ｺﾞｼｯｸM-PRO" panose="020F0600000000000000" pitchFamily="50" charset="-128"/>
            </a:endParaRPr>
          </a:p>
        </p:txBody>
      </p:sp>
      <p:sp>
        <p:nvSpPr>
          <p:cNvPr id="57" name="テキスト ボックス 56"/>
          <p:cNvSpPr txBox="1"/>
          <p:nvPr/>
        </p:nvSpPr>
        <p:spPr>
          <a:xfrm>
            <a:off x="3689853" y="4265234"/>
            <a:ext cx="509713" cy="319446"/>
          </a:xfrm>
          <a:prstGeom prst="rect">
            <a:avLst/>
          </a:prstGeom>
          <a:noFill/>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訪看</a:t>
            </a:r>
            <a:endParaRPr lang="en-US" altLang="ja-JP" sz="738" dirty="0">
              <a:latin typeface="HG丸ｺﾞｼｯｸM-PRO" panose="020F0600000000000000" pitchFamily="50" charset="-128"/>
              <a:ea typeface="HG丸ｺﾞｼｯｸM-PRO" panose="020F0600000000000000" pitchFamily="50" charset="-128"/>
            </a:endParaRPr>
          </a:p>
          <a:p>
            <a:pPr algn="ctr"/>
            <a:r>
              <a:rPr lang="ja-JP" altLang="en-US" sz="738" dirty="0">
                <a:latin typeface="HG丸ｺﾞｼｯｸM-PRO" panose="020F0600000000000000" pitchFamily="50" charset="-128"/>
                <a:ea typeface="HG丸ｺﾞｼｯｸM-PRO" panose="020F0600000000000000" pitchFamily="50" charset="-128"/>
              </a:rPr>
              <a:t>ＳＴ</a:t>
            </a:r>
            <a:endParaRPr lang="en-US" altLang="ja-JP" sz="738" dirty="0">
              <a:latin typeface="HG丸ｺﾞｼｯｸM-PRO" panose="020F0600000000000000" pitchFamily="50" charset="-128"/>
              <a:ea typeface="HG丸ｺﾞｼｯｸM-PRO" panose="020F0600000000000000" pitchFamily="50" charset="-128"/>
            </a:endParaRPr>
          </a:p>
        </p:txBody>
      </p:sp>
      <p:sp>
        <p:nvSpPr>
          <p:cNvPr id="68" name="テキスト ボックス 67"/>
          <p:cNvSpPr txBox="1"/>
          <p:nvPr/>
        </p:nvSpPr>
        <p:spPr>
          <a:xfrm>
            <a:off x="872678" y="6117239"/>
            <a:ext cx="3217726" cy="376385"/>
          </a:xfrm>
          <a:prstGeom prst="rect">
            <a:avLst/>
          </a:prstGeom>
          <a:noFill/>
        </p:spPr>
        <p:txBody>
          <a:bodyPr wrap="square" rtlCol="0">
            <a:spAutoFit/>
          </a:bodyPr>
          <a:lstStyle/>
          <a:p>
            <a:r>
              <a:rPr lang="ja-JP" altLang="en-US" sz="923" dirty="0">
                <a:latin typeface="HG丸ｺﾞｼｯｸM-PRO" panose="020F0600000000000000" pitchFamily="50" charset="-128"/>
                <a:ea typeface="HG丸ｺﾞｼｯｸM-PRO" panose="020F0600000000000000" pitchFamily="50" charset="-128"/>
              </a:rPr>
              <a:t>（</a:t>
            </a:r>
            <a:r>
              <a:rPr lang="ja-JP" altLang="en-US" sz="923" b="1" dirty="0">
                <a:latin typeface="HG丸ｺﾞｼｯｸM-PRO" panose="020F0600000000000000" pitchFamily="50" charset="-128"/>
                <a:ea typeface="HG丸ｺﾞｼｯｸM-PRO" panose="020F0600000000000000" pitchFamily="50" charset="-128"/>
              </a:rPr>
              <a:t>見込まれる事業成果）</a:t>
            </a:r>
            <a:endParaRPr lang="en-US" altLang="ja-JP" sz="923" b="1" dirty="0">
              <a:latin typeface="HG丸ｺﾞｼｯｸM-PRO" panose="020F0600000000000000" pitchFamily="50" charset="-128"/>
              <a:ea typeface="HG丸ｺﾞｼｯｸM-PRO" panose="020F0600000000000000" pitchFamily="50" charset="-128"/>
            </a:endParaRPr>
          </a:p>
          <a:p>
            <a:r>
              <a:rPr lang="ja-JP" altLang="en-US" sz="923" b="1" dirty="0">
                <a:latin typeface="HG丸ｺﾞｼｯｸM-PRO" panose="020F0600000000000000" pitchFamily="50" charset="-128"/>
                <a:ea typeface="HG丸ｺﾞｼｯｸM-PRO" panose="020F0600000000000000" pitchFamily="50" charset="-128"/>
              </a:rPr>
              <a:t>　〇在宅医療を提供する診療所の増加等</a:t>
            </a:r>
            <a:endParaRPr lang="en-US" altLang="ja-JP" sz="923" b="1" dirty="0">
              <a:latin typeface="HG丸ｺﾞｼｯｸM-PRO" panose="020F0600000000000000" pitchFamily="50" charset="-128"/>
              <a:ea typeface="HG丸ｺﾞｼｯｸM-PRO" panose="020F0600000000000000" pitchFamily="50" charset="-128"/>
            </a:endParaRPr>
          </a:p>
        </p:txBody>
      </p:sp>
      <p:sp>
        <p:nvSpPr>
          <p:cNvPr id="70" name="フローチャート : 組合せ 69"/>
          <p:cNvSpPr/>
          <p:nvPr/>
        </p:nvSpPr>
        <p:spPr>
          <a:xfrm>
            <a:off x="1961045" y="6021288"/>
            <a:ext cx="591123" cy="132938"/>
          </a:xfrm>
          <a:prstGeom prst="flowChartMerg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1316656" y="3794579"/>
            <a:ext cx="509713" cy="465282"/>
            <a:chOff x="1304467" y="4869160"/>
            <a:chExt cx="552189" cy="504056"/>
          </a:xfrm>
        </p:grpSpPr>
        <p:sp>
          <p:nvSpPr>
            <p:cNvPr id="73" name="円/楕円 72"/>
            <p:cNvSpPr/>
            <p:nvPr/>
          </p:nvSpPr>
          <p:spPr>
            <a:xfrm>
              <a:off x="1327423" y="4869160"/>
              <a:ext cx="504056" cy="504056"/>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74" name="テキスト ボックス 73"/>
            <p:cNvSpPr txBox="1"/>
            <p:nvPr/>
          </p:nvSpPr>
          <p:spPr>
            <a:xfrm>
              <a:off x="1304467" y="4977172"/>
              <a:ext cx="552189" cy="223048"/>
            </a:xfrm>
            <a:prstGeom prst="rect">
              <a:avLst/>
            </a:prstGeom>
            <a:noFill/>
            <a:ln>
              <a:noFill/>
              <a:prstDash val="sysDot"/>
            </a:ln>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診療所</a:t>
              </a:r>
              <a:endParaRPr lang="en-US" altLang="ja-JP" sz="738" dirty="0">
                <a:latin typeface="HG丸ｺﾞｼｯｸM-PRO" panose="020F0600000000000000" pitchFamily="50" charset="-128"/>
                <a:ea typeface="HG丸ｺﾞｼｯｸM-PRO" panose="020F0600000000000000" pitchFamily="50" charset="-128"/>
              </a:endParaRPr>
            </a:p>
          </p:txBody>
        </p:sp>
      </p:grpSp>
      <p:grpSp>
        <p:nvGrpSpPr>
          <p:cNvPr id="78" name="グループ化 77"/>
          <p:cNvGrpSpPr/>
          <p:nvPr/>
        </p:nvGrpSpPr>
        <p:grpSpPr>
          <a:xfrm>
            <a:off x="2577933" y="3827815"/>
            <a:ext cx="509713" cy="465282"/>
            <a:chOff x="1304467" y="4869160"/>
            <a:chExt cx="552189" cy="504056"/>
          </a:xfrm>
        </p:grpSpPr>
        <p:sp>
          <p:nvSpPr>
            <p:cNvPr id="79" name="円/楕円 78"/>
            <p:cNvSpPr/>
            <p:nvPr/>
          </p:nvSpPr>
          <p:spPr>
            <a:xfrm>
              <a:off x="1327423" y="4869160"/>
              <a:ext cx="504056" cy="504056"/>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80" name="テキスト ボックス 79"/>
            <p:cNvSpPr txBox="1"/>
            <p:nvPr/>
          </p:nvSpPr>
          <p:spPr>
            <a:xfrm>
              <a:off x="1304467" y="4977172"/>
              <a:ext cx="552189" cy="223048"/>
            </a:xfrm>
            <a:prstGeom prst="rect">
              <a:avLst/>
            </a:prstGeom>
            <a:noFill/>
            <a:ln>
              <a:noFill/>
              <a:prstDash val="sysDot"/>
            </a:ln>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診療所</a:t>
              </a:r>
              <a:endParaRPr lang="en-US" altLang="ja-JP" sz="738" dirty="0">
                <a:latin typeface="HG丸ｺﾞｼｯｸM-PRO" panose="020F0600000000000000" pitchFamily="50" charset="-128"/>
                <a:ea typeface="HG丸ｺﾞｼｯｸM-PRO" panose="020F0600000000000000" pitchFamily="50" charset="-128"/>
              </a:endParaRPr>
            </a:p>
          </p:txBody>
        </p:sp>
      </p:grpSp>
      <p:grpSp>
        <p:nvGrpSpPr>
          <p:cNvPr id="35" name="グループ化 34"/>
          <p:cNvGrpSpPr/>
          <p:nvPr/>
        </p:nvGrpSpPr>
        <p:grpSpPr>
          <a:xfrm>
            <a:off x="849741" y="3162589"/>
            <a:ext cx="1164891" cy="665225"/>
            <a:chOff x="848544" y="3180760"/>
            <a:chExt cx="1261965" cy="655046"/>
          </a:xfrm>
        </p:grpSpPr>
        <p:sp>
          <p:nvSpPr>
            <p:cNvPr id="31" name="爆発 1 30"/>
            <p:cNvSpPr/>
            <p:nvPr/>
          </p:nvSpPr>
          <p:spPr>
            <a:xfrm>
              <a:off x="848544" y="3180760"/>
              <a:ext cx="1261965" cy="655046"/>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952409" y="3306470"/>
              <a:ext cx="1048263" cy="314558"/>
            </a:xfrm>
            <a:prstGeom prst="rect">
              <a:avLst/>
            </a:prstGeom>
          </p:spPr>
          <p:txBody>
            <a:bodyPr wrap="square">
              <a:spAutoFit/>
            </a:bodyPr>
            <a:lstStyle/>
            <a:p>
              <a:pPr algn="ctr"/>
              <a:r>
                <a:rPr lang="ja-JP" altLang="en-US" sz="738" dirty="0">
                  <a:latin typeface="HG丸ｺﾞｼｯｸM-PRO" panose="020F0600000000000000" pitchFamily="50" charset="-128"/>
                  <a:ea typeface="HG丸ｺﾞｼｯｸM-PRO" panose="020F0600000000000000" pitchFamily="50" charset="-128"/>
                </a:rPr>
                <a:t>かかりつけ医が</a:t>
              </a:r>
              <a:endParaRPr lang="en-US" altLang="ja-JP" sz="738" dirty="0">
                <a:latin typeface="HG丸ｺﾞｼｯｸM-PRO" panose="020F0600000000000000" pitchFamily="50" charset="-128"/>
                <a:ea typeface="HG丸ｺﾞｼｯｸM-PRO" panose="020F0600000000000000" pitchFamily="50" charset="-128"/>
              </a:endParaRPr>
            </a:p>
            <a:p>
              <a:pPr algn="ctr"/>
              <a:r>
                <a:rPr lang="ja-JP" altLang="en-US" sz="738" dirty="0">
                  <a:latin typeface="HG丸ｺﾞｼｯｸM-PRO" panose="020F0600000000000000" pitchFamily="50" charset="-128"/>
                  <a:ea typeface="HG丸ｺﾞｼｯｸM-PRO" panose="020F0600000000000000" pitchFamily="50" charset="-128"/>
                </a:rPr>
                <a:t>不在で退院できず</a:t>
              </a:r>
            </a:p>
          </p:txBody>
        </p:sp>
      </p:grpSp>
      <p:sp>
        <p:nvSpPr>
          <p:cNvPr id="61" name="円/楕円 60"/>
          <p:cNvSpPr/>
          <p:nvPr/>
        </p:nvSpPr>
        <p:spPr>
          <a:xfrm>
            <a:off x="2073817" y="3262560"/>
            <a:ext cx="465282" cy="46528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62" name="テキスト ボックス 61"/>
          <p:cNvSpPr txBox="1"/>
          <p:nvPr/>
        </p:nvSpPr>
        <p:spPr>
          <a:xfrm>
            <a:off x="2068220" y="3362531"/>
            <a:ext cx="509713" cy="205890"/>
          </a:xfrm>
          <a:prstGeom prst="rect">
            <a:avLst/>
          </a:prstGeom>
          <a:noFill/>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病院</a:t>
            </a:r>
            <a:endParaRPr lang="en-US" altLang="ja-JP" sz="738" dirty="0">
              <a:latin typeface="HG丸ｺﾞｼｯｸM-PRO" panose="020F0600000000000000" pitchFamily="50" charset="-128"/>
              <a:ea typeface="HG丸ｺﾞｼｯｸM-PRO" panose="020F0600000000000000" pitchFamily="50" charset="-128"/>
            </a:endParaRPr>
          </a:p>
        </p:txBody>
      </p:sp>
      <p:sp>
        <p:nvSpPr>
          <p:cNvPr id="67" name="角丸四角形 66"/>
          <p:cNvSpPr/>
          <p:nvPr/>
        </p:nvSpPr>
        <p:spPr>
          <a:xfrm>
            <a:off x="1012791" y="4957785"/>
            <a:ext cx="2495707" cy="671524"/>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1367173" y="5097558"/>
            <a:ext cx="509713" cy="465282"/>
            <a:chOff x="1304467" y="4869160"/>
            <a:chExt cx="552189" cy="504056"/>
          </a:xfrm>
        </p:grpSpPr>
        <p:sp>
          <p:nvSpPr>
            <p:cNvPr id="65" name="円/楕円 64"/>
            <p:cNvSpPr/>
            <p:nvPr/>
          </p:nvSpPr>
          <p:spPr>
            <a:xfrm>
              <a:off x="1327423" y="4869160"/>
              <a:ext cx="504056" cy="504056"/>
            </a:xfrm>
            <a:prstGeom prst="ellipse">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69" name="テキスト ボックス 68"/>
            <p:cNvSpPr txBox="1"/>
            <p:nvPr/>
          </p:nvSpPr>
          <p:spPr>
            <a:xfrm>
              <a:off x="1304467" y="4977172"/>
              <a:ext cx="552189" cy="223048"/>
            </a:xfrm>
            <a:prstGeom prst="rect">
              <a:avLst/>
            </a:prstGeom>
            <a:noFill/>
            <a:ln>
              <a:noFill/>
              <a:prstDash val="solid"/>
            </a:ln>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診療所</a:t>
              </a:r>
              <a:endParaRPr lang="en-US" altLang="ja-JP" sz="738" dirty="0">
                <a:latin typeface="HG丸ｺﾞｼｯｸM-PRO" panose="020F0600000000000000" pitchFamily="50" charset="-128"/>
                <a:ea typeface="HG丸ｺﾞｼｯｸM-PRO" panose="020F0600000000000000" pitchFamily="50" charset="-128"/>
              </a:endParaRPr>
            </a:p>
          </p:txBody>
        </p:sp>
      </p:grpSp>
      <p:grpSp>
        <p:nvGrpSpPr>
          <p:cNvPr id="71" name="グループ化 70"/>
          <p:cNvGrpSpPr/>
          <p:nvPr/>
        </p:nvGrpSpPr>
        <p:grpSpPr>
          <a:xfrm>
            <a:off x="2541576" y="5070823"/>
            <a:ext cx="509713" cy="465282"/>
            <a:chOff x="1304467" y="4869160"/>
            <a:chExt cx="552189" cy="504056"/>
          </a:xfrm>
        </p:grpSpPr>
        <p:sp>
          <p:nvSpPr>
            <p:cNvPr id="72" name="円/楕円 71"/>
            <p:cNvSpPr/>
            <p:nvPr/>
          </p:nvSpPr>
          <p:spPr>
            <a:xfrm>
              <a:off x="1327423" y="4869160"/>
              <a:ext cx="504056" cy="504056"/>
            </a:xfrm>
            <a:prstGeom prst="ellipse">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81" name="テキスト ボックス 80"/>
            <p:cNvSpPr txBox="1"/>
            <p:nvPr/>
          </p:nvSpPr>
          <p:spPr>
            <a:xfrm>
              <a:off x="1304467" y="4977172"/>
              <a:ext cx="552189" cy="223048"/>
            </a:xfrm>
            <a:prstGeom prst="rect">
              <a:avLst/>
            </a:prstGeom>
            <a:noFill/>
            <a:ln>
              <a:noFill/>
              <a:prstDash val="solid"/>
            </a:ln>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診療所</a:t>
              </a:r>
              <a:endParaRPr lang="en-US" altLang="ja-JP" sz="738" dirty="0">
                <a:latin typeface="HG丸ｺﾞｼｯｸM-PRO" panose="020F0600000000000000" pitchFamily="50" charset="-128"/>
                <a:ea typeface="HG丸ｺﾞｼｯｸM-PRO" panose="020F0600000000000000" pitchFamily="50" charset="-128"/>
              </a:endParaRPr>
            </a:p>
          </p:txBody>
        </p:sp>
      </p:grpSp>
      <p:sp>
        <p:nvSpPr>
          <p:cNvPr id="2" name="左カーブ矢印 1"/>
          <p:cNvSpPr/>
          <p:nvPr/>
        </p:nvSpPr>
        <p:spPr>
          <a:xfrm>
            <a:off x="1780305" y="4086333"/>
            <a:ext cx="332345" cy="1132785"/>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5" name="左カーブ矢印 84"/>
          <p:cNvSpPr/>
          <p:nvPr/>
        </p:nvSpPr>
        <p:spPr>
          <a:xfrm flipH="1">
            <a:off x="2245565" y="4055752"/>
            <a:ext cx="332367" cy="1163367"/>
          </a:xfrm>
          <a:prstGeom prst="curved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正方形/長方形 3"/>
          <p:cNvSpPr/>
          <p:nvPr/>
        </p:nvSpPr>
        <p:spPr>
          <a:xfrm>
            <a:off x="2484963" y="3634067"/>
            <a:ext cx="1414170" cy="205890"/>
          </a:xfrm>
          <a:prstGeom prst="rect">
            <a:avLst/>
          </a:prstGeom>
          <a:ln w="12700">
            <a:noFill/>
          </a:ln>
        </p:spPr>
        <p:txBody>
          <a:bodyPr wrap="none">
            <a:spAutoFit/>
          </a:bodyPr>
          <a:lstStyle/>
          <a:p>
            <a:r>
              <a:rPr lang="ja-JP" altLang="en-US" sz="738" b="1" u="sng" dirty="0">
                <a:latin typeface="HG丸ｺﾞｼｯｸM-PRO" panose="020F0600000000000000" pitchFamily="50" charset="-128"/>
                <a:ea typeface="HG丸ｺﾞｼｯｸM-PRO" panose="020F0600000000000000" pitchFamily="50" charset="-128"/>
              </a:rPr>
              <a:t>（１）在宅医療への参入促進</a:t>
            </a:r>
            <a:endParaRPr lang="en-US" altLang="ja-JP" sz="738" b="1" u="sng" dirty="0">
              <a:latin typeface="HG丸ｺﾞｼｯｸM-PRO" panose="020F0600000000000000" pitchFamily="50" charset="-128"/>
              <a:ea typeface="HG丸ｺﾞｼｯｸM-PRO" panose="020F0600000000000000" pitchFamily="50" charset="-128"/>
            </a:endParaRPr>
          </a:p>
        </p:txBody>
      </p:sp>
      <p:sp>
        <p:nvSpPr>
          <p:cNvPr id="88" name="正方形/長方形 87"/>
          <p:cNvSpPr/>
          <p:nvPr/>
        </p:nvSpPr>
        <p:spPr>
          <a:xfrm>
            <a:off x="52113" y="3694876"/>
            <a:ext cx="1130438" cy="433004"/>
          </a:xfrm>
          <a:prstGeom prst="rect">
            <a:avLst/>
          </a:prstGeom>
          <a:ln w="12700">
            <a:noFill/>
          </a:ln>
        </p:spPr>
        <p:txBody>
          <a:bodyPr wrap="none">
            <a:spAutoFit/>
          </a:bodyPr>
          <a:lstStyle/>
          <a:p>
            <a:r>
              <a:rPr lang="ja-JP" altLang="en-US" sz="738" b="1" u="sng" dirty="0">
                <a:latin typeface="HG丸ｺﾞｼｯｸM-PRO" panose="020F0600000000000000" pitchFamily="50" charset="-128"/>
                <a:ea typeface="HG丸ｺﾞｼｯｸM-PRO" panose="020F0600000000000000" pitchFamily="50" charset="-128"/>
              </a:rPr>
              <a:t>（２）新規参入する</a:t>
            </a:r>
            <a:endParaRPr lang="en-US" altLang="ja-JP" sz="738" b="1" u="sng" dirty="0">
              <a:latin typeface="HG丸ｺﾞｼｯｸM-PRO" panose="020F0600000000000000" pitchFamily="50" charset="-128"/>
              <a:ea typeface="HG丸ｺﾞｼｯｸM-PRO" panose="020F0600000000000000" pitchFamily="50" charset="-128"/>
            </a:endParaRPr>
          </a:p>
          <a:p>
            <a:r>
              <a:rPr lang="ja-JP" altLang="en-US" sz="738" b="1" dirty="0">
                <a:latin typeface="HG丸ｺﾞｼｯｸM-PRO" panose="020F0600000000000000" pitchFamily="50" charset="-128"/>
                <a:ea typeface="HG丸ｺﾞｼｯｸM-PRO" panose="020F0600000000000000" pitchFamily="50" charset="-128"/>
              </a:rPr>
              <a:t>　　　</a:t>
            </a:r>
            <a:r>
              <a:rPr lang="ja-JP" altLang="en-US" sz="738" b="1" u="sng" dirty="0">
                <a:latin typeface="HG丸ｺﾞｼｯｸM-PRO" panose="020F0600000000000000" pitchFamily="50" charset="-128"/>
                <a:ea typeface="HG丸ｺﾞｼｯｸM-PRO" panose="020F0600000000000000" pitchFamily="50" charset="-128"/>
              </a:rPr>
              <a:t>診療所の</a:t>
            </a:r>
            <a:endParaRPr lang="en-US" altLang="ja-JP" sz="738" b="1" u="sng" dirty="0">
              <a:latin typeface="HG丸ｺﾞｼｯｸM-PRO" panose="020F0600000000000000" pitchFamily="50" charset="-128"/>
              <a:ea typeface="HG丸ｺﾞｼｯｸM-PRO" panose="020F0600000000000000" pitchFamily="50" charset="-128"/>
            </a:endParaRPr>
          </a:p>
          <a:p>
            <a:r>
              <a:rPr lang="ja-JP" altLang="en-US" sz="738" b="1" dirty="0">
                <a:latin typeface="HG丸ｺﾞｼｯｸM-PRO" panose="020F0600000000000000" pitchFamily="50" charset="-128"/>
                <a:ea typeface="HG丸ｺﾞｼｯｸM-PRO" panose="020F0600000000000000" pitchFamily="50" charset="-128"/>
              </a:rPr>
              <a:t>　　　</a:t>
            </a:r>
            <a:r>
              <a:rPr lang="ja-JP" altLang="en-US" sz="738" b="1" u="sng" dirty="0">
                <a:latin typeface="HG丸ｺﾞｼｯｸM-PRO" panose="020F0600000000000000" pitchFamily="50" charset="-128"/>
                <a:ea typeface="HG丸ｺﾞｼｯｸM-PRO" panose="020F0600000000000000" pitchFamily="50" charset="-128"/>
              </a:rPr>
              <a:t>フォローアップ</a:t>
            </a:r>
            <a:endParaRPr lang="en-US" altLang="ja-JP" sz="738" b="1" u="sng" dirty="0">
              <a:latin typeface="HG丸ｺﾞｼｯｸM-PRO" panose="020F0600000000000000" pitchFamily="50" charset="-128"/>
              <a:ea typeface="HG丸ｺﾞｼｯｸM-PRO" panose="020F0600000000000000" pitchFamily="50" charset="-128"/>
            </a:endParaRPr>
          </a:p>
        </p:txBody>
      </p:sp>
      <p:grpSp>
        <p:nvGrpSpPr>
          <p:cNvPr id="16" name="グループ化 15"/>
          <p:cNvGrpSpPr/>
          <p:nvPr/>
        </p:nvGrpSpPr>
        <p:grpSpPr>
          <a:xfrm>
            <a:off x="1514430" y="4352731"/>
            <a:ext cx="1462316" cy="272710"/>
            <a:chOff x="1737022" y="4205353"/>
            <a:chExt cx="1584176" cy="360041"/>
          </a:xfrm>
        </p:grpSpPr>
        <p:sp>
          <p:nvSpPr>
            <p:cNvPr id="6" name="角丸四角形 5"/>
            <p:cNvSpPr/>
            <p:nvPr/>
          </p:nvSpPr>
          <p:spPr>
            <a:xfrm>
              <a:off x="1737022" y="4205353"/>
              <a:ext cx="1584176" cy="36004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algn="ctr"/>
              <a:endParaRPr kumimoji="1" lang="ja-JP" altLang="en-US"/>
            </a:p>
          </p:txBody>
        </p:sp>
        <p:sp>
          <p:nvSpPr>
            <p:cNvPr id="34" name="テキスト ボックス 33"/>
            <p:cNvSpPr txBox="1"/>
            <p:nvPr/>
          </p:nvSpPr>
          <p:spPr>
            <a:xfrm>
              <a:off x="1798862" y="4221031"/>
              <a:ext cx="1464035" cy="271823"/>
            </a:xfrm>
            <a:prstGeom prst="rect">
              <a:avLst/>
            </a:prstGeom>
            <a:noFill/>
          </p:spPr>
          <p:txBody>
            <a:bodyPr wrap="square" rtlCol="0">
              <a:spAutoFit/>
            </a:bodyPr>
            <a:lstStyle/>
            <a:p>
              <a:pPr algn="ctr"/>
              <a:r>
                <a:rPr lang="ja-JP" altLang="en-US" sz="738" dirty="0">
                  <a:latin typeface="HG丸ｺﾞｼｯｸM-PRO" panose="020F0600000000000000" pitchFamily="50" charset="-128"/>
                  <a:ea typeface="HG丸ｺﾞｼｯｸM-PRO" panose="020F0600000000000000" pitchFamily="50" charset="-128"/>
                </a:rPr>
                <a:t>在宅</a:t>
              </a:r>
              <a:r>
                <a:rPr lang="ja-JP" altLang="en-US" sz="738" dirty="0">
                  <a:latin typeface="HG丸ｺﾞｼｯｸM-PRO" panose="020F0600000000000000" pitchFamily="50" charset="-128"/>
                  <a:ea typeface="HG丸ｺﾞｼｯｸM-PRO" panose="020F0600000000000000" pitchFamily="50" charset="-128"/>
                  <a:cs typeface="Meiryo UI" pitchFamily="50" charset="-128"/>
                </a:rPr>
                <a:t>医療コーディネータ</a:t>
              </a:r>
              <a:endParaRPr lang="en-US" altLang="ja-JP" sz="831" dirty="0">
                <a:latin typeface="HG丸ｺﾞｼｯｸM-PRO" panose="020F0600000000000000" pitchFamily="50" charset="-128"/>
                <a:ea typeface="HG丸ｺﾞｼｯｸM-PRO" panose="020F0600000000000000" pitchFamily="50" charset="-128"/>
              </a:endParaRPr>
            </a:p>
          </p:txBody>
        </p:sp>
      </p:grpSp>
      <p:sp>
        <p:nvSpPr>
          <p:cNvPr id="66" name="スライド番号プレースホルダー 2"/>
          <p:cNvSpPr>
            <a:spLocks noGrp="1"/>
          </p:cNvSpPr>
          <p:nvPr>
            <p:ph type="sldNum" sz="quarter" idx="12"/>
          </p:nvPr>
        </p:nvSpPr>
        <p:spPr>
          <a:xfrm>
            <a:off x="4405611" y="6411728"/>
            <a:ext cx="332778" cy="365125"/>
          </a:xfrm>
        </p:spPr>
        <p:txBody>
          <a:bodyPr/>
          <a:lstStyle/>
          <a:p>
            <a:pPr>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3</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86084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384459" y="304960"/>
            <a:ext cx="8234934" cy="411750"/>
          </a:xfrm>
          <a:prstGeom prst="roundRect">
            <a:avLst>
              <a:gd name="adj" fmla="val 16667"/>
            </a:avLst>
          </a:prstGeom>
          <a:solidFill>
            <a:schemeClr val="tx2">
              <a:lumMod val="20000"/>
              <a:lumOff val="80000"/>
            </a:schemeClr>
          </a:solidFill>
          <a:ln w="9525">
            <a:solidFill>
              <a:schemeClr val="tx1"/>
            </a:solidFill>
            <a:round/>
            <a:headEnd/>
            <a:tailEnd/>
          </a:ln>
        </p:spPr>
        <p:txBody>
          <a:bodyPr wrap="none" anchor="ctr"/>
          <a:lstStyle/>
          <a:p>
            <a:r>
              <a:rPr lang="ja-JP" altLang="en-US" sz="969" dirty="0">
                <a:latin typeface="HG丸ｺﾞｼｯｸM-PRO" panose="020F0600000000000000" pitchFamily="50" charset="-128"/>
                <a:ea typeface="HG丸ｺﾞｼｯｸM-PRO" panose="020F0600000000000000" pitchFamily="50" charset="-128"/>
              </a:rPr>
              <a:t>　　</a:t>
            </a:r>
            <a:r>
              <a:rPr lang="ja-JP" altLang="en-US" sz="1292" b="1" dirty="0">
                <a:latin typeface="HG丸ｺﾞｼｯｸM-PRO" panose="020F0600000000000000" pitchFamily="50" charset="-128"/>
                <a:ea typeface="HG丸ｺﾞｼｯｸM-PRO" panose="020F0600000000000000" pitchFamily="50" charset="-128"/>
              </a:rPr>
              <a:t>在宅歯科医療連携体制</a:t>
            </a:r>
            <a:r>
              <a:rPr lang="ja-JP" altLang="en-US" sz="1292" b="1">
                <a:latin typeface="HG丸ｺﾞｼｯｸM-PRO" panose="020F0600000000000000" pitchFamily="50" charset="-128"/>
                <a:ea typeface="HG丸ｺﾞｼｯｸM-PRO" panose="020F0600000000000000" pitchFamily="50" charset="-128"/>
              </a:rPr>
              <a:t>推進事業の概要</a:t>
            </a:r>
            <a:endParaRPr lang="ja-JP" altLang="en-US" sz="1292" b="1" dirty="0">
              <a:latin typeface="HG丸ｺﾞｼｯｸM-PRO" panose="020F0600000000000000" pitchFamily="50" charset="-128"/>
              <a:ea typeface="HG丸ｺﾞｼｯｸM-PRO" panose="020F0600000000000000" pitchFamily="50" charset="-128"/>
            </a:endParaRPr>
          </a:p>
        </p:txBody>
      </p:sp>
      <p:sp>
        <p:nvSpPr>
          <p:cNvPr id="22533" name="Text Box 5"/>
          <p:cNvSpPr txBox="1">
            <a:spLocks noChangeArrowheads="1"/>
          </p:cNvSpPr>
          <p:nvPr/>
        </p:nvSpPr>
        <p:spPr bwMode="auto">
          <a:xfrm>
            <a:off x="438150" y="3740491"/>
            <a:ext cx="5188927" cy="2486835"/>
          </a:xfrm>
          <a:prstGeom prst="rect">
            <a:avLst/>
          </a:prstGeom>
          <a:noFill/>
          <a:ln w="9525" cap="rnd">
            <a:solidFill>
              <a:schemeClr val="tx1"/>
            </a:solidFill>
            <a:prstDash val="solid"/>
            <a:miter lim="800000"/>
            <a:headEnd/>
            <a:tailEnd/>
          </a:ln>
          <a:effectLst/>
          <a:extLst/>
        </p:spPr>
        <p:txBody>
          <a:bodyPr>
            <a:spAutoFit/>
          </a:bodyPr>
          <a:lstStyle>
            <a:lvl1pPr marL="457200" indent="-457200" eaLnBrk="0" hangingPunct="0">
              <a:defRPr kumimoji="1">
                <a:solidFill>
                  <a:schemeClr val="tx1"/>
                </a:solidFill>
                <a:latin typeface="Arial" charset="0"/>
                <a:ea typeface="ＭＳ Ｐゴシック" pitchFamily="50" charset="-128"/>
              </a:defRPr>
            </a:lvl1pPr>
            <a:lvl2pPr marL="914400" indent="-457200" eaLnBrk="0" hangingPunct="0">
              <a:defRPr kumimoji="1">
                <a:solidFill>
                  <a:schemeClr val="tx1"/>
                </a:solidFill>
                <a:latin typeface="Arial" charset="0"/>
                <a:ea typeface="ＭＳ Ｐゴシック" pitchFamily="50" charset="-128"/>
              </a:defRPr>
            </a:lvl2pPr>
            <a:lvl3pPr marL="1371600" indent="-457200" eaLnBrk="0" hangingPunct="0">
              <a:defRPr kumimoji="1">
                <a:solidFill>
                  <a:schemeClr val="tx1"/>
                </a:solidFill>
                <a:latin typeface="Arial" charset="0"/>
                <a:ea typeface="ＭＳ Ｐゴシック" pitchFamily="50" charset="-128"/>
              </a:defRPr>
            </a:lvl3pPr>
            <a:lvl4pPr marL="1828800" indent="-457200" eaLnBrk="0" hangingPunct="0">
              <a:defRPr kumimoji="1">
                <a:solidFill>
                  <a:schemeClr val="tx1"/>
                </a:solidFill>
                <a:latin typeface="Arial" charset="0"/>
                <a:ea typeface="ＭＳ Ｐゴシック" pitchFamily="50" charset="-128"/>
              </a:defRPr>
            </a:lvl4pPr>
            <a:lvl5pPr marL="2286000" indent="-457200" eaLnBrk="0" hangingPunct="0">
              <a:defRPr kumimoji="1">
                <a:solidFill>
                  <a:schemeClr val="tx1"/>
                </a:solidFill>
                <a:latin typeface="Arial" charset="0"/>
                <a:ea typeface="ＭＳ Ｐゴシック" pitchFamily="50" charset="-128"/>
              </a:defRPr>
            </a:lvl5pPr>
            <a:lvl6pPr marL="2743200" indent="-457200" eaLnBrk="0" fontAlgn="base" hangingPunct="0">
              <a:spcBef>
                <a:spcPct val="0"/>
              </a:spcBef>
              <a:spcAft>
                <a:spcPct val="0"/>
              </a:spcAft>
              <a:defRPr kumimoji="1">
                <a:solidFill>
                  <a:schemeClr val="tx1"/>
                </a:solidFill>
                <a:latin typeface="Arial" charset="0"/>
                <a:ea typeface="ＭＳ Ｐゴシック" pitchFamily="50" charset="-128"/>
              </a:defRPr>
            </a:lvl6pPr>
            <a:lvl7pPr marL="3200400" indent="-457200" eaLnBrk="0" fontAlgn="base" hangingPunct="0">
              <a:spcBef>
                <a:spcPct val="0"/>
              </a:spcBef>
              <a:spcAft>
                <a:spcPct val="0"/>
              </a:spcAft>
              <a:defRPr kumimoji="1">
                <a:solidFill>
                  <a:schemeClr val="tx1"/>
                </a:solidFill>
                <a:latin typeface="Arial" charset="0"/>
                <a:ea typeface="ＭＳ Ｐゴシック" pitchFamily="50" charset="-128"/>
              </a:defRPr>
            </a:lvl7pPr>
            <a:lvl8pPr marL="3657600" indent="-457200" eaLnBrk="0" fontAlgn="base" hangingPunct="0">
              <a:spcBef>
                <a:spcPct val="0"/>
              </a:spcBef>
              <a:spcAft>
                <a:spcPct val="0"/>
              </a:spcAft>
              <a:defRPr kumimoji="1">
                <a:solidFill>
                  <a:schemeClr val="tx1"/>
                </a:solidFill>
                <a:latin typeface="Arial" charset="0"/>
                <a:ea typeface="ＭＳ Ｐゴシック" pitchFamily="50" charset="-128"/>
              </a:defRPr>
            </a:lvl8pPr>
            <a:lvl9pPr marL="4114800" indent="-4572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ct val="120000"/>
              </a:lnSpc>
              <a:defRPr/>
            </a:pPr>
            <a:r>
              <a:rPr lang="en-US" altLang="ja-JP" sz="1015" b="1" dirty="0">
                <a:latin typeface="HG丸ｺﾞｼｯｸM-PRO" panose="020F0600000000000000" pitchFamily="50" charset="-128"/>
                <a:ea typeface="HG丸ｺﾞｼｯｸM-PRO" panose="020F0600000000000000" pitchFamily="50" charset="-128"/>
              </a:rPr>
              <a:t>【</a:t>
            </a:r>
            <a:r>
              <a:rPr lang="ja-JP" altLang="en-US" sz="1015" b="1" dirty="0">
                <a:latin typeface="HG丸ｺﾞｼｯｸM-PRO" panose="020F0600000000000000" pitchFamily="50" charset="-128"/>
                <a:ea typeface="HG丸ｺﾞｼｯｸM-PRO" panose="020F0600000000000000" pitchFamily="50" charset="-128"/>
              </a:rPr>
              <a:t>事業内容</a:t>
            </a:r>
            <a:r>
              <a:rPr lang="en-US" altLang="ja-JP" sz="1015" b="1" dirty="0">
                <a:latin typeface="HG丸ｺﾞｼｯｸM-PRO" panose="020F0600000000000000" pitchFamily="50" charset="-128"/>
                <a:ea typeface="HG丸ｺﾞｼｯｸM-PRO" panose="020F0600000000000000" pitchFamily="50" charset="-128"/>
              </a:rPr>
              <a:t>】</a:t>
            </a:r>
          </a:p>
          <a:p>
            <a:pPr eaLnBrk="1" hangingPunct="1">
              <a:lnSpc>
                <a:spcPct val="120000"/>
              </a:lnSpc>
              <a:defRPr/>
            </a:pPr>
            <a:r>
              <a:rPr lang="zh-TW" altLang="en-US" sz="1015" dirty="0">
                <a:latin typeface="HG丸ｺﾞｼｯｸM-PRO" panose="020F0600000000000000" pitchFamily="50" charset="-128"/>
                <a:ea typeface="HG丸ｺﾞｼｯｸM-PRO" panose="020F0600000000000000" pitchFamily="50" charset="-128"/>
              </a:rPr>
              <a:t>○事業実施</a:t>
            </a:r>
            <a:r>
              <a:rPr lang="ja-JP" altLang="en-US" sz="1015" dirty="0">
                <a:latin typeface="HG丸ｺﾞｼｯｸM-PRO" panose="020F0600000000000000" pitchFamily="50" charset="-128"/>
                <a:ea typeface="HG丸ｺﾞｼｯｸM-PRO" panose="020F0600000000000000" pitchFamily="50" charset="-128"/>
              </a:rPr>
              <a:t>（</a:t>
            </a:r>
            <a:r>
              <a:rPr lang="zh-TW" altLang="en-US" sz="1015" dirty="0">
                <a:latin typeface="HG丸ｺﾞｼｯｸM-PRO" panose="020F0600000000000000" pitchFamily="50" charset="-128"/>
                <a:ea typeface="HG丸ｺﾞｼｯｸM-PRO" panose="020F0600000000000000" pitchFamily="50" charset="-128"/>
              </a:rPr>
              <a:t>予定</a:t>
            </a:r>
            <a:r>
              <a:rPr lang="ja-JP" altLang="en-US" sz="1015" dirty="0">
                <a:latin typeface="HG丸ｺﾞｼｯｸM-PRO" panose="020F0600000000000000" pitchFamily="50" charset="-128"/>
                <a:ea typeface="HG丸ｺﾞｼｯｸM-PRO" panose="020F0600000000000000" pitchFamily="50" charset="-128"/>
              </a:rPr>
              <a:t>）</a:t>
            </a:r>
            <a:r>
              <a:rPr lang="zh-TW" altLang="en-US" sz="1015" dirty="0">
                <a:latin typeface="HG丸ｺﾞｼｯｸM-PRO" panose="020F0600000000000000" pitchFamily="50" charset="-128"/>
                <a:ea typeface="HG丸ｺﾞｼｯｸM-PRO" panose="020F0600000000000000" pitchFamily="50" charset="-128"/>
              </a:rPr>
              <a:t>期間</a:t>
            </a:r>
            <a:r>
              <a:rPr lang="ja-JP" altLang="en-US" sz="1015" dirty="0">
                <a:latin typeface="HG丸ｺﾞｼｯｸM-PRO" panose="020F0600000000000000" pitchFamily="50" charset="-128"/>
                <a:ea typeface="HG丸ｺﾞｼｯｸM-PRO" panose="020F0600000000000000" pitchFamily="50" charset="-128"/>
              </a:rPr>
              <a:t>：</a:t>
            </a:r>
            <a:r>
              <a:rPr lang="zh-TW" altLang="en-US" sz="1015" dirty="0">
                <a:latin typeface="HG丸ｺﾞｼｯｸM-PRO" panose="020F0600000000000000" pitchFamily="50" charset="-128"/>
                <a:ea typeface="HG丸ｺﾞｼｯｸM-PRO" panose="020F0600000000000000" pitchFamily="50" charset="-128"/>
              </a:rPr>
              <a:t>平成</a:t>
            </a:r>
            <a:r>
              <a:rPr lang="en-US" altLang="zh-TW" sz="1015" dirty="0">
                <a:latin typeface="HG丸ｺﾞｼｯｸM-PRO" panose="020F0600000000000000" pitchFamily="50" charset="-128"/>
                <a:ea typeface="HG丸ｺﾞｼｯｸM-PRO" panose="020F0600000000000000" pitchFamily="50" charset="-128"/>
              </a:rPr>
              <a:t>2</a:t>
            </a:r>
            <a:r>
              <a:rPr lang="ja-JP" altLang="en-US" sz="1015" dirty="0">
                <a:latin typeface="HG丸ｺﾞｼｯｸM-PRO" panose="020F0600000000000000" pitchFamily="50" charset="-128"/>
                <a:ea typeface="HG丸ｺﾞｼｯｸM-PRO" panose="020F0600000000000000" pitchFamily="50" charset="-128"/>
              </a:rPr>
              <a:t>６</a:t>
            </a:r>
            <a:r>
              <a:rPr lang="zh-TW" altLang="en-US" sz="1015" dirty="0">
                <a:latin typeface="HG丸ｺﾞｼｯｸM-PRO" panose="020F0600000000000000" pitchFamily="50" charset="-128"/>
                <a:ea typeface="HG丸ｺﾞｼｯｸM-PRO" panose="020F0600000000000000" pitchFamily="50" charset="-128"/>
              </a:rPr>
              <a:t>年度～</a:t>
            </a:r>
            <a:r>
              <a:rPr lang="en-US" altLang="zh-TW" sz="1015" dirty="0">
                <a:latin typeface="HG丸ｺﾞｼｯｸM-PRO" panose="020F0600000000000000" pitchFamily="50" charset="-128"/>
                <a:ea typeface="HG丸ｺﾞｼｯｸM-PRO" panose="020F0600000000000000" pitchFamily="50" charset="-128"/>
              </a:rPr>
              <a:t>29</a:t>
            </a:r>
            <a:r>
              <a:rPr lang="zh-TW" altLang="en-US" sz="1015" dirty="0">
                <a:latin typeface="HG丸ｺﾞｼｯｸM-PRO" panose="020F0600000000000000" pitchFamily="50" charset="-128"/>
                <a:ea typeface="HG丸ｺﾞｼｯｸM-PRO" panose="020F0600000000000000" pitchFamily="50" charset="-128"/>
              </a:rPr>
              <a:t>年度</a:t>
            </a:r>
            <a:endParaRPr lang="en-US" altLang="zh-TW" sz="1015" dirty="0">
              <a:latin typeface="HG丸ｺﾞｼｯｸM-PRO" panose="020F0600000000000000" pitchFamily="50" charset="-128"/>
              <a:ea typeface="HG丸ｺﾞｼｯｸM-PRO" panose="020F0600000000000000" pitchFamily="50" charset="-128"/>
            </a:endParaRPr>
          </a:p>
          <a:p>
            <a:pPr eaLnBrk="1" hangingPunct="1">
              <a:lnSpc>
                <a:spcPct val="120000"/>
              </a:lnSpc>
              <a:defRPr/>
            </a:pPr>
            <a:r>
              <a:rPr lang="zh-TW" altLang="en-US" sz="1015" dirty="0">
                <a:latin typeface="HG丸ｺﾞｼｯｸM-PRO" panose="020F0600000000000000" pitchFamily="50" charset="-128"/>
                <a:ea typeface="HG丸ｺﾞｼｯｸM-PRO" panose="020F0600000000000000" pitchFamily="50" charset="-128"/>
              </a:rPr>
              <a:t>○</a:t>
            </a:r>
            <a:r>
              <a:rPr lang="ja-JP" altLang="en-US" sz="1015" dirty="0">
                <a:latin typeface="HG丸ｺﾞｼｯｸM-PRO" panose="020F0600000000000000" pitchFamily="50" charset="-128"/>
                <a:ea typeface="HG丸ｺﾞｼｯｸM-PRO" panose="020F0600000000000000" pitchFamily="50" charset="-128"/>
              </a:rPr>
              <a:t>委託先</a:t>
            </a:r>
            <a:r>
              <a:rPr lang="zh-TW" altLang="en-US" sz="1015" dirty="0">
                <a:latin typeface="HG丸ｺﾞｼｯｸM-PRO" panose="020F0600000000000000" pitchFamily="50" charset="-128"/>
                <a:ea typeface="HG丸ｺﾞｼｯｸM-PRO" panose="020F0600000000000000" pitchFamily="50" charset="-128"/>
              </a:rPr>
              <a:t>（予定</a:t>
            </a:r>
            <a:r>
              <a:rPr lang="ja-JP" altLang="en-US" sz="1015" dirty="0">
                <a:latin typeface="HG丸ｺﾞｼｯｸM-PRO" panose="020F0600000000000000" pitchFamily="50" charset="-128"/>
                <a:ea typeface="HG丸ｺﾞｼｯｸM-PRO" panose="020F0600000000000000" pitchFamily="50" charset="-128"/>
              </a:rPr>
              <a:t>）：一般</a:t>
            </a:r>
            <a:r>
              <a:rPr lang="zh-TW" altLang="en-US" sz="1015" dirty="0">
                <a:latin typeface="HG丸ｺﾞｼｯｸM-PRO" panose="020F0600000000000000" pitchFamily="50" charset="-128"/>
                <a:ea typeface="HG丸ｺﾞｼｯｸM-PRO" panose="020F0600000000000000" pitchFamily="50" charset="-128"/>
              </a:rPr>
              <a:t>社団法人大阪府歯科</a:t>
            </a:r>
            <a:r>
              <a:rPr lang="ja-JP" altLang="en-US" sz="1015" dirty="0">
                <a:latin typeface="HG丸ｺﾞｼｯｸM-PRO" panose="020F0600000000000000" pitchFamily="50" charset="-128"/>
                <a:ea typeface="HG丸ｺﾞｼｯｸM-PRO" panose="020F0600000000000000" pitchFamily="50" charset="-128"/>
              </a:rPr>
              <a:t>医師</a:t>
            </a:r>
            <a:r>
              <a:rPr lang="zh-TW" altLang="en-US" sz="1015" dirty="0">
                <a:latin typeface="HG丸ｺﾞｼｯｸM-PRO" panose="020F0600000000000000" pitchFamily="50" charset="-128"/>
                <a:ea typeface="HG丸ｺﾞｼｯｸM-PRO" panose="020F0600000000000000" pitchFamily="50" charset="-128"/>
              </a:rPr>
              <a:t>会</a:t>
            </a:r>
          </a:p>
          <a:p>
            <a:pPr eaLnBrk="1" hangingPunct="1">
              <a:lnSpc>
                <a:spcPct val="120000"/>
              </a:lnSpc>
              <a:defRPr/>
            </a:pPr>
            <a:endParaRPr lang="en-US" altLang="ja-JP" sz="554" dirty="0">
              <a:latin typeface="HG丸ｺﾞｼｯｸM-PRO" panose="020F0600000000000000" pitchFamily="50" charset="-128"/>
              <a:ea typeface="HG丸ｺﾞｼｯｸM-PRO" panose="020F0600000000000000" pitchFamily="50" charset="-128"/>
            </a:endParaRPr>
          </a:p>
          <a:p>
            <a:pPr eaLnBrk="1" hangingPunct="1">
              <a:lnSpc>
                <a:spcPct val="120000"/>
              </a:lnSpc>
              <a:defRPr/>
            </a:pPr>
            <a:r>
              <a:rPr lang="ja-JP" altLang="en-US" sz="1015" dirty="0">
                <a:latin typeface="HG丸ｺﾞｼｯｸM-PRO" panose="020F0600000000000000" pitchFamily="50" charset="-128"/>
                <a:ea typeface="HG丸ｺﾞｼｯｸM-PRO" panose="020F0600000000000000" pitchFamily="50" charset="-128"/>
              </a:rPr>
              <a:t>〇 在宅歯科医療連携室の設置</a:t>
            </a:r>
            <a:endParaRPr lang="ja-JP" altLang="en-US" sz="969" i="1" dirty="0">
              <a:latin typeface="HG丸ｺﾞｼｯｸM-PRO" panose="020F0600000000000000" pitchFamily="50" charset="-128"/>
              <a:ea typeface="HG丸ｺﾞｼｯｸM-PRO" panose="020F0600000000000000" pitchFamily="50" charset="-128"/>
            </a:endParaRP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①在宅医療に携わる歯科医師のための資質向上研修会の実施</a:t>
            </a:r>
            <a:endParaRPr lang="en-US" altLang="ja-JP" sz="969" dirty="0">
              <a:latin typeface="HG丸ｺﾞｼｯｸM-PRO" panose="020F0600000000000000" pitchFamily="50" charset="-128"/>
              <a:ea typeface="HG丸ｺﾞｼｯｸM-PRO" panose="020F0600000000000000" pitchFamily="50" charset="-128"/>
            </a:endParaRP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②地域からの在宅歯科医療に関わる情報の集約・評価</a:t>
            </a:r>
          </a:p>
          <a:p>
            <a:pPr eaLnBrk="1" hangingPunct="1">
              <a:lnSpc>
                <a:spcPct val="120000"/>
              </a:lnSpc>
              <a:defRPr/>
            </a:pPr>
            <a:endParaRPr lang="en-US" altLang="ja-JP" sz="554" dirty="0">
              <a:latin typeface="HG丸ｺﾞｼｯｸM-PRO" panose="020F0600000000000000" pitchFamily="50" charset="-128"/>
              <a:ea typeface="HG丸ｺﾞｼｯｸM-PRO" panose="020F0600000000000000" pitchFamily="50" charset="-128"/>
            </a:endParaRPr>
          </a:p>
          <a:p>
            <a:pPr eaLnBrk="1" hangingPunct="1">
              <a:lnSpc>
                <a:spcPct val="120000"/>
              </a:lnSpc>
              <a:defRPr/>
            </a:pPr>
            <a:r>
              <a:rPr lang="ja-JP" altLang="en-US" sz="1015" dirty="0">
                <a:latin typeface="HG丸ｺﾞｼｯｸM-PRO" panose="020F0600000000000000" pitchFamily="50" charset="-128"/>
                <a:ea typeface="HG丸ｺﾞｼｯｸM-PRO" panose="020F0600000000000000" pitchFamily="50" charset="-128"/>
              </a:rPr>
              <a:t>〇地域における在宅歯科医療の推進</a:t>
            </a: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地域の実情を踏まえ各地区歯科医師会を平成２８年度はＡ地区，Ｂ地区に分類。</a:t>
            </a:r>
            <a:endParaRPr lang="en-US" altLang="ja-JP" sz="969" dirty="0">
              <a:latin typeface="HG丸ｺﾞｼｯｸM-PRO" panose="020F0600000000000000" pitchFamily="50" charset="-128"/>
              <a:ea typeface="HG丸ｺﾞｼｯｸM-PRO" panose="020F0600000000000000" pitchFamily="50" charset="-128"/>
            </a:endParaRP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平成２９年度は５６地区全て</a:t>
            </a:r>
            <a:r>
              <a:rPr lang="en-US" altLang="ja-JP" sz="969" dirty="0">
                <a:latin typeface="HG丸ｺﾞｼｯｸM-PRO" panose="020F0600000000000000" pitchFamily="50" charset="-128"/>
                <a:ea typeface="HG丸ｺﾞｼｯｸM-PRO" panose="020F0600000000000000" pitchFamily="50" charset="-128"/>
              </a:rPr>
              <a:t>A</a:t>
            </a:r>
            <a:r>
              <a:rPr lang="ja-JP" altLang="en-US" sz="969" dirty="0">
                <a:latin typeface="HG丸ｺﾞｼｯｸM-PRO" panose="020F0600000000000000" pitchFamily="50" charset="-128"/>
                <a:ea typeface="HG丸ｺﾞｼｯｸM-PRO" panose="020F0600000000000000" pitchFamily="50" charset="-128"/>
              </a:rPr>
              <a:t>地区に分類され、事業を実施する。</a:t>
            </a: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①Ａ地区：（</a:t>
            </a:r>
            <a:r>
              <a:rPr lang="en-US" altLang="ja-JP" sz="969" dirty="0">
                <a:latin typeface="HG丸ｺﾞｼｯｸM-PRO" panose="020F0600000000000000" pitchFamily="50" charset="-128"/>
                <a:ea typeface="HG丸ｺﾞｼｯｸM-PRO" panose="020F0600000000000000" pitchFamily="50" charset="-128"/>
              </a:rPr>
              <a:t>56</a:t>
            </a:r>
            <a:r>
              <a:rPr lang="ja-JP" altLang="en-US" sz="969" dirty="0">
                <a:latin typeface="HG丸ｺﾞｼｯｸM-PRO" panose="020F0600000000000000" pitchFamily="50" charset="-128"/>
                <a:ea typeface="HG丸ｺﾞｼｯｸM-PRO" panose="020F0600000000000000" pitchFamily="50" charset="-128"/>
              </a:rPr>
              <a:t>地区）</a:t>
            </a: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多職種との連携もとりながら、在宅歯科医療にすでに取り組み実績がある地区</a:t>
            </a:r>
          </a:p>
          <a:p>
            <a:pPr eaLnBrk="1" hangingPunct="1">
              <a:lnSpc>
                <a:spcPct val="120000"/>
              </a:lnSpc>
              <a:defRPr/>
            </a:pPr>
            <a:r>
              <a:rPr lang="ja-JP" altLang="en-US" sz="969" dirty="0">
                <a:latin typeface="HG丸ｺﾞｼｯｸM-PRO" panose="020F0600000000000000" pitchFamily="50" charset="-128"/>
                <a:ea typeface="HG丸ｺﾞｼｯｸM-PRO" panose="020F0600000000000000" pitchFamily="50" charset="-128"/>
              </a:rPr>
              <a:t>　　実施事業</a:t>
            </a:r>
            <a:r>
              <a:rPr lang="en-US" altLang="ja-JP" sz="969" dirty="0">
                <a:latin typeface="HG丸ｺﾞｼｯｸM-PRO" panose="020F0600000000000000" pitchFamily="50" charset="-128"/>
                <a:ea typeface="HG丸ｺﾞｼｯｸM-PRO" panose="020F0600000000000000" pitchFamily="50" charset="-128"/>
              </a:rPr>
              <a:t>【</a:t>
            </a:r>
            <a:r>
              <a:rPr lang="ja-JP" altLang="en-US" sz="969" dirty="0">
                <a:latin typeface="HG丸ｺﾞｼｯｸM-PRO" panose="020F0600000000000000" pitchFamily="50" charset="-128"/>
                <a:ea typeface="HG丸ｺﾞｼｯｸM-PRO" panose="020F0600000000000000" pitchFamily="50" charset="-128"/>
              </a:rPr>
              <a:t>在宅歯科ケアステーション設置</a:t>
            </a:r>
            <a:r>
              <a:rPr lang="en-US" altLang="ja-JP" sz="969" dirty="0">
                <a:latin typeface="HG丸ｺﾞｼｯｸM-PRO" panose="020F0600000000000000" pitchFamily="50" charset="-128"/>
                <a:ea typeface="HG丸ｺﾞｼｯｸM-PRO" panose="020F0600000000000000" pitchFamily="50" charset="-128"/>
              </a:rPr>
              <a:t>】:</a:t>
            </a:r>
            <a:r>
              <a:rPr lang="ja-JP" altLang="en-US" sz="969" dirty="0">
                <a:latin typeface="HG丸ｺﾞｼｯｸM-PRO" panose="020F0600000000000000" pitchFamily="50" charset="-128"/>
                <a:ea typeface="HG丸ｺﾞｼｯｸM-PRO" panose="020F0600000000000000" pitchFamily="50" charset="-128"/>
              </a:rPr>
              <a:t>住民・関係職種に対する相談窓口開設等</a:t>
            </a:r>
          </a:p>
        </p:txBody>
      </p:sp>
      <p:sp>
        <p:nvSpPr>
          <p:cNvPr id="2054" name="Text Box 6"/>
          <p:cNvSpPr txBox="1">
            <a:spLocks noChangeArrowheads="1"/>
          </p:cNvSpPr>
          <p:nvPr/>
        </p:nvSpPr>
        <p:spPr bwMode="auto">
          <a:xfrm>
            <a:off x="426634" y="1235526"/>
            <a:ext cx="8204322" cy="2492542"/>
          </a:xfrm>
          <a:prstGeom prst="rect">
            <a:avLst/>
          </a:prstGeom>
          <a:solidFill>
            <a:schemeClr val="tx2">
              <a:lumMod val="20000"/>
              <a:lumOff val="80000"/>
              <a:alpha val="76000"/>
            </a:schemeClr>
          </a:solidFill>
          <a:ln>
            <a:noFill/>
          </a:ln>
          <a:effectLs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1015" b="1" dirty="0">
                <a:latin typeface="HG丸ｺﾞｼｯｸM-PRO" pitchFamily="50" charset="-128"/>
                <a:ea typeface="HG丸ｺﾞｼｯｸM-PRO" pitchFamily="50" charset="-128"/>
              </a:rPr>
              <a:t>【</a:t>
            </a:r>
            <a:r>
              <a:rPr lang="ja-JP" altLang="en-US" sz="1015" b="1" dirty="0">
                <a:latin typeface="HG丸ｺﾞｼｯｸM-PRO" pitchFamily="50" charset="-128"/>
                <a:ea typeface="HG丸ｺﾞｼｯｸM-PRO" pitchFamily="50" charset="-128"/>
              </a:rPr>
              <a:t>現状</a:t>
            </a:r>
            <a:r>
              <a:rPr lang="en-US" altLang="ja-JP" sz="1015" b="1" dirty="0">
                <a:latin typeface="HG丸ｺﾞｼｯｸM-PRO" pitchFamily="50" charset="-128"/>
                <a:ea typeface="HG丸ｺﾞｼｯｸM-PRO" pitchFamily="50" charset="-128"/>
              </a:rPr>
              <a:t>】</a:t>
            </a:r>
            <a:endParaRPr lang="en-US" altLang="ja-JP" sz="831"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69" b="1" dirty="0">
                <a:latin typeface="HG丸ｺﾞｼｯｸM-PRO" panose="020F0600000000000000" pitchFamily="50" charset="-128"/>
                <a:ea typeface="HG丸ｺﾞｼｯｸM-PRO" panose="020F0600000000000000" pitchFamily="50" charset="-128"/>
              </a:rPr>
              <a:t>　１ 超高齢社会において在宅歯科医療のニーズ増加が予想される</a:t>
            </a:r>
            <a:r>
              <a:rPr lang="ja-JP" altLang="en-US" sz="969" dirty="0">
                <a:latin typeface="HG丸ｺﾞｼｯｸM-PRO" panose="020F0600000000000000" pitchFamily="50" charset="-128"/>
                <a:ea typeface="HG丸ｺﾞｼｯｸM-PRO" panose="020F0600000000000000" pitchFamily="50" charset="-128"/>
              </a:rPr>
              <a:t>（</a:t>
            </a:r>
            <a:r>
              <a:rPr lang="en-US" altLang="ja-JP" sz="969" dirty="0">
                <a:latin typeface="HG丸ｺﾞｼｯｸM-PRO" panose="020F0600000000000000" pitchFamily="50" charset="-128"/>
                <a:ea typeface="HG丸ｺﾞｼｯｸM-PRO" panose="020F0600000000000000" pitchFamily="50" charset="-128"/>
              </a:rPr>
              <a:t>2013</a:t>
            </a:r>
            <a:r>
              <a:rPr lang="ja-JP" altLang="en-US" sz="969" dirty="0">
                <a:latin typeface="HG丸ｺﾞｼｯｸM-PRO" panose="020F0600000000000000" pitchFamily="50" charset="-128"/>
                <a:ea typeface="HG丸ｺﾞｼｯｸM-PRO" panose="020F0600000000000000" pitchFamily="50" charset="-128"/>
              </a:rPr>
              <a:t>年在宅医療需要（大阪府地域医療構想（骨子案））</a:t>
            </a:r>
            <a:r>
              <a:rPr lang="ja-JP" altLang="en-US" sz="923" dirty="0">
                <a:latin typeface="HG丸ｺﾞｼｯｸM-PRO" panose="020F0600000000000000" pitchFamily="50" charset="-128"/>
                <a:ea typeface="HG丸ｺﾞｼｯｸM-PRO" panose="020F0600000000000000" pitchFamily="50" charset="-128"/>
              </a:rPr>
              <a:t>　</a:t>
            </a:r>
          </a:p>
          <a:p>
            <a:pPr eaLnBrk="1" hangingPunct="1">
              <a:defRPr/>
            </a:pPr>
            <a:r>
              <a:rPr lang="ja-JP" altLang="en-US" sz="923" dirty="0">
                <a:latin typeface="HG丸ｺﾞｼｯｸM-PRO" panose="020F0600000000000000" pitchFamily="50" charset="-128"/>
                <a:ea typeface="HG丸ｺﾞｼｯｸM-PRO" panose="020F0600000000000000" pitchFamily="50" charset="-128"/>
              </a:rPr>
              <a:t>　　 </a:t>
            </a:r>
            <a:endParaRPr lang="en-US" altLang="ja-JP" sz="923" dirty="0">
              <a:latin typeface="HG丸ｺﾞｼｯｸM-PRO" panose="020F0600000000000000" pitchFamily="50" charset="-128"/>
              <a:ea typeface="HG丸ｺﾞｼｯｸM-PRO" panose="020F0600000000000000" pitchFamily="50" charset="-128"/>
            </a:endParaRPr>
          </a:p>
          <a:p>
            <a:pPr eaLnBrk="1" hangingPunct="1">
              <a:defRPr/>
            </a:pPr>
            <a:endParaRPr lang="en-US" altLang="ja-JP" sz="923"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69" b="1" dirty="0">
                <a:latin typeface="HG丸ｺﾞｼｯｸM-PRO" panose="020F0600000000000000" pitchFamily="50" charset="-128"/>
                <a:ea typeface="HG丸ｺﾞｼｯｸM-PRO" panose="020F0600000000000000" pitchFamily="50" charset="-128"/>
              </a:rPr>
              <a:t>　２  都道府県は、地域包括ケアシステムの構築にあたって、その一翼を担うことが求められている。</a:t>
            </a:r>
            <a:endParaRPr lang="en-US" altLang="ja-JP" sz="969"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69" dirty="0">
                <a:latin typeface="HG丸ｺﾞｼｯｸM-PRO" panose="020F0600000000000000" pitchFamily="50" charset="-128"/>
                <a:ea typeface="HG丸ｺﾞｼｯｸM-PRO" panose="020F0600000000000000" pitchFamily="50" charset="-128"/>
              </a:rPr>
              <a:t>　　都道府県は、平成</a:t>
            </a:r>
            <a:r>
              <a:rPr lang="en-US" altLang="ja-JP" sz="969" dirty="0">
                <a:latin typeface="HG丸ｺﾞｼｯｸM-PRO" panose="020F0600000000000000" pitchFamily="50" charset="-128"/>
                <a:ea typeface="HG丸ｺﾞｼｯｸM-PRO" panose="020F0600000000000000" pitchFamily="50" charset="-128"/>
              </a:rPr>
              <a:t>27 </a:t>
            </a:r>
            <a:r>
              <a:rPr lang="ja-JP" altLang="en-US" sz="969" dirty="0">
                <a:latin typeface="HG丸ｺﾞｼｯｸM-PRO" panose="020F0600000000000000" pitchFamily="50" charset="-128"/>
                <a:ea typeface="HG丸ｺﾞｼｯｸM-PRO" panose="020F0600000000000000" pitchFamily="50" charset="-128"/>
              </a:rPr>
              <a:t>年度以降、市町村と連携しつつ、質の高い医療提供体制を整備するとともに、地域包括ケアシステムの構築に向けた、</a:t>
            </a:r>
            <a:endParaRPr lang="en-US" altLang="ja-JP" sz="969"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69" dirty="0">
                <a:latin typeface="HG丸ｺﾞｼｯｸM-PRO" panose="020F0600000000000000" pitchFamily="50" charset="-128"/>
                <a:ea typeface="HG丸ｺﾞｼｯｸM-PRO" panose="020F0600000000000000" pitchFamily="50" charset="-128"/>
              </a:rPr>
              <a:t>　　地域包括ケアシステムを支える医療・介護人材の確保のために必要な取組を行うことが求められている。</a:t>
            </a:r>
            <a:endParaRPr lang="en-US" altLang="ja-JP" sz="969" dirty="0">
              <a:latin typeface="HG丸ｺﾞｼｯｸM-PRO" panose="020F0600000000000000" pitchFamily="50" charset="-128"/>
              <a:ea typeface="HG丸ｺﾞｼｯｸM-PRO" panose="020F0600000000000000" pitchFamily="50" charset="-128"/>
            </a:endParaRPr>
          </a:p>
          <a:p>
            <a:pPr eaLnBrk="1" hangingPunct="1">
              <a:defRPr/>
            </a:pPr>
            <a:r>
              <a:rPr lang="en-US" altLang="ja-JP" sz="1015" b="1" dirty="0">
                <a:latin typeface="HG丸ｺﾞｼｯｸM-PRO" pitchFamily="50" charset="-128"/>
                <a:ea typeface="HG丸ｺﾞｼｯｸM-PRO" pitchFamily="50" charset="-128"/>
              </a:rPr>
              <a:t>【</a:t>
            </a:r>
            <a:r>
              <a:rPr lang="ja-JP" altLang="en-US" sz="1015" b="1" dirty="0">
                <a:latin typeface="HG丸ｺﾞｼｯｸM-PRO" pitchFamily="50" charset="-128"/>
                <a:ea typeface="HG丸ｺﾞｼｯｸM-PRO" pitchFamily="50" charset="-128"/>
              </a:rPr>
              <a:t>課題</a:t>
            </a:r>
            <a:r>
              <a:rPr lang="en-US" altLang="ja-JP" sz="1015" b="1" dirty="0">
                <a:latin typeface="HG丸ｺﾞｼｯｸM-PRO" pitchFamily="50" charset="-128"/>
                <a:ea typeface="HG丸ｺﾞｼｯｸM-PRO" pitchFamily="50" charset="-128"/>
              </a:rPr>
              <a:t>】</a:t>
            </a:r>
            <a:endParaRPr lang="ja-JP" altLang="en-US" sz="1015"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69" b="1" dirty="0">
                <a:latin typeface="HG丸ｺﾞｼｯｸM-PRO" panose="020F0600000000000000" pitchFamily="50" charset="-128"/>
                <a:ea typeface="HG丸ｺﾞｼｯｸM-PRO" panose="020F0600000000000000" pitchFamily="50" charset="-128"/>
              </a:rPr>
              <a:t>　</a:t>
            </a:r>
            <a:r>
              <a:rPr lang="ja-JP" altLang="en-US" sz="1015" b="1" dirty="0">
                <a:latin typeface="HG丸ｺﾞｼｯｸM-PRO" panose="020F0600000000000000" pitchFamily="50" charset="-128"/>
                <a:ea typeface="HG丸ｺﾞｼｯｸM-PRO" panose="020F0600000000000000" pitchFamily="50" charset="-128"/>
              </a:rPr>
              <a:t>１在宅歯科医療サービス実施率が</a:t>
            </a:r>
            <a:r>
              <a:rPr lang="ja-JP" altLang="en-US" sz="1015" b="1" u="sng" dirty="0">
                <a:latin typeface="HG丸ｺﾞｼｯｸM-PRO" panose="020F0600000000000000" pitchFamily="50" charset="-128"/>
                <a:ea typeface="HG丸ｺﾞｼｯｸM-PRO" panose="020F0600000000000000" pitchFamily="50" charset="-128"/>
              </a:rPr>
              <a:t>低い</a:t>
            </a:r>
            <a:endParaRPr lang="en-US" altLang="ja-JP" sz="1015" b="1" u="sng" dirty="0">
              <a:latin typeface="HG丸ｺﾞｼｯｸM-PRO" panose="020F0600000000000000" pitchFamily="50" charset="-128"/>
              <a:ea typeface="HG丸ｺﾞｼｯｸM-PRO" panose="020F0600000000000000" pitchFamily="50" charset="-128"/>
            </a:endParaRPr>
          </a:p>
          <a:p>
            <a:pPr eaLnBrk="1" hangingPunct="1">
              <a:defRPr/>
            </a:pPr>
            <a:endParaRPr lang="en-US" altLang="ja-JP" sz="1015" b="1" u="sng" dirty="0">
              <a:latin typeface="HG丸ｺﾞｼｯｸM-PRO" panose="020F0600000000000000" pitchFamily="50" charset="-128"/>
              <a:ea typeface="HG丸ｺﾞｼｯｸM-PRO" panose="020F0600000000000000" pitchFamily="50" charset="-128"/>
            </a:endParaRPr>
          </a:p>
          <a:p>
            <a:pPr eaLnBrk="1" hangingPunct="1">
              <a:defRPr/>
            </a:pPr>
            <a:endParaRPr lang="en-US" altLang="ja-JP" sz="969" dirty="0">
              <a:latin typeface="HG丸ｺﾞｼｯｸM-PRO" panose="020F0600000000000000" pitchFamily="50" charset="-128"/>
              <a:ea typeface="HG丸ｺﾞｼｯｸM-PRO" panose="020F0600000000000000" pitchFamily="50" charset="-128"/>
            </a:endParaRPr>
          </a:p>
          <a:p>
            <a:pPr eaLnBrk="1" hangingPunct="1">
              <a:defRPr/>
            </a:pPr>
            <a:endParaRPr lang="en-US" altLang="ja-JP" sz="969" dirty="0">
              <a:latin typeface="HG丸ｺﾞｼｯｸM-PRO" panose="020F0600000000000000" pitchFamily="50" charset="-128"/>
              <a:ea typeface="HG丸ｺﾞｼｯｸM-PRO" panose="020F0600000000000000" pitchFamily="50" charset="-128"/>
            </a:endParaRPr>
          </a:p>
          <a:p>
            <a:pPr eaLnBrk="1" hangingPunct="1">
              <a:defRPr/>
            </a:pPr>
            <a:r>
              <a:rPr lang="en-US" altLang="ja-JP" sz="969" b="1" dirty="0">
                <a:latin typeface="HG丸ｺﾞｼｯｸM-PRO" panose="020F0600000000000000" pitchFamily="50" charset="-128"/>
                <a:ea typeface="HG丸ｺﾞｼｯｸM-PRO" panose="020F0600000000000000" pitchFamily="50" charset="-128"/>
              </a:rPr>
              <a:t>   </a:t>
            </a:r>
          </a:p>
          <a:p>
            <a:pPr eaLnBrk="1" hangingPunct="1">
              <a:defRPr/>
            </a:pPr>
            <a:endParaRPr lang="en-US" altLang="ja-JP" sz="969"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1015" b="1" dirty="0">
                <a:latin typeface="HG丸ｺﾞｼｯｸM-PRO" panose="020F0600000000000000" pitchFamily="50" charset="-128"/>
                <a:ea typeface="HG丸ｺﾞｼｯｸM-PRO" panose="020F0600000000000000" pitchFamily="50" charset="-128"/>
              </a:rPr>
              <a:t>　</a:t>
            </a:r>
            <a:r>
              <a:rPr lang="ja-JP" altLang="en-US" sz="923" b="1" u="sng" dirty="0">
                <a:latin typeface="HG丸ｺﾞｼｯｸM-PRO" panose="020F0600000000000000" pitchFamily="50" charset="-128"/>
                <a:ea typeface="HG丸ｺﾞｼｯｸM-PRO" panose="020F0600000000000000" pitchFamily="50" charset="-128"/>
              </a:rPr>
              <a:t>　　</a:t>
            </a:r>
            <a:endParaRPr lang="en-US" altLang="ja-JP" sz="923" b="1" u="sng" dirty="0">
              <a:latin typeface="HG丸ｺﾞｼｯｸM-PRO" panose="020F0600000000000000" pitchFamily="50" charset="-128"/>
              <a:ea typeface="HG丸ｺﾞｼｯｸM-PRO" panose="020F0600000000000000" pitchFamily="50" charset="-128"/>
            </a:endParaRPr>
          </a:p>
          <a:p>
            <a:pPr eaLnBrk="1" hangingPunct="1">
              <a:defRPr/>
            </a:pPr>
            <a:endParaRPr lang="en-US" altLang="ja-JP" sz="923" b="1" u="sng" dirty="0">
              <a:latin typeface="HG丸ｺﾞｼｯｸM-PRO" panose="020F0600000000000000" pitchFamily="50" charset="-128"/>
              <a:ea typeface="HG丸ｺﾞｼｯｸM-PRO" panose="020F0600000000000000" pitchFamily="50" charset="-128"/>
            </a:endParaRPr>
          </a:p>
        </p:txBody>
      </p:sp>
      <p:sp>
        <p:nvSpPr>
          <p:cNvPr id="2056" name="Text Box 8"/>
          <p:cNvSpPr txBox="1">
            <a:spLocks noChangeArrowheads="1"/>
          </p:cNvSpPr>
          <p:nvPr/>
        </p:nvSpPr>
        <p:spPr bwMode="auto">
          <a:xfrm>
            <a:off x="428718" y="703775"/>
            <a:ext cx="8131419" cy="56092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15" b="1" dirty="0">
                <a:solidFill>
                  <a:srgbClr val="000000"/>
                </a:solidFill>
                <a:latin typeface="HG丸ｺﾞｼｯｸM-PRO" pitchFamily="50" charset="-128"/>
                <a:ea typeface="HG丸ｺﾞｼｯｸM-PRO" pitchFamily="50" charset="-128"/>
              </a:rPr>
              <a:t>【</a:t>
            </a:r>
            <a:r>
              <a:rPr lang="ja-JP" altLang="en-US" sz="1015" b="1" dirty="0">
                <a:solidFill>
                  <a:srgbClr val="000000"/>
                </a:solidFill>
                <a:latin typeface="HG丸ｺﾞｼｯｸM-PRO" pitchFamily="50" charset="-128"/>
                <a:ea typeface="HG丸ｺﾞｼｯｸM-PRO" pitchFamily="50" charset="-128"/>
              </a:rPr>
              <a:t>目的</a:t>
            </a:r>
            <a:r>
              <a:rPr lang="en-US" altLang="ja-JP" sz="1015" b="1" dirty="0">
                <a:solidFill>
                  <a:srgbClr val="000000"/>
                </a:solidFill>
                <a:latin typeface="HG丸ｺﾞｼｯｸM-PRO" pitchFamily="50" charset="-128"/>
                <a:ea typeface="HG丸ｺﾞｼｯｸM-PRO" pitchFamily="50" charset="-128"/>
              </a:rPr>
              <a:t>】</a:t>
            </a:r>
          </a:p>
          <a:p>
            <a:pPr eaLnBrk="1" hangingPunct="1"/>
            <a:r>
              <a:rPr lang="ja-JP" altLang="en-US" sz="1015" dirty="0">
                <a:solidFill>
                  <a:srgbClr val="000000"/>
                </a:solidFill>
                <a:latin typeface="HG丸ｺﾞｼｯｸM-PRO" pitchFamily="50" charset="-128"/>
                <a:ea typeface="HG丸ｺﾞｼｯｸM-PRO" pitchFamily="50" charset="-128"/>
              </a:rPr>
              <a:t>　○地域の在宅医療における歯科と多職種との連携体制の構築により、効果的な在宅歯科医療サービスの提供体制を構築する。</a:t>
            </a:r>
            <a:endParaRPr lang="en-US" altLang="ja-JP" sz="1015" dirty="0">
              <a:solidFill>
                <a:srgbClr val="000000"/>
              </a:solidFill>
              <a:latin typeface="HG丸ｺﾞｼｯｸM-PRO" pitchFamily="50" charset="-128"/>
              <a:ea typeface="HG丸ｺﾞｼｯｸM-PRO" pitchFamily="50" charset="-128"/>
            </a:endParaRPr>
          </a:p>
          <a:p>
            <a:pPr eaLnBrk="1" hangingPunct="1"/>
            <a:r>
              <a:rPr lang="ja-JP" altLang="en-US" sz="1015" dirty="0">
                <a:solidFill>
                  <a:srgbClr val="000000"/>
                </a:solidFill>
                <a:latin typeface="HG丸ｺﾞｼｯｸM-PRO" pitchFamily="50" charset="-128"/>
                <a:ea typeface="HG丸ｺﾞｼｯｸM-PRO" pitchFamily="50" charset="-128"/>
              </a:rPr>
              <a:t>　○地域包括ケアシステム・地域の在宅医療の連携の一旦を担う在宅歯科医療提供体制の推進を図る。</a:t>
            </a:r>
          </a:p>
        </p:txBody>
      </p:sp>
      <p:sp>
        <p:nvSpPr>
          <p:cNvPr id="8" name="正方形/長方形 7"/>
          <p:cNvSpPr/>
          <p:nvPr/>
        </p:nvSpPr>
        <p:spPr>
          <a:xfrm>
            <a:off x="407378" y="1207477"/>
            <a:ext cx="5250474" cy="2368062"/>
          </a:xfrm>
          <a:prstGeom prst="rect">
            <a:avLst/>
          </a:prstGeom>
          <a:noFill/>
          <a:ln cap="rnd">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Text Box 8"/>
          <p:cNvSpPr txBox="1">
            <a:spLocks noChangeArrowheads="1"/>
          </p:cNvSpPr>
          <p:nvPr/>
        </p:nvSpPr>
        <p:spPr bwMode="auto">
          <a:xfrm>
            <a:off x="5657850" y="3761346"/>
            <a:ext cx="3036975" cy="2421368"/>
          </a:xfrm>
          <a:prstGeom prst="rect">
            <a:avLst/>
          </a:prstGeom>
          <a:solidFill>
            <a:srgbClr val="C6D9F1">
              <a:alpha val="50196"/>
            </a:srgbClr>
          </a:solidFill>
          <a:ln w="12700">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en-US" altLang="ja-JP" sz="1015" dirty="0">
              <a:latin typeface="HG丸ｺﾞｼｯｸM-PRO" pitchFamily="50" charset="-128"/>
              <a:ea typeface="HG丸ｺﾞｼｯｸM-PRO" pitchFamily="50" charset="-128"/>
            </a:endParaRPr>
          </a:p>
          <a:p>
            <a:pPr eaLnBrk="1" hangingPunct="1">
              <a:defRPr/>
            </a:pPr>
            <a:r>
              <a:rPr lang="en-US" altLang="ja-JP" sz="1015" dirty="0">
                <a:latin typeface="HG丸ｺﾞｼｯｸM-PRO" pitchFamily="50" charset="-128"/>
                <a:ea typeface="HG丸ｺﾞｼｯｸM-PRO" pitchFamily="50" charset="-128"/>
              </a:rPr>
              <a:t>【</a:t>
            </a:r>
            <a:r>
              <a:rPr lang="ja-JP" altLang="en-US" sz="1015" dirty="0">
                <a:latin typeface="HGP創英角ﾎﾟｯﾌﾟ体" pitchFamily="50" charset="-128"/>
                <a:ea typeface="HGP創英角ﾎﾟｯﾌﾟ体" pitchFamily="50" charset="-128"/>
              </a:rPr>
              <a:t>目標</a:t>
            </a:r>
            <a:r>
              <a:rPr lang="en-US" altLang="ja-JP" sz="1015" dirty="0">
                <a:latin typeface="HGP創英角ﾎﾟｯﾌﾟ体" pitchFamily="50" charset="-128"/>
                <a:ea typeface="HGP創英角ﾎﾟｯﾌﾟ体" pitchFamily="50" charset="-128"/>
              </a:rPr>
              <a:t>】</a:t>
            </a:r>
          </a:p>
          <a:p>
            <a:pPr eaLnBrk="1" hangingPunct="1">
              <a:defRPr/>
            </a:pPr>
            <a:r>
              <a:rPr lang="ja-JP" altLang="en-US" sz="1015" dirty="0">
                <a:latin typeface="HGP創英角ﾎﾟｯﾌﾟ体" pitchFamily="50" charset="-128"/>
                <a:ea typeface="HGP創英角ﾎﾟｯﾌﾟ体" pitchFamily="50" charset="-128"/>
              </a:rPr>
              <a:t>要介護者の在宅医療サービス実施率向上（平成</a:t>
            </a:r>
            <a:r>
              <a:rPr lang="en-US" altLang="ja-JP" sz="1015" dirty="0">
                <a:latin typeface="HGP創英角ﾎﾟｯﾌﾟ体" pitchFamily="50" charset="-128"/>
                <a:ea typeface="HGP創英角ﾎﾟｯﾌﾟ体" pitchFamily="50" charset="-128"/>
              </a:rPr>
              <a:t>30</a:t>
            </a:r>
            <a:r>
              <a:rPr lang="ja-JP" altLang="en-US" sz="1015" dirty="0">
                <a:latin typeface="HGP創英角ﾎﾟｯﾌﾟ体" pitchFamily="50" charset="-128"/>
                <a:ea typeface="HGP創英角ﾎﾟｯﾌﾟ体" pitchFamily="50" charset="-128"/>
              </a:rPr>
              <a:t>年３０％以上）を達成ため、地域包括ケアシステム構築の礎を構築する。</a:t>
            </a:r>
            <a:endParaRPr lang="en-US" altLang="ja-JP" sz="1015" dirty="0">
              <a:latin typeface="HGP創英角ﾎﾟｯﾌﾟ体" pitchFamily="50" charset="-128"/>
              <a:ea typeface="HGP創英角ﾎﾟｯﾌﾟ体" pitchFamily="50" charset="-128"/>
            </a:endParaRPr>
          </a:p>
          <a:p>
            <a:pPr eaLnBrk="1" hangingPunct="1">
              <a:defRPr/>
            </a:pPr>
            <a:endParaRPr lang="ja-JP" altLang="en-US" sz="1015" dirty="0"/>
          </a:p>
          <a:p>
            <a:pPr eaLnBrk="1" hangingPunct="1">
              <a:defRPr/>
            </a:pPr>
            <a:endParaRPr lang="en-US" altLang="ja-JP" sz="1292" b="1" dirty="0"/>
          </a:p>
          <a:p>
            <a:pPr eaLnBrk="1" hangingPunct="1">
              <a:defRPr/>
            </a:pPr>
            <a:r>
              <a:rPr lang="ja-JP" altLang="en-US" sz="1292" b="1" dirty="0"/>
              <a:t>○Ａ地区</a:t>
            </a:r>
            <a:endParaRPr lang="en-US" altLang="ja-JP" sz="1292" b="1" dirty="0"/>
          </a:p>
          <a:p>
            <a:pPr eaLnBrk="1" hangingPunct="1">
              <a:defRPr/>
            </a:pPr>
            <a:r>
              <a:rPr lang="ja-JP" altLang="en-US" sz="1292" b="1" dirty="0"/>
              <a:t>　　</a:t>
            </a:r>
            <a:r>
              <a:rPr lang="en-US" altLang="ja-JP" sz="1292" b="1" dirty="0"/>
              <a:t>16</a:t>
            </a:r>
            <a:r>
              <a:rPr lang="ja-JP" altLang="en-US" sz="1292" b="1" dirty="0"/>
              <a:t>地区</a:t>
            </a:r>
            <a:r>
              <a:rPr lang="ja-JP" altLang="en-US" sz="1292" dirty="0"/>
              <a:t>（平成</a:t>
            </a:r>
            <a:r>
              <a:rPr lang="en-US" altLang="ja-JP" sz="1292" dirty="0"/>
              <a:t>26</a:t>
            </a:r>
            <a:r>
              <a:rPr lang="ja-JP" altLang="en-US" sz="1292" dirty="0"/>
              <a:t>年度）</a:t>
            </a:r>
            <a:endParaRPr lang="en-US" altLang="ja-JP" sz="1292" dirty="0"/>
          </a:p>
          <a:p>
            <a:pPr eaLnBrk="1" hangingPunct="1">
              <a:defRPr/>
            </a:pPr>
            <a:r>
              <a:rPr lang="ja-JP" altLang="en-US" sz="1292" dirty="0"/>
              <a:t> ⇒</a:t>
            </a:r>
            <a:r>
              <a:rPr lang="en-US" altLang="ja-JP" sz="1292" b="1" dirty="0"/>
              <a:t>50</a:t>
            </a:r>
            <a:r>
              <a:rPr lang="ja-JP" altLang="en-US" sz="1292" b="1" dirty="0"/>
              <a:t>地区</a:t>
            </a:r>
            <a:r>
              <a:rPr lang="ja-JP" altLang="en-US" sz="1292" dirty="0"/>
              <a:t>（平成</a:t>
            </a:r>
            <a:r>
              <a:rPr lang="en-US" altLang="ja-JP" sz="1292" dirty="0"/>
              <a:t>28</a:t>
            </a:r>
            <a:r>
              <a:rPr lang="ja-JP" altLang="en-US" sz="1292" dirty="0"/>
              <a:t>年度）</a:t>
            </a:r>
            <a:endParaRPr lang="en-US" altLang="ja-JP" sz="1292" b="1" dirty="0"/>
          </a:p>
          <a:p>
            <a:pPr eaLnBrk="1" hangingPunct="1">
              <a:defRPr/>
            </a:pPr>
            <a:r>
              <a:rPr lang="ja-JP" altLang="en-US" sz="1292" dirty="0"/>
              <a:t> ⇒</a:t>
            </a:r>
            <a:r>
              <a:rPr lang="en-US" altLang="ja-JP" sz="1292" b="1" dirty="0"/>
              <a:t>56</a:t>
            </a:r>
            <a:r>
              <a:rPr lang="ja-JP" altLang="en-US" sz="1292" b="1" dirty="0"/>
              <a:t>地区</a:t>
            </a:r>
            <a:r>
              <a:rPr lang="ja-JP" altLang="en-US" sz="1292" dirty="0"/>
              <a:t>（平成</a:t>
            </a:r>
            <a:r>
              <a:rPr lang="en-US" altLang="ja-JP" sz="1292" dirty="0"/>
              <a:t>29</a:t>
            </a:r>
            <a:r>
              <a:rPr lang="ja-JP" altLang="en-US" sz="1292" dirty="0"/>
              <a:t>年度）</a:t>
            </a:r>
            <a:endParaRPr lang="en-US" altLang="ja-JP" sz="1292" dirty="0"/>
          </a:p>
          <a:p>
            <a:pPr eaLnBrk="1" hangingPunct="1">
              <a:defRPr/>
            </a:pPr>
            <a:endParaRPr lang="en-US" altLang="ja-JP" sz="1292" dirty="0"/>
          </a:p>
          <a:p>
            <a:pPr eaLnBrk="1" hangingPunct="1">
              <a:defRPr/>
            </a:pPr>
            <a:endParaRPr lang="ja-JP" altLang="en-US" sz="1292" dirty="0"/>
          </a:p>
        </p:txBody>
      </p:sp>
      <p:sp>
        <p:nvSpPr>
          <p:cNvPr id="5" name="四角形吹き出し 4"/>
          <p:cNvSpPr/>
          <p:nvPr/>
        </p:nvSpPr>
        <p:spPr>
          <a:xfrm>
            <a:off x="6432783" y="1634339"/>
            <a:ext cx="2127353" cy="332345"/>
          </a:xfrm>
          <a:prstGeom prst="wedgeRectCallout">
            <a:avLst>
              <a:gd name="adj1" fmla="val -62894"/>
              <a:gd name="adj2" fmla="val 48052"/>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ja-JP" sz="831" dirty="0">
                <a:solidFill>
                  <a:schemeClr val="tx1"/>
                </a:solidFill>
                <a:latin typeface="HG丸ｺﾞｼｯｸM-PRO" panose="020F0600000000000000" pitchFamily="50" charset="-128"/>
                <a:ea typeface="HG丸ｺﾞｼｯｸM-PRO" panose="020F0600000000000000" pitchFamily="50" charset="-128"/>
              </a:rPr>
              <a:t>【</a:t>
            </a:r>
            <a:r>
              <a:rPr lang="ja-JP" altLang="en-US" sz="831" dirty="0">
                <a:solidFill>
                  <a:schemeClr val="tx1"/>
                </a:solidFill>
                <a:latin typeface="HG丸ｺﾞｼｯｸM-PRO" panose="020F0600000000000000" pitchFamily="50" charset="-128"/>
                <a:ea typeface="HG丸ｺﾞｼｯｸM-PRO" panose="020F0600000000000000" pitchFamily="50" charset="-128"/>
              </a:rPr>
              <a:t>地域における医療及び介護を総合的に確保するための基本方針</a:t>
            </a:r>
            <a:r>
              <a:rPr lang="en-US" altLang="ja-JP" sz="831" dirty="0">
                <a:solidFill>
                  <a:schemeClr val="tx1"/>
                </a:solidFill>
                <a:latin typeface="HG丸ｺﾞｼｯｸM-PRO" panose="020F0600000000000000" pitchFamily="50" charset="-128"/>
                <a:ea typeface="HG丸ｺﾞｼｯｸM-PRO" panose="020F0600000000000000" pitchFamily="50" charset="-128"/>
              </a:rPr>
              <a:t>】</a:t>
            </a:r>
            <a:endParaRPr lang="ja-JP" altLang="en-US" sz="831" dirty="0">
              <a:solidFill>
                <a:schemeClr val="tx1"/>
              </a:solidFill>
            </a:endParaRPr>
          </a:p>
        </p:txBody>
      </p:sp>
      <p:sp>
        <p:nvSpPr>
          <p:cNvPr id="18" name="Text Box 8"/>
          <p:cNvSpPr txBox="1">
            <a:spLocks noChangeArrowheads="1"/>
          </p:cNvSpPr>
          <p:nvPr/>
        </p:nvSpPr>
        <p:spPr bwMode="auto">
          <a:xfrm>
            <a:off x="661919" y="2766454"/>
            <a:ext cx="3311862" cy="802464"/>
          </a:xfrm>
          <a:prstGeom prst="rect">
            <a:avLst/>
          </a:prstGeom>
          <a:ln w="9525">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923" b="1" dirty="0">
                <a:latin typeface="HG丸ｺﾞｼｯｸM-PRO" panose="020F0600000000000000" pitchFamily="50" charset="-128"/>
                <a:ea typeface="HG丸ｺﾞｼｯｸM-PRO" panose="020F0600000000000000" pitchFamily="50" charset="-128"/>
              </a:rPr>
              <a:t>考えられる要因</a:t>
            </a:r>
            <a:endParaRPr lang="en-US" altLang="ja-JP" sz="923"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23" b="1" dirty="0">
                <a:latin typeface="HG丸ｺﾞｼｯｸM-PRO" panose="020F0600000000000000" pitchFamily="50" charset="-128"/>
                <a:ea typeface="HG丸ｺﾞｼｯｸM-PRO" panose="020F0600000000000000" pitchFamily="50" charset="-128"/>
              </a:rPr>
              <a:t>・多職種に、在宅歯科医療に対応可能な歯科医療機関の情</a:t>
            </a:r>
            <a:endParaRPr lang="en-US" altLang="ja-JP" sz="923"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23" b="1" dirty="0">
                <a:latin typeface="HG丸ｺﾞｼｯｸM-PRO" panose="020F0600000000000000" pitchFamily="50" charset="-128"/>
                <a:ea typeface="HG丸ｺﾞｼｯｸM-PRO" panose="020F0600000000000000" pitchFamily="50" charset="-128"/>
              </a:rPr>
              <a:t>　報が認識されていない。</a:t>
            </a:r>
            <a:endParaRPr lang="en-US" altLang="ja-JP" sz="923"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23" b="1" dirty="0">
                <a:latin typeface="HG丸ｺﾞｼｯｸM-PRO" panose="020F0600000000000000" pitchFamily="50" charset="-128"/>
                <a:ea typeface="HG丸ｺﾞｼｯｸM-PRO" panose="020F0600000000000000" pitchFamily="50" charset="-128"/>
              </a:rPr>
              <a:t>・多職種との連携体制が構築出来ていない</a:t>
            </a:r>
            <a:endParaRPr lang="en-US" altLang="ja-JP" sz="923"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23" b="1" dirty="0">
                <a:latin typeface="HG丸ｺﾞｼｯｸM-PRO" panose="020F0600000000000000" pitchFamily="50" charset="-128"/>
                <a:ea typeface="HG丸ｺﾞｼｯｸM-PRO" panose="020F0600000000000000" pitchFamily="50" charset="-128"/>
              </a:rPr>
              <a:t>・多職種に「在宅歯科医療」の重要性が認知されていない</a:t>
            </a:r>
            <a:endParaRPr lang="en-US" altLang="ja-JP" sz="923" b="1" dirty="0">
              <a:latin typeface="HG丸ｺﾞｼｯｸM-PRO" panose="020F0600000000000000" pitchFamily="50" charset="-128"/>
              <a:ea typeface="HG丸ｺﾞｼｯｸM-PRO" panose="020F0600000000000000" pitchFamily="50" charset="-128"/>
            </a:endParaRPr>
          </a:p>
        </p:txBody>
      </p:sp>
      <p:sp>
        <p:nvSpPr>
          <p:cNvPr id="19" name="Text Box 8"/>
          <p:cNvSpPr txBox="1">
            <a:spLocks noChangeArrowheads="1"/>
          </p:cNvSpPr>
          <p:nvPr/>
        </p:nvSpPr>
        <p:spPr bwMode="auto">
          <a:xfrm>
            <a:off x="4486486" y="2944061"/>
            <a:ext cx="3693883" cy="555921"/>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lnSpc>
                <a:spcPts val="554"/>
              </a:lnSpc>
              <a:defRPr/>
            </a:pPr>
            <a:endParaRPr lang="en-US" altLang="ja-JP" sz="923"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23" b="1" dirty="0">
                <a:latin typeface="HG丸ｺﾞｼｯｸM-PRO" panose="020F0600000000000000" pitchFamily="50" charset="-128"/>
                <a:ea typeface="HG丸ｺﾞｼｯｸM-PRO" panose="020F0600000000000000" pitchFamily="50" charset="-128"/>
              </a:rPr>
              <a:t>考えられる要因</a:t>
            </a:r>
            <a:endParaRPr lang="en-US" altLang="ja-JP" sz="923" b="1" dirty="0">
              <a:latin typeface="HG丸ｺﾞｼｯｸM-PRO" panose="020F0600000000000000" pitchFamily="50" charset="-128"/>
              <a:ea typeface="HG丸ｺﾞｼｯｸM-PRO" panose="020F0600000000000000" pitchFamily="50" charset="-128"/>
            </a:endParaRPr>
          </a:p>
          <a:p>
            <a:pPr eaLnBrk="1" hangingPunct="1">
              <a:defRPr/>
            </a:pPr>
            <a:r>
              <a:rPr lang="ja-JP" altLang="en-US" sz="923" b="1" dirty="0">
                <a:latin typeface="HG丸ｺﾞｼｯｸM-PRO" panose="020F0600000000000000" pitchFamily="50" charset="-128"/>
                <a:ea typeface="HG丸ｺﾞｼｯｸM-PRO" panose="020F0600000000000000" pitchFamily="50" charset="-128"/>
              </a:rPr>
              <a:t>・在宅歯科医療を担える知識・経験を有する歯科医師の不足</a:t>
            </a:r>
            <a:endParaRPr lang="en-US" altLang="ja-JP" sz="923" b="1" dirty="0">
              <a:latin typeface="HG丸ｺﾞｼｯｸM-PRO" panose="020F0600000000000000" pitchFamily="50" charset="-128"/>
              <a:ea typeface="HG丸ｺﾞｼｯｸM-PRO" panose="020F0600000000000000" pitchFamily="50" charset="-128"/>
            </a:endParaRPr>
          </a:p>
          <a:p>
            <a:pPr eaLnBrk="1" hangingPunct="1">
              <a:lnSpc>
                <a:spcPts val="831"/>
              </a:lnSpc>
              <a:defRPr/>
            </a:pPr>
            <a:r>
              <a:rPr lang="ja-JP" altLang="en-US" sz="923" b="1" dirty="0">
                <a:latin typeface="HG丸ｺﾞｼｯｸM-PRO" panose="020F0600000000000000" pitchFamily="50" charset="-128"/>
                <a:ea typeface="HG丸ｺﾞｼｯｸM-PRO" panose="020F0600000000000000" pitchFamily="50" charset="-128"/>
              </a:rPr>
              <a:t>　</a:t>
            </a:r>
            <a:endParaRPr lang="en-US" altLang="ja-JP" sz="923" b="1" dirty="0">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4040248" y="2403895"/>
            <a:ext cx="4586356" cy="504241"/>
          </a:xfrm>
          <a:prstGeom prst="rect">
            <a:avLst/>
          </a:prstGeom>
          <a:noFill/>
        </p:spPr>
        <p:txBody>
          <a:bodyPr wrap="square" rtlCol="0">
            <a:spAutoFit/>
          </a:bodyPr>
          <a:lstStyle/>
          <a:p>
            <a:pPr lvl="0">
              <a:defRPr/>
            </a:pPr>
            <a:r>
              <a:rPr lang="ja-JP" altLang="en-US" sz="1015" b="1" dirty="0">
                <a:solidFill>
                  <a:prstClr val="black"/>
                </a:solidFill>
                <a:latin typeface="HG丸ｺﾞｼｯｸM-PRO" panose="020F0600000000000000" pitchFamily="50" charset="-128"/>
                <a:ea typeface="HG丸ｺﾞｼｯｸM-PRO" panose="020F0600000000000000" pitchFamily="50" charset="-128"/>
              </a:rPr>
              <a:t>２ 在宅歯科医療に対応した歯科医療機関は</a:t>
            </a:r>
            <a:r>
              <a:rPr lang="ja-JP" altLang="en-US" sz="1015" b="1" u="sng" dirty="0">
                <a:solidFill>
                  <a:prstClr val="black"/>
                </a:solidFill>
                <a:latin typeface="HG丸ｺﾞｼｯｸM-PRO" panose="020F0600000000000000" pitchFamily="50" charset="-128"/>
                <a:ea typeface="HG丸ｺﾞｼｯｸM-PRO" panose="020F0600000000000000" pitchFamily="50" charset="-128"/>
              </a:rPr>
              <a:t>まだまだ少ない</a:t>
            </a:r>
            <a:endParaRPr lang="en-US" altLang="ja-JP" sz="1015" b="1" u="sng" dirty="0">
              <a:solidFill>
                <a:prstClr val="black"/>
              </a:solidFill>
              <a:latin typeface="HG丸ｺﾞｼｯｸM-PRO" panose="020F0600000000000000" pitchFamily="50" charset="-128"/>
              <a:ea typeface="HG丸ｺﾞｼｯｸM-PRO" panose="020F0600000000000000" pitchFamily="50" charset="-128"/>
            </a:endParaRPr>
          </a:p>
          <a:p>
            <a:pPr lvl="0">
              <a:defRPr/>
            </a:pPr>
            <a:r>
              <a:rPr lang="ja-JP" altLang="en-US" sz="831" dirty="0">
                <a:solidFill>
                  <a:prstClr val="black"/>
                </a:solidFill>
                <a:latin typeface="HG丸ｺﾞｼｯｸM-PRO" panose="020F0600000000000000" pitchFamily="50" charset="-128"/>
                <a:ea typeface="HG丸ｺﾞｼｯｸM-PRO" panose="020F0600000000000000" pitchFamily="50" charset="-128"/>
              </a:rPr>
              <a:t>　（平成</a:t>
            </a:r>
            <a:r>
              <a:rPr lang="en-US" altLang="ja-JP" sz="831" dirty="0">
                <a:solidFill>
                  <a:prstClr val="black"/>
                </a:solidFill>
                <a:latin typeface="HG丸ｺﾞｼｯｸM-PRO" panose="020F0600000000000000" pitchFamily="50" charset="-128"/>
                <a:ea typeface="HG丸ｺﾞｼｯｸM-PRO" panose="020F0600000000000000" pitchFamily="50" charset="-128"/>
              </a:rPr>
              <a:t>28</a:t>
            </a:r>
            <a:r>
              <a:rPr lang="ja-JP" altLang="en-US" sz="831" dirty="0">
                <a:solidFill>
                  <a:prstClr val="black"/>
                </a:solidFill>
                <a:latin typeface="HG丸ｺﾞｼｯｸM-PRO" panose="020F0600000000000000" pitchFamily="50" charset="-128"/>
                <a:ea typeface="HG丸ｺﾞｼｯｸM-PRO" panose="020F0600000000000000" pitchFamily="50" charset="-128"/>
              </a:rPr>
              <a:t>年</a:t>
            </a:r>
            <a:r>
              <a:rPr lang="en-US" altLang="ja-JP" sz="831" dirty="0">
                <a:solidFill>
                  <a:prstClr val="black"/>
                </a:solidFill>
                <a:latin typeface="HG丸ｺﾞｼｯｸM-PRO" panose="020F0600000000000000" pitchFamily="50" charset="-128"/>
                <a:ea typeface="HG丸ｺﾞｼｯｸM-PRO" panose="020F0600000000000000" pitchFamily="50" charset="-128"/>
              </a:rPr>
              <a:t>9</a:t>
            </a:r>
            <a:r>
              <a:rPr lang="ja-JP" altLang="en-US" sz="831" dirty="0">
                <a:solidFill>
                  <a:prstClr val="black"/>
                </a:solidFill>
                <a:latin typeface="HG丸ｺﾞｼｯｸM-PRO" panose="020F0600000000000000" pitchFamily="50" charset="-128"/>
                <a:ea typeface="HG丸ｺﾞｼｯｸM-PRO" panose="020F0600000000000000" pitchFamily="50" charset="-128"/>
              </a:rPr>
              <a:t>月現在）</a:t>
            </a:r>
          </a:p>
          <a:p>
            <a:pPr lvl="0">
              <a:defRPr/>
            </a:pPr>
            <a:r>
              <a:rPr lang="ja-JP" altLang="en-US" sz="831" dirty="0">
                <a:solidFill>
                  <a:prstClr val="black"/>
                </a:solidFill>
                <a:latin typeface="HG丸ｺﾞｼｯｸM-PRO" panose="020F0600000000000000" pitchFamily="50" charset="-128"/>
                <a:ea typeface="HG丸ｺﾞｼｯｸM-PRO" panose="020F0600000000000000" pitchFamily="50" charset="-128"/>
              </a:rPr>
              <a:t>　・在宅療養支援歯科診療所数　</a:t>
            </a:r>
            <a:r>
              <a:rPr lang="en-US" altLang="ja-JP" sz="831" dirty="0">
                <a:solidFill>
                  <a:prstClr val="black"/>
                </a:solidFill>
                <a:latin typeface="HG丸ｺﾞｼｯｸM-PRO" panose="020F0600000000000000" pitchFamily="50" charset="-128"/>
                <a:ea typeface="HG丸ｺﾞｼｯｸM-PRO" panose="020F0600000000000000" pitchFamily="50" charset="-128"/>
              </a:rPr>
              <a:t>850</a:t>
            </a:r>
            <a:r>
              <a:rPr lang="ja-JP" altLang="en-US" sz="831" dirty="0">
                <a:solidFill>
                  <a:prstClr val="black"/>
                </a:solidFill>
                <a:latin typeface="HG丸ｺﾞｼｯｸM-PRO" panose="020F0600000000000000" pitchFamily="50" charset="-128"/>
                <a:ea typeface="HG丸ｺﾞｼｯｸM-PRO" panose="020F0600000000000000" pitchFamily="50" charset="-128"/>
              </a:rPr>
              <a:t>機関：府内全歯科医療機関（</a:t>
            </a:r>
            <a:r>
              <a:rPr lang="en-US" altLang="ja-JP" sz="831" dirty="0">
                <a:solidFill>
                  <a:prstClr val="black"/>
                </a:solidFill>
                <a:latin typeface="HG丸ｺﾞｼｯｸM-PRO" panose="020F0600000000000000" pitchFamily="50" charset="-128"/>
                <a:ea typeface="HG丸ｺﾞｼｯｸM-PRO" panose="020F0600000000000000" pitchFamily="50" charset="-128"/>
              </a:rPr>
              <a:t>5,</a:t>
            </a:r>
            <a:r>
              <a:rPr lang="ja-JP" altLang="en-US" sz="831" dirty="0">
                <a:solidFill>
                  <a:prstClr val="black"/>
                </a:solidFill>
                <a:latin typeface="HG丸ｺﾞｼｯｸM-PRO" panose="020F0600000000000000" pitchFamily="50" charset="-128"/>
                <a:ea typeface="HG丸ｺﾞｼｯｸM-PRO" panose="020F0600000000000000" pitchFamily="50" charset="-128"/>
              </a:rPr>
              <a:t>５</a:t>
            </a:r>
            <a:r>
              <a:rPr lang="en-US" altLang="ja-JP" sz="831" dirty="0">
                <a:solidFill>
                  <a:prstClr val="black"/>
                </a:solidFill>
                <a:latin typeface="HG丸ｺﾞｼｯｸM-PRO" panose="020F0600000000000000" pitchFamily="50" charset="-128"/>
                <a:ea typeface="HG丸ｺﾞｼｯｸM-PRO" panose="020F0600000000000000" pitchFamily="50" charset="-128"/>
              </a:rPr>
              <a:t>31</a:t>
            </a:r>
            <a:r>
              <a:rPr lang="ja-JP" altLang="en-US" sz="831" dirty="0">
                <a:solidFill>
                  <a:prstClr val="black"/>
                </a:solidFill>
                <a:latin typeface="HG丸ｺﾞｼｯｸM-PRO" panose="020F0600000000000000" pitchFamily="50" charset="-128"/>
                <a:ea typeface="HG丸ｺﾞｼｯｸM-PRO" panose="020F0600000000000000" pitchFamily="50" charset="-128"/>
              </a:rPr>
              <a:t>機関）の</a:t>
            </a:r>
            <a:r>
              <a:rPr lang="en-US" altLang="ja-JP" sz="831" b="1" u="sng" dirty="0">
                <a:solidFill>
                  <a:prstClr val="black"/>
                </a:solidFill>
                <a:latin typeface="HG丸ｺﾞｼｯｸM-PRO" panose="020F0600000000000000" pitchFamily="50" charset="-128"/>
                <a:ea typeface="HG丸ｺﾞｼｯｸM-PRO" panose="020F0600000000000000" pitchFamily="50" charset="-128"/>
              </a:rPr>
              <a:t>15.4</a:t>
            </a:r>
            <a:r>
              <a:rPr lang="ja-JP" altLang="en-US" sz="831" b="1" u="sng" dirty="0">
                <a:solidFill>
                  <a:prstClr val="black"/>
                </a:solidFill>
                <a:latin typeface="HG丸ｺﾞｼｯｸM-PRO" panose="020F0600000000000000" pitchFamily="50" charset="-128"/>
                <a:ea typeface="HG丸ｺﾞｼｯｸM-PRO" panose="020F0600000000000000" pitchFamily="50" charset="-128"/>
              </a:rPr>
              <a:t>％</a:t>
            </a:r>
            <a:endParaRPr lang="ja-JP" altLang="en-US" sz="1477" dirty="0"/>
          </a:p>
        </p:txBody>
      </p:sp>
      <p:sp>
        <p:nvSpPr>
          <p:cNvPr id="12" name="スライド番号プレースホルダー 2"/>
          <p:cNvSpPr>
            <a:spLocks noGrp="1"/>
          </p:cNvSpPr>
          <p:nvPr>
            <p:ph type="sldNum" sz="quarter" idx="12"/>
          </p:nvPr>
        </p:nvSpPr>
        <p:spPr>
          <a:xfrm>
            <a:off x="4362406" y="6304973"/>
            <a:ext cx="332778" cy="365125"/>
          </a:xfrm>
        </p:spPr>
        <p:txBody>
          <a:bodyPr/>
          <a:lstStyle/>
          <a:p>
            <a:pPr>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4</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7879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直線コネクタ 23"/>
          <p:cNvSpPr>
            <a:spLocks noChangeShapeType="1"/>
          </p:cNvSpPr>
          <p:nvPr/>
        </p:nvSpPr>
        <p:spPr bwMode="auto">
          <a:xfrm>
            <a:off x="0" y="549275"/>
            <a:ext cx="9144000" cy="0"/>
          </a:xfrm>
          <a:prstGeom prst="line">
            <a:avLst/>
          </a:prstGeom>
          <a:noFill/>
          <a:ln w="38100" cmpd="dbl">
            <a:solidFill>
              <a:srgbClr val="538CD5"/>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052"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7067" y="1546280"/>
            <a:ext cx="5648328" cy="348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0"/>
          <p:cNvSpPr>
            <a:spLocks noChangeArrowheads="1"/>
          </p:cNvSpPr>
          <p:nvPr/>
        </p:nvSpPr>
        <p:spPr bwMode="gray">
          <a:xfrm>
            <a:off x="1115760" y="3645015"/>
            <a:ext cx="1944688" cy="382588"/>
          </a:xfrm>
          <a:prstGeom prst="rect">
            <a:avLst/>
          </a:prstGeom>
          <a:gradFill rotWithShape="1">
            <a:gsLst>
              <a:gs pos="0">
                <a:srgbClr val="1782DB"/>
              </a:gs>
              <a:gs pos="100000">
                <a:srgbClr val="0B406B"/>
              </a:gs>
            </a:gsLst>
            <a:lin ang="5400000" scaled="1"/>
          </a:gradFill>
          <a:ln w="9525" algn="ctr">
            <a:solidFill>
              <a:srgbClr val="105D9C"/>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600" b="1" dirty="0">
                <a:solidFill>
                  <a:srgbClr val="FFFFFF"/>
                </a:solidFill>
                <a:latin typeface="Meiryo UI" pitchFamily="50" charset="-128"/>
                <a:ea typeface="Meiryo UI" pitchFamily="50" charset="-128"/>
                <a:cs typeface="Meiryo UI" pitchFamily="50" charset="-128"/>
              </a:rPr>
              <a:t>病院</a:t>
            </a:r>
            <a:r>
              <a:rPr kumimoji="1" lang="en-US" altLang="ja-JP" sz="1600" b="1" dirty="0">
                <a:solidFill>
                  <a:srgbClr val="FFFFFF"/>
                </a:solidFill>
                <a:latin typeface="Meiryo UI" pitchFamily="50" charset="-128"/>
                <a:ea typeface="Meiryo UI" pitchFamily="50" charset="-128"/>
                <a:cs typeface="Meiryo UI" pitchFamily="50" charset="-128"/>
              </a:rPr>
              <a:t>(</a:t>
            </a:r>
            <a:r>
              <a:rPr kumimoji="1" lang="ja-JP" altLang="en-US" sz="1600" b="1" dirty="0">
                <a:solidFill>
                  <a:srgbClr val="FFFFFF"/>
                </a:solidFill>
                <a:latin typeface="Meiryo UI" pitchFamily="50" charset="-128"/>
                <a:ea typeface="Meiryo UI" pitchFamily="50" charset="-128"/>
                <a:cs typeface="Meiryo UI" pitchFamily="50" charset="-128"/>
              </a:rPr>
              <a:t>情報開示病院</a:t>
            </a:r>
            <a:r>
              <a:rPr kumimoji="1" lang="en-US" altLang="ja-JP" sz="1600" b="1" dirty="0">
                <a:solidFill>
                  <a:srgbClr val="FFFFFF"/>
                </a:solidFill>
                <a:latin typeface="Meiryo UI" pitchFamily="50" charset="-128"/>
                <a:ea typeface="Meiryo UI" pitchFamily="50" charset="-128"/>
                <a:cs typeface="Meiryo UI" pitchFamily="50" charset="-128"/>
              </a:rPr>
              <a:t>)</a:t>
            </a:r>
            <a:endParaRPr kumimoji="1" lang="ja-JP" altLang="en-US" sz="1600" b="1" dirty="0">
              <a:solidFill>
                <a:srgbClr val="FFFFFF"/>
              </a:solidFill>
              <a:latin typeface="Meiryo UI" pitchFamily="50" charset="-128"/>
              <a:ea typeface="Meiryo UI" pitchFamily="50" charset="-128"/>
              <a:cs typeface="Meiryo UI" pitchFamily="50" charset="-128"/>
            </a:endParaRPr>
          </a:p>
        </p:txBody>
      </p:sp>
      <p:sp>
        <p:nvSpPr>
          <p:cNvPr id="19" name="AutoShape 4"/>
          <p:cNvSpPr>
            <a:spLocks noChangeArrowheads="1"/>
          </p:cNvSpPr>
          <p:nvPr/>
        </p:nvSpPr>
        <p:spPr bwMode="auto">
          <a:xfrm>
            <a:off x="3419475" y="5183764"/>
            <a:ext cx="985838" cy="1093788"/>
          </a:xfrm>
          <a:prstGeom prst="roundRect">
            <a:avLst>
              <a:gd name="adj" fmla="val 0"/>
            </a:avLst>
          </a:prstGeom>
          <a:solidFill>
            <a:srgbClr val="FFFE86"/>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chemeClr val="tx1"/>
                </a:solidFill>
                <a:round/>
                <a:headEnd/>
                <a:tailEnd/>
              </a14:hiddenLine>
            </a:ext>
          </a:extLst>
        </p:spPr>
        <p:txBody>
          <a:bodyPr anchor="b"/>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endParaRPr kumimoji="1" lang="ja-JP" altLang="ja-JP" sz="3000" b="1">
              <a:solidFill>
                <a:srgbClr val="000000"/>
              </a:solidFill>
              <a:latin typeface="Meiryo UI" pitchFamily="50" charset="-128"/>
              <a:ea typeface="Meiryo UI" pitchFamily="50" charset="-128"/>
              <a:cs typeface="Meiryo UI" pitchFamily="50" charset="-128"/>
            </a:endParaRPr>
          </a:p>
        </p:txBody>
      </p:sp>
      <p:sp>
        <p:nvSpPr>
          <p:cNvPr id="20" name="AutoShape 5"/>
          <p:cNvSpPr>
            <a:spLocks noChangeArrowheads="1"/>
          </p:cNvSpPr>
          <p:nvPr/>
        </p:nvSpPr>
        <p:spPr bwMode="gray">
          <a:xfrm>
            <a:off x="193675" y="4689087"/>
            <a:ext cx="4378325" cy="1898341"/>
          </a:xfrm>
          <a:prstGeom prst="roundRect">
            <a:avLst>
              <a:gd name="adj" fmla="val 3889"/>
            </a:avLst>
          </a:prstGeom>
          <a:solidFill>
            <a:schemeClr val="bg1"/>
          </a:solidFill>
          <a:ln w="9525" algn="ctr">
            <a:solidFill>
              <a:srgbClr val="505050"/>
            </a:solidFill>
            <a:round/>
            <a:headEnd/>
            <a:tailEnd/>
          </a:ln>
          <a:effec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endParaRPr kumimoji="1" lang="ja-JP" altLang="en-US" sz="1800">
              <a:solidFill>
                <a:srgbClr val="000000"/>
              </a:solidFill>
              <a:latin typeface="Meiryo UI" pitchFamily="50" charset="-128"/>
              <a:ea typeface="Meiryo UI" pitchFamily="50" charset="-128"/>
              <a:cs typeface="Meiryo UI" pitchFamily="50" charset="-128"/>
            </a:endParaRPr>
          </a:p>
        </p:txBody>
      </p:sp>
      <p:grpSp>
        <p:nvGrpSpPr>
          <p:cNvPr id="22" name="Group 7"/>
          <p:cNvGrpSpPr>
            <a:grpSpLocks/>
          </p:cNvGrpSpPr>
          <p:nvPr/>
        </p:nvGrpSpPr>
        <p:grpSpPr bwMode="auto">
          <a:xfrm flipH="1">
            <a:off x="323705" y="4941105"/>
            <a:ext cx="2544908" cy="1606322"/>
            <a:chOff x="516" y="2195"/>
            <a:chExt cx="2052" cy="1020"/>
          </a:xfrm>
        </p:grpSpPr>
        <p:sp>
          <p:nvSpPr>
            <p:cNvPr id="23" name="Oval 5"/>
            <p:cNvSpPr>
              <a:spLocks noChangeArrowheads="1"/>
            </p:cNvSpPr>
            <p:nvPr/>
          </p:nvSpPr>
          <p:spPr bwMode="auto">
            <a:xfrm rot="-617607">
              <a:off x="516" y="2195"/>
              <a:ext cx="2052" cy="1020"/>
            </a:xfrm>
            <a:prstGeom prst="ellipse">
              <a:avLst/>
            </a:prstGeom>
            <a:gradFill rotWithShape="1">
              <a:gsLst>
                <a:gs pos="0">
                  <a:srgbClr val="99CCFF"/>
                </a:gs>
                <a:gs pos="100000">
                  <a:srgbClr val="CCECFF"/>
                </a:gs>
              </a:gsLst>
              <a:lin ang="5400000" scaled="1"/>
            </a:gradFill>
            <a:ln w="9525">
              <a:solidFill>
                <a:srgbClr val="00CCFF"/>
              </a:solidFill>
              <a:round/>
              <a:headEnd/>
              <a:tailEnd/>
            </a:ln>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endParaRPr kumimoji="1" lang="ja-JP" altLang="ja-JP" sz="1400">
                <a:solidFill>
                  <a:srgbClr val="000000"/>
                </a:solidFill>
                <a:latin typeface="Meiryo UI" pitchFamily="50" charset="-128"/>
                <a:ea typeface="Meiryo UI" pitchFamily="50" charset="-128"/>
                <a:cs typeface="Meiryo UI" pitchFamily="50" charset="-128"/>
              </a:endParaRPr>
            </a:p>
          </p:txBody>
        </p:sp>
        <p:sp>
          <p:nvSpPr>
            <p:cNvPr id="24" name="Oval 6"/>
            <p:cNvSpPr>
              <a:spLocks noChangeArrowheads="1"/>
            </p:cNvSpPr>
            <p:nvPr/>
          </p:nvSpPr>
          <p:spPr bwMode="auto">
            <a:xfrm rot="-617607">
              <a:off x="667" y="2269"/>
              <a:ext cx="1706" cy="798"/>
            </a:xfrm>
            <a:prstGeom prst="ellipse">
              <a:avLst/>
            </a:prstGeom>
            <a:solidFill>
              <a:schemeClr val="bg1"/>
            </a:solidFill>
            <a:ln w="9525">
              <a:solidFill>
                <a:srgbClr val="00CCFF"/>
              </a:solidFill>
              <a:round/>
              <a:headEnd/>
              <a:tailEnd/>
            </a:ln>
          </p:spPr>
          <p:txBody>
            <a:bodyPr wrap="none" lIns="103345" tIns="51673" rIns="103345" bIns="51673" anchor="ctr"/>
            <a:lstStyle>
              <a:lvl1pPr defTabSz="1033463"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defTabSz="1033463"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defTabSz="1033463"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defTabSz="1033463"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defTabSz="1033463"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defTabSz="10334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defTabSz="10334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defTabSz="10334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defTabSz="10334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endParaRPr kumimoji="1" lang="ja-JP" altLang="ja-JP" sz="2000">
                <a:solidFill>
                  <a:srgbClr val="000000"/>
                </a:solidFill>
                <a:latin typeface="Meiryo UI" pitchFamily="50" charset="-128"/>
                <a:ea typeface="Meiryo UI" pitchFamily="50" charset="-128"/>
                <a:cs typeface="Meiryo UI" pitchFamily="50" charset="-128"/>
              </a:endParaRPr>
            </a:p>
          </p:txBody>
        </p:sp>
      </p:grpSp>
      <p:sp>
        <p:nvSpPr>
          <p:cNvPr id="31" name="AutoShape 17"/>
          <p:cNvSpPr>
            <a:spLocks noChangeArrowheads="1"/>
          </p:cNvSpPr>
          <p:nvPr/>
        </p:nvSpPr>
        <p:spPr bwMode="auto">
          <a:xfrm>
            <a:off x="683730" y="4887101"/>
            <a:ext cx="1916595" cy="1380926"/>
          </a:xfrm>
          <a:prstGeom prst="roundRect">
            <a:avLst>
              <a:gd name="adj" fmla="val 0"/>
            </a:avLst>
          </a:prstGeom>
          <a:solidFill>
            <a:srgbClr val="CCFFCC">
              <a:alpha val="70195"/>
            </a:srgbClr>
          </a:solidFill>
          <a:ln>
            <a:noFill/>
          </a:ln>
          <a:effectLst>
            <a:outerShdw dist="35921" dir="2700000" algn="ctr" rotWithShape="0">
              <a:schemeClr val="bg2">
                <a:alpha val="50000"/>
              </a:schemeClr>
            </a:outerShdw>
          </a:effectLst>
          <a:extLst>
            <a:ext uri="{91240B29-F687-4F45-9708-019B960494DF}">
              <a14:hiddenLine xmlns:a14="http://schemas.microsoft.com/office/drawing/2010/main" w="9525">
                <a:solidFill>
                  <a:schemeClr val="tx1"/>
                </a:solidFill>
                <a:prstDash val="sysDot"/>
                <a:round/>
                <a:headEnd/>
                <a:tailEnd/>
              </a14:hiddenLine>
            </a:ext>
          </a:extLst>
        </p:spPr>
        <p:txBody>
          <a:bodyPr wrap="none" lIns="95782" tIns="47891" rIns="95782" bIns="47891"/>
          <a:lstStyle>
            <a:lvl1pPr defTabSz="957263"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defTabSz="957263"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defTabSz="957263"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defTabSz="957263"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defTabSz="957263"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defTabSz="957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defTabSz="957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defTabSz="957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defTabSz="957263"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endParaRPr kumimoji="1" lang="ja-JP" altLang="ja-JP" sz="1200">
              <a:solidFill>
                <a:srgbClr val="000000"/>
              </a:solidFill>
              <a:latin typeface="Meiryo UI" pitchFamily="50" charset="-128"/>
              <a:ea typeface="Meiryo UI" pitchFamily="50" charset="-128"/>
              <a:cs typeface="Meiryo UI" pitchFamily="50" charset="-128"/>
            </a:endParaRPr>
          </a:p>
        </p:txBody>
      </p:sp>
      <p:sp>
        <p:nvSpPr>
          <p:cNvPr id="32" name="Text Box 18"/>
          <p:cNvSpPr txBox="1">
            <a:spLocks noChangeArrowheads="1"/>
          </p:cNvSpPr>
          <p:nvPr/>
        </p:nvSpPr>
        <p:spPr bwMode="auto">
          <a:xfrm>
            <a:off x="2915885" y="4725090"/>
            <a:ext cx="1414463" cy="206348"/>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782" tIns="30167" rIns="95782" bIns="30167">
            <a:spAutoFit/>
          </a:bodyPr>
          <a:lstStyle>
            <a:lvl1pPr defTabSz="1339850"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defTabSz="13398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defTabSz="133985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defTabSz="133985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defTabSz="133985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defTabSz="133985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defTabSz="133985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defTabSz="133985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defTabSz="133985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lnSpc>
                <a:spcPct val="90000"/>
              </a:lnSpc>
              <a:spcBef>
                <a:spcPct val="0"/>
              </a:spcBef>
              <a:buFont typeface="Arial" charset="0"/>
              <a:buNone/>
            </a:pPr>
            <a:r>
              <a:rPr kumimoji="1" lang="ja-JP" altLang="en-US" sz="1050" dirty="0">
                <a:latin typeface="Meiryo UI" pitchFamily="50" charset="-128"/>
                <a:ea typeface="Meiryo UI" pitchFamily="50" charset="-128"/>
                <a:cs typeface="Meiryo UI" pitchFamily="50" charset="-128"/>
              </a:rPr>
              <a:t>地域連携システム</a:t>
            </a:r>
          </a:p>
        </p:txBody>
      </p:sp>
      <p:sp>
        <p:nvSpPr>
          <p:cNvPr id="33" name="Text Box 20"/>
          <p:cNvSpPr txBox="1">
            <a:spLocks noChangeArrowheads="1"/>
          </p:cNvSpPr>
          <p:nvPr/>
        </p:nvSpPr>
        <p:spPr bwMode="gray">
          <a:xfrm>
            <a:off x="1284388" y="4885632"/>
            <a:ext cx="1487487" cy="415498"/>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050" dirty="0">
                <a:solidFill>
                  <a:srgbClr val="000000"/>
                </a:solidFill>
                <a:latin typeface="Meiryo UI" pitchFamily="50" charset="-128"/>
                <a:ea typeface="Meiryo UI" pitchFamily="50" charset="-128"/>
                <a:cs typeface="Meiryo UI" pitchFamily="50" charset="-128"/>
              </a:rPr>
              <a:t>電子</a:t>
            </a:r>
            <a:r>
              <a:rPr kumimoji="1" lang="ja-JP" altLang="en-US" sz="1050" dirty="0" smtClean="0">
                <a:solidFill>
                  <a:srgbClr val="000000"/>
                </a:solidFill>
                <a:latin typeface="Meiryo UI" pitchFamily="50" charset="-128"/>
                <a:ea typeface="Meiryo UI" pitchFamily="50" charset="-128"/>
                <a:cs typeface="Meiryo UI" pitchFamily="50" charset="-128"/>
              </a:rPr>
              <a:t>カルテ</a:t>
            </a:r>
            <a:endParaRPr kumimoji="1" lang="en-US" altLang="ja-JP" sz="1050" dirty="0" smtClean="0">
              <a:solidFill>
                <a:srgbClr val="000000"/>
              </a:solidFill>
              <a:latin typeface="Meiryo UI" pitchFamily="50" charset="-128"/>
              <a:ea typeface="Meiryo UI" pitchFamily="50" charset="-128"/>
              <a:cs typeface="Meiryo UI" pitchFamily="50" charset="-128"/>
            </a:endParaRPr>
          </a:p>
          <a:p>
            <a:pPr algn="ctr" eaLnBrk="1" fontAlgn="ctr" hangingPunct="1">
              <a:spcBef>
                <a:spcPct val="0"/>
              </a:spcBef>
              <a:buFont typeface="Arial" charset="0"/>
              <a:buNone/>
            </a:pPr>
            <a:r>
              <a:rPr kumimoji="1" lang="ja-JP" altLang="en-US" sz="1050" dirty="0" smtClean="0">
                <a:solidFill>
                  <a:srgbClr val="000000"/>
                </a:solidFill>
                <a:latin typeface="Meiryo UI" pitchFamily="50" charset="-128"/>
                <a:ea typeface="Meiryo UI" pitchFamily="50" charset="-128"/>
                <a:cs typeface="Meiryo UI" pitchFamily="50" charset="-128"/>
              </a:rPr>
              <a:t>サーバ</a:t>
            </a:r>
            <a:endParaRPr kumimoji="1" lang="en-US" altLang="ja-JP" sz="1050" dirty="0" smtClean="0">
              <a:solidFill>
                <a:srgbClr val="000000"/>
              </a:solidFill>
              <a:latin typeface="Meiryo UI" pitchFamily="50" charset="-128"/>
              <a:ea typeface="Meiryo UI" pitchFamily="50" charset="-128"/>
              <a:cs typeface="Meiryo UI" pitchFamily="50" charset="-128"/>
            </a:endParaRPr>
          </a:p>
        </p:txBody>
      </p:sp>
      <p:pic>
        <p:nvPicPr>
          <p:cNvPr id="35" name="Picture 22" descr="mcna0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24092" y="5088106"/>
            <a:ext cx="475778" cy="42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Line 27"/>
          <p:cNvSpPr>
            <a:spLocks noChangeShapeType="1"/>
          </p:cNvSpPr>
          <p:nvPr/>
        </p:nvSpPr>
        <p:spPr bwMode="gray">
          <a:xfrm flipH="1" flipV="1">
            <a:off x="3419475" y="5661154"/>
            <a:ext cx="107950" cy="303660"/>
          </a:xfrm>
          <a:prstGeom prst="line">
            <a:avLst/>
          </a:prstGeom>
          <a:noFill/>
          <a:ln w="38100">
            <a:solidFill>
              <a:srgbClr val="105D9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pic>
        <p:nvPicPr>
          <p:cNvPr id="41" name="Picture 56" descr="図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915" y="6006440"/>
            <a:ext cx="7366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56" descr="図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55" y="5543680"/>
            <a:ext cx="5016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1"/>
          <p:cNvSpPr txBox="1">
            <a:spLocks noChangeArrowheads="1"/>
          </p:cNvSpPr>
          <p:nvPr/>
        </p:nvSpPr>
        <p:spPr bwMode="gray">
          <a:xfrm>
            <a:off x="3059895" y="6176211"/>
            <a:ext cx="1228726" cy="276999"/>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200" b="1" dirty="0" smtClean="0">
                <a:latin typeface="Meiryo UI" pitchFamily="50" charset="-128"/>
                <a:ea typeface="Meiryo UI" pitchFamily="50" charset="-128"/>
                <a:cs typeface="Meiryo UI" pitchFamily="50" charset="-128"/>
              </a:rPr>
              <a:t>地域連携サーバ</a:t>
            </a:r>
            <a:endParaRPr kumimoji="1" lang="ja-JP" altLang="en-US" sz="1200" b="1" dirty="0">
              <a:latin typeface="Meiryo UI" pitchFamily="50" charset="-128"/>
              <a:ea typeface="Meiryo UI" pitchFamily="50" charset="-128"/>
              <a:cs typeface="Meiryo UI" pitchFamily="50" charset="-128"/>
            </a:endParaRPr>
          </a:p>
        </p:txBody>
      </p:sp>
      <p:sp>
        <p:nvSpPr>
          <p:cNvPr id="45" name="Text Box 11"/>
          <p:cNvSpPr txBox="1">
            <a:spLocks noChangeArrowheads="1"/>
          </p:cNvSpPr>
          <p:nvPr/>
        </p:nvSpPr>
        <p:spPr bwMode="gray">
          <a:xfrm>
            <a:off x="3698875" y="5311337"/>
            <a:ext cx="873125" cy="277813"/>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a:spAutoFit/>
          </a:bodyP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200" b="1" dirty="0">
                <a:latin typeface="Meiryo UI" pitchFamily="50" charset="-128"/>
                <a:ea typeface="Meiryo UI" pitchFamily="50" charset="-128"/>
                <a:cs typeface="Meiryo UI" pitchFamily="50" charset="-128"/>
              </a:rPr>
              <a:t>ルータ</a:t>
            </a:r>
          </a:p>
        </p:txBody>
      </p:sp>
      <p:cxnSp>
        <p:nvCxnSpPr>
          <p:cNvPr id="46" name="オートシェイプ 182"/>
          <p:cNvCxnSpPr>
            <a:cxnSpLocks noChangeShapeType="1"/>
            <a:stCxn id="43" idx="2"/>
          </p:cNvCxnSpPr>
          <p:nvPr/>
        </p:nvCxnSpPr>
        <p:spPr bwMode="gray">
          <a:xfrm rot="5400000">
            <a:off x="3830293" y="5665917"/>
            <a:ext cx="349250" cy="339725"/>
          </a:xfrm>
          <a:prstGeom prst="bentConnector3">
            <a:avLst>
              <a:gd name="adj1" fmla="val 50000"/>
            </a:avLst>
          </a:prstGeom>
          <a:noFill/>
          <a:ln w="31750">
            <a:solidFill>
              <a:schemeClr val="hlink"/>
            </a:solidFill>
            <a:miter lim="800000"/>
            <a:headEnd/>
            <a:tailEnd/>
          </a:ln>
          <a:extLst>
            <a:ext uri="{909E8E84-426E-40DD-AFC4-6F175D3DCCD1}">
              <a14:hiddenFill xmlns:a14="http://schemas.microsoft.com/office/drawing/2010/main">
                <a:noFill/>
              </a14:hiddenFill>
            </a:ext>
          </a:extLst>
        </p:spPr>
      </p:cxnSp>
      <p:pic>
        <p:nvPicPr>
          <p:cNvPr id="47" name="Picture 6" descr="mcna06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097642" y="5301562"/>
            <a:ext cx="322278" cy="43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テキスト ボックス 99"/>
          <p:cNvSpPr txBox="1">
            <a:spLocks noChangeArrowheads="1"/>
          </p:cNvSpPr>
          <p:nvPr/>
        </p:nvSpPr>
        <p:spPr bwMode="auto">
          <a:xfrm>
            <a:off x="3186123" y="4973025"/>
            <a:ext cx="683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kumimoji="1" lang="en-US" altLang="ja-JP" sz="800" dirty="0" smtClean="0">
                <a:latin typeface="Meiryo UI" pitchFamily="50" charset="-128"/>
                <a:ea typeface="Meiryo UI" pitchFamily="50" charset="-128"/>
                <a:cs typeface="Meiryo UI" pitchFamily="50" charset="-128"/>
              </a:rPr>
              <a:t>SS-MIX2</a:t>
            </a:r>
            <a:endParaRPr kumimoji="1" lang="en-US" altLang="ja-JP" sz="800" dirty="0">
              <a:latin typeface="Meiryo UI" pitchFamily="50" charset="-128"/>
              <a:ea typeface="Meiryo UI" pitchFamily="50" charset="-128"/>
              <a:cs typeface="Meiryo UI" pitchFamily="50" charset="-128"/>
            </a:endParaRPr>
          </a:p>
          <a:p>
            <a:pPr eaLnBrk="1" hangingPunct="1">
              <a:spcBef>
                <a:spcPct val="0"/>
              </a:spcBef>
              <a:buFont typeface="Arial" charset="0"/>
              <a:buNone/>
            </a:pPr>
            <a:r>
              <a:rPr kumimoji="1" lang="ja-JP" altLang="en-US" sz="800" dirty="0" smtClean="0">
                <a:latin typeface="Meiryo UI" pitchFamily="50" charset="-128"/>
                <a:ea typeface="Meiryo UI" pitchFamily="50" charset="-128"/>
                <a:cs typeface="Meiryo UI" pitchFamily="50" charset="-128"/>
              </a:rPr>
              <a:t>ストレージ</a:t>
            </a:r>
            <a:r>
              <a:rPr kumimoji="1" lang="en-US" altLang="ja-JP" sz="800" dirty="0" smtClean="0">
                <a:latin typeface="Meiryo UI" pitchFamily="50" charset="-128"/>
                <a:ea typeface="Meiryo UI" pitchFamily="50" charset="-128"/>
                <a:cs typeface="Meiryo UI" pitchFamily="50" charset="-128"/>
              </a:rPr>
              <a:t>※</a:t>
            </a:r>
            <a:endParaRPr kumimoji="1" lang="en-US" altLang="ja-JP" sz="800" dirty="0">
              <a:latin typeface="Meiryo UI" pitchFamily="50" charset="-128"/>
              <a:ea typeface="Meiryo UI" pitchFamily="50" charset="-128"/>
              <a:cs typeface="Meiryo UI" pitchFamily="50" charset="-128"/>
            </a:endParaRPr>
          </a:p>
        </p:txBody>
      </p:sp>
      <p:sp>
        <p:nvSpPr>
          <p:cNvPr id="49" name="Line 25"/>
          <p:cNvSpPr>
            <a:spLocks noChangeShapeType="1"/>
          </p:cNvSpPr>
          <p:nvPr/>
        </p:nvSpPr>
        <p:spPr bwMode="gray">
          <a:xfrm>
            <a:off x="2599609" y="5155624"/>
            <a:ext cx="460840" cy="292507"/>
          </a:xfrm>
          <a:prstGeom prst="line">
            <a:avLst/>
          </a:prstGeom>
          <a:noFill/>
          <a:ln w="38100">
            <a:solidFill>
              <a:srgbClr val="105D9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sp>
        <p:nvSpPr>
          <p:cNvPr id="50" name="円/楕円 17"/>
          <p:cNvSpPr>
            <a:spLocks noChangeArrowheads="1"/>
          </p:cNvSpPr>
          <p:nvPr/>
        </p:nvSpPr>
        <p:spPr bwMode="auto">
          <a:xfrm>
            <a:off x="2555862" y="4931438"/>
            <a:ext cx="2079516" cy="1561838"/>
          </a:xfrm>
          <a:prstGeom prst="ellipse">
            <a:avLst/>
          </a:prstGeom>
          <a:noFill/>
          <a:ln w="38100" algn="ctr">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endParaRPr kumimoji="1" lang="ja-JP" altLang="en-US" sz="1800">
              <a:solidFill>
                <a:srgbClr val="000000"/>
              </a:solidFill>
              <a:latin typeface="Meiryo UI" pitchFamily="50" charset="-128"/>
              <a:ea typeface="Meiryo UI" pitchFamily="50" charset="-128"/>
              <a:cs typeface="Meiryo UI" pitchFamily="50" charset="-128"/>
            </a:endParaRPr>
          </a:p>
        </p:txBody>
      </p:sp>
      <p:sp>
        <p:nvSpPr>
          <p:cNvPr id="53" name="Rectangle 48"/>
          <p:cNvSpPr>
            <a:spLocks noChangeArrowheads="1"/>
          </p:cNvSpPr>
          <p:nvPr/>
        </p:nvSpPr>
        <p:spPr bwMode="gray">
          <a:xfrm>
            <a:off x="1154543" y="6214065"/>
            <a:ext cx="969287" cy="311150"/>
          </a:xfrm>
          <a:prstGeom prst="rect">
            <a:avLst/>
          </a:prstGeom>
          <a:solidFill>
            <a:schemeClr val="tx2">
              <a:lumMod val="60000"/>
              <a:lumOff val="40000"/>
            </a:schemeClr>
          </a:solidFill>
          <a:ln w="9525" algn="ctr">
            <a:solidFill>
              <a:schemeClr val="tx2">
                <a:lumMod val="60000"/>
                <a:lumOff val="40000"/>
              </a:schemeClr>
            </a:solidFill>
            <a:miter lim="800000"/>
            <a:headEnd/>
            <a:tailEnd/>
          </a:ln>
          <a:effec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200" b="1" dirty="0" smtClean="0">
                <a:solidFill>
                  <a:srgbClr val="FFFFFF"/>
                </a:solidFill>
                <a:latin typeface="Meiryo UI" pitchFamily="50" charset="-128"/>
                <a:ea typeface="Meiryo UI" pitchFamily="50" charset="-128"/>
                <a:cs typeface="Meiryo UI" pitchFamily="50" charset="-128"/>
              </a:rPr>
              <a:t>補助対象外</a:t>
            </a:r>
            <a:endParaRPr kumimoji="1" lang="ja-JP" altLang="en-US" sz="1200" b="1" dirty="0">
              <a:solidFill>
                <a:srgbClr val="FFFFFF"/>
              </a:solidFill>
              <a:latin typeface="Meiryo UI" pitchFamily="50" charset="-128"/>
              <a:ea typeface="Meiryo UI" pitchFamily="50" charset="-128"/>
              <a:cs typeface="Meiryo UI" pitchFamily="50" charset="-128"/>
            </a:endParaRPr>
          </a:p>
        </p:txBody>
      </p:sp>
      <p:sp>
        <p:nvSpPr>
          <p:cNvPr id="55" name="Rectangle 56"/>
          <p:cNvSpPr>
            <a:spLocks noChangeArrowheads="1"/>
          </p:cNvSpPr>
          <p:nvPr/>
        </p:nvSpPr>
        <p:spPr bwMode="gray">
          <a:xfrm>
            <a:off x="5436060" y="3552720"/>
            <a:ext cx="2880200" cy="1116077"/>
          </a:xfrm>
          <a:prstGeom prst="rect">
            <a:avLst/>
          </a:prstGeom>
          <a:solidFill>
            <a:schemeClr val="bg1"/>
          </a:solidFill>
          <a:ln w="9525" algn="ctr">
            <a:noFill/>
            <a:miter lim="800000"/>
            <a:headEnd/>
            <a:tailEnd/>
          </a:ln>
          <a:effectLst>
            <a:outerShdw dist="17961" dir="2700000" algn="ctr" rotWithShape="0">
              <a:srgbClr val="C0C0C0">
                <a:alpha val="50000"/>
              </a:srgbClr>
            </a:outerShdw>
          </a:effectLst>
        </p:spPr>
        <p:txBody>
          <a:bodyPr wrap="none" anchor="ctr"/>
          <a:lstStyle/>
          <a:p>
            <a:pPr>
              <a:defRPr/>
            </a:pPr>
            <a:r>
              <a:rPr lang="ja-JP" altLang="en-US"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rPr>
              <a:t>連携医療機関、診療所等は、情報開示病院の</a:t>
            </a:r>
            <a:endParaRPr lang="en-US" altLang="ja-JP"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rPr>
              <a:t>診療情報・画像をセキュアに参照することが可能</a:t>
            </a:r>
            <a:endParaRPr lang="en-US" altLang="ja-JP"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rPr>
              <a:t>　・入院中の治療履歴</a:t>
            </a:r>
            <a:endParaRPr lang="en-US" altLang="ja-JP"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rPr>
              <a:t>　・検査入院の検査結果</a:t>
            </a:r>
            <a:endParaRPr lang="en-US" altLang="ja-JP"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rPr>
              <a:t>　・退院時の病状や指導内容  </a:t>
            </a:r>
            <a:r>
              <a:rPr lang="ja-JP" altLang="en-US" sz="1050" dirty="0">
                <a:solidFill>
                  <a:srgbClr val="343D9C"/>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srgbClr val="343D9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Rectangle 12" descr="縦線 (反転)"/>
          <p:cNvSpPr>
            <a:spLocks noChangeArrowheads="1"/>
          </p:cNvSpPr>
          <p:nvPr/>
        </p:nvSpPr>
        <p:spPr bwMode="auto">
          <a:xfrm>
            <a:off x="1115760" y="620805"/>
            <a:ext cx="8028240" cy="600075"/>
          </a:xfrm>
          <a:prstGeom prst="rect">
            <a:avLst/>
          </a:prstGeom>
          <a:solidFill>
            <a:schemeClr val="bg1"/>
          </a:solidFill>
          <a:ln>
            <a:noFill/>
          </a:ln>
          <a:effectLst/>
        </p:spPr>
        <p:txBody>
          <a:bodyPr lIns="90170" tIns="10795" rIns="90170" bIns="1079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lang="ja-JP" altLang="en-US" sz="2000" b="1" dirty="0" smtClean="0">
                <a:solidFill>
                  <a:srgbClr val="343D9C"/>
                </a:solidFill>
                <a:latin typeface="メイリオ" pitchFamily="50" charset="-128"/>
                <a:ea typeface="メイリオ" pitchFamily="50" charset="-128"/>
                <a:cs typeface="メイリオ" pitchFamily="50" charset="-128"/>
                <a:sym typeface="メイリオ" pitchFamily="50" charset="-128"/>
              </a:rPr>
              <a:t>病診連携の推進による在宅医療への復帰促進</a:t>
            </a:r>
            <a:r>
              <a:rPr lang="ja-JP" altLang="en-US" sz="1800" b="1" dirty="0" smtClean="0">
                <a:solidFill>
                  <a:srgbClr val="343D9C"/>
                </a:solidFill>
                <a:latin typeface="メイリオ" pitchFamily="50" charset="-128"/>
                <a:ea typeface="メイリオ" pitchFamily="50" charset="-128"/>
                <a:cs typeface="メイリオ" pitchFamily="50" charset="-128"/>
                <a:sym typeface="メイリオ" pitchFamily="50" charset="-128"/>
              </a:rPr>
              <a:t>（医療機関の機能分化）</a:t>
            </a:r>
            <a:endParaRPr lang="ja-JP" altLang="en-US" sz="2400" b="1" dirty="0">
              <a:solidFill>
                <a:srgbClr val="343D9C"/>
              </a:solidFill>
              <a:latin typeface="メイリオ" pitchFamily="50" charset="-128"/>
              <a:ea typeface="メイリオ" pitchFamily="50" charset="-128"/>
              <a:cs typeface="メイリオ" pitchFamily="50" charset="-128"/>
              <a:sym typeface="メイリオ" pitchFamily="50" charset="-128"/>
            </a:endParaRPr>
          </a:p>
        </p:txBody>
      </p:sp>
      <p:sp>
        <p:nvSpPr>
          <p:cNvPr id="58" name="Rectangle 12" descr="縦線 (反転)"/>
          <p:cNvSpPr>
            <a:spLocks noChangeArrowheads="1"/>
          </p:cNvSpPr>
          <p:nvPr/>
        </p:nvSpPr>
        <p:spPr bwMode="auto">
          <a:xfrm>
            <a:off x="35685" y="92735"/>
            <a:ext cx="7058025" cy="4560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10795" rIns="90170" bIns="1079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lang="ja-JP" altLang="en-US" sz="2000" b="1" dirty="0" smtClean="0">
                <a:solidFill>
                  <a:srgbClr val="343D9C"/>
                </a:solidFill>
                <a:latin typeface="メイリオ" pitchFamily="50" charset="-128"/>
                <a:ea typeface="メイリオ" pitchFamily="50" charset="-128"/>
                <a:cs typeface="メイリオ" pitchFamily="50" charset="-128"/>
                <a:sym typeface="メイリオ" pitchFamily="50" charset="-128"/>
              </a:rPr>
              <a:t>地域医療機関</a:t>
            </a:r>
            <a:r>
              <a:rPr lang="en-US" altLang="ja-JP" sz="2000" b="1" dirty="0" smtClean="0">
                <a:solidFill>
                  <a:srgbClr val="343D9C"/>
                </a:solidFill>
                <a:latin typeface="メイリオ" pitchFamily="50" charset="-128"/>
                <a:ea typeface="メイリオ" pitchFamily="50" charset="-128"/>
                <a:cs typeface="メイリオ" pitchFamily="50" charset="-128"/>
                <a:sym typeface="メイリオ" pitchFamily="50" charset="-128"/>
              </a:rPr>
              <a:t>ICT</a:t>
            </a:r>
            <a:r>
              <a:rPr lang="ja-JP" altLang="en-US" sz="2000" b="1" dirty="0" smtClean="0">
                <a:solidFill>
                  <a:srgbClr val="343D9C"/>
                </a:solidFill>
                <a:latin typeface="メイリオ" pitchFamily="50" charset="-128"/>
                <a:ea typeface="メイリオ" pitchFamily="50" charset="-128"/>
                <a:cs typeface="メイリオ" pitchFamily="50" charset="-128"/>
                <a:sym typeface="メイリオ" pitchFamily="50" charset="-128"/>
              </a:rPr>
              <a:t>連携整備事業補助金の概要</a:t>
            </a:r>
            <a:endParaRPr lang="ja-JP" altLang="en-US" sz="2000" b="1" dirty="0">
              <a:solidFill>
                <a:srgbClr val="343D9C"/>
              </a:solidFill>
              <a:latin typeface="メイリオ" pitchFamily="50" charset="-128"/>
              <a:ea typeface="メイリオ" pitchFamily="50" charset="-128"/>
              <a:cs typeface="メイリオ" pitchFamily="50" charset="-128"/>
              <a:sym typeface="メイリオ" pitchFamily="50" charset="-128"/>
            </a:endParaRPr>
          </a:p>
        </p:txBody>
      </p:sp>
      <p:sp>
        <p:nvSpPr>
          <p:cNvPr id="60" name="Text Box 9"/>
          <p:cNvSpPr txBox="1">
            <a:spLocks noChangeArrowheads="1"/>
          </p:cNvSpPr>
          <p:nvPr/>
        </p:nvSpPr>
        <p:spPr bwMode="auto">
          <a:xfrm>
            <a:off x="107690" y="1340855"/>
            <a:ext cx="1005148" cy="504825"/>
          </a:xfrm>
          <a:prstGeom prst="rect">
            <a:avLst/>
          </a:prstGeom>
          <a:solidFill>
            <a:srgbClr val="FF5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対象事業</a:t>
            </a:r>
            <a:endPar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AutoShape 117"/>
          <p:cNvSpPr>
            <a:spLocks noChangeArrowheads="1"/>
          </p:cNvSpPr>
          <p:nvPr/>
        </p:nvSpPr>
        <p:spPr bwMode="auto">
          <a:xfrm rot="10800000">
            <a:off x="1631594" y="4149050"/>
            <a:ext cx="996271" cy="252018"/>
          </a:xfrm>
          <a:prstGeom prst="triangle">
            <a:avLst>
              <a:gd name="adj" fmla="val 50000"/>
            </a:avLst>
          </a:prstGeom>
          <a:solidFill>
            <a:srgbClr val="343D9C">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endParaRPr lang="ja-JP" altLang="en-US" sz="1800">
              <a:latin typeface="Arial" charset="0"/>
            </a:endParaRPr>
          </a:p>
        </p:txBody>
      </p:sp>
      <p:sp>
        <p:nvSpPr>
          <p:cNvPr id="62" name="Rectangle 12" descr="縦線 (反転)"/>
          <p:cNvSpPr>
            <a:spLocks noChangeArrowheads="1"/>
          </p:cNvSpPr>
          <p:nvPr/>
        </p:nvSpPr>
        <p:spPr bwMode="auto">
          <a:xfrm>
            <a:off x="1115760" y="1316821"/>
            <a:ext cx="8028240" cy="528860"/>
          </a:xfrm>
          <a:prstGeom prst="rect">
            <a:avLst/>
          </a:prstGeom>
          <a:solidFill>
            <a:schemeClr val="bg1"/>
          </a:solidFill>
          <a:ln>
            <a:noFill/>
          </a:ln>
          <a:effectLst/>
        </p:spPr>
        <p:txBody>
          <a:bodyPr lIns="90170" tIns="10795" rIns="90170" bIns="1079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lang="ja-JP" altLang="en-US" sz="2000" b="1" dirty="0" smtClean="0">
                <a:solidFill>
                  <a:srgbClr val="FF5050"/>
                </a:solidFill>
                <a:latin typeface="メイリオ" pitchFamily="50" charset="-128"/>
                <a:ea typeface="メイリオ" pitchFamily="50" charset="-128"/>
                <a:cs typeface="メイリオ" pitchFamily="50" charset="-128"/>
                <a:sym typeface="メイリオ" pitchFamily="50" charset="-128"/>
              </a:rPr>
              <a:t>病診情報システムの導入及び既存システムへ接続するための改修費</a:t>
            </a:r>
            <a:endParaRPr lang="ja-JP" altLang="en-US" sz="2400" b="1" dirty="0">
              <a:solidFill>
                <a:srgbClr val="FF5050"/>
              </a:solidFill>
              <a:latin typeface="メイリオ" pitchFamily="50" charset="-128"/>
              <a:ea typeface="メイリオ" pitchFamily="50" charset="-128"/>
              <a:cs typeface="メイリオ" pitchFamily="50" charset="-128"/>
              <a:sym typeface="メイリオ" pitchFamily="50" charset="-128"/>
            </a:endParaRPr>
          </a:p>
        </p:txBody>
      </p:sp>
      <p:sp>
        <p:nvSpPr>
          <p:cNvPr id="63" name="Text Box 6"/>
          <p:cNvSpPr txBox="1">
            <a:spLocks noChangeArrowheads="1"/>
          </p:cNvSpPr>
          <p:nvPr/>
        </p:nvSpPr>
        <p:spPr bwMode="auto">
          <a:xfrm>
            <a:off x="107690" y="692810"/>
            <a:ext cx="1005148" cy="503238"/>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目的</a:t>
            </a:r>
          </a:p>
        </p:txBody>
      </p:sp>
      <p:sp>
        <p:nvSpPr>
          <p:cNvPr id="64" name="Text Box 9"/>
          <p:cNvSpPr txBox="1">
            <a:spLocks noChangeArrowheads="1"/>
          </p:cNvSpPr>
          <p:nvPr/>
        </p:nvSpPr>
        <p:spPr bwMode="auto">
          <a:xfrm>
            <a:off x="179695" y="4653085"/>
            <a:ext cx="2420630" cy="232547"/>
          </a:xfrm>
          <a:prstGeom prst="rect">
            <a:avLst/>
          </a:prstGeom>
          <a:solidFill>
            <a:srgbClr val="FF5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170" tIns="46990" rIns="90170" bIns="46990"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200" dirty="0" smtClean="0">
                <a:solidFill>
                  <a:schemeClr val="bg1"/>
                </a:solidFill>
                <a:latin typeface="Arial" charset="0"/>
                <a:ea typeface="HGPｺﾞｼｯｸE" pitchFamily="50" charset="-128"/>
              </a:rPr>
              <a:t>病院内システム構成イメージ</a:t>
            </a:r>
            <a:endParaRPr lang="ja-JP" altLang="en-US" sz="1200" dirty="0">
              <a:solidFill>
                <a:schemeClr val="bg1"/>
              </a:solidFill>
              <a:latin typeface="Arial" charset="0"/>
              <a:ea typeface="HGPｺﾞｼｯｸE" pitchFamily="50" charset="-128"/>
            </a:endParaRPr>
          </a:p>
        </p:txBody>
      </p:sp>
      <p:graphicFrame>
        <p:nvGraphicFramePr>
          <p:cNvPr id="65" name="表 64"/>
          <p:cNvGraphicFramePr>
            <a:graphicFrameLocks noGrp="1"/>
          </p:cNvGraphicFramePr>
          <p:nvPr>
            <p:extLst/>
          </p:nvPr>
        </p:nvGraphicFramePr>
        <p:xfrm>
          <a:off x="4823319" y="5104470"/>
          <a:ext cx="4284996" cy="1546860"/>
        </p:xfrm>
        <a:graphic>
          <a:graphicData uri="http://schemas.openxmlformats.org/drawingml/2006/table">
            <a:tbl>
              <a:tblPr firstRow="1" bandRow="1">
                <a:tableStyleId>{5C22544A-7EE6-4342-B048-85BDC9FD1C3A}</a:tableStyleId>
              </a:tblPr>
              <a:tblGrid>
                <a:gridCol w="756751"/>
                <a:gridCol w="1800125"/>
                <a:gridCol w="1080075"/>
                <a:gridCol w="648045"/>
              </a:tblGrid>
              <a:tr h="222757">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事業者</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対象経費</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基準額</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補助率</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1012534">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府内に所在する医療法第</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条の５に定める病院</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病診情報システム導入するために必要なサーバやネットワーク機器等の経費①及び既存システム（サーバ）との接続改修費②</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（地域医療機関へタブレット端末等を貸与する場合の機器購入費も対象）</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補助金上限額は、基準額に</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を乗じた額</a:t>
                      </a:r>
                      <a:r>
                        <a:rPr kumimoji="1" lang="en-US" altLang="ja-JP" sz="1050" baseline="0" dirty="0" smtClean="0">
                          <a:latin typeface="Meiryo UI" panose="020B0604030504040204" pitchFamily="50" charset="-128"/>
                          <a:ea typeface="Meiryo UI" panose="020B0604030504040204" pitchFamily="50" charset="-128"/>
                          <a:cs typeface="Meiryo UI" panose="020B0604030504040204" pitchFamily="50" charset="-128"/>
                        </a:rPr>
                        <a:t>2,000</a:t>
                      </a:r>
                      <a:r>
                        <a:rPr kumimoji="1" lang="ja-JP" altLang="en-US" sz="1050" baseline="0" dirty="0" smtClean="0">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1/2</a:t>
                      </a: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cxnSp>
        <p:nvCxnSpPr>
          <p:cNvPr id="3" name="直線矢印コネクタ 2"/>
          <p:cNvCxnSpPr/>
          <p:nvPr/>
        </p:nvCxnSpPr>
        <p:spPr bwMode="auto">
          <a:xfrm flipH="1" flipV="1">
            <a:off x="5076035" y="3561727"/>
            <a:ext cx="360025" cy="360026"/>
          </a:xfrm>
          <a:prstGeom prst="straightConnector1">
            <a:avLst/>
          </a:prstGeom>
          <a:solidFill>
            <a:schemeClr val="accent1"/>
          </a:solidFill>
          <a:ln w="38100" cap="flat" cmpd="sng" algn="ctr">
            <a:solidFill>
              <a:srgbClr val="343D9C"/>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Rectangle 48"/>
          <p:cNvSpPr>
            <a:spLocks noChangeArrowheads="1"/>
          </p:cNvSpPr>
          <p:nvPr/>
        </p:nvSpPr>
        <p:spPr bwMode="gray">
          <a:xfrm>
            <a:off x="3779945" y="2492935"/>
            <a:ext cx="1069622" cy="311150"/>
          </a:xfrm>
          <a:prstGeom prst="rect">
            <a:avLst/>
          </a:prstGeom>
          <a:gradFill rotWithShape="1">
            <a:gsLst>
              <a:gs pos="0">
                <a:srgbClr val="E73440"/>
              </a:gs>
              <a:gs pos="100000">
                <a:srgbClr val="7A1E1C"/>
              </a:gs>
            </a:gsLst>
            <a:lin ang="5400000" scaled="1"/>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600" b="1" dirty="0" smtClean="0">
                <a:solidFill>
                  <a:srgbClr val="FFFFFF"/>
                </a:solidFill>
                <a:latin typeface="Meiryo UI" pitchFamily="50" charset="-128"/>
                <a:ea typeface="Meiryo UI" pitchFamily="50" charset="-128"/>
                <a:cs typeface="Meiryo UI" pitchFamily="50" charset="-128"/>
              </a:rPr>
              <a:t>診療所</a:t>
            </a:r>
            <a:endParaRPr kumimoji="1" lang="ja-JP" altLang="en-US" sz="1600" b="1" dirty="0">
              <a:solidFill>
                <a:srgbClr val="FFFFFF"/>
              </a:solidFill>
              <a:latin typeface="Meiryo UI" pitchFamily="50" charset="-128"/>
              <a:ea typeface="Meiryo UI" pitchFamily="50" charset="-128"/>
              <a:cs typeface="Meiryo UI" pitchFamily="50" charset="-128"/>
            </a:endParaRPr>
          </a:p>
        </p:txBody>
      </p:sp>
      <p:sp>
        <p:nvSpPr>
          <p:cNvPr id="70" name="Rectangle 48"/>
          <p:cNvSpPr>
            <a:spLocks noChangeArrowheads="1"/>
          </p:cNvSpPr>
          <p:nvPr/>
        </p:nvSpPr>
        <p:spPr bwMode="gray">
          <a:xfrm>
            <a:off x="6084105" y="1772885"/>
            <a:ext cx="1728120" cy="311150"/>
          </a:xfrm>
          <a:prstGeom prst="rect">
            <a:avLst/>
          </a:prstGeom>
          <a:gradFill rotWithShape="1">
            <a:gsLst>
              <a:gs pos="0">
                <a:srgbClr val="E73440"/>
              </a:gs>
              <a:gs pos="100000">
                <a:srgbClr val="7A1E1C"/>
              </a:gs>
            </a:gsLst>
            <a:lin ang="5400000" scaled="1"/>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600" b="1" dirty="0" smtClean="0">
                <a:solidFill>
                  <a:srgbClr val="FFFFFF"/>
                </a:solidFill>
                <a:latin typeface="Meiryo UI" pitchFamily="50" charset="-128"/>
                <a:ea typeface="Meiryo UI" pitchFamily="50" charset="-128"/>
                <a:cs typeface="Meiryo UI" pitchFamily="50" charset="-128"/>
              </a:rPr>
              <a:t>（</a:t>
            </a:r>
            <a:r>
              <a:rPr kumimoji="1" lang="ja-JP" altLang="en-US" sz="1600" b="1" dirty="0">
                <a:solidFill>
                  <a:srgbClr val="FFFFFF"/>
                </a:solidFill>
                <a:latin typeface="Meiryo UI" pitchFamily="50" charset="-128"/>
                <a:ea typeface="Meiryo UI" pitchFamily="50" charset="-128"/>
                <a:cs typeface="Meiryo UI" pitchFamily="50" charset="-128"/>
              </a:rPr>
              <a:t>情報閲覧施設</a:t>
            </a:r>
            <a:r>
              <a:rPr kumimoji="1" lang="en-US" altLang="ja-JP" sz="1600" b="1" dirty="0">
                <a:solidFill>
                  <a:srgbClr val="FFFFFF"/>
                </a:solidFill>
                <a:latin typeface="Meiryo UI" pitchFamily="50" charset="-128"/>
                <a:ea typeface="Meiryo UI" pitchFamily="50" charset="-128"/>
                <a:cs typeface="Meiryo UI" pitchFamily="50" charset="-128"/>
              </a:rPr>
              <a:t>)</a:t>
            </a:r>
            <a:endParaRPr kumimoji="1" lang="ja-JP" altLang="en-US" sz="1600" b="1" dirty="0">
              <a:solidFill>
                <a:srgbClr val="FFFFFF"/>
              </a:solidFill>
              <a:latin typeface="Meiryo UI" pitchFamily="50" charset="-128"/>
              <a:ea typeface="Meiryo UI" pitchFamily="50" charset="-128"/>
              <a:cs typeface="Meiryo UI" pitchFamily="50" charset="-128"/>
            </a:endParaRPr>
          </a:p>
        </p:txBody>
      </p:sp>
      <p:sp>
        <p:nvSpPr>
          <p:cNvPr id="71" name="Rectangle 48"/>
          <p:cNvSpPr>
            <a:spLocks noChangeArrowheads="1"/>
          </p:cNvSpPr>
          <p:nvPr/>
        </p:nvSpPr>
        <p:spPr bwMode="gray">
          <a:xfrm>
            <a:off x="4442120" y="4725090"/>
            <a:ext cx="1281960" cy="324022"/>
          </a:xfrm>
          <a:prstGeom prst="rect">
            <a:avLst/>
          </a:prstGeom>
          <a:gradFill rotWithShape="1">
            <a:gsLst>
              <a:gs pos="0">
                <a:srgbClr val="E73440"/>
              </a:gs>
              <a:gs pos="100000">
                <a:srgbClr val="7A1E1C"/>
              </a:gs>
            </a:gsLst>
            <a:lin ang="5400000" scaled="1"/>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600" b="1" dirty="0" smtClean="0">
                <a:solidFill>
                  <a:srgbClr val="FFFFFF"/>
                </a:solidFill>
                <a:latin typeface="Meiryo UI" pitchFamily="50" charset="-128"/>
                <a:ea typeface="Meiryo UI" pitchFamily="50" charset="-128"/>
                <a:cs typeface="Meiryo UI" pitchFamily="50" charset="-128"/>
              </a:rPr>
              <a:t>医療機関</a:t>
            </a:r>
            <a:endParaRPr kumimoji="1" lang="ja-JP" altLang="en-US" sz="1600" b="1" dirty="0">
              <a:solidFill>
                <a:srgbClr val="FFFFFF"/>
              </a:solidFill>
              <a:latin typeface="Meiryo UI" pitchFamily="50" charset="-128"/>
              <a:ea typeface="Meiryo UI" pitchFamily="50" charset="-128"/>
              <a:cs typeface="Meiryo UI" pitchFamily="50" charset="-128"/>
            </a:endParaRPr>
          </a:p>
        </p:txBody>
      </p:sp>
      <p:sp>
        <p:nvSpPr>
          <p:cNvPr id="72" name="Rectangle 48"/>
          <p:cNvSpPr>
            <a:spLocks noChangeArrowheads="1"/>
          </p:cNvSpPr>
          <p:nvPr/>
        </p:nvSpPr>
        <p:spPr bwMode="gray">
          <a:xfrm>
            <a:off x="5652075" y="3045845"/>
            <a:ext cx="1573657" cy="311150"/>
          </a:xfrm>
          <a:prstGeom prst="rect">
            <a:avLst/>
          </a:prstGeom>
          <a:gradFill rotWithShape="1">
            <a:gsLst>
              <a:gs pos="0">
                <a:srgbClr val="E73440"/>
              </a:gs>
              <a:gs pos="100000">
                <a:srgbClr val="7A1E1C"/>
              </a:gs>
            </a:gsLst>
            <a:lin ang="5400000" scaled="1"/>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600" b="1" dirty="0" smtClean="0">
                <a:solidFill>
                  <a:srgbClr val="FFFFFF"/>
                </a:solidFill>
                <a:latin typeface="Meiryo UI" pitchFamily="50" charset="-128"/>
                <a:ea typeface="Meiryo UI" pitchFamily="50" charset="-128"/>
                <a:cs typeface="Meiryo UI" pitchFamily="50" charset="-128"/>
              </a:rPr>
              <a:t>在宅・介護施設</a:t>
            </a:r>
            <a:endParaRPr kumimoji="1" lang="ja-JP" altLang="en-US" sz="1600" b="1" dirty="0">
              <a:solidFill>
                <a:srgbClr val="FFFFFF"/>
              </a:solidFill>
              <a:latin typeface="Meiryo UI" pitchFamily="50" charset="-128"/>
              <a:ea typeface="Meiryo UI" pitchFamily="50" charset="-128"/>
              <a:cs typeface="Meiryo UI" pitchFamily="50" charset="-128"/>
            </a:endParaRPr>
          </a:p>
        </p:txBody>
      </p:sp>
      <p:sp>
        <p:nvSpPr>
          <p:cNvPr id="77" name="Rectangle 12" descr="縦線 (反転)"/>
          <p:cNvSpPr>
            <a:spLocks noChangeArrowheads="1"/>
          </p:cNvSpPr>
          <p:nvPr/>
        </p:nvSpPr>
        <p:spPr bwMode="auto">
          <a:xfrm>
            <a:off x="107690" y="6605587"/>
            <a:ext cx="4536315" cy="25241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10795" rIns="90170" bIns="1079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None/>
            </a:pPr>
            <a:r>
              <a:rPr lang="en-US" altLang="ja-JP" sz="700" dirty="0" smtClean="0">
                <a:solidFill>
                  <a:srgbClr val="343D9C"/>
                </a:solidFill>
                <a:latin typeface="メイリオ" pitchFamily="50" charset="-128"/>
                <a:ea typeface="メイリオ" pitchFamily="50" charset="-128"/>
                <a:cs typeface="メイリオ" pitchFamily="50" charset="-128"/>
                <a:sym typeface="メイリオ" pitchFamily="50" charset="-128"/>
              </a:rPr>
              <a:t>※</a:t>
            </a:r>
            <a:r>
              <a:rPr lang="ja-JP" altLang="en-US" sz="700" dirty="0" smtClean="0">
                <a:solidFill>
                  <a:srgbClr val="343D9C"/>
                </a:solidFill>
                <a:latin typeface="メイリオ" pitchFamily="50" charset="-128"/>
                <a:ea typeface="メイリオ" pitchFamily="50" charset="-128"/>
                <a:cs typeface="メイリオ" pitchFamily="50" charset="-128"/>
                <a:sym typeface="メイリオ" pitchFamily="50" charset="-128"/>
              </a:rPr>
              <a:t>厚生労働省において策定された、医療機関を対象とした医療情報の交換・共有のための規約のこと。医療機関の既存の</a:t>
            </a:r>
            <a:r>
              <a:rPr lang="en-US" altLang="ja-JP" sz="700" dirty="0" smtClean="0">
                <a:solidFill>
                  <a:srgbClr val="343D9C"/>
                </a:solidFill>
                <a:latin typeface="メイリオ" pitchFamily="50" charset="-128"/>
                <a:ea typeface="メイリオ" pitchFamily="50" charset="-128"/>
                <a:cs typeface="メイリオ" pitchFamily="50" charset="-128"/>
                <a:sym typeface="メイリオ" pitchFamily="50" charset="-128"/>
              </a:rPr>
              <a:t>IT</a:t>
            </a:r>
            <a:r>
              <a:rPr lang="ja-JP" altLang="en-US" sz="700" dirty="0" smtClean="0">
                <a:solidFill>
                  <a:srgbClr val="343D9C"/>
                </a:solidFill>
                <a:latin typeface="メイリオ" pitchFamily="50" charset="-128"/>
                <a:ea typeface="メイリオ" pitchFamily="50" charset="-128"/>
                <a:cs typeface="メイリオ" pitchFamily="50" charset="-128"/>
                <a:sym typeface="メイリオ" pitchFamily="50" charset="-128"/>
              </a:rPr>
              <a:t>インフラから各種情報を取得でき、標準的な形式の情報出力を可能にすることを特徴とする。</a:t>
            </a:r>
            <a:endParaRPr lang="ja-JP" altLang="en-US" sz="700" dirty="0">
              <a:solidFill>
                <a:srgbClr val="343D9C"/>
              </a:solidFill>
              <a:latin typeface="メイリオ" pitchFamily="50" charset="-128"/>
              <a:ea typeface="メイリオ" pitchFamily="50" charset="-128"/>
              <a:cs typeface="メイリオ" pitchFamily="50" charset="-128"/>
              <a:sym typeface="メイリオ" pitchFamily="50" charset="-128"/>
            </a:endParaRPr>
          </a:p>
        </p:txBody>
      </p:sp>
      <p:sp>
        <p:nvSpPr>
          <p:cNvPr id="51" name="Text Box 20"/>
          <p:cNvSpPr txBox="1">
            <a:spLocks noChangeArrowheads="1"/>
          </p:cNvSpPr>
          <p:nvPr/>
        </p:nvSpPr>
        <p:spPr bwMode="gray">
          <a:xfrm>
            <a:off x="683730" y="5157120"/>
            <a:ext cx="1487487" cy="253916"/>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050" dirty="0" smtClean="0">
                <a:solidFill>
                  <a:srgbClr val="000000"/>
                </a:solidFill>
                <a:latin typeface="Meiryo UI" pitchFamily="50" charset="-128"/>
                <a:ea typeface="Meiryo UI" pitchFamily="50" charset="-128"/>
                <a:cs typeface="Meiryo UI" pitchFamily="50" charset="-128"/>
              </a:rPr>
              <a:t>画像サーバ</a:t>
            </a:r>
            <a:endParaRPr kumimoji="1" lang="ja-JP" altLang="en-US" sz="1050" dirty="0">
              <a:solidFill>
                <a:srgbClr val="000000"/>
              </a:solidFill>
              <a:latin typeface="Meiryo UI" pitchFamily="50" charset="-128"/>
              <a:ea typeface="Meiryo UI" pitchFamily="50" charset="-128"/>
              <a:cs typeface="Meiryo UI" pitchFamily="50" charset="-128"/>
            </a:endParaRPr>
          </a:p>
        </p:txBody>
      </p:sp>
      <p:pic>
        <p:nvPicPr>
          <p:cNvPr id="52" name="Picture 22" descr="mcna06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579443" y="5336729"/>
            <a:ext cx="475778" cy="429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3"/>
          <p:cNvSpPr txBox="1">
            <a:spLocks noChangeArrowheads="1"/>
          </p:cNvSpPr>
          <p:nvPr/>
        </p:nvSpPr>
        <p:spPr bwMode="gray">
          <a:xfrm>
            <a:off x="539720" y="5551249"/>
            <a:ext cx="884154" cy="415498"/>
          </a:xfrm>
          <a:prstGeom prst="rect">
            <a:avLst/>
          </a:prstGeom>
          <a:noFill/>
          <a:ln>
            <a:noFill/>
          </a:ln>
          <a:effectLst/>
          <a:extLst>
            <a:ext uri="{909E8E84-426E-40DD-AFC4-6F175D3DCCD1}">
              <a14:hiddenFill xmlns:a14="http://schemas.microsoft.com/office/drawing/2010/main">
                <a:gradFill rotWithShape="1">
                  <a:gsLst>
                    <a:gs pos="0">
                      <a:srgbClr val="FFFFFF"/>
                    </a:gs>
                    <a:gs pos="100000">
                      <a:srgbClr val="C8C8C8"/>
                    </a:gs>
                  </a:gsLst>
                  <a:lin ang="5400000" scaled="1"/>
                </a:gradFill>
              </a14:hiddenFill>
            </a:ext>
            <a:ext uri="{91240B29-F687-4F45-9708-019B960494DF}">
              <a14:hiddenLine xmlns:a14="http://schemas.microsoft.com/office/drawing/2010/main" w="9525" algn="ctr">
                <a:solidFill>
                  <a:srgbClr val="505050"/>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a:spAutoFit/>
          </a:bodyP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050" dirty="0" smtClean="0">
                <a:solidFill>
                  <a:srgbClr val="000000"/>
                </a:solidFill>
                <a:latin typeface="Meiryo UI" pitchFamily="50" charset="-128"/>
                <a:ea typeface="Meiryo UI" pitchFamily="50" charset="-128"/>
                <a:cs typeface="Meiryo UI" pitchFamily="50" charset="-128"/>
              </a:rPr>
              <a:t>各部門</a:t>
            </a:r>
            <a:endParaRPr kumimoji="1" lang="en-US" altLang="ja-JP" sz="1050" dirty="0" smtClean="0">
              <a:solidFill>
                <a:srgbClr val="000000"/>
              </a:solidFill>
              <a:latin typeface="Meiryo UI" pitchFamily="50" charset="-128"/>
              <a:ea typeface="Meiryo UI" pitchFamily="50" charset="-128"/>
              <a:cs typeface="Meiryo UI" pitchFamily="50" charset="-128"/>
            </a:endParaRPr>
          </a:p>
          <a:p>
            <a:pPr algn="ctr" eaLnBrk="1" fontAlgn="ctr" hangingPunct="1">
              <a:spcBef>
                <a:spcPct val="0"/>
              </a:spcBef>
              <a:buFont typeface="Arial" charset="0"/>
              <a:buNone/>
            </a:pPr>
            <a:r>
              <a:rPr kumimoji="1" lang="ja-JP" altLang="en-US" sz="1050" dirty="0" smtClean="0">
                <a:solidFill>
                  <a:srgbClr val="000000"/>
                </a:solidFill>
                <a:latin typeface="Meiryo UI" pitchFamily="50" charset="-128"/>
                <a:ea typeface="Meiryo UI" pitchFamily="50" charset="-128"/>
                <a:cs typeface="Meiryo UI" pitchFamily="50" charset="-128"/>
              </a:rPr>
              <a:t>サーバ群</a:t>
            </a:r>
            <a:endParaRPr kumimoji="1" lang="ja-JP" altLang="en-US" sz="1050" dirty="0">
              <a:solidFill>
                <a:srgbClr val="000000"/>
              </a:solidFill>
              <a:latin typeface="Meiryo UI" pitchFamily="50" charset="-128"/>
              <a:ea typeface="Meiryo UI" pitchFamily="50" charset="-128"/>
              <a:cs typeface="Meiryo UI" pitchFamily="50" charset="-128"/>
            </a:endParaRPr>
          </a:p>
        </p:txBody>
      </p:sp>
      <p:pic>
        <p:nvPicPr>
          <p:cNvPr id="28" name="Picture 14" descr="0404_9295_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927" y="5589150"/>
            <a:ext cx="2397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 descr="0404_9295_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202" y="5725675"/>
            <a:ext cx="2381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6" descr="0404_9295_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765" y="5857438"/>
            <a:ext cx="2413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Line 24"/>
          <p:cNvSpPr>
            <a:spLocks noChangeShapeType="1"/>
          </p:cNvSpPr>
          <p:nvPr/>
        </p:nvSpPr>
        <p:spPr bwMode="gray">
          <a:xfrm>
            <a:off x="1748743" y="6010405"/>
            <a:ext cx="1510037" cy="75410"/>
          </a:xfrm>
          <a:prstGeom prst="line">
            <a:avLst/>
          </a:prstGeom>
          <a:noFill/>
          <a:ln w="38100">
            <a:solidFill>
              <a:srgbClr val="105D9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sp>
        <p:nvSpPr>
          <p:cNvPr id="59" name="Line 24"/>
          <p:cNvSpPr>
            <a:spLocks noChangeShapeType="1"/>
          </p:cNvSpPr>
          <p:nvPr/>
        </p:nvSpPr>
        <p:spPr bwMode="gray">
          <a:xfrm>
            <a:off x="2055221" y="5602417"/>
            <a:ext cx="1292694" cy="360363"/>
          </a:xfrm>
          <a:prstGeom prst="line">
            <a:avLst/>
          </a:prstGeom>
          <a:noFill/>
          <a:ln w="38100">
            <a:solidFill>
              <a:srgbClr val="105D9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p>
            <a:endParaRPr lang="ja-JP" altLang="en-US"/>
          </a:p>
        </p:txBody>
      </p:sp>
      <p:sp>
        <p:nvSpPr>
          <p:cNvPr id="4" name="円/楕円 3"/>
          <p:cNvSpPr/>
          <p:nvPr/>
        </p:nvSpPr>
        <p:spPr bwMode="auto">
          <a:xfrm>
            <a:off x="4246544" y="5901325"/>
            <a:ext cx="362601" cy="312740"/>
          </a:xfrm>
          <a:prstGeom prst="ellipse">
            <a:avLst/>
          </a:prstGeom>
          <a:solidFill>
            <a:srgbClr val="FF5050"/>
          </a:solidFill>
          <a:ln w="9525" cap="flat" cmpd="sng" algn="ctr">
            <a:solidFill>
              <a:srgbClr val="FF5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ja-JP" altLang="en-US"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１</a:t>
            </a:r>
          </a:p>
        </p:txBody>
      </p:sp>
      <p:sp>
        <p:nvSpPr>
          <p:cNvPr id="61" name="円/楕円 60"/>
          <p:cNvSpPr/>
          <p:nvPr/>
        </p:nvSpPr>
        <p:spPr bwMode="auto">
          <a:xfrm>
            <a:off x="2699870" y="5661155"/>
            <a:ext cx="362601" cy="312740"/>
          </a:xfrm>
          <a:prstGeom prst="ellipse">
            <a:avLst/>
          </a:prstGeom>
          <a:solidFill>
            <a:srgbClr val="FF5050"/>
          </a:solidFill>
          <a:ln w="9525" cap="flat" cmpd="sng" algn="ctr">
            <a:solidFill>
              <a:srgbClr val="FF5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Arial" pitchFamily="34" charset="0"/>
              <a:buNone/>
              <a:tabLst/>
            </a:pPr>
            <a:r>
              <a:rPr kumimoji="0" lang="en-US" altLang="ja-JP" sz="1100" b="1" i="0" u="none" strike="noStrike" cap="none" normalizeH="0" baseline="0" dirty="0" smtClean="0">
                <a:ln>
                  <a:noFill/>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p>
        </p:txBody>
      </p:sp>
      <p:sp>
        <p:nvSpPr>
          <p:cNvPr id="54" name="スライド番号プレースホルダー 2"/>
          <p:cNvSpPr>
            <a:spLocks noGrp="1"/>
          </p:cNvSpPr>
          <p:nvPr>
            <p:ph type="sldNum" sz="quarter" idx="12"/>
          </p:nvPr>
        </p:nvSpPr>
        <p:spPr>
          <a:xfrm>
            <a:off x="4565605" y="6478697"/>
            <a:ext cx="332778" cy="365125"/>
          </a:xfrm>
        </p:spPr>
        <p:txBody>
          <a:bodyPr/>
          <a:lstStyle/>
          <a:p>
            <a:pPr>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5</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50840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直線コネクタ 23"/>
          <p:cNvSpPr>
            <a:spLocks noChangeShapeType="1"/>
          </p:cNvSpPr>
          <p:nvPr/>
        </p:nvSpPr>
        <p:spPr bwMode="auto">
          <a:xfrm>
            <a:off x="0" y="770792"/>
            <a:ext cx="9144000" cy="0"/>
          </a:xfrm>
          <a:prstGeom prst="line">
            <a:avLst/>
          </a:prstGeom>
          <a:noFill/>
          <a:ln w="38100" cmpd="dbl">
            <a:solidFill>
              <a:srgbClr val="538CD5"/>
            </a:solidFill>
            <a:miter lim="800000"/>
            <a:headEnd/>
            <a:tailEnd/>
          </a:ln>
          <a:extLst>
            <a:ext uri="{909E8E84-426E-40DD-AFC4-6F175D3DCCD1}">
              <a14:hiddenFill xmlns:a14="http://schemas.microsoft.com/office/drawing/2010/main">
                <a:noFill/>
              </a14:hiddenFill>
            </a:ext>
          </a:extLst>
        </p:spPr>
        <p:txBody>
          <a:bodyPr/>
          <a:lstStyle/>
          <a:p>
            <a:endParaRPr lang="ja-JP" altLang="en-US"/>
          </a:p>
        </p:txBody>
      </p:sp>
      <p:sp>
        <p:nvSpPr>
          <p:cNvPr id="57" name="Rectangle 12" descr="縦線 (反転)"/>
          <p:cNvSpPr>
            <a:spLocks noChangeArrowheads="1"/>
          </p:cNvSpPr>
          <p:nvPr/>
        </p:nvSpPr>
        <p:spPr bwMode="auto">
          <a:xfrm>
            <a:off x="1115760" y="836821"/>
            <a:ext cx="8028240" cy="553915"/>
          </a:xfrm>
          <a:prstGeom prst="rect">
            <a:avLst/>
          </a:prstGeom>
          <a:solidFill>
            <a:schemeClr val="bg1"/>
          </a:solidFill>
          <a:ln>
            <a:noFill/>
          </a:ln>
          <a:effectLst/>
        </p:spPr>
        <p:txBody>
          <a:bodyPr lIns="83234" tIns="9965" rIns="83234" bIns="996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lang="ja-JP" altLang="en-US" sz="1846" b="1" dirty="0">
                <a:solidFill>
                  <a:srgbClr val="343D9C"/>
                </a:solidFill>
                <a:latin typeface="メイリオ" pitchFamily="50" charset="-128"/>
                <a:ea typeface="メイリオ" pitchFamily="50" charset="-128"/>
                <a:cs typeface="メイリオ" pitchFamily="50" charset="-128"/>
                <a:sym typeface="メイリオ" pitchFamily="50" charset="-128"/>
              </a:rPr>
              <a:t>府内の在宅医療・介護に関わる多職種間での情報共有</a:t>
            </a:r>
            <a:endParaRPr lang="ja-JP" altLang="en-US" sz="2215" b="1" dirty="0">
              <a:solidFill>
                <a:srgbClr val="343D9C"/>
              </a:solidFill>
              <a:latin typeface="メイリオ" pitchFamily="50" charset="-128"/>
              <a:ea typeface="メイリオ" pitchFamily="50" charset="-128"/>
              <a:cs typeface="メイリオ" pitchFamily="50" charset="-128"/>
              <a:sym typeface="メイリオ" pitchFamily="50" charset="-128"/>
            </a:endParaRPr>
          </a:p>
        </p:txBody>
      </p:sp>
      <p:sp>
        <p:nvSpPr>
          <p:cNvPr id="58" name="Rectangle 12" descr="縦線 (反転)"/>
          <p:cNvSpPr>
            <a:spLocks noChangeArrowheads="1"/>
          </p:cNvSpPr>
          <p:nvPr/>
        </p:nvSpPr>
        <p:spPr bwMode="auto">
          <a:xfrm>
            <a:off x="35685" y="349372"/>
            <a:ext cx="7058025" cy="4209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3234" tIns="9965" rIns="83234" bIns="996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lang="ja-JP" altLang="en-US" sz="1846" b="1" dirty="0">
                <a:solidFill>
                  <a:srgbClr val="343D9C"/>
                </a:solidFill>
                <a:latin typeface="メイリオ" pitchFamily="50" charset="-128"/>
                <a:ea typeface="メイリオ" pitchFamily="50" charset="-128"/>
                <a:cs typeface="メイリオ" pitchFamily="50" charset="-128"/>
                <a:sym typeface="メイリオ" pitchFamily="50" charset="-128"/>
              </a:rPr>
              <a:t>在宅医療介護ＩＣＴ連携整備事業補助金の概要</a:t>
            </a:r>
          </a:p>
        </p:txBody>
      </p:sp>
      <p:sp>
        <p:nvSpPr>
          <p:cNvPr id="60" name="Text Box 9"/>
          <p:cNvSpPr txBox="1">
            <a:spLocks noChangeArrowheads="1"/>
          </p:cNvSpPr>
          <p:nvPr/>
        </p:nvSpPr>
        <p:spPr bwMode="auto">
          <a:xfrm>
            <a:off x="107690" y="1434933"/>
            <a:ext cx="1005148" cy="465992"/>
          </a:xfrm>
          <a:prstGeom prst="rect">
            <a:avLst/>
          </a:prstGeom>
          <a:solidFill>
            <a:srgbClr val="FF505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234" tIns="43375" rIns="83234" bIns="43375"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662"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対象事業</a:t>
            </a:r>
          </a:p>
        </p:txBody>
      </p:sp>
      <p:sp>
        <p:nvSpPr>
          <p:cNvPr id="62" name="Rectangle 12" descr="縦線 (反転)"/>
          <p:cNvSpPr>
            <a:spLocks noChangeArrowheads="1"/>
          </p:cNvSpPr>
          <p:nvPr/>
        </p:nvSpPr>
        <p:spPr bwMode="auto">
          <a:xfrm>
            <a:off x="1115760" y="1367814"/>
            <a:ext cx="8028240" cy="599661"/>
          </a:xfrm>
          <a:prstGeom prst="rect">
            <a:avLst/>
          </a:prstGeom>
          <a:solidFill>
            <a:schemeClr val="bg1"/>
          </a:solidFill>
          <a:ln>
            <a:noFill/>
          </a:ln>
          <a:effectLst/>
        </p:spPr>
        <p:txBody>
          <a:bodyPr lIns="83234" tIns="9965" rIns="83234" bIns="9965"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eaLnBrk="1" hangingPunct="1">
              <a:spcBef>
                <a:spcPct val="0"/>
              </a:spcBef>
              <a:buFont typeface="Arial" charset="0"/>
              <a:buNone/>
            </a:pPr>
            <a:r>
              <a:rPr lang="ja-JP" altLang="en-US" sz="1846" b="1" dirty="0">
                <a:solidFill>
                  <a:srgbClr val="FF5050"/>
                </a:solidFill>
                <a:latin typeface="メイリオ" pitchFamily="50" charset="-128"/>
                <a:ea typeface="メイリオ" pitchFamily="50" charset="-128"/>
                <a:cs typeface="メイリオ" pitchFamily="50" charset="-128"/>
                <a:sym typeface="メイリオ" pitchFamily="50" charset="-128"/>
              </a:rPr>
              <a:t>医療介護情報システムの導入経費及び</a:t>
            </a:r>
            <a:r>
              <a:rPr lang="en-US" altLang="ja-JP" sz="1846" b="1" dirty="0">
                <a:solidFill>
                  <a:srgbClr val="FF5050"/>
                </a:solidFill>
                <a:latin typeface="メイリオ" pitchFamily="50" charset="-128"/>
                <a:ea typeface="メイリオ" pitchFamily="50" charset="-128"/>
                <a:cs typeface="メイリオ" pitchFamily="50" charset="-128"/>
                <a:sym typeface="メイリオ" pitchFamily="50" charset="-128"/>
              </a:rPr>
              <a:t>ICT</a:t>
            </a:r>
            <a:r>
              <a:rPr lang="ja-JP" altLang="en-US" sz="1846" b="1" dirty="0">
                <a:solidFill>
                  <a:srgbClr val="FF5050"/>
                </a:solidFill>
                <a:latin typeface="メイリオ" pitchFamily="50" charset="-128"/>
                <a:ea typeface="メイリオ" pitchFamily="50" charset="-128"/>
                <a:cs typeface="メイリオ" pitchFamily="50" charset="-128"/>
                <a:sym typeface="メイリオ" pitchFamily="50" charset="-128"/>
              </a:rPr>
              <a:t>端末購入・更新費</a:t>
            </a:r>
            <a:endParaRPr lang="en-US" altLang="ja-JP" sz="1846" b="1" dirty="0">
              <a:solidFill>
                <a:srgbClr val="FF5050"/>
              </a:solidFill>
              <a:latin typeface="メイリオ" pitchFamily="50" charset="-128"/>
              <a:ea typeface="メイリオ" pitchFamily="50" charset="-128"/>
              <a:cs typeface="メイリオ" pitchFamily="50" charset="-128"/>
              <a:sym typeface="メイリオ" pitchFamily="50" charset="-128"/>
            </a:endParaRPr>
          </a:p>
          <a:p>
            <a:pPr eaLnBrk="1" hangingPunct="1">
              <a:spcBef>
                <a:spcPct val="0"/>
              </a:spcBef>
              <a:buFont typeface="Arial" charset="0"/>
              <a:buNone/>
            </a:pPr>
            <a:r>
              <a:rPr lang="ja-JP" altLang="en-US" sz="1846" b="1" dirty="0">
                <a:solidFill>
                  <a:srgbClr val="FF5050"/>
                </a:solidFill>
                <a:latin typeface="メイリオ" pitchFamily="50" charset="-128"/>
                <a:ea typeface="メイリオ" pitchFamily="50" charset="-128"/>
                <a:cs typeface="メイリオ" pitchFamily="50" charset="-128"/>
                <a:sym typeface="メイリオ" pitchFamily="50" charset="-128"/>
              </a:rPr>
              <a:t>（新たに導入した）医療介護情報システムの維持・管理費</a:t>
            </a:r>
            <a:endParaRPr lang="ja-JP" altLang="en-US" sz="2215" b="1" dirty="0">
              <a:solidFill>
                <a:srgbClr val="FF5050"/>
              </a:solidFill>
              <a:latin typeface="メイリオ" pitchFamily="50" charset="-128"/>
              <a:ea typeface="メイリオ" pitchFamily="50" charset="-128"/>
              <a:cs typeface="メイリオ" pitchFamily="50" charset="-128"/>
              <a:sym typeface="メイリオ" pitchFamily="50" charset="-128"/>
            </a:endParaRPr>
          </a:p>
        </p:txBody>
      </p:sp>
      <p:sp>
        <p:nvSpPr>
          <p:cNvPr id="63" name="Text Box 6"/>
          <p:cNvSpPr txBox="1">
            <a:spLocks noChangeArrowheads="1"/>
          </p:cNvSpPr>
          <p:nvPr/>
        </p:nvSpPr>
        <p:spPr bwMode="auto">
          <a:xfrm>
            <a:off x="107690" y="903286"/>
            <a:ext cx="1005148" cy="464527"/>
          </a:xfrm>
          <a:prstGeom prst="rect">
            <a:avLst/>
          </a:prstGeom>
          <a:solidFill>
            <a:srgbClr val="343D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3234" tIns="43375" rIns="83234" bIns="43375" anchor="ctr" anchorCtr="1"/>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hangingPunct="1">
              <a:spcBef>
                <a:spcPct val="0"/>
              </a:spcBef>
              <a:buFont typeface="Arial" charset="0"/>
              <a:buNone/>
            </a:pPr>
            <a:r>
              <a:rPr lang="ja-JP" altLang="en-US" sz="1662"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目的</a:t>
            </a:r>
          </a:p>
        </p:txBody>
      </p:sp>
      <p:graphicFrame>
        <p:nvGraphicFramePr>
          <p:cNvPr id="65" name="表 64"/>
          <p:cNvGraphicFramePr>
            <a:graphicFrameLocks noGrp="1"/>
          </p:cNvGraphicFramePr>
          <p:nvPr>
            <p:extLst/>
          </p:nvPr>
        </p:nvGraphicFramePr>
        <p:xfrm>
          <a:off x="4913879" y="3897392"/>
          <a:ext cx="4143143" cy="2658310"/>
        </p:xfrm>
        <a:graphic>
          <a:graphicData uri="http://schemas.openxmlformats.org/drawingml/2006/table">
            <a:tbl>
              <a:tblPr firstRow="1" bandRow="1">
                <a:tableStyleId>{5C22544A-7EE6-4342-B048-85BDC9FD1C3A}</a:tableStyleId>
              </a:tblPr>
              <a:tblGrid>
                <a:gridCol w="917723"/>
                <a:gridCol w="1435166"/>
                <a:gridCol w="1042479"/>
                <a:gridCol w="747775"/>
              </a:tblGrid>
              <a:tr h="252682">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対象経費</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補助上限額</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pPr algn="ctr"/>
                      <a:r>
                        <a:rPr kumimoji="1" lang="ja-JP" altLang="en-US" sz="1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補助率</a:t>
                      </a:r>
                      <a:r>
                        <a:rPr kumimoji="1" lang="en-US" altLang="ja-JP" sz="10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r>
              <a:tr h="827380">
                <a:tc rowSpan="4">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府内の市町村又は郡市区医師会</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①地域の多職種連携に必要な適正規模の医療介護情報システム導入するために必要な経費</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rowSpan="3">
                  <a:txBody>
                    <a:bodyPr/>
                    <a:lstStyle/>
                    <a:p>
                      <a:r>
                        <a:rPr kumimoji="1" lang="en-US" altLang="ja-JP" sz="1100" b="1" u="sng" baseline="0" dirty="0" smtClean="0">
                          <a:latin typeface="メイリオ" panose="020B0604030504040204" pitchFamily="50" charset="-128"/>
                          <a:ea typeface="メイリオ" panose="020B0604030504040204" pitchFamily="50" charset="-128"/>
                          <a:cs typeface="メイリオ" panose="020B0604030504040204" pitchFamily="50" charset="-128"/>
                        </a:rPr>
                        <a:t>91.8</a:t>
                      </a:r>
                      <a:r>
                        <a:rPr kumimoji="1" lang="ja-JP" altLang="en-US" sz="1100" b="1" u="sng" baseline="0"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en-US" altLang="ja-JP" sz="1100" b="1" u="sng" baseline="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rowSpan="2">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10/10</a:t>
                      </a:r>
                    </a:p>
                    <a:p>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r>
              <a:tr h="68927">
                <a:tc vMerge="1">
                  <a:txBody>
                    <a:bodyPr/>
                    <a:lstStyle/>
                    <a:p>
                      <a:endParaRPr kumimoji="1" lang="ja-JP" alt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②連携システムのデータ入力端末の購入・更新費</a:t>
                      </a:r>
                    </a:p>
                  </a:txBody>
                  <a:tcPr marT="42203" marB="42203"/>
                </a:tc>
                <a:tc vMerge="1">
                  <a:txBody>
                    <a:bodyPr/>
                    <a:lstStyle/>
                    <a:p>
                      <a:endParaRPr kumimoji="1" lang="ja-JP" altLang="en-US"/>
                    </a:p>
                  </a:txBody>
                  <a:tcPr/>
                </a:tc>
                <a:tc vMerge="1">
                  <a:txBody>
                    <a:bodyPr/>
                    <a:lstStyle/>
                    <a:p>
                      <a:endParaRPr kumimoji="1" lang="ja-JP" altLang="en-US"/>
                    </a:p>
                  </a:txBody>
                  <a:tcPr/>
                </a:tc>
              </a:tr>
              <a:tr h="541717">
                <a:tc vMerge="1">
                  <a:txBody>
                    <a:bodyPr/>
                    <a:lstStyle/>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99060" marR="99060"/>
                </a:tc>
                <a:tc vMerge="1">
                  <a:txBody>
                    <a:bodyPr/>
                    <a:lstStyle/>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a:t>
                      </a:r>
                      <a:r>
                        <a:rPr kumimoji="1" lang="en-US" altLang="ja-JP" sz="1000" baseline="0" dirty="0" smtClean="0">
                          <a:latin typeface="メイリオ" panose="020B0604030504040204" pitchFamily="50" charset="-128"/>
                          <a:ea typeface="メイリオ" panose="020B0604030504040204" pitchFamily="50" charset="-128"/>
                          <a:cs typeface="メイリオ" panose="020B0604030504040204" pitchFamily="50" charset="-128"/>
                        </a:rPr>
                        <a:t>2</a:t>
                      </a:r>
                    </a:p>
                  </a:txBody>
                  <a:tcPr marT="42203" marB="42203"/>
                </a:tc>
              </a:tr>
              <a:tr h="841898">
                <a:tc vMerge="1">
                  <a:txBody>
                    <a:bodyPr/>
                    <a:lstStyle/>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marL="99060" marR="99060"/>
                </a:tc>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③連携システムの維持・管理費</a:t>
                      </a:r>
                    </a:p>
                    <a:p>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r>
                        <a:rPr kumimoji="1" lang="en-US" altLang="ja-JP" sz="1100" b="1" u="sng" dirty="0" smtClean="0">
                          <a:latin typeface="メイリオ" panose="020B0604030504040204" pitchFamily="50" charset="-128"/>
                          <a:ea typeface="メイリオ" panose="020B0604030504040204" pitchFamily="50" charset="-128"/>
                          <a:cs typeface="メイリオ" panose="020B0604030504040204" pitchFamily="50" charset="-128"/>
                        </a:rPr>
                        <a:t>2.7</a:t>
                      </a:r>
                      <a:r>
                        <a:rPr kumimoji="1" lang="ja-JP" altLang="en-US" sz="1100" b="1" u="sng" dirty="0" smtClean="0">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en-US" altLang="ja-JP" sz="10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に事業実施月数を乗じた額</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最大</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か月</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 :32.4</a:t>
                      </a: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万円</a:t>
                      </a:r>
                      <a:r>
                        <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T="42203" marB="42203"/>
                </a:tc>
                <a:tc>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10/10</a:t>
                      </a:r>
                    </a:p>
                  </a:txBody>
                  <a:tcPr marT="42203" marB="42203"/>
                </a:tc>
              </a:tr>
            </a:tbl>
          </a:graphicData>
        </a:graphic>
      </p:graphicFrame>
      <p:sp>
        <p:nvSpPr>
          <p:cNvPr id="69" name="Rectangle 48"/>
          <p:cNvSpPr>
            <a:spLocks noChangeArrowheads="1"/>
          </p:cNvSpPr>
          <p:nvPr/>
        </p:nvSpPr>
        <p:spPr bwMode="gray">
          <a:xfrm>
            <a:off x="85348" y="2295649"/>
            <a:ext cx="1475945" cy="385576"/>
          </a:xfrm>
          <a:prstGeom prst="rect">
            <a:avLst/>
          </a:prstGeom>
          <a:gradFill rotWithShape="1">
            <a:gsLst>
              <a:gs pos="0">
                <a:srgbClr val="E73440"/>
              </a:gs>
              <a:gs pos="100000">
                <a:srgbClr val="7A1E1C"/>
              </a:gs>
            </a:gsLst>
            <a:lin ang="5400000" scaled="1"/>
          </a:gradFill>
          <a:ln w="9525" algn="ctr">
            <a:solidFill>
              <a:srgbClr val="B22B30"/>
            </a:solidFill>
            <a:miter lim="800000"/>
            <a:headEnd/>
            <a:tailEn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anchor="ctr"/>
          <a:lstStyle>
            <a:lvl1pPr eaLnBrk="0" hangingPunct="0">
              <a:spcBef>
                <a:spcPct val="20000"/>
              </a:spcBef>
              <a:buChar char="•"/>
              <a:defRPr sz="3200">
                <a:solidFill>
                  <a:schemeClr val="tx1"/>
                </a:solidFill>
                <a:latin typeface="Calibri" pitchFamily="34" charset="0"/>
                <a:ea typeface="ＭＳ Ｐゴシック" pitchFamily="50" charset="-128"/>
                <a:sym typeface="Calibri" pitchFamily="34" charset="0"/>
              </a:defRPr>
            </a:lvl1pPr>
            <a:lvl2pPr marL="742950" indent="-285750" eaLnBrk="0" hangingPunct="0">
              <a:spcBef>
                <a:spcPct val="20000"/>
              </a:spcBef>
              <a:buChar char="–"/>
              <a:defRPr sz="2800">
                <a:solidFill>
                  <a:schemeClr val="tx1"/>
                </a:solidFill>
                <a:latin typeface="Calibri" pitchFamily="34" charset="0"/>
                <a:ea typeface="ＭＳ Ｐゴシック" pitchFamily="50" charset="-128"/>
                <a:sym typeface="Calibri" pitchFamily="34" charset="0"/>
              </a:defRPr>
            </a:lvl2pPr>
            <a:lvl3pPr marL="1143000" indent="-228600" eaLnBrk="0" hangingPunct="0">
              <a:spcBef>
                <a:spcPct val="20000"/>
              </a:spcBef>
              <a:buChar char="•"/>
              <a:defRPr sz="2400">
                <a:solidFill>
                  <a:schemeClr val="tx1"/>
                </a:solidFill>
                <a:latin typeface="Calibri" pitchFamily="34" charset="0"/>
                <a:ea typeface="ＭＳ Ｐゴシック" pitchFamily="50" charset="-128"/>
                <a:sym typeface="Calibri" pitchFamily="34" charset="0"/>
              </a:defRPr>
            </a:lvl3pPr>
            <a:lvl4pPr marL="16002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4pPr>
            <a:lvl5pPr marL="2057400" indent="-228600" eaLnBrk="0" hangingPunct="0">
              <a:spcBef>
                <a:spcPct val="20000"/>
              </a:spcBef>
              <a:buChar char="»"/>
              <a:defRPr sz="2000">
                <a:solidFill>
                  <a:schemeClr val="tx1"/>
                </a:solidFill>
                <a:latin typeface="Calibri" pitchFamily="34" charset="0"/>
                <a:ea typeface="ＭＳ Ｐゴシック" pitchFamily="50"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50" charset="-128"/>
                <a:sym typeface="Calibri" pitchFamily="34" charset="0"/>
              </a:defRPr>
            </a:lvl9pPr>
          </a:lstStyle>
          <a:p>
            <a:pPr algn="ctr" eaLnBrk="1" fontAlgn="ctr" hangingPunct="1">
              <a:spcBef>
                <a:spcPct val="0"/>
              </a:spcBef>
              <a:buFont typeface="Arial" charset="0"/>
              <a:buNone/>
            </a:pPr>
            <a:r>
              <a:rPr kumimoji="1" lang="ja-JP" altLang="en-US" sz="1477" b="1" dirty="0">
                <a:solidFill>
                  <a:srgbClr val="FFFFFF"/>
                </a:solidFill>
                <a:latin typeface="Meiryo UI" pitchFamily="50" charset="-128"/>
                <a:ea typeface="Meiryo UI" pitchFamily="50" charset="-128"/>
                <a:cs typeface="Meiryo UI" pitchFamily="50" charset="-128"/>
              </a:rPr>
              <a:t>概要図</a:t>
            </a:r>
          </a:p>
        </p:txBody>
      </p:sp>
      <p:grpSp>
        <p:nvGrpSpPr>
          <p:cNvPr id="13" name="グループ化 12"/>
          <p:cNvGrpSpPr/>
          <p:nvPr/>
        </p:nvGrpSpPr>
        <p:grpSpPr>
          <a:xfrm>
            <a:off x="126891" y="2805854"/>
            <a:ext cx="4735910" cy="2987246"/>
            <a:chOff x="2508440" y="2339524"/>
            <a:chExt cx="6548554" cy="4113812"/>
          </a:xfrm>
        </p:grpSpPr>
        <p:pic>
          <p:nvPicPr>
            <p:cNvPr id="16" name="Picture 95" descr="cloud"/>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647" y="3418040"/>
              <a:ext cx="4389438"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角丸四角形 70"/>
            <p:cNvSpPr>
              <a:spLocks noChangeArrowheads="1"/>
            </p:cNvSpPr>
            <p:nvPr/>
          </p:nvSpPr>
          <p:spPr bwMode="auto">
            <a:xfrm>
              <a:off x="3351520" y="3049794"/>
              <a:ext cx="5060950" cy="3105095"/>
            </a:xfrm>
            <a:prstGeom prst="roundRect">
              <a:avLst>
                <a:gd name="adj" fmla="val 18040"/>
              </a:avLst>
            </a:prstGeom>
            <a:noFill/>
            <a:ln w="50800" algn="ctr">
              <a:solidFill>
                <a:srgbClr val="0070C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fontAlgn="ctr">
                <a:defRPr kumimoji="1">
                  <a:solidFill>
                    <a:srgbClr val="000000"/>
                  </a:solidFill>
                  <a:latin typeface="ＭＳ Ｐゴシック" pitchFamily="50" charset="-128"/>
                  <a:ea typeface="ＭＳ Ｐゴシック" pitchFamily="50" charset="-128"/>
                </a:defRPr>
              </a:lvl1pPr>
              <a:lvl2pPr marL="742950" indent="-285750" algn="ctr" fontAlgn="ctr">
                <a:defRPr kumimoji="1">
                  <a:solidFill>
                    <a:srgbClr val="000000"/>
                  </a:solidFill>
                  <a:latin typeface="ＭＳ Ｐゴシック" pitchFamily="50" charset="-128"/>
                  <a:ea typeface="ＭＳ Ｐゴシック" pitchFamily="50" charset="-128"/>
                </a:defRPr>
              </a:lvl2pPr>
              <a:lvl3pPr marL="1143000" indent="-228600" algn="ctr" fontAlgn="ctr">
                <a:defRPr kumimoji="1">
                  <a:solidFill>
                    <a:srgbClr val="000000"/>
                  </a:solidFill>
                  <a:latin typeface="ＭＳ Ｐゴシック" pitchFamily="50" charset="-128"/>
                  <a:ea typeface="ＭＳ Ｐゴシック" pitchFamily="50" charset="-128"/>
                </a:defRPr>
              </a:lvl3pPr>
              <a:lvl4pPr marL="1600200" indent="-228600" algn="ctr" fontAlgn="ctr">
                <a:defRPr kumimoji="1">
                  <a:solidFill>
                    <a:srgbClr val="000000"/>
                  </a:solidFill>
                  <a:latin typeface="ＭＳ Ｐゴシック" pitchFamily="50" charset="-128"/>
                  <a:ea typeface="ＭＳ Ｐゴシック" pitchFamily="50" charset="-128"/>
                </a:defRPr>
              </a:lvl4pPr>
              <a:lvl5pPr marL="2057400" indent="-228600" algn="ctr" fontAlgn="ctr">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spcBef>
                  <a:spcPct val="0"/>
                </a:spcBef>
                <a:spcAft>
                  <a:spcPct val="0"/>
                </a:spcAft>
              </a:pPr>
              <a:endParaRPr lang="ja-JP" altLang="en-US" sz="1108"/>
            </a:p>
          </p:txBody>
        </p:sp>
        <p:pic>
          <p:nvPicPr>
            <p:cNvPr id="18" name="Picture 52" descr="0503_9494_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010" y="2611590"/>
              <a:ext cx="11461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74" descr="介護士.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0383" y="2786215"/>
              <a:ext cx="3286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正方形/長方形 19"/>
            <p:cNvSpPr/>
            <p:nvPr/>
          </p:nvSpPr>
          <p:spPr bwMode="auto">
            <a:xfrm>
              <a:off x="6829732" y="3229123"/>
              <a:ext cx="1681162" cy="376238"/>
            </a:xfrm>
            <a:prstGeom prst="rect">
              <a:avLst/>
            </a:prstGeom>
            <a:solidFill>
              <a:srgbClr val="FFFFFF"/>
            </a:solidFill>
            <a:ln w="9525" cap="flat" cmpd="sng" algn="ctr">
              <a:solidFill>
                <a:srgbClr val="57564F"/>
              </a:solidFill>
              <a:prstDash val="solid"/>
              <a:round/>
              <a:headEnd type="none" w="med" len="med"/>
              <a:tailEnd type="none" w="med" len="med"/>
            </a:ln>
            <a:effectLst/>
            <a:extLst/>
          </p:spPr>
          <p:txBody>
            <a:bodyPr wrap="none" anchor="ctr"/>
            <a:lstStyle/>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居宅介護支援事業所</a:t>
              </a:r>
              <a:endParaRPr lang="en-US" altLang="ja-JP"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（ケアマネジャー）</a:t>
              </a:r>
            </a:p>
          </p:txBody>
        </p:sp>
        <p:pic>
          <p:nvPicPr>
            <p:cNvPr id="21" name="Picture 52" descr="0503_9494_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320" y="4210198"/>
              <a:ext cx="114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84" descr="介護士.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0995" y="4368952"/>
              <a:ext cx="330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p:cNvSpPr/>
            <p:nvPr/>
          </p:nvSpPr>
          <p:spPr bwMode="auto">
            <a:xfrm>
              <a:off x="7669519" y="4770590"/>
              <a:ext cx="1387475" cy="376237"/>
            </a:xfrm>
            <a:prstGeom prst="rect">
              <a:avLst/>
            </a:prstGeom>
            <a:solidFill>
              <a:srgbClr val="FFFFFF"/>
            </a:solidFill>
            <a:ln w="9525" cap="flat" cmpd="sng" algn="ctr">
              <a:solidFill>
                <a:srgbClr val="57564F"/>
              </a:solidFill>
              <a:prstDash val="solid"/>
              <a:round/>
              <a:headEnd type="none" w="med" len="med"/>
              <a:tailEnd type="none" w="med" len="med"/>
            </a:ln>
            <a:effectLst/>
            <a:extLst/>
          </p:spPr>
          <p:txBody>
            <a:bodyPr wrap="none" anchor="ctr"/>
            <a:lstStyle/>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訪問介護事業所</a:t>
              </a:r>
              <a:endParaRPr lang="en-US" altLang="ja-JP"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（ヘルパー）</a:t>
              </a:r>
            </a:p>
          </p:txBody>
        </p:sp>
        <p:pic>
          <p:nvPicPr>
            <p:cNvPr id="24" name="Picture 52" descr="0503_9494_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791" y="4221050"/>
              <a:ext cx="114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bwMode="auto">
            <a:xfrm>
              <a:off x="2588728" y="4900201"/>
              <a:ext cx="2045527" cy="316600"/>
            </a:xfrm>
            <a:prstGeom prst="rect">
              <a:avLst/>
            </a:prstGeom>
            <a:solidFill>
              <a:srgbClr val="FFFFFF"/>
            </a:solidFill>
            <a:ln w="9525" cap="flat" cmpd="sng" algn="ctr">
              <a:solidFill>
                <a:srgbClr val="57564F"/>
              </a:solidFill>
              <a:prstDash val="solid"/>
              <a:round/>
              <a:headEnd type="none" w="med" len="med"/>
              <a:tailEnd type="none" w="med" len="med"/>
            </a:ln>
            <a:effectLst/>
            <a:extLst/>
          </p:spPr>
          <p:txBody>
            <a:bodyPr wrap="none" anchor="ctr"/>
            <a:lstStyle/>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（地域包括支援センター）</a:t>
              </a:r>
              <a:endParaRPr lang="en-US" altLang="ja-JP"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2" descr="C:\Users\kawamura\AppData\Local\Microsoft\Windows\Temporary Internet Files\Content.IE5\WU46H8FB\MC900433918[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440" y="2409807"/>
              <a:ext cx="2017121" cy="141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98"/>
            <p:cNvSpPr>
              <a:spLocks noChangeArrowheads="1"/>
            </p:cNvSpPr>
            <p:nvPr/>
          </p:nvSpPr>
          <p:spPr bwMode="gray">
            <a:xfrm>
              <a:off x="4536767" y="3740307"/>
              <a:ext cx="2948453" cy="1581937"/>
            </a:xfrm>
            <a:prstGeom prst="roundRect">
              <a:avLst>
                <a:gd name="adj" fmla="val 5287"/>
              </a:avLst>
            </a:prstGeom>
            <a:noFill/>
            <a:ln>
              <a:solidFill>
                <a:srgbClr val="0070C0"/>
              </a:solidFill>
              <a:prstDash val="dash"/>
              <a:headEnd/>
              <a:tailEnd/>
            </a:ln>
            <a:effectLst/>
            <a:scene3d>
              <a:camera prst="orthographicFront"/>
              <a:lightRig rig="balanced" dir="t">
                <a:rot lat="0" lon="0" rev="5100000"/>
              </a:lightRig>
            </a:scene3d>
            <a:sp3d>
              <a:contourClr>
                <a:srgbClr val="4F81BD">
                  <a:shade val="30000"/>
                  <a:satMod val="130000"/>
                </a:srgbClr>
              </a:contourClr>
            </a:sp3d>
          </p:spPr>
          <p:txBody>
            <a:bodyPr wrap="none" lIns="83077" tIns="43200" rIns="83077" bIns="43200" anchor="ctr"/>
            <a:lstStyle/>
            <a:p>
              <a:pPr algn="ctr" fontAlgn="ctr">
                <a:spcBef>
                  <a:spcPct val="0"/>
                </a:spcBef>
                <a:spcAft>
                  <a:spcPct val="0"/>
                </a:spcAft>
                <a:defRPr/>
              </a:pPr>
              <a:endParaRPr lang="ja-JP" altLang="en-US" sz="1292" kern="0" dirty="0">
                <a:solidFill>
                  <a:srgbClr val="FFFFFF"/>
                </a:solidFill>
                <a:effectLst>
                  <a:outerShdw blurRad="50800" dist="38100" dir="2700000" algn="tl" rotWithShape="0">
                    <a:prstClr val="black">
                      <a:alpha val="40000"/>
                    </a:prstClr>
                  </a:outerShdw>
                </a:effectLst>
                <a:latin typeface="HGP創英角ｺﾞｼｯｸUB" pitchFamily="50" charset="-128"/>
                <a:ea typeface="HGP創英角ｺﾞｼｯｸUB" pitchFamily="50" charset="-128"/>
              </a:endParaRPr>
            </a:p>
          </p:txBody>
        </p:sp>
        <p:sp>
          <p:nvSpPr>
            <p:cNvPr id="28" name="テキスト ボックス 46"/>
            <p:cNvSpPr txBox="1">
              <a:spLocks noChangeArrowheads="1"/>
            </p:cNvSpPr>
            <p:nvPr/>
          </p:nvSpPr>
          <p:spPr bwMode="auto">
            <a:xfrm>
              <a:off x="4697138" y="3923594"/>
              <a:ext cx="2697955" cy="89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fontAlgn="ctr">
                <a:defRPr kumimoji="1">
                  <a:solidFill>
                    <a:srgbClr val="000000"/>
                  </a:solidFill>
                  <a:latin typeface="ＭＳ Ｐゴシック" pitchFamily="50" charset="-128"/>
                  <a:ea typeface="ＭＳ Ｐゴシック" pitchFamily="50" charset="-128"/>
                </a:defRPr>
              </a:lvl1pPr>
              <a:lvl2pPr marL="742950" indent="-285750" algn="ctr" fontAlgn="ctr">
                <a:defRPr kumimoji="1">
                  <a:solidFill>
                    <a:srgbClr val="000000"/>
                  </a:solidFill>
                  <a:latin typeface="ＭＳ Ｐゴシック" pitchFamily="50" charset="-128"/>
                  <a:ea typeface="ＭＳ Ｐゴシック" pitchFamily="50" charset="-128"/>
                </a:defRPr>
              </a:lvl2pPr>
              <a:lvl3pPr marL="1143000" indent="-228600" algn="ctr" fontAlgn="ctr">
                <a:defRPr kumimoji="1">
                  <a:solidFill>
                    <a:srgbClr val="000000"/>
                  </a:solidFill>
                  <a:latin typeface="ＭＳ Ｐゴシック" pitchFamily="50" charset="-128"/>
                  <a:ea typeface="ＭＳ Ｐゴシック" pitchFamily="50" charset="-128"/>
                </a:defRPr>
              </a:lvl3pPr>
              <a:lvl4pPr marL="1600200" indent="-228600" algn="ctr" fontAlgn="ctr">
                <a:defRPr kumimoji="1">
                  <a:solidFill>
                    <a:srgbClr val="000000"/>
                  </a:solidFill>
                  <a:latin typeface="ＭＳ Ｐゴシック" pitchFamily="50" charset="-128"/>
                  <a:ea typeface="ＭＳ Ｐゴシック" pitchFamily="50" charset="-128"/>
                </a:defRPr>
              </a:lvl4pPr>
              <a:lvl5pPr marL="2057400" indent="-228600" algn="ctr" fontAlgn="ctr">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spcBef>
                  <a:spcPct val="0"/>
                </a:spcBef>
                <a:spcAft>
                  <a:spcPct val="0"/>
                </a:spcAft>
              </a:pPr>
              <a:r>
                <a:rPr lang="ja-JP" altLang="en-US" dirty="0" smtClean="0">
                  <a:ln>
                    <a:solidFill>
                      <a:srgbClr val="0066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介護・在宅医療</a:t>
              </a:r>
              <a:endParaRPr lang="en-US" altLang="ja-JP" dirty="0">
                <a:ln>
                  <a:solidFill>
                    <a:srgbClr val="0066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spcBef>
                  <a:spcPct val="0"/>
                </a:spcBef>
                <a:spcAft>
                  <a:spcPct val="0"/>
                </a:spcAft>
              </a:pPr>
              <a:r>
                <a:rPr lang="ja-JP" altLang="en-US" dirty="0">
                  <a:ln>
                    <a:solidFill>
                      <a:srgbClr val="0066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ネットワーク</a:t>
              </a:r>
              <a:endParaRPr lang="en-US" altLang="ja-JP" dirty="0">
                <a:ln>
                  <a:solidFill>
                    <a:srgbClr val="0066FF"/>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Picture 52" descr="0503_9494_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883" y="5532590"/>
              <a:ext cx="1146175"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正方形/長方形 29"/>
            <p:cNvSpPr/>
            <p:nvPr/>
          </p:nvSpPr>
          <p:spPr bwMode="auto">
            <a:xfrm>
              <a:off x="6383645" y="6162823"/>
              <a:ext cx="1646238" cy="287338"/>
            </a:xfrm>
            <a:prstGeom prst="rect">
              <a:avLst/>
            </a:prstGeom>
            <a:solidFill>
              <a:srgbClr val="FFFFFF"/>
            </a:solidFill>
            <a:ln w="9525" cap="flat" cmpd="sng" algn="ctr">
              <a:solidFill>
                <a:srgbClr val="57564F"/>
              </a:solidFill>
              <a:prstDash val="solid"/>
              <a:round/>
              <a:headEnd type="none" w="med" len="med"/>
              <a:tailEnd type="none" w="med" len="med"/>
            </a:ln>
            <a:effectLst/>
            <a:extLst/>
          </p:spPr>
          <p:txBody>
            <a:bodyPr wrap="none" anchor="ctr"/>
            <a:lstStyle/>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訪問看護ステーション</a:t>
              </a:r>
            </a:p>
          </p:txBody>
        </p:sp>
        <p:pic>
          <p:nvPicPr>
            <p:cNvPr id="31" name="図 42" descr="看護士.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75732" y="5731023"/>
              <a:ext cx="336551"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2" descr="A-5-3-[更新済み]"/>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4597708" y="5653240"/>
              <a:ext cx="12192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正方形/長方形 32"/>
            <p:cNvSpPr/>
            <p:nvPr/>
          </p:nvSpPr>
          <p:spPr bwMode="auto">
            <a:xfrm>
              <a:off x="4467532" y="6223148"/>
              <a:ext cx="1385887" cy="230188"/>
            </a:xfrm>
            <a:prstGeom prst="rect">
              <a:avLst/>
            </a:prstGeom>
            <a:solidFill>
              <a:srgbClr val="FFFFFF"/>
            </a:solidFill>
            <a:ln w="9525" cap="flat" cmpd="sng" algn="ctr">
              <a:solidFill>
                <a:srgbClr val="57564F"/>
              </a:solidFill>
              <a:prstDash val="solid"/>
              <a:round/>
              <a:headEnd type="none" w="med" len="med"/>
              <a:tailEnd type="none" w="med" len="med"/>
            </a:ln>
            <a:effectLst/>
            <a:extLst/>
          </p:spPr>
          <p:txBody>
            <a:bodyPr wrap="none" anchor="ctr"/>
            <a:lstStyle/>
            <a:p>
              <a:pPr algn="ctr">
                <a:defRPr/>
              </a:pPr>
              <a:r>
                <a:rPr lang="ja-JP" altLang="en-US" sz="1015"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訪問薬局・歯科</a:t>
              </a:r>
            </a:p>
          </p:txBody>
        </p:sp>
        <p:sp>
          <p:nvSpPr>
            <p:cNvPr id="34" name="左右矢印 33"/>
            <p:cNvSpPr/>
            <p:nvPr/>
          </p:nvSpPr>
          <p:spPr bwMode="auto">
            <a:xfrm rot="5400000">
              <a:off x="5098169" y="5248824"/>
              <a:ext cx="611981" cy="393700"/>
            </a:xfrm>
            <a:prstGeom prst="leftRightArrow">
              <a:avLst/>
            </a:prstGeom>
            <a:solidFill>
              <a:srgbClr val="FFFFFF"/>
            </a:solidFill>
            <a:ln w="22225" cap="flat" cmpd="sng" algn="ctr">
              <a:solidFill>
                <a:srgbClr val="57564F"/>
              </a:solidFill>
              <a:prstDash val="solid"/>
              <a:round/>
              <a:headEnd type="none" w="med" len="med"/>
              <a:tailEnd type="none" w="med" len="med"/>
            </a:ln>
            <a:effectLst/>
            <a:extLst/>
          </p:spPr>
          <p:txBody>
            <a:bodyPr wrap="none" anchor="ctr"/>
            <a:lstStyle/>
            <a:p>
              <a:pPr algn="ctr" fontAlgn="ctr">
                <a:defRPr/>
              </a:pPr>
              <a:endParaRPr lang="ja-JP" altLang="en-US" sz="1477" kern="0">
                <a:solidFill>
                  <a:srgbClr val="000000"/>
                </a:solidFill>
                <a:latin typeface="ＭＳ Ｐゴシック" charset="-128"/>
              </a:endParaRPr>
            </a:p>
          </p:txBody>
        </p:sp>
        <p:sp>
          <p:nvSpPr>
            <p:cNvPr id="35" name="左右矢印 34"/>
            <p:cNvSpPr/>
            <p:nvPr/>
          </p:nvSpPr>
          <p:spPr bwMode="auto">
            <a:xfrm rot="5400000">
              <a:off x="6772212" y="5297265"/>
              <a:ext cx="621457" cy="392113"/>
            </a:xfrm>
            <a:prstGeom prst="leftRightArrow">
              <a:avLst/>
            </a:prstGeom>
            <a:solidFill>
              <a:srgbClr val="FFFFFF"/>
            </a:solidFill>
            <a:ln w="22225" cap="flat" cmpd="sng" algn="ctr">
              <a:solidFill>
                <a:srgbClr val="57564F"/>
              </a:solidFill>
              <a:prstDash val="solid"/>
              <a:round/>
              <a:headEnd type="none" w="med" len="med"/>
              <a:tailEnd type="none" w="med" len="med"/>
            </a:ln>
            <a:effectLst/>
            <a:extLst/>
          </p:spPr>
          <p:txBody>
            <a:bodyPr wrap="none" anchor="ctr"/>
            <a:lstStyle/>
            <a:p>
              <a:pPr algn="ctr" fontAlgn="ctr">
                <a:defRPr/>
              </a:pPr>
              <a:endParaRPr lang="ja-JP" altLang="en-US" sz="1477" kern="0">
                <a:solidFill>
                  <a:srgbClr val="000000"/>
                </a:solidFill>
                <a:latin typeface="ＭＳ Ｐゴシック" charset="-128"/>
              </a:endParaRPr>
            </a:p>
          </p:txBody>
        </p:sp>
        <p:sp>
          <p:nvSpPr>
            <p:cNvPr id="36" name="左右矢印 35"/>
            <p:cNvSpPr/>
            <p:nvPr/>
          </p:nvSpPr>
          <p:spPr bwMode="auto">
            <a:xfrm>
              <a:off x="3954772" y="4472559"/>
              <a:ext cx="642938" cy="396875"/>
            </a:xfrm>
            <a:prstGeom prst="leftRightArrow">
              <a:avLst/>
            </a:prstGeom>
            <a:solidFill>
              <a:srgbClr val="FFFFFF"/>
            </a:solidFill>
            <a:ln w="22225" cap="flat" cmpd="sng" algn="ctr">
              <a:solidFill>
                <a:srgbClr val="57564F"/>
              </a:solidFill>
              <a:prstDash val="solid"/>
              <a:round/>
              <a:headEnd type="none" w="med" len="med"/>
              <a:tailEnd type="none" w="med" len="med"/>
            </a:ln>
            <a:effectLst/>
            <a:extLst/>
          </p:spPr>
          <p:txBody>
            <a:bodyPr wrap="none" anchor="ctr"/>
            <a:lstStyle/>
            <a:p>
              <a:pPr algn="ctr" fontAlgn="ctr">
                <a:defRPr/>
              </a:pPr>
              <a:endParaRPr lang="ja-JP" altLang="en-US" sz="1477" kern="0">
                <a:solidFill>
                  <a:srgbClr val="000000"/>
                </a:solidFill>
                <a:latin typeface="ＭＳ Ｐゴシック" charset="-128"/>
              </a:endParaRPr>
            </a:p>
          </p:txBody>
        </p:sp>
        <p:sp>
          <p:nvSpPr>
            <p:cNvPr id="37" name="左右矢印 36"/>
            <p:cNvSpPr/>
            <p:nvPr/>
          </p:nvSpPr>
          <p:spPr bwMode="auto">
            <a:xfrm rot="10800000">
              <a:off x="7206764" y="4651452"/>
              <a:ext cx="589757" cy="325513"/>
            </a:xfrm>
            <a:prstGeom prst="leftRightArrow">
              <a:avLst/>
            </a:prstGeom>
            <a:solidFill>
              <a:srgbClr val="FFFFFF"/>
            </a:solidFill>
            <a:ln w="22225" cap="flat" cmpd="sng" algn="ctr">
              <a:solidFill>
                <a:srgbClr val="57564F"/>
              </a:solidFill>
              <a:prstDash val="solid"/>
              <a:round/>
              <a:headEnd type="none" w="med" len="med"/>
              <a:tailEnd type="none" w="med" len="med"/>
            </a:ln>
            <a:effectLst/>
            <a:extLst/>
          </p:spPr>
          <p:txBody>
            <a:bodyPr wrap="none" anchor="ctr"/>
            <a:lstStyle/>
            <a:p>
              <a:pPr algn="ctr" fontAlgn="ctr">
                <a:defRPr/>
              </a:pPr>
              <a:endParaRPr lang="ja-JP" altLang="en-US" sz="1477" kern="0">
                <a:solidFill>
                  <a:srgbClr val="000000"/>
                </a:solidFill>
                <a:latin typeface="ＭＳ Ｐゴシック" charset="-128"/>
              </a:endParaRPr>
            </a:p>
          </p:txBody>
        </p:sp>
        <p:pic>
          <p:nvPicPr>
            <p:cNvPr id="38" name="図 108" descr="介護士.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0433" y="4489602"/>
              <a:ext cx="330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左右矢印 38"/>
            <p:cNvSpPr/>
            <p:nvPr/>
          </p:nvSpPr>
          <p:spPr bwMode="auto">
            <a:xfrm rot="2295118">
              <a:off x="4473596" y="3610485"/>
              <a:ext cx="734111" cy="392113"/>
            </a:xfrm>
            <a:prstGeom prst="leftRightArrow">
              <a:avLst/>
            </a:prstGeom>
            <a:solidFill>
              <a:srgbClr val="FFFFFF"/>
            </a:solidFill>
            <a:ln w="22225" cap="flat" cmpd="sng" algn="ctr">
              <a:solidFill>
                <a:srgbClr val="57564F"/>
              </a:solidFill>
              <a:prstDash val="solid"/>
              <a:round/>
              <a:headEnd type="none" w="med" len="med"/>
              <a:tailEnd type="none" w="med" len="med"/>
            </a:ln>
            <a:effectLst/>
            <a:extLst/>
          </p:spPr>
          <p:txBody>
            <a:bodyPr wrap="none" anchor="ctr"/>
            <a:lstStyle/>
            <a:p>
              <a:pPr algn="ctr" fontAlgn="ctr">
                <a:defRPr/>
              </a:pPr>
              <a:endParaRPr lang="ja-JP" altLang="en-US" sz="1477" kern="0">
                <a:solidFill>
                  <a:srgbClr val="000000"/>
                </a:solidFill>
                <a:latin typeface="ＭＳ Ｐゴシック" charset="-128"/>
              </a:endParaRPr>
            </a:p>
          </p:txBody>
        </p:sp>
        <p:sp>
          <p:nvSpPr>
            <p:cNvPr id="40" name="左右矢印 39"/>
            <p:cNvSpPr/>
            <p:nvPr/>
          </p:nvSpPr>
          <p:spPr bwMode="auto">
            <a:xfrm rot="8485092">
              <a:off x="6881326" y="3632662"/>
              <a:ext cx="708941" cy="392112"/>
            </a:xfrm>
            <a:prstGeom prst="leftRightArrow">
              <a:avLst/>
            </a:prstGeom>
            <a:solidFill>
              <a:srgbClr val="FFFFFF"/>
            </a:solidFill>
            <a:ln w="22225" cap="flat" cmpd="sng" algn="ctr">
              <a:solidFill>
                <a:srgbClr val="57564F"/>
              </a:solidFill>
              <a:prstDash val="solid"/>
              <a:round/>
              <a:headEnd type="none" w="med" len="med"/>
              <a:tailEnd type="none" w="med" len="med"/>
            </a:ln>
            <a:effectLst/>
            <a:extLst/>
          </p:spPr>
          <p:txBody>
            <a:bodyPr wrap="none" anchor="ctr"/>
            <a:lstStyle/>
            <a:p>
              <a:pPr algn="ctr" fontAlgn="ctr">
                <a:defRPr/>
              </a:pPr>
              <a:endParaRPr lang="ja-JP" altLang="en-US" sz="1477" kern="0">
                <a:solidFill>
                  <a:srgbClr val="000000"/>
                </a:solidFill>
                <a:latin typeface="ＭＳ Ｐゴシック" charset="-128"/>
              </a:endParaRPr>
            </a:p>
          </p:txBody>
        </p:sp>
        <p:pic>
          <p:nvPicPr>
            <p:cNvPr id="41" name="図 82" descr="医師.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70635" y="2516249"/>
              <a:ext cx="446087" cy="563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図 42" descr="看護士.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0599" y="2509167"/>
              <a:ext cx="400050" cy="57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正方形/長方形 119"/>
            <p:cNvSpPr>
              <a:spLocks noChangeArrowheads="1"/>
            </p:cNvSpPr>
            <p:nvPr/>
          </p:nvSpPr>
          <p:spPr bwMode="auto">
            <a:xfrm>
              <a:off x="4748521" y="4725049"/>
              <a:ext cx="2457448" cy="361948"/>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fontAlgn="ctr">
                <a:defRPr kumimoji="1">
                  <a:solidFill>
                    <a:srgbClr val="000000"/>
                  </a:solidFill>
                  <a:latin typeface="ＭＳ Ｐゴシック" pitchFamily="50" charset="-128"/>
                  <a:ea typeface="ＭＳ Ｐゴシック" pitchFamily="50" charset="-128"/>
                </a:defRPr>
              </a:lvl1pPr>
              <a:lvl2pPr marL="742950" indent="-285750" algn="ctr" fontAlgn="ctr">
                <a:defRPr kumimoji="1">
                  <a:solidFill>
                    <a:srgbClr val="000000"/>
                  </a:solidFill>
                  <a:latin typeface="ＭＳ Ｐゴシック" pitchFamily="50" charset="-128"/>
                  <a:ea typeface="ＭＳ Ｐゴシック" pitchFamily="50" charset="-128"/>
                </a:defRPr>
              </a:lvl2pPr>
              <a:lvl3pPr marL="1143000" indent="-228600" algn="ctr" fontAlgn="ctr">
                <a:defRPr kumimoji="1">
                  <a:solidFill>
                    <a:srgbClr val="000000"/>
                  </a:solidFill>
                  <a:latin typeface="ＭＳ Ｐゴシック" pitchFamily="50" charset="-128"/>
                  <a:ea typeface="ＭＳ Ｐゴシック" pitchFamily="50" charset="-128"/>
                </a:defRPr>
              </a:lvl3pPr>
              <a:lvl4pPr marL="1600200" indent="-228600" algn="ctr" fontAlgn="ctr">
                <a:defRPr kumimoji="1">
                  <a:solidFill>
                    <a:srgbClr val="000000"/>
                  </a:solidFill>
                  <a:latin typeface="ＭＳ Ｐゴシック" pitchFamily="50" charset="-128"/>
                  <a:ea typeface="ＭＳ Ｐゴシック" pitchFamily="50" charset="-128"/>
                </a:defRPr>
              </a:lvl4pPr>
              <a:lvl5pPr marL="2057400" indent="-228600" algn="ctr" fontAlgn="ctr">
                <a:defRPr kumimoji="1">
                  <a:solidFill>
                    <a:srgbClr val="000000"/>
                  </a:solidFill>
                  <a:latin typeface="ＭＳ Ｐゴシック" pitchFamily="50" charset="-128"/>
                  <a:ea typeface="ＭＳ Ｐゴシック" pitchFamily="50" charset="-128"/>
                </a:defRPr>
              </a:lvl5pPr>
              <a:lvl6pPr marL="25146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6pPr>
              <a:lvl7pPr marL="29718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7pPr>
              <a:lvl8pPr marL="34290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8pPr>
              <a:lvl9pPr marL="3886200" indent="-228600" algn="ctr" eaLnBrk="0" fontAlgn="ctr" hangingPunct="0">
                <a:spcBef>
                  <a:spcPct val="0"/>
                </a:spcBef>
                <a:spcAft>
                  <a:spcPct val="0"/>
                </a:spcAft>
                <a:defRPr kumimoji="1">
                  <a:solidFill>
                    <a:srgbClr val="000000"/>
                  </a:solidFill>
                  <a:latin typeface="ＭＳ Ｐゴシック" pitchFamily="50" charset="-128"/>
                  <a:ea typeface="ＭＳ Ｐゴシック" pitchFamily="50" charset="-128"/>
                </a:defRPr>
              </a:lvl9pPr>
            </a:lstStyle>
            <a:p>
              <a:pPr>
                <a:spcBef>
                  <a:spcPct val="0"/>
                </a:spcBef>
                <a:spcAft>
                  <a:spcPct val="0"/>
                </a:spcAft>
              </a:pPr>
              <a:r>
                <a:rPr lang="ja-JP" altLang="en-US" sz="1108" b="1">
                  <a:solidFill>
                    <a:srgbClr val="FFFFFF"/>
                  </a:solidFill>
                  <a:latin typeface="Meiryo UI" panose="020B0604030504040204" pitchFamily="50" charset="-128"/>
                  <a:ea typeface="Meiryo UI" panose="020B0604030504040204" pitchFamily="50" charset="-128"/>
                  <a:cs typeface="Meiryo UI" panose="020B0604030504040204" pitchFamily="50" charset="-128"/>
                </a:rPr>
                <a:t>在宅医療介護</a:t>
              </a:r>
              <a:r>
                <a:rPr lang="en-US" altLang="ja-JP" sz="1108" b="1">
                  <a:solidFill>
                    <a:srgbClr val="FFFFFF"/>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8" b="1">
                  <a:solidFill>
                    <a:srgbClr val="FFFFFF"/>
                  </a:solidFill>
                  <a:latin typeface="Meiryo UI" panose="020B0604030504040204" pitchFamily="50" charset="-128"/>
                  <a:ea typeface="Meiryo UI" panose="020B0604030504040204" pitchFamily="50" charset="-128"/>
                  <a:cs typeface="Meiryo UI" panose="020B0604030504040204" pitchFamily="50" charset="-128"/>
                </a:rPr>
                <a:t>連携</a:t>
              </a:r>
              <a:endParaRPr lang="en-US" altLang="ja-JP" sz="1108"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四角形吹き出し 43"/>
            <p:cNvSpPr/>
            <p:nvPr/>
          </p:nvSpPr>
          <p:spPr bwMode="gray">
            <a:xfrm>
              <a:off x="4952539" y="2339524"/>
              <a:ext cx="2162151" cy="451017"/>
            </a:xfrm>
            <a:prstGeom prst="wedgeRectCallout">
              <a:avLst>
                <a:gd name="adj1" fmla="val -25816"/>
                <a:gd name="adj2" fmla="val 219730"/>
              </a:avLst>
            </a:prstGeom>
            <a:solidFill>
              <a:srgbClr val="9CCCF4"/>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vert="horz" wrap="none" lIns="84406" tIns="42203" rIns="84406" bIns="42203" numCol="1" rtlCol="0" anchor="ctr" anchorCtr="0" compatLnSpc="1">
              <a:prstTxWarp prst="textNoShape">
                <a:avLst/>
              </a:prstTxWarp>
            </a:bodyPr>
            <a:lstStyle/>
            <a:p>
              <a:pPr algn="ctr" defTabSz="844083" fontAlgn="ctr"/>
              <a:r>
                <a:rPr kumimoji="1" lang="ja-JP" altLang="en-US" sz="1292"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医療介護情報の共有</a:t>
              </a:r>
            </a:p>
          </p:txBody>
        </p:sp>
        <p:sp>
          <p:nvSpPr>
            <p:cNvPr id="84" name="正方形/長方形 83"/>
            <p:cNvSpPr/>
            <p:nvPr/>
          </p:nvSpPr>
          <p:spPr bwMode="auto">
            <a:xfrm>
              <a:off x="2588727" y="3538533"/>
              <a:ext cx="1687514" cy="580378"/>
            </a:xfrm>
            <a:prstGeom prst="rect">
              <a:avLst/>
            </a:prstGeom>
            <a:solidFill>
              <a:srgbClr val="FFFFFF"/>
            </a:solidFill>
            <a:ln w="9525" cap="flat" cmpd="sng" algn="ctr">
              <a:solidFill>
                <a:srgbClr val="57564F"/>
              </a:solidFill>
              <a:prstDash val="solid"/>
              <a:round/>
              <a:headEnd type="none" w="med" len="med"/>
              <a:tailEnd type="none" w="med" len="med"/>
            </a:ln>
            <a:effectLst/>
            <a:extLst/>
          </p:spPr>
          <p:txBody>
            <a:bodyPr wrap="none" anchor="ctr"/>
            <a:lstStyle/>
            <a:p>
              <a:pPr algn="ctr">
                <a:defRPr/>
              </a:pPr>
              <a:r>
                <a:rPr lang="ja-JP" altLang="en-US" sz="1292"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診療所</a:t>
              </a:r>
              <a:endParaRPr lang="en-US" altLang="ja-JP" sz="1292"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292"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在宅医療機関</a:t>
              </a:r>
              <a:endParaRPr lang="ja-JP" altLang="en-US" sz="1477" b="1" kern="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5" name="テキスト ボックス 44"/>
          <p:cNvSpPr txBox="1"/>
          <p:nvPr/>
        </p:nvSpPr>
        <p:spPr>
          <a:xfrm>
            <a:off x="4797304" y="1868525"/>
            <a:ext cx="4246204" cy="2393604"/>
          </a:xfrm>
          <a:prstGeom prst="rect">
            <a:avLst/>
          </a:prstGeom>
          <a:noFill/>
        </p:spPr>
        <p:txBody>
          <a:bodyPr wrap="square" anchor="ctr">
            <a:spAutoFit/>
          </a:bodyPr>
          <a:lstStyle/>
          <a:p>
            <a:pPr>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（参加施設）</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a:buFont typeface="Wingdings" panose="05000000000000000000"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患者情報を多職種間</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でタイムリーに情報共有（連携強化）</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a:buFont typeface="Wingdings" panose="05000000000000000000"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画像共有による褥瘡等の経過把握</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a:buFont typeface="Wingdings" panose="05000000000000000000"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災害時のデータ消失リスク軽減</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554"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（利用者・家族）</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158265" indent="-158265">
              <a:buFont typeface="Wingdings" panose="05000000000000000000"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家族含め、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多職種間</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連携</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よって質の高いケア・不安</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解消</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7" name="グループ化 34"/>
          <p:cNvGrpSpPr>
            <a:grpSpLocks/>
          </p:cNvGrpSpPr>
          <p:nvPr/>
        </p:nvGrpSpPr>
        <p:grpSpPr bwMode="auto">
          <a:xfrm>
            <a:off x="5005019" y="2135828"/>
            <a:ext cx="2730011" cy="319639"/>
            <a:chOff x="1190724" y="1501150"/>
            <a:chExt cx="2857520" cy="377070"/>
          </a:xfrm>
        </p:grpSpPr>
        <p:sp>
          <p:nvSpPr>
            <p:cNvPr id="48" name="テキスト ボックス 35"/>
            <p:cNvSpPr txBox="1">
              <a:spLocks noChangeArrowheads="1"/>
            </p:cNvSpPr>
            <p:nvPr/>
          </p:nvSpPr>
          <p:spPr bwMode="auto">
            <a:xfrm>
              <a:off x="1202410" y="1501150"/>
              <a:ext cx="2821422" cy="3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477" b="1" dirty="0">
                  <a:latin typeface="MS UI Gothic" pitchFamily="50" charset="-128"/>
                  <a:ea typeface="MS UI Gothic" pitchFamily="50" charset="-128"/>
                </a:rPr>
                <a:t>事業効果</a:t>
              </a:r>
            </a:p>
          </p:txBody>
        </p:sp>
        <p:cxnSp>
          <p:nvCxnSpPr>
            <p:cNvPr id="49" name="直線コネクタ 48"/>
            <p:cNvCxnSpPr/>
            <p:nvPr/>
          </p:nvCxnSpPr>
          <p:spPr>
            <a:xfrm>
              <a:off x="1190724" y="1820201"/>
              <a:ext cx="2857520" cy="172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6" name="スライド番号プレースホルダー 2"/>
          <p:cNvSpPr>
            <a:spLocks noGrp="1"/>
          </p:cNvSpPr>
          <p:nvPr>
            <p:ph type="sldNum" sz="quarter" idx="12"/>
          </p:nvPr>
        </p:nvSpPr>
        <p:spPr>
          <a:xfrm>
            <a:off x="4405611" y="6448110"/>
            <a:ext cx="332778" cy="365125"/>
          </a:xfrm>
        </p:spPr>
        <p:txBody>
          <a:bodyPr/>
          <a:lstStyle/>
          <a:p>
            <a:pPr>
              <a:defRPr/>
            </a:pPr>
            <a:r>
              <a:rPr lang="en-US" altLang="ja-JP" sz="1200" dirty="0" smtClean="0">
                <a:solidFill>
                  <a:schemeClr val="tx1"/>
                </a:solidFill>
                <a:latin typeface="ＭＳ ゴシック" panose="020B0609070205080204" pitchFamily="49" charset="-128"/>
                <a:ea typeface="ＭＳ ゴシック" panose="020B0609070205080204" pitchFamily="49" charset="-128"/>
              </a:rPr>
              <a:t>6</a:t>
            </a:r>
            <a:endParaRPr lang="ja-JP" altLang="en-US" sz="12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72908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altLang="ja-JP"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8462</TotalTime>
  <Pages>0</Pages>
  <Words>851</Words>
  <Characters>0</Characters>
  <Application>Microsoft Office PowerPoint</Application>
  <DocSecurity>0</DocSecurity>
  <PresentationFormat>画面に合わせる (4:3)</PresentationFormat>
  <Lines>0</Lines>
  <Paragraphs>216</Paragraphs>
  <Slides>6</Slides>
  <Notes>3</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vt:i4>
      </vt:variant>
    </vt:vector>
  </HeadingPairs>
  <TitlesOfParts>
    <vt:vector size="21" baseType="lpstr">
      <vt:lpstr>HGPｺﾞｼｯｸE</vt:lpstr>
      <vt:lpstr>HGP創英角ｺﾞｼｯｸUB</vt:lpstr>
      <vt:lpstr>HGP創英角ﾎﾟｯﾌﾟ体</vt:lpstr>
      <vt:lpstr>HGSｺﾞｼｯｸE</vt:lpstr>
      <vt:lpstr>HG丸ｺﾞｼｯｸM-PRO</vt:lpstr>
      <vt:lpstr>Meiryo UI</vt:lpstr>
      <vt:lpstr>ＭＳ Ｐゴシック</vt:lpstr>
      <vt:lpstr>MS UI Gothic</vt:lpstr>
      <vt:lpstr>ＭＳ ゴシック</vt:lpstr>
      <vt:lpstr>SimSun</vt:lpstr>
      <vt:lpstr>メイリオ</vt:lpstr>
      <vt:lpstr>Arial</vt:lpstr>
      <vt:lpstr>Calibri</vt:lpstr>
      <vt:lpstr>Wingdings</vt:lpstr>
      <vt:lpstr>Office ​​テーマ</vt:lpstr>
      <vt:lpstr>地域医療介護総合確保基金　概要</vt:lpstr>
      <vt:lpstr>地域医療介護総合確保基金の予算</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医療・介護サービスの提供体制改革のための新たな財政支援制度に係る大阪府の考え方（素案）</dc:title>
  <dc:creator>大阪府庁</dc:creator>
  <cp:lastModifiedBy>Administrator</cp:lastModifiedBy>
  <cp:revision>1330</cp:revision>
  <cp:lastPrinted>2017-06-27T08:32:36Z</cp:lastPrinted>
  <dcterms:created xsi:type="dcterms:W3CDTF">2014-04-17T18:40:00Z</dcterms:created>
  <dcterms:modified xsi:type="dcterms:W3CDTF">2017-06-27T08:37:43Z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0x010100E8746D7FFC1F654FAD61CA2012E0EF5D</vt:lpwstr>
  </property>
  <property fmtid="{D5CDD505-2E9C-101B-9397-08002B2CF9AE}" pid="3" name="KSOProductBuildVer">
    <vt:lpwstr>1033-9.1.0.4550</vt:lpwstr>
  </property>
</Properties>
</file>