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4"/>
  </p:sldMasterIdLst>
  <p:notesMasterIdLst>
    <p:notesMasterId r:id="rId9"/>
  </p:notesMasterIdLst>
  <p:sldIdLst>
    <p:sldId id="1136" r:id="rId5"/>
    <p:sldId id="979" r:id="rId6"/>
    <p:sldId id="1138" r:id="rId7"/>
    <p:sldId id="1137" r:id="rId8"/>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41" autoAdjust="0"/>
    <p:restoredTop sz="92269" autoAdjust="0"/>
  </p:normalViewPr>
  <p:slideViewPr>
    <p:cSldViewPr>
      <p:cViewPr varScale="1">
        <p:scale>
          <a:sx n="68" d="100"/>
          <a:sy n="68" d="100"/>
        </p:scale>
        <p:origin x="1422" y="78"/>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50" d="100"/>
          <a:sy n="50" d="100"/>
        </p:scale>
        <p:origin x="-2292" y="-10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0644" tIns="45322" rIns="90644" bIns="45322" rtlCol="0"/>
          <a:lstStyle>
            <a:lvl1pPr algn="r">
              <a:defRPr sz="1200"/>
            </a:lvl1pPr>
          </a:lstStyle>
          <a:p>
            <a:fld id="{E8015E26-EA39-4BBD-B2E3-A451BCF8D7DD}" type="datetimeFigureOut">
              <a:rPr kumimoji="1" lang="ja-JP" altLang="en-US" smtClean="0"/>
              <a:t>2017/6/27</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387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44" tIns="45322" rIns="90644" bIns="45322" rtlCol="0" anchor="b"/>
          <a:lstStyle>
            <a:lvl1pPr algn="r">
              <a:defRPr sz="1200"/>
            </a:lvl1pPr>
          </a:lstStyle>
          <a:p>
            <a:fld id="{5EA24BE0-0B8F-43E0-842D-23A51D12E971}" type="slidenum">
              <a:rPr kumimoji="1" lang="ja-JP" altLang="en-US" smtClean="0"/>
              <a:t>‹#›</a:t>
            </a:fld>
            <a:endParaRPr kumimoji="1" lang="ja-JP" altLang="en-US"/>
          </a:p>
        </p:txBody>
      </p:sp>
    </p:spTree>
    <p:extLst>
      <p:ext uri="{BB962C8B-B14F-4D97-AF65-F5344CB8AC3E}">
        <p14:creationId xmlns:p14="http://schemas.microsoft.com/office/powerpoint/2010/main" val="4011040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98500" y="741363"/>
            <a:ext cx="5338763" cy="36972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4905D30-6EC5-4F13-9C3D-E319005C0FBD}" type="slidenum">
              <a:rPr lang="ja-JP" altLang="en-US" smtClean="0">
                <a:solidFill>
                  <a:prstClr val="black"/>
                </a:solidFill>
              </a:rPr>
              <a:pPr/>
              <a:t>1</a:t>
            </a:fld>
            <a:endParaRPr lang="ja-JP" altLang="en-US" dirty="0">
              <a:solidFill>
                <a:prstClr val="black"/>
              </a:solidFill>
            </a:endParaRPr>
          </a:p>
        </p:txBody>
      </p:sp>
    </p:spTree>
    <p:extLst>
      <p:ext uri="{BB962C8B-B14F-4D97-AF65-F5344CB8AC3E}">
        <p14:creationId xmlns:p14="http://schemas.microsoft.com/office/powerpoint/2010/main" val="233734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9592" eaLnBrk="0" hangingPunct="0">
              <a:defRPr kumimoji="1" sz="2400">
                <a:solidFill>
                  <a:schemeClr val="tx1"/>
                </a:solidFill>
                <a:latin typeface="Times New Roman" pitchFamily="18" charset="0"/>
                <a:ea typeface="ＭＳ Ｐゴシック" charset="-128"/>
              </a:defRPr>
            </a:lvl1pPr>
            <a:lvl2pPr marL="736486" indent="-283264" defTabSz="909592" eaLnBrk="0" hangingPunct="0">
              <a:defRPr kumimoji="1" sz="2400">
                <a:solidFill>
                  <a:schemeClr val="tx1"/>
                </a:solidFill>
                <a:latin typeface="Times New Roman" pitchFamily="18" charset="0"/>
                <a:ea typeface="ＭＳ Ｐゴシック" charset="-128"/>
              </a:defRPr>
            </a:lvl2pPr>
            <a:lvl3pPr marL="1133056" indent="-226611" defTabSz="909592" eaLnBrk="0" hangingPunct="0">
              <a:defRPr kumimoji="1" sz="2400">
                <a:solidFill>
                  <a:schemeClr val="tx1"/>
                </a:solidFill>
                <a:latin typeface="Times New Roman" pitchFamily="18" charset="0"/>
                <a:ea typeface="ＭＳ Ｐゴシック" charset="-128"/>
              </a:defRPr>
            </a:lvl3pPr>
            <a:lvl4pPr marL="1586278" indent="-226611" defTabSz="909592" eaLnBrk="0" hangingPunct="0">
              <a:defRPr kumimoji="1" sz="2400">
                <a:solidFill>
                  <a:schemeClr val="tx1"/>
                </a:solidFill>
                <a:latin typeface="Times New Roman" pitchFamily="18" charset="0"/>
                <a:ea typeface="ＭＳ Ｐゴシック" charset="-128"/>
              </a:defRPr>
            </a:lvl4pPr>
            <a:lvl5pPr marL="2039501" indent="-226611" defTabSz="909592" eaLnBrk="0" hangingPunct="0">
              <a:defRPr kumimoji="1" sz="2400">
                <a:solidFill>
                  <a:schemeClr val="tx1"/>
                </a:solidFill>
                <a:latin typeface="Times New Roman" pitchFamily="18" charset="0"/>
                <a:ea typeface="ＭＳ Ｐゴシック" charset="-128"/>
              </a:defRPr>
            </a:lvl5pPr>
            <a:lvl6pPr marL="2492723" indent="-226611" defTabSz="909592"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45945" indent="-226611" defTabSz="909592"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399168" indent="-226611" defTabSz="909592"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52390" indent="-226611" defTabSz="909592"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fld id="{5EA79ACE-9C85-4AD6-9C58-2B8DF996693C}" type="slidenum">
              <a:rPr lang="en-US" altLang="ja-JP" sz="1200"/>
              <a:pPr eaLnBrk="1" hangingPunct="1"/>
              <a:t>4</a:t>
            </a:fld>
            <a:endParaRPr lang="en-US" altLang="ja-JP" sz="1200"/>
          </a:p>
        </p:txBody>
      </p:sp>
      <p:sp>
        <p:nvSpPr>
          <p:cNvPr id="4099" name="Rectangle 2"/>
          <p:cNvSpPr>
            <a:spLocks noGrp="1" noRot="1" noChangeAspect="1" noChangeArrowheads="1" noTextEdit="1"/>
          </p:cNvSpPr>
          <p:nvPr>
            <p:ph type="sldImg"/>
          </p:nvPr>
        </p:nvSpPr>
        <p:spPr>
          <a:xfrm>
            <a:off x="700088" y="739775"/>
            <a:ext cx="5340350" cy="3697288"/>
          </a:xfrm>
          <a:ln/>
        </p:spPr>
      </p:sp>
      <p:sp>
        <p:nvSpPr>
          <p:cNvPr id="4100" name="Rectangle 3"/>
          <p:cNvSpPr>
            <a:spLocks noGrp="1" noChangeArrowheads="1"/>
          </p:cNvSpPr>
          <p:nvPr>
            <p:ph type="body" idx="1"/>
          </p:nvPr>
        </p:nvSpPr>
        <p:spPr>
          <a:xfrm>
            <a:off x="898521" y="4683386"/>
            <a:ext cx="4938722" cy="44438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smtClean="0">
              <a:ea typeface="ＭＳ Ｐ明朝" pitchFamily="18" charset="-128"/>
            </a:endParaRPr>
          </a:p>
        </p:txBody>
      </p:sp>
    </p:spTree>
    <p:extLst>
      <p:ext uri="{BB962C8B-B14F-4D97-AF65-F5344CB8AC3E}">
        <p14:creationId xmlns:p14="http://schemas.microsoft.com/office/powerpoint/2010/main" val="1270232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4"/>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4" y="3886202"/>
            <a:ext cx="6934200" cy="1752600"/>
          </a:xfrm>
        </p:spPr>
        <p:txBody>
          <a:bodyPr/>
          <a:lstStyle>
            <a:lvl1pPr marL="0" indent="0" algn="ctr">
              <a:buNone/>
              <a:defRPr>
                <a:solidFill>
                  <a:schemeClr val="tx1">
                    <a:tint val="75000"/>
                  </a:schemeClr>
                </a:solidFill>
              </a:defRPr>
            </a:lvl1pPr>
            <a:lvl2pPr marL="457011" indent="0" algn="ctr">
              <a:buNone/>
              <a:defRPr>
                <a:solidFill>
                  <a:schemeClr val="tx1">
                    <a:tint val="75000"/>
                  </a:schemeClr>
                </a:solidFill>
              </a:defRPr>
            </a:lvl2pPr>
            <a:lvl3pPr marL="914020" indent="0" algn="ctr">
              <a:buNone/>
              <a:defRPr>
                <a:solidFill>
                  <a:schemeClr val="tx1">
                    <a:tint val="75000"/>
                  </a:schemeClr>
                </a:solidFill>
              </a:defRPr>
            </a:lvl3pPr>
            <a:lvl4pPr marL="1371030" indent="0" algn="ctr">
              <a:buNone/>
              <a:defRPr>
                <a:solidFill>
                  <a:schemeClr val="tx1">
                    <a:tint val="75000"/>
                  </a:schemeClr>
                </a:solidFill>
              </a:defRPr>
            </a:lvl4pPr>
            <a:lvl5pPr marL="1828040" indent="0" algn="ctr">
              <a:buNone/>
              <a:defRPr>
                <a:solidFill>
                  <a:schemeClr val="tx1">
                    <a:tint val="75000"/>
                  </a:schemeClr>
                </a:solidFill>
              </a:defRPr>
            </a:lvl5pPr>
            <a:lvl6pPr marL="2285051" indent="0" algn="ctr">
              <a:buNone/>
              <a:defRPr>
                <a:solidFill>
                  <a:schemeClr val="tx1">
                    <a:tint val="75000"/>
                  </a:schemeClr>
                </a:solidFill>
              </a:defRPr>
            </a:lvl6pPr>
            <a:lvl7pPr marL="2742060" indent="0" algn="ctr">
              <a:buNone/>
              <a:defRPr>
                <a:solidFill>
                  <a:schemeClr val="tx1">
                    <a:tint val="75000"/>
                  </a:schemeClr>
                </a:solidFill>
              </a:defRPr>
            </a:lvl7pPr>
            <a:lvl8pPr marL="3199070" indent="0" algn="ctr">
              <a:buNone/>
              <a:defRPr>
                <a:solidFill>
                  <a:schemeClr val="tx1">
                    <a:tint val="75000"/>
                  </a:schemeClr>
                </a:solidFill>
              </a:defRPr>
            </a:lvl8pPr>
            <a:lvl9pPr marL="365608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2D4AF3-E49D-4F8D-9B6B-4F1481891438}"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1645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88814C-9C8F-46CC-A4C2-15D345F9A75B}"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368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3" y="274643"/>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4EEA1A-6ECB-4DD9-B921-A0F361F19809}"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271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B75AA2-AB14-4F5A-A6B8-4EDF756F9626}"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5450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43"/>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21"/>
            <a:ext cx="8420100" cy="1500187"/>
          </a:xfrm>
        </p:spPr>
        <p:txBody>
          <a:bodyPr anchor="b"/>
          <a:lstStyle>
            <a:lvl1pPr marL="0" indent="0">
              <a:buNone/>
              <a:defRPr sz="2000">
                <a:solidFill>
                  <a:schemeClr val="tx1">
                    <a:tint val="75000"/>
                  </a:schemeClr>
                </a:solidFill>
              </a:defRPr>
            </a:lvl1pPr>
            <a:lvl2pPr marL="457011" indent="0">
              <a:buNone/>
              <a:defRPr sz="1800">
                <a:solidFill>
                  <a:schemeClr val="tx1">
                    <a:tint val="75000"/>
                  </a:schemeClr>
                </a:solidFill>
              </a:defRPr>
            </a:lvl2pPr>
            <a:lvl3pPr marL="914020" indent="0">
              <a:buNone/>
              <a:defRPr sz="1600">
                <a:solidFill>
                  <a:schemeClr val="tx1">
                    <a:tint val="75000"/>
                  </a:schemeClr>
                </a:solidFill>
              </a:defRPr>
            </a:lvl3pPr>
            <a:lvl4pPr marL="1371030" indent="0">
              <a:buNone/>
              <a:defRPr sz="1400">
                <a:solidFill>
                  <a:schemeClr val="tx1">
                    <a:tint val="75000"/>
                  </a:schemeClr>
                </a:solidFill>
              </a:defRPr>
            </a:lvl4pPr>
            <a:lvl5pPr marL="1828040" indent="0">
              <a:buNone/>
              <a:defRPr sz="1400">
                <a:solidFill>
                  <a:schemeClr val="tx1">
                    <a:tint val="75000"/>
                  </a:schemeClr>
                </a:solidFill>
              </a:defRPr>
            </a:lvl5pPr>
            <a:lvl6pPr marL="2285051" indent="0">
              <a:buNone/>
              <a:defRPr sz="1400">
                <a:solidFill>
                  <a:schemeClr val="tx1">
                    <a:tint val="75000"/>
                  </a:schemeClr>
                </a:solidFill>
              </a:defRPr>
            </a:lvl6pPr>
            <a:lvl7pPr marL="2742060" indent="0">
              <a:buNone/>
              <a:defRPr sz="1400">
                <a:solidFill>
                  <a:schemeClr val="tx1">
                    <a:tint val="75000"/>
                  </a:schemeClr>
                </a:solidFill>
              </a:defRPr>
            </a:lvl7pPr>
            <a:lvl8pPr marL="3199070" indent="0">
              <a:buNone/>
              <a:defRPr sz="1400">
                <a:solidFill>
                  <a:schemeClr val="tx1">
                    <a:tint val="75000"/>
                  </a:schemeClr>
                </a:solidFill>
              </a:defRPr>
            </a:lvl8pPr>
            <a:lvl9pPr marL="365608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A331869-9063-44A2-A8F9-A7868A93DF18}"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816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5" y="1600208"/>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8"/>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D8DD09D-6BB9-4EA4-A71E-49AA722DB854}"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5070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1" y="1535114"/>
            <a:ext cx="4376870" cy="639762"/>
          </a:xfrm>
        </p:spPr>
        <p:txBody>
          <a:bodyPr anchor="b"/>
          <a:lstStyle>
            <a:lvl1pPr marL="0" indent="0">
              <a:buNone/>
              <a:defRPr sz="2400" b="1"/>
            </a:lvl1pPr>
            <a:lvl2pPr marL="457011" indent="0">
              <a:buNone/>
              <a:defRPr sz="2000" b="1"/>
            </a:lvl2pPr>
            <a:lvl3pPr marL="914020" indent="0">
              <a:buNone/>
              <a:defRPr sz="1800" b="1"/>
            </a:lvl3pPr>
            <a:lvl4pPr marL="1371030" indent="0">
              <a:buNone/>
              <a:defRPr sz="1600" b="1"/>
            </a:lvl4pPr>
            <a:lvl5pPr marL="1828040" indent="0">
              <a:buNone/>
              <a:defRPr sz="1600" b="1"/>
            </a:lvl5pPr>
            <a:lvl6pPr marL="2285051" indent="0">
              <a:buNone/>
              <a:defRPr sz="1600" b="1"/>
            </a:lvl6pPr>
            <a:lvl7pPr marL="2742060" indent="0">
              <a:buNone/>
              <a:defRPr sz="1600" b="1"/>
            </a:lvl7pPr>
            <a:lvl8pPr marL="3199070" indent="0">
              <a:buNone/>
              <a:defRPr sz="1600" b="1"/>
            </a:lvl8pPr>
            <a:lvl9pPr marL="365608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9" y="1535114"/>
            <a:ext cx="4378590" cy="639762"/>
          </a:xfrm>
        </p:spPr>
        <p:txBody>
          <a:bodyPr anchor="b"/>
          <a:lstStyle>
            <a:lvl1pPr marL="0" indent="0">
              <a:buNone/>
              <a:defRPr sz="2400" b="1"/>
            </a:lvl1pPr>
            <a:lvl2pPr marL="457011" indent="0">
              <a:buNone/>
              <a:defRPr sz="2000" b="1"/>
            </a:lvl2pPr>
            <a:lvl3pPr marL="914020" indent="0">
              <a:buNone/>
              <a:defRPr sz="1800" b="1"/>
            </a:lvl3pPr>
            <a:lvl4pPr marL="1371030" indent="0">
              <a:buNone/>
              <a:defRPr sz="1600" b="1"/>
            </a:lvl4pPr>
            <a:lvl5pPr marL="1828040" indent="0">
              <a:buNone/>
              <a:defRPr sz="1600" b="1"/>
            </a:lvl5pPr>
            <a:lvl6pPr marL="2285051" indent="0">
              <a:buNone/>
              <a:defRPr sz="1600" b="1"/>
            </a:lvl6pPr>
            <a:lvl7pPr marL="2742060" indent="0">
              <a:buNone/>
              <a:defRPr sz="1600" b="1"/>
            </a:lvl7pPr>
            <a:lvl8pPr marL="3199070" indent="0">
              <a:buNone/>
              <a:defRPr sz="1600" b="1"/>
            </a:lvl8pPr>
            <a:lvl9pPr marL="365608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9"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9562D9-920B-4496-83F8-BAC9131FACBD}"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536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DFDCD3B-8B7A-49E1-B5C3-BCD2A6712F80}"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601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81E32-7228-4251-8385-387B21AB3E83}"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88929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80" y="27306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4" y="1435108"/>
            <a:ext cx="3259006" cy="4691063"/>
          </a:xfrm>
        </p:spPr>
        <p:txBody>
          <a:bodyPr/>
          <a:lstStyle>
            <a:lvl1pPr marL="0" indent="0">
              <a:buNone/>
              <a:defRPr sz="1400"/>
            </a:lvl1pPr>
            <a:lvl2pPr marL="457011" indent="0">
              <a:buNone/>
              <a:defRPr sz="1200"/>
            </a:lvl2pPr>
            <a:lvl3pPr marL="914020" indent="0">
              <a:buNone/>
              <a:defRPr sz="1000"/>
            </a:lvl3pPr>
            <a:lvl4pPr marL="1371030" indent="0">
              <a:buNone/>
              <a:defRPr sz="900"/>
            </a:lvl4pPr>
            <a:lvl5pPr marL="1828040" indent="0">
              <a:buNone/>
              <a:defRPr sz="900"/>
            </a:lvl5pPr>
            <a:lvl6pPr marL="2285051" indent="0">
              <a:buNone/>
              <a:defRPr sz="900"/>
            </a:lvl6pPr>
            <a:lvl7pPr marL="2742060" indent="0">
              <a:buNone/>
              <a:defRPr sz="900"/>
            </a:lvl7pPr>
            <a:lvl8pPr marL="3199070" indent="0">
              <a:buNone/>
              <a:defRPr sz="900"/>
            </a:lvl8pPr>
            <a:lvl9pPr marL="365608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E8D0F3-A355-416D-9699-4C3F854E52BE}"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6660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011" indent="0">
              <a:buNone/>
              <a:defRPr sz="2800"/>
            </a:lvl2pPr>
            <a:lvl3pPr marL="914020" indent="0">
              <a:buNone/>
              <a:defRPr sz="2400"/>
            </a:lvl3pPr>
            <a:lvl4pPr marL="1371030" indent="0">
              <a:buNone/>
              <a:defRPr sz="2000"/>
            </a:lvl4pPr>
            <a:lvl5pPr marL="1828040" indent="0">
              <a:buNone/>
              <a:defRPr sz="2000"/>
            </a:lvl5pPr>
            <a:lvl6pPr marL="2285051" indent="0">
              <a:buNone/>
              <a:defRPr sz="2000"/>
            </a:lvl6pPr>
            <a:lvl7pPr marL="2742060" indent="0">
              <a:buNone/>
              <a:defRPr sz="2000"/>
            </a:lvl7pPr>
            <a:lvl8pPr marL="3199070" indent="0">
              <a:buNone/>
              <a:defRPr sz="2000"/>
            </a:lvl8pPr>
            <a:lvl9pPr marL="365608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011" indent="0">
              <a:buNone/>
              <a:defRPr sz="1200"/>
            </a:lvl2pPr>
            <a:lvl3pPr marL="914020" indent="0">
              <a:buNone/>
              <a:defRPr sz="1000"/>
            </a:lvl3pPr>
            <a:lvl4pPr marL="1371030" indent="0">
              <a:buNone/>
              <a:defRPr sz="900"/>
            </a:lvl4pPr>
            <a:lvl5pPr marL="1828040" indent="0">
              <a:buNone/>
              <a:defRPr sz="900"/>
            </a:lvl5pPr>
            <a:lvl6pPr marL="2285051" indent="0">
              <a:buNone/>
              <a:defRPr sz="900"/>
            </a:lvl6pPr>
            <a:lvl7pPr marL="2742060" indent="0">
              <a:buNone/>
              <a:defRPr sz="900"/>
            </a:lvl7pPr>
            <a:lvl8pPr marL="3199070" indent="0">
              <a:buNone/>
              <a:defRPr sz="900"/>
            </a:lvl8pPr>
            <a:lvl9pPr marL="365608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0DF9502-DF99-404A-8BDC-6BB4E1352EBB}" type="datetime1">
              <a:rPr lang="ja-JP" altLang="en-US" smtClean="0">
                <a:solidFill>
                  <a:prstClr val="black">
                    <a:tint val="75000"/>
                  </a:prstClr>
                </a:solidFill>
              </a:rPr>
              <a:pPr/>
              <a:t>2017/6/27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6EB9A95-ED33-4511-BE13-7D4DF57979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959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03" tIns="45700" rIns="91403" bIns="4570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8"/>
            <a:ext cx="8915400" cy="4525963"/>
          </a:xfrm>
          <a:prstGeom prst="rect">
            <a:avLst/>
          </a:prstGeom>
        </p:spPr>
        <p:txBody>
          <a:bodyPr vert="horz" lIns="91403" tIns="45700" rIns="91403" bIns="4570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93"/>
            <a:ext cx="2311400" cy="365125"/>
          </a:xfrm>
          <a:prstGeom prst="rect">
            <a:avLst/>
          </a:prstGeom>
        </p:spPr>
        <p:txBody>
          <a:bodyPr vert="horz" lIns="91403" tIns="45700" rIns="91403" bIns="45700" rtlCol="0" anchor="ctr"/>
          <a:lstStyle>
            <a:lvl1pPr algn="l">
              <a:defRPr sz="1200">
                <a:solidFill>
                  <a:schemeClr val="tx1">
                    <a:tint val="75000"/>
                  </a:schemeClr>
                </a:solidFill>
              </a:defRPr>
            </a:lvl1pPr>
          </a:lstStyle>
          <a:p>
            <a:pPr defTabSz="914020"/>
            <a:fld id="{CC8D177F-97D9-4128-B7D5-D09F821B7F91}" type="datetime1">
              <a:rPr lang="ja-JP" altLang="en-US" smtClean="0">
                <a:solidFill>
                  <a:prstClr val="black">
                    <a:tint val="75000"/>
                  </a:prstClr>
                </a:solidFill>
              </a:rPr>
              <a:pPr defTabSz="914020"/>
              <a:t>2017/6/27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8" y="6356393"/>
            <a:ext cx="3136900" cy="365125"/>
          </a:xfrm>
          <a:prstGeom prst="rect">
            <a:avLst/>
          </a:prstGeom>
        </p:spPr>
        <p:txBody>
          <a:bodyPr vert="horz" lIns="91403" tIns="45700" rIns="91403" bIns="45700" rtlCol="0" anchor="ctr"/>
          <a:lstStyle>
            <a:lvl1pPr algn="ctr">
              <a:defRPr sz="1200">
                <a:solidFill>
                  <a:schemeClr val="tx1">
                    <a:tint val="75000"/>
                  </a:schemeClr>
                </a:solidFill>
              </a:defRPr>
            </a:lvl1pPr>
          </a:lstStyle>
          <a:p>
            <a:pPr defTabSz="91402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4" y="6356393"/>
            <a:ext cx="2311400" cy="365125"/>
          </a:xfrm>
          <a:prstGeom prst="rect">
            <a:avLst/>
          </a:prstGeom>
        </p:spPr>
        <p:txBody>
          <a:bodyPr vert="horz" lIns="91403" tIns="45700" rIns="91403" bIns="45700" rtlCol="0" anchor="ctr"/>
          <a:lstStyle>
            <a:lvl1pPr algn="r">
              <a:defRPr sz="2000">
                <a:solidFill>
                  <a:schemeClr val="tx1">
                    <a:tint val="75000"/>
                  </a:schemeClr>
                </a:solidFill>
              </a:defRPr>
            </a:lvl1pPr>
          </a:lstStyle>
          <a:p>
            <a:pPr defTabSz="914020"/>
            <a:fld id="{36EB9A95-ED33-4511-BE13-7D4DF579795E}" type="slidenum">
              <a:rPr lang="ja-JP" altLang="en-US" smtClean="0">
                <a:solidFill>
                  <a:prstClr val="black">
                    <a:tint val="75000"/>
                  </a:prstClr>
                </a:solidFill>
              </a:rPr>
              <a:pPr defTabSz="914020"/>
              <a:t>‹#›</a:t>
            </a:fld>
            <a:endParaRPr lang="ja-JP" altLang="en-US">
              <a:solidFill>
                <a:prstClr val="black">
                  <a:tint val="75000"/>
                </a:prstClr>
              </a:solidFill>
            </a:endParaRPr>
          </a:p>
        </p:txBody>
      </p:sp>
    </p:spTree>
    <p:extLst>
      <p:ext uri="{BB962C8B-B14F-4D97-AF65-F5344CB8AC3E}">
        <p14:creationId xmlns:p14="http://schemas.microsoft.com/office/powerpoint/2010/main" val="4198351269"/>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hf hdr="0" ftr="0" dt="0"/>
  <p:txStyles>
    <p:titleStyle>
      <a:lvl1pPr algn="ctr" defTabSz="914020" rtl="0" eaLnBrk="1" latinLnBrk="0" hangingPunct="1">
        <a:spcBef>
          <a:spcPct val="0"/>
        </a:spcBef>
        <a:buNone/>
        <a:defRPr kumimoji="1" sz="4400" kern="1200">
          <a:solidFill>
            <a:schemeClr val="tx1"/>
          </a:solidFill>
          <a:latin typeface="+mj-lt"/>
          <a:ea typeface="+mj-ea"/>
          <a:cs typeface="+mj-cs"/>
        </a:defRPr>
      </a:lvl1pPr>
    </p:titleStyle>
    <p:bodyStyle>
      <a:lvl1pPr marL="342758" indent="-342758" algn="l" defTabSz="91402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641" indent="-285631" algn="l" defTabSz="91402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526" indent="-228505" algn="l" defTabSz="91402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9535"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6544"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3556"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0565"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7575"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4584" indent="-228505" algn="l" defTabSz="91402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020" rtl="0" eaLnBrk="1" latinLnBrk="0" hangingPunct="1">
        <a:defRPr kumimoji="1" sz="1800" kern="1200">
          <a:solidFill>
            <a:schemeClr val="tx1"/>
          </a:solidFill>
          <a:latin typeface="+mn-lt"/>
          <a:ea typeface="+mn-ea"/>
          <a:cs typeface="+mn-cs"/>
        </a:defRPr>
      </a:lvl1pPr>
      <a:lvl2pPr marL="457011" algn="l" defTabSz="914020" rtl="0" eaLnBrk="1" latinLnBrk="0" hangingPunct="1">
        <a:defRPr kumimoji="1" sz="1800" kern="1200">
          <a:solidFill>
            <a:schemeClr val="tx1"/>
          </a:solidFill>
          <a:latin typeface="+mn-lt"/>
          <a:ea typeface="+mn-ea"/>
          <a:cs typeface="+mn-cs"/>
        </a:defRPr>
      </a:lvl2pPr>
      <a:lvl3pPr marL="914020" algn="l" defTabSz="914020" rtl="0" eaLnBrk="1" latinLnBrk="0" hangingPunct="1">
        <a:defRPr kumimoji="1" sz="1800" kern="1200">
          <a:solidFill>
            <a:schemeClr val="tx1"/>
          </a:solidFill>
          <a:latin typeface="+mn-lt"/>
          <a:ea typeface="+mn-ea"/>
          <a:cs typeface="+mn-cs"/>
        </a:defRPr>
      </a:lvl3pPr>
      <a:lvl4pPr marL="1371030" algn="l" defTabSz="914020" rtl="0" eaLnBrk="1" latinLnBrk="0" hangingPunct="1">
        <a:defRPr kumimoji="1" sz="1800" kern="1200">
          <a:solidFill>
            <a:schemeClr val="tx1"/>
          </a:solidFill>
          <a:latin typeface="+mn-lt"/>
          <a:ea typeface="+mn-ea"/>
          <a:cs typeface="+mn-cs"/>
        </a:defRPr>
      </a:lvl4pPr>
      <a:lvl5pPr marL="1828040" algn="l" defTabSz="914020" rtl="0" eaLnBrk="1" latinLnBrk="0" hangingPunct="1">
        <a:defRPr kumimoji="1" sz="1800" kern="1200">
          <a:solidFill>
            <a:schemeClr val="tx1"/>
          </a:solidFill>
          <a:latin typeface="+mn-lt"/>
          <a:ea typeface="+mn-ea"/>
          <a:cs typeface="+mn-cs"/>
        </a:defRPr>
      </a:lvl5pPr>
      <a:lvl6pPr marL="2285051" algn="l" defTabSz="914020" rtl="0" eaLnBrk="1" latinLnBrk="0" hangingPunct="1">
        <a:defRPr kumimoji="1" sz="1800" kern="1200">
          <a:solidFill>
            <a:schemeClr val="tx1"/>
          </a:solidFill>
          <a:latin typeface="+mn-lt"/>
          <a:ea typeface="+mn-ea"/>
          <a:cs typeface="+mn-cs"/>
        </a:defRPr>
      </a:lvl6pPr>
      <a:lvl7pPr marL="2742060" algn="l" defTabSz="914020" rtl="0" eaLnBrk="1" latinLnBrk="0" hangingPunct="1">
        <a:defRPr kumimoji="1" sz="1800" kern="1200">
          <a:solidFill>
            <a:schemeClr val="tx1"/>
          </a:solidFill>
          <a:latin typeface="+mn-lt"/>
          <a:ea typeface="+mn-ea"/>
          <a:cs typeface="+mn-cs"/>
        </a:defRPr>
      </a:lvl7pPr>
      <a:lvl8pPr marL="3199070" algn="l" defTabSz="914020" rtl="0" eaLnBrk="1" latinLnBrk="0" hangingPunct="1">
        <a:defRPr kumimoji="1" sz="1800" kern="1200">
          <a:solidFill>
            <a:schemeClr val="tx1"/>
          </a:solidFill>
          <a:latin typeface="+mn-lt"/>
          <a:ea typeface="+mn-ea"/>
          <a:cs typeface="+mn-cs"/>
        </a:defRPr>
      </a:lvl8pPr>
      <a:lvl9pPr marL="3656080" algn="l" defTabSz="91402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6456" y="764704"/>
            <a:ext cx="9777537" cy="5668218"/>
          </a:xfrm>
          <a:prstGeom prst="rect">
            <a:avLst/>
          </a:prstGeom>
          <a:noFill/>
          <a:ln>
            <a:solidFill>
              <a:schemeClr val="tx1"/>
            </a:solidFill>
          </a:ln>
        </p:spPr>
        <p:txBody>
          <a:bodyPr wrap="square" rtlCol="0">
            <a:spAutoFit/>
          </a:bodyPr>
          <a:lstStyle/>
          <a:p>
            <a:r>
              <a:rPr lang="ja-JP" altLang="en-US" sz="1600" b="1" u="sng" dirty="0" smtClean="0">
                <a:latin typeface="+mn-ea"/>
              </a:rPr>
              <a:t>１．</a:t>
            </a:r>
            <a:r>
              <a:rPr lang="ja-JP" altLang="en-US" sz="1600" b="1" u="sng" dirty="0">
                <a:latin typeface="+mn-ea"/>
              </a:rPr>
              <a:t>目的</a:t>
            </a:r>
            <a:r>
              <a:rPr lang="ja-JP" altLang="en-US" b="1" u="sng" dirty="0" smtClean="0">
                <a:latin typeface="+mn-ea"/>
              </a:rPr>
              <a:t>　　　　</a:t>
            </a:r>
            <a:r>
              <a:rPr lang="ja-JP" altLang="en-US" b="1" dirty="0" smtClean="0">
                <a:latin typeface="+mn-ea"/>
              </a:rPr>
              <a:t>　</a:t>
            </a:r>
            <a:r>
              <a:rPr lang="ja-JP" altLang="en-US" b="1" u="sng" dirty="0" smtClean="0">
                <a:latin typeface="+mn-ea"/>
              </a:rPr>
              <a:t>　</a:t>
            </a:r>
            <a:endParaRPr lang="en-US" altLang="ja-JP" b="1" u="sng" dirty="0" smtClean="0">
              <a:latin typeface="+mn-ea"/>
            </a:endParaRPr>
          </a:p>
          <a:p>
            <a:pPr marL="273050" indent="-273050"/>
            <a:r>
              <a:rPr lang="ja-JP" altLang="en-US" sz="1600" dirty="0" smtClean="0">
                <a:latin typeface="+mn-ea"/>
              </a:rPr>
              <a:t>　　</a:t>
            </a:r>
            <a:r>
              <a:rPr lang="ja-JP" altLang="en-US" sz="1600" dirty="0">
                <a:latin typeface="+mn-ea"/>
              </a:rPr>
              <a:t>　</a:t>
            </a:r>
            <a:r>
              <a:rPr lang="ja-JP" altLang="en-US" sz="1600" dirty="0" smtClean="0">
                <a:latin typeface="+mn-ea"/>
              </a:rPr>
              <a:t>医療計画は、医療機能の分化・連携の推進を通じて、地域において切れ目のない医療の提供を実現し、良質かつ適切な医療を効率的に提供する体制の確保を図ることを目的としている。</a:t>
            </a:r>
            <a:endParaRPr lang="en-US" altLang="ja-JP" sz="1600" dirty="0" smtClean="0">
              <a:latin typeface="+mn-ea"/>
            </a:endParaRPr>
          </a:p>
          <a:p>
            <a:pPr marL="273050" indent="-273050"/>
            <a:r>
              <a:rPr lang="ja-JP" altLang="en-US" sz="1600" dirty="0">
                <a:latin typeface="+mn-ea"/>
              </a:rPr>
              <a:t>　</a:t>
            </a:r>
            <a:r>
              <a:rPr lang="ja-JP" altLang="en-US" sz="1600" dirty="0" smtClean="0">
                <a:latin typeface="+mn-ea"/>
              </a:rPr>
              <a:t>　　本検討会は、現行の医療計画の課題等について整理を行うことにより、平成３０年度からの次期医療計画をより実効性の高いものとするため、医療計画の作成指針等の見直しについて検討する。</a:t>
            </a:r>
            <a:endParaRPr lang="en-US" altLang="ja-JP" sz="1600" dirty="0" smtClean="0">
              <a:latin typeface="+mn-ea"/>
            </a:endParaRPr>
          </a:p>
          <a:p>
            <a:pPr>
              <a:lnSpc>
                <a:spcPts val="1000"/>
              </a:lnSpc>
            </a:pPr>
            <a:endParaRPr lang="en-US" altLang="ja-JP" sz="1400" dirty="0" smtClean="0">
              <a:latin typeface="+mn-ea"/>
            </a:endParaRPr>
          </a:p>
          <a:p>
            <a:r>
              <a:rPr lang="ja-JP" altLang="en-US" sz="1600" b="1" u="sng" dirty="0" smtClean="0">
                <a:latin typeface="+mn-ea"/>
              </a:rPr>
              <a:t>２．</a:t>
            </a:r>
            <a:r>
              <a:rPr lang="ja-JP" altLang="en-US" sz="1600" b="1" u="sng" dirty="0">
                <a:latin typeface="+mn-ea"/>
              </a:rPr>
              <a:t>検討事項</a:t>
            </a:r>
            <a:endParaRPr lang="en-US" altLang="ja-JP" sz="1600" b="1" u="sng" dirty="0" smtClean="0">
              <a:latin typeface="+mn-ea"/>
            </a:endParaRPr>
          </a:p>
          <a:p>
            <a:pPr marL="273050" indent="-273050"/>
            <a:r>
              <a:rPr lang="ja-JP" altLang="en-US" sz="1600" dirty="0" smtClean="0">
                <a:latin typeface="+mn-ea"/>
              </a:rPr>
              <a:t>　・　医療計画の作成指針等に</a:t>
            </a:r>
            <a:r>
              <a:rPr lang="ja-JP" altLang="en-US" sz="1600" dirty="0">
                <a:latin typeface="+mn-ea"/>
              </a:rPr>
              <a:t>ついて</a:t>
            </a:r>
          </a:p>
          <a:p>
            <a:pPr marL="273050" indent="-273050"/>
            <a:r>
              <a:rPr lang="ja-JP" altLang="en-US" sz="1600" dirty="0">
                <a:latin typeface="+mn-ea"/>
              </a:rPr>
              <a:t>　・</a:t>
            </a:r>
            <a:r>
              <a:rPr lang="ja-JP" altLang="en-US" sz="1600" dirty="0" smtClean="0">
                <a:latin typeface="+mn-ea"/>
              </a:rPr>
              <a:t>　医療計画における地域医療構想の位置付けについて</a:t>
            </a:r>
            <a:endParaRPr lang="en-US" altLang="ja-JP" sz="1600" dirty="0" smtClean="0">
              <a:latin typeface="+mn-ea"/>
            </a:endParaRPr>
          </a:p>
          <a:p>
            <a:pPr marL="273050" indent="-273050"/>
            <a:r>
              <a:rPr lang="ja-JP" altLang="en-US" sz="1600" dirty="0">
                <a:latin typeface="+mn-ea"/>
              </a:rPr>
              <a:t>　</a:t>
            </a:r>
            <a:r>
              <a:rPr lang="ja-JP" altLang="en-US" sz="1600" dirty="0" smtClean="0">
                <a:latin typeface="+mn-ea"/>
              </a:rPr>
              <a:t>・　地域包括ケアシステムの構築を含む医療介護の連携について</a:t>
            </a:r>
            <a:endParaRPr lang="en-US" altLang="ja-JP" sz="1600" dirty="0" smtClean="0">
              <a:latin typeface="+mn-ea"/>
            </a:endParaRPr>
          </a:p>
          <a:p>
            <a:pPr marL="273050" indent="-273050"/>
            <a:r>
              <a:rPr lang="ja-JP" altLang="en-US" sz="1600" dirty="0">
                <a:latin typeface="+mn-ea"/>
              </a:rPr>
              <a:t>　</a:t>
            </a:r>
            <a:r>
              <a:rPr lang="ja-JP" altLang="en-US" sz="1600" dirty="0" smtClean="0">
                <a:latin typeface="+mn-ea"/>
              </a:rPr>
              <a:t>・　その他医療計画の策定及び施策の実施に必要な事項について</a:t>
            </a:r>
            <a:endParaRPr lang="en-US" altLang="ja-JP" sz="1400" dirty="0">
              <a:latin typeface="+mn-ea"/>
            </a:endParaRPr>
          </a:p>
          <a:p>
            <a:endParaRPr lang="en-US" altLang="ja-JP" sz="800" dirty="0">
              <a:latin typeface="+mn-ea"/>
            </a:endParaRPr>
          </a:p>
          <a:p>
            <a:r>
              <a:rPr lang="ja-JP" altLang="en-US" sz="1600" b="1" u="sng" dirty="0" smtClean="0">
                <a:latin typeface="+mn-ea"/>
              </a:rPr>
              <a:t>３．構成員（○は座長）</a:t>
            </a:r>
            <a:endParaRPr lang="en-US" altLang="ja-JP" sz="1600" u="sng" dirty="0">
              <a:latin typeface="+mn-ea"/>
            </a:endParaRPr>
          </a:p>
          <a:p>
            <a:r>
              <a:rPr lang="ja-JP" altLang="en-US" sz="1400" dirty="0" smtClean="0">
                <a:latin typeface="+mn-ea"/>
              </a:rPr>
              <a:t>　　相澤　孝夫</a:t>
            </a:r>
            <a:r>
              <a:rPr lang="ja-JP" altLang="en-US" sz="1400" dirty="0">
                <a:latin typeface="+mn-ea"/>
              </a:rPr>
              <a:t>（日本</a:t>
            </a:r>
            <a:r>
              <a:rPr lang="ja-JP" altLang="en-US" sz="1400" dirty="0" smtClean="0">
                <a:latin typeface="+mn-ea"/>
              </a:rPr>
              <a:t>病院会副会長）　　　　　　　　　　　　　　　　　 櫻</a:t>
            </a:r>
            <a:r>
              <a:rPr lang="ja-JP" altLang="en-US" sz="1400" dirty="0">
                <a:latin typeface="+mn-ea"/>
              </a:rPr>
              <a:t>木　章司（日本精神科病院協会理事</a:t>
            </a:r>
            <a:r>
              <a:rPr lang="ja-JP" altLang="en-US" sz="1400" dirty="0" smtClean="0">
                <a:latin typeface="+mn-ea"/>
              </a:rPr>
              <a:t>）</a:t>
            </a:r>
            <a:endParaRPr lang="en-US" altLang="ja-JP" sz="1400" dirty="0" smtClean="0">
              <a:latin typeface="+mn-ea"/>
            </a:endParaRPr>
          </a:p>
          <a:p>
            <a:r>
              <a:rPr lang="ja-JP" altLang="en-US" sz="1400" dirty="0">
                <a:latin typeface="+mn-ea"/>
              </a:rPr>
              <a:t>　</a:t>
            </a:r>
            <a:r>
              <a:rPr lang="ja-JP" altLang="en-US" sz="1400" dirty="0" smtClean="0">
                <a:latin typeface="+mn-ea"/>
              </a:rPr>
              <a:t>　</a:t>
            </a:r>
            <a:r>
              <a:rPr lang="ja-JP" altLang="en-US" sz="1400" dirty="0">
                <a:latin typeface="+mn-ea"/>
              </a:rPr>
              <a:t>安部　好弘（日本</a:t>
            </a:r>
            <a:r>
              <a:rPr lang="ja-JP" altLang="en-US" sz="1400" dirty="0" smtClean="0">
                <a:latin typeface="+mn-ea"/>
              </a:rPr>
              <a:t>薬剤師会常務理事</a:t>
            </a:r>
            <a:r>
              <a:rPr lang="ja-JP" altLang="en-US" sz="1400" dirty="0">
                <a:latin typeface="+mn-ea"/>
              </a:rPr>
              <a:t>）</a:t>
            </a:r>
            <a:r>
              <a:rPr lang="ja-JP" altLang="en-US" sz="1400" dirty="0" smtClean="0">
                <a:latin typeface="+mn-ea"/>
              </a:rPr>
              <a:t>　　</a:t>
            </a:r>
            <a:r>
              <a:rPr lang="ja-JP" altLang="en-US" sz="1400" dirty="0">
                <a:latin typeface="+mn-ea"/>
              </a:rPr>
              <a:t> </a:t>
            </a:r>
            <a:r>
              <a:rPr lang="ja-JP" altLang="en-US" sz="1400" dirty="0" smtClean="0">
                <a:latin typeface="+mn-ea"/>
              </a:rPr>
              <a:t>　　　　　　　　　　　　佐藤</a:t>
            </a:r>
            <a:r>
              <a:rPr lang="ja-JP" altLang="en-US" sz="1400" dirty="0">
                <a:latin typeface="+mn-ea"/>
              </a:rPr>
              <a:t>　保（日本歯科医師会副会長</a:t>
            </a:r>
            <a:r>
              <a:rPr lang="ja-JP" altLang="en-US" sz="1400" dirty="0" smtClean="0">
                <a:latin typeface="+mn-ea"/>
              </a:rPr>
              <a:t>）</a:t>
            </a:r>
            <a:r>
              <a:rPr lang="ja-JP" altLang="en-US" sz="1400" dirty="0">
                <a:latin typeface="+mn-ea"/>
              </a:rPr>
              <a:t>　　</a:t>
            </a:r>
            <a:r>
              <a:rPr lang="ja-JP" altLang="en-US" sz="1400" dirty="0" smtClean="0">
                <a:latin typeface="+mn-ea"/>
              </a:rPr>
              <a:t>　　　　　　　　　　　　 </a:t>
            </a:r>
            <a:endParaRPr lang="en-US" altLang="ja-JP" sz="1400" dirty="0" smtClean="0">
              <a:latin typeface="+mn-ea"/>
            </a:endParaRPr>
          </a:p>
          <a:p>
            <a:r>
              <a:rPr lang="ja-JP" altLang="en-US" sz="1400" dirty="0">
                <a:latin typeface="+mn-ea"/>
              </a:rPr>
              <a:t>　</a:t>
            </a:r>
            <a:r>
              <a:rPr lang="ja-JP" altLang="en-US" sz="1400" dirty="0" smtClean="0">
                <a:latin typeface="+mn-ea"/>
              </a:rPr>
              <a:t>　市川　朝洋（日本医師会常任</a:t>
            </a:r>
            <a:r>
              <a:rPr lang="ja-JP" altLang="en-US" sz="1400" dirty="0">
                <a:latin typeface="+mn-ea"/>
              </a:rPr>
              <a:t>理事</a:t>
            </a:r>
            <a:r>
              <a:rPr lang="ja-JP" altLang="en-US" sz="1400" dirty="0" smtClean="0">
                <a:latin typeface="+mn-ea"/>
              </a:rPr>
              <a:t>）　　　　　　　　　　　　　　　</a:t>
            </a:r>
            <a:r>
              <a:rPr lang="ja-JP" altLang="en-US" sz="800" dirty="0" smtClean="0">
                <a:latin typeface="+mn-ea"/>
              </a:rPr>
              <a:t>　  </a:t>
            </a:r>
            <a:r>
              <a:rPr lang="ja-JP" altLang="en-US" sz="1400" dirty="0" smtClean="0">
                <a:latin typeface="+mn-ea"/>
              </a:rPr>
              <a:t>田中　滋（慶應義塾大学名誉教授）</a:t>
            </a:r>
            <a:endParaRPr lang="en-US" altLang="ja-JP" sz="1400" dirty="0" smtClean="0">
              <a:latin typeface="+mn-ea"/>
            </a:endParaRPr>
          </a:p>
          <a:p>
            <a:r>
              <a:rPr lang="ja-JP" altLang="en-US" sz="1400" dirty="0">
                <a:latin typeface="+mn-ea"/>
              </a:rPr>
              <a:t>　</a:t>
            </a:r>
            <a:r>
              <a:rPr lang="ja-JP" altLang="en-US" sz="1400" dirty="0" smtClean="0">
                <a:latin typeface="+mn-ea"/>
              </a:rPr>
              <a:t>　今村　知明（奈良県立医科大学教授）　　　　</a:t>
            </a:r>
            <a:r>
              <a:rPr lang="ja-JP" altLang="en-US" sz="1400" dirty="0">
                <a:latin typeface="+mn-ea"/>
              </a:rPr>
              <a:t>　</a:t>
            </a:r>
            <a:r>
              <a:rPr lang="ja-JP" altLang="en-US" sz="1400" dirty="0" smtClean="0">
                <a:latin typeface="+mn-ea"/>
              </a:rPr>
              <a:t>　　　　　　　　 　西澤</a:t>
            </a:r>
            <a:r>
              <a:rPr lang="ja-JP" altLang="en-US" sz="1400" dirty="0">
                <a:latin typeface="+mn-ea"/>
              </a:rPr>
              <a:t>　</a:t>
            </a:r>
            <a:r>
              <a:rPr lang="ja-JP" altLang="en-US" sz="1400" dirty="0" smtClean="0">
                <a:latin typeface="+mn-ea"/>
              </a:rPr>
              <a:t>寛俊</a:t>
            </a:r>
            <a:r>
              <a:rPr lang="ja-JP" altLang="en-US" sz="1400" dirty="0">
                <a:latin typeface="+mn-ea"/>
              </a:rPr>
              <a:t>（全日本病院協会会長</a:t>
            </a:r>
            <a:r>
              <a:rPr lang="ja-JP" altLang="en-US" sz="1400" dirty="0" smtClean="0">
                <a:latin typeface="+mn-ea"/>
              </a:rPr>
              <a:t>）</a:t>
            </a:r>
            <a:endParaRPr lang="en-US" altLang="ja-JP" sz="1400" dirty="0" smtClean="0">
              <a:latin typeface="+mn-ea"/>
            </a:endParaRPr>
          </a:p>
          <a:p>
            <a:r>
              <a:rPr lang="ja-JP" altLang="en-US" sz="400" dirty="0" smtClean="0">
                <a:latin typeface="+mn-ea"/>
              </a:rPr>
              <a:t>  </a:t>
            </a:r>
            <a:r>
              <a:rPr lang="ja-JP" altLang="en-US" sz="400" dirty="0">
                <a:latin typeface="+mn-ea"/>
              </a:rPr>
              <a:t>　</a:t>
            </a:r>
            <a:r>
              <a:rPr lang="ja-JP" altLang="en-US" sz="1400" dirty="0" smtClean="0">
                <a:latin typeface="+mn-ea"/>
              </a:rPr>
              <a:t>○遠藤　久夫（学習院大学経済学部教授）</a:t>
            </a:r>
            <a:r>
              <a:rPr lang="ja-JP" altLang="en-US" sz="1400" dirty="0">
                <a:latin typeface="+mn-ea"/>
              </a:rPr>
              <a:t>　　</a:t>
            </a:r>
            <a:r>
              <a:rPr lang="ja-JP" altLang="en-US" sz="1400" dirty="0" smtClean="0">
                <a:latin typeface="+mn-ea"/>
              </a:rPr>
              <a:t>　　　　　　</a:t>
            </a:r>
            <a:r>
              <a:rPr lang="ja-JP" altLang="en-US" sz="1400" dirty="0">
                <a:latin typeface="+mn-ea"/>
              </a:rPr>
              <a:t>　</a:t>
            </a:r>
            <a:r>
              <a:rPr lang="ja-JP" altLang="en-US" sz="1400" dirty="0" smtClean="0">
                <a:latin typeface="+mn-ea"/>
              </a:rPr>
              <a:t>　　　　野原</a:t>
            </a:r>
            <a:r>
              <a:rPr lang="ja-JP" altLang="en-US" sz="1400" dirty="0">
                <a:latin typeface="+mn-ea"/>
              </a:rPr>
              <a:t>　勝（岩手県保健福祉部副部長</a:t>
            </a:r>
            <a:r>
              <a:rPr lang="ja-JP" altLang="en-US" sz="1400" dirty="0" smtClean="0">
                <a:latin typeface="+mn-ea"/>
              </a:rPr>
              <a:t>）</a:t>
            </a:r>
            <a:endParaRPr lang="en-US" altLang="ja-JP" sz="1400" dirty="0" smtClean="0">
              <a:latin typeface="+mn-ea"/>
            </a:endParaRPr>
          </a:p>
          <a:p>
            <a:r>
              <a:rPr lang="ja-JP" altLang="en-US" sz="1400" dirty="0" smtClean="0">
                <a:latin typeface="+mn-ea"/>
              </a:rPr>
              <a:t>　　尾形　裕也</a:t>
            </a:r>
            <a:r>
              <a:rPr lang="ja-JP" altLang="en-US" sz="1400" dirty="0">
                <a:latin typeface="+mn-ea"/>
              </a:rPr>
              <a:t>（東京大学</a:t>
            </a:r>
            <a:r>
              <a:rPr lang="ja-JP" altLang="en-US" sz="1400" dirty="0" smtClean="0">
                <a:latin typeface="+mn-ea"/>
              </a:rPr>
              <a:t>政策</a:t>
            </a:r>
            <a:r>
              <a:rPr lang="ja-JP" altLang="en-US" sz="1400" dirty="0">
                <a:latin typeface="+mn-ea"/>
              </a:rPr>
              <a:t>ビジョン</a:t>
            </a:r>
            <a:r>
              <a:rPr lang="ja-JP" altLang="en-US" sz="1400" dirty="0" smtClean="0">
                <a:latin typeface="+mn-ea"/>
              </a:rPr>
              <a:t>研究センター特</a:t>
            </a:r>
            <a:r>
              <a:rPr lang="ja-JP" altLang="en-US" sz="1400" dirty="0">
                <a:latin typeface="+mn-ea"/>
              </a:rPr>
              <a:t>任教授</a:t>
            </a:r>
            <a:r>
              <a:rPr lang="ja-JP" altLang="en-US" sz="1400" dirty="0" smtClean="0">
                <a:latin typeface="+mn-ea"/>
              </a:rPr>
              <a:t>）　</a:t>
            </a:r>
            <a:r>
              <a:rPr lang="ja-JP" altLang="en-US" sz="1000" dirty="0" smtClean="0">
                <a:latin typeface="+mn-ea"/>
              </a:rPr>
              <a:t> </a:t>
            </a:r>
            <a:r>
              <a:rPr lang="ja-JP" altLang="en-US" sz="1400" dirty="0" smtClean="0">
                <a:latin typeface="+mn-ea"/>
              </a:rPr>
              <a:t>藤井</a:t>
            </a:r>
            <a:r>
              <a:rPr lang="ja-JP" altLang="en-US" sz="1400" dirty="0">
                <a:latin typeface="+mn-ea"/>
              </a:rPr>
              <a:t>　康弘（全国健康保険協会理事</a:t>
            </a:r>
            <a:r>
              <a:rPr lang="ja-JP" altLang="en-US" sz="1400" dirty="0" smtClean="0">
                <a:latin typeface="+mn-ea"/>
              </a:rPr>
              <a:t>）</a:t>
            </a:r>
            <a:endParaRPr lang="en-US" altLang="ja-JP" sz="1400" dirty="0" smtClean="0">
              <a:latin typeface="+mn-ea"/>
            </a:endParaRPr>
          </a:p>
          <a:p>
            <a:r>
              <a:rPr lang="ja-JP" altLang="en-US" sz="1400" dirty="0">
                <a:latin typeface="+mn-ea"/>
              </a:rPr>
              <a:t>　</a:t>
            </a:r>
            <a:r>
              <a:rPr lang="ja-JP" altLang="en-US" sz="1400" dirty="0" smtClean="0">
                <a:latin typeface="+mn-ea"/>
              </a:rPr>
              <a:t>　加納　繁</a:t>
            </a:r>
            <a:r>
              <a:rPr lang="ja-JP" altLang="en-US" sz="1400" dirty="0">
                <a:latin typeface="+mn-ea"/>
              </a:rPr>
              <a:t>照（日本医療法人協会会長</a:t>
            </a:r>
            <a:r>
              <a:rPr lang="ja-JP" altLang="en-US" sz="1400" dirty="0" smtClean="0">
                <a:latin typeface="+mn-ea"/>
              </a:rPr>
              <a:t>）</a:t>
            </a:r>
            <a:r>
              <a:rPr lang="ja-JP" altLang="en-US" sz="1400" dirty="0">
                <a:latin typeface="+mn-ea"/>
              </a:rPr>
              <a:t>　　</a:t>
            </a:r>
            <a:r>
              <a:rPr lang="ja-JP" altLang="en-US" sz="1400" dirty="0" smtClean="0">
                <a:latin typeface="+mn-ea"/>
              </a:rPr>
              <a:t>　　　　　　　　　　　　</a:t>
            </a:r>
            <a:r>
              <a:rPr lang="ja-JP" altLang="en-US" sz="1000" dirty="0" smtClean="0">
                <a:latin typeface="+mn-ea"/>
              </a:rPr>
              <a:t>  </a:t>
            </a:r>
            <a:r>
              <a:rPr lang="ja-JP" altLang="en-US" sz="1400" dirty="0" smtClean="0">
                <a:latin typeface="+mn-ea"/>
              </a:rPr>
              <a:t>本多</a:t>
            </a:r>
            <a:r>
              <a:rPr lang="ja-JP" altLang="en-US" sz="1400" dirty="0">
                <a:latin typeface="+mn-ea"/>
              </a:rPr>
              <a:t>　伸行（健康保険組合連合会理事</a:t>
            </a:r>
            <a:r>
              <a:rPr lang="ja-JP" altLang="en-US" sz="1400" dirty="0" smtClean="0">
                <a:latin typeface="+mn-ea"/>
              </a:rPr>
              <a:t>）</a:t>
            </a:r>
            <a:endParaRPr lang="en-US" altLang="ja-JP" sz="1400" dirty="0" smtClean="0">
              <a:latin typeface="+mn-ea"/>
            </a:endParaRPr>
          </a:p>
          <a:p>
            <a:r>
              <a:rPr lang="ja-JP" altLang="en-US" sz="1400" dirty="0">
                <a:latin typeface="+mn-ea"/>
              </a:rPr>
              <a:t>　</a:t>
            </a:r>
            <a:r>
              <a:rPr lang="ja-JP" altLang="en-US" sz="1400" dirty="0" smtClean="0">
                <a:latin typeface="+mn-ea"/>
              </a:rPr>
              <a:t>　齋藤</a:t>
            </a:r>
            <a:r>
              <a:rPr lang="ja-JP" altLang="en-US" sz="1400" dirty="0">
                <a:latin typeface="+mn-ea"/>
              </a:rPr>
              <a:t>　訓子（日本看護協会常任理事） </a:t>
            </a:r>
            <a:r>
              <a:rPr lang="ja-JP" altLang="en-US" sz="1400" dirty="0" smtClean="0">
                <a:latin typeface="+mn-ea"/>
              </a:rPr>
              <a:t>　　　　　　　　　</a:t>
            </a:r>
            <a:r>
              <a:rPr lang="ja-JP" altLang="en-US" sz="1400" dirty="0">
                <a:latin typeface="+mn-ea"/>
              </a:rPr>
              <a:t>　</a:t>
            </a:r>
            <a:r>
              <a:rPr lang="ja-JP" altLang="en-US" sz="1400" dirty="0" smtClean="0">
                <a:latin typeface="+mn-ea"/>
              </a:rPr>
              <a:t>　　　</a:t>
            </a:r>
            <a:r>
              <a:rPr lang="ja-JP" altLang="en-US" sz="1000" dirty="0" smtClean="0">
                <a:latin typeface="+mn-ea"/>
              </a:rPr>
              <a:t>　</a:t>
            </a:r>
            <a:r>
              <a:rPr lang="ja-JP" altLang="en-US" sz="600" dirty="0" smtClean="0">
                <a:latin typeface="+mn-ea"/>
              </a:rPr>
              <a:t>  </a:t>
            </a:r>
            <a:r>
              <a:rPr lang="ja-JP" altLang="en-US" sz="1400" dirty="0" smtClean="0">
                <a:latin typeface="+mn-ea"/>
              </a:rPr>
              <a:t>山口　育子（</a:t>
            </a:r>
            <a:r>
              <a:rPr lang="en-US" altLang="ja-JP" sz="1400" dirty="0" smtClean="0">
                <a:latin typeface="+mn-ea"/>
              </a:rPr>
              <a:t>NPO</a:t>
            </a:r>
            <a:r>
              <a:rPr lang="ja-JP" altLang="en-US" sz="1400" dirty="0" smtClean="0">
                <a:latin typeface="+mn-ea"/>
              </a:rPr>
              <a:t>法人ささえあい医療人権センター</a:t>
            </a:r>
            <a:r>
              <a:rPr lang="en-US" altLang="ja-JP" sz="1400" dirty="0" smtClean="0">
                <a:latin typeface="+mn-ea"/>
              </a:rPr>
              <a:t>COML</a:t>
            </a:r>
            <a:r>
              <a:rPr lang="ja-JP" altLang="en-US" sz="1400" dirty="0" smtClean="0">
                <a:latin typeface="+mn-ea"/>
              </a:rPr>
              <a:t>理事長）</a:t>
            </a:r>
            <a:endParaRPr lang="ja-JP" altLang="en-US" sz="1400" dirty="0">
              <a:latin typeface="+mn-ea"/>
            </a:endParaRPr>
          </a:p>
          <a:p>
            <a:r>
              <a:rPr lang="ja-JP" altLang="en-US" sz="800" dirty="0">
                <a:latin typeface="+mn-ea"/>
              </a:rPr>
              <a:t>　</a:t>
            </a:r>
            <a:r>
              <a:rPr lang="ja-JP" altLang="en-US" sz="800" dirty="0" smtClean="0">
                <a:latin typeface="+mn-ea"/>
              </a:rPr>
              <a:t>　　</a:t>
            </a:r>
            <a:endParaRPr lang="en-US" altLang="ja-JP" sz="800" dirty="0">
              <a:latin typeface="+mn-ea"/>
            </a:endParaRPr>
          </a:p>
          <a:p>
            <a:r>
              <a:rPr lang="ja-JP" altLang="en-US" sz="1600" b="1" u="sng" dirty="0">
                <a:latin typeface="+mn-ea"/>
              </a:rPr>
              <a:t>４</a:t>
            </a:r>
            <a:r>
              <a:rPr lang="ja-JP" altLang="en-US" sz="1600" b="1" u="sng" dirty="0" smtClean="0">
                <a:latin typeface="+mn-ea"/>
              </a:rPr>
              <a:t>．スケジュール</a:t>
            </a:r>
            <a:r>
              <a:rPr lang="ja-JP" altLang="en-US" sz="1400" dirty="0">
                <a:latin typeface="+mn-ea"/>
              </a:rPr>
              <a:t>　</a:t>
            </a:r>
            <a:endParaRPr lang="en-US" altLang="ja-JP" sz="1600" dirty="0">
              <a:latin typeface="+mn-ea"/>
            </a:endParaRPr>
          </a:p>
          <a:p>
            <a:r>
              <a:rPr lang="ja-JP" altLang="en-US" sz="1600" dirty="0">
                <a:latin typeface="+mn-ea"/>
              </a:rPr>
              <a:t>　</a:t>
            </a:r>
            <a:r>
              <a:rPr lang="ja-JP" altLang="en-US" sz="1600" dirty="0" smtClean="0">
                <a:latin typeface="+mn-ea"/>
              </a:rPr>
              <a:t>・　平成</a:t>
            </a:r>
            <a:r>
              <a:rPr lang="en-US" altLang="ja-JP" sz="1600" dirty="0" smtClean="0">
                <a:latin typeface="+mn-ea"/>
              </a:rPr>
              <a:t>28</a:t>
            </a:r>
            <a:r>
              <a:rPr lang="ja-JP" altLang="en-US" sz="1600" dirty="0" smtClean="0">
                <a:latin typeface="+mn-ea"/>
              </a:rPr>
              <a:t>年５月から</a:t>
            </a:r>
            <a:r>
              <a:rPr lang="en-US" altLang="ja-JP" sz="1600" dirty="0" smtClean="0">
                <a:latin typeface="+mn-ea"/>
              </a:rPr>
              <a:t>12</a:t>
            </a:r>
            <a:r>
              <a:rPr lang="ja-JP" altLang="en-US" sz="1600" dirty="0" smtClean="0">
                <a:latin typeface="+mn-ea"/>
              </a:rPr>
              <a:t>月までに開催した検討会（計８回）において議論した内容について、</a:t>
            </a:r>
            <a:r>
              <a:rPr lang="en-US" altLang="ja-JP" sz="1600" dirty="0" smtClean="0">
                <a:latin typeface="+mn-ea"/>
              </a:rPr>
              <a:t>12</a:t>
            </a:r>
            <a:r>
              <a:rPr lang="ja-JP" altLang="en-US" sz="1600" dirty="0" smtClean="0">
                <a:latin typeface="+mn-ea"/>
              </a:rPr>
              <a:t>月にとりまとめ</a:t>
            </a:r>
            <a:endParaRPr lang="en-US" altLang="ja-JP" sz="1600" dirty="0" smtClean="0">
              <a:latin typeface="+mn-ea"/>
            </a:endParaRPr>
          </a:p>
          <a:p>
            <a:r>
              <a:rPr lang="ja-JP" altLang="en-US" sz="1600" dirty="0">
                <a:latin typeface="+mn-ea"/>
              </a:rPr>
              <a:t>　</a:t>
            </a:r>
            <a:r>
              <a:rPr lang="ja-JP" altLang="en-US" sz="1600" dirty="0" smtClean="0">
                <a:latin typeface="+mn-ea"/>
              </a:rPr>
              <a:t>・　療養病床の取扱い等、一部課題については、平成</a:t>
            </a:r>
            <a:r>
              <a:rPr lang="en-US" altLang="ja-JP" sz="1600" dirty="0" smtClean="0">
                <a:latin typeface="+mn-ea"/>
              </a:rPr>
              <a:t>29</a:t>
            </a:r>
            <a:r>
              <a:rPr lang="ja-JP" altLang="en-US" sz="1600" dirty="0" smtClean="0">
                <a:latin typeface="+mn-ea"/>
              </a:rPr>
              <a:t>年２月以降、検討を継続</a:t>
            </a:r>
            <a:endParaRPr lang="en-US" altLang="ja-JP" sz="1600" dirty="0">
              <a:latin typeface="+mn-ea"/>
            </a:endParaRPr>
          </a:p>
        </p:txBody>
      </p:sp>
      <p:sp>
        <p:nvSpPr>
          <p:cNvPr id="6" name="テキスト ボックス 5"/>
          <p:cNvSpPr txBox="1"/>
          <p:nvPr/>
        </p:nvSpPr>
        <p:spPr>
          <a:xfrm>
            <a:off x="0" y="0"/>
            <a:ext cx="9906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医療計画の見直し等に関する検討会</a:t>
            </a:r>
            <a:endParaRPr kumimoji="1" lang="ja-JP" altLang="en-US" sz="2800" dirty="0"/>
          </a:p>
        </p:txBody>
      </p:sp>
      <p:sp>
        <p:nvSpPr>
          <p:cNvPr id="7" name="スライド番号プレースホルダー 2"/>
          <p:cNvSpPr>
            <a:spLocks noGrp="1"/>
          </p:cNvSpPr>
          <p:nvPr>
            <p:ph type="sldNum" sz="quarter" idx="12"/>
          </p:nvPr>
        </p:nvSpPr>
        <p:spPr>
          <a:xfrm>
            <a:off x="4761632" y="6432922"/>
            <a:ext cx="367184" cy="365125"/>
          </a:xfrm>
        </p:spPr>
        <p:txBody>
          <a:bodyPr/>
          <a:lstStyle/>
          <a:p>
            <a:r>
              <a:rPr lang="en-US" altLang="ja-JP" sz="1200" dirty="0" smtClean="0">
                <a:solidFill>
                  <a:schemeClr val="tx1"/>
                </a:solidFill>
                <a:latin typeface="ＭＳ ゴシック" panose="020B0609070205080204" pitchFamily="49" charset="-128"/>
                <a:ea typeface="ＭＳ ゴシック" panose="020B0609070205080204" pitchFamily="49" charset="-128"/>
              </a:rPr>
              <a:t>2</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29983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第７次医療計画の見直しの概要</a:t>
            </a:r>
            <a:endParaRPr kumimoji="1" lang="ja-JP" altLang="en-US" sz="2800" dirty="0"/>
          </a:p>
        </p:txBody>
      </p:sp>
      <p:grpSp>
        <p:nvGrpSpPr>
          <p:cNvPr id="26" name="グループ化 25"/>
          <p:cNvGrpSpPr/>
          <p:nvPr/>
        </p:nvGrpSpPr>
        <p:grpSpPr>
          <a:xfrm>
            <a:off x="128464" y="4745250"/>
            <a:ext cx="9649072" cy="1008112"/>
            <a:chOff x="128464" y="4745250"/>
            <a:chExt cx="9649072" cy="1008112"/>
          </a:xfrm>
        </p:grpSpPr>
        <p:sp>
          <p:nvSpPr>
            <p:cNvPr id="3" name="角丸四角形 2"/>
            <p:cNvSpPr/>
            <p:nvPr/>
          </p:nvSpPr>
          <p:spPr>
            <a:xfrm>
              <a:off x="128464" y="4961274"/>
              <a:ext cx="964907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テキスト ボックス 4"/>
            <p:cNvSpPr txBox="1"/>
            <p:nvPr/>
          </p:nvSpPr>
          <p:spPr>
            <a:xfrm>
              <a:off x="200472" y="4745250"/>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５</a:t>
              </a:r>
              <a:r>
                <a:rPr lang="ja-JP" altLang="en-US" sz="1600" b="1" dirty="0" smtClean="0"/>
                <a:t>．基準病床数について</a:t>
              </a:r>
              <a:endParaRPr lang="en-US" altLang="ja-JP" sz="1600" b="1" dirty="0" smtClean="0"/>
            </a:p>
          </p:txBody>
        </p:sp>
        <p:sp>
          <p:nvSpPr>
            <p:cNvPr id="7" name="テキスト ボックス 6"/>
            <p:cNvSpPr txBox="1"/>
            <p:nvPr/>
          </p:nvSpPr>
          <p:spPr>
            <a:xfrm>
              <a:off x="344488" y="5091642"/>
              <a:ext cx="9361040" cy="600164"/>
            </a:xfrm>
            <a:prstGeom prst="rect">
              <a:avLst/>
            </a:prstGeom>
            <a:noFill/>
            <a:ln>
              <a:noFill/>
            </a:ln>
          </p:spPr>
          <p:txBody>
            <a:bodyPr wrap="square" rtlCol="0">
              <a:spAutoFit/>
            </a:bodyPr>
            <a:lstStyle/>
            <a:p>
              <a:pPr>
                <a:spcBef>
                  <a:spcPts val="600"/>
                </a:spcBef>
              </a:pPr>
              <a:r>
                <a:rPr lang="ja-JP" altLang="en-US" sz="1400" dirty="0" smtClean="0"/>
                <a:t>○　基準病床数と病床の必要量の関係性の整理を行い、基準病床数の算定式について必要な見直しを実施。</a:t>
              </a:r>
              <a:endParaRPr lang="en-US" altLang="ja-JP" sz="1400" dirty="0" smtClean="0"/>
            </a:p>
            <a:p>
              <a:pPr>
                <a:spcBef>
                  <a:spcPts val="600"/>
                </a:spcBef>
              </a:pPr>
              <a:r>
                <a:rPr lang="ja-JP" altLang="en-US" sz="1400" dirty="0" smtClean="0"/>
                <a:t>○　療養病床の取扱い等、一部検討が必要な事項については、今後整理を行う予定。</a:t>
              </a:r>
              <a:endParaRPr lang="en-US" altLang="ja-JP" sz="1400" dirty="0" smtClean="0"/>
            </a:p>
          </p:txBody>
        </p:sp>
      </p:grpSp>
      <p:grpSp>
        <p:nvGrpSpPr>
          <p:cNvPr id="9" name="グループ化 8"/>
          <p:cNvGrpSpPr/>
          <p:nvPr/>
        </p:nvGrpSpPr>
        <p:grpSpPr>
          <a:xfrm>
            <a:off x="128464" y="2780928"/>
            <a:ext cx="9649072" cy="792088"/>
            <a:chOff x="128464" y="2780928"/>
            <a:chExt cx="9649072" cy="792088"/>
          </a:xfrm>
        </p:grpSpPr>
        <p:sp>
          <p:nvSpPr>
            <p:cNvPr id="11" name="角丸四角形 10"/>
            <p:cNvSpPr/>
            <p:nvPr/>
          </p:nvSpPr>
          <p:spPr>
            <a:xfrm>
              <a:off x="128464" y="2996952"/>
              <a:ext cx="9649072"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00472" y="2780928"/>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３．地域医療構想について</a:t>
              </a:r>
              <a:endParaRPr lang="en-US" altLang="ja-JP" sz="1600" b="1" dirty="0" smtClean="0"/>
            </a:p>
          </p:txBody>
        </p:sp>
        <p:sp>
          <p:nvSpPr>
            <p:cNvPr id="13" name="テキスト ボックス 12"/>
            <p:cNvSpPr txBox="1"/>
            <p:nvPr/>
          </p:nvSpPr>
          <p:spPr>
            <a:xfrm>
              <a:off x="344488" y="3127320"/>
              <a:ext cx="9361040" cy="307777"/>
            </a:xfrm>
            <a:prstGeom prst="rect">
              <a:avLst/>
            </a:prstGeom>
            <a:noFill/>
            <a:ln>
              <a:noFill/>
            </a:ln>
          </p:spPr>
          <p:txBody>
            <a:bodyPr wrap="square" rtlCol="0">
              <a:spAutoFit/>
            </a:bodyPr>
            <a:lstStyle/>
            <a:p>
              <a:pPr>
                <a:spcBef>
                  <a:spcPts val="600"/>
                </a:spcBef>
              </a:pPr>
              <a:r>
                <a:rPr lang="ja-JP" altLang="en-US" sz="1400" dirty="0" smtClean="0"/>
                <a:t>○　地域医療構想調整会議において議論する内容及び進め方の手順について整理。</a:t>
              </a:r>
              <a:endParaRPr lang="en-US" altLang="ja-JP" sz="1400" dirty="0" smtClean="0"/>
            </a:p>
          </p:txBody>
        </p:sp>
      </p:grpSp>
      <p:grpSp>
        <p:nvGrpSpPr>
          <p:cNvPr id="10" name="グループ化 9"/>
          <p:cNvGrpSpPr/>
          <p:nvPr/>
        </p:nvGrpSpPr>
        <p:grpSpPr>
          <a:xfrm>
            <a:off x="128464" y="3645024"/>
            <a:ext cx="9649072" cy="1008112"/>
            <a:chOff x="128464" y="3645024"/>
            <a:chExt cx="9649072" cy="1008112"/>
          </a:xfrm>
        </p:grpSpPr>
        <p:sp>
          <p:nvSpPr>
            <p:cNvPr id="14" name="角丸四角形 13"/>
            <p:cNvSpPr/>
            <p:nvPr/>
          </p:nvSpPr>
          <p:spPr>
            <a:xfrm>
              <a:off x="128464" y="3861048"/>
              <a:ext cx="964907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200472" y="3645024"/>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４</a:t>
              </a:r>
              <a:r>
                <a:rPr lang="ja-JP" altLang="en-US" sz="1600" b="1" dirty="0" smtClean="0"/>
                <a:t>．医療・介護連携について</a:t>
              </a:r>
              <a:endParaRPr lang="en-US" altLang="ja-JP" sz="1600" b="1" dirty="0" smtClean="0"/>
            </a:p>
          </p:txBody>
        </p:sp>
        <p:sp>
          <p:nvSpPr>
            <p:cNvPr id="16" name="テキスト ボックス 15"/>
            <p:cNvSpPr txBox="1"/>
            <p:nvPr/>
          </p:nvSpPr>
          <p:spPr>
            <a:xfrm>
              <a:off x="344488" y="3991416"/>
              <a:ext cx="9361040" cy="600164"/>
            </a:xfrm>
            <a:prstGeom prst="rect">
              <a:avLst/>
            </a:prstGeom>
            <a:noFill/>
            <a:ln>
              <a:noFill/>
            </a:ln>
          </p:spPr>
          <p:txBody>
            <a:bodyPr wrap="square" rtlCol="0">
              <a:spAutoFit/>
            </a:bodyPr>
            <a:lstStyle/>
            <a:p>
              <a:pPr>
                <a:spcBef>
                  <a:spcPts val="600"/>
                </a:spcBef>
              </a:pPr>
              <a:r>
                <a:rPr lang="ja-JP" altLang="en-US" sz="1400" dirty="0" smtClean="0"/>
                <a:t>○　地域医療構想や介護保険（支援）事業計画と整合性がとれ</a:t>
              </a:r>
              <a:r>
                <a:rPr lang="ja-JP" altLang="en-US" sz="1400" dirty="0"/>
                <a:t>るよう</a:t>
              </a:r>
              <a:r>
                <a:rPr lang="ja-JP" altLang="en-US" sz="1400" dirty="0" smtClean="0"/>
                <a:t>、都道府県と市町村の協議の場を設置。</a:t>
              </a:r>
              <a:endParaRPr lang="en-US" altLang="ja-JP" sz="1400" dirty="0" smtClean="0"/>
            </a:p>
            <a:p>
              <a:pPr>
                <a:spcBef>
                  <a:spcPts val="600"/>
                </a:spcBef>
              </a:pPr>
              <a:r>
                <a:rPr lang="ja-JP" altLang="en-US" sz="1400" dirty="0" smtClean="0"/>
                <a:t>○　地域の実情を把握するための指標を充実させ、多様な職種・事業者の参加を想定した施策を検討。</a:t>
              </a:r>
              <a:endParaRPr lang="en-US" altLang="ja-JP" sz="1400" dirty="0" smtClean="0"/>
            </a:p>
          </p:txBody>
        </p:sp>
      </p:grpSp>
      <p:grpSp>
        <p:nvGrpSpPr>
          <p:cNvPr id="8" name="グループ化 7"/>
          <p:cNvGrpSpPr/>
          <p:nvPr/>
        </p:nvGrpSpPr>
        <p:grpSpPr>
          <a:xfrm>
            <a:off x="128464" y="1700808"/>
            <a:ext cx="9649072" cy="1008112"/>
            <a:chOff x="128464" y="1700808"/>
            <a:chExt cx="9649072" cy="1008112"/>
          </a:xfrm>
        </p:grpSpPr>
        <p:sp>
          <p:nvSpPr>
            <p:cNvPr id="17" name="角丸四角形 16"/>
            <p:cNvSpPr/>
            <p:nvPr/>
          </p:nvSpPr>
          <p:spPr>
            <a:xfrm>
              <a:off x="128464" y="1916832"/>
              <a:ext cx="964907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200472" y="1700808"/>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２</a:t>
              </a:r>
              <a:r>
                <a:rPr lang="ja-JP" altLang="en-US" sz="1600" b="1" dirty="0" smtClean="0"/>
                <a:t>．指標について</a:t>
              </a:r>
              <a:endParaRPr lang="en-US" altLang="ja-JP" sz="1600" b="1" dirty="0" smtClean="0"/>
            </a:p>
          </p:txBody>
        </p:sp>
        <p:sp>
          <p:nvSpPr>
            <p:cNvPr id="19" name="テキスト ボックス 18"/>
            <p:cNvSpPr txBox="1"/>
            <p:nvPr/>
          </p:nvSpPr>
          <p:spPr>
            <a:xfrm>
              <a:off x="344488" y="2047200"/>
              <a:ext cx="9361040" cy="600164"/>
            </a:xfrm>
            <a:prstGeom prst="rect">
              <a:avLst/>
            </a:prstGeom>
            <a:noFill/>
            <a:ln>
              <a:noFill/>
            </a:ln>
          </p:spPr>
          <p:txBody>
            <a:bodyPr wrap="square" rtlCol="0">
              <a:spAutoFit/>
            </a:bodyPr>
            <a:lstStyle/>
            <a:p>
              <a:pPr>
                <a:spcBef>
                  <a:spcPts val="600"/>
                </a:spcBef>
              </a:pPr>
              <a:r>
                <a:rPr lang="ja-JP" altLang="en-US" sz="1400" dirty="0" smtClean="0"/>
                <a:t>○　都道府県ごと、二次医療圏ごとの医療提供体制を客観的に比較するため、共通の指標による現状把握を実施。</a:t>
              </a:r>
              <a:endParaRPr lang="en-US" altLang="ja-JP" sz="1400" dirty="0" smtClean="0"/>
            </a:p>
            <a:p>
              <a:pPr>
                <a:spcBef>
                  <a:spcPts val="600"/>
                </a:spcBef>
              </a:pPr>
              <a:r>
                <a:rPr lang="ja-JP" altLang="en-US" sz="1400" dirty="0"/>
                <a:t>○　現状</a:t>
              </a:r>
              <a:r>
                <a:rPr lang="ja-JP" altLang="en-US" sz="1400" dirty="0" smtClean="0"/>
                <a:t>を踏まえた上で、ＰＤＣＡサイクルを適切に回すことができるよう、指標の見直しを実施。</a:t>
              </a:r>
              <a:endParaRPr lang="en-US" altLang="ja-JP" sz="1400" dirty="0" smtClean="0"/>
            </a:p>
          </p:txBody>
        </p:sp>
      </p:grpSp>
      <p:grpSp>
        <p:nvGrpSpPr>
          <p:cNvPr id="6" name="グループ化 5"/>
          <p:cNvGrpSpPr/>
          <p:nvPr/>
        </p:nvGrpSpPr>
        <p:grpSpPr>
          <a:xfrm>
            <a:off x="128464" y="620688"/>
            <a:ext cx="9649072" cy="1008112"/>
            <a:chOff x="128464" y="620688"/>
            <a:chExt cx="9649072" cy="1008112"/>
          </a:xfrm>
        </p:grpSpPr>
        <p:sp>
          <p:nvSpPr>
            <p:cNvPr id="20" name="角丸四角形 19"/>
            <p:cNvSpPr/>
            <p:nvPr/>
          </p:nvSpPr>
          <p:spPr>
            <a:xfrm>
              <a:off x="128464" y="836712"/>
              <a:ext cx="964907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200472" y="620688"/>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１．５疾病・５事業及び在宅医療について</a:t>
              </a:r>
              <a:endParaRPr lang="en-US" altLang="ja-JP" sz="1600" b="1" dirty="0" smtClean="0"/>
            </a:p>
          </p:txBody>
        </p:sp>
        <p:sp>
          <p:nvSpPr>
            <p:cNvPr id="22" name="テキスト ボックス 21"/>
            <p:cNvSpPr txBox="1"/>
            <p:nvPr/>
          </p:nvSpPr>
          <p:spPr>
            <a:xfrm>
              <a:off x="344488" y="967080"/>
              <a:ext cx="9361040" cy="600164"/>
            </a:xfrm>
            <a:prstGeom prst="rect">
              <a:avLst/>
            </a:prstGeom>
            <a:noFill/>
            <a:ln>
              <a:noFill/>
            </a:ln>
          </p:spPr>
          <p:txBody>
            <a:bodyPr wrap="square" rtlCol="0">
              <a:spAutoFit/>
            </a:bodyPr>
            <a:lstStyle/>
            <a:p>
              <a:pPr>
                <a:spcBef>
                  <a:spcPts val="600"/>
                </a:spcBef>
              </a:pPr>
              <a:r>
                <a:rPr lang="ja-JP" altLang="en-US" sz="1400" dirty="0" smtClean="0"/>
                <a:t>○　引き続き現状の５疾病・５事業及び在宅医療について、重点的に取組みを推進。</a:t>
              </a:r>
              <a:endParaRPr lang="en-US" altLang="ja-JP" sz="1400" dirty="0" smtClean="0"/>
            </a:p>
            <a:p>
              <a:pPr>
                <a:spcBef>
                  <a:spcPts val="600"/>
                </a:spcBef>
              </a:pPr>
              <a:r>
                <a:rPr lang="ja-JP" altLang="en-US" sz="1400" dirty="0" smtClean="0"/>
                <a:t>○　「急性心筋梗塞」から「心筋梗塞等の心血管疾患」への名称の見直し等、必要な見直しを実施。</a:t>
              </a:r>
              <a:endParaRPr lang="en-US" altLang="ja-JP" sz="1400" dirty="0" smtClean="0"/>
            </a:p>
          </p:txBody>
        </p:sp>
      </p:grpSp>
      <p:grpSp>
        <p:nvGrpSpPr>
          <p:cNvPr id="27" name="グループ化 26"/>
          <p:cNvGrpSpPr/>
          <p:nvPr/>
        </p:nvGrpSpPr>
        <p:grpSpPr>
          <a:xfrm>
            <a:off x="128464" y="5805264"/>
            <a:ext cx="9649072" cy="1008112"/>
            <a:chOff x="128464" y="5805264"/>
            <a:chExt cx="9649072" cy="1008112"/>
          </a:xfrm>
        </p:grpSpPr>
        <p:sp>
          <p:nvSpPr>
            <p:cNvPr id="23" name="角丸四角形 22"/>
            <p:cNvSpPr/>
            <p:nvPr/>
          </p:nvSpPr>
          <p:spPr>
            <a:xfrm>
              <a:off x="128464" y="6021288"/>
              <a:ext cx="964907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00472" y="5805264"/>
              <a:ext cx="367240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６</a:t>
              </a:r>
              <a:r>
                <a:rPr lang="ja-JP" altLang="en-US" sz="1600" b="1" dirty="0" smtClean="0"/>
                <a:t>．その他</a:t>
              </a:r>
              <a:endParaRPr lang="en-US" altLang="ja-JP" sz="1600" b="1" dirty="0" smtClean="0"/>
            </a:p>
          </p:txBody>
        </p:sp>
        <p:sp>
          <p:nvSpPr>
            <p:cNvPr id="25" name="テキスト ボックス 24"/>
            <p:cNvSpPr txBox="1"/>
            <p:nvPr/>
          </p:nvSpPr>
          <p:spPr>
            <a:xfrm>
              <a:off x="344488" y="6151656"/>
              <a:ext cx="9361040" cy="523220"/>
            </a:xfrm>
            <a:prstGeom prst="rect">
              <a:avLst/>
            </a:prstGeom>
            <a:noFill/>
            <a:ln>
              <a:noFill/>
            </a:ln>
          </p:spPr>
          <p:txBody>
            <a:bodyPr wrap="square" rtlCol="0">
              <a:spAutoFit/>
            </a:bodyPr>
            <a:lstStyle/>
            <a:p>
              <a:pPr marL="180000" indent="-457200">
                <a:spcBef>
                  <a:spcPts val="600"/>
                </a:spcBef>
              </a:pPr>
              <a:r>
                <a:rPr lang="ja-JP" altLang="en-US" sz="1400" dirty="0" smtClean="0"/>
                <a:t>○　ロコモティブシンドローム、フレイル等については、他の関連施策と調和をとりながら、疾病予防・介護予防等を中心に、医療・介護が連携した総合的な対策を講じることが重要。</a:t>
              </a:r>
              <a:endParaRPr lang="en-US" altLang="ja-JP" sz="1400" dirty="0" smtClean="0"/>
            </a:p>
          </p:txBody>
        </p:sp>
      </p:grpSp>
      <p:sp>
        <p:nvSpPr>
          <p:cNvPr id="29" name="スライド番号プレースホルダー 2"/>
          <p:cNvSpPr>
            <a:spLocks noGrp="1"/>
          </p:cNvSpPr>
          <p:nvPr>
            <p:ph type="sldNum" sz="quarter" idx="12"/>
          </p:nvPr>
        </p:nvSpPr>
        <p:spPr>
          <a:xfrm>
            <a:off x="4769408" y="6517501"/>
            <a:ext cx="367184" cy="365125"/>
          </a:xfrm>
        </p:spPr>
        <p:txBody>
          <a:bodyPr/>
          <a:lstStyle/>
          <a:p>
            <a:r>
              <a:rPr lang="en-US" altLang="ja-JP" sz="1200" dirty="0">
                <a:solidFill>
                  <a:schemeClr val="tx1"/>
                </a:solidFill>
                <a:latin typeface="ＭＳ ゴシック" panose="020B0609070205080204" pitchFamily="49" charset="-128"/>
                <a:ea typeface="ＭＳ ゴシック" panose="020B0609070205080204" pitchFamily="49" charset="-128"/>
              </a:rPr>
              <a:t>3</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9586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0"/>
            <a:ext cx="9906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a:t>３</a:t>
            </a:r>
            <a:r>
              <a:rPr kumimoji="1" lang="ja-JP" altLang="en-US" sz="2800" dirty="0" smtClean="0"/>
              <a:t>．地域医療構想について</a:t>
            </a:r>
            <a:endParaRPr kumimoji="1" lang="ja-JP" altLang="en-US" sz="2800" dirty="0"/>
          </a:p>
        </p:txBody>
      </p:sp>
      <p:sp>
        <p:nvSpPr>
          <p:cNvPr id="3" name="テキスト ボックス 2"/>
          <p:cNvSpPr txBox="1"/>
          <p:nvPr/>
        </p:nvSpPr>
        <p:spPr>
          <a:xfrm>
            <a:off x="128464" y="764704"/>
            <a:ext cx="9649072" cy="815608"/>
          </a:xfrm>
          <a:prstGeom prst="rect">
            <a:avLst/>
          </a:prstGeom>
          <a:noFill/>
          <a:ln>
            <a:solidFill>
              <a:schemeClr val="tx2"/>
            </a:solidFill>
          </a:ln>
        </p:spPr>
        <p:txBody>
          <a:bodyPr wrap="square" rtlCol="0">
            <a:spAutoFit/>
          </a:bodyPr>
          <a:lstStyle/>
          <a:p>
            <a:pPr>
              <a:spcBef>
                <a:spcPts val="600"/>
              </a:spcBef>
            </a:pPr>
            <a:endParaRPr lang="en-US" altLang="ja-JP" sz="1000" b="1" u="sng" dirty="0" smtClean="0"/>
          </a:p>
          <a:p>
            <a:pPr>
              <a:spcBef>
                <a:spcPts val="600"/>
              </a:spcBef>
            </a:pPr>
            <a:endParaRPr lang="en-US" altLang="ja-JP" sz="1000" b="1" u="sng" dirty="0"/>
          </a:p>
          <a:p>
            <a:pPr>
              <a:spcBef>
                <a:spcPts val="600"/>
              </a:spcBef>
            </a:pPr>
            <a:r>
              <a:rPr lang="ja-JP" altLang="en-US" sz="1600" dirty="0"/>
              <a:t>　</a:t>
            </a:r>
            <a:r>
              <a:rPr lang="ja-JP" altLang="en-US" sz="1600" dirty="0" smtClean="0"/>
              <a:t>地域医療構想調整会議での議論の進め方の手順について、以下の通り整理する。</a:t>
            </a:r>
            <a:endParaRPr lang="en-US" altLang="ja-JP" sz="1600" dirty="0" smtClean="0"/>
          </a:p>
        </p:txBody>
      </p:sp>
      <p:pic>
        <p:nvPicPr>
          <p:cNvPr id="19" name="Picture 7" descr="イラスト"/>
          <p:cNvPicPr>
            <a:picLocks noChangeAspect="1" noChangeArrowheads="1"/>
          </p:cNvPicPr>
          <p:nvPr/>
        </p:nvPicPr>
        <p:blipFill>
          <a:blip r:embed="rId2" cstate="print"/>
          <a:srcRect/>
          <a:stretch>
            <a:fillRect/>
          </a:stretch>
        </p:blipFill>
        <p:spPr bwMode="auto">
          <a:xfrm>
            <a:off x="8566566" y="702494"/>
            <a:ext cx="1066954" cy="854298"/>
          </a:xfrm>
          <a:prstGeom prst="rect">
            <a:avLst/>
          </a:prstGeom>
          <a:noFill/>
        </p:spPr>
      </p:pic>
      <p:sp>
        <p:nvSpPr>
          <p:cNvPr id="23" name="テキスト ボックス 22"/>
          <p:cNvSpPr txBox="1"/>
          <p:nvPr/>
        </p:nvSpPr>
        <p:spPr>
          <a:xfrm>
            <a:off x="133793" y="1824333"/>
            <a:ext cx="4747200" cy="323165"/>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defTabSz="1072866"/>
            <a:r>
              <a:rPr lang="ja-JP" altLang="en-US" sz="1500" b="1" dirty="0" smtClean="0">
                <a:solidFill>
                  <a:schemeClr val="tx1"/>
                </a:solidFill>
                <a:latin typeface="メイリオ" pitchFamily="50" charset="-128"/>
                <a:ea typeface="メイリオ" pitchFamily="50" charset="-128"/>
                <a:cs typeface="メイリオ" pitchFamily="50" charset="-128"/>
              </a:rPr>
              <a:t>将来の医療提供体制の構築のための方向性の共有</a:t>
            </a:r>
            <a:endParaRPr lang="en-US" altLang="ja-JP" sz="1500" b="1" dirty="0" smtClean="0">
              <a:solidFill>
                <a:schemeClr val="tx1"/>
              </a:solidFill>
              <a:latin typeface="メイリオ" pitchFamily="50" charset="-128"/>
              <a:ea typeface="メイリオ" pitchFamily="50" charset="-128"/>
              <a:cs typeface="メイリオ" pitchFamily="50" charset="-128"/>
            </a:endParaRPr>
          </a:p>
        </p:txBody>
      </p:sp>
      <p:sp>
        <p:nvSpPr>
          <p:cNvPr id="24" name="正方形/長方形 23"/>
          <p:cNvSpPr/>
          <p:nvPr/>
        </p:nvSpPr>
        <p:spPr>
          <a:xfrm>
            <a:off x="133792" y="1824333"/>
            <a:ext cx="4747200" cy="448498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defTabSz="1072866"/>
            <a:endParaRPr lang="en-US" altLang="ja-JP" sz="1100" b="1" u="sng" dirty="0" smtClean="0">
              <a:solidFill>
                <a:prstClr val="black"/>
              </a:solidFill>
              <a:latin typeface="ＭＳ Ｐゴシック" panose="020B0600070205080204" pitchFamily="50" charset="-128"/>
              <a:ea typeface="ＭＳ Ｐゴシック" panose="020B0600070205080204" pitchFamily="50" charset="-128"/>
            </a:endParaRPr>
          </a:p>
          <a:p>
            <a:pPr defTabSz="1072866"/>
            <a:endParaRPr lang="en-US" altLang="ja-JP" sz="1100" b="1" u="sng" dirty="0">
              <a:solidFill>
                <a:prstClr val="black"/>
              </a:solidFill>
              <a:latin typeface="ＭＳ Ｐゴシック" panose="020B0600070205080204" pitchFamily="50" charset="-128"/>
              <a:ea typeface="ＭＳ Ｐゴシック" panose="020B0600070205080204" pitchFamily="50" charset="-128"/>
            </a:endParaRPr>
          </a:p>
          <a:p>
            <a:pPr defTabSz="1072866"/>
            <a:r>
              <a:rPr lang="ja-JP" altLang="en-US" sz="1400" b="1" u="sng" dirty="0" smtClean="0">
                <a:solidFill>
                  <a:prstClr val="black"/>
                </a:solidFill>
                <a:latin typeface="ＭＳ Ｐゴシック" panose="020B0600070205080204" pitchFamily="50" charset="-128"/>
                <a:ea typeface="ＭＳ Ｐゴシック" panose="020B0600070205080204" pitchFamily="50" charset="-128"/>
              </a:rPr>
              <a:t>（ア）　構想区域における医療機関の役割の明確化</a:t>
            </a:r>
            <a:endParaRPr lang="en-US" altLang="ja-JP" sz="1400" b="1" u="sng" dirty="0" smtClean="0">
              <a:solidFill>
                <a:prstClr val="black"/>
              </a:solidFill>
              <a:latin typeface="ＭＳ Ｐゴシック" panose="020B0600070205080204" pitchFamily="50" charset="-128"/>
              <a:ea typeface="ＭＳ Ｐゴシック" panose="020B0600070205080204" pitchFamily="50" charset="-128"/>
            </a:endParaRPr>
          </a:p>
          <a:p>
            <a:pPr defTabSz="1072866"/>
            <a:endParaRPr lang="en-US" altLang="ja-JP" sz="6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①　以下の</a:t>
            </a:r>
            <a:r>
              <a:rPr lang="ja-JP" altLang="en-US" sz="1400" u="sng" dirty="0">
                <a:solidFill>
                  <a:prstClr val="black"/>
                </a:solidFill>
                <a:latin typeface="ＭＳ Ｐゴシック" panose="020B0600070205080204" pitchFamily="50" charset="-128"/>
                <a:ea typeface="ＭＳ Ｐゴシック" panose="020B0600070205080204" pitchFamily="50" charset="-128"/>
              </a:rPr>
              <a:t>各医療</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機関が担う医療機能等</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を踏まえ、地域医療構想調整会議で検討し、役割を明確化</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defTabSz="1072866"/>
            <a:endParaRPr lang="en-US" altLang="ja-JP" sz="600" dirty="0">
              <a:solidFill>
                <a:prstClr val="black"/>
              </a:solidFill>
              <a:latin typeface="ＭＳ Ｐゴシック" panose="020B0600070205080204" pitchFamily="50" charset="-128"/>
              <a:ea typeface="ＭＳ Ｐゴシック" panose="020B0600070205080204" pitchFamily="50" charset="-128"/>
            </a:endParaRPr>
          </a:p>
          <a:p>
            <a:pPr marL="432000" indent="-198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構想区域の救急医療や災害医療等の中心的な医療機関が担う医療機能</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432000" indent="-198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公的医療機関等及び国立病院機構の各医療機関が担う医療機能</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432000" indent="-198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a:t>
            </a:r>
            <a:r>
              <a:rPr lang="ja-JP" altLang="en-US" sz="1400" dirty="0">
                <a:solidFill>
                  <a:prstClr val="black"/>
                </a:solidFill>
                <a:latin typeface="ＭＳ Ｐゴシック" panose="020B0600070205080204" pitchFamily="50" charset="-128"/>
                <a:ea typeface="ＭＳ Ｐゴシック" panose="020B0600070205080204" pitchFamily="50" charset="-128"/>
              </a:rPr>
              <a:t>地域</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医療</a:t>
            </a:r>
            <a:r>
              <a:rPr lang="ja-JP" altLang="en-US" sz="1400" dirty="0">
                <a:solidFill>
                  <a:prstClr val="black"/>
                </a:solidFill>
                <a:latin typeface="ＭＳ Ｐゴシック" panose="020B0600070205080204" pitchFamily="50" charset="-128"/>
                <a:ea typeface="ＭＳ Ｐゴシック" panose="020B0600070205080204" pitchFamily="50" charset="-128"/>
              </a:rPr>
              <a:t>支援</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病院及び特定機能病院が担う医療機能</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540000" indent="-198000" defTabSz="1072866"/>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②</a:t>
            </a:r>
            <a:r>
              <a:rPr lang="ja-JP" altLang="en-US" sz="1400" dirty="0">
                <a:solidFill>
                  <a:prstClr val="black"/>
                </a:solidFill>
                <a:latin typeface="ＭＳ Ｐゴシック" panose="020B0600070205080204" pitchFamily="50" charset="-128"/>
                <a:ea typeface="ＭＳ Ｐゴシック" panose="020B0600070205080204" pitchFamily="50" charset="-128"/>
              </a:rPr>
              <a:t>　</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上記以外の医療機関については、</a:t>
            </a:r>
            <a:r>
              <a:rPr lang="ja-JP" altLang="en-US" sz="1400" u="sng" dirty="0">
                <a:solidFill>
                  <a:prstClr val="black"/>
                </a:solidFill>
                <a:latin typeface="ＭＳ Ｐゴシック" panose="020B0600070205080204" pitchFamily="50" charset="-128"/>
                <a:ea typeface="ＭＳ Ｐゴシック" panose="020B0600070205080204" pitchFamily="50" charset="-128"/>
              </a:rPr>
              <a:t>上記</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の医療機関が担わない機能</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や、</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上記の医療機関との連携等</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を踏まえ、役割を明確化</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defTabSz="1072866"/>
            <a:r>
              <a:rPr lang="ja-JP" altLang="en-US" sz="1400" b="1" u="sng" dirty="0" smtClean="0">
                <a:solidFill>
                  <a:prstClr val="black"/>
                </a:solidFill>
                <a:latin typeface="ＭＳ Ｐゴシック" panose="020B0600070205080204" pitchFamily="50" charset="-128"/>
                <a:ea typeface="ＭＳ Ｐゴシック" panose="020B0600070205080204" pitchFamily="50" charset="-128"/>
              </a:rPr>
              <a:t>（イ）　病床機能を転換する予定の医療機関の役割の確認</a:t>
            </a:r>
            <a:endParaRPr lang="en-US" altLang="ja-JP" sz="1400" b="1" u="sng" dirty="0" smtClean="0">
              <a:solidFill>
                <a:prstClr val="black"/>
              </a:solidFill>
              <a:latin typeface="ＭＳ Ｐゴシック" panose="020B0600070205080204" pitchFamily="50" charset="-128"/>
              <a:ea typeface="ＭＳ Ｐゴシック" panose="020B0600070205080204" pitchFamily="50" charset="-128"/>
            </a:endParaRPr>
          </a:p>
          <a:p>
            <a:pPr defTabSz="1072866"/>
            <a:endParaRPr lang="en-US" altLang="ja-JP" sz="6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将来に病床機能の転換を予定している医療機関については、その</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転換の内容が地域医療構想の方向性と整合性のあるものとなっているか</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確認</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29" name="テキスト ボックス 28"/>
          <p:cNvSpPr txBox="1"/>
          <p:nvPr/>
        </p:nvSpPr>
        <p:spPr>
          <a:xfrm>
            <a:off x="4969824" y="1824333"/>
            <a:ext cx="4819206" cy="323165"/>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defTabSz="1072866"/>
            <a:r>
              <a:rPr lang="ja-JP" altLang="en-US" sz="1500" b="1" dirty="0" smtClean="0">
                <a:solidFill>
                  <a:schemeClr val="tx1"/>
                </a:solidFill>
                <a:latin typeface="メイリオ" pitchFamily="50" charset="-128"/>
                <a:ea typeface="メイリオ" pitchFamily="50" charset="-128"/>
                <a:cs typeface="メイリオ" pitchFamily="50" charset="-128"/>
              </a:rPr>
              <a:t>新規参入、規模拡大を行う医療機関等への対応</a:t>
            </a:r>
            <a:endParaRPr lang="en-US" altLang="ja-JP" sz="1500" b="1" dirty="0" smtClean="0">
              <a:solidFill>
                <a:schemeClr val="tx1"/>
              </a:solidFill>
              <a:latin typeface="メイリオ" pitchFamily="50" charset="-128"/>
              <a:ea typeface="メイリオ" pitchFamily="50" charset="-128"/>
              <a:cs typeface="メイリオ" pitchFamily="50" charset="-128"/>
            </a:endParaRPr>
          </a:p>
        </p:txBody>
      </p:sp>
      <p:sp>
        <p:nvSpPr>
          <p:cNvPr id="30" name="正方形/長方形 29"/>
          <p:cNvSpPr/>
          <p:nvPr/>
        </p:nvSpPr>
        <p:spPr>
          <a:xfrm>
            <a:off x="4969823" y="1824333"/>
            <a:ext cx="4819207" cy="241043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60000" indent="-180000" defTabSz="1072866"/>
            <a:endParaRPr lang="en-US" altLang="ja-JP" sz="11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今後、高齢化が急速に進み、医療需要の増加が見込まれる地域において、</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増床等の整備を行う場合においても、共有した方向性を踏まえ、地域において必要となる医療機能を担うこと</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を要請</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新規参入してくる医療機関に対しては、病床の開設の許可を待たず、地域医療構想調整会議への出席を求め、</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地域において必要となる医療機能等について、理解を深めてもらう</a:t>
            </a:r>
            <a:r>
              <a:rPr lang="ja-JP" altLang="en-US" sz="1400" dirty="0" smtClean="0">
                <a:solidFill>
                  <a:prstClr val="black"/>
                </a:solidFill>
                <a:latin typeface="ＭＳ Ｐゴシック" panose="020B0600070205080204" pitchFamily="50" charset="-128"/>
                <a:ea typeface="ＭＳ Ｐゴシック" panose="020B0600070205080204" pitchFamily="50" charset="-128"/>
              </a:rPr>
              <a:t>よう努める</a:t>
            </a:r>
            <a:endParaRPr lang="en-US" altLang="ja-JP" sz="1400"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31" name="テキスト ボックス 30"/>
          <p:cNvSpPr txBox="1"/>
          <p:nvPr/>
        </p:nvSpPr>
        <p:spPr>
          <a:xfrm>
            <a:off x="4969825" y="4344613"/>
            <a:ext cx="4819206" cy="323165"/>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defTabSz="1072866"/>
            <a:r>
              <a:rPr lang="ja-JP" altLang="en-US" sz="1500" b="1" dirty="0" smtClean="0">
                <a:solidFill>
                  <a:schemeClr val="tx1"/>
                </a:solidFill>
                <a:latin typeface="メイリオ" pitchFamily="50" charset="-128"/>
                <a:ea typeface="メイリオ" pitchFamily="50" charset="-128"/>
                <a:cs typeface="メイリオ" pitchFamily="50" charset="-128"/>
              </a:rPr>
              <a:t>地域住民への啓発</a:t>
            </a:r>
            <a:endParaRPr lang="en-US" altLang="ja-JP" sz="1500" b="1" dirty="0" smtClean="0">
              <a:solidFill>
                <a:schemeClr val="tx1"/>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4969824" y="4344613"/>
            <a:ext cx="4819207" cy="1964707"/>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60000" indent="-180000" defTabSz="1072866"/>
            <a:endParaRPr lang="en-US" altLang="ja-JP" sz="1100"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endParaRPr lang="en-US" altLang="ja-JP" sz="1100" dirty="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共有した方向性を踏まえ、今後の地域における医療提供体制をどのように構築していくかについて、</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できるだけ分かりやすく周知し、地域住民の理解を深める</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endParaRPr lang="en-US" altLang="ja-JP" sz="1400" dirty="0">
              <a:solidFill>
                <a:prstClr val="black"/>
              </a:solidFill>
              <a:latin typeface="ＭＳ Ｐゴシック" panose="020B0600070205080204" pitchFamily="50" charset="-128"/>
              <a:ea typeface="ＭＳ Ｐゴシック" panose="020B0600070205080204" pitchFamily="50" charset="-128"/>
            </a:endParaRPr>
          </a:p>
          <a:p>
            <a:pPr marL="360000" indent="-180000" defTabSz="1072866"/>
            <a:r>
              <a:rPr lang="ja-JP" altLang="en-US" sz="1400" dirty="0" smtClean="0">
                <a:solidFill>
                  <a:prstClr val="black"/>
                </a:solidFill>
                <a:latin typeface="ＭＳ Ｐゴシック" panose="020B0600070205080204" pitchFamily="50" charset="-128"/>
                <a:ea typeface="ＭＳ Ｐゴシック" panose="020B0600070205080204" pitchFamily="50" charset="-128"/>
              </a:rPr>
              <a:t>○　地域医療構想調整会議で行われている議論について、</a:t>
            </a:r>
            <a:r>
              <a:rPr lang="ja-JP" altLang="en-US" sz="1400" u="sng" dirty="0" smtClean="0">
                <a:solidFill>
                  <a:prstClr val="black"/>
                </a:solidFill>
                <a:latin typeface="ＭＳ Ｐゴシック" panose="020B0600070205080204" pitchFamily="50" charset="-128"/>
                <a:ea typeface="ＭＳ Ｐゴシック" panose="020B0600070205080204" pitchFamily="50" charset="-128"/>
              </a:rPr>
              <a:t>議事の内容等の情報を、ホームページ等を通じて提供</a:t>
            </a:r>
            <a:endParaRPr lang="en-US" altLang="ja-JP" sz="1400" u="sng" dirty="0" smtClean="0">
              <a:solidFill>
                <a:prstClr val="black"/>
              </a:solidFill>
              <a:latin typeface="ＭＳ Ｐゴシック" panose="020B0600070205080204" pitchFamily="50" charset="-128"/>
              <a:ea typeface="ＭＳ Ｐゴシック" panose="020B0600070205080204" pitchFamily="50" charset="-128"/>
            </a:endParaRPr>
          </a:p>
        </p:txBody>
      </p:sp>
      <p:sp>
        <p:nvSpPr>
          <p:cNvPr id="33" name="右矢印 32"/>
          <p:cNvSpPr/>
          <p:nvPr/>
        </p:nvSpPr>
        <p:spPr>
          <a:xfrm>
            <a:off x="4808984" y="2765447"/>
            <a:ext cx="288031" cy="864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4" name="右矢印 33"/>
          <p:cNvSpPr/>
          <p:nvPr/>
        </p:nvSpPr>
        <p:spPr>
          <a:xfrm>
            <a:off x="4808984" y="5062862"/>
            <a:ext cx="288031" cy="86409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133793" y="760311"/>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b="1" dirty="0" smtClean="0"/>
              <a:t>地域</a:t>
            </a:r>
            <a:r>
              <a:rPr lang="ja-JP" altLang="en-US" b="1" dirty="0"/>
              <a:t>医療構想調整会議での議論の進め方</a:t>
            </a:r>
            <a:endParaRPr lang="en-US" altLang="ja-JP" b="1" dirty="0"/>
          </a:p>
        </p:txBody>
      </p:sp>
      <p:sp>
        <p:nvSpPr>
          <p:cNvPr id="15" name="スライド番号プレースホルダー 2"/>
          <p:cNvSpPr>
            <a:spLocks noGrp="1"/>
          </p:cNvSpPr>
          <p:nvPr>
            <p:ph type="sldNum" sz="quarter" idx="12"/>
          </p:nvPr>
        </p:nvSpPr>
        <p:spPr>
          <a:xfrm>
            <a:off x="4729831" y="6415995"/>
            <a:ext cx="367184" cy="365125"/>
          </a:xfrm>
        </p:spPr>
        <p:txBody>
          <a:bodyPr/>
          <a:lstStyle/>
          <a:p>
            <a:r>
              <a:rPr lang="en-US" altLang="ja-JP" sz="1200" dirty="0" smtClean="0">
                <a:solidFill>
                  <a:schemeClr val="tx1"/>
                </a:solidFill>
                <a:latin typeface="ＭＳ ゴシック" panose="020B0609070205080204" pitchFamily="49" charset="-128"/>
                <a:ea typeface="ＭＳ ゴシック" panose="020B0609070205080204" pitchFamily="49" charset="-128"/>
              </a:rPr>
              <a:t>4</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82280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82" name="Group 86"/>
          <p:cNvGraphicFramePr>
            <a:graphicFrameLocks noGrp="1"/>
          </p:cNvGraphicFramePr>
          <p:nvPr>
            <p:extLst/>
          </p:nvPr>
        </p:nvGraphicFramePr>
        <p:xfrm>
          <a:off x="271728" y="428623"/>
          <a:ext cx="9505808" cy="6168729"/>
        </p:xfrm>
        <a:graphic>
          <a:graphicData uri="http://schemas.openxmlformats.org/drawingml/2006/table">
            <a:tbl>
              <a:tblPr/>
              <a:tblGrid>
                <a:gridCol w="1224888"/>
                <a:gridCol w="648072"/>
                <a:gridCol w="576064"/>
                <a:gridCol w="697687"/>
                <a:gridCol w="690565"/>
                <a:gridCol w="690565"/>
                <a:gridCol w="690565"/>
                <a:gridCol w="690565"/>
                <a:gridCol w="690565"/>
                <a:gridCol w="690565"/>
                <a:gridCol w="690565"/>
                <a:gridCol w="690565"/>
                <a:gridCol w="834577"/>
              </a:tblGrid>
              <a:tr h="40808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平成２９年度</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４月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５月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６月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７月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８月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９月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mn-ea"/>
                          <a:ea typeface="+mn-ea"/>
                        </a:rPr>
                        <a:t>10</a:t>
                      </a:r>
                      <a:r>
                        <a:rPr kumimoji="1" lang="ja-JP" altLang="en-US" sz="1400" b="0" i="0" u="none" strike="noStrike" cap="none" normalizeH="0" baseline="0" dirty="0" smtClean="0">
                          <a:ln>
                            <a:noFill/>
                          </a:ln>
                          <a:solidFill>
                            <a:schemeClr val="tx1"/>
                          </a:solidFill>
                          <a:effectLst/>
                          <a:latin typeface="+mn-ea"/>
                          <a:ea typeface="+mn-ea"/>
                        </a:rPr>
                        <a:t>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１１月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１２月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１月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２月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n-ea"/>
                          <a:ea typeface="+mn-ea"/>
                        </a:rPr>
                        <a:t>３月</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r>
              <a:tr h="338437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本庁</a:t>
                      </a: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01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二次</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医療圏</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（保健所）</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介護保険</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事業</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（支援）</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rPr>
                        <a:t>計画</a:t>
                      </a:r>
                      <a:endParaRPr kumimoji="1" lang="en-US" altLang="ja-JP" sz="14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1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endParaRPr>
                    </a:p>
                  </a:txBody>
                  <a:tcPr marL="99062" marR="99062" marT="45724" marB="4572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081" name="Text Box 42"/>
          <p:cNvSpPr txBox="1">
            <a:spLocks noChangeArrowheads="1"/>
          </p:cNvSpPr>
          <p:nvPr/>
        </p:nvSpPr>
        <p:spPr bwMode="auto">
          <a:xfrm>
            <a:off x="271728" y="46805"/>
            <a:ext cx="9479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2400">
                <a:solidFill>
                  <a:schemeClr val="tx1"/>
                </a:solidFill>
                <a:latin typeface="Times New Roman" pitchFamily="18" charset="0"/>
                <a:ea typeface="ＭＳ Ｐゴシック" charset="-128"/>
              </a:defRPr>
            </a:lvl1pPr>
            <a:lvl2pPr marL="742950" indent="-285750" eaLnBrk="0" hangingPunct="0">
              <a:defRPr kumimoji="1" sz="2400">
                <a:solidFill>
                  <a:schemeClr val="tx1"/>
                </a:solidFill>
                <a:latin typeface="Times New Roman" pitchFamily="18" charset="0"/>
                <a:ea typeface="ＭＳ Ｐゴシック" charset="-128"/>
              </a:defRPr>
            </a:lvl2pPr>
            <a:lvl3pPr marL="1143000" indent="-228600" eaLnBrk="0" hangingPunct="0">
              <a:defRPr kumimoji="1" sz="2400">
                <a:solidFill>
                  <a:schemeClr val="tx1"/>
                </a:solidFill>
                <a:latin typeface="Times New Roman" pitchFamily="18" charset="0"/>
                <a:ea typeface="ＭＳ Ｐゴシック" charset="-128"/>
              </a:defRPr>
            </a:lvl3pPr>
            <a:lvl4pPr marL="1600200" indent="-228600" eaLnBrk="0" hangingPunct="0">
              <a:defRPr kumimoji="1" sz="2400">
                <a:solidFill>
                  <a:schemeClr val="tx1"/>
                </a:solidFill>
                <a:latin typeface="Times New Roman" pitchFamily="18" charset="0"/>
                <a:ea typeface="ＭＳ Ｐゴシック" charset="-128"/>
              </a:defRPr>
            </a:lvl4pPr>
            <a:lvl5pPr marL="2057400" indent="-228600" eaLnBrk="0" hangingPunct="0">
              <a:defRPr kumimoji="1" sz="2400">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charset="-128"/>
              </a:defRPr>
            </a:lvl9pPr>
          </a:lstStyle>
          <a:p>
            <a:pPr eaLnBrk="1" hangingPunct="1"/>
            <a:r>
              <a:rPr lang="ja-JP" altLang="en-US" sz="1600" b="1" dirty="0" smtClean="0"/>
              <a:t>平成２９年度　次期保健医療計画（第７次）</a:t>
            </a:r>
            <a:r>
              <a:rPr lang="ja-JP" altLang="en-US" sz="1600" b="1" dirty="0"/>
              <a:t>策定</a:t>
            </a:r>
            <a:r>
              <a:rPr lang="ja-JP" altLang="en-US" sz="1600" b="1" dirty="0" smtClean="0"/>
              <a:t>スケジュール（案）</a:t>
            </a:r>
            <a:r>
              <a:rPr lang="ja-JP" altLang="en-US" sz="1600" b="1" dirty="0"/>
              <a:t>　</a:t>
            </a:r>
            <a:r>
              <a:rPr lang="ja-JP" altLang="en-US" sz="1600" b="1" dirty="0" smtClean="0"/>
              <a:t>　　</a:t>
            </a:r>
            <a:endParaRPr lang="ja-JP" altLang="en-US" sz="1600" b="1" dirty="0"/>
          </a:p>
        </p:txBody>
      </p:sp>
      <p:sp>
        <p:nvSpPr>
          <p:cNvPr id="14" name="正方形/長方形 13"/>
          <p:cNvSpPr/>
          <p:nvPr/>
        </p:nvSpPr>
        <p:spPr>
          <a:xfrm>
            <a:off x="9497028" y="904259"/>
            <a:ext cx="254062" cy="432494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第７次計画策定</a:t>
            </a:r>
            <a:endParaRPr lang="en-US" altLang="ja-JP" sz="1300" dirty="0" smtClean="0">
              <a:solidFill>
                <a:schemeClr val="tx1"/>
              </a:solidFill>
            </a:endParaRPr>
          </a:p>
        </p:txBody>
      </p:sp>
      <p:sp>
        <p:nvSpPr>
          <p:cNvPr id="22" name="正方形/長方形 21"/>
          <p:cNvSpPr/>
          <p:nvPr/>
        </p:nvSpPr>
        <p:spPr>
          <a:xfrm>
            <a:off x="1481895" y="1416629"/>
            <a:ext cx="1229992" cy="116938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医療計画指針を踏まえた修正案作成</a:t>
            </a:r>
            <a:endParaRPr lang="en-US" altLang="ja-JP" sz="1300" dirty="0" smtClean="0">
              <a:solidFill>
                <a:schemeClr val="tx1"/>
              </a:solidFill>
            </a:endParaRPr>
          </a:p>
          <a:p>
            <a:r>
              <a:rPr lang="ja-JP" altLang="en-US" sz="1300" dirty="0" smtClean="0">
                <a:solidFill>
                  <a:schemeClr val="tx1"/>
                </a:solidFill>
              </a:rPr>
              <a:t>（府域編）</a:t>
            </a:r>
            <a:endParaRPr lang="en-US" altLang="ja-JP" sz="1300" dirty="0">
              <a:solidFill>
                <a:schemeClr val="tx1"/>
              </a:solidFill>
            </a:endParaRPr>
          </a:p>
        </p:txBody>
      </p:sp>
      <p:sp>
        <p:nvSpPr>
          <p:cNvPr id="23" name="正方形/長方形 22"/>
          <p:cNvSpPr/>
          <p:nvPr/>
        </p:nvSpPr>
        <p:spPr>
          <a:xfrm>
            <a:off x="7755492" y="1448315"/>
            <a:ext cx="852675" cy="678743"/>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rPr>
              <a:t>議会</a:t>
            </a:r>
            <a:endParaRPr lang="en-US" altLang="ja-JP" sz="1300" dirty="0" smtClean="0">
              <a:solidFill>
                <a:schemeClr val="tx1"/>
              </a:solidFill>
            </a:endParaRPr>
          </a:p>
          <a:p>
            <a:pPr algn="ctr"/>
            <a:r>
              <a:rPr lang="ja-JP" altLang="en-US" sz="1300" dirty="0" smtClean="0">
                <a:solidFill>
                  <a:schemeClr val="tx1"/>
                </a:solidFill>
              </a:rPr>
              <a:t>説明</a:t>
            </a:r>
            <a:endParaRPr lang="en-US" altLang="ja-JP" sz="1300" dirty="0" smtClean="0">
              <a:solidFill>
                <a:schemeClr val="tx1"/>
              </a:solidFill>
            </a:endParaRPr>
          </a:p>
        </p:txBody>
      </p:sp>
      <p:sp>
        <p:nvSpPr>
          <p:cNvPr id="24" name="正方形/長方形 23"/>
          <p:cNvSpPr/>
          <p:nvPr/>
        </p:nvSpPr>
        <p:spPr>
          <a:xfrm>
            <a:off x="7059513" y="1435857"/>
            <a:ext cx="638522" cy="254930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パブコメ用修正案作成</a:t>
            </a:r>
            <a:endParaRPr lang="en-US" altLang="ja-JP" sz="1300" dirty="0">
              <a:solidFill>
                <a:schemeClr val="tx1"/>
              </a:solidFill>
            </a:endParaRPr>
          </a:p>
        </p:txBody>
      </p:sp>
      <p:sp>
        <p:nvSpPr>
          <p:cNvPr id="33" name="正方形/長方形 32"/>
          <p:cNvSpPr/>
          <p:nvPr/>
        </p:nvSpPr>
        <p:spPr>
          <a:xfrm>
            <a:off x="7769320" y="2228559"/>
            <a:ext cx="838847" cy="71409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rPr>
              <a:t>パブコメ</a:t>
            </a:r>
            <a:endParaRPr lang="en-US" altLang="ja-JP" sz="1300" dirty="0" smtClean="0">
              <a:solidFill>
                <a:schemeClr val="tx1"/>
              </a:solidFill>
            </a:endParaRPr>
          </a:p>
        </p:txBody>
      </p:sp>
      <p:sp>
        <p:nvSpPr>
          <p:cNvPr id="34" name="角丸四角形 33"/>
          <p:cNvSpPr/>
          <p:nvPr/>
        </p:nvSpPr>
        <p:spPr>
          <a:xfrm>
            <a:off x="8701121" y="904258"/>
            <a:ext cx="761180" cy="328381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u="sng" dirty="0" smtClean="0">
                <a:solidFill>
                  <a:schemeClr val="tx1"/>
                </a:solidFill>
              </a:rPr>
              <a:t>医療</a:t>
            </a:r>
            <a:endParaRPr lang="en-US" altLang="ja-JP" sz="1300" b="1" u="sng" dirty="0" smtClean="0">
              <a:solidFill>
                <a:schemeClr val="tx1"/>
              </a:solidFill>
            </a:endParaRPr>
          </a:p>
          <a:p>
            <a:pPr algn="ctr"/>
            <a:r>
              <a:rPr lang="ja-JP" altLang="en-US" sz="1300" b="1" u="sng" dirty="0" smtClean="0">
                <a:solidFill>
                  <a:schemeClr val="tx1"/>
                </a:solidFill>
              </a:rPr>
              <a:t>審議会</a:t>
            </a:r>
            <a:endParaRPr lang="en-US" altLang="ja-JP" sz="1300" b="1" u="sng" dirty="0" smtClean="0">
              <a:solidFill>
                <a:schemeClr val="tx1"/>
              </a:solidFill>
            </a:endParaRPr>
          </a:p>
          <a:p>
            <a:pPr algn="ctr"/>
            <a:endParaRPr lang="en-US" altLang="ja-JP" sz="1300" dirty="0" smtClean="0">
              <a:solidFill>
                <a:schemeClr val="tx1"/>
              </a:solidFill>
            </a:endParaRPr>
          </a:p>
          <a:p>
            <a:pPr algn="ctr"/>
            <a:endParaRPr lang="en-US" altLang="ja-JP" sz="1300" dirty="0" smtClean="0">
              <a:solidFill>
                <a:schemeClr val="tx1"/>
              </a:solidFill>
            </a:endParaRPr>
          </a:p>
          <a:p>
            <a:pPr algn="ctr"/>
            <a:r>
              <a:rPr lang="ja-JP" altLang="en-US" sz="1300" dirty="0">
                <a:solidFill>
                  <a:schemeClr val="tx1"/>
                </a:solidFill>
              </a:rPr>
              <a:t>計画</a:t>
            </a:r>
            <a:endParaRPr lang="en-US" altLang="ja-JP" sz="1300" dirty="0" smtClean="0">
              <a:solidFill>
                <a:schemeClr val="tx1"/>
              </a:solidFill>
            </a:endParaRPr>
          </a:p>
          <a:p>
            <a:pPr algn="ctr"/>
            <a:r>
              <a:rPr lang="ja-JP" altLang="en-US" sz="1300" dirty="0" smtClean="0">
                <a:solidFill>
                  <a:schemeClr val="tx1"/>
                </a:solidFill>
              </a:rPr>
              <a:t>答申</a:t>
            </a:r>
            <a:endParaRPr lang="en-US" altLang="ja-JP" sz="1300" dirty="0" smtClean="0">
              <a:solidFill>
                <a:schemeClr val="tx1"/>
              </a:solidFill>
            </a:endParaRPr>
          </a:p>
        </p:txBody>
      </p:sp>
      <p:sp>
        <p:nvSpPr>
          <p:cNvPr id="38" name="正方形/長方形 37"/>
          <p:cNvSpPr/>
          <p:nvPr/>
        </p:nvSpPr>
        <p:spPr>
          <a:xfrm>
            <a:off x="2793821" y="2933636"/>
            <a:ext cx="4164348" cy="532379"/>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　圏域</a:t>
            </a:r>
            <a:r>
              <a:rPr lang="ja-JP" altLang="en-US" sz="1300" dirty="0">
                <a:solidFill>
                  <a:schemeClr val="tx1"/>
                </a:solidFill>
              </a:rPr>
              <a:t>と</a:t>
            </a:r>
            <a:r>
              <a:rPr lang="ja-JP" altLang="en-US" sz="1300" dirty="0" smtClean="0">
                <a:solidFill>
                  <a:schemeClr val="tx1"/>
                </a:solidFill>
              </a:rPr>
              <a:t>の調整</a:t>
            </a:r>
            <a:endParaRPr lang="en-US" altLang="ja-JP" sz="1300" dirty="0" smtClean="0">
              <a:solidFill>
                <a:schemeClr val="tx1"/>
              </a:solidFill>
            </a:endParaRPr>
          </a:p>
        </p:txBody>
      </p:sp>
      <p:sp>
        <p:nvSpPr>
          <p:cNvPr id="40" name="正方形/長方形 39"/>
          <p:cNvSpPr/>
          <p:nvPr/>
        </p:nvSpPr>
        <p:spPr>
          <a:xfrm>
            <a:off x="2760312" y="1506814"/>
            <a:ext cx="4150124" cy="6179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案</a:t>
            </a:r>
            <a:r>
              <a:rPr lang="ja-JP" altLang="en-US" sz="1200" dirty="0">
                <a:solidFill>
                  <a:schemeClr val="tx1"/>
                </a:solidFill>
              </a:rPr>
              <a:t>の修正（適時</a:t>
            </a:r>
            <a:r>
              <a:rPr lang="ja-JP" altLang="en-US" sz="1200" dirty="0" smtClean="0">
                <a:solidFill>
                  <a:schemeClr val="tx1"/>
                </a:solidFill>
              </a:rPr>
              <a:t>）</a:t>
            </a:r>
            <a:endParaRPr lang="en-US" altLang="ja-JP" sz="1200" dirty="0" smtClean="0">
              <a:solidFill>
                <a:schemeClr val="tx1"/>
              </a:solidFill>
            </a:endParaRPr>
          </a:p>
          <a:p>
            <a:r>
              <a:rPr lang="ja-JP" altLang="en-US" sz="1200" dirty="0" smtClean="0">
                <a:solidFill>
                  <a:schemeClr val="tx1"/>
                </a:solidFill>
              </a:rPr>
              <a:t>第６次計画総括的評価</a:t>
            </a:r>
            <a:endParaRPr lang="en-US" altLang="ja-JP" sz="1200" dirty="0" smtClean="0">
              <a:solidFill>
                <a:schemeClr val="tx1"/>
              </a:solidFill>
            </a:endParaRPr>
          </a:p>
        </p:txBody>
      </p:sp>
      <p:sp>
        <p:nvSpPr>
          <p:cNvPr id="41" name="正方形/長方形 40"/>
          <p:cNvSpPr/>
          <p:nvPr/>
        </p:nvSpPr>
        <p:spPr>
          <a:xfrm>
            <a:off x="2727570" y="4579944"/>
            <a:ext cx="4787484" cy="5052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　　　　　圏域編の作成</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　　　　第６次計画圏域版評価</a:t>
            </a:r>
            <a:endParaRPr lang="en-US" altLang="ja-JP" sz="1300" dirty="0">
              <a:solidFill>
                <a:schemeClr val="tx1"/>
              </a:solidFill>
            </a:endParaRPr>
          </a:p>
        </p:txBody>
      </p:sp>
      <p:sp>
        <p:nvSpPr>
          <p:cNvPr id="18" name="角丸四角形 17"/>
          <p:cNvSpPr/>
          <p:nvPr/>
        </p:nvSpPr>
        <p:spPr>
          <a:xfrm>
            <a:off x="5097016" y="4188074"/>
            <a:ext cx="997749" cy="10411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chemeClr val="tx1"/>
                </a:solidFill>
              </a:rPr>
              <a:t>医療</a:t>
            </a:r>
            <a:endParaRPr lang="en-US" altLang="ja-JP" sz="1300" b="1" dirty="0" smtClean="0">
              <a:solidFill>
                <a:schemeClr val="tx1"/>
              </a:solidFill>
            </a:endParaRPr>
          </a:p>
          <a:p>
            <a:pPr algn="ctr"/>
            <a:r>
              <a:rPr lang="ja-JP" altLang="en-US" sz="1300" b="1" dirty="0" smtClean="0">
                <a:solidFill>
                  <a:schemeClr val="tx1"/>
                </a:solidFill>
              </a:rPr>
              <a:t>懇話会</a:t>
            </a:r>
            <a:endParaRPr lang="en-US" altLang="ja-JP" sz="1300" b="1" dirty="0" smtClean="0">
              <a:solidFill>
                <a:schemeClr val="tx1"/>
              </a:solidFill>
            </a:endParaRPr>
          </a:p>
          <a:p>
            <a:pPr algn="ctr"/>
            <a:r>
              <a:rPr lang="ja-JP" altLang="en-US" sz="1300" b="1" dirty="0" smtClean="0">
                <a:solidFill>
                  <a:schemeClr val="tx1"/>
                </a:solidFill>
              </a:rPr>
              <a:t>（部会）</a:t>
            </a:r>
            <a:endParaRPr lang="en-US" altLang="ja-JP" sz="1300" dirty="0">
              <a:solidFill>
                <a:schemeClr val="tx1"/>
              </a:solidFill>
            </a:endParaRPr>
          </a:p>
          <a:p>
            <a:pPr algn="ctr"/>
            <a:r>
              <a:rPr lang="ja-JP" altLang="en-US" sz="1300" dirty="0" smtClean="0">
                <a:solidFill>
                  <a:schemeClr val="tx1"/>
                </a:solidFill>
              </a:rPr>
              <a:t>圏域編案</a:t>
            </a:r>
            <a:endParaRPr lang="en-US" altLang="ja-JP" sz="1300" dirty="0" smtClean="0">
              <a:solidFill>
                <a:schemeClr val="tx1"/>
              </a:solidFill>
            </a:endParaRPr>
          </a:p>
          <a:p>
            <a:pPr algn="ctr"/>
            <a:r>
              <a:rPr lang="ja-JP" altLang="en-US" sz="1300" dirty="0" smtClean="0">
                <a:solidFill>
                  <a:schemeClr val="tx1"/>
                </a:solidFill>
              </a:rPr>
              <a:t>の提示</a:t>
            </a:r>
            <a:endParaRPr lang="en-US" altLang="ja-JP" sz="1300" dirty="0" smtClean="0">
              <a:solidFill>
                <a:schemeClr val="tx1"/>
              </a:solidFill>
            </a:endParaRPr>
          </a:p>
        </p:txBody>
      </p:sp>
      <p:sp>
        <p:nvSpPr>
          <p:cNvPr id="26" name="正方形/長方形 25"/>
          <p:cNvSpPr/>
          <p:nvPr/>
        </p:nvSpPr>
        <p:spPr>
          <a:xfrm>
            <a:off x="7786313" y="2988012"/>
            <a:ext cx="821855" cy="80102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市町村、保険者</a:t>
            </a:r>
            <a:endParaRPr lang="en-US" altLang="ja-JP" sz="1200" dirty="0" smtClean="0">
              <a:solidFill>
                <a:schemeClr val="tx1"/>
              </a:solidFill>
            </a:endParaRPr>
          </a:p>
          <a:p>
            <a:r>
              <a:rPr lang="ja-JP" altLang="en-US" sz="1200" dirty="0" smtClean="0">
                <a:solidFill>
                  <a:schemeClr val="tx1"/>
                </a:solidFill>
              </a:rPr>
              <a:t>意見</a:t>
            </a:r>
            <a:r>
              <a:rPr lang="ja-JP" altLang="en-US" sz="1200" dirty="0">
                <a:solidFill>
                  <a:schemeClr val="tx1"/>
                </a:solidFill>
              </a:rPr>
              <a:t>聴取</a:t>
            </a:r>
            <a:endParaRPr lang="en-US" altLang="ja-JP" sz="1200" dirty="0" smtClean="0">
              <a:solidFill>
                <a:schemeClr val="tx1"/>
              </a:solidFill>
            </a:endParaRPr>
          </a:p>
        </p:txBody>
      </p:sp>
      <p:grpSp>
        <p:nvGrpSpPr>
          <p:cNvPr id="27" name="グループ化 26"/>
          <p:cNvGrpSpPr/>
          <p:nvPr/>
        </p:nvGrpSpPr>
        <p:grpSpPr>
          <a:xfrm>
            <a:off x="1616521" y="5370101"/>
            <a:ext cx="8134569" cy="1173849"/>
            <a:chOff x="1616521" y="5522782"/>
            <a:chExt cx="8134569" cy="1173849"/>
          </a:xfrm>
        </p:grpSpPr>
        <p:sp>
          <p:nvSpPr>
            <p:cNvPr id="28" name="正方形/長方形 27"/>
            <p:cNvSpPr/>
            <p:nvPr/>
          </p:nvSpPr>
          <p:spPr>
            <a:xfrm>
              <a:off x="9497028" y="5522782"/>
              <a:ext cx="254062" cy="116563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50" dirty="0" smtClean="0">
                  <a:solidFill>
                    <a:schemeClr val="tx1"/>
                  </a:solidFill>
                </a:rPr>
                <a:t>第７</a:t>
              </a:r>
              <a:r>
                <a:rPr lang="ja-JP" altLang="en-US" sz="1050" dirty="0">
                  <a:solidFill>
                    <a:schemeClr val="tx1"/>
                  </a:solidFill>
                </a:rPr>
                <a:t>期</a:t>
              </a:r>
              <a:r>
                <a:rPr lang="ja-JP" altLang="en-US" sz="1050" dirty="0" smtClean="0">
                  <a:solidFill>
                    <a:schemeClr val="tx1"/>
                  </a:solidFill>
                </a:rPr>
                <a:t>計画策定</a:t>
              </a:r>
              <a:endParaRPr lang="en-US" altLang="ja-JP" sz="1050" dirty="0" smtClean="0">
                <a:solidFill>
                  <a:schemeClr val="tx1"/>
                </a:solidFill>
              </a:endParaRPr>
            </a:p>
          </p:txBody>
        </p:sp>
        <p:sp>
          <p:nvSpPr>
            <p:cNvPr id="31" name="角丸四角形 30"/>
            <p:cNvSpPr/>
            <p:nvPr/>
          </p:nvSpPr>
          <p:spPr>
            <a:xfrm>
              <a:off x="9020174" y="5566300"/>
              <a:ext cx="476853" cy="6945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計画推進審議会</a:t>
              </a:r>
              <a:endParaRPr lang="en-US" altLang="ja-JP" sz="900" b="1" dirty="0" smtClean="0">
                <a:solidFill>
                  <a:schemeClr val="tx1"/>
                </a:solidFill>
              </a:endParaRPr>
            </a:p>
          </p:txBody>
        </p:sp>
        <p:sp>
          <p:nvSpPr>
            <p:cNvPr id="36" name="正方形/長方形 35"/>
            <p:cNvSpPr/>
            <p:nvPr/>
          </p:nvSpPr>
          <p:spPr>
            <a:xfrm>
              <a:off x="7700632" y="5548889"/>
              <a:ext cx="475449" cy="68485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パブコメ用案作成</a:t>
              </a:r>
              <a:endParaRPr lang="en-US" altLang="ja-JP" sz="1000" dirty="0">
                <a:solidFill>
                  <a:schemeClr val="tx1"/>
                </a:solidFill>
              </a:endParaRPr>
            </a:p>
          </p:txBody>
        </p:sp>
        <p:sp>
          <p:nvSpPr>
            <p:cNvPr id="37" name="正方形/長方形 36"/>
            <p:cNvSpPr/>
            <p:nvPr/>
          </p:nvSpPr>
          <p:spPr>
            <a:xfrm>
              <a:off x="8608168" y="5572427"/>
              <a:ext cx="412006" cy="6611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ja-JP" altLang="en-US" sz="900" dirty="0" smtClean="0">
                  <a:solidFill>
                    <a:schemeClr val="tx1"/>
                  </a:solidFill>
                </a:rPr>
                <a:t>パブコメ</a:t>
              </a:r>
              <a:endParaRPr lang="en-US" altLang="ja-JP" sz="900" dirty="0" smtClean="0">
                <a:solidFill>
                  <a:schemeClr val="tx1"/>
                </a:solidFill>
              </a:endParaRPr>
            </a:p>
          </p:txBody>
        </p:sp>
        <p:sp>
          <p:nvSpPr>
            <p:cNvPr id="42" name="正方形/長方形 41"/>
            <p:cNvSpPr/>
            <p:nvPr/>
          </p:nvSpPr>
          <p:spPr>
            <a:xfrm>
              <a:off x="1616521" y="6533310"/>
              <a:ext cx="7839751" cy="163321"/>
            </a:xfrm>
            <a:prstGeom prst="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・市町村計画見直し</a:t>
              </a:r>
              <a:r>
                <a:rPr lang="en-US" altLang="ja-JP" sz="1050" dirty="0" smtClean="0">
                  <a:solidFill>
                    <a:schemeClr val="tx1"/>
                  </a:solidFill>
                </a:rPr>
                <a:t>WG</a:t>
              </a:r>
              <a:r>
                <a:rPr lang="ja-JP" altLang="en-US" sz="1050" dirty="0" smtClean="0">
                  <a:solidFill>
                    <a:schemeClr val="tx1"/>
                  </a:solidFill>
                </a:rPr>
                <a:t>（適時）　　　　　　　・市町村との調整</a:t>
              </a:r>
              <a:r>
                <a:rPr lang="ja-JP" altLang="en-US" sz="1050" dirty="0">
                  <a:solidFill>
                    <a:schemeClr val="tx1"/>
                  </a:solidFill>
                </a:rPr>
                <a:t>（適時</a:t>
              </a:r>
              <a:r>
                <a:rPr lang="ja-JP" altLang="en-US" sz="1050" dirty="0" smtClean="0">
                  <a:solidFill>
                    <a:schemeClr val="tx1"/>
                  </a:solidFill>
                </a:rPr>
                <a:t>）　　　　　　　　　・庁内推進会議（適時）</a:t>
              </a:r>
              <a:r>
                <a:rPr lang="ja-JP" altLang="en-US" sz="1050" dirty="0">
                  <a:solidFill>
                    <a:schemeClr val="tx1"/>
                  </a:solidFill>
                </a:rPr>
                <a:t>　</a:t>
              </a:r>
              <a:endParaRPr lang="en-US" altLang="ja-JP" sz="1050" dirty="0" smtClean="0">
                <a:solidFill>
                  <a:schemeClr val="tx1"/>
                </a:solidFill>
              </a:endParaRPr>
            </a:p>
          </p:txBody>
        </p:sp>
        <p:sp>
          <p:nvSpPr>
            <p:cNvPr id="43" name="正方形/長方形 42"/>
            <p:cNvSpPr/>
            <p:nvPr/>
          </p:nvSpPr>
          <p:spPr>
            <a:xfrm>
              <a:off x="3080792" y="5534687"/>
              <a:ext cx="841693" cy="670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rPr>
                <a:t>高齢者</a:t>
              </a:r>
              <a:r>
                <a:rPr lang="ja-JP" altLang="en-US" sz="1050" dirty="0" smtClean="0">
                  <a:solidFill>
                    <a:schemeClr val="tx1"/>
                  </a:solidFill>
                </a:rPr>
                <a:t>計画作成指針（国・府）</a:t>
              </a:r>
              <a:endParaRPr lang="en-US" altLang="ja-JP" sz="1050" dirty="0" smtClean="0">
                <a:solidFill>
                  <a:schemeClr val="tx1"/>
                </a:solidFill>
              </a:endParaRPr>
            </a:p>
          </p:txBody>
        </p:sp>
        <p:sp>
          <p:nvSpPr>
            <p:cNvPr id="44" name="角丸四角形 43"/>
            <p:cNvSpPr/>
            <p:nvPr/>
          </p:nvSpPr>
          <p:spPr>
            <a:xfrm>
              <a:off x="6375705" y="5522782"/>
              <a:ext cx="476853" cy="6945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計画推進審議会</a:t>
              </a:r>
              <a:endParaRPr lang="en-US" altLang="ja-JP" sz="900" b="1" dirty="0" smtClean="0">
                <a:solidFill>
                  <a:schemeClr val="tx1"/>
                </a:solidFill>
              </a:endParaRPr>
            </a:p>
          </p:txBody>
        </p:sp>
        <p:sp>
          <p:nvSpPr>
            <p:cNvPr id="45" name="角丸四角形 44"/>
            <p:cNvSpPr/>
            <p:nvPr/>
          </p:nvSpPr>
          <p:spPr>
            <a:xfrm>
              <a:off x="8101549" y="5534507"/>
              <a:ext cx="476853" cy="6945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計画推進審議会</a:t>
              </a:r>
              <a:endParaRPr lang="en-US" altLang="ja-JP" sz="900" b="1" dirty="0" smtClean="0">
                <a:solidFill>
                  <a:schemeClr val="tx1"/>
                </a:solidFill>
              </a:endParaRPr>
            </a:p>
          </p:txBody>
        </p:sp>
        <p:sp>
          <p:nvSpPr>
            <p:cNvPr id="46" name="角丸四角形 45"/>
            <p:cNvSpPr/>
            <p:nvPr/>
          </p:nvSpPr>
          <p:spPr>
            <a:xfrm>
              <a:off x="3972091" y="5522783"/>
              <a:ext cx="476853" cy="69457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900" b="1" dirty="0" smtClean="0">
                  <a:solidFill>
                    <a:schemeClr val="tx1"/>
                  </a:solidFill>
                </a:rPr>
                <a:t>計画推進審議会</a:t>
              </a:r>
              <a:endParaRPr lang="en-US" altLang="ja-JP" sz="900" b="1" dirty="0" smtClean="0">
                <a:solidFill>
                  <a:schemeClr val="tx1"/>
                </a:solidFill>
              </a:endParaRPr>
            </a:p>
          </p:txBody>
        </p:sp>
        <p:sp>
          <p:nvSpPr>
            <p:cNvPr id="47" name="正方形/長方形 46"/>
            <p:cNvSpPr/>
            <p:nvPr/>
          </p:nvSpPr>
          <p:spPr>
            <a:xfrm>
              <a:off x="4452412" y="5534687"/>
              <a:ext cx="663113" cy="640144"/>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国ワークシート配布</a:t>
              </a:r>
              <a:endParaRPr lang="en-US" altLang="ja-JP" sz="1050" dirty="0" smtClean="0">
                <a:solidFill>
                  <a:schemeClr val="tx1"/>
                </a:solidFill>
              </a:endParaRPr>
            </a:p>
          </p:txBody>
        </p:sp>
        <p:sp>
          <p:nvSpPr>
            <p:cNvPr id="48" name="正方形/長方形 47"/>
            <p:cNvSpPr/>
            <p:nvPr/>
          </p:nvSpPr>
          <p:spPr>
            <a:xfrm>
              <a:off x="4454694" y="6260879"/>
              <a:ext cx="5032084" cy="19307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smtClean="0">
                  <a:solidFill>
                    <a:schemeClr val="tx1"/>
                  </a:solidFill>
                </a:rPr>
                <a:t>・計画案の作成（</a:t>
              </a:r>
              <a:r>
                <a:rPr lang="ja-JP" altLang="en-US" sz="1050" dirty="0">
                  <a:solidFill>
                    <a:schemeClr val="tx1"/>
                  </a:solidFill>
                </a:rPr>
                <a:t>適時</a:t>
              </a:r>
              <a:r>
                <a:rPr lang="ja-JP" altLang="en-US" sz="1050" dirty="0" smtClean="0">
                  <a:solidFill>
                    <a:schemeClr val="tx1"/>
                  </a:solidFill>
                </a:rPr>
                <a:t>）　　　　　・他計画との整合性の確認</a:t>
              </a:r>
              <a:endParaRPr lang="en-US" altLang="ja-JP" sz="1050" dirty="0">
                <a:solidFill>
                  <a:schemeClr val="tx1"/>
                </a:solidFill>
              </a:endParaRPr>
            </a:p>
          </p:txBody>
        </p:sp>
      </p:grpSp>
      <p:sp>
        <p:nvSpPr>
          <p:cNvPr id="49" name="正方形/長方形 48"/>
          <p:cNvSpPr/>
          <p:nvPr/>
        </p:nvSpPr>
        <p:spPr>
          <a:xfrm>
            <a:off x="2774787" y="2246643"/>
            <a:ext cx="4164348" cy="532379"/>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　介護</a:t>
            </a:r>
            <a:r>
              <a:rPr lang="ja-JP" altLang="en-US" sz="1300" dirty="0">
                <a:solidFill>
                  <a:schemeClr val="tx1"/>
                </a:solidFill>
              </a:rPr>
              <a:t>保険事業</a:t>
            </a:r>
            <a:r>
              <a:rPr lang="ja-JP" altLang="en-US" sz="1300" dirty="0" smtClean="0">
                <a:solidFill>
                  <a:schemeClr val="tx1"/>
                </a:solidFill>
              </a:rPr>
              <a:t>計画</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との整合性</a:t>
            </a:r>
            <a:r>
              <a:rPr lang="ja-JP" altLang="en-US" sz="1300" dirty="0">
                <a:solidFill>
                  <a:schemeClr val="tx1"/>
                </a:solidFill>
              </a:rPr>
              <a:t>の確認</a:t>
            </a:r>
            <a:endParaRPr lang="en-US" altLang="ja-JP" sz="1300" dirty="0">
              <a:solidFill>
                <a:schemeClr val="tx1"/>
              </a:solidFill>
            </a:endParaRPr>
          </a:p>
        </p:txBody>
      </p:sp>
      <p:sp>
        <p:nvSpPr>
          <p:cNvPr id="50" name="右矢印 49"/>
          <p:cNvSpPr/>
          <p:nvPr/>
        </p:nvSpPr>
        <p:spPr>
          <a:xfrm rot="3047544">
            <a:off x="2046157" y="3906287"/>
            <a:ext cx="917249" cy="391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481895" y="2742692"/>
            <a:ext cx="1229992" cy="116938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医療計画指針を踏まえた雛形修正案作成（圏域編）</a:t>
            </a:r>
            <a:endParaRPr lang="en-US" altLang="ja-JP" sz="1300" dirty="0">
              <a:solidFill>
                <a:schemeClr val="tx1"/>
              </a:solidFill>
            </a:endParaRPr>
          </a:p>
        </p:txBody>
      </p:sp>
      <p:sp>
        <p:nvSpPr>
          <p:cNvPr id="51" name="右矢印 50"/>
          <p:cNvSpPr/>
          <p:nvPr/>
        </p:nvSpPr>
        <p:spPr>
          <a:xfrm rot="18970186">
            <a:off x="6650364" y="3876530"/>
            <a:ext cx="615611" cy="391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p:cNvSpPr/>
          <p:nvPr/>
        </p:nvSpPr>
        <p:spPr>
          <a:xfrm>
            <a:off x="6375705" y="4188074"/>
            <a:ext cx="935984" cy="10411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solidFill>
                  <a:schemeClr val="tx1"/>
                </a:solidFill>
              </a:rPr>
              <a:t>保健医療</a:t>
            </a:r>
            <a:endParaRPr lang="en-US" altLang="ja-JP" sz="1300" b="1" dirty="0" smtClean="0">
              <a:solidFill>
                <a:schemeClr val="tx1"/>
              </a:solidFill>
            </a:endParaRPr>
          </a:p>
          <a:p>
            <a:pPr algn="ctr"/>
            <a:r>
              <a:rPr lang="ja-JP" altLang="en-US" sz="1300" b="1" dirty="0" smtClean="0">
                <a:solidFill>
                  <a:schemeClr val="tx1"/>
                </a:solidFill>
              </a:rPr>
              <a:t>協議会</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圏域編　</a:t>
            </a:r>
            <a:endParaRPr lang="en-US" altLang="ja-JP" sz="1300" dirty="0" smtClean="0">
              <a:solidFill>
                <a:schemeClr val="tx1"/>
              </a:solidFill>
            </a:endParaRPr>
          </a:p>
          <a:p>
            <a:r>
              <a:rPr lang="ja-JP" altLang="en-US" sz="1300" dirty="0">
                <a:solidFill>
                  <a:schemeClr val="tx1"/>
                </a:solidFill>
              </a:rPr>
              <a:t>　</a:t>
            </a:r>
            <a:r>
              <a:rPr lang="ja-JP" altLang="en-US" sz="1300" dirty="0" smtClean="0">
                <a:solidFill>
                  <a:schemeClr val="tx1"/>
                </a:solidFill>
              </a:rPr>
              <a:t>案承認</a:t>
            </a:r>
            <a:endParaRPr lang="en-US" altLang="ja-JP" sz="1300" dirty="0" smtClean="0">
              <a:solidFill>
                <a:schemeClr val="tx1"/>
              </a:solidFill>
            </a:endParaRPr>
          </a:p>
        </p:txBody>
      </p:sp>
      <p:sp>
        <p:nvSpPr>
          <p:cNvPr id="3" name="上下矢印 2"/>
          <p:cNvSpPr/>
          <p:nvPr/>
        </p:nvSpPr>
        <p:spPr>
          <a:xfrm>
            <a:off x="3850477" y="3595711"/>
            <a:ext cx="360040" cy="87033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058389" y="3795268"/>
            <a:ext cx="1152128" cy="276999"/>
          </a:xfrm>
          <a:prstGeom prst="rect">
            <a:avLst/>
          </a:prstGeom>
          <a:noFill/>
        </p:spPr>
        <p:txBody>
          <a:bodyPr wrap="square" rtlCol="0">
            <a:spAutoFit/>
          </a:bodyPr>
          <a:lstStyle/>
          <a:p>
            <a:r>
              <a:rPr kumimoji="1" lang="ja-JP" altLang="en-US" sz="1200" dirty="0" smtClean="0"/>
              <a:t>情報共有</a:t>
            </a:r>
            <a:endParaRPr kumimoji="1" lang="ja-JP" altLang="en-US" sz="1200" dirty="0"/>
          </a:p>
        </p:txBody>
      </p:sp>
      <p:sp>
        <p:nvSpPr>
          <p:cNvPr id="39" name="正方形/長方形 38"/>
          <p:cNvSpPr/>
          <p:nvPr/>
        </p:nvSpPr>
        <p:spPr>
          <a:xfrm>
            <a:off x="1481895" y="904258"/>
            <a:ext cx="7180391" cy="417455"/>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rPr>
              <a:t>関係機関（府医、大病、私病</a:t>
            </a:r>
            <a:r>
              <a:rPr lang="ja-JP" altLang="en-US" sz="1300" dirty="0">
                <a:solidFill>
                  <a:schemeClr val="tx1"/>
                </a:solidFill>
              </a:rPr>
              <a:t>、府歯、府薬、府看護協会</a:t>
            </a:r>
            <a:r>
              <a:rPr lang="ja-JP" altLang="en-US" sz="1300" dirty="0" smtClean="0">
                <a:solidFill>
                  <a:schemeClr val="tx1"/>
                </a:solidFill>
              </a:rPr>
              <a:t>、府訪看ＳＴ協会、大精協</a:t>
            </a:r>
            <a:r>
              <a:rPr lang="ja-JP" altLang="en-US" sz="1300" dirty="0">
                <a:solidFill>
                  <a:schemeClr val="tx1"/>
                </a:solidFill>
              </a:rPr>
              <a:t>、大精診</a:t>
            </a:r>
            <a:r>
              <a:rPr lang="ja-JP" altLang="en-US" sz="1300" dirty="0" smtClean="0">
                <a:solidFill>
                  <a:schemeClr val="tx1"/>
                </a:solidFill>
              </a:rPr>
              <a:t>、その他</a:t>
            </a:r>
            <a:r>
              <a:rPr lang="ja-JP" altLang="en-US" sz="1300" dirty="0">
                <a:solidFill>
                  <a:schemeClr val="tx1"/>
                </a:solidFill>
              </a:rPr>
              <a:t>事業課が</a:t>
            </a:r>
            <a:r>
              <a:rPr lang="ja-JP" altLang="en-US" sz="1300" dirty="0" smtClean="0">
                <a:solidFill>
                  <a:schemeClr val="tx1"/>
                </a:solidFill>
              </a:rPr>
              <a:t>関係する機関）への</a:t>
            </a:r>
            <a:r>
              <a:rPr lang="ja-JP" altLang="en-US" sz="1300" dirty="0">
                <a:solidFill>
                  <a:schemeClr val="tx1"/>
                </a:solidFill>
              </a:rPr>
              <a:t>調整</a:t>
            </a:r>
            <a:r>
              <a:rPr lang="ja-JP" altLang="en-US" sz="1300" dirty="0" smtClean="0">
                <a:solidFill>
                  <a:schemeClr val="tx1"/>
                </a:solidFill>
              </a:rPr>
              <a:t>（適時</a:t>
            </a:r>
            <a:r>
              <a:rPr lang="ja-JP" altLang="en-US" sz="1300" dirty="0">
                <a:solidFill>
                  <a:schemeClr val="tx1"/>
                </a:solidFill>
              </a:rPr>
              <a:t>）　</a:t>
            </a:r>
            <a:endParaRPr lang="en-US" altLang="ja-JP" sz="1300" dirty="0">
              <a:solidFill>
                <a:schemeClr val="tx1"/>
              </a:solidFill>
            </a:endParaRPr>
          </a:p>
        </p:txBody>
      </p:sp>
      <p:sp>
        <p:nvSpPr>
          <p:cNvPr id="52" name="角丸四角形 51"/>
          <p:cNvSpPr/>
          <p:nvPr/>
        </p:nvSpPr>
        <p:spPr>
          <a:xfrm>
            <a:off x="4354345" y="1235748"/>
            <a:ext cx="761180" cy="295232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u="sng" dirty="0">
                <a:solidFill>
                  <a:schemeClr val="tx1"/>
                </a:solidFill>
              </a:rPr>
              <a:t>医療</a:t>
            </a:r>
            <a:endParaRPr lang="en-US" altLang="ja-JP" sz="1300" b="1" u="sng" dirty="0">
              <a:solidFill>
                <a:schemeClr val="tx1"/>
              </a:solidFill>
            </a:endParaRPr>
          </a:p>
          <a:p>
            <a:pPr algn="ctr"/>
            <a:r>
              <a:rPr lang="ja-JP" altLang="en-US" sz="1300" b="1" u="sng" dirty="0">
                <a:solidFill>
                  <a:schemeClr val="tx1"/>
                </a:solidFill>
              </a:rPr>
              <a:t>審議会</a:t>
            </a:r>
            <a:endParaRPr lang="en-US" altLang="ja-JP" sz="1300" b="1" u="sng" dirty="0">
              <a:solidFill>
                <a:schemeClr val="tx1"/>
              </a:solidFill>
            </a:endParaRPr>
          </a:p>
          <a:p>
            <a:pPr algn="ctr"/>
            <a:endParaRPr lang="en-US" altLang="ja-JP" sz="1300" dirty="0" smtClean="0">
              <a:solidFill>
                <a:schemeClr val="tx1"/>
              </a:solidFill>
            </a:endParaRPr>
          </a:p>
          <a:p>
            <a:pPr algn="ctr"/>
            <a:endParaRPr lang="en-US" altLang="ja-JP" sz="1300" dirty="0">
              <a:solidFill>
                <a:schemeClr val="tx1"/>
              </a:solidFill>
            </a:endParaRPr>
          </a:p>
          <a:p>
            <a:pPr algn="ctr"/>
            <a:r>
              <a:rPr lang="ja-JP" altLang="en-US" sz="1300" dirty="0">
                <a:solidFill>
                  <a:schemeClr val="tx1"/>
                </a:solidFill>
              </a:rPr>
              <a:t>計画</a:t>
            </a:r>
            <a:endParaRPr lang="en-US" altLang="ja-JP" sz="1300" dirty="0">
              <a:solidFill>
                <a:schemeClr val="tx1"/>
              </a:solidFill>
            </a:endParaRPr>
          </a:p>
          <a:p>
            <a:pPr algn="ctr"/>
            <a:r>
              <a:rPr lang="ja-JP" altLang="en-US" sz="1300" dirty="0" smtClean="0">
                <a:solidFill>
                  <a:schemeClr val="tx1"/>
                </a:solidFill>
              </a:rPr>
              <a:t>素案</a:t>
            </a:r>
            <a:endParaRPr lang="en-US" altLang="ja-JP" sz="1300" dirty="0" smtClean="0">
              <a:solidFill>
                <a:schemeClr val="tx1"/>
              </a:solidFill>
            </a:endParaRPr>
          </a:p>
          <a:p>
            <a:pPr algn="ctr"/>
            <a:r>
              <a:rPr lang="ja-JP" altLang="en-US" sz="1300" dirty="0">
                <a:solidFill>
                  <a:schemeClr val="tx1"/>
                </a:solidFill>
              </a:rPr>
              <a:t>提示</a:t>
            </a:r>
            <a:endParaRPr lang="en-US" altLang="ja-JP" sz="1300" dirty="0">
              <a:solidFill>
                <a:schemeClr val="tx1"/>
              </a:solidFill>
            </a:endParaRPr>
          </a:p>
        </p:txBody>
      </p:sp>
      <p:sp>
        <p:nvSpPr>
          <p:cNvPr id="53" name="正方形/長方形 52"/>
          <p:cNvSpPr/>
          <p:nvPr/>
        </p:nvSpPr>
        <p:spPr>
          <a:xfrm>
            <a:off x="1628087" y="4579944"/>
            <a:ext cx="1406471" cy="50524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smtClean="0">
                <a:solidFill>
                  <a:schemeClr val="tx1"/>
                </a:solidFill>
              </a:rPr>
              <a:t>医療機能調査の</a:t>
            </a:r>
            <a:endParaRPr lang="en-US" altLang="ja-JP" sz="1300" dirty="0" smtClean="0">
              <a:solidFill>
                <a:schemeClr val="tx1"/>
              </a:solidFill>
            </a:endParaRPr>
          </a:p>
          <a:p>
            <a:pPr algn="ctr"/>
            <a:r>
              <a:rPr lang="ja-JP" altLang="en-US" sz="1300" dirty="0">
                <a:solidFill>
                  <a:schemeClr val="tx1"/>
                </a:solidFill>
              </a:rPr>
              <a:t>精査</a:t>
            </a:r>
            <a:endParaRPr lang="en-US" altLang="ja-JP" sz="1300" dirty="0">
              <a:solidFill>
                <a:schemeClr val="tx1"/>
              </a:solidFill>
            </a:endParaRPr>
          </a:p>
        </p:txBody>
      </p:sp>
      <p:sp>
        <p:nvSpPr>
          <p:cNvPr id="54" name="スライド番号プレースホルダー 2"/>
          <p:cNvSpPr>
            <a:spLocks noGrp="1"/>
          </p:cNvSpPr>
          <p:nvPr>
            <p:ph type="sldNum" sz="quarter" idx="12"/>
          </p:nvPr>
        </p:nvSpPr>
        <p:spPr>
          <a:xfrm>
            <a:off x="4931933" y="6506675"/>
            <a:ext cx="367184" cy="365125"/>
          </a:xfrm>
        </p:spPr>
        <p:txBody>
          <a:bodyPr/>
          <a:lstStyle/>
          <a:p>
            <a:r>
              <a:rPr lang="en-US" altLang="ja-JP" sz="1200" dirty="0" smtClean="0">
                <a:solidFill>
                  <a:schemeClr val="tx1"/>
                </a:solidFill>
                <a:latin typeface="ＭＳ ゴシック" panose="020B0609070205080204" pitchFamily="49" charset="-128"/>
                <a:ea typeface="ＭＳ ゴシック" panose="020B0609070205080204" pitchFamily="49" charset="-128"/>
              </a:rPr>
              <a:t>5</a:t>
            </a:r>
            <a:endParaRPr lang="ja-JP" altLang="en-US"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7294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5CF412-E787-473D-AFCB-D6DCFC3457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B0BD441-AAF5-4278-BF8E-98F49C174CE0}">
  <ds:schemaRefs>
    <ds:schemaRef ds:uri="http://schemas.microsoft.com/sharepoint/v3/contenttype/forms"/>
  </ds:schemaRefs>
</ds:datastoreItem>
</file>

<file path=customXml/itemProps3.xml><?xml version="1.0" encoding="utf-8"?>
<ds:datastoreItem xmlns:ds="http://schemas.openxmlformats.org/officeDocument/2006/customXml" ds:itemID="{1887C082-DD01-49CF-BBD9-5D0D5DAB0CDD}">
  <ds:schemaRef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6272</TotalTime>
  <Words>320</Words>
  <Application>Microsoft Office PowerPoint</Application>
  <PresentationFormat>A4 210 x 297 mm</PresentationFormat>
  <Paragraphs>156</Paragraphs>
  <Slides>4</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Ｐ明朝</vt:lpstr>
      <vt:lpstr>ＭＳ ゴシック</vt:lpstr>
      <vt:lpstr>メイリオ</vt:lpstr>
      <vt:lpstr>Arial</vt:lpstr>
      <vt:lpstr>Calibri</vt:lpstr>
      <vt:lpstr>Times New Roman</vt:lpstr>
      <vt:lpstr>3_Office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Administrator</cp:lastModifiedBy>
  <cp:revision>189</cp:revision>
  <cp:lastPrinted>2017-06-27T07:53:13Z</cp:lastPrinted>
  <dcterms:created xsi:type="dcterms:W3CDTF">2015-06-04T06:15:44Z</dcterms:created>
  <dcterms:modified xsi:type="dcterms:W3CDTF">2017-06-27T07:56:22Z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