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326D7-F794-4CA1-A19A-9F871B0D850E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581A7-0B58-4501-B0DC-A1646B61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88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8C5BA-5160-4905-B5E0-6FFCD3C70342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3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25B3-88AD-4C3D-B1F5-2B7A91D2B980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9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9B47-D50B-4927-B1EA-8B17A95328A8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8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F32DC-A01E-411C-8254-AEF94D69FB48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61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C298-AF75-4CA2-8A76-6A783BBAA875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84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205D-8FDF-413A-983C-5B81E555C13F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53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3AD7-E460-4DBF-BA66-48EE14B3A2DC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29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E09D-3ECC-42D8-8636-1847C26D0C1F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12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517-9B9A-4BB5-AAE9-33A88CA58424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7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4ED8-4C8F-41CD-A87F-1F7BEB9E05D4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50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A7C4-49B6-446D-9239-C7D53812D7A4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4406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3698-BB55-4357-9003-9D9D6A227221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0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91441" y="112896"/>
            <a:ext cx="9144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来年度の府組織の概要</a:t>
            </a:r>
            <a:endParaRPr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03748" y="1026520"/>
            <a:ext cx="6735750" cy="12464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スマートシティ戦略準備室</a:t>
            </a:r>
          </a:p>
          <a:p>
            <a:pPr>
              <a:spcBef>
                <a:spcPts val="225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■設置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：令和元年７月１６日（</a:t>
            </a:r>
            <a:r>
              <a:rPr kumimoji="1"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総務部内のプロジェクトチーム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25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■職員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：１３名（兼務含む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03748" y="3382268"/>
            <a:ext cx="6735750" cy="27152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</a:t>
            </a: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戦略部</a:t>
            </a:r>
          </a:p>
          <a:p>
            <a:pPr>
              <a:spcBef>
                <a:spcPts val="225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：令和２年４月１日（</a:t>
            </a:r>
            <a:r>
              <a:rPr kumimoji="1"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部局として新たに設置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25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■職員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：約７０名（予定）　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部長を民間公募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（募集期限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25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■目的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「大阪スマートシティ戦略」の実現に向けた取組の推進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9675" defTabSz="402431">
              <a:spcBef>
                <a:spcPts val="225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デジタル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技術を活用した行政や地域のあり方の変革　　　　　　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9675" defTabSz="402431">
              <a:spcBef>
                <a:spcPts val="225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庁内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の行政情報化及び情報セキュリティ対策の推進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9675" defTabSz="402431">
              <a:spcBef>
                <a:spcPts val="225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府内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市町村における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16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活用促進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9675" defTabSz="402431">
              <a:spcBef>
                <a:spcPts val="225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を活用したモビリティやまちづくりなど地域における取組推進　　　　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09675" defTabSz="402431">
              <a:spcBef>
                <a:spcPts val="225"/>
              </a:spcBef>
              <a:buFont typeface="Wingdings" panose="05000000000000000000" pitchFamily="2" charset="2"/>
              <a:buChar char="Ø"/>
            </a:pP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特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区制度の活用など規制緩和の促進　　ほか</a:t>
            </a:r>
          </a:p>
        </p:txBody>
      </p:sp>
      <p:sp>
        <p:nvSpPr>
          <p:cNvPr id="3" name="下矢印 2"/>
          <p:cNvSpPr/>
          <p:nvPr/>
        </p:nvSpPr>
        <p:spPr>
          <a:xfrm>
            <a:off x="5085933" y="2561261"/>
            <a:ext cx="702078" cy="486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6" name="正方形/長方形 5"/>
          <p:cNvSpPr/>
          <p:nvPr/>
        </p:nvSpPr>
        <p:spPr>
          <a:xfrm>
            <a:off x="395536" y="1026519"/>
            <a:ext cx="1746194" cy="486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令和元年度　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95536" y="3385337"/>
            <a:ext cx="1746194" cy="486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　　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91441" y="601572"/>
            <a:ext cx="89480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9"/>
          <p:cNvSpPr txBox="1"/>
          <p:nvPr/>
        </p:nvSpPr>
        <p:spPr>
          <a:xfrm>
            <a:off x="6776044" y="53237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第５回大阪スマートシティ戦略会議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995498" y="535044"/>
            <a:ext cx="104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資料８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873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