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9" r:id="rId3"/>
    <p:sldId id="326" r:id="rId4"/>
    <p:sldId id="353" r:id="rId5"/>
    <p:sldId id="418" r:id="rId6"/>
    <p:sldId id="396" r:id="rId7"/>
    <p:sldId id="397" r:id="rId8"/>
    <p:sldId id="384" r:id="rId9"/>
    <p:sldId id="388" r:id="rId10"/>
    <p:sldId id="417" r:id="rId11"/>
    <p:sldId id="395" r:id="rId12"/>
    <p:sldId id="379" r:id="rId13"/>
    <p:sldId id="404" r:id="rId14"/>
    <p:sldId id="410" r:id="rId15"/>
    <p:sldId id="413" r:id="rId16"/>
    <p:sldId id="392" r:id="rId17"/>
    <p:sldId id="403" r:id="rId18"/>
    <p:sldId id="327" r:id="rId19"/>
    <p:sldId id="409" r:id="rId20"/>
    <p:sldId id="348" r:id="rId21"/>
    <p:sldId id="415" r:id="rId22"/>
    <p:sldId id="380" r:id="rId23"/>
    <p:sldId id="387" r:id="rId24"/>
    <p:sldId id="402" r:id="rId25"/>
    <p:sldId id="407" r:id="rId26"/>
    <p:sldId id="336" r:id="rId27"/>
    <p:sldId id="408" r:id="rId28"/>
    <p:sldId id="414" r:id="rId29"/>
    <p:sldId id="373" r:id="rId3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69" d="100"/>
          <a:sy n="69" d="100"/>
        </p:scale>
        <p:origin x="136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1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masudat\Desktop\&#32032;&#26448;\&#12461;&#12515;&#12483;&#12471;&#12517;&#12524;&#12473;&#32032;&#26448;&#38598;.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501\d11130$\doc\060_&#12473;&#12510;&#12540;&#12488;&#12471;&#12486;&#12451;\01_&#25126;&#30053;&#20250;&#35696;\20191226_&#31532;&#65301;&#22238;&#25126;&#30053;&#20250;&#35696;\&#12381;&#12398;&#20182;\&#36039;&#26009;&#32032;&#26448;\&#9733;&#12461;&#12515;&#12483;&#12471;&#12517;&#12524;&#12473;&#32032;&#26448;&#38598;.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9"/>
            <c:invertIfNegative val="0"/>
            <c:bubble3D val="0"/>
            <c:spPr>
              <a:solidFill>
                <a:srgbClr val="FF0000"/>
              </a:solidFill>
              <a:ln>
                <a:noFill/>
              </a:ln>
              <a:effectLst/>
            </c:spPr>
            <c:extLst>
              <c:ext xmlns:c16="http://schemas.microsoft.com/office/drawing/2014/chart" uri="{C3380CC4-5D6E-409C-BE32-E72D297353CC}">
                <c16:uniqueId val="{00000000-D24F-4CC1-858A-3C3F497C2E39}"/>
              </c:ext>
            </c:extLst>
          </c:dPt>
          <c:dLbls>
            <c:dLbl>
              <c:idx val="9"/>
              <c:spPr>
                <a:noFill/>
                <a:ln>
                  <a:noFill/>
                </a:ln>
                <a:effectLst/>
              </c:spPr>
              <c:txPr>
                <a:bodyPr rot="0" spcFirstLastPara="1" vertOverflow="ellipsis" vert="horz" wrap="square" anchor="ctr" anchorCtr="1"/>
                <a:lstStyle/>
                <a:p>
                  <a:pPr>
                    <a:defRPr sz="1200" b="0"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0-D24F-4CC1-858A-3C3F497C2E39}"/>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各国比較!$A$1:$K$1</c:f>
              <c:strCache>
                <c:ptCount val="11"/>
                <c:pt idx="0">
                  <c:v>韓国</c:v>
                </c:pt>
                <c:pt idx="1">
                  <c:v>イギリス</c:v>
                </c:pt>
                <c:pt idx="2">
                  <c:v>中国</c:v>
                </c:pt>
                <c:pt idx="3">
                  <c:v>オーストラリア</c:v>
                </c:pt>
                <c:pt idx="4">
                  <c:v>カナダ</c:v>
                </c:pt>
                <c:pt idx="5">
                  <c:v>スウェーデン</c:v>
                </c:pt>
                <c:pt idx="6">
                  <c:v>アメリカ</c:v>
                </c:pt>
                <c:pt idx="7">
                  <c:v>フランス</c:v>
                </c:pt>
                <c:pt idx="8">
                  <c:v>インド</c:v>
                </c:pt>
                <c:pt idx="9">
                  <c:v>日本</c:v>
                </c:pt>
                <c:pt idx="10">
                  <c:v>ドイツ</c:v>
                </c:pt>
              </c:strCache>
            </c:strRef>
          </c:cat>
          <c:val>
            <c:numRef>
              <c:f>各国比較!$A$2:$K$2</c:f>
              <c:numCache>
                <c:formatCode>0.0%</c:formatCode>
                <c:ptCount val="11"/>
                <c:pt idx="0">
                  <c:v>0.96399999999999997</c:v>
                </c:pt>
                <c:pt idx="1">
                  <c:v>0.68600000000000005</c:v>
                </c:pt>
                <c:pt idx="2">
                  <c:v>0.65800000000000003</c:v>
                </c:pt>
                <c:pt idx="3">
                  <c:v>0.58199999999999996</c:v>
                </c:pt>
                <c:pt idx="4">
                  <c:v>0.56299999999999994</c:v>
                </c:pt>
                <c:pt idx="5">
                  <c:v>0.51500000000000001</c:v>
                </c:pt>
                <c:pt idx="6">
                  <c:v>0.46</c:v>
                </c:pt>
                <c:pt idx="7">
                  <c:v>0.40699999999999997</c:v>
                </c:pt>
                <c:pt idx="8">
                  <c:v>0.34799999999999998</c:v>
                </c:pt>
                <c:pt idx="9">
                  <c:v>0.19900000000000001</c:v>
                </c:pt>
                <c:pt idx="10">
                  <c:v>0.156</c:v>
                </c:pt>
              </c:numCache>
            </c:numRef>
          </c:val>
          <c:extLst>
            <c:ext xmlns:c16="http://schemas.microsoft.com/office/drawing/2014/chart" uri="{C3380CC4-5D6E-409C-BE32-E72D297353CC}">
              <c16:uniqueId val="{00000001-D24F-4CC1-858A-3C3F497C2E39}"/>
            </c:ext>
          </c:extLst>
        </c:ser>
        <c:dLbls>
          <c:dLblPos val="outEnd"/>
          <c:showLegendKey val="0"/>
          <c:showVal val="1"/>
          <c:showCatName val="0"/>
          <c:showSerName val="0"/>
          <c:showPercent val="0"/>
          <c:showBubbleSize val="0"/>
        </c:dLbls>
        <c:gapWidth val="100"/>
        <c:overlap val="-27"/>
        <c:axId val="38508800"/>
        <c:axId val="38522880"/>
      </c:barChart>
      <c:catAx>
        <c:axId val="3850880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522880"/>
        <c:crosses val="autoZero"/>
        <c:auto val="1"/>
        <c:lblAlgn val="ctr"/>
        <c:lblOffset val="100"/>
        <c:noMultiLvlLbl val="0"/>
      </c:catAx>
      <c:valAx>
        <c:axId val="385228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5088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rgbClr val="FF0000"/>
              </a:solidFill>
              <a:ln>
                <a:noFill/>
              </a:ln>
              <a:effectLst/>
            </c:spPr>
            <c:extLst>
              <c:ext xmlns:c16="http://schemas.microsoft.com/office/drawing/2014/chart" uri="{C3380CC4-5D6E-409C-BE32-E72D297353CC}">
                <c16:uniqueId val="{00000001-CCFB-48EE-A1EB-917FA73D260C}"/>
              </c:ext>
            </c:extLst>
          </c:dPt>
          <c:dLbls>
            <c:dLbl>
              <c:idx val="0"/>
              <c:layout>
                <c:manualLayout>
                  <c:x val="4.7904191616766467E-3"/>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FB-48EE-A1EB-917FA73D260C}"/>
                </c:ext>
              </c:extLst>
            </c:dLbl>
            <c:dLbl>
              <c:idx val="6"/>
              <c:spPr>
                <a:noFill/>
                <a:ln>
                  <a:noFill/>
                </a:ln>
                <a:effectLst/>
              </c:spPr>
              <c:txPr>
                <a:bodyPr rot="0" spcFirstLastPara="1" vertOverflow="ellipsis" vert="horz" wrap="square" anchor="ctr" anchorCtr="1"/>
                <a:lstStyle/>
                <a:p>
                  <a:pPr>
                    <a:defRPr sz="1100" b="0"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FB-48EE-A1EB-917FA73D260C}"/>
                </c:ext>
              </c:extLst>
            </c:dLbl>
            <c:dLbl>
              <c:idx val="4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FB-48EE-A1EB-917FA73D260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'キャッシュレス比率（商業統計2016年）２'!$A$2:$A$46</c:f>
              <c:strCache>
                <c:ptCount val="45"/>
                <c:pt idx="0">
                  <c:v>東京都</c:v>
                </c:pt>
                <c:pt idx="1">
                  <c:v>香川県</c:v>
                </c:pt>
                <c:pt idx="2">
                  <c:v>千葉県</c:v>
                </c:pt>
                <c:pt idx="3">
                  <c:v>三重県</c:v>
                </c:pt>
                <c:pt idx="4">
                  <c:v>神奈川県</c:v>
                </c:pt>
                <c:pt idx="5">
                  <c:v>兵庫県</c:v>
                </c:pt>
                <c:pt idx="6">
                  <c:v>大阪府</c:v>
                </c:pt>
                <c:pt idx="7">
                  <c:v>埼玉県</c:v>
                </c:pt>
                <c:pt idx="8">
                  <c:v>宮城県</c:v>
                </c:pt>
                <c:pt idx="9">
                  <c:v>京都府</c:v>
                </c:pt>
                <c:pt idx="10">
                  <c:v>奈良県</c:v>
                </c:pt>
                <c:pt idx="11">
                  <c:v>岐阜県</c:v>
                </c:pt>
                <c:pt idx="12">
                  <c:v>愛知県</c:v>
                </c:pt>
                <c:pt idx="13">
                  <c:v>福岡県</c:v>
                </c:pt>
                <c:pt idx="14">
                  <c:v>滋賀県</c:v>
                </c:pt>
                <c:pt idx="15">
                  <c:v>茨城県</c:v>
                </c:pt>
                <c:pt idx="16">
                  <c:v>広島県</c:v>
                </c:pt>
                <c:pt idx="17">
                  <c:v>岡山県</c:v>
                </c:pt>
                <c:pt idx="18">
                  <c:v>静岡県</c:v>
                </c:pt>
                <c:pt idx="19">
                  <c:v>新潟県</c:v>
                </c:pt>
                <c:pt idx="20">
                  <c:v>沖縄県</c:v>
                </c:pt>
                <c:pt idx="21">
                  <c:v>北海道</c:v>
                </c:pt>
                <c:pt idx="22">
                  <c:v>石川県</c:v>
                </c:pt>
                <c:pt idx="23">
                  <c:v>福島県</c:v>
                </c:pt>
                <c:pt idx="24">
                  <c:v>群馬県</c:v>
                </c:pt>
                <c:pt idx="25">
                  <c:v>鳥取県</c:v>
                </c:pt>
                <c:pt idx="26">
                  <c:v>栃木県</c:v>
                </c:pt>
                <c:pt idx="27">
                  <c:v>長野県</c:v>
                </c:pt>
                <c:pt idx="28">
                  <c:v>山梨県</c:v>
                </c:pt>
                <c:pt idx="29">
                  <c:v>熊本県</c:v>
                </c:pt>
                <c:pt idx="30">
                  <c:v>島根県</c:v>
                </c:pt>
                <c:pt idx="31">
                  <c:v>長崎県</c:v>
                </c:pt>
                <c:pt idx="32">
                  <c:v>高知県</c:v>
                </c:pt>
                <c:pt idx="33">
                  <c:v>秋田県</c:v>
                </c:pt>
                <c:pt idx="34">
                  <c:v>大分県</c:v>
                </c:pt>
                <c:pt idx="35">
                  <c:v>愛媛県</c:v>
                </c:pt>
                <c:pt idx="36">
                  <c:v>山形県</c:v>
                </c:pt>
                <c:pt idx="37">
                  <c:v>富山県</c:v>
                </c:pt>
                <c:pt idx="38">
                  <c:v>宮崎県</c:v>
                </c:pt>
                <c:pt idx="39">
                  <c:v>岩手県</c:v>
                </c:pt>
                <c:pt idx="40">
                  <c:v>青森県</c:v>
                </c:pt>
                <c:pt idx="41">
                  <c:v>福井県</c:v>
                </c:pt>
                <c:pt idx="42">
                  <c:v>鹿児島県</c:v>
                </c:pt>
                <c:pt idx="43">
                  <c:v>佐賀県</c:v>
                </c:pt>
                <c:pt idx="44">
                  <c:v>和歌山県</c:v>
                </c:pt>
              </c:strCache>
            </c:strRef>
          </c:cat>
          <c:val>
            <c:numRef>
              <c:f>'キャッシュレス比率（商業統計2016年）２'!$B$2:$B$46</c:f>
              <c:numCache>
                <c:formatCode>0.0%</c:formatCode>
                <c:ptCount val="45"/>
                <c:pt idx="0">
                  <c:v>0.21630896176880293</c:v>
                </c:pt>
                <c:pt idx="1">
                  <c:v>0.20627554062867093</c:v>
                </c:pt>
                <c:pt idx="2">
                  <c:v>0.19181283055627615</c:v>
                </c:pt>
                <c:pt idx="3">
                  <c:v>0.19153084520068273</c:v>
                </c:pt>
                <c:pt idx="4">
                  <c:v>0.17841915795895552</c:v>
                </c:pt>
                <c:pt idx="5">
                  <c:v>0.17509390740118011</c:v>
                </c:pt>
                <c:pt idx="6">
                  <c:v>0.17402503262835456</c:v>
                </c:pt>
                <c:pt idx="7">
                  <c:v>0.17363467505967728</c:v>
                </c:pt>
                <c:pt idx="8">
                  <c:v>0.16702127794653615</c:v>
                </c:pt>
                <c:pt idx="9">
                  <c:v>0.16527312327846616</c:v>
                </c:pt>
                <c:pt idx="10">
                  <c:v>0.16264708336810482</c:v>
                </c:pt>
                <c:pt idx="11">
                  <c:v>0.16106443902536488</c:v>
                </c:pt>
                <c:pt idx="12">
                  <c:v>0.15737676681390431</c:v>
                </c:pt>
                <c:pt idx="13">
                  <c:v>0.15729330964814386</c:v>
                </c:pt>
                <c:pt idx="14">
                  <c:v>0.1571158034277057</c:v>
                </c:pt>
                <c:pt idx="15">
                  <c:v>0.15227207962381681</c:v>
                </c:pt>
                <c:pt idx="16">
                  <c:v>0.14982564752497807</c:v>
                </c:pt>
                <c:pt idx="17">
                  <c:v>0.14959997388283561</c:v>
                </c:pt>
                <c:pt idx="18">
                  <c:v>0.14664762560238723</c:v>
                </c:pt>
                <c:pt idx="19">
                  <c:v>0.14317756698489836</c:v>
                </c:pt>
                <c:pt idx="20">
                  <c:v>0.14149151143088909</c:v>
                </c:pt>
                <c:pt idx="21">
                  <c:v>0.1398569057917789</c:v>
                </c:pt>
                <c:pt idx="22">
                  <c:v>0.13770713152213149</c:v>
                </c:pt>
                <c:pt idx="23">
                  <c:v>0.13257220855814672</c:v>
                </c:pt>
                <c:pt idx="24">
                  <c:v>0.13230713217554679</c:v>
                </c:pt>
                <c:pt idx="25">
                  <c:v>0.12901724962300931</c:v>
                </c:pt>
                <c:pt idx="26">
                  <c:v>0.12738617926189144</c:v>
                </c:pt>
                <c:pt idx="27">
                  <c:v>0.12518056701182007</c:v>
                </c:pt>
                <c:pt idx="28">
                  <c:v>0.12325037324940545</c:v>
                </c:pt>
                <c:pt idx="29">
                  <c:v>0.12220637449558788</c:v>
                </c:pt>
                <c:pt idx="30">
                  <c:v>0.12084402035167016</c:v>
                </c:pt>
                <c:pt idx="31">
                  <c:v>0.1205361996577449</c:v>
                </c:pt>
                <c:pt idx="32">
                  <c:v>0.11686619504065511</c:v>
                </c:pt>
                <c:pt idx="33">
                  <c:v>0.11563660520369957</c:v>
                </c:pt>
                <c:pt idx="34">
                  <c:v>0.11507029103520865</c:v>
                </c:pt>
                <c:pt idx="35">
                  <c:v>0.11392716107910615</c:v>
                </c:pt>
                <c:pt idx="36">
                  <c:v>0.11149594307171179</c:v>
                </c:pt>
                <c:pt idx="37">
                  <c:v>0.11078777486859089</c:v>
                </c:pt>
                <c:pt idx="38">
                  <c:v>0.10911790466644497</c:v>
                </c:pt>
                <c:pt idx="39">
                  <c:v>0.10593513457316854</c:v>
                </c:pt>
                <c:pt idx="40">
                  <c:v>0.10582073986746902</c:v>
                </c:pt>
                <c:pt idx="41">
                  <c:v>0.10571278222689974</c:v>
                </c:pt>
                <c:pt idx="42">
                  <c:v>0.10531129951122926</c:v>
                </c:pt>
                <c:pt idx="43">
                  <c:v>0.10507632182805693</c:v>
                </c:pt>
                <c:pt idx="44">
                  <c:v>0.10263729910972366</c:v>
                </c:pt>
              </c:numCache>
            </c:numRef>
          </c:val>
          <c:extLst>
            <c:ext xmlns:c16="http://schemas.microsoft.com/office/drawing/2014/chart" uri="{C3380CC4-5D6E-409C-BE32-E72D297353CC}">
              <c16:uniqueId val="{00000004-CCFB-48EE-A1EB-917FA73D260C}"/>
            </c:ext>
          </c:extLst>
        </c:ser>
        <c:dLbls>
          <c:showLegendKey val="0"/>
          <c:showVal val="0"/>
          <c:showCatName val="0"/>
          <c:showSerName val="0"/>
          <c:showPercent val="0"/>
          <c:showBubbleSize val="0"/>
        </c:dLbls>
        <c:gapWidth val="100"/>
        <c:overlap val="-27"/>
        <c:axId val="38095872"/>
        <c:axId val="38118144"/>
      </c:barChart>
      <c:catAx>
        <c:axId val="3809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118144"/>
        <c:crosses val="autoZero"/>
        <c:auto val="1"/>
        <c:lblAlgn val="ctr"/>
        <c:lblOffset val="100"/>
        <c:noMultiLvlLbl val="0"/>
      </c:catAx>
      <c:valAx>
        <c:axId val="3811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80958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234038713910762"/>
          <c:y val="0"/>
          <c:w val="0.52877427821522305"/>
          <c:h val="0.96669970362211133"/>
        </c:manualLayout>
      </c:layout>
      <c:barChart>
        <c:barDir val="bar"/>
        <c:grouping val="clustered"/>
        <c:varyColors val="0"/>
        <c:ser>
          <c:idx val="0"/>
          <c:order val="0"/>
          <c:tx>
            <c:strRef>
              <c:f>Sheet1!$B$1</c:f>
              <c:strCache>
                <c:ptCount val="1"/>
                <c:pt idx="0">
                  <c:v>系列 1</c:v>
                </c:pt>
              </c:strCache>
            </c:strRef>
          </c:tx>
          <c:spPr>
            <a:solidFill>
              <a:srgbClr val="0070C0"/>
            </a:solidFill>
            <a:ln>
              <a:noFill/>
            </a:ln>
            <a:effectLst/>
          </c:spPr>
          <c:invertIfNegative val="0"/>
          <c:dLbls>
            <c:dLbl>
              <c:idx val="4"/>
              <c:layout>
                <c:manualLayout>
                  <c:x val="0"/>
                  <c:y val="-7.69832037765345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D7-449A-9A4C-54CF77AA304D}"/>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95000"/>
                        <a:lumOff val="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入国前（税関、出入国管理、検疫）</c:v>
                </c:pt>
                <c:pt idx="1">
                  <c:v>空港内</c:v>
                </c:pt>
                <c:pt idx="2">
                  <c:v>宿泊施設</c:v>
                </c:pt>
                <c:pt idx="3">
                  <c:v>公共交通機関内</c:v>
                </c:pt>
                <c:pt idx="4">
                  <c:v>観光地</c:v>
                </c:pt>
              </c:strCache>
            </c:strRef>
          </c:cat>
          <c:val>
            <c:numRef>
              <c:f>Sheet1!$B$2:$B$6</c:f>
              <c:numCache>
                <c:formatCode>General</c:formatCode>
                <c:ptCount val="5"/>
                <c:pt idx="0">
                  <c:v>4.2000000000000003E-2</c:v>
                </c:pt>
                <c:pt idx="1">
                  <c:v>8.8999999999999996E-2</c:v>
                </c:pt>
                <c:pt idx="2">
                  <c:v>0.24</c:v>
                </c:pt>
                <c:pt idx="3">
                  <c:v>0.30599999999999999</c:v>
                </c:pt>
                <c:pt idx="4">
                  <c:v>0.73599999999999999</c:v>
                </c:pt>
              </c:numCache>
            </c:numRef>
          </c:val>
          <c:extLst>
            <c:ext xmlns:c16="http://schemas.microsoft.com/office/drawing/2014/chart" uri="{C3380CC4-5D6E-409C-BE32-E72D297353CC}">
              <c16:uniqueId val="{00000000-8619-4011-A5BF-7D8EC4BFECF9}"/>
            </c:ext>
          </c:extLst>
        </c:ser>
        <c:dLbls>
          <c:showLegendKey val="0"/>
          <c:showVal val="0"/>
          <c:showCatName val="0"/>
          <c:showSerName val="0"/>
          <c:showPercent val="0"/>
          <c:showBubbleSize val="0"/>
        </c:dLbls>
        <c:gapWidth val="70"/>
        <c:axId val="35968896"/>
        <c:axId val="35970432"/>
      </c:barChart>
      <c:catAx>
        <c:axId val="35968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eiryo UI" panose="020B0604030504040204" pitchFamily="50" charset="-128"/>
                <a:cs typeface="+mn-cs"/>
              </a:defRPr>
            </a:pPr>
            <a:endParaRPr lang="ja-JP"/>
          </a:p>
        </c:txPr>
        <c:crossAx val="35970432"/>
        <c:crosses val="autoZero"/>
        <c:auto val="1"/>
        <c:lblAlgn val="ctr"/>
        <c:lblOffset val="100"/>
        <c:noMultiLvlLbl val="0"/>
      </c:catAx>
      <c:valAx>
        <c:axId val="3597043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9688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lumMod val="95000"/>
              <a:lumOff val="5000"/>
            </a:schemeClr>
          </a:solidFill>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cat>
            <c:strRef>
              <c:f>[決済用端末機導入状況グラフ.xlsx]Sheet1!$A$2:$A$9</c:f>
              <c:strCache>
                <c:ptCount val="8"/>
                <c:pt idx="0">
                  <c:v>北海道</c:v>
                </c:pt>
                <c:pt idx="1">
                  <c:v>東京</c:v>
                </c:pt>
                <c:pt idx="2">
                  <c:v>神奈川</c:v>
                </c:pt>
                <c:pt idx="3">
                  <c:v>愛知</c:v>
                </c:pt>
                <c:pt idx="4">
                  <c:v>京都</c:v>
                </c:pt>
                <c:pt idx="5">
                  <c:v>大阪</c:v>
                </c:pt>
                <c:pt idx="6">
                  <c:v>兵庫</c:v>
                </c:pt>
                <c:pt idx="7">
                  <c:v>福岡</c:v>
                </c:pt>
              </c:strCache>
            </c:strRef>
          </c:cat>
          <c:val>
            <c:numRef>
              <c:f>[決済用端末機導入状況グラフ.xlsx]Sheet1!$B$2:$B$9</c:f>
              <c:numCache>
                <c:formatCode>0.0%</c:formatCode>
                <c:ptCount val="8"/>
                <c:pt idx="0">
                  <c:v>0.77472290197207427</c:v>
                </c:pt>
                <c:pt idx="1">
                  <c:v>0.98474640035568928</c:v>
                </c:pt>
                <c:pt idx="2">
                  <c:v>0.98298513891880246</c:v>
                </c:pt>
                <c:pt idx="3">
                  <c:v>0.9242641780330223</c:v>
                </c:pt>
                <c:pt idx="4">
                  <c:v>0.82608695652173914</c:v>
                </c:pt>
                <c:pt idx="5">
                  <c:v>0.81099384344766934</c:v>
                </c:pt>
                <c:pt idx="6">
                  <c:v>0.7153324784759113</c:v>
                </c:pt>
                <c:pt idx="7">
                  <c:v>0.7592130377330788</c:v>
                </c:pt>
              </c:numCache>
            </c:numRef>
          </c:val>
          <c:extLst>
            <c:ext xmlns:c16="http://schemas.microsoft.com/office/drawing/2014/chart" uri="{C3380CC4-5D6E-409C-BE32-E72D297353CC}">
              <c16:uniqueId val="{00000000-7F22-4DBD-966B-97F9E49C2EA2}"/>
            </c:ext>
          </c:extLst>
        </c:ser>
        <c:ser>
          <c:idx val="1"/>
          <c:order val="1"/>
          <c:spPr>
            <a:solidFill>
              <a:schemeClr val="accent2"/>
            </a:solidFill>
            <a:ln>
              <a:noFill/>
            </a:ln>
            <a:effectLst/>
          </c:spPr>
          <c:invertIfNegative val="0"/>
          <c:cat>
            <c:strRef>
              <c:f>[決済用端末機導入状況グラフ.xlsx]Sheet1!$A$2:$A$9</c:f>
              <c:strCache>
                <c:ptCount val="8"/>
                <c:pt idx="0">
                  <c:v>北海道</c:v>
                </c:pt>
                <c:pt idx="1">
                  <c:v>東京</c:v>
                </c:pt>
                <c:pt idx="2">
                  <c:v>神奈川</c:v>
                </c:pt>
                <c:pt idx="3">
                  <c:v>愛知</c:v>
                </c:pt>
                <c:pt idx="4">
                  <c:v>京都</c:v>
                </c:pt>
                <c:pt idx="5">
                  <c:v>大阪</c:v>
                </c:pt>
                <c:pt idx="6">
                  <c:v>兵庫</c:v>
                </c:pt>
                <c:pt idx="7">
                  <c:v>福岡</c:v>
                </c:pt>
              </c:strCache>
            </c:strRef>
          </c:cat>
          <c:val>
            <c:numRef>
              <c:f>[決済用端末機導入状況グラフ.xlsx]Sheet1!$C$2:$C$9</c:f>
              <c:numCache>
                <c:formatCode>0.0%</c:formatCode>
                <c:ptCount val="8"/>
                <c:pt idx="0">
                  <c:v>0.35151864114006048</c:v>
                </c:pt>
                <c:pt idx="1">
                  <c:v>0.85156811108451036</c:v>
                </c:pt>
                <c:pt idx="2">
                  <c:v>0.15162610381219038</c:v>
                </c:pt>
                <c:pt idx="3">
                  <c:v>0.45285953577410865</c:v>
                </c:pt>
                <c:pt idx="4">
                  <c:v>6.7555863502511693E-2</c:v>
                </c:pt>
                <c:pt idx="5">
                  <c:v>0.14362357080035179</c:v>
                </c:pt>
                <c:pt idx="6">
                  <c:v>0.15057702875984613</c:v>
                </c:pt>
                <c:pt idx="7">
                  <c:v>0.58919395096167959</c:v>
                </c:pt>
              </c:numCache>
            </c:numRef>
          </c:val>
          <c:extLst>
            <c:ext xmlns:c16="http://schemas.microsoft.com/office/drawing/2014/chart" uri="{C3380CC4-5D6E-409C-BE32-E72D297353CC}">
              <c16:uniqueId val="{00000001-7F22-4DBD-966B-97F9E49C2EA2}"/>
            </c:ext>
          </c:extLst>
        </c:ser>
        <c:ser>
          <c:idx val="2"/>
          <c:order val="2"/>
          <c:spPr>
            <a:pattFill prst="dkHorz">
              <a:fgClr>
                <a:schemeClr val="accent1"/>
              </a:fgClr>
              <a:bgClr>
                <a:schemeClr val="bg1"/>
              </a:bgClr>
            </a:pattFill>
            <a:ln>
              <a:noFill/>
            </a:ln>
            <a:effectLst/>
          </c:spPr>
          <c:invertIfNegative val="0"/>
          <c:cat>
            <c:strRef>
              <c:f>[決済用端末機導入状況グラフ.xlsx]Sheet1!$A$2:$A$9</c:f>
              <c:strCache>
                <c:ptCount val="8"/>
                <c:pt idx="0">
                  <c:v>北海道</c:v>
                </c:pt>
                <c:pt idx="1">
                  <c:v>東京</c:v>
                </c:pt>
                <c:pt idx="2">
                  <c:v>神奈川</c:v>
                </c:pt>
                <c:pt idx="3">
                  <c:v>愛知</c:v>
                </c:pt>
                <c:pt idx="4">
                  <c:v>京都</c:v>
                </c:pt>
                <c:pt idx="5">
                  <c:v>大阪</c:v>
                </c:pt>
                <c:pt idx="6">
                  <c:v>兵庫</c:v>
                </c:pt>
                <c:pt idx="7">
                  <c:v>福岡</c:v>
                </c:pt>
              </c:strCache>
            </c:strRef>
          </c:cat>
          <c:val>
            <c:numRef>
              <c:f>[決済用端末機導入状況グラフ.xlsx]Sheet1!$D$2:$D$9</c:f>
              <c:numCache>
                <c:formatCode>0.0%</c:formatCode>
                <c:ptCount val="8"/>
                <c:pt idx="0">
                  <c:v>0.21548870015834173</c:v>
                </c:pt>
                <c:pt idx="1">
                  <c:v>0.30879989055713258</c:v>
                </c:pt>
                <c:pt idx="2">
                  <c:v>5.9121257807452081E-2</c:v>
                </c:pt>
                <c:pt idx="3">
                  <c:v>0.12538884900693945</c:v>
                </c:pt>
                <c:pt idx="4">
                  <c:v>0.24233500779490733</c:v>
                </c:pt>
                <c:pt idx="5">
                  <c:v>7.7396657871591903E-2</c:v>
                </c:pt>
                <c:pt idx="6">
                  <c:v>6.7411613848690238E-2</c:v>
                </c:pt>
                <c:pt idx="7">
                  <c:v>0.51548964909704886</c:v>
                </c:pt>
              </c:numCache>
            </c:numRef>
          </c:val>
          <c:extLst>
            <c:ext xmlns:c16="http://schemas.microsoft.com/office/drawing/2014/chart" uri="{C3380CC4-5D6E-409C-BE32-E72D297353CC}">
              <c16:uniqueId val="{00000002-7F22-4DBD-966B-97F9E49C2EA2}"/>
            </c:ext>
          </c:extLst>
        </c:ser>
        <c:dLbls>
          <c:showLegendKey val="0"/>
          <c:showVal val="0"/>
          <c:showCatName val="0"/>
          <c:showSerName val="0"/>
          <c:showPercent val="0"/>
          <c:showBubbleSize val="0"/>
        </c:dLbls>
        <c:gapWidth val="219"/>
        <c:overlap val="-27"/>
        <c:axId val="1235825631"/>
        <c:axId val="1235819807"/>
      </c:barChart>
      <c:catAx>
        <c:axId val="1235825631"/>
        <c:scaling>
          <c:orientation val="minMax"/>
        </c:scaling>
        <c:delete val="1"/>
        <c:axPos val="b"/>
        <c:numFmt formatCode="General" sourceLinked="1"/>
        <c:majorTickMark val="none"/>
        <c:minorTickMark val="none"/>
        <c:tickLblPos val="nextTo"/>
        <c:crossAx val="1235819807"/>
        <c:crosses val="autoZero"/>
        <c:auto val="1"/>
        <c:lblAlgn val="ctr"/>
        <c:lblOffset val="100"/>
        <c:noMultiLvlLbl val="0"/>
      </c:catAx>
      <c:valAx>
        <c:axId val="1235819807"/>
        <c:scaling>
          <c:orientation val="minMax"/>
          <c:max val="1"/>
        </c:scaling>
        <c:delete val="1"/>
        <c:axPos val="l"/>
        <c:majorGridlines>
          <c:spPr>
            <a:ln w="19050" cap="flat" cmpd="sng" algn="ctr">
              <a:solidFill>
                <a:schemeClr val="bg1">
                  <a:lumMod val="65000"/>
                </a:schemeClr>
              </a:solidFill>
              <a:round/>
            </a:ln>
            <a:effectLst/>
          </c:spPr>
        </c:majorGridlines>
        <c:numFmt formatCode="0.0%" sourceLinked="1"/>
        <c:majorTickMark val="none"/>
        <c:minorTickMark val="none"/>
        <c:tickLblPos val="nextTo"/>
        <c:crossAx val="1235825631"/>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1600" dirty="0" smtClean="0">
                <a:latin typeface="Meiryo UI" panose="020B0604030504040204" pitchFamily="50" charset="-128"/>
                <a:ea typeface="Meiryo UI" panose="020B0604030504040204" pitchFamily="50" charset="-128"/>
              </a:rPr>
              <a:t>キャッシュレス</a:t>
            </a:r>
            <a:r>
              <a:rPr lang="ja-JP" altLang="en-US" sz="1600" smtClean="0">
                <a:latin typeface="Meiryo UI" panose="020B0604030504040204" pitchFamily="50" charset="-128"/>
                <a:ea typeface="Meiryo UI" panose="020B0604030504040204" pitchFamily="50" charset="-128"/>
              </a:rPr>
              <a:t>決済導入・推進</a:t>
            </a:r>
            <a:r>
              <a:rPr lang="ja-JP" altLang="en-US" sz="1600" dirty="0" smtClean="0">
                <a:latin typeface="Meiryo UI" panose="020B0604030504040204" pitchFamily="50" charset="-128"/>
                <a:ea typeface="Meiryo UI" panose="020B0604030504040204" pitchFamily="50" charset="-128"/>
              </a:rPr>
              <a:t>に関しての決済事業者への期待</a:t>
            </a:r>
            <a:endParaRPr lang="en-US" altLang="ja-JP" sz="1600" dirty="0">
              <a:latin typeface="Meiryo UI" panose="020B0604030504040204" pitchFamily="50" charset="-128"/>
              <a:ea typeface="Meiryo UI" panose="020B0604030504040204" pitchFamily="50" charset="-128"/>
            </a:endParaRPr>
          </a:p>
        </c:rich>
      </c:tx>
      <c:layout>
        <c:manualLayout>
          <c:xMode val="edge"/>
          <c:yMode val="edge"/>
          <c:x val="0.2011899068422494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列1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その他</c:v>
                </c:pt>
                <c:pt idx="1">
                  <c:v>無回答</c:v>
                </c:pt>
                <c:pt idx="2">
                  <c:v>キャッシュレス決済についての情報提供</c:v>
                </c:pt>
                <c:pt idx="3">
                  <c:v>各種審査期間の短縮</c:v>
                </c:pt>
                <c:pt idx="4">
                  <c:v>販促事業の実施</c:v>
                </c:pt>
                <c:pt idx="5">
                  <c:v>特にない</c:v>
                </c:pt>
                <c:pt idx="6">
                  <c:v>キャッシュレス決済端末費用の引き下げ</c:v>
                </c:pt>
                <c:pt idx="7">
                  <c:v>複数のキャッシュレス決済に対応する端末の整備</c:v>
                </c:pt>
                <c:pt idx="8">
                  <c:v>決済事業者のQRコード・バーコードの共通化</c:v>
                </c:pt>
                <c:pt idx="9">
                  <c:v>不正利用防止対策の強化</c:v>
                </c:pt>
                <c:pt idx="10">
                  <c:v>売上金回収期間の短縮</c:v>
                </c:pt>
                <c:pt idx="11">
                  <c:v>売上金振込み手数料の引き下げ</c:v>
                </c:pt>
                <c:pt idx="12">
                  <c:v>決済手数料率の引き下げ</c:v>
                </c:pt>
              </c:strCache>
            </c:strRef>
          </c:cat>
          <c:val>
            <c:numRef>
              <c:f>Sheet1!$B$2:$B$14</c:f>
              <c:numCache>
                <c:formatCode>0.0%</c:formatCode>
                <c:ptCount val="13"/>
                <c:pt idx="0">
                  <c:v>2.1000000000000001E-2</c:v>
                </c:pt>
                <c:pt idx="1">
                  <c:v>2.5999999999999999E-2</c:v>
                </c:pt>
                <c:pt idx="2">
                  <c:v>3.6999999999999998E-2</c:v>
                </c:pt>
                <c:pt idx="3">
                  <c:v>8.5000000000000006E-2</c:v>
                </c:pt>
                <c:pt idx="4">
                  <c:v>8.5000000000000006E-2</c:v>
                </c:pt>
                <c:pt idx="5">
                  <c:v>0.10100000000000001</c:v>
                </c:pt>
                <c:pt idx="6">
                  <c:v>0.111</c:v>
                </c:pt>
                <c:pt idx="7">
                  <c:v>0.13800000000000001</c:v>
                </c:pt>
                <c:pt idx="8">
                  <c:v>0.159</c:v>
                </c:pt>
                <c:pt idx="9">
                  <c:v>0.16400000000000001</c:v>
                </c:pt>
                <c:pt idx="10">
                  <c:v>0.16400000000000001</c:v>
                </c:pt>
                <c:pt idx="11">
                  <c:v>0.34899999999999998</c:v>
                </c:pt>
                <c:pt idx="12">
                  <c:v>0.77200000000000002</c:v>
                </c:pt>
              </c:numCache>
            </c:numRef>
          </c:val>
          <c:extLst>
            <c:ext xmlns:c16="http://schemas.microsoft.com/office/drawing/2014/chart" uri="{C3380CC4-5D6E-409C-BE32-E72D297353CC}">
              <c16:uniqueId val="{00000000-A0C4-46CF-86C6-ADC1F542AC69}"/>
            </c:ext>
          </c:extLst>
        </c:ser>
        <c:dLbls>
          <c:dLblPos val="outEnd"/>
          <c:showLegendKey val="0"/>
          <c:showVal val="1"/>
          <c:showCatName val="0"/>
          <c:showSerName val="0"/>
          <c:showPercent val="0"/>
          <c:showBubbleSize val="0"/>
        </c:dLbls>
        <c:gapWidth val="182"/>
        <c:axId val="471015312"/>
        <c:axId val="471015968"/>
      </c:barChart>
      <c:catAx>
        <c:axId val="47101531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71015968"/>
        <c:crosses val="autoZero"/>
        <c:auto val="1"/>
        <c:lblAlgn val="ctr"/>
        <c:lblOffset val="100"/>
        <c:noMultiLvlLbl val="0"/>
      </c:catAx>
      <c:valAx>
        <c:axId val="4710159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71015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dirty="0"/>
              <a:t>キャッシュレス決済への懸念点</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キャッシュレス懸念点!$A$1:$A$7</c:f>
              <c:strCache>
                <c:ptCount val="7"/>
                <c:pt idx="0">
                  <c:v>個人情報の流出への不安</c:v>
                </c:pt>
                <c:pt idx="1">
                  <c:v>カード等の紛失・盗難への不安</c:v>
                </c:pt>
                <c:pt idx="2">
                  <c:v>使いすぎてしまう恐れ</c:v>
                </c:pt>
                <c:pt idx="3">
                  <c:v>事業者等に個人情報を
取得・利用されることへの抵抗感</c:v>
                </c:pt>
                <c:pt idx="4">
                  <c:v>決済手段・利用店舗等が分かりにくい</c:v>
                </c:pt>
                <c:pt idx="5">
                  <c:v>最適なサービスが分かりにくい</c:v>
                </c:pt>
                <c:pt idx="6">
                  <c:v>災害時等に決済できない場合がある</c:v>
                </c:pt>
              </c:strCache>
            </c:strRef>
          </c:cat>
          <c:val>
            <c:numRef>
              <c:f>キャッシュレス懸念点!$B$1:$B$7</c:f>
              <c:numCache>
                <c:formatCode>0.0%</c:formatCode>
                <c:ptCount val="7"/>
                <c:pt idx="0">
                  <c:v>0.61399999999999999</c:v>
                </c:pt>
                <c:pt idx="1">
                  <c:v>0.48499999999999999</c:v>
                </c:pt>
                <c:pt idx="2">
                  <c:v>0.41399999999999998</c:v>
                </c:pt>
                <c:pt idx="3">
                  <c:v>0.33200000000000002</c:v>
                </c:pt>
                <c:pt idx="4">
                  <c:v>0.312</c:v>
                </c:pt>
                <c:pt idx="5">
                  <c:v>0.29699999999999999</c:v>
                </c:pt>
                <c:pt idx="6">
                  <c:v>0.28600000000000003</c:v>
                </c:pt>
              </c:numCache>
            </c:numRef>
          </c:val>
          <c:extLst>
            <c:ext xmlns:c16="http://schemas.microsoft.com/office/drawing/2014/chart" uri="{C3380CC4-5D6E-409C-BE32-E72D297353CC}">
              <c16:uniqueId val="{00000000-F907-42A4-A393-BD4BE1915CED}"/>
            </c:ext>
          </c:extLst>
        </c:ser>
        <c:dLbls>
          <c:showLegendKey val="0"/>
          <c:showVal val="0"/>
          <c:showCatName val="0"/>
          <c:showSerName val="0"/>
          <c:showPercent val="0"/>
          <c:showBubbleSize val="0"/>
        </c:dLbls>
        <c:gapWidth val="100"/>
        <c:axId val="1679836960"/>
        <c:axId val="1679853184"/>
      </c:barChart>
      <c:catAx>
        <c:axId val="16798369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79853184"/>
        <c:crosses val="autoZero"/>
        <c:auto val="1"/>
        <c:lblAlgn val="ctr"/>
        <c:lblOffset val="100"/>
        <c:noMultiLvlLbl val="0"/>
      </c:catAx>
      <c:valAx>
        <c:axId val="1679853184"/>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798369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DCB044E-73FD-41F0-8534-3728DEE2AD2F}" type="datetimeFigureOut">
              <a:rPr kumimoji="1" lang="ja-JP" altLang="en-US" smtClean="0"/>
              <a:t>2019/12/25</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26FA82B-C71F-4B65-953F-D13EE48643B0}" type="slidenum">
              <a:rPr kumimoji="1" lang="ja-JP" altLang="en-US" smtClean="0"/>
              <a:t>‹#›</a:t>
            </a:fld>
            <a:endParaRPr kumimoji="1" lang="ja-JP" altLang="en-US" dirty="0"/>
          </a:p>
        </p:txBody>
      </p:sp>
    </p:spTree>
    <p:extLst>
      <p:ext uri="{BB962C8B-B14F-4D97-AF65-F5344CB8AC3E}">
        <p14:creationId xmlns:p14="http://schemas.microsoft.com/office/powerpoint/2010/main" val="39310806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21A9B53-D468-4791-A95A-9D1C303E7CDF}" type="datetime1">
              <a:rPr kumimoji="1" lang="ja-JP" altLang="en-US" smtClean="0"/>
              <a:t>2019/12/25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7086600" y="6503017"/>
            <a:ext cx="2057400" cy="365125"/>
          </a:xfrm>
        </p:spPr>
        <p:txBody>
          <a:body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809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323CE8B-554B-49D9-974B-F057DA6A89E3}" type="datetime1">
              <a:rPr kumimoji="1" lang="ja-JP" altLang="en-US" smtClean="0"/>
              <a:t>2019/12/25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94041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A7A0E34-6616-4387-AD3D-CD9D8CBC8BC7}" type="datetime1">
              <a:rPr kumimoji="1" lang="ja-JP" altLang="en-US" smtClean="0"/>
              <a:t>2019/12/25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403291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0BCE791-B3C9-4A8E-BC9C-81676D5BE7CA}" type="datetime1">
              <a:rPr kumimoji="1" lang="ja-JP" altLang="en-US" smtClean="0"/>
              <a:t>2019/12/25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a:xfrm>
            <a:off x="7086600" y="6492875"/>
            <a:ext cx="2057400" cy="365125"/>
          </a:xfrm>
        </p:spPr>
        <p:txBody>
          <a:body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17460308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AF3BF3CA-1845-4613-A1AB-CE10532CE3A0}" type="datetime1">
              <a:rPr kumimoji="1" lang="ja-JP" altLang="en-US" smtClean="0"/>
              <a:t>2019/12/25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297493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716EE45-8786-40DC-B7BA-EDE6B09945A9}" type="datetime1">
              <a:rPr kumimoji="1" lang="ja-JP" altLang="en-US" smtClean="0"/>
              <a:t>2019/12/25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272066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67A8D118-F5D5-41E8-8CE9-F0C9E9BF0C07}" type="datetime1">
              <a:rPr kumimoji="1" lang="ja-JP" altLang="en-US" smtClean="0"/>
              <a:t>2019/12/25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415068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19DC750-12F2-4F53-969F-B50A01643168}" type="datetime1">
              <a:rPr kumimoji="1" lang="ja-JP" altLang="en-US" smtClean="0"/>
              <a:t>2019/12/25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4075225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CB17B-3F07-4B5C-B296-5BE073139357}" type="datetime1">
              <a:rPr kumimoji="1" lang="ja-JP" altLang="en-US" smtClean="0"/>
              <a:t>2019/12/25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3831424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6E1CF89-343E-4C5E-8F47-9D11C18CAF1B}" type="datetime1">
              <a:rPr kumimoji="1" lang="ja-JP" altLang="en-US" smtClean="0"/>
              <a:t>2019/12/25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89407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7D8EEE6-9F1F-4C3F-8EAF-C8AE2C1F8F9E}" type="datetime1">
              <a:rPr kumimoji="1" lang="ja-JP" altLang="en-US" smtClean="0"/>
              <a:t>2019/12/25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25788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9D32B-115C-43D9-9CDD-B9394BF82185}" type="datetime1">
              <a:rPr kumimoji="1" lang="ja-JP" altLang="en-US" smtClean="0"/>
              <a:t>2019/12/25</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086600" y="649446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FD9DB-8AA9-4F3D-AD0E-5B9A4C1D4898}" type="slidenum">
              <a:rPr kumimoji="1" lang="ja-JP" altLang="en-US" smtClean="0"/>
              <a:t>‹#›</a:t>
            </a:fld>
            <a:endParaRPr kumimoji="1" lang="ja-JP" altLang="en-US" dirty="0"/>
          </a:p>
        </p:txBody>
      </p:sp>
    </p:spTree>
    <p:extLst>
      <p:ext uri="{BB962C8B-B14F-4D97-AF65-F5344CB8AC3E}">
        <p14:creationId xmlns:p14="http://schemas.microsoft.com/office/powerpoint/2010/main" val="730411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54401" y="2579821"/>
            <a:ext cx="6995826" cy="707886"/>
          </a:xfrm>
          <a:prstGeom prst="rect">
            <a:avLst/>
          </a:prstGeom>
          <a:noFill/>
        </p:spPr>
        <p:txBody>
          <a:bodyPr wrap="none" rtlCol="0">
            <a:spAutoFit/>
          </a:bodyPr>
          <a:lstStyle/>
          <a:p>
            <a:pPr algn="ctr"/>
            <a:r>
              <a:rPr kumimoji="1" lang="ja-JP" altLang="en-US" sz="4000" dirty="0" smtClean="0">
                <a:latin typeface="Meiryo UI" panose="020B0604030504040204" pitchFamily="50" charset="-128"/>
                <a:ea typeface="Meiryo UI" panose="020B0604030504040204" pitchFamily="50" charset="-128"/>
              </a:rPr>
              <a:t>キャッシュレス社会の実現に向けて</a:t>
            </a:r>
            <a:endParaRPr kumimoji="1" lang="ja-JP" altLang="en-US" sz="40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2662639" y="5751066"/>
            <a:ext cx="3961341" cy="461665"/>
          </a:xfrm>
          <a:prstGeom prst="rect">
            <a:avLst/>
          </a:prstGeom>
          <a:noFill/>
        </p:spPr>
        <p:txBody>
          <a:bodyPr wrap="none" rtlCol="0">
            <a:spAutoFit/>
          </a:bodyPr>
          <a:lstStyle/>
          <a:p>
            <a:pPr defTabSz="914400"/>
            <a:r>
              <a:rPr kumimoji="1" lang="ja-JP" altLang="en-US" sz="2400" dirty="0">
                <a:solidFill>
                  <a:prstClr val="black"/>
                </a:solidFill>
                <a:latin typeface="Meiryo UI" panose="020B0604030504040204" pitchFamily="50" charset="-128"/>
                <a:ea typeface="Meiryo UI" panose="020B0604030504040204" pitchFamily="50" charset="-128"/>
              </a:rPr>
              <a:t>スマートシティ戦略タスクフォース</a:t>
            </a:r>
          </a:p>
        </p:txBody>
      </p:sp>
      <p:sp>
        <p:nvSpPr>
          <p:cNvPr id="8" name="テキスト ボックス 9"/>
          <p:cNvSpPr txBox="1"/>
          <p:nvPr/>
        </p:nvSpPr>
        <p:spPr>
          <a:xfrm>
            <a:off x="6776044" y="53237"/>
            <a:ext cx="2367956"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第５回大阪スマートシティ戦略会議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7995498" y="535044"/>
            <a:ext cx="1044000" cy="324000"/>
          </a:xfrm>
          <a:prstGeom prst="rect">
            <a:avLst/>
          </a:prstGeom>
          <a:solidFill>
            <a:schemeClr val="bg1"/>
          </a:solidFill>
          <a:ln w="9525">
            <a:solidFill>
              <a:schemeClr val="tx1"/>
            </a:solidFill>
          </a:ln>
        </p:spPr>
        <p:style>
          <a:lnRef idx="2">
            <a:schemeClr val="dk1"/>
          </a:lnRef>
          <a:fillRef idx="1">
            <a:schemeClr val="lt1"/>
          </a:fillRef>
          <a:effectRef idx="0">
            <a:schemeClr val="dk1"/>
          </a:effectRef>
          <a:fontRef idx="minor">
            <a:schemeClr val="dk1"/>
          </a:fontRef>
        </p:style>
        <p:txBody>
          <a:bodyPr wrap="none" lIns="36000" tIns="36000" rIns="36000" bIns="36000" rtlCol="0" anchor="ctr"/>
          <a:lstStyle/>
          <a:p>
            <a:pPr algn="ct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資料５</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34162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23469" y="671747"/>
            <a:ext cx="8856000" cy="830997"/>
          </a:xfrm>
          <a:prstGeom prst="rect">
            <a:avLst/>
          </a:prstGeom>
          <a:noFill/>
          <a:ln w="9525">
            <a:solidFill>
              <a:schemeClr val="accent1"/>
            </a:solidFill>
            <a:prstDash val="solid"/>
          </a:ln>
        </p:spPr>
        <p:txBody>
          <a:bodyPr wrap="square" rtlCol="0">
            <a:spAutoFit/>
          </a:bodyPr>
          <a:lstStyle/>
          <a:p>
            <a:pPr marL="93663" indent="-93663"/>
            <a:r>
              <a:rPr kumimoji="1" lang="ja-JP" altLang="en-US" sz="1600" dirty="0" smtClean="0">
                <a:latin typeface="Meiryo UI" panose="020B0604030504040204" pitchFamily="50" charset="-128"/>
                <a:ea typeface="Meiryo UI" panose="020B0604030504040204" pitchFamily="50" charset="-128"/>
              </a:rPr>
              <a:t>「クレジット</a:t>
            </a:r>
            <a:r>
              <a:rPr kumimoji="1" lang="ja-JP" altLang="en-US" sz="1600" dirty="0">
                <a:latin typeface="Meiryo UI" panose="020B0604030504040204" pitchFamily="50" charset="-128"/>
                <a:ea typeface="Meiryo UI" panose="020B0604030504040204" pitchFamily="50" charset="-128"/>
              </a:rPr>
              <a:t>／デビットカードの利用</a:t>
            </a:r>
            <a:r>
              <a:rPr kumimoji="1" lang="ja-JP" altLang="en-US" sz="1600" dirty="0" smtClean="0">
                <a:latin typeface="Meiryo UI" panose="020B0604030504040204" pitchFamily="50" charset="-128"/>
                <a:ea typeface="Meiryo UI" panose="020B0604030504040204" pitchFamily="50" charset="-128"/>
              </a:rPr>
              <a:t>」で困った</a:t>
            </a:r>
            <a:r>
              <a:rPr kumimoji="1" lang="ja-JP" altLang="en-US" sz="1600" dirty="0">
                <a:latin typeface="Meiryo UI" panose="020B0604030504040204" pitchFamily="50" charset="-128"/>
                <a:ea typeface="Meiryo UI" panose="020B0604030504040204" pitchFamily="50" charset="-128"/>
              </a:rPr>
              <a:t>場面は、観光地が</a:t>
            </a:r>
            <a:r>
              <a:rPr kumimoji="1" lang="en-US" altLang="ja-JP" sz="1600" dirty="0">
                <a:latin typeface="Meiryo UI" panose="020B0604030504040204" pitchFamily="50" charset="-128"/>
                <a:ea typeface="Meiryo UI" panose="020B0604030504040204" pitchFamily="50" charset="-128"/>
              </a:rPr>
              <a:t>7</a:t>
            </a:r>
            <a:r>
              <a:rPr kumimoji="1" lang="ja-JP" altLang="en-US" sz="1600" dirty="0">
                <a:latin typeface="Meiryo UI" panose="020B0604030504040204" pitchFamily="50" charset="-128"/>
                <a:ea typeface="Meiryo UI" panose="020B0604030504040204" pitchFamily="50" charset="-128"/>
              </a:rPr>
              <a:t>割強で、公共交通機関内が約</a:t>
            </a:r>
            <a:r>
              <a:rPr kumimoji="1" lang="en-US" altLang="ja-JP" sz="1600" dirty="0">
                <a:latin typeface="Meiryo UI" panose="020B0604030504040204" pitchFamily="50" charset="-128"/>
                <a:ea typeface="Meiryo UI" panose="020B0604030504040204" pitchFamily="50" charset="-128"/>
              </a:rPr>
              <a:t>3</a:t>
            </a:r>
            <a:r>
              <a:rPr kumimoji="1" lang="ja-JP" altLang="en-US" sz="1600" dirty="0">
                <a:latin typeface="Meiryo UI" panose="020B0604030504040204" pitchFamily="50" charset="-128"/>
                <a:ea typeface="Meiryo UI" panose="020B0604030504040204" pitchFamily="50" charset="-128"/>
              </a:rPr>
              <a:t>割と続く</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利用</a:t>
            </a:r>
            <a:r>
              <a:rPr kumimoji="1" lang="ja-JP" altLang="en-US" sz="1600" dirty="0">
                <a:latin typeface="Meiryo UI" panose="020B0604030504040204" pitchFamily="50" charset="-128"/>
                <a:ea typeface="Meiryo UI" panose="020B0604030504040204" pitchFamily="50" charset="-128"/>
              </a:rPr>
              <a:t>した公共交通機関</a:t>
            </a:r>
            <a:r>
              <a:rPr kumimoji="1" lang="ja-JP" altLang="en-US" sz="1600" dirty="0" smtClean="0">
                <a:latin typeface="Meiryo UI" panose="020B0604030504040204" pitchFamily="50" charset="-128"/>
                <a:ea typeface="Meiryo UI" panose="020B0604030504040204" pitchFamily="50" charset="-128"/>
              </a:rPr>
              <a:t>で「</a:t>
            </a:r>
            <a:r>
              <a:rPr kumimoji="1" lang="ja-JP" altLang="en-US" sz="1600" dirty="0">
                <a:latin typeface="Meiryo UI" panose="020B0604030504040204" pitchFamily="50" charset="-128"/>
                <a:ea typeface="Meiryo UI" panose="020B0604030504040204" pitchFamily="50" charset="-128"/>
              </a:rPr>
              <a:t>クレジットカード等、希望していた支払い方法で払えなかった</a:t>
            </a:r>
            <a:r>
              <a:rPr kumimoji="1" lang="ja-JP" altLang="en-US" sz="1600" dirty="0" smtClean="0">
                <a:latin typeface="Meiryo UI" panose="020B0604030504040204" pitchFamily="50" charset="-128"/>
                <a:ea typeface="Meiryo UI" panose="020B0604030504040204" pitchFamily="50" charset="-128"/>
              </a:rPr>
              <a:t>」割合は</a:t>
            </a:r>
            <a:r>
              <a:rPr kumimoji="1" lang="en-US" altLang="ja-JP" sz="1600" dirty="0">
                <a:latin typeface="Meiryo UI" panose="020B0604030504040204" pitchFamily="50" charset="-128"/>
                <a:ea typeface="Meiryo UI" panose="020B0604030504040204" pitchFamily="50" charset="-128"/>
              </a:rPr>
              <a:t>3.4</a:t>
            </a: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7.1</a:t>
            </a:r>
            <a:r>
              <a:rPr kumimoji="1" lang="ja-JP" altLang="en-US"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比率</a:t>
            </a:r>
            <a:r>
              <a:rPr kumimoji="1" lang="ja-JP" altLang="en-US" sz="1600" dirty="0" smtClean="0">
                <a:latin typeface="Meiryo UI" panose="020B0604030504040204" pitchFamily="50" charset="-128"/>
                <a:ea typeface="Meiryo UI" panose="020B0604030504040204" pitchFamily="50" charset="-128"/>
              </a:rPr>
              <a:t>ではタクシーが高く、人数では在来線が多い。</a:t>
            </a:r>
            <a:endParaRPr kumimoji="1" lang="en-US" altLang="ja-JP" sz="16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D048BEEB-2FD9-45A4-970F-F97DCE066CEA}"/>
              </a:ext>
            </a:extLst>
          </p:cNvPr>
          <p:cNvSpPr txBox="1"/>
          <p:nvPr/>
        </p:nvSpPr>
        <p:spPr>
          <a:xfrm>
            <a:off x="1337310" y="72839"/>
            <a:ext cx="6469380"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訪日外国人旅行者の決済手段に関する状況②</a:t>
            </a:r>
          </a:p>
        </p:txBody>
      </p:sp>
      <p:graphicFrame>
        <p:nvGraphicFramePr>
          <p:cNvPr id="6" name="表 7">
            <a:extLst>
              <a:ext uri="{FF2B5EF4-FFF2-40B4-BE49-F238E27FC236}">
                <a16:creationId xmlns:a16="http://schemas.microsoft.com/office/drawing/2014/main" id="{0B9D815E-3D20-4185-9EA1-FF0857EA03D6}"/>
              </a:ext>
            </a:extLst>
          </p:cNvPr>
          <p:cNvGraphicFramePr>
            <a:graphicFrameLocks noGrp="1"/>
          </p:cNvGraphicFramePr>
          <p:nvPr>
            <p:extLst>
              <p:ext uri="{D42A27DB-BD31-4B8C-83A1-F6EECF244321}">
                <p14:modId xmlns:p14="http://schemas.microsoft.com/office/powerpoint/2010/main" val="2866604622"/>
              </p:ext>
            </p:extLst>
          </p:nvPr>
        </p:nvGraphicFramePr>
        <p:xfrm>
          <a:off x="450375" y="4377483"/>
          <a:ext cx="8215951" cy="1922664"/>
        </p:xfrm>
        <a:graphic>
          <a:graphicData uri="http://schemas.openxmlformats.org/drawingml/2006/table">
            <a:tbl>
              <a:tblPr firstRow="1" bandRow="1">
                <a:tableStyleId>{5940675A-B579-460E-94D1-54222C63F5DA}</a:tableStyleId>
              </a:tblPr>
              <a:tblGrid>
                <a:gridCol w="2010571">
                  <a:extLst>
                    <a:ext uri="{9D8B030D-6E8A-4147-A177-3AD203B41FA5}">
                      <a16:colId xmlns:a16="http://schemas.microsoft.com/office/drawing/2014/main" val="3070535402"/>
                    </a:ext>
                  </a:extLst>
                </a:gridCol>
                <a:gridCol w="3107340">
                  <a:extLst>
                    <a:ext uri="{9D8B030D-6E8A-4147-A177-3AD203B41FA5}">
                      <a16:colId xmlns:a16="http://schemas.microsoft.com/office/drawing/2014/main" val="1087759443"/>
                    </a:ext>
                  </a:extLst>
                </a:gridCol>
                <a:gridCol w="3098040">
                  <a:extLst>
                    <a:ext uri="{9D8B030D-6E8A-4147-A177-3AD203B41FA5}">
                      <a16:colId xmlns:a16="http://schemas.microsoft.com/office/drawing/2014/main" val="3718443663"/>
                    </a:ext>
                  </a:extLst>
                </a:gridCol>
              </a:tblGrid>
              <a:tr h="426035">
                <a:tc>
                  <a:txBody>
                    <a:bodyPr/>
                    <a:lstStyle/>
                    <a:p>
                      <a:pPr algn="ctr"/>
                      <a:r>
                        <a:rPr kumimoji="1" lang="ja-JP" altLang="en-US" sz="1600" dirty="0" smtClean="0">
                          <a:latin typeface="Meiryo UI" panose="020B0604030504040204" pitchFamily="50" charset="-128"/>
                          <a:ea typeface="Meiryo UI" panose="020B0604030504040204" pitchFamily="50" charset="-128"/>
                        </a:rPr>
                        <a:t>交通機関</a:t>
                      </a:r>
                      <a:endParaRPr kumimoji="1" lang="ja-JP" altLang="en-US" sz="16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希望</a:t>
                      </a:r>
                      <a:r>
                        <a:rPr kumimoji="1" lang="ja-JP" altLang="en-US" sz="1600" dirty="0">
                          <a:latin typeface="Meiryo UI" panose="020B0604030504040204" pitchFamily="50" charset="-128"/>
                          <a:ea typeface="Meiryo UI" panose="020B0604030504040204" pitchFamily="50" charset="-128"/>
                        </a:rPr>
                        <a:t>していた支払い方法で</a:t>
                      </a:r>
                      <a:r>
                        <a:rPr kumimoji="1" lang="ja-JP" altLang="en-US" sz="1600" dirty="0" smtClean="0">
                          <a:latin typeface="Meiryo UI" panose="020B0604030504040204" pitchFamily="50" charset="-128"/>
                          <a:ea typeface="Meiryo UI" panose="020B0604030504040204" pitchFamily="50" charset="-128"/>
                        </a:rPr>
                        <a:t>支払え</a:t>
                      </a:r>
                      <a:endParaRPr kumimoji="1" lang="en-US" altLang="ja-JP" sz="1600" dirty="0" smtClean="0">
                        <a:latin typeface="Meiryo UI" panose="020B0604030504040204" pitchFamily="50" charset="-128"/>
                        <a:ea typeface="Meiryo UI" panose="020B0604030504040204" pitchFamily="50" charset="-128"/>
                      </a:endParaRPr>
                    </a:p>
                    <a:p>
                      <a:pPr algn="ctr"/>
                      <a:r>
                        <a:rPr kumimoji="1" lang="ja-JP" altLang="en-US" sz="1600" dirty="0" smtClean="0">
                          <a:latin typeface="Meiryo UI" panose="020B0604030504040204" pitchFamily="50" charset="-128"/>
                          <a:ea typeface="Meiryo UI" panose="020B0604030504040204" pitchFamily="50" charset="-128"/>
                        </a:rPr>
                        <a:t>なかった割合</a:t>
                      </a:r>
                      <a:endParaRPr kumimoji="1" lang="ja-JP" altLang="en-US" sz="16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600" dirty="0" smtClean="0">
                          <a:latin typeface="Meiryo UI" panose="020B0604030504040204" pitchFamily="50" charset="-128"/>
                          <a:ea typeface="Meiryo UI" panose="020B0604030504040204" pitchFamily="50" charset="-128"/>
                        </a:rPr>
                        <a:t>利用人数</a:t>
                      </a:r>
                      <a:endParaRPr kumimoji="1" lang="ja-JP" altLang="en-US" sz="16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209815037"/>
                  </a:ext>
                </a:extLst>
              </a:tr>
              <a:tr h="269681">
                <a:tc>
                  <a:txBody>
                    <a:bodyPr/>
                    <a:lstStyle/>
                    <a:p>
                      <a:pPr algn="ctr"/>
                      <a:r>
                        <a:rPr kumimoji="1" lang="ja-JP" altLang="en-US" sz="1400" dirty="0" smtClean="0">
                          <a:latin typeface="Meiryo UI" panose="020B0604030504040204" pitchFamily="50" charset="-128"/>
                          <a:ea typeface="Meiryo UI" panose="020B0604030504040204" pitchFamily="50" charset="-128"/>
                        </a:rPr>
                        <a:t>タクシー</a:t>
                      </a:r>
                      <a:endParaRPr kumimoji="1" lang="en-US" altLang="ja-JP" sz="14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rPr>
                        <a:t>7.1</a:t>
                      </a:r>
                      <a:r>
                        <a:rPr kumimoji="1" lang="ja-JP" altLang="en-US" sz="1600" dirty="0" smtClean="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noFill/>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rPr>
                        <a:t>1,195</a:t>
                      </a:r>
                      <a:r>
                        <a:rPr kumimoji="1" lang="ja-JP" altLang="en-US" sz="1600" dirty="0" smtClean="0">
                          <a:solidFill>
                            <a:schemeClr val="tx1"/>
                          </a:solidFill>
                          <a:latin typeface="Meiryo UI" panose="020B0604030504040204" pitchFamily="50" charset="-128"/>
                          <a:ea typeface="Meiryo UI" panose="020B0604030504040204" pitchFamily="50" charset="-128"/>
                        </a:rPr>
                        <a:t>人</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534569791"/>
                  </a:ext>
                </a:extLst>
              </a:tr>
              <a:tr h="225949">
                <a:tc>
                  <a:txBody>
                    <a:bodyPr/>
                    <a:lstStyle/>
                    <a:p>
                      <a:pPr algn="ctr"/>
                      <a:r>
                        <a:rPr kumimoji="1" lang="ja-JP" altLang="en-US" sz="1400" dirty="0">
                          <a:latin typeface="Meiryo UI" panose="020B0604030504040204" pitchFamily="50" charset="-128"/>
                          <a:ea typeface="Meiryo UI" panose="020B0604030504040204" pitchFamily="50" charset="-128"/>
                        </a:rPr>
                        <a:t>新幹線</a:t>
                      </a:r>
                      <a:endParaRPr kumimoji="1" lang="en-US" altLang="ja-JP" sz="1400" dirty="0">
                        <a:latin typeface="Meiryo UI" panose="020B0604030504040204" pitchFamily="50" charset="-128"/>
                        <a:ea typeface="Meiryo UI" panose="020B0604030504040204" pitchFamily="50" charset="-128"/>
                      </a:endParaRPr>
                    </a:p>
                  </a:txBody>
                  <a:tcPr anchor="ctr">
                    <a:solidFill>
                      <a:schemeClr val="bg1"/>
                    </a:solidFill>
                  </a:tcPr>
                </a:tc>
                <a:tc>
                  <a:txBody>
                    <a:bodyPr/>
                    <a:lstStyle/>
                    <a:p>
                      <a:pPr algn="r"/>
                      <a:r>
                        <a:rPr kumimoji="1" lang="en-US" altLang="ja-JP" sz="1600" dirty="0">
                          <a:solidFill>
                            <a:schemeClr val="tx1"/>
                          </a:solidFill>
                          <a:latin typeface="Meiryo UI" panose="020B0604030504040204" pitchFamily="50" charset="-128"/>
                          <a:ea typeface="Meiryo UI" panose="020B0604030504040204" pitchFamily="50" charset="-128"/>
                        </a:rPr>
                        <a:t>5.2</a:t>
                      </a:r>
                      <a:r>
                        <a:rPr kumimoji="1" lang="ja-JP" altLang="en-US" sz="1600" dirty="0">
                          <a:solidFill>
                            <a:schemeClr val="tx1"/>
                          </a:solidFill>
                          <a:latin typeface="Meiryo UI" panose="020B0604030504040204" pitchFamily="50" charset="-128"/>
                          <a:ea typeface="Meiryo UI" panose="020B0604030504040204" pitchFamily="50" charset="-128"/>
                        </a:rPr>
                        <a:t>％</a:t>
                      </a:r>
                    </a:p>
                  </a:txBody>
                  <a:tcPr anchor="ctr">
                    <a:noFill/>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rPr>
                        <a:t>1,623</a:t>
                      </a:r>
                      <a:r>
                        <a:rPr kumimoji="1" lang="ja-JP" altLang="en-US" sz="1600" dirty="0">
                          <a:solidFill>
                            <a:schemeClr val="tx1"/>
                          </a:solidFill>
                          <a:latin typeface="Meiryo UI" panose="020B0604030504040204" pitchFamily="50" charset="-128"/>
                          <a:ea typeface="Meiryo UI" panose="020B0604030504040204" pitchFamily="50" charset="-128"/>
                        </a:rPr>
                        <a:t>人</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1055571886"/>
                  </a:ext>
                </a:extLst>
              </a:tr>
              <a:tr h="168964">
                <a:tc>
                  <a:txBody>
                    <a:bodyPr/>
                    <a:lstStyle/>
                    <a:p>
                      <a:pPr algn="ctr"/>
                      <a:r>
                        <a:rPr kumimoji="1" lang="ja-JP" altLang="en-US" sz="1400" dirty="0">
                          <a:latin typeface="Meiryo UI" panose="020B0604030504040204" pitchFamily="50" charset="-128"/>
                          <a:ea typeface="Meiryo UI" panose="020B0604030504040204" pitchFamily="50" charset="-128"/>
                        </a:rPr>
                        <a:t>在来線</a:t>
                      </a:r>
                    </a:p>
                  </a:txBody>
                  <a:tcPr anchor="ctr">
                    <a:solidFill>
                      <a:schemeClr val="bg1"/>
                    </a:solidFill>
                  </a:tcPr>
                </a:tc>
                <a:tc>
                  <a:txBody>
                    <a:bodyPr/>
                    <a:lstStyle/>
                    <a:p>
                      <a:pPr algn="r"/>
                      <a:r>
                        <a:rPr kumimoji="1" lang="en-US" altLang="ja-JP" sz="1600" dirty="0">
                          <a:solidFill>
                            <a:schemeClr val="tx1"/>
                          </a:solidFill>
                          <a:latin typeface="Meiryo UI" panose="020B0604030504040204" pitchFamily="50" charset="-128"/>
                          <a:ea typeface="Meiryo UI" panose="020B0604030504040204" pitchFamily="50" charset="-128"/>
                        </a:rPr>
                        <a:t>4.6</a:t>
                      </a:r>
                      <a:r>
                        <a:rPr kumimoji="1" lang="ja-JP" altLang="en-US" sz="1600" dirty="0">
                          <a:solidFill>
                            <a:schemeClr val="tx1"/>
                          </a:solidFill>
                          <a:latin typeface="Meiryo UI" panose="020B0604030504040204" pitchFamily="50" charset="-128"/>
                          <a:ea typeface="Meiryo UI" panose="020B0604030504040204" pitchFamily="50" charset="-128"/>
                        </a:rPr>
                        <a:t>％</a:t>
                      </a:r>
                    </a:p>
                  </a:txBody>
                  <a:tcPr anchor="ctr">
                    <a:noFill/>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rPr>
                        <a:t>3,074</a:t>
                      </a:r>
                      <a:r>
                        <a:rPr kumimoji="1" lang="ja-JP" altLang="en-US" sz="1600" dirty="0" smtClean="0">
                          <a:solidFill>
                            <a:schemeClr val="tx1"/>
                          </a:solidFill>
                          <a:latin typeface="Meiryo UI" panose="020B0604030504040204" pitchFamily="50" charset="-128"/>
                          <a:ea typeface="Meiryo UI" panose="020B0604030504040204" pitchFamily="50" charset="-128"/>
                        </a:rPr>
                        <a:t>人</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3551515506"/>
                  </a:ext>
                </a:extLst>
              </a:tr>
              <a:tr h="337704">
                <a:tc>
                  <a:txBody>
                    <a:bodyPr/>
                    <a:lstStyle/>
                    <a:p>
                      <a:pPr algn="ctr"/>
                      <a:r>
                        <a:rPr kumimoji="1" lang="ja-JP" altLang="en-US" sz="1400" dirty="0">
                          <a:latin typeface="Meiryo UI" panose="020B0604030504040204" pitchFamily="50" charset="-128"/>
                          <a:ea typeface="Meiryo UI" panose="020B0604030504040204" pitchFamily="50" charset="-128"/>
                        </a:rPr>
                        <a:t>バス</a:t>
                      </a:r>
                    </a:p>
                  </a:txBody>
                  <a:tcPr anchor="ctr">
                    <a:solidFill>
                      <a:schemeClr val="bg1"/>
                    </a:solidFill>
                  </a:tcPr>
                </a:tc>
                <a:tc>
                  <a:txBody>
                    <a:bodyPr/>
                    <a:lstStyle/>
                    <a:p>
                      <a:pPr algn="r"/>
                      <a:r>
                        <a:rPr kumimoji="1" lang="en-US" altLang="ja-JP" sz="1600" dirty="0">
                          <a:solidFill>
                            <a:schemeClr val="tx1"/>
                          </a:solidFill>
                          <a:latin typeface="Meiryo UI" panose="020B0604030504040204" pitchFamily="50" charset="-128"/>
                          <a:ea typeface="Meiryo UI" panose="020B0604030504040204" pitchFamily="50" charset="-128"/>
                        </a:rPr>
                        <a:t>3.4</a:t>
                      </a:r>
                      <a:r>
                        <a:rPr kumimoji="1" lang="ja-JP" altLang="en-US" sz="1600" dirty="0">
                          <a:solidFill>
                            <a:schemeClr val="tx1"/>
                          </a:solidFill>
                          <a:latin typeface="Meiryo UI" panose="020B0604030504040204" pitchFamily="50" charset="-128"/>
                          <a:ea typeface="Meiryo UI" panose="020B0604030504040204" pitchFamily="50" charset="-128"/>
                        </a:rPr>
                        <a:t>％</a:t>
                      </a:r>
                    </a:p>
                  </a:txBody>
                  <a:tcPr anchor="ctr">
                    <a:noFill/>
                  </a:tcPr>
                </a:tc>
                <a:tc>
                  <a:txBody>
                    <a:bodyPr/>
                    <a:lstStyle/>
                    <a:p>
                      <a:pPr algn="r"/>
                      <a:r>
                        <a:rPr kumimoji="1" lang="en-US" altLang="ja-JP" sz="1600" dirty="0" smtClean="0">
                          <a:solidFill>
                            <a:schemeClr val="tx1"/>
                          </a:solidFill>
                          <a:latin typeface="Meiryo UI" panose="020B0604030504040204" pitchFamily="50" charset="-128"/>
                          <a:ea typeface="Meiryo UI" panose="020B0604030504040204" pitchFamily="50" charset="-128"/>
                        </a:rPr>
                        <a:t>2,242</a:t>
                      </a:r>
                      <a:r>
                        <a:rPr kumimoji="1" lang="ja-JP" altLang="en-US" sz="1600" dirty="0" smtClean="0">
                          <a:solidFill>
                            <a:schemeClr val="tx1"/>
                          </a:solidFill>
                          <a:latin typeface="Meiryo UI" panose="020B0604030504040204" pitchFamily="50" charset="-128"/>
                          <a:ea typeface="Meiryo UI" panose="020B0604030504040204" pitchFamily="50" charset="-128"/>
                        </a:rPr>
                        <a:t>人</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anchor="ctr">
                    <a:noFill/>
                  </a:tcPr>
                </a:tc>
                <a:extLst>
                  <a:ext uri="{0D108BD9-81ED-4DB2-BD59-A6C34878D82A}">
                    <a16:rowId xmlns:a16="http://schemas.microsoft.com/office/drawing/2014/main" val="1461765554"/>
                  </a:ext>
                </a:extLst>
              </a:tr>
            </a:tbl>
          </a:graphicData>
        </a:graphic>
      </p:graphicFrame>
      <p:sp>
        <p:nvSpPr>
          <p:cNvPr id="20" name="テキスト ボックス 19">
            <a:extLst>
              <a:ext uri="{FF2B5EF4-FFF2-40B4-BE49-F238E27FC236}">
                <a16:creationId xmlns:a16="http://schemas.microsoft.com/office/drawing/2014/main" id="{355A0C84-87C3-41BC-AF08-25C50C6F26EB}"/>
              </a:ext>
            </a:extLst>
          </p:cNvPr>
          <p:cNvSpPr txBox="1"/>
          <p:nvPr/>
        </p:nvSpPr>
        <p:spPr>
          <a:xfrm>
            <a:off x="357154" y="3792708"/>
            <a:ext cx="5854891" cy="584775"/>
          </a:xfrm>
          <a:prstGeom prst="rect">
            <a:avLst/>
          </a:prstGeom>
          <a:noFill/>
          <a:ln w="19050">
            <a:noFill/>
            <a:prstDash val="lgDash"/>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利用</a:t>
            </a:r>
            <a:r>
              <a:rPr kumimoji="1" lang="ja-JP" altLang="en-US" sz="1600" dirty="0">
                <a:latin typeface="Meiryo UI" panose="020B0604030504040204" pitchFamily="50" charset="-128"/>
                <a:ea typeface="Meiryo UI" panose="020B0604030504040204" pitchFamily="50" charset="-128"/>
              </a:rPr>
              <a:t>した公共交通機関で困った</a:t>
            </a:r>
            <a:r>
              <a:rPr kumimoji="1" lang="ja-JP" altLang="en-US" sz="1600" dirty="0" smtClean="0">
                <a:latin typeface="Meiryo UI" panose="020B0604030504040204" pitchFamily="50" charset="-128"/>
                <a:ea typeface="Meiryo UI" panose="020B0604030504040204" pitchFamily="50" charset="-128"/>
              </a:rPr>
              <a:t>理由</a:t>
            </a:r>
            <a:r>
              <a:rPr kumimoji="1" lang="ja-JP" altLang="en-US" sz="1600" dirty="0">
                <a:latin typeface="Meiryo UI" panose="020B0604030504040204" pitchFamily="50" charset="-128"/>
                <a:ea typeface="Meiryo UI" panose="020B0604030504040204" pitchFamily="50" charset="-128"/>
              </a:rPr>
              <a:t>としてクレジットカード等</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希望</a:t>
            </a:r>
            <a:r>
              <a:rPr kumimoji="1" lang="ja-JP" altLang="en-US" sz="1600" dirty="0">
                <a:latin typeface="Meiryo UI" panose="020B0604030504040204" pitchFamily="50" charset="-128"/>
                <a:ea typeface="Meiryo UI" panose="020B0604030504040204" pitchFamily="50" charset="-128"/>
              </a:rPr>
              <a:t>していた支払い方法で</a:t>
            </a:r>
            <a:r>
              <a:rPr kumimoji="1" lang="ja-JP" altLang="en-US" sz="1600" dirty="0" smtClean="0">
                <a:latin typeface="Meiryo UI" panose="020B0604030504040204" pitchFamily="50" charset="-128"/>
                <a:ea typeface="Meiryo UI" panose="020B0604030504040204" pitchFamily="50" charset="-128"/>
              </a:rPr>
              <a:t>支払えなかった割合</a:t>
            </a:r>
            <a:endParaRPr kumimoji="1" lang="ja-JP" altLang="en-US" sz="16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7A57A87-256A-449C-8DD8-95AE72BBE7B8}"/>
              </a:ext>
            </a:extLst>
          </p:cNvPr>
          <p:cNvSpPr txBox="1"/>
          <p:nvPr/>
        </p:nvSpPr>
        <p:spPr>
          <a:xfrm>
            <a:off x="1600160" y="1655215"/>
            <a:ext cx="6207172" cy="338554"/>
          </a:xfrm>
          <a:prstGeom prst="rect">
            <a:avLst/>
          </a:prstGeom>
          <a:noFill/>
          <a:ln w="19050">
            <a:noFill/>
            <a:prstDash val="lgDash"/>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クレジットカード</a:t>
            </a:r>
            <a:r>
              <a:rPr kumimoji="1" lang="ja-JP" altLang="en-US" sz="1600" dirty="0">
                <a:latin typeface="Meiryo UI" panose="020B0604030504040204" pitchFamily="50" charset="-128"/>
                <a:ea typeface="Meiryo UI" panose="020B0604030504040204" pitchFamily="50" charset="-128"/>
              </a:rPr>
              <a:t>／デビットカードの利用について困った場面（ｎ＝</a:t>
            </a:r>
            <a:r>
              <a:rPr kumimoji="1" lang="en-US" altLang="ja-JP" sz="1600" dirty="0" smtClean="0">
                <a:latin typeface="Meiryo UI" panose="020B0604030504040204" pitchFamily="50" charset="-128"/>
                <a:ea typeface="Meiryo UI" panose="020B0604030504040204" pitchFamily="50" charset="-128"/>
              </a:rPr>
              <a:t>405</a:t>
            </a:r>
            <a:r>
              <a:rPr kumimoji="1" lang="ja-JP" altLang="en-US" sz="160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17" name="グラフ 16">
            <a:extLst>
              <a:ext uri="{FF2B5EF4-FFF2-40B4-BE49-F238E27FC236}">
                <a16:creationId xmlns:a16="http://schemas.microsoft.com/office/drawing/2014/main" id="{54010120-21F3-4B6C-844D-5B27D43A924B}"/>
              </a:ext>
            </a:extLst>
          </p:cNvPr>
          <p:cNvGraphicFramePr/>
          <p:nvPr>
            <p:extLst/>
          </p:nvPr>
        </p:nvGraphicFramePr>
        <p:xfrm>
          <a:off x="-2306472" y="2033699"/>
          <a:ext cx="11285941" cy="162477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p:txBody>
          <a:bodyPr/>
          <a:lstStyle/>
          <a:p>
            <a:fld id="{833FD9DB-8AA9-4F3D-AD0E-5B9A4C1D4898}" type="slidenum">
              <a:rPr kumimoji="1" lang="ja-JP" altLang="en-US" smtClean="0"/>
              <a:t>10</a:t>
            </a:fld>
            <a:endParaRPr kumimoji="1" lang="ja-JP" altLang="en-US" dirty="0"/>
          </a:p>
        </p:txBody>
      </p:sp>
      <p:sp>
        <p:nvSpPr>
          <p:cNvPr id="19" name="正方形/長方形 18"/>
          <p:cNvSpPr/>
          <p:nvPr/>
        </p:nvSpPr>
        <p:spPr>
          <a:xfrm>
            <a:off x="190730" y="6375958"/>
            <a:ext cx="8175371" cy="400110"/>
          </a:xfrm>
          <a:prstGeom prst="rect">
            <a:avLst/>
          </a:prstGeom>
          <a:ln w="12700">
            <a:noFill/>
            <a:prstDash val="solid"/>
          </a:ln>
        </p:spPr>
        <p:txBody>
          <a:bodyPr wrap="square">
            <a:spAutoFit/>
          </a:bodyPr>
          <a:lstStyle/>
          <a:p>
            <a:r>
              <a:rPr lang="ja-JP" altLang="en-US" sz="1000" dirty="0" smtClean="0">
                <a:solidFill>
                  <a:srgbClr val="000000"/>
                </a:solidFill>
                <a:latin typeface="Meiryo UI" panose="020B0604030504040204" pitchFamily="50" charset="-128"/>
                <a:ea typeface="Meiryo UI" panose="020B0604030504040204" pitchFamily="50" charset="-128"/>
              </a:rPr>
              <a:t>出典：平成</a:t>
            </a:r>
            <a:r>
              <a:rPr lang="en-US" altLang="ja-JP" sz="1000" dirty="0">
                <a:solidFill>
                  <a:srgbClr val="000000"/>
                </a:solidFill>
                <a:latin typeface="Meiryo UI" panose="020B0604030504040204" pitchFamily="50" charset="-128"/>
                <a:ea typeface="Meiryo UI" panose="020B0604030504040204" pitchFamily="50" charset="-128"/>
              </a:rPr>
              <a:t>30</a:t>
            </a:r>
            <a:r>
              <a:rPr lang="ja-JP" altLang="en-US" sz="1000" dirty="0" smtClean="0">
                <a:solidFill>
                  <a:srgbClr val="000000"/>
                </a:solidFill>
                <a:latin typeface="Meiryo UI" panose="020B0604030504040204" pitchFamily="50" charset="-128"/>
                <a:ea typeface="Meiryo UI" panose="020B0604030504040204" pitchFamily="50" charset="-128"/>
              </a:rPr>
              <a:t>年度 「</a:t>
            </a:r>
            <a:r>
              <a:rPr lang="ja-JP" altLang="en-US" sz="1000" dirty="0">
                <a:solidFill>
                  <a:srgbClr val="000000"/>
                </a:solidFill>
                <a:latin typeface="Meiryo UI" panose="020B0604030504040204" pitchFamily="50" charset="-128"/>
                <a:ea typeface="Meiryo UI" panose="020B0604030504040204" pitchFamily="50" charset="-128"/>
              </a:rPr>
              <a:t>訪日外国人旅行者の受入環境整備に関するアンケート」（観光庁</a:t>
            </a:r>
            <a:r>
              <a:rPr lang="ja-JP" altLang="en-US" sz="1000" dirty="0" smtClean="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　</a:t>
            </a:r>
            <a:endParaRPr lang="en-US" altLang="ja-JP" sz="1000" dirty="0">
              <a:solidFill>
                <a:srgbClr val="000000"/>
              </a:solidFill>
              <a:latin typeface="Meiryo UI" panose="020B0604030504040204" pitchFamily="50" charset="-128"/>
              <a:ea typeface="Meiryo UI" panose="020B0604030504040204" pitchFamily="50" charset="-128"/>
            </a:endParaRPr>
          </a:p>
          <a:p>
            <a:r>
              <a:rPr lang="en-US" altLang="ja-JP" sz="1000" dirty="0" smtClean="0">
                <a:solidFill>
                  <a:srgbClr val="000000"/>
                </a:solidFill>
                <a:latin typeface="Meiryo UI" panose="020B0604030504040204" pitchFamily="50" charset="-128"/>
                <a:ea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rPr>
              <a:t>訪日</a:t>
            </a:r>
            <a:r>
              <a:rPr lang="ja-JP" altLang="en-US" sz="1000" dirty="0">
                <a:solidFill>
                  <a:srgbClr val="000000"/>
                </a:solidFill>
                <a:latin typeface="Meiryo UI" panose="020B0604030504040204" pitchFamily="50" charset="-128"/>
                <a:ea typeface="Meiryo UI" panose="020B0604030504040204" pitchFamily="50" charset="-128"/>
              </a:rPr>
              <a:t>外国人利用者の多い空港（成田</a:t>
            </a:r>
            <a:r>
              <a:rPr lang="en-US" altLang="ja-JP" sz="1000" dirty="0">
                <a:solidFill>
                  <a:srgbClr val="000000"/>
                </a:solidFill>
                <a:latin typeface="Meiryo UI" panose="020B0604030504040204" pitchFamily="50" charset="-128"/>
                <a:ea typeface="Meiryo UI" panose="020B0604030504040204" pitchFamily="50" charset="-128"/>
              </a:rPr>
              <a:t>:1,228</a:t>
            </a:r>
            <a:r>
              <a:rPr lang="ja-JP" altLang="en-US" sz="1000" dirty="0">
                <a:solidFill>
                  <a:srgbClr val="000000"/>
                </a:solidFill>
                <a:latin typeface="Meiryo UI" panose="020B0604030504040204" pitchFamily="50" charset="-128"/>
                <a:ea typeface="Meiryo UI" panose="020B0604030504040204" pitchFamily="50" charset="-128"/>
              </a:rPr>
              <a:t>件 東京</a:t>
            </a:r>
            <a:r>
              <a:rPr lang="en-US" altLang="ja-JP" sz="1000" dirty="0">
                <a:solidFill>
                  <a:srgbClr val="000000"/>
                </a:solidFill>
                <a:latin typeface="Meiryo UI" panose="020B0604030504040204" pitchFamily="50" charset="-128"/>
                <a:ea typeface="Meiryo UI" panose="020B0604030504040204" pitchFamily="50" charset="-128"/>
              </a:rPr>
              <a:t>:799</a:t>
            </a:r>
            <a:r>
              <a:rPr lang="ja-JP" altLang="en-US" sz="1000" dirty="0">
                <a:solidFill>
                  <a:srgbClr val="000000"/>
                </a:solidFill>
                <a:latin typeface="Meiryo UI" panose="020B0604030504040204" pitchFamily="50" charset="-128"/>
                <a:ea typeface="Meiryo UI" panose="020B0604030504040204" pitchFamily="50" charset="-128"/>
              </a:rPr>
              <a:t>件 関西</a:t>
            </a:r>
            <a:r>
              <a:rPr lang="en-US" altLang="ja-JP" sz="1000" dirty="0">
                <a:solidFill>
                  <a:srgbClr val="000000"/>
                </a:solidFill>
                <a:latin typeface="Meiryo UI" panose="020B0604030504040204" pitchFamily="50" charset="-128"/>
                <a:ea typeface="Meiryo UI" panose="020B0604030504040204" pitchFamily="50" charset="-128"/>
              </a:rPr>
              <a:t>:1,531</a:t>
            </a:r>
            <a:r>
              <a:rPr lang="ja-JP" altLang="en-US" sz="1000" dirty="0">
                <a:solidFill>
                  <a:srgbClr val="000000"/>
                </a:solidFill>
                <a:latin typeface="Meiryo UI" panose="020B0604030504040204" pitchFamily="50" charset="-128"/>
                <a:ea typeface="Meiryo UI" panose="020B0604030504040204" pitchFamily="50" charset="-128"/>
              </a:rPr>
              <a:t>件 福岡</a:t>
            </a:r>
            <a:r>
              <a:rPr lang="en-US" altLang="ja-JP" sz="1000" dirty="0">
                <a:solidFill>
                  <a:srgbClr val="000000"/>
                </a:solidFill>
                <a:latin typeface="Meiryo UI" panose="020B0604030504040204" pitchFamily="50" charset="-128"/>
                <a:ea typeface="Meiryo UI" panose="020B0604030504040204" pitchFamily="50" charset="-128"/>
              </a:rPr>
              <a:t>:479</a:t>
            </a:r>
            <a:r>
              <a:rPr lang="ja-JP" altLang="en-US" sz="1000" dirty="0">
                <a:solidFill>
                  <a:srgbClr val="000000"/>
                </a:solidFill>
                <a:latin typeface="Meiryo UI" panose="020B0604030504040204" pitchFamily="50" charset="-128"/>
                <a:ea typeface="Meiryo UI" panose="020B0604030504040204" pitchFamily="50" charset="-128"/>
              </a:rPr>
              <a:t>件）などでアンケート</a:t>
            </a:r>
            <a:r>
              <a:rPr lang="ja-JP" altLang="en-US" sz="1000" dirty="0" smtClean="0">
                <a:solidFill>
                  <a:srgbClr val="000000"/>
                </a:solidFill>
                <a:latin typeface="Meiryo UI" panose="020B0604030504040204" pitchFamily="50" charset="-128"/>
                <a:ea typeface="Meiryo UI" panose="020B0604030504040204" pitchFamily="50" charset="-128"/>
              </a:rPr>
              <a:t>。</a:t>
            </a:r>
            <a:endParaRPr lang="en-US" altLang="ja-JP" sz="1000" dirty="0" smtClean="0">
              <a:solidFill>
                <a:srgbClr val="000000"/>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04584" y="1979166"/>
            <a:ext cx="8788739" cy="175733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812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266401491"/>
              </p:ext>
            </p:extLst>
          </p:nvPr>
        </p:nvGraphicFramePr>
        <p:xfrm>
          <a:off x="498131" y="4438288"/>
          <a:ext cx="7076661" cy="211936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2367789" y="63078"/>
            <a:ext cx="44342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タクシーのキャッシュレスについて①</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191710" y="1850495"/>
            <a:ext cx="2655416" cy="2400657"/>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■クレジットカードへの対応</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１位　東京都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98.5</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２位　神奈川県（</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98.3</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３位　愛知県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92.4</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８位　京都府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82.6</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９位　大阪府   （</a:t>
            </a:r>
            <a:r>
              <a:rPr kumimoji="0"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81.1%</a:t>
            </a:r>
            <a:r>
              <a:rPr kumimoji="0" lang="ja-JP" altLang="en-US"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北海道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77.5</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福岡県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75.9</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兵庫県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71.5</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6176163" y="1858479"/>
            <a:ext cx="2687017" cy="2400657"/>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QR</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コードへの対応</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１位　福岡県</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51.5</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東京都</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30.9</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京都府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24.</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19</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北海道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愛知県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12.5%</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38</a:t>
            </a:r>
            <a:r>
              <a:rPr kumimoji="0" lang="ja-JP" altLang="en-US"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大阪府   （　</a:t>
            </a:r>
            <a:r>
              <a:rPr kumimoji="0"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7.7</a:t>
            </a:r>
            <a:r>
              <a:rPr kumimoji="0" lang="ja-JP" altLang="en-US"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兵庫県   （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6.7</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42</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神奈川県（</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3098940" y="1850495"/>
            <a:ext cx="2825408" cy="2400657"/>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■非接触型</a:t>
            </a:r>
            <a:r>
              <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IC</a:t>
            </a:r>
            <a:r>
              <a:rPr kumimoji="1" lang="ja-JP" altLang="en-US"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カードへの対応</a:t>
            </a:r>
            <a:endParaRPr kumimoji="1" lang="en-US" altLang="ja-JP" sz="16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１位　東京都</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85.</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２位　福岡県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58.</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３位　愛知県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45.</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４位　北海道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35.</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神奈川県（</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17</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兵庫県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0" lang="ja-JP" altLang="en-US"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大阪府   （</a:t>
            </a:r>
            <a:r>
              <a:rPr kumimoji="0" lang="en-US" altLang="ja-JP"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14.4</a:t>
            </a:r>
            <a:r>
              <a:rPr kumimoji="0" lang="ja-JP" altLang="en-US" sz="16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29</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位 京都府   （　</a:t>
            </a:r>
            <a:r>
              <a:rPr kumimoji="0" lang="en-US" altLang="ja-JP"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6.8</a:t>
            </a:r>
            <a:r>
              <a:rPr kumimoji="0" lang="ja-JP" altLang="en-US" sz="1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テキスト ボックス 12"/>
          <p:cNvSpPr txBox="1"/>
          <p:nvPr/>
        </p:nvSpPr>
        <p:spPr>
          <a:xfrm>
            <a:off x="231340" y="6454627"/>
            <a:ext cx="7424230" cy="253916"/>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出典</a:t>
            </a:r>
            <a:r>
              <a:rPr kumimoji="1" lang="ja-JP" altLang="en-US" sz="1000" dirty="0" smtClean="0">
                <a:solidFill>
                  <a:prstClr val="black"/>
                </a:solidFill>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「決済用端末機導入状況（</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2019</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年</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3</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月</a:t>
            </a: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31</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日現在）</a:t>
            </a:r>
            <a:r>
              <a:rPr kumimoji="1" lang="ja-JP" altLang="en-US" sz="1000" dirty="0">
                <a:solidFill>
                  <a:prstClr val="black"/>
                </a:solidFill>
                <a:latin typeface="Meiryo UI" panose="020B0604030504040204" pitchFamily="50" charset="-128"/>
                <a:ea typeface="Meiryo UI" panose="020B0604030504040204" pitchFamily="50" charset="-128"/>
              </a:rPr>
              <a:t>」（全国タクシー・ハイヤー連合会）を</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元に作成</a:t>
            </a:r>
            <a:endPar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71216" y="661582"/>
            <a:ext cx="9012493" cy="738664"/>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キャッシュレス化</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ついて、クレジットカード決済は一定数普及。</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月時点では非接触型</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IC</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カード決済や、</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QR</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コード決済の普及は進んでいない状況。</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の消費税導入に伴う中小事</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業者向け「キャッシュレス・消費者還元事業</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」等により、現在、端末の無料化や手数料の軽減など</a:t>
            </a:r>
            <a:r>
              <a:rPr lang="ja-JP" altLang="en-US" sz="1400" dirty="0">
                <a:solidFill>
                  <a:prstClr val="black"/>
                </a:solidFill>
                <a:latin typeface="Meiryo UI" panose="020B0604030504040204" pitchFamily="50" charset="-128"/>
                <a:ea typeface="Meiryo UI" panose="020B0604030504040204" pitchFamily="50" charset="-128"/>
              </a:rPr>
              <a:t>の</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支援策でキャッシュレス決済導入が進められている。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テキスト ボックス 2"/>
          <p:cNvSpPr txBox="1"/>
          <p:nvPr/>
        </p:nvSpPr>
        <p:spPr>
          <a:xfrm>
            <a:off x="72898" y="4438945"/>
            <a:ext cx="710662" cy="2269852"/>
          </a:xfrm>
          <a:prstGeom prst="rect">
            <a:avLst/>
          </a:prstGeom>
          <a:noFill/>
        </p:spPr>
        <p:txBody>
          <a:bodyPr wrap="square" rtlCol="0">
            <a:spAutoFit/>
          </a:bodyPr>
          <a:lstStyle/>
          <a:p>
            <a:r>
              <a:rPr kumimoji="1" lang="en-US" altLang="ja-JP" sz="1400" dirty="0" smtClean="0"/>
              <a:t>100%</a:t>
            </a:r>
          </a:p>
          <a:p>
            <a:endParaRPr kumimoji="1" lang="en-US" altLang="ja-JP" sz="1000" dirty="0" smtClean="0"/>
          </a:p>
          <a:p>
            <a:r>
              <a:rPr kumimoji="1" lang="en-US" altLang="ja-JP" sz="1400" dirty="0" smtClean="0"/>
              <a:t>  80%</a:t>
            </a:r>
          </a:p>
          <a:p>
            <a:endParaRPr kumimoji="1" lang="en-US" altLang="ja-JP" sz="1050" dirty="0"/>
          </a:p>
          <a:p>
            <a:r>
              <a:rPr kumimoji="1" lang="en-US" altLang="ja-JP" sz="1400" dirty="0" smtClean="0"/>
              <a:t>  60%</a:t>
            </a:r>
          </a:p>
          <a:p>
            <a:endParaRPr kumimoji="1" lang="en-US" altLang="ja-JP" sz="900" dirty="0"/>
          </a:p>
          <a:p>
            <a:r>
              <a:rPr kumimoji="1" lang="en-US" altLang="ja-JP" sz="1400" dirty="0" smtClean="0"/>
              <a:t>  40%</a:t>
            </a:r>
          </a:p>
          <a:p>
            <a:endParaRPr kumimoji="1" lang="en-US" altLang="ja-JP" sz="1050" dirty="0" smtClean="0"/>
          </a:p>
          <a:p>
            <a:r>
              <a:rPr kumimoji="1" lang="en-US" altLang="ja-JP" sz="1400" dirty="0"/>
              <a:t> </a:t>
            </a:r>
            <a:r>
              <a:rPr kumimoji="1" lang="en-US" altLang="ja-JP" sz="1400" dirty="0" smtClean="0"/>
              <a:t> 20%</a:t>
            </a:r>
          </a:p>
          <a:p>
            <a:endParaRPr kumimoji="1" lang="en-US" altLang="ja-JP" sz="1400" dirty="0"/>
          </a:p>
          <a:p>
            <a:endParaRPr kumimoji="1" lang="en-US" altLang="ja-JP" sz="1400" dirty="0" smtClean="0"/>
          </a:p>
        </p:txBody>
      </p:sp>
      <p:sp>
        <p:nvSpPr>
          <p:cNvPr id="4" name="テキスト ボックス 3"/>
          <p:cNvSpPr txBox="1"/>
          <p:nvPr/>
        </p:nvSpPr>
        <p:spPr>
          <a:xfrm>
            <a:off x="670858" y="4297760"/>
            <a:ext cx="6907660"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北海道　　　  東京      神奈川　</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愛知      　京都　</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大阪         兵庫　　</a:t>
            </a: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福岡　　</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31340" y="6610908"/>
            <a:ext cx="599870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クレジットカード対応車両とキャッシュレス決済非対応車両の合計を分母に割合を算出</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正方形/長方形 6"/>
          <p:cNvSpPr/>
          <p:nvPr/>
        </p:nvSpPr>
        <p:spPr>
          <a:xfrm>
            <a:off x="7488142" y="4797287"/>
            <a:ext cx="175830" cy="17227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7479740" y="5166071"/>
            <a:ext cx="175830" cy="17227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7488142" y="5516452"/>
            <a:ext cx="175830" cy="172279"/>
          </a:xfrm>
          <a:prstGeom prst="rect">
            <a:avLst/>
          </a:prstGeom>
          <a:pattFill prst="dkHorz">
            <a:fgClr>
              <a:schemeClr val="bg1">
                <a:lumMod val="6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602088" y="4740202"/>
            <a:ext cx="1655639"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クレジットカード</a:t>
            </a:r>
            <a:endParaRPr kumimoji="1" lang="ja-JP" altLang="en-US" sz="14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7638665" y="5098323"/>
            <a:ext cx="1495922"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非接触型</a:t>
            </a:r>
            <a:r>
              <a:rPr kumimoji="1" lang="en-US" altLang="ja-JP" sz="1400" dirty="0" smtClean="0">
                <a:latin typeface="Meiryo UI" panose="020B0604030504040204" pitchFamily="50" charset="-128"/>
                <a:ea typeface="Meiryo UI" panose="020B0604030504040204" pitchFamily="50" charset="-128"/>
              </a:rPr>
              <a:t>IC</a:t>
            </a:r>
            <a:r>
              <a:rPr kumimoji="1" lang="ja-JP" altLang="en-US" sz="1400" dirty="0" smtClean="0">
                <a:latin typeface="Meiryo UI" panose="020B0604030504040204" pitchFamily="50" charset="-128"/>
                <a:ea typeface="Meiryo UI" panose="020B0604030504040204" pitchFamily="50" charset="-128"/>
              </a:rPr>
              <a:t>カード</a:t>
            </a:r>
            <a:endParaRPr kumimoji="1" lang="ja-JP" altLang="en-US"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7638665" y="5448702"/>
            <a:ext cx="838691" cy="307777"/>
          </a:xfrm>
          <a:prstGeom prst="rect">
            <a:avLst/>
          </a:prstGeom>
          <a:noFill/>
        </p:spPr>
        <p:txBody>
          <a:bodyPr wrap="none" rtlCol="0">
            <a:spAutoFit/>
          </a:bodyPr>
          <a:lstStyle/>
          <a:p>
            <a:r>
              <a:rPr kumimoji="1" lang="en-US" altLang="ja-JP" sz="1400" dirty="0" smtClean="0">
                <a:latin typeface="Meiryo UI" panose="020B0604030504040204" pitchFamily="50" charset="-128"/>
                <a:ea typeface="Meiryo UI" panose="020B0604030504040204" pitchFamily="50" charset="-128"/>
              </a:rPr>
              <a:t>QR</a:t>
            </a:r>
            <a:r>
              <a:rPr kumimoji="1" lang="ja-JP" altLang="en-US" sz="1400" dirty="0">
                <a:latin typeface="Meiryo UI" panose="020B0604030504040204" pitchFamily="50" charset="-128"/>
                <a:ea typeface="Meiryo UI" panose="020B0604030504040204" pitchFamily="50" charset="-128"/>
              </a:rPr>
              <a:t>コード</a:t>
            </a: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11</a:t>
            </a:fld>
            <a:endParaRPr kumimoji="1" lang="ja-JP" altLang="en-US" dirty="0"/>
          </a:p>
        </p:txBody>
      </p:sp>
      <p:cxnSp>
        <p:nvCxnSpPr>
          <p:cNvPr id="27" name="直線コネクタ 26"/>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20765" y="1453506"/>
            <a:ext cx="9104474" cy="369332"/>
          </a:xfrm>
          <a:prstGeom prst="rect">
            <a:avLst/>
          </a:prstGeom>
          <a:ln>
            <a:noFill/>
          </a:ln>
        </p:spPr>
        <p:txBody>
          <a:bodyPr wrap="square">
            <a:spAutoFit/>
          </a:bodyPr>
          <a:lstStyle/>
          <a:p>
            <a:pPr algn="ctr"/>
            <a:r>
              <a:rPr lang="ja-JP" altLang="en-US" dirty="0">
                <a:latin typeface="Meiryo UI" panose="020B0604030504040204" pitchFamily="50" charset="-128"/>
                <a:ea typeface="Meiryo UI" panose="020B0604030504040204" pitchFamily="50" charset="-128"/>
              </a:rPr>
              <a:t>キャッシュレス決済</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端末</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導入状況</a:t>
            </a:r>
          </a:p>
        </p:txBody>
      </p:sp>
    </p:spTree>
    <p:extLst>
      <p:ext uri="{BB962C8B-B14F-4D97-AF65-F5344CB8AC3E}">
        <p14:creationId xmlns:p14="http://schemas.microsoft.com/office/powerpoint/2010/main" val="751648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764006426"/>
              </p:ext>
            </p:extLst>
          </p:nvPr>
        </p:nvGraphicFramePr>
        <p:xfrm>
          <a:off x="207087" y="1843998"/>
          <a:ext cx="8797744" cy="4531641"/>
        </p:xfrm>
        <a:graphic>
          <a:graphicData uri="http://schemas.openxmlformats.org/drawingml/2006/table">
            <a:tbl>
              <a:tblPr firstRow="1" bandRow="1">
                <a:tableStyleId>{5C22544A-7EE6-4342-B048-85BDC9FD1C3A}</a:tableStyleId>
              </a:tblPr>
              <a:tblGrid>
                <a:gridCol w="972499">
                  <a:extLst>
                    <a:ext uri="{9D8B030D-6E8A-4147-A177-3AD203B41FA5}">
                      <a16:colId xmlns:a16="http://schemas.microsoft.com/office/drawing/2014/main" val="840152424"/>
                    </a:ext>
                  </a:extLst>
                </a:gridCol>
                <a:gridCol w="1904808">
                  <a:extLst>
                    <a:ext uri="{9D8B030D-6E8A-4147-A177-3AD203B41FA5}">
                      <a16:colId xmlns:a16="http://schemas.microsoft.com/office/drawing/2014/main" val="1191777521"/>
                    </a:ext>
                  </a:extLst>
                </a:gridCol>
                <a:gridCol w="2029348">
                  <a:extLst>
                    <a:ext uri="{9D8B030D-6E8A-4147-A177-3AD203B41FA5}">
                      <a16:colId xmlns:a16="http://schemas.microsoft.com/office/drawing/2014/main" val="2422320663"/>
                    </a:ext>
                  </a:extLst>
                </a:gridCol>
                <a:gridCol w="2125014">
                  <a:extLst>
                    <a:ext uri="{9D8B030D-6E8A-4147-A177-3AD203B41FA5}">
                      <a16:colId xmlns:a16="http://schemas.microsoft.com/office/drawing/2014/main" val="1352550738"/>
                    </a:ext>
                  </a:extLst>
                </a:gridCol>
                <a:gridCol w="1766075">
                  <a:extLst>
                    <a:ext uri="{9D8B030D-6E8A-4147-A177-3AD203B41FA5}">
                      <a16:colId xmlns:a16="http://schemas.microsoft.com/office/drawing/2014/main" val="2181849611"/>
                    </a:ext>
                  </a:extLst>
                </a:gridCol>
              </a:tblGrid>
              <a:tr h="414111">
                <a:tc rowSpan="2">
                  <a:txBody>
                    <a:bodyPr/>
                    <a:lstStyle/>
                    <a:p>
                      <a:pPr algn="ctr"/>
                      <a:r>
                        <a:rPr kumimoji="1" lang="ja-JP" altLang="en-US" sz="1400" dirty="0" smtClean="0">
                          <a:solidFill>
                            <a:schemeClr val="bg1"/>
                          </a:solidFill>
                          <a:latin typeface="Meiryo UI" panose="020B0604030504040204" pitchFamily="50" charset="-128"/>
                          <a:ea typeface="Meiryo UI" panose="020B0604030504040204" pitchFamily="50" charset="-128"/>
                        </a:rPr>
                        <a:t>導入手法　　</a:t>
                      </a:r>
                      <a:endParaRPr kumimoji="1" lang="ja-JP" altLang="en-US" sz="1400" dirty="0">
                        <a:solidFill>
                          <a:schemeClr val="bg1"/>
                        </a:solidFill>
                        <a:latin typeface="Meiryo UI" panose="020B0604030504040204" pitchFamily="50" charset="-128"/>
                        <a:ea typeface="Meiryo UI" panose="020B0604030504040204" pitchFamily="50" charset="-128"/>
                      </a:endParaRPr>
                    </a:p>
                  </a:txBody>
                  <a:tcPr anchor="ctr"/>
                </a:tc>
                <a:tc rowSpan="2">
                  <a:txBody>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rPr>
                        <a:t>タクシー用</a:t>
                      </a:r>
                      <a:r>
                        <a:rPr kumimoji="1" lang="en-US" altLang="ja-JP" sz="1600" dirty="0" smtClean="0">
                          <a:solidFill>
                            <a:schemeClr val="bg1"/>
                          </a:solidFill>
                          <a:latin typeface="Meiryo UI" panose="020B0604030504040204" pitchFamily="50" charset="-128"/>
                          <a:ea typeface="Meiryo UI" panose="020B0604030504040204" pitchFamily="50" charset="-128"/>
                        </a:rPr>
                        <a:t/>
                      </a:r>
                      <a:br>
                        <a:rPr kumimoji="1" lang="en-US" altLang="ja-JP" sz="1600" dirty="0" smtClean="0">
                          <a:solidFill>
                            <a:schemeClr val="bg1"/>
                          </a:solidFill>
                          <a:latin typeface="Meiryo UI" panose="020B0604030504040204" pitchFamily="50" charset="-128"/>
                          <a:ea typeface="Meiryo UI" panose="020B0604030504040204" pitchFamily="50" charset="-128"/>
                        </a:rPr>
                      </a:br>
                      <a:r>
                        <a:rPr kumimoji="1" lang="ja-JP" altLang="en-US" sz="1600" dirty="0" smtClean="0">
                          <a:solidFill>
                            <a:schemeClr val="bg1"/>
                          </a:solidFill>
                          <a:latin typeface="Meiryo UI" panose="020B0604030504040204" pitchFamily="50" charset="-128"/>
                          <a:ea typeface="Meiryo UI" panose="020B0604030504040204" pitchFamily="50" charset="-128"/>
                        </a:rPr>
                        <a:t>マルチ決済端末</a:t>
                      </a:r>
                      <a:endParaRPr kumimoji="1" lang="en-US" altLang="ja-JP" sz="1600" dirty="0" smtClean="0">
                        <a:solidFill>
                          <a:schemeClr val="bg1"/>
                        </a:solidFill>
                        <a:latin typeface="Meiryo UI" panose="020B0604030504040204" pitchFamily="50" charset="-128"/>
                        <a:ea typeface="Meiryo UI" panose="020B0604030504040204" pitchFamily="50" charset="-128"/>
                      </a:endParaRPr>
                    </a:p>
                  </a:txBody>
                  <a:tcPr anchor="ctr"/>
                </a:tc>
                <a:tc gridSpan="2">
                  <a:txBody>
                    <a:bodyPr/>
                    <a:lstStyle/>
                    <a:p>
                      <a:pPr algn="ctr"/>
                      <a:r>
                        <a:rPr kumimoji="1" lang="ja-JP" altLang="en-US" sz="1600" dirty="0" smtClean="0">
                          <a:solidFill>
                            <a:schemeClr val="bg1"/>
                          </a:solidFill>
                          <a:latin typeface="Meiryo UI" panose="020B0604030504040204" pitchFamily="50" charset="-128"/>
                          <a:ea typeface="Meiryo UI" panose="020B0604030504040204" pitchFamily="50" charset="-128"/>
                        </a:rPr>
                        <a:t>キャッシュレス決済代行事業者</a:t>
                      </a:r>
                      <a:endParaRPr kumimoji="1" lang="ja-JP" altLang="en-US" sz="1600" dirty="0">
                        <a:solidFill>
                          <a:schemeClr val="bg1"/>
                        </a:solidFill>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400" dirty="0">
                        <a:solidFill>
                          <a:schemeClr val="tx1"/>
                        </a:solidFill>
                      </a:endParaRPr>
                    </a:p>
                  </a:txBody>
                  <a:tcPr anchor="ctr"/>
                </a:tc>
                <a:tc rowSpan="2">
                  <a:txBody>
                    <a:bodyPr/>
                    <a:lstStyle/>
                    <a:p>
                      <a:pPr algn="ctr"/>
                      <a:r>
                        <a:rPr kumimoji="1" lang="en-US" altLang="ja-JP" sz="1600" dirty="0" smtClean="0">
                          <a:solidFill>
                            <a:schemeClr val="bg1"/>
                          </a:solidFill>
                          <a:latin typeface="Meiryo UI" panose="020B0604030504040204" pitchFamily="50" charset="-128"/>
                          <a:ea typeface="Meiryo UI" panose="020B0604030504040204" pitchFamily="50" charset="-128"/>
                        </a:rPr>
                        <a:t>QR</a:t>
                      </a:r>
                      <a:r>
                        <a:rPr kumimoji="1" lang="ja-JP" altLang="en-US" sz="1600" dirty="0" smtClean="0">
                          <a:solidFill>
                            <a:schemeClr val="bg1"/>
                          </a:solidFill>
                          <a:latin typeface="Meiryo UI" panose="020B0604030504040204" pitchFamily="50" charset="-128"/>
                          <a:ea typeface="Meiryo UI" panose="020B0604030504040204" pitchFamily="50" charset="-128"/>
                        </a:rPr>
                        <a:t>コード</a:t>
                      </a:r>
                      <a:endParaRPr kumimoji="1" lang="en-US" altLang="ja-JP" sz="1600" dirty="0" smtClean="0">
                        <a:solidFill>
                          <a:schemeClr val="bg1"/>
                        </a:solidFill>
                        <a:latin typeface="Meiryo UI" panose="020B0604030504040204" pitchFamily="50" charset="-128"/>
                        <a:ea typeface="Meiryo UI" panose="020B0604030504040204" pitchFamily="50" charset="-128"/>
                      </a:endParaRPr>
                    </a:p>
                    <a:p>
                      <a:pPr algn="ctr"/>
                      <a:r>
                        <a:rPr kumimoji="1" lang="ja-JP" altLang="en-US" sz="1600" dirty="0" smtClean="0">
                          <a:solidFill>
                            <a:schemeClr val="bg1"/>
                          </a:solidFill>
                          <a:latin typeface="Meiryo UI" panose="020B0604030504040204" pitchFamily="50" charset="-128"/>
                          <a:ea typeface="Meiryo UI" panose="020B0604030504040204" pitchFamily="50" charset="-128"/>
                        </a:rPr>
                        <a:t>（シール型）</a:t>
                      </a:r>
                      <a:endParaRPr kumimoji="1" lang="ja-JP" altLang="en-US" sz="1600" dirty="0">
                        <a:solidFill>
                          <a:schemeClr val="bg1"/>
                        </a:solidFill>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157114078"/>
                  </a:ext>
                </a:extLst>
              </a:tr>
              <a:tr h="571091">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600" b="1" dirty="0" err="1" smtClean="0">
                          <a:solidFill>
                            <a:schemeClr val="bg1"/>
                          </a:solidFill>
                          <a:latin typeface="Meiryo UI" panose="020B0604030504040204" pitchFamily="50" charset="-128"/>
                          <a:ea typeface="Meiryo UI" panose="020B0604030504040204" pitchFamily="50" charset="-128"/>
                        </a:rPr>
                        <a:t>AirPAY</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nchor="ctr">
                    <a:solidFill>
                      <a:srgbClr val="5B9BD5"/>
                    </a:solidFill>
                  </a:tcPr>
                </a:tc>
                <a:tc>
                  <a:txBody>
                    <a:bodyPr/>
                    <a:lstStyle/>
                    <a:p>
                      <a:pPr algn="ctr"/>
                      <a:r>
                        <a:rPr kumimoji="1" lang="en-US" altLang="ja-JP" sz="1600" b="1" dirty="0" smtClean="0">
                          <a:solidFill>
                            <a:schemeClr val="bg1"/>
                          </a:solidFill>
                          <a:latin typeface="Meiryo UI" panose="020B0604030504040204" pitchFamily="50" charset="-128"/>
                          <a:ea typeface="Meiryo UI" panose="020B0604030504040204" pitchFamily="50" charset="-128"/>
                        </a:rPr>
                        <a:t>Square</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nchor="ctr">
                    <a:solidFill>
                      <a:srgbClr val="5B9BD5"/>
                    </a:solidFill>
                  </a:tcPr>
                </a:tc>
                <a:tc vMerge="1">
                  <a:txBody>
                    <a:bodyPr/>
                    <a:lstStyle/>
                    <a:p>
                      <a:endParaRPr kumimoji="1" lang="ja-JP" altLang="en-US"/>
                    </a:p>
                  </a:txBody>
                  <a:tcPr/>
                </a:tc>
                <a:extLst>
                  <a:ext uri="{0D108BD9-81ED-4DB2-BD59-A6C34878D82A}">
                    <a16:rowId xmlns:a16="http://schemas.microsoft.com/office/drawing/2014/main" val="2880227792"/>
                  </a:ext>
                </a:extLst>
              </a:tr>
              <a:tr h="936000">
                <a:tc>
                  <a:txBody>
                    <a:bodyPr/>
                    <a:lstStyle/>
                    <a:p>
                      <a:pPr algn="ctr"/>
                      <a:r>
                        <a:rPr kumimoji="1" lang="ja-JP" altLang="en-US" sz="1400" dirty="0" smtClean="0">
                          <a:latin typeface="Meiryo UI" panose="020B0604030504040204" pitchFamily="50" charset="-128"/>
                          <a:ea typeface="Meiryo UI" panose="020B0604030504040204" pitchFamily="50" charset="-128"/>
                        </a:rPr>
                        <a:t>対応可能</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決済方法</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dirty="0" smtClean="0">
                          <a:latin typeface="Meiryo UI" panose="020B0604030504040204" pitchFamily="50" charset="-128"/>
                          <a:ea typeface="Meiryo UI" panose="020B0604030504040204" pitchFamily="50" charset="-128"/>
                        </a:rPr>
                        <a:t>クレジットカード</a:t>
                      </a:r>
                      <a:endParaRPr kumimoji="1" lang="en-US" altLang="ja-JP" sz="1200" dirty="0" smtClean="0">
                        <a:latin typeface="Meiryo UI" panose="020B0604030504040204" pitchFamily="50" charset="-128"/>
                        <a:ea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rPr>
                        <a:t>交通系電子マネー</a:t>
                      </a:r>
                      <a:endParaRPr kumimoji="1" lang="en-US" altLang="ja-JP" sz="1200" dirty="0" smtClean="0">
                        <a:latin typeface="Meiryo UI" panose="020B0604030504040204" pitchFamily="50" charset="-128"/>
                        <a:ea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rPr>
                        <a:t>その他電子マネー</a:t>
                      </a:r>
                      <a:endParaRPr kumimoji="1" lang="en-US" altLang="ja-JP" sz="1200" dirty="0" smtClean="0">
                        <a:latin typeface="Meiryo UI" panose="020B0604030504040204" pitchFamily="50" charset="-128"/>
                        <a:ea typeface="Meiryo UI" panose="020B0604030504040204" pitchFamily="50" charset="-128"/>
                      </a:endParaRPr>
                    </a:p>
                    <a:p>
                      <a:pPr algn="l"/>
                      <a:r>
                        <a:rPr kumimoji="1" lang="en-US" altLang="ja-JP" sz="1200" dirty="0" smtClean="0">
                          <a:latin typeface="Meiryo UI" panose="020B0604030504040204" pitchFamily="50" charset="-128"/>
                          <a:ea typeface="Meiryo UI" panose="020B0604030504040204" pitchFamily="50" charset="-128"/>
                        </a:rPr>
                        <a:t>QR</a:t>
                      </a:r>
                      <a:r>
                        <a:rPr kumimoji="1" lang="ja-JP" altLang="en-US" sz="1200" dirty="0" smtClean="0">
                          <a:latin typeface="Meiryo UI" panose="020B0604030504040204" pitchFamily="50" charset="-128"/>
                          <a:ea typeface="Meiryo UI" panose="020B0604030504040204" pitchFamily="50" charset="-128"/>
                        </a:rPr>
                        <a:t>コード決済</a:t>
                      </a:r>
                      <a:endParaRPr kumimoji="1" lang="en-US" altLang="ja-JP" sz="1200" dirty="0" smtClean="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クレジットカード</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交通系電子マネー</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その他電子マネー</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QR</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コード決済</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tc>
                  <a:txBody>
                    <a:bodyPr/>
                    <a:lstStyle/>
                    <a:p>
                      <a:pPr algn="l"/>
                      <a:r>
                        <a:rPr kumimoji="1" lang="ja-JP" altLang="en-US" sz="1200" dirty="0" smtClean="0">
                          <a:latin typeface="Meiryo UI" panose="020B0604030504040204" pitchFamily="50" charset="-128"/>
                          <a:ea typeface="Meiryo UI" panose="020B0604030504040204" pitchFamily="50" charset="-128"/>
                        </a:rPr>
                        <a:t>クレジットカード</a:t>
                      </a:r>
                    </a:p>
                    <a:p>
                      <a:pPr algn="l"/>
                      <a:endParaRPr kumimoji="1" lang="ja-JP" altLang="en-US" sz="1200" dirty="0" smtClean="0">
                        <a:latin typeface="Meiryo UI" panose="020B0604030504040204" pitchFamily="50" charset="-128"/>
                        <a:ea typeface="Meiryo UI" panose="020B0604030504040204" pitchFamily="50" charset="-128"/>
                      </a:endParaRPr>
                    </a:p>
                  </a:txBody>
                  <a:tcPr/>
                </a:tc>
                <a:tc>
                  <a:txBody>
                    <a:bodyPr/>
                    <a:lstStyle/>
                    <a:p>
                      <a:pPr algn="l"/>
                      <a:r>
                        <a:rPr kumimoji="1" lang="en-US" altLang="ja-JP" sz="1200" dirty="0" smtClean="0">
                          <a:latin typeface="Meiryo UI" panose="020B0604030504040204" pitchFamily="50" charset="-128"/>
                          <a:ea typeface="Meiryo UI" panose="020B0604030504040204" pitchFamily="50" charset="-128"/>
                        </a:rPr>
                        <a:t>QR</a:t>
                      </a:r>
                      <a:r>
                        <a:rPr kumimoji="1" lang="ja-JP" altLang="en-US" sz="1200" dirty="0" smtClean="0">
                          <a:latin typeface="Meiryo UI" panose="020B0604030504040204" pitchFamily="50" charset="-128"/>
                          <a:ea typeface="Meiryo UI" panose="020B0604030504040204" pitchFamily="50" charset="-128"/>
                        </a:rPr>
                        <a:t>コード決済</a:t>
                      </a:r>
                      <a:endParaRPr kumimoji="1" lang="en-US" altLang="ja-JP" sz="1200" dirty="0" smtClean="0">
                        <a:latin typeface="Meiryo UI" panose="020B0604030504040204" pitchFamily="50" charset="-128"/>
                        <a:ea typeface="Meiryo UI" panose="020B0604030504040204" pitchFamily="50" charset="-128"/>
                      </a:endParaRPr>
                    </a:p>
                    <a:p>
                      <a:pPr algn="l"/>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16330314"/>
                  </a:ext>
                </a:extLst>
              </a:tr>
              <a:tr h="1170439">
                <a:tc>
                  <a:txBody>
                    <a:bodyPr/>
                    <a:lstStyle/>
                    <a:p>
                      <a:pPr algn="ctr"/>
                      <a:r>
                        <a:rPr kumimoji="1" lang="ja-JP" altLang="en-US" sz="1400" dirty="0" smtClean="0">
                          <a:latin typeface="Meiryo UI" panose="020B0604030504040204" pitchFamily="50" charset="-128"/>
                          <a:ea typeface="Meiryo UI" panose="020B0604030504040204" pitchFamily="50" charset="-128"/>
                        </a:rPr>
                        <a:t>初期費用</a:t>
                      </a:r>
                    </a:p>
                  </a:txBody>
                  <a:tcPr anchor="ctr">
                    <a:solidFill>
                      <a:schemeClr val="accent1">
                        <a:lumMod val="60000"/>
                        <a:lumOff val="40000"/>
                      </a:schemeClr>
                    </a:solidFill>
                  </a:tcPr>
                </a:tc>
                <a:tc>
                  <a:txBody>
                    <a:bodyPr/>
                    <a:lstStyle/>
                    <a:p>
                      <a:pPr algn="l"/>
                      <a:r>
                        <a:rPr kumimoji="1" lang="ja-JP" altLang="en-US" sz="1200" u="sng" dirty="0" smtClean="0">
                          <a:latin typeface="Meiryo UI" panose="020B0604030504040204" pitchFamily="50" charset="-128"/>
                          <a:ea typeface="Meiryo UI" panose="020B0604030504040204" pitchFamily="50" charset="-128"/>
                        </a:rPr>
                        <a:t>端末　　数万円</a:t>
                      </a:r>
                      <a:endParaRPr kumimoji="1" lang="en-US" altLang="ja-JP" sz="1200" u="sng" dirty="0" smtClean="0">
                        <a:latin typeface="Meiryo UI" panose="020B0604030504040204" pitchFamily="50" charset="-128"/>
                        <a:ea typeface="Meiryo UI" panose="020B0604030504040204" pitchFamily="50" charset="-128"/>
                      </a:endParaRPr>
                    </a:p>
                    <a:p>
                      <a:pPr algn="l"/>
                      <a:endParaRPr kumimoji="1" lang="ja-JP" altLang="en-US" sz="1200" dirty="0" smtClean="0">
                        <a:latin typeface="Meiryo UI" panose="020B0604030504040204" pitchFamily="50" charset="-128"/>
                        <a:ea typeface="Meiryo UI" panose="020B0604030504040204" pitchFamily="50" charset="-128"/>
                      </a:endParaRPr>
                    </a:p>
                    <a:p>
                      <a:pPr algn="l"/>
                      <a:endParaRPr kumimoji="1" lang="en-US" altLang="ja-JP" sz="1200" dirty="0" smtClean="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algn="l"/>
                      <a:r>
                        <a:rPr kumimoji="1" lang="ja-JP" altLang="en-US" sz="1200" u="sng" dirty="0" smtClean="0">
                          <a:latin typeface="Meiryo UI" panose="020B0604030504040204" pitchFamily="50" charset="-128"/>
                          <a:ea typeface="Meiryo UI" panose="020B0604030504040204" pitchFamily="50" charset="-128"/>
                        </a:rPr>
                        <a:t>カードリーダー　　</a:t>
                      </a:r>
                      <a:r>
                        <a:rPr kumimoji="1" lang="en-US" altLang="ja-JP" sz="1200" u="sng" dirty="0" smtClean="0">
                          <a:latin typeface="Meiryo UI" panose="020B0604030504040204" pitchFamily="50" charset="-128"/>
                          <a:ea typeface="Meiryo UI" panose="020B0604030504040204" pitchFamily="50" charset="-128"/>
                        </a:rPr>
                        <a:t>19,800</a:t>
                      </a:r>
                      <a:r>
                        <a:rPr kumimoji="1" lang="ja-JP" altLang="en-US" sz="1200" u="sng" dirty="0" smtClean="0">
                          <a:latin typeface="Meiryo UI" panose="020B0604030504040204" pitchFamily="50" charset="-128"/>
                          <a:ea typeface="Meiryo UI" panose="020B0604030504040204" pitchFamily="50" charset="-128"/>
                        </a:rPr>
                        <a:t>円</a:t>
                      </a:r>
                      <a:endParaRPr kumimoji="1" lang="en-US" altLang="ja-JP" sz="1200" u="sng" dirty="0" smtClean="0">
                        <a:latin typeface="Meiryo UI" panose="020B0604030504040204" pitchFamily="50" charset="-128"/>
                        <a:ea typeface="Meiryo UI" panose="020B0604030504040204" pitchFamily="50" charset="-128"/>
                      </a:endParaRPr>
                    </a:p>
                    <a:p>
                      <a:pPr algn="l"/>
                      <a:r>
                        <a:rPr kumimoji="1" lang="en-US" altLang="ja-JP" sz="1200" u="sng" dirty="0" smtClean="0">
                          <a:latin typeface="Meiryo UI" panose="020B0604030504040204" pitchFamily="50" charset="-128"/>
                          <a:ea typeface="Meiryo UI" panose="020B0604030504040204" pitchFamily="50" charset="-128"/>
                        </a:rPr>
                        <a:t>iPhone</a:t>
                      </a:r>
                      <a:r>
                        <a:rPr kumimoji="1" lang="ja-JP" altLang="en-US" sz="1200" u="sng" dirty="0" err="1" smtClean="0">
                          <a:latin typeface="Meiryo UI" panose="020B0604030504040204" pitchFamily="50" charset="-128"/>
                          <a:ea typeface="Meiryo UI" panose="020B0604030504040204" pitchFamily="50" charset="-128"/>
                        </a:rPr>
                        <a:t>、</a:t>
                      </a:r>
                      <a:r>
                        <a:rPr kumimoji="1" lang="en-US" altLang="ja-JP" sz="1200" u="sng" dirty="0" smtClean="0">
                          <a:latin typeface="Meiryo UI" panose="020B0604030504040204" pitchFamily="50" charset="-128"/>
                          <a:ea typeface="Meiryo UI" panose="020B0604030504040204" pitchFamily="50" charset="-128"/>
                        </a:rPr>
                        <a:t>iPad</a:t>
                      </a:r>
                      <a:r>
                        <a:rPr kumimoji="1" lang="ja-JP" altLang="en-US" sz="1200" u="sng" dirty="0" smtClean="0">
                          <a:latin typeface="Meiryo UI" panose="020B0604030504040204" pitchFamily="50" charset="-128"/>
                          <a:ea typeface="Meiryo UI" panose="020B0604030504040204" pitchFamily="50" charset="-128"/>
                        </a:rPr>
                        <a:t>　　</a:t>
                      </a:r>
                      <a:r>
                        <a:rPr kumimoji="1" lang="ja-JP" altLang="en-US" sz="1200" u="sng" baseline="0" dirty="0" smtClean="0">
                          <a:latin typeface="Meiryo UI" panose="020B0604030504040204" pitchFamily="50" charset="-128"/>
                          <a:ea typeface="Meiryo UI" panose="020B0604030504040204" pitchFamily="50" charset="-128"/>
                        </a:rPr>
                        <a:t>数</a:t>
                      </a:r>
                      <a:r>
                        <a:rPr kumimoji="1" lang="ja-JP" altLang="en-US" sz="1200" u="sng" dirty="0" smtClean="0">
                          <a:latin typeface="Meiryo UI" panose="020B0604030504040204" pitchFamily="50" charset="-128"/>
                          <a:ea typeface="Meiryo UI" panose="020B0604030504040204" pitchFamily="50" charset="-128"/>
                        </a:rPr>
                        <a:t>万円</a:t>
                      </a:r>
                      <a:endParaRPr kumimoji="1" lang="en-US" altLang="ja-JP" sz="1200" u="sng"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通信環境　　数千円</a:t>
                      </a:r>
                      <a:endParaRPr kumimoji="1" lang="en-US" altLang="ja-JP" sz="1200" dirty="0" smtClean="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カードリーダー　　</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7,980</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円</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スマホ、タブレット　　数万円</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通信環境　　数千円</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solidFill>
                      <a:schemeClr val="accent1">
                        <a:lumMod val="60000"/>
                        <a:lumOff val="40000"/>
                      </a:schemeClr>
                    </a:solidFill>
                  </a:tcPr>
                </a:tc>
                <a:tc>
                  <a:txBody>
                    <a:bodyPr/>
                    <a:lstStyle/>
                    <a:p>
                      <a:r>
                        <a:rPr kumimoji="1" lang="ja-JP" altLang="en-US" sz="1200" dirty="0" smtClean="0">
                          <a:latin typeface="Meiryo UI" panose="020B0604030504040204" pitchFamily="50" charset="-128"/>
                          <a:ea typeface="Meiryo UI" panose="020B0604030504040204" pitchFamily="50" charset="-128"/>
                        </a:rPr>
                        <a:t>特になし</a:t>
                      </a:r>
                      <a:endParaRPr kumimoji="1" lang="ja-JP" altLang="en-US" sz="1200" dirty="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extLst>
                  <a:ext uri="{0D108BD9-81ED-4DB2-BD59-A6C34878D82A}">
                    <a16:rowId xmlns:a16="http://schemas.microsoft.com/office/drawing/2014/main" val="3231261559"/>
                  </a:ext>
                </a:extLst>
              </a:tr>
              <a:tr h="1440000">
                <a:tc>
                  <a:txBody>
                    <a:bodyPr/>
                    <a:lstStyle/>
                    <a:p>
                      <a:pPr algn="ctr"/>
                      <a:r>
                        <a:rPr kumimoji="1" lang="ja-JP" altLang="en-US" sz="1200" dirty="0" smtClean="0">
                          <a:latin typeface="Meiryo UI" panose="020B0604030504040204" pitchFamily="50" charset="-128"/>
                          <a:ea typeface="Meiryo UI" panose="020B0604030504040204" pitchFamily="50" charset="-128"/>
                        </a:rPr>
                        <a:t>ランニング</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コスト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l"/>
                      <a:r>
                        <a:rPr kumimoji="1" lang="ja-JP" altLang="en-US" sz="1200" u="sng" dirty="0" smtClean="0">
                          <a:latin typeface="Meiryo UI" panose="020B0604030504040204" pitchFamily="50" charset="-128"/>
                          <a:ea typeface="Meiryo UI" panose="020B0604030504040204" pitchFamily="50" charset="-128"/>
                        </a:rPr>
                        <a:t>決済手数料  </a:t>
                      </a:r>
                      <a:r>
                        <a:rPr kumimoji="1" lang="en-US" altLang="ja-JP" sz="1200" u="sng" dirty="0" smtClean="0">
                          <a:latin typeface="Meiryo UI" panose="020B0604030504040204" pitchFamily="50" charset="-128"/>
                          <a:ea typeface="Meiryo UI" panose="020B0604030504040204" pitchFamily="50" charset="-128"/>
                        </a:rPr>
                        <a:t>3</a:t>
                      </a:r>
                      <a:r>
                        <a:rPr kumimoji="1" lang="ja-JP" altLang="en-US" sz="1200" u="sng" dirty="0" smtClean="0">
                          <a:latin typeface="Meiryo UI" panose="020B0604030504040204" pitchFamily="50" charset="-128"/>
                          <a:ea typeface="Meiryo UI" panose="020B0604030504040204" pitchFamily="50" charset="-128"/>
                        </a:rPr>
                        <a:t>～</a:t>
                      </a:r>
                      <a:r>
                        <a:rPr kumimoji="1" lang="en-US" altLang="ja-JP" sz="1200" u="sng" dirty="0" smtClean="0">
                          <a:latin typeface="Meiryo UI" panose="020B0604030504040204" pitchFamily="50" charset="-128"/>
                          <a:ea typeface="Meiryo UI" panose="020B0604030504040204" pitchFamily="50" charset="-128"/>
                        </a:rPr>
                        <a:t>4</a:t>
                      </a:r>
                      <a:r>
                        <a:rPr kumimoji="1" lang="ja-JP" altLang="en-US" sz="1200" u="sng" dirty="0" smtClean="0">
                          <a:latin typeface="Meiryo UI" panose="020B0604030504040204" pitchFamily="50" charset="-128"/>
                          <a:ea typeface="Meiryo UI" panose="020B0604030504040204" pitchFamily="50" charset="-128"/>
                        </a:rPr>
                        <a:t>％程度</a:t>
                      </a:r>
                    </a:p>
                    <a:p>
                      <a:pPr algn="l"/>
                      <a:r>
                        <a:rPr kumimoji="1" lang="ja-JP" altLang="en-US" sz="1200" dirty="0" smtClean="0">
                          <a:latin typeface="Meiryo UI" panose="020B0604030504040204" pitchFamily="50" charset="-128"/>
                          <a:ea typeface="Meiryo UI" panose="020B0604030504040204" pitchFamily="50" charset="-128"/>
                        </a:rPr>
                        <a:t>通信費</a:t>
                      </a:r>
                      <a:endParaRPr kumimoji="1" lang="en-US" altLang="ja-JP" sz="1200" dirty="0" smtClean="0">
                        <a:latin typeface="Meiryo UI" panose="020B0604030504040204" pitchFamily="50" charset="-128"/>
                        <a:ea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rPr>
                        <a:t>端末使用料</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決済手数料　</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3.24</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3.74</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通信費　　　　月数千円</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端末使用料　　　無料</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決済手数料　</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3.25</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3.95</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通信費　　　　月数千円</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端末使用料　　　無料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決済手数料 </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1200" b="0"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％程度</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tc>
                <a:extLst>
                  <a:ext uri="{0D108BD9-81ED-4DB2-BD59-A6C34878D82A}">
                    <a16:rowId xmlns:a16="http://schemas.microsoft.com/office/drawing/2014/main" val="3891744824"/>
                  </a:ext>
                </a:extLst>
              </a:tr>
            </a:tbl>
          </a:graphicData>
        </a:graphic>
      </p:graphicFrame>
      <p:sp>
        <p:nvSpPr>
          <p:cNvPr id="5" name="テキスト ボックス 4"/>
          <p:cNvSpPr txBox="1"/>
          <p:nvPr/>
        </p:nvSpPr>
        <p:spPr>
          <a:xfrm>
            <a:off x="2360348" y="52043"/>
            <a:ext cx="44342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タクシーのキャッシュレスについて②</a:t>
            </a:r>
            <a:endPar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右大かっこ 2"/>
          <p:cNvSpPr/>
          <p:nvPr/>
        </p:nvSpPr>
        <p:spPr>
          <a:xfrm flipV="1">
            <a:off x="2060931" y="5193912"/>
            <a:ext cx="74692" cy="288000"/>
          </a:xfrm>
          <a:prstGeom prst="rightBracket">
            <a:avLst/>
          </a:prstGeom>
          <a:ln w="12700"/>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2107913" y="5198723"/>
            <a:ext cx="115909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月 数千円</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704992" y="4378805"/>
            <a:ext cx="3893144" cy="307777"/>
          </a:xfrm>
          <a:prstGeom prst="rect">
            <a:avLst/>
          </a:prstGeom>
          <a:solidFill>
            <a:schemeClr val="bg1"/>
          </a:solidFill>
          <a:ln>
            <a:solidFill>
              <a:schemeClr val="tx1"/>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下線は消費者還元事業により現在は無料</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57361" y="661582"/>
            <a:ext cx="9012493" cy="738664"/>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キャッシュレス決済の導入手法は多様であり、複数の決済手法に対応できる端末もある。現在</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、中小事業者向け「</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キャッシュレス・消費者</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還元事業」等により</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、キャッシュレス導入に伴う事業者の負担は抑えられている。事業</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終了後に</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は端末等の初期費用がかかり、手数料は現在よりも負担増となる見込み。</a:t>
            </a: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p:cNvSpPr txBox="1"/>
          <p:nvPr/>
        </p:nvSpPr>
        <p:spPr>
          <a:xfrm>
            <a:off x="218084" y="6431885"/>
            <a:ext cx="491552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rPr>
              <a:t>Alipay</a:t>
            </a:r>
            <a:r>
              <a:rPr kumimoji="1" lang="ja-JP" altLang="en-US" sz="14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a:t>
            </a:r>
            <a:r>
              <a:rPr kumimoji="0"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WeChat Pay</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は消費者還元事業対象外</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060931" y="5774963"/>
            <a:ext cx="5546523" cy="523220"/>
          </a:xfrm>
          <a:prstGeom prst="rect">
            <a:avLst/>
          </a:prstGeom>
          <a:solidFill>
            <a:schemeClr val="bg1"/>
          </a:solidFill>
          <a:ln>
            <a:solidFill>
              <a:schemeClr val="tx1"/>
            </a:solid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決済手数料は消費者還元事業により現在は</a:t>
            </a:r>
            <a:r>
              <a:rPr kumimoji="1" lang="en-US" altLang="ja-JP" sz="1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2.16%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　　</a:t>
            </a:r>
            <a:r>
              <a:rPr kumimoji="1" lang="en-US" altLang="ja-JP" sz="1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QR</a:t>
            </a:r>
            <a:r>
              <a:rPr kumimoji="1" lang="ja-JP" altLang="en-US" sz="1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コード決済は独自キャンペーンで無料の事業者あり</a:t>
            </a: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12</a:t>
            </a:fld>
            <a:endParaRPr kumimoji="1" lang="ja-JP" altLang="en-US" dirty="0"/>
          </a:p>
        </p:txBody>
      </p:sp>
      <p:cxnSp>
        <p:nvCxnSpPr>
          <p:cNvPr id="16" name="直線コネクタ 15"/>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0765" y="1453506"/>
            <a:ext cx="9104474" cy="369332"/>
          </a:xfrm>
          <a:prstGeom prst="rect">
            <a:avLst/>
          </a:prstGeom>
          <a:ln>
            <a:noFill/>
          </a:ln>
        </p:spPr>
        <p:txBody>
          <a:bodyPr wrap="square">
            <a:spAutoFit/>
          </a:bodyPr>
          <a:lstStyle/>
          <a:p>
            <a:pPr algn="ctr"/>
            <a:r>
              <a:rPr kumimoji="1" lang="ja-JP" altLang="en-US" dirty="0">
                <a:solidFill>
                  <a:prstClr val="black"/>
                </a:solidFill>
                <a:latin typeface="Meiryo UI" panose="020B0604030504040204" pitchFamily="50" charset="-128"/>
                <a:ea typeface="Meiryo UI" panose="020B0604030504040204" pitchFamily="50" charset="-128"/>
              </a:rPr>
              <a:t>キャッシュレス決済導入に伴う費用（例）</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7724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46321" y="88273"/>
            <a:ext cx="3644723" cy="461665"/>
          </a:xfrm>
          <a:prstGeom prst="rect">
            <a:avLst/>
          </a:prstGeom>
          <a:noFill/>
        </p:spPr>
        <p:txBody>
          <a:bodyPr wrap="square" rtlCol="0">
            <a:spAutoFit/>
          </a:bodyPr>
          <a:lstStyle/>
          <a:p>
            <a:pPr algn="ctr"/>
            <a:r>
              <a:rPr kumimoji="1" lang="ja-JP" altLang="en-US" sz="2400" b="1" dirty="0" smtClean="0">
                <a:latin typeface="Meiryo UI" panose="020B0604030504040204" pitchFamily="50" charset="-128"/>
                <a:ea typeface="Meiryo UI" panose="020B0604030504040204" pitchFamily="50" charset="-128"/>
              </a:rPr>
              <a:t>キャッシュレスのメリット</a:t>
            </a:r>
            <a:endParaRPr kumimoji="1" lang="ja-JP" altLang="en-US" sz="24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218103" y="664466"/>
            <a:ext cx="8694845" cy="923330"/>
          </a:xfrm>
          <a:prstGeom prst="rect">
            <a:avLst/>
          </a:prstGeom>
          <a:noFill/>
          <a:ln w="9525">
            <a:solidFill>
              <a:schemeClr val="accent1"/>
            </a:solid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rPr>
              <a:t>キャッシュレス化を進めることで、消費者、事業者双方にメリットがある。特に事業者は、売上増加が見込めるだけでなく、レジ締めに係る時間の節約、盗難リスクの低減などが見込まれ、人手不足の解消にも資する。</a:t>
            </a:r>
            <a:endParaRPr kumimoji="1" lang="ja-JP" altLang="en-US" dirty="0"/>
          </a:p>
        </p:txBody>
      </p:sp>
      <p:sp>
        <p:nvSpPr>
          <p:cNvPr id="5" name="スライド番号プレースホルダー 4"/>
          <p:cNvSpPr>
            <a:spLocks noGrp="1"/>
          </p:cNvSpPr>
          <p:nvPr>
            <p:ph type="sldNum" sz="quarter" idx="12"/>
          </p:nvPr>
        </p:nvSpPr>
        <p:spPr/>
        <p:txBody>
          <a:bodyPr/>
          <a:lstStyle/>
          <a:p>
            <a:fld id="{833FD9DB-8AA9-4F3D-AD0E-5B9A4C1D4898}" type="slidenum">
              <a:rPr kumimoji="1" lang="ja-JP" altLang="en-US" smtClean="0"/>
              <a:t>13</a:t>
            </a:fld>
            <a:endParaRPr kumimoji="1" lang="ja-JP" altLang="en-US" dirty="0"/>
          </a:p>
        </p:txBody>
      </p:sp>
      <p:cxnSp>
        <p:nvCxnSpPr>
          <p:cNvPr id="9" name="直線コネクタ 8"/>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表 9"/>
          <p:cNvGraphicFramePr>
            <a:graphicFrameLocks noGrp="1"/>
          </p:cNvGraphicFramePr>
          <p:nvPr>
            <p:extLst>
              <p:ext uri="{D42A27DB-BD31-4B8C-83A1-F6EECF244321}">
                <p14:modId xmlns:p14="http://schemas.microsoft.com/office/powerpoint/2010/main" val="619181328"/>
              </p:ext>
            </p:extLst>
          </p:nvPr>
        </p:nvGraphicFramePr>
        <p:xfrm>
          <a:off x="218103" y="1864663"/>
          <a:ext cx="8694845" cy="4825241"/>
        </p:xfrm>
        <a:graphic>
          <a:graphicData uri="http://schemas.openxmlformats.org/drawingml/2006/table">
            <a:tbl>
              <a:tblPr/>
              <a:tblGrid>
                <a:gridCol w="1111933">
                  <a:extLst>
                    <a:ext uri="{9D8B030D-6E8A-4147-A177-3AD203B41FA5}">
                      <a16:colId xmlns:a16="http://schemas.microsoft.com/office/drawing/2014/main" val="4016381575"/>
                    </a:ext>
                  </a:extLst>
                </a:gridCol>
                <a:gridCol w="2159065">
                  <a:extLst>
                    <a:ext uri="{9D8B030D-6E8A-4147-A177-3AD203B41FA5}">
                      <a16:colId xmlns:a16="http://schemas.microsoft.com/office/drawing/2014/main" val="1351977393"/>
                    </a:ext>
                  </a:extLst>
                </a:gridCol>
                <a:gridCol w="5423847">
                  <a:extLst>
                    <a:ext uri="{9D8B030D-6E8A-4147-A177-3AD203B41FA5}">
                      <a16:colId xmlns:a16="http://schemas.microsoft.com/office/drawing/2014/main" val="3884748112"/>
                    </a:ext>
                  </a:extLst>
                </a:gridCol>
              </a:tblGrid>
              <a:tr h="252000">
                <a:tc rowSpan="6">
                  <a:txBody>
                    <a:bodyPr/>
                    <a:lstStyle/>
                    <a:p>
                      <a:pPr algn="ctr"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消費者</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rowSpan="3">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購買における</a:t>
                      </a:r>
                      <a:br>
                        <a:rPr lang="ja-JP" altLang="en-US" sz="16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利便性向上</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現金の煩わしさの軽減</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941892"/>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決済スピードの向上</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404036"/>
                  </a:ext>
                </a:extLst>
              </a:tr>
              <a:tr h="25200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取引場所・時間の自由さ</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097019"/>
                  </a:ext>
                </a:extLst>
              </a:tr>
              <a:tr h="252000">
                <a:tc vMerge="1">
                  <a:txBody>
                    <a:bodyPr/>
                    <a:lstStyle/>
                    <a:p>
                      <a:endParaRPr kumimoji="1" lang="ja-JP" altLang="en-US"/>
                    </a:p>
                  </a:txBody>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お得感</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ポイント、割引、キャンペーン</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02646"/>
                  </a:ext>
                </a:extLst>
              </a:tr>
              <a:tr h="252000">
                <a:tc vMerge="1">
                  <a:txBody>
                    <a:bodyPr/>
                    <a:lstStyle/>
                    <a:p>
                      <a:endParaRPr kumimoji="1" lang="ja-JP" altLang="en-US"/>
                    </a:p>
                  </a:txBody>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安全性の確保</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現金の紛失・盗難リスクの軽減</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6423005"/>
                  </a:ext>
                </a:extLst>
              </a:tr>
              <a:tr h="252000">
                <a:tc vMerge="1">
                  <a:txBody>
                    <a:bodyPr/>
                    <a:lstStyle/>
                    <a:p>
                      <a:endParaRPr kumimoji="1" lang="ja-JP" altLang="en-US"/>
                    </a:p>
                  </a:txBody>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データ利活用</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消費管理が可能（自分、家族・・・）</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7437070"/>
                  </a:ext>
                </a:extLst>
              </a:tr>
              <a:tr h="252000">
                <a:tc>
                  <a:txBody>
                    <a:bodyPr/>
                    <a:lstStyle/>
                    <a:p>
                      <a:pPr algn="l" fontAlgn="ct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3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0956729"/>
                  </a:ext>
                </a:extLst>
              </a:tr>
              <a:tr h="250290">
                <a:tc rowSpan="8">
                  <a:txBody>
                    <a:bodyPr/>
                    <a:lstStyle/>
                    <a:p>
                      <a:pPr algn="ctr" fontAlgn="ctr"/>
                      <a:r>
                        <a:rPr lang="zh-TW" altLang="en-US" sz="1800" b="0" i="0" u="none" strike="noStrike" dirty="0">
                          <a:solidFill>
                            <a:srgbClr val="000000"/>
                          </a:solidFill>
                          <a:effectLst/>
                          <a:latin typeface="Meiryo UI" panose="020B0604030504040204" pitchFamily="50" charset="-128"/>
                          <a:ea typeface="Meiryo UI" panose="020B0604030504040204" pitchFamily="50" charset="-128"/>
                        </a:rPr>
                        <a:t>事業者</a:t>
                      </a:r>
                      <a:br>
                        <a:rPr lang="zh-TW" altLang="en-US" sz="18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（小売等）</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売上増</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売上単価の向上</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2392142"/>
                  </a:ext>
                </a:extLst>
              </a:tr>
              <a:tr h="2502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売上機会の増加</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0302993"/>
                  </a:ext>
                </a:extLst>
              </a:tr>
              <a:tr h="2502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新たな顧客の獲得（インバウンド等）</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6012638"/>
                  </a:ext>
                </a:extLst>
              </a:tr>
              <a:tr h="250290">
                <a:tc vMerge="1">
                  <a:txBody>
                    <a:bodyPr/>
                    <a:lstStyle/>
                    <a:p>
                      <a:endParaRPr kumimoji="1" lang="ja-JP" altLang="en-US"/>
                    </a:p>
                  </a:txBody>
                  <a:tcPr/>
                </a:tc>
                <a:tc rowSpan="3">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rPr>
                        <a:t>★人件費、</a:t>
                      </a:r>
                      <a:br>
                        <a:rPr lang="ja-JP" altLang="en-US" sz="1600" b="0" i="0" u="none" strike="noStrike">
                          <a:solidFill>
                            <a:srgbClr val="000000"/>
                          </a:solidFill>
                          <a:effectLst/>
                          <a:latin typeface="Meiryo UI" panose="020B0604030504040204" pitchFamily="50" charset="-128"/>
                          <a:ea typeface="Meiryo UI" panose="020B0604030504040204" pitchFamily="50" charset="-128"/>
                        </a:rPr>
                      </a:br>
                      <a:r>
                        <a:rPr lang="ja-JP" altLang="en-US" sz="1600" b="0" i="0" u="none" strike="noStrike">
                          <a:solidFill>
                            <a:srgbClr val="000000"/>
                          </a:solidFill>
                          <a:effectLst/>
                          <a:latin typeface="Meiryo UI" panose="020B0604030504040204" pitchFamily="50" charset="-128"/>
                          <a:ea typeface="Meiryo UI" panose="020B0604030504040204" pitchFamily="50" charset="-128"/>
                        </a:rPr>
                        <a:t>手間の削減</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dirty="0">
                          <a:solidFill>
                            <a:srgbClr val="000000"/>
                          </a:solidFill>
                          <a:effectLst/>
                          <a:latin typeface="Meiryo UI" panose="020B0604030504040204" pitchFamily="50" charset="-128"/>
                          <a:ea typeface="Meiryo UI" panose="020B0604030504040204" pitchFamily="50" charset="-128"/>
                        </a:rPr>
                        <a:t>業務改革（人手不足対応）</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186956"/>
                  </a:ext>
                </a:extLst>
              </a:tr>
              <a:tr h="2502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金銭受け渡し時間の短縮</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857408"/>
                  </a:ext>
                </a:extLst>
              </a:tr>
              <a:tr h="2502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犯罪防止など安全性確保</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961983"/>
                  </a:ext>
                </a:extLst>
              </a:tr>
              <a:tr h="250290">
                <a:tc vMerge="1">
                  <a:txBody>
                    <a:bodyPr/>
                    <a:lstStyle/>
                    <a:p>
                      <a:endParaRPr kumimoji="1" lang="ja-JP" altLang="en-US"/>
                    </a:p>
                  </a:txBody>
                  <a:tcPr/>
                </a:tc>
                <a:tc rowSpan="2">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データ利活用</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売上管理、記録保管の簡易化</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025385"/>
                  </a:ext>
                </a:extLst>
              </a:tr>
              <a:tr h="250290">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個人の購買情報蓄積によるマーケティングの高度化</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422652"/>
                  </a:ext>
                </a:extLst>
              </a:tr>
              <a:tr h="88342">
                <a:tc>
                  <a:txBody>
                    <a:bodyPr/>
                    <a:lstStyle/>
                    <a:p>
                      <a:pPr algn="l" fontAlgn="ct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a:t>
                      </a: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　</a:t>
                      </a:r>
                    </a:p>
                  </a:txBody>
                  <a:tcPr marL="9084" marR="9084" marT="908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03804"/>
                  </a:ext>
                </a:extLst>
              </a:tr>
              <a:tr h="357497">
                <a:tc>
                  <a:txBody>
                    <a:bodyPr/>
                    <a:lstStyle/>
                    <a:p>
                      <a:pPr algn="ctr" fontAlgn="ctr"/>
                      <a:r>
                        <a:rPr lang="ja-JP" altLang="en-US" sz="1800" b="0" i="0" u="none" strike="noStrike" dirty="0">
                          <a:solidFill>
                            <a:srgbClr val="000000"/>
                          </a:solidFill>
                          <a:effectLst/>
                          <a:latin typeface="Meiryo UI" panose="020B0604030504040204" pitchFamily="50" charset="-128"/>
                          <a:ea typeface="Meiryo UI" panose="020B0604030504040204" pitchFamily="50" charset="-128"/>
                        </a:rPr>
                        <a:t>その他</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取引の透明化</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rPr>
                        <a:t>脱税、マネーロンダリングの抑制効果</a:t>
                      </a:r>
                    </a:p>
                  </a:txBody>
                  <a:tcPr marL="9084" marR="9084" marT="90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7227627"/>
                  </a:ext>
                </a:extLst>
              </a:tr>
              <a:tr h="360000">
                <a:tc gridSpan="3">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出典：クレジットカードデータ 利用に係るＡＰＩ 連携に関する検討会資料（第</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回）を基に作成</a:t>
                      </a:r>
                    </a:p>
                  </a:txBody>
                  <a:tcPr marL="9084" marR="9084" marT="9084"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58858814"/>
                  </a:ext>
                </a:extLst>
              </a:tr>
            </a:tbl>
          </a:graphicData>
        </a:graphic>
      </p:graphicFrame>
    </p:spTree>
    <p:extLst>
      <p:ext uri="{BB962C8B-B14F-4D97-AF65-F5344CB8AC3E}">
        <p14:creationId xmlns:p14="http://schemas.microsoft.com/office/powerpoint/2010/main" val="1641396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644589" y="105371"/>
            <a:ext cx="5910592"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キャッシュレス導入時における事業者のメリット</a:t>
            </a:r>
            <a:endParaRPr kumimoji="1" lang="ja-JP" altLang="en-US" sz="2400" b="1" dirty="0">
              <a:latin typeface="Meiryo UI" panose="020B0604030504040204" pitchFamily="50" charset="-128"/>
              <a:ea typeface="Meiryo UI" panose="020B0604030504040204" pitchFamily="50" charset="-128"/>
            </a:endParaRPr>
          </a:p>
        </p:txBody>
      </p:sp>
      <p:sp>
        <p:nvSpPr>
          <p:cNvPr id="7" name="角丸四角形 6"/>
          <p:cNvSpPr/>
          <p:nvPr/>
        </p:nvSpPr>
        <p:spPr>
          <a:xfrm>
            <a:off x="269963" y="1881056"/>
            <a:ext cx="420624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TW" sz="2000" b="1">
                <a:latin typeface="Meiryo UI" panose="020B0604030504040204" pitchFamily="50" charset="-128"/>
                <a:ea typeface="Meiryo UI" panose="020B0604030504040204" pitchFamily="50" charset="-128"/>
              </a:rPr>
              <a:t>【</a:t>
            </a:r>
            <a:r>
              <a:rPr kumimoji="1" lang="zh-TW" altLang="en-US" sz="2000" b="1">
                <a:latin typeface="Meiryo UI" panose="020B0604030504040204" pitchFamily="50" charset="-128"/>
                <a:ea typeface="Meiryo UI" panose="020B0604030504040204" pitchFamily="50" charset="-128"/>
              </a:rPr>
              <a:t>営業時間中（日常）</a:t>
            </a:r>
            <a:r>
              <a:rPr kumimoji="1" lang="en-US" altLang="zh-TW" sz="2000" b="1">
                <a:latin typeface="Meiryo UI" panose="020B0604030504040204" pitchFamily="50" charset="-128"/>
                <a:ea typeface="Meiryo UI" panose="020B0604030504040204" pitchFamily="50" charset="-128"/>
              </a:rPr>
              <a:t>】</a:t>
            </a:r>
            <a:endParaRPr kumimoji="1" lang="en-US" altLang="zh-TW" sz="2000" b="1" dirty="0">
              <a:latin typeface="Meiryo UI" panose="020B0604030504040204" pitchFamily="50" charset="-128"/>
              <a:ea typeface="Meiryo UI" panose="020B0604030504040204" pitchFamily="50" charset="-128"/>
            </a:endParaRPr>
          </a:p>
        </p:txBody>
      </p:sp>
      <p:sp>
        <p:nvSpPr>
          <p:cNvPr id="8" name="角丸四角形 7"/>
          <p:cNvSpPr/>
          <p:nvPr/>
        </p:nvSpPr>
        <p:spPr>
          <a:xfrm>
            <a:off x="4737462" y="1881056"/>
            <a:ext cx="4206240" cy="522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開店前・閉店後</a:t>
            </a:r>
            <a:r>
              <a:rPr kumimoji="1" lang="en-US" altLang="ja-JP" sz="2000" b="1" dirty="0">
                <a:latin typeface="Meiryo UI" panose="020B0604030504040204" pitchFamily="50" charset="-128"/>
                <a:ea typeface="Meiryo UI" panose="020B0604030504040204" pitchFamily="50" charset="-128"/>
              </a:rPr>
              <a:t>】</a:t>
            </a:r>
          </a:p>
        </p:txBody>
      </p:sp>
      <p:sp>
        <p:nvSpPr>
          <p:cNvPr id="9" name="正方形/長方形 8"/>
          <p:cNvSpPr/>
          <p:nvPr/>
        </p:nvSpPr>
        <p:spPr>
          <a:xfrm>
            <a:off x="4698273" y="2498381"/>
            <a:ext cx="4362995" cy="3323987"/>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rPr>
              <a:t>１</a:t>
            </a:r>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業務</a:t>
            </a:r>
            <a:r>
              <a:rPr lang="ja-JP" altLang="en-US" sz="1600" b="1" dirty="0">
                <a:latin typeface="Meiryo UI" panose="020B0604030504040204" pitchFamily="50" charset="-128"/>
                <a:ea typeface="Meiryo UI" panose="020B0604030504040204" pitchFamily="50" charset="-128"/>
              </a:rPr>
              <a:t>改革（人手不足対応</a:t>
            </a:r>
            <a:r>
              <a:rPr lang="ja-JP" altLang="en-US" sz="1600" b="1" dirty="0" smtClean="0">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① 多額</a:t>
            </a:r>
            <a:r>
              <a:rPr lang="ja-JP" altLang="en-US" sz="1600" dirty="0">
                <a:latin typeface="Meiryo UI" panose="020B0604030504040204" pitchFamily="50" charset="-128"/>
                <a:ea typeface="Meiryo UI" panose="020B0604030504040204" pitchFamily="50" charset="-128"/>
              </a:rPr>
              <a:t>の釣り銭の準備が不要</a:t>
            </a:r>
          </a:p>
          <a:p>
            <a:endParaRPr lang="en-US" altLang="ja-JP" sz="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② 売上</a:t>
            </a:r>
            <a:r>
              <a:rPr lang="ja-JP" altLang="en-US" sz="1600" dirty="0">
                <a:latin typeface="Meiryo UI" panose="020B0604030504040204" pitchFamily="50" charset="-128"/>
                <a:ea typeface="Meiryo UI" panose="020B0604030504040204" pitchFamily="50" charset="-128"/>
              </a:rPr>
              <a:t>の預金や釣り銭の確保のために</a:t>
            </a:r>
            <a:r>
              <a:rPr lang="ja-JP" altLang="en-US" sz="1600" dirty="0" smtClean="0">
                <a:latin typeface="Meiryo UI" panose="020B0604030504040204" pitchFamily="50" charset="-128"/>
                <a:ea typeface="Meiryo UI" panose="020B0604030504040204" pitchFamily="50" charset="-128"/>
              </a:rPr>
              <a:t>、銀行に</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行く</a:t>
            </a:r>
            <a:r>
              <a:rPr lang="ja-JP" altLang="en-US" sz="1600" dirty="0">
                <a:latin typeface="Meiryo UI" panose="020B0604030504040204" pitchFamily="50" charset="-128"/>
                <a:ea typeface="Meiryo UI" panose="020B0604030504040204" pitchFamily="50" charset="-128"/>
              </a:rPr>
              <a:t>手間が省ける</a:t>
            </a:r>
          </a:p>
          <a:p>
            <a:endParaRPr lang="en-US" altLang="ja-JP" sz="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③ 売上</a:t>
            </a:r>
            <a:r>
              <a:rPr lang="ja-JP" altLang="en-US" sz="1600" dirty="0">
                <a:latin typeface="Meiryo UI" panose="020B0604030504040204" pitchFamily="50" charset="-128"/>
                <a:ea typeface="Meiryo UI" panose="020B0604030504040204" pitchFamily="50" charset="-128"/>
              </a:rPr>
              <a:t>管理・在庫管理が容易になり</a:t>
            </a:r>
            <a:r>
              <a:rPr lang="ja-JP" altLang="en-US" sz="1600" dirty="0" smtClean="0">
                <a:latin typeface="Meiryo UI" panose="020B0604030504040204" pitchFamily="50" charset="-128"/>
                <a:ea typeface="Meiryo UI" panose="020B0604030504040204" pitchFamily="50" charset="-128"/>
              </a:rPr>
              <a:t>、データ管</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理</a:t>
            </a:r>
            <a:r>
              <a:rPr lang="ja-JP" altLang="en-US" sz="1600" dirty="0">
                <a:latin typeface="Meiryo UI" panose="020B0604030504040204" pitchFamily="50" charset="-128"/>
                <a:ea typeface="Meiryo UI" panose="020B0604030504040204" pitchFamily="50" charset="-128"/>
              </a:rPr>
              <a:t>及び分析がしやすくなる</a:t>
            </a:r>
          </a:p>
          <a:p>
            <a:endParaRPr lang="en-US" altLang="ja-JP" sz="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④ 伝票</a:t>
            </a:r>
            <a:r>
              <a:rPr lang="ja-JP" altLang="en-US" sz="1600" dirty="0">
                <a:latin typeface="Meiryo UI" panose="020B0604030504040204" pitchFamily="50" charset="-128"/>
                <a:ea typeface="Meiryo UI" panose="020B0604030504040204" pitchFamily="50" charset="-128"/>
              </a:rPr>
              <a:t>と現金の照合作業の負担軽減</a:t>
            </a:r>
          </a:p>
          <a:p>
            <a:endParaRPr lang="en-US" altLang="ja-JP" sz="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⑤ 伝票</a:t>
            </a:r>
            <a:r>
              <a:rPr lang="ja-JP" altLang="en-US" sz="1600" dirty="0">
                <a:latin typeface="Meiryo UI" panose="020B0604030504040204" pitchFamily="50" charset="-128"/>
                <a:ea typeface="Meiryo UI" panose="020B0604030504040204" pitchFamily="50" charset="-128"/>
              </a:rPr>
              <a:t>と現金の不一致が減ることで、</a:t>
            </a:r>
          </a:p>
          <a:p>
            <a:r>
              <a:rPr lang="ja-JP" altLang="en-US" sz="1500" dirty="0" smtClean="0">
                <a:latin typeface="Meiryo UI" panose="020B0604030504040204" pitchFamily="50" charset="-128"/>
                <a:ea typeface="Meiryo UI" panose="020B0604030504040204" pitchFamily="50" charset="-128"/>
              </a:rPr>
              <a:t>　　・ 従業員</a:t>
            </a:r>
            <a:r>
              <a:rPr lang="ja-JP" altLang="en-US" sz="1500" dirty="0">
                <a:latin typeface="Meiryo UI" panose="020B0604030504040204" pitchFamily="50" charset="-128"/>
                <a:ea typeface="Meiryo UI" panose="020B0604030504040204" pitchFamily="50" charset="-128"/>
              </a:rPr>
              <a:t>が残業して現金を捜索する</a:t>
            </a:r>
            <a:r>
              <a:rPr lang="ja-JP" altLang="en-US" sz="1500" dirty="0" smtClean="0">
                <a:latin typeface="Meiryo UI" panose="020B0604030504040204" pitchFamily="50" charset="-128"/>
                <a:ea typeface="Meiryo UI" panose="020B0604030504040204" pitchFamily="50" charset="-128"/>
              </a:rPr>
              <a:t>コスト</a:t>
            </a:r>
            <a:endParaRPr lang="ja-JP" altLang="en-US" sz="1500" dirty="0">
              <a:latin typeface="Meiryo UI" panose="020B0604030504040204" pitchFamily="50" charset="-128"/>
              <a:ea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rPr>
              <a:t>　　・ 職場</a:t>
            </a:r>
            <a:r>
              <a:rPr lang="ja-JP" altLang="en-US" sz="1500" dirty="0">
                <a:latin typeface="Meiryo UI" panose="020B0604030504040204" pitchFamily="50" charset="-128"/>
                <a:ea typeface="Meiryo UI" panose="020B0604030504040204" pitchFamily="50" charset="-128"/>
              </a:rPr>
              <a:t>の雰囲気が悪化するリスク</a:t>
            </a:r>
          </a:p>
          <a:p>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（店舗によっては）足らずの現金を</a:t>
            </a:r>
            <a:r>
              <a:rPr lang="ja-JP" altLang="en-US" sz="1500" dirty="0" smtClean="0">
                <a:latin typeface="Meiryo UI" panose="020B0604030504040204" pitchFamily="50" charset="-128"/>
                <a:ea typeface="Meiryo UI" panose="020B0604030504040204" pitchFamily="50" charset="-128"/>
              </a:rPr>
              <a:t>従業員が</a:t>
            </a:r>
            <a:endParaRPr lang="en-US" altLang="ja-JP" sz="1500" dirty="0" smtClean="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負担させられる　と</a:t>
            </a:r>
            <a:r>
              <a:rPr lang="ja-JP" altLang="en-US" sz="1500" dirty="0">
                <a:latin typeface="Meiryo UI" panose="020B0604030504040204" pitchFamily="50" charset="-128"/>
                <a:ea typeface="Meiryo UI" panose="020B0604030504040204" pitchFamily="50" charset="-128"/>
              </a:rPr>
              <a:t>いった悪循環の軽減につながる</a:t>
            </a:r>
          </a:p>
        </p:txBody>
      </p:sp>
      <p:sp>
        <p:nvSpPr>
          <p:cNvPr id="10" name="正方形/長方形 9"/>
          <p:cNvSpPr/>
          <p:nvPr/>
        </p:nvSpPr>
        <p:spPr>
          <a:xfrm>
            <a:off x="230774" y="2498381"/>
            <a:ext cx="4362995" cy="3724096"/>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rPr>
              <a:t>１</a:t>
            </a:r>
            <a:r>
              <a:rPr lang="ja-JP" altLang="en-US" sz="1600" b="1" dirty="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業務</a:t>
            </a:r>
            <a:r>
              <a:rPr lang="ja-JP" altLang="en-US" sz="1600" b="1" dirty="0">
                <a:latin typeface="Meiryo UI" panose="020B0604030504040204" pitchFamily="50" charset="-128"/>
                <a:ea typeface="Meiryo UI" panose="020B0604030504040204" pitchFamily="50" charset="-128"/>
              </a:rPr>
              <a:t>改革（人手不足対応</a:t>
            </a:r>
            <a:r>
              <a:rPr lang="ja-JP" altLang="en-US" sz="1600" b="1" dirty="0" smtClean="0">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① レジ</a:t>
            </a:r>
            <a:r>
              <a:rPr lang="ja-JP" altLang="en-US" sz="1600" dirty="0">
                <a:latin typeface="Meiryo UI" panose="020B0604030504040204" pitchFamily="50" charset="-128"/>
                <a:ea typeface="Meiryo UI" panose="020B0604030504040204" pitchFamily="50" charset="-128"/>
              </a:rPr>
              <a:t>の効率化により、人手不足対策</a:t>
            </a:r>
            <a:r>
              <a:rPr lang="ja-JP" altLang="en-US" sz="1600" dirty="0" smtClean="0">
                <a:latin typeface="Meiryo UI" panose="020B0604030504040204" pitchFamily="50" charset="-128"/>
                <a:ea typeface="Meiryo UI" panose="020B0604030504040204" pitchFamily="50" charset="-128"/>
              </a:rPr>
              <a:t>につながる</a:t>
            </a:r>
            <a:endParaRPr lang="ja-JP" altLang="en-US"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② 現金</a:t>
            </a:r>
            <a:r>
              <a:rPr lang="ja-JP" altLang="en-US" sz="1600" dirty="0">
                <a:latin typeface="Meiryo UI" panose="020B0604030504040204" pitchFamily="50" charset="-128"/>
                <a:ea typeface="Meiryo UI" panose="020B0604030504040204" pitchFamily="50" charset="-128"/>
              </a:rPr>
              <a:t>管理のスペース（金庫）が不要</a:t>
            </a:r>
          </a:p>
          <a:p>
            <a:endParaRPr lang="en-US" altLang="ja-JP" sz="1200"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２）顧客</a:t>
            </a:r>
            <a:r>
              <a:rPr lang="ja-JP" altLang="en-US" sz="1600" b="1" dirty="0">
                <a:latin typeface="Meiryo UI" panose="020B0604030504040204" pitchFamily="50" charset="-128"/>
                <a:ea typeface="Meiryo UI" panose="020B0604030504040204" pitchFamily="50" charset="-128"/>
              </a:rPr>
              <a:t>サービス</a:t>
            </a:r>
            <a:r>
              <a:rPr lang="ja-JP" altLang="en-US" sz="1600" b="1" dirty="0" smtClean="0">
                <a:latin typeface="Meiryo UI" panose="020B0604030504040204" pitchFamily="50" charset="-128"/>
                <a:ea typeface="Meiryo UI" panose="020B0604030504040204" pitchFamily="50" charset="-128"/>
              </a:rPr>
              <a:t>改善</a:t>
            </a:r>
            <a:endParaRPr lang="en-US" altLang="ja-JP" sz="1600" b="1"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① お釣り</a:t>
            </a:r>
            <a:r>
              <a:rPr lang="ja-JP" altLang="en-US" sz="1600" dirty="0">
                <a:latin typeface="Meiryo UI" panose="020B0604030504040204" pitchFamily="50" charset="-128"/>
                <a:ea typeface="Meiryo UI" panose="020B0604030504040204" pitchFamily="50" charset="-128"/>
              </a:rPr>
              <a:t>の渡し間違いが減り、</a:t>
            </a:r>
            <a:r>
              <a:rPr lang="ja-JP" altLang="en-US" sz="1600" dirty="0" smtClean="0">
                <a:latin typeface="Meiryo UI" panose="020B0604030504040204" pitchFamily="50" charset="-128"/>
                <a:ea typeface="Meiryo UI" panose="020B0604030504040204" pitchFamily="50" charset="-128"/>
              </a:rPr>
              <a:t>トラブルや金額の</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不一致</a:t>
            </a:r>
            <a:r>
              <a:rPr lang="ja-JP" altLang="en-US" sz="1600" dirty="0">
                <a:latin typeface="Meiryo UI" panose="020B0604030504040204" pitchFamily="50" charset="-128"/>
                <a:ea typeface="Meiryo UI" panose="020B0604030504040204" pitchFamily="50" charset="-128"/>
              </a:rPr>
              <a:t>も</a:t>
            </a:r>
            <a:r>
              <a:rPr lang="ja-JP" altLang="en-US" sz="1600" dirty="0" smtClean="0">
                <a:latin typeface="Meiryo UI" panose="020B0604030504040204" pitchFamily="50" charset="-128"/>
                <a:ea typeface="Meiryo UI" panose="020B0604030504040204" pitchFamily="50" charset="-128"/>
              </a:rPr>
              <a:t>減少</a:t>
            </a:r>
            <a:endParaRPr lang="ja-JP" altLang="en-US"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② 金銭</a:t>
            </a:r>
            <a:r>
              <a:rPr lang="ja-JP" altLang="en-US" sz="1600" dirty="0">
                <a:latin typeface="Meiryo UI" panose="020B0604030504040204" pitchFamily="50" charset="-128"/>
                <a:ea typeface="Meiryo UI" panose="020B0604030504040204" pitchFamily="50" charset="-128"/>
              </a:rPr>
              <a:t>受け渡しの時間短縮につながる</a:t>
            </a:r>
          </a:p>
          <a:p>
            <a:r>
              <a:rPr lang="ja-JP" altLang="en-US" sz="1600" dirty="0" smtClean="0">
                <a:latin typeface="Meiryo UI" panose="020B0604030504040204" pitchFamily="50" charset="-128"/>
                <a:ea typeface="Meiryo UI" panose="020B0604030504040204" pitchFamily="50" charset="-128"/>
              </a:rPr>
              <a:t>　③ </a:t>
            </a:r>
            <a:r>
              <a:rPr lang="ja-JP" altLang="en-US" sz="1600" dirty="0">
                <a:latin typeface="Meiryo UI" panose="020B0604030504040204" pitchFamily="50" charset="-128"/>
                <a:ea typeface="Meiryo UI" panose="020B0604030504040204" pitchFamily="50" charset="-128"/>
              </a:rPr>
              <a:t>インバウンドなど新たな顧客の獲得にもつながる</a:t>
            </a:r>
          </a:p>
          <a:p>
            <a:endParaRPr lang="en-US" altLang="ja-JP" sz="1200"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３）安全性確保</a:t>
            </a:r>
            <a:endParaRPr lang="en-US" altLang="ja-JP" sz="1600" b="1"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① 強盗</a:t>
            </a:r>
            <a:r>
              <a:rPr lang="ja-JP" altLang="en-US" sz="1600" dirty="0">
                <a:latin typeface="Meiryo UI" panose="020B0604030504040204" pitchFamily="50" charset="-128"/>
                <a:ea typeface="Meiryo UI" panose="020B0604030504040204" pitchFamily="50" charset="-128"/>
              </a:rPr>
              <a:t>や偽造通貨など犯罪被害が減る</a:t>
            </a:r>
          </a:p>
          <a:p>
            <a:r>
              <a:rPr lang="ja-JP" altLang="en-US" sz="1600" dirty="0" smtClean="0">
                <a:latin typeface="Meiryo UI" panose="020B0604030504040204" pitchFamily="50" charset="-128"/>
                <a:ea typeface="Meiryo UI" panose="020B0604030504040204" pitchFamily="50" charset="-128"/>
              </a:rPr>
              <a:t>　② 従業員</a:t>
            </a:r>
            <a:r>
              <a:rPr lang="ja-JP" altLang="en-US" sz="1600" dirty="0">
                <a:latin typeface="Meiryo UI" panose="020B0604030504040204" pitchFamily="50" charset="-128"/>
                <a:ea typeface="Meiryo UI" panose="020B0604030504040204" pitchFamily="50" charset="-128"/>
              </a:rPr>
              <a:t>による窃盗・横領を</a:t>
            </a:r>
            <a:r>
              <a:rPr lang="ja-JP" altLang="en-US" sz="1600" dirty="0" smtClean="0">
                <a:latin typeface="Meiryo UI" panose="020B0604030504040204" pitchFamily="50" charset="-128"/>
                <a:ea typeface="Meiryo UI" panose="020B0604030504040204" pitchFamily="50" charset="-128"/>
              </a:rPr>
              <a:t>防止</a:t>
            </a:r>
            <a:endParaRPr lang="ja-JP" altLang="en-US" sz="1600" dirty="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③ 紙幣</a:t>
            </a:r>
            <a:r>
              <a:rPr lang="ja-JP" altLang="en-US" sz="1600" dirty="0">
                <a:latin typeface="Meiryo UI" panose="020B0604030504040204" pitchFamily="50" charset="-128"/>
                <a:ea typeface="Meiryo UI" panose="020B0604030504040204" pitchFamily="50" charset="-128"/>
              </a:rPr>
              <a:t>・通貨に触れないので飲食店</a:t>
            </a:r>
            <a:r>
              <a:rPr lang="ja-JP" altLang="en-US" sz="1600" dirty="0" smtClean="0">
                <a:latin typeface="Meiryo UI" panose="020B0604030504040204" pitchFamily="50" charset="-128"/>
                <a:ea typeface="Meiryo UI" panose="020B0604030504040204" pitchFamily="50" charset="-128"/>
              </a:rPr>
              <a:t>などで</a:t>
            </a:r>
            <a:r>
              <a:rPr lang="ja-JP" altLang="en-US" sz="1600" dirty="0">
                <a:latin typeface="Meiryo UI" panose="020B0604030504040204" pitchFamily="50" charset="-128"/>
                <a:ea typeface="Meiryo UI" panose="020B0604030504040204" pitchFamily="50" charset="-128"/>
              </a:rPr>
              <a:t>手</a:t>
            </a:r>
            <a:r>
              <a:rPr lang="ja-JP" altLang="en-US" sz="1600" dirty="0" smtClean="0">
                <a:latin typeface="Meiryo UI" panose="020B0604030504040204" pitchFamily="50" charset="-128"/>
                <a:ea typeface="Meiryo UI" panose="020B0604030504040204" pitchFamily="50" charset="-128"/>
              </a:rPr>
              <a:t>を</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洗いなおさず</a:t>
            </a:r>
            <a:r>
              <a:rPr lang="ja-JP" altLang="en-US" sz="1600" dirty="0">
                <a:latin typeface="Meiryo UI" panose="020B0604030504040204" pitchFamily="50" charset="-128"/>
                <a:ea typeface="Meiryo UI" panose="020B0604030504040204" pitchFamily="50" charset="-128"/>
              </a:rPr>
              <a:t>に済む</a:t>
            </a:r>
          </a:p>
        </p:txBody>
      </p:sp>
      <p:pic>
        <p:nvPicPr>
          <p:cNvPr id="13" name="図 12"/>
          <p:cNvPicPr>
            <a:picLocks noChangeAspect="1"/>
          </p:cNvPicPr>
          <p:nvPr/>
        </p:nvPicPr>
        <p:blipFill rotWithShape="1">
          <a:blip r:embed="rId2"/>
          <a:srcRect t="17978" b="15390"/>
          <a:stretch/>
        </p:blipFill>
        <p:spPr>
          <a:xfrm>
            <a:off x="3174869" y="5999753"/>
            <a:ext cx="1137885" cy="758181"/>
          </a:xfrm>
          <a:prstGeom prst="rect">
            <a:avLst/>
          </a:prstGeom>
        </p:spPr>
      </p:pic>
      <p:pic>
        <p:nvPicPr>
          <p:cNvPr id="14" name="図 13"/>
          <p:cNvPicPr>
            <a:picLocks noChangeAspect="1"/>
          </p:cNvPicPr>
          <p:nvPr/>
        </p:nvPicPr>
        <p:blipFill rotWithShape="1">
          <a:blip r:embed="rId3"/>
          <a:srcRect l="11600" t="15512" r="25009" b="18758"/>
          <a:stretch/>
        </p:blipFill>
        <p:spPr>
          <a:xfrm>
            <a:off x="7562975" y="5990007"/>
            <a:ext cx="905692" cy="705394"/>
          </a:xfrm>
          <a:prstGeom prst="rect">
            <a:avLst/>
          </a:prstGeom>
        </p:spPr>
      </p:pic>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14</a:t>
            </a:fld>
            <a:endParaRPr kumimoji="1" lang="ja-JP" altLang="en-US" dirty="0"/>
          </a:p>
        </p:txBody>
      </p:sp>
      <p:sp>
        <p:nvSpPr>
          <p:cNvPr id="12" name="テキスト ボックス 11"/>
          <p:cNvSpPr txBox="1"/>
          <p:nvPr/>
        </p:nvSpPr>
        <p:spPr>
          <a:xfrm>
            <a:off x="177855" y="669152"/>
            <a:ext cx="8748000" cy="1015663"/>
          </a:xfrm>
          <a:prstGeom prst="rect">
            <a:avLst/>
          </a:prstGeom>
          <a:noFill/>
          <a:ln w="9525">
            <a:solidFill>
              <a:schemeClr val="accent1"/>
            </a:solidFill>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事業者でのキャッシュレス導入を </a:t>
            </a:r>
            <a:r>
              <a:rPr lang="ja-JP" altLang="en-US" sz="2000" dirty="0">
                <a:latin typeface="Meiryo UI" panose="020B0604030504040204" pitchFamily="50" charset="-128"/>
                <a:ea typeface="Meiryo UI" panose="020B0604030504040204" pitchFamily="50" charset="-128"/>
              </a:rPr>
              <a:t>「営業時間中」「時間外」に分けた場合、 ①現金管理に関わる業務改革（人手不足対応・人件費抑制）や、②時間短縮などの顧客サービス改善、③犯罪防止などの安全性確保といったメリットが</a:t>
            </a:r>
            <a:r>
              <a:rPr lang="ja-JP" altLang="en-US" sz="2000" dirty="0" smtClean="0">
                <a:latin typeface="Meiryo UI" panose="020B0604030504040204" pitchFamily="50" charset="-128"/>
                <a:ea typeface="Meiryo UI" panose="020B0604030504040204" pitchFamily="50" charset="-128"/>
              </a:rPr>
              <a:t>ある。</a:t>
            </a:r>
            <a:endParaRPr lang="ja-JP" altLang="en-US" sz="2000" dirty="0">
              <a:latin typeface="Meiryo UI" panose="020B0604030504040204" pitchFamily="50" charset="-128"/>
              <a:ea typeface="Meiryo UI" panose="020B0604030504040204" pitchFamily="50" charset="-128"/>
            </a:endParaRPr>
          </a:p>
        </p:txBody>
      </p:sp>
      <p:cxnSp>
        <p:nvCxnSpPr>
          <p:cNvPr id="16" name="直線コネクタ 15"/>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173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34749" y="101750"/>
            <a:ext cx="3038011"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キャッシュレス導入事例</a:t>
            </a:r>
            <a:endParaRPr kumimoji="1" lang="ja-JP" altLang="en-US" sz="20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354516" y="6488171"/>
            <a:ext cx="7220719"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出典</a:t>
            </a:r>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YACYBER</a:t>
            </a:r>
            <a:r>
              <a:rPr kumimoji="1" lang="ja-JP" altLang="en-US" sz="1050" dirty="0" smtClean="0">
                <a:latin typeface="Meiryo UI" panose="020B0604030504040204" pitchFamily="50" charset="-128"/>
                <a:ea typeface="Meiryo UI" panose="020B0604030504040204" pitchFamily="50" charset="-128"/>
              </a:rPr>
              <a:t>株式会社ホームページ ／ 「関西企業フロントライン</a:t>
            </a:r>
            <a:r>
              <a:rPr kumimoji="1" lang="en-US" altLang="ja-JP" sz="1050" dirty="0" smtClean="0">
                <a:latin typeface="Meiryo UI" panose="020B0604030504040204" pitchFamily="50" charset="-128"/>
                <a:ea typeface="Meiryo UI" panose="020B0604030504040204" pitchFamily="50" charset="-128"/>
              </a:rPr>
              <a:t>NEXT</a:t>
            </a:r>
            <a:r>
              <a:rPr kumimoji="1" lang="ja-JP" altLang="en-US" sz="1050" dirty="0" smtClean="0">
                <a:latin typeface="Meiryo UI" panose="020B0604030504040204" pitchFamily="50" charset="-128"/>
                <a:ea typeface="Meiryo UI" panose="020B0604030504040204" pitchFamily="50" charset="-128"/>
              </a:rPr>
              <a:t>　</a:t>
            </a:r>
            <a:r>
              <a:rPr kumimoji="1" lang="en-US" altLang="ja-JP" sz="1050" dirty="0" smtClean="0">
                <a:latin typeface="Meiryo UI" panose="020B0604030504040204" pitchFamily="50" charset="-128"/>
                <a:ea typeface="Meiryo UI" panose="020B0604030504040204" pitchFamily="50" charset="-128"/>
              </a:rPr>
              <a:t>Vol.15</a:t>
            </a:r>
            <a:r>
              <a:rPr kumimoji="1" lang="ja-JP" altLang="en-US" sz="1050" dirty="0" smtClean="0">
                <a:latin typeface="Meiryo UI" panose="020B0604030504040204" pitchFamily="50" charset="-128"/>
                <a:ea typeface="Meiryo UI" panose="020B0604030504040204" pitchFamily="50" charset="-128"/>
              </a:rPr>
              <a:t>」（近畿経済産業局　</a:t>
            </a:r>
            <a:r>
              <a:rPr kumimoji="1" lang="en-US" altLang="ja-JP" sz="1050" dirty="0" smtClean="0">
                <a:latin typeface="Meiryo UI" panose="020B0604030504040204" pitchFamily="50" charset="-128"/>
                <a:ea typeface="Meiryo UI" panose="020B0604030504040204" pitchFamily="50" charset="-128"/>
              </a:rPr>
              <a:t>2019. 8.28</a:t>
            </a:r>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2"/>
          <a:stretch>
            <a:fillRect/>
          </a:stretch>
        </p:blipFill>
        <p:spPr>
          <a:xfrm>
            <a:off x="7003219" y="1851172"/>
            <a:ext cx="2040468" cy="1468725"/>
          </a:xfrm>
          <a:prstGeom prst="rect">
            <a:avLst/>
          </a:prstGeom>
        </p:spPr>
      </p:pic>
      <p:sp>
        <p:nvSpPr>
          <p:cNvPr id="11" name="テキスト ボックス 10"/>
          <p:cNvSpPr txBox="1"/>
          <p:nvPr/>
        </p:nvSpPr>
        <p:spPr>
          <a:xfrm>
            <a:off x="210306" y="1630610"/>
            <a:ext cx="8037459" cy="2308324"/>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キャッシュレスで得られるメリット</a:t>
            </a:r>
            <a:r>
              <a:rPr kumimoji="1" lang="en-US" altLang="ja-JP" sz="1600" dirty="0" smtClean="0">
                <a:latin typeface="Meiryo UI" panose="020B0604030504040204" pitchFamily="50" charset="-128"/>
                <a:ea typeface="Meiryo UI" panose="020B0604030504040204" pitchFamily="50" charset="-128"/>
              </a:rPr>
              <a:t>】</a:t>
            </a:r>
          </a:p>
          <a:p>
            <a:pPr marL="285750" indent="-285750">
              <a:buFont typeface="Arial" panose="020B0604020202020204" pitchFamily="34" charset="0"/>
              <a:buChar char="•"/>
            </a:pPr>
            <a:r>
              <a:rPr kumimoji="1" lang="ja-JP" altLang="en-US" sz="1600" b="1" u="sng" dirty="0" smtClean="0">
                <a:latin typeface="Meiryo UI" panose="020B0604030504040204" pitchFamily="50" charset="-128"/>
                <a:ea typeface="Meiryo UI" panose="020B0604030504040204" pitchFamily="50" charset="-128"/>
              </a:rPr>
              <a:t>現金の盗難リスクが</a:t>
            </a:r>
            <a:r>
              <a:rPr kumimoji="1" lang="ja-JP" altLang="en-US" sz="1600" b="1" u="sng" dirty="0">
                <a:latin typeface="Meiryo UI" panose="020B0604030504040204" pitchFamily="50" charset="-128"/>
                <a:ea typeface="Meiryo UI" panose="020B0604030504040204" pitchFamily="50" charset="-128"/>
              </a:rPr>
              <a:t>無</a:t>
            </a:r>
            <a:r>
              <a:rPr kumimoji="1" lang="ja-JP" altLang="en-US" sz="1600" b="1" u="sng" dirty="0" smtClean="0">
                <a:latin typeface="Meiryo UI" panose="020B0604030504040204" pitchFamily="50" charset="-128"/>
                <a:ea typeface="Meiryo UI" panose="020B0604030504040204" pitchFamily="50" charset="-128"/>
              </a:rPr>
              <a:t>くなり</a:t>
            </a:r>
            <a:r>
              <a:rPr kumimoji="1" lang="ja-JP" altLang="en-US" sz="1600" dirty="0" smtClean="0">
                <a:latin typeface="Meiryo UI" panose="020B0604030504040204" pitchFamily="50" charset="-128"/>
                <a:ea typeface="Meiryo UI" panose="020B0604030504040204" pitchFamily="50" charset="-128"/>
              </a:rPr>
              <a:t>、人手も必要でないため、空きスペースさえあれば</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どこでも無人の直売所を設置することが可能となり、生産者のコスト削減。</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新鮮な野菜をスマホのみで容易に購入することができ、</a:t>
            </a:r>
            <a:r>
              <a:rPr kumimoji="1" lang="ja-JP" altLang="en-US" sz="1600" b="1" u="sng" dirty="0" smtClean="0">
                <a:latin typeface="Meiryo UI" panose="020B0604030504040204" pitchFamily="50" charset="-128"/>
                <a:ea typeface="Meiryo UI" panose="020B0604030504040204" pitchFamily="50" charset="-128"/>
              </a:rPr>
              <a:t>消費者の利便性が向上</a:t>
            </a:r>
            <a:endParaRPr kumimoji="1" lang="en-US" altLang="ja-JP" sz="1600" b="1" u="sng"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するとともに、</a:t>
            </a:r>
            <a:r>
              <a:rPr kumimoji="1" lang="ja-JP" altLang="en-US" sz="1600" b="1" u="sng" dirty="0" smtClean="0">
                <a:latin typeface="Meiryo UI" panose="020B0604030504040204" pitchFamily="50" charset="-128"/>
                <a:ea typeface="Meiryo UI" panose="020B0604030504040204" pitchFamily="50" charset="-128"/>
              </a:rPr>
              <a:t>販売高アップ</a:t>
            </a:r>
            <a:r>
              <a:rPr kumimoji="1" lang="ja-JP" altLang="en-US" sz="1600" dirty="0" smtClean="0">
                <a:latin typeface="Meiryo UI" panose="020B0604030504040204" pitchFamily="50" charset="-128"/>
                <a:ea typeface="Meiryo UI" panose="020B0604030504040204" pitchFamily="50" charset="-128"/>
              </a:rPr>
              <a:t>により、生産者の利益も向上する。</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購買情報により生産者はリアルタイムで販売状況を知ることができ、</a:t>
            </a:r>
            <a:r>
              <a:rPr kumimoji="1" lang="ja-JP" altLang="en-US" sz="1600" b="1" u="sng" dirty="0" smtClean="0">
                <a:latin typeface="Meiryo UI" panose="020B0604030504040204" pitchFamily="50" charset="-128"/>
                <a:ea typeface="Meiryo UI" panose="020B0604030504040204" pitchFamily="50" charset="-128"/>
              </a:rPr>
              <a:t>状況に応じ</a:t>
            </a:r>
            <a:endParaRPr kumimoji="1" lang="en-US" altLang="ja-JP" sz="1600" b="1" u="sng"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a:t>
            </a:r>
            <a:r>
              <a:rPr kumimoji="1" lang="ja-JP" altLang="en-US" sz="1600" b="1" u="sng" dirty="0" smtClean="0">
                <a:latin typeface="Meiryo UI" panose="020B0604030504040204" pitchFamily="50" charset="-128"/>
                <a:ea typeface="Meiryo UI" panose="020B0604030504040204" pitchFamily="50" charset="-128"/>
              </a:rPr>
              <a:t>遠隔地から価格を変更</a:t>
            </a:r>
            <a:r>
              <a:rPr kumimoji="1" lang="ja-JP" altLang="en-US" sz="1600" dirty="0" smtClean="0">
                <a:latin typeface="Meiryo UI" panose="020B0604030504040204" pitchFamily="50" charset="-128"/>
                <a:ea typeface="Meiryo UI" panose="020B0604030504040204" pitchFamily="50" charset="-128"/>
              </a:rPr>
              <a:t>することも可能（ダイナミックプライシング）。</a:t>
            </a:r>
            <a:endParaRPr kumimoji="1" lang="en-US" altLang="ja-JP" sz="1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蓄積された</a:t>
            </a:r>
            <a:r>
              <a:rPr kumimoji="1" lang="ja-JP" altLang="en-US" sz="1600" b="1" u="sng" dirty="0" smtClean="0">
                <a:latin typeface="Meiryo UI" panose="020B0604030504040204" pitchFamily="50" charset="-128"/>
                <a:ea typeface="Meiryo UI" panose="020B0604030504040204" pitchFamily="50" charset="-128"/>
              </a:rPr>
              <a:t>購買データを生産者にフィードバック</a:t>
            </a:r>
            <a:r>
              <a:rPr kumimoji="1" lang="ja-JP" altLang="en-US" sz="1600" dirty="0" smtClean="0">
                <a:latin typeface="Meiryo UI" panose="020B0604030504040204" pitchFamily="50" charset="-128"/>
                <a:ea typeface="Meiryo UI" panose="020B0604030504040204" pitchFamily="50" charset="-128"/>
              </a:rPr>
              <a:t>することで、生産者は作付計画や販売計画に</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活用でき、将来的には農業の効率化やフードロスの削減にも寄与することが期待される。</a:t>
            </a:r>
            <a:endParaRPr kumimoji="1" lang="ja-JP" altLang="en-US" sz="160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3"/>
          <a:stretch>
            <a:fillRect/>
          </a:stretch>
        </p:blipFill>
        <p:spPr>
          <a:xfrm>
            <a:off x="134437" y="4128398"/>
            <a:ext cx="8898729" cy="2207368"/>
          </a:xfrm>
          <a:prstGeom prst="rect">
            <a:avLst/>
          </a:prstGeom>
        </p:spPr>
      </p:pic>
      <p:pic>
        <p:nvPicPr>
          <p:cNvPr id="6" name="図 5"/>
          <p:cNvPicPr>
            <a:picLocks noChangeAspect="1"/>
          </p:cNvPicPr>
          <p:nvPr/>
        </p:nvPicPr>
        <p:blipFill>
          <a:blip r:embed="rId4"/>
          <a:stretch>
            <a:fillRect/>
          </a:stretch>
        </p:blipFill>
        <p:spPr>
          <a:xfrm>
            <a:off x="7644510" y="3706249"/>
            <a:ext cx="1306580" cy="929609"/>
          </a:xfrm>
          <a:prstGeom prst="rect">
            <a:avLst/>
          </a:prstGeom>
        </p:spPr>
      </p:pic>
      <p:sp>
        <p:nvSpPr>
          <p:cNvPr id="3" name="スライド番号プレースホルダー 2"/>
          <p:cNvSpPr>
            <a:spLocks noGrp="1"/>
          </p:cNvSpPr>
          <p:nvPr>
            <p:ph type="sldNum" sz="quarter" idx="12"/>
          </p:nvPr>
        </p:nvSpPr>
        <p:spPr/>
        <p:txBody>
          <a:bodyPr/>
          <a:lstStyle/>
          <a:p>
            <a:fld id="{833FD9DB-8AA9-4F3D-AD0E-5B9A4C1D4898}" type="slidenum">
              <a:rPr kumimoji="1" lang="ja-JP" altLang="en-US" smtClean="0"/>
              <a:t>15</a:t>
            </a:fld>
            <a:endParaRPr kumimoji="1" lang="ja-JP" altLang="en-US" dirty="0"/>
          </a:p>
        </p:txBody>
      </p:sp>
      <p:sp>
        <p:nvSpPr>
          <p:cNvPr id="12" name="テキスト ボックス 11"/>
          <p:cNvSpPr txBox="1"/>
          <p:nvPr/>
        </p:nvSpPr>
        <p:spPr>
          <a:xfrm>
            <a:off x="177854" y="668487"/>
            <a:ext cx="8748000" cy="830997"/>
          </a:xfrm>
          <a:prstGeom prst="rect">
            <a:avLst/>
          </a:prstGeom>
          <a:noFill/>
          <a:ln>
            <a:solidFill>
              <a:schemeClr val="accent1"/>
            </a:solidFill>
            <a:prstDash val="solid"/>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YACYBER</a:t>
            </a:r>
            <a:r>
              <a:rPr lang="ja-JP" altLang="en-US" sz="1600" dirty="0" smtClean="0">
                <a:latin typeface="Meiryo UI" panose="020B0604030504040204" pitchFamily="50" charset="-128"/>
                <a:ea typeface="Meiryo UI" panose="020B0604030504040204" pitchFamily="50" charset="-128"/>
              </a:rPr>
              <a:t>株式会社（大阪市）</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無人野菜直売所「</a:t>
            </a:r>
            <a:r>
              <a:rPr lang="en-US" altLang="ja-JP" sz="1600" dirty="0" smtClean="0">
                <a:latin typeface="Meiryo UI" panose="020B0604030504040204" pitchFamily="50" charset="-128"/>
                <a:ea typeface="Meiryo UI" panose="020B0604030504040204" pitchFamily="50" charset="-128"/>
              </a:rPr>
              <a:t>YACYBER STORE</a:t>
            </a:r>
            <a:r>
              <a:rPr lang="ja-JP" altLang="en-US" sz="1600" dirty="0" smtClean="0">
                <a:latin typeface="Meiryo UI" panose="020B0604030504040204" pitchFamily="50" charset="-128"/>
                <a:ea typeface="Meiryo UI" panose="020B0604030504040204" pitchFamily="50" charset="-128"/>
              </a:rPr>
              <a:t>」において、キャッシュレスによる決済システムを導入。</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専用のアプリから値札の</a:t>
            </a:r>
            <a:r>
              <a:rPr lang="en-US" altLang="ja-JP" sz="1600" dirty="0" smtClean="0">
                <a:latin typeface="Meiryo UI" panose="020B0604030504040204" pitchFamily="50" charset="-128"/>
                <a:ea typeface="Meiryo UI" panose="020B0604030504040204" pitchFamily="50" charset="-128"/>
              </a:rPr>
              <a:t>QR</a:t>
            </a:r>
            <a:r>
              <a:rPr lang="ja-JP" altLang="en-US" sz="1600" dirty="0" smtClean="0">
                <a:latin typeface="Meiryo UI" panose="020B0604030504040204" pitchFamily="50" charset="-128"/>
                <a:ea typeface="Meiryo UI" panose="020B0604030504040204" pitchFamily="50" charset="-128"/>
              </a:rPr>
              <a:t>コードを読み込み、購入手続を行う。</a:t>
            </a:r>
            <a:endParaRPr lang="en-US" altLang="ja-JP" sz="1600" b="1" dirty="0" smtClean="0">
              <a:latin typeface="Meiryo UI" panose="020B0604030504040204" pitchFamily="50" charset="-128"/>
              <a:ea typeface="Meiryo UI" panose="020B0604030504040204" pitchFamily="50" charset="-128"/>
            </a:endParaRPr>
          </a:p>
        </p:txBody>
      </p:sp>
      <p:cxnSp>
        <p:nvCxnSpPr>
          <p:cNvPr id="15" name="直線コネクタ 14"/>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9923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277927" y="144561"/>
            <a:ext cx="4693914"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キャッシュレスに対する事業者の意識</a:t>
            </a:r>
            <a:endParaRPr kumimoji="1" lang="ja-JP" altLang="en-US" sz="20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82818" y="4677435"/>
            <a:ext cx="4099472" cy="1785104"/>
          </a:xfrm>
          <a:prstGeom prst="rect">
            <a:avLst/>
          </a:prstGeom>
          <a:noFill/>
        </p:spPr>
        <p:txBody>
          <a:bodyPr wrap="square" rtlCol="0">
            <a:spAutoFit/>
          </a:bodyPr>
          <a:lstStyle/>
          <a:p>
            <a:r>
              <a:rPr kumimoji="1" lang="en-US" altLang="ja-JP" dirty="0" smtClean="0">
                <a:latin typeface="Meiryo UI" panose="020B0604030504040204" pitchFamily="50" charset="-128"/>
                <a:ea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rPr>
              <a:t>課題：決済事業者への期待</a:t>
            </a:r>
            <a:r>
              <a:rPr kumimoji="1" lang="en-US" altLang="ja-JP" dirty="0" smtClean="0">
                <a:latin typeface="Meiryo UI" panose="020B0604030504040204" pitchFamily="50" charset="-128"/>
                <a:ea typeface="Meiryo UI" panose="020B0604030504040204" pitchFamily="50" charset="-128"/>
              </a:rPr>
              <a:t>】</a:t>
            </a:r>
          </a:p>
          <a:p>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「決済手数料率の引き下げ」、</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「売上金振込手数料の引き下げ」など</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b="1" u="sng" dirty="0" smtClean="0">
                <a:solidFill>
                  <a:srgbClr val="FF0000"/>
                </a:solidFill>
                <a:latin typeface="Meiryo UI" panose="020B0604030504040204" pitchFamily="50" charset="-128"/>
                <a:ea typeface="Meiryo UI" panose="020B0604030504040204" pitchFamily="50" charset="-128"/>
              </a:rPr>
              <a:t>手数料</a:t>
            </a:r>
            <a:r>
              <a:rPr kumimoji="1" lang="ja-JP" altLang="en-US" sz="1600" dirty="0" smtClean="0">
                <a:latin typeface="Meiryo UI" panose="020B0604030504040204" pitchFamily="50" charset="-128"/>
                <a:ea typeface="Meiryo UI" panose="020B0604030504040204" pitchFamily="50" charset="-128"/>
              </a:rPr>
              <a:t>の引き下げに関する期待が大きい。</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600" b="1" u="sng" dirty="0" smtClean="0">
                <a:latin typeface="Meiryo UI" panose="020B0604030504040204" pitchFamily="50" charset="-128"/>
                <a:ea typeface="Meiryo UI" panose="020B0604030504040204" pitchFamily="50" charset="-128"/>
              </a:rPr>
              <a:t>⇒決済事業者の協力を得ることが課題</a:t>
            </a:r>
            <a:endParaRPr kumimoji="1" lang="ja-JP" altLang="en-US" sz="1600" u="sng"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37709" y="5980463"/>
            <a:ext cx="3772000" cy="584775"/>
          </a:xfrm>
          <a:prstGeom prst="rect">
            <a:avLst/>
          </a:prstGeom>
          <a:noFill/>
        </p:spPr>
        <p:txBody>
          <a:bodyPr wrap="square" rtlCol="0">
            <a:spAutoFit/>
          </a:bodyPr>
          <a:lstStyle/>
          <a:p>
            <a:r>
              <a:rPr kumimoji="1" lang="ja-JP" altLang="en-US" sz="1600" b="1" u="sng" dirty="0" smtClean="0">
                <a:latin typeface="Meiryo UI" panose="020B0604030504040204" pitchFamily="50" charset="-128"/>
                <a:ea typeface="Meiryo UI" panose="020B0604030504040204" pitchFamily="50" charset="-128"/>
              </a:rPr>
              <a:t>キャッシュレス</a:t>
            </a:r>
            <a:r>
              <a:rPr kumimoji="1" lang="ja-JP" altLang="en-US" sz="1600" b="1" u="sng" dirty="0">
                <a:latin typeface="Meiryo UI" panose="020B0604030504040204" pitchFamily="50" charset="-128"/>
                <a:ea typeface="Meiryo UI" panose="020B0604030504040204" pitchFamily="50" charset="-128"/>
              </a:rPr>
              <a:t>の</a:t>
            </a:r>
            <a:r>
              <a:rPr kumimoji="1" lang="ja-JP" altLang="en-US" sz="1600" b="1" u="sng" dirty="0" smtClean="0">
                <a:latin typeface="Meiryo UI" panose="020B0604030504040204" pitchFamily="50" charset="-128"/>
                <a:ea typeface="Meiryo UI" panose="020B0604030504040204" pitchFamily="50" charset="-128"/>
              </a:rPr>
              <a:t>メリット、優位性や安全性の</a:t>
            </a:r>
            <a:r>
              <a:rPr kumimoji="1" lang="ja-JP" altLang="en-US" sz="1600" b="1" u="sng" dirty="0">
                <a:latin typeface="Meiryo UI" panose="020B0604030504040204" pitchFamily="50" charset="-128"/>
                <a:ea typeface="Meiryo UI" panose="020B0604030504040204" pitchFamily="50" charset="-128"/>
              </a:rPr>
              <a:t>理解</a:t>
            </a:r>
            <a:r>
              <a:rPr kumimoji="1" lang="ja-JP" altLang="en-US" sz="1600" b="1" u="sng" dirty="0" smtClean="0">
                <a:latin typeface="Meiryo UI" panose="020B0604030504040204" pitchFamily="50" charset="-128"/>
                <a:ea typeface="Meiryo UI" panose="020B0604030504040204" pitchFamily="50" charset="-128"/>
              </a:rPr>
              <a:t>を広げる必要がある</a:t>
            </a:r>
            <a:endParaRPr kumimoji="1" lang="ja-JP" altLang="en-US" sz="1600" b="1" u="sng" dirty="0">
              <a:latin typeface="Meiryo UI" panose="020B0604030504040204" pitchFamily="50" charset="-128"/>
              <a:ea typeface="Meiryo UI" panose="020B0604030504040204" pitchFamily="50" charset="-128"/>
            </a:endParaRPr>
          </a:p>
        </p:txBody>
      </p:sp>
      <p:sp>
        <p:nvSpPr>
          <p:cNvPr id="14" name="二等辺三角形 13">
            <a:extLst>
              <a:ext uri="{FF2B5EF4-FFF2-40B4-BE49-F238E27FC236}">
                <a16:creationId xmlns:a16="http://schemas.microsoft.com/office/drawing/2014/main" id="{FF85A87F-BA4A-4F05-9D65-2472E3330265}"/>
              </a:ext>
            </a:extLst>
          </p:cNvPr>
          <p:cNvSpPr/>
          <p:nvPr/>
        </p:nvSpPr>
        <p:spPr>
          <a:xfrm rot="10800000">
            <a:off x="5199278" y="5774115"/>
            <a:ext cx="2365300" cy="206347"/>
          </a:xfrm>
          <a:prstGeom prst="triangle">
            <a:avLst/>
          </a:prstGeom>
          <a:solidFill>
            <a:srgbClr val="50D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graphicFrame>
        <p:nvGraphicFramePr>
          <p:cNvPr id="15" name="表 9">
            <a:extLst>
              <a:ext uri="{FF2B5EF4-FFF2-40B4-BE49-F238E27FC236}">
                <a16:creationId xmlns:a16="http://schemas.microsoft.com/office/drawing/2014/main" id="{9E63C4F1-C4D5-4A50-B1C0-7D276BE367FF}"/>
              </a:ext>
            </a:extLst>
          </p:cNvPr>
          <p:cNvGraphicFramePr>
            <a:graphicFrameLocks noGrp="1"/>
          </p:cNvGraphicFramePr>
          <p:nvPr>
            <p:extLst>
              <p:ext uri="{D42A27DB-BD31-4B8C-83A1-F6EECF244321}">
                <p14:modId xmlns:p14="http://schemas.microsoft.com/office/powerpoint/2010/main" val="596200375"/>
              </p:ext>
            </p:extLst>
          </p:nvPr>
        </p:nvGraphicFramePr>
        <p:xfrm>
          <a:off x="4690484" y="4904143"/>
          <a:ext cx="3490174" cy="762000"/>
        </p:xfrm>
        <a:graphic>
          <a:graphicData uri="http://schemas.openxmlformats.org/drawingml/2006/table">
            <a:tbl>
              <a:tblPr firstRow="1" bandRow="1">
                <a:tableStyleId>{5940675A-B579-460E-94D1-54222C63F5DA}</a:tableStyleId>
              </a:tblPr>
              <a:tblGrid>
                <a:gridCol w="1262129">
                  <a:extLst>
                    <a:ext uri="{9D8B030D-6E8A-4147-A177-3AD203B41FA5}">
                      <a16:colId xmlns:a16="http://schemas.microsoft.com/office/drawing/2014/main" val="2472201091"/>
                    </a:ext>
                  </a:extLst>
                </a:gridCol>
                <a:gridCol w="862884">
                  <a:extLst>
                    <a:ext uri="{9D8B030D-6E8A-4147-A177-3AD203B41FA5}">
                      <a16:colId xmlns:a16="http://schemas.microsoft.com/office/drawing/2014/main" val="1221427086"/>
                    </a:ext>
                  </a:extLst>
                </a:gridCol>
                <a:gridCol w="1365161">
                  <a:extLst>
                    <a:ext uri="{9D8B030D-6E8A-4147-A177-3AD203B41FA5}">
                      <a16:colId xmlns:a16="http://schemas.microsoft.com/office/drawing/2014/main" val="2218416360"/>
                    </a:ext>
                  </a:extLst>
                </a:gridCol>
              </a:tblGrid>
              <a:tr h="239666">
                <a:tc>
                  <a:txBody>
                    <a:bodyPr/>
                    <a:lstStyle/>
                    <a:p>
                      <a:pPr algn="ctr"/>
                      <a:r>
                        <a:rPr kumimoji="1" lang="ja-JP" altLang="en-US" sz="1400" dirty="0" smtClean="0">
                          <a:latin typeface="Meiryo UI" panose="020B0604030504040204" pitchFamily="50" charset="-128"/>
                          <a:ea typeface="Meiryo UI" panose="020B0604030504040204" pitchFamily="50" charset="-128"/>
                        </a:rPr>
                        <a:t>クレジットカード</a:t>
                      </a:r>
                      <a:endParaRPr kumimoji="1" lang="en-US" altLang="ja-JP" sz="900" dirty="0">
                        <a:latin typeface="Meiryo UI" panose="020B0604030504040204" pitchFamily="50" charset="-128"/>
                        <a:ea typeface="Meiryo UI" panose="020B0604030504040204" pitchFamily="50" charset="-128"/>
                      </a:endParaRPr>
                    </a:p>
                  </a:txBody>
                  <a:tcPr marL="72000" marR="72000" anchor="ctr">
                    <a:solidFill>
                      <a:schemeClr val="accent5">
                        <a:lumMod val="20000"/>
                        <a:lumOff val="8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IC</a:t>
                      </a:r>
                      <a:r>
                        <a:rPr kumimoji="1" lang="ja-JP" altLang="en-US" sz="1400" dirty="0" smtClean="0">
                          <a:latin typeface="Meiryo UI" panose="020B0604030504040204" pitchFamily="50" charset="-128"/>
                          <a:ea typeface="Meiryo UI" panose="020B0604030504040204" pitchFamily="50" charset="-128"/>
                        </a:rPr>
                        <a:t>カード</a:t>
                      </a:r>
                      <a:endParaRPr kumimoji="1" lang="ja-JP" altLang="en-US" sz="1400" dirty="0">
                        <a:latin typeface="Meiryo UI" panose="020B0604030504040204" pitchFamily="50" charset="-128"/>
                        <a:ea typeface="Meiryo UI" panose="020B0604030504040204" pitchFamily="50" charset="-128"/>
                      </a:endParaRPr>
                    </a:p>
                  </a:txBody>
                  <a:tcPr marL="72000" marR="72000" anchor="ctr">
                    <a:solidFill>
                      <a:schemeClr val="accent5">
                        <a:lumMod val="20000"/>
                        <a:lumOff val="80000"/>
                      </a:schemeClr>
                    </a:solidFill>
                  </a:tcPr>
                </a:tc>
                <a:tc>
                  <a:txBody>
                    <a:bodyPr/>
                    <a:lstStyle/>
                    <a:p>
                      <a:pPr algn="ctr"/>
                      <a:r>
                        <a:rPr kumimoji="1" lang="en-US" altLang="ja-JP" sz="1400" dirty="0" smtClean="0">
                          <a:latin typeface="Meiryo UI" panose="020B0604030504040204" pitchFamily="50" charset="-128"/>
                          <a:ea typeface="Meiryo UI" panose="020B0604030504040204" pitchFamily="50" charset="-128"/>
                        </a:rPr>
                        <a:t>QR</a:t>
                      </a:r>
                      <a:r>
                        <a:rPr kumimoji="1" lang="ja-JP" altLang="en-US" sz="1400" dirty="0" smtClean="0">
                          <a:latin typeface="Meiryo UI" panose="020B0604030504040204" pitchFamily="50" charset="-128"/>
                          <a:ea typeface="Meiryo UI" panose="020B0604030504040204" pitchFamily="50" charset="-128"/>
                        </a:rPr>
                        <a:t>コード</a:t>
                      </a:r>
                      <a:endParaRPr kumimoji="1" lang="ja-JP" altLang="en-US" sz="1400" dirty="0">
                        <a:latin typeface="Meiryo UI" panose="020B0604030504040204" pitchFamily="50" charset="-128"/>
                        <a:ea typeface="Meiryo UI" panose="020B0604030504040204" pitchFamily="50" charset="-128"/>
                      </a:endParaRPr>
                    </a:p>
                  </a:txBody>
                  <a:tcPr marL="72000" marR="72000" anchor="ctr">
                    <a:solidFill>
                      <a:schemeClr val="accent5">
                        <a:lumMod val="20000"/>
                        <a:lumOff val="80000"/>
                      </a:schemeClr>
                    </a:solidFill>
                  </a:tcPr>
                </a:tc>
                <a:extLst>
                  <a:ext uri="{0D108BD9-81ED-4DB2-BD59-A6C34878D82A}">
                    <a16:rowId xmlns:a16="http://schemas.microsoft.com/office/drawing/2014/main" val="1441532372"/>
                  </a:ext>
                </a:extLst>
              </a:tr>
              <a:tr h="370840">
                <a:tc>
                  <a:txBody>
                    <a:bodyPr/>
                    <a:lstStyle/>
                    <a:p>
                      <a:pPr algn="ctr"/>
                      <a:r>
                        <a:rPr kumimoji="1" lang="ja-JP" altLang="en-US" sz="1400" dirty="0" smtClean="0">
                          <a:latin typeface="Meiryo UI" panose="020B0604030504040204" pitchFamily="50" charset="-128"/>
                          <a:ea typeface="Meiryo UI" panose="020B0604030504040204" pitchFamily="50" charset="-128"/>
                        </a:rPr>
                        <a:t>約１～５％</a:t>
                      </a:r>
                      <a:endParaRPr kumimoji="1" lang="ja-JP" altLang="en-US" sz="900" dirty="0">
                        <a:latin typeface="Meiryo UI" panose="020B0604030504040204" pitchFamily="50" charset="-128"/>
                        <a:ea typeface="Meiryo UI" panose="020B0604030504040204" pitchFamily="50" charset="-128"/>
                      </a:endParaRPr>
                    </a:p>
                  </a:txBody>
                  <a:tcPr marL="72000" marR="72000"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３％台</a:t>
                      </a:r>
                      <a:endParaRPr kumimoji="1" lang="ja-JP" altLang="en-US" sz="1000" dirty="0">
                        <a:latin typeface="Meiryo UI" panose="020B0604030504040204" pitchFamily="50" charset="-128"/>
                        <a:ea typeface="Meiryo UI" panose="020B0604030504040204" pitchFamily="50" charset="-128"/>
                      </a:endParaRPr>
                    </a:p>
                  </a:txBody>
                  <a:tcPr marL="72000" marR="72000" anchor="ctr">
                    <a:solidFill>
                      <a:schemeClr val="bg1"/>
                    </a:solidFill>
                  </a:tcPr>
                </a:tc>
                <a:tc>
                  <a:txBody>
                    <a:bodyPr/>
                    <a:lstStyle/>
                    <a:p>
                      <a:pPr algn="ctr"/>
                      <a:r>
                        <a:rPr kumimoji="1" lang="ja-JP" altLang="en-US" sz="1400" dirty="0" smtClean="0">
                          <a:latin typeface="Meiryo UI" panose="020B0604030504040204" pitchFamily="50" charset="-128"/>
                          <a:ea typeface="Meiryo UI" panose="020B0604030504040204" pitchFamily="50" charset="-128"/>
                        </a:rPr>
                        <a:t>０～</a:t>
                      </a:r>
                      <a:r>
                        <a:rPr kumimoji="1" lang="en-US" altLang="ja-JP" sz="1400" dirty="0" smtClean="0">
                          <a:latin typeface="Meiryo UI" panose="020B0604030504040204" pitchFamily="50" charset="-128"/>
                          <a:ea typeface="Meiryo UI" panose="020B0604030504040204" pitchFamily="50" charset="-128"/>
                        </a:rPr>
                        <a:t>3.74</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algn="ct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無償キャンペーン中</a:t>
                      </a:r>
                      <a:endParaRPr kumimoji="1" lang="ja-JP" altLang="en-US" sz="1000" dirty="0">
                        <a:latin typeface="Meiryo UI" panose="020B0604030504040204" pitchFamily="50" charset="-128"/>
                        <a:ea typeface="Meiryo UI" panose="020B0604030504040204" pitchFamily="50" charset="-128"/>
                      </a:endParaRPr>
                    </a:p>
                  </a:txBody>
                  <a:tcPr marL="72000" marR="72000" anchor="ctr">
                    <a:noFill/>
                  </a:tcPr>
                </a:tc>
                <a:extLst>
                  <a:ext uri="{0D108BD9-81ED-4DB2-BD59-A6C34878D82A}">
                    <a16:rowId xmlns:a16="http://schemas.microsoft.com/office/drawing/2014/main" val="294366053"/>
                  </a:ext>
                </a:extLst>
              </a:tr>
            </a:tbl>
          </a:graphicData>
        </a:graphic>
      </p:graphicFrame>
      <p:sp>
        <p:nvSpPr>
          <p:cNvPr id="16" name="テキスト ボックス 15"/>
          <p:cNvSpPr txBox="1"/>
          <p:nvPr/>
        </p:nvSpPr>
        <p:spPr>
          <a:xfrm>
            <a:off x="5280054" y="4608211"/>
            <a:ext cx="2686308"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決済にかかる手数料（種類別）</a:t>
            </a:r>
            <a:endParaRPr kumimoji="1" lang="en-US" altLang="ja-JP" sz="1400" dirty="0" smtClean="0">
              <a:latin typeface="Meiryo UI" panose="020B0604030504040204" pitchFamily="50" charset="-128"/>
              <a:ea typeface="Meiryo UI" panose="020B0604030504040204" pitchFamily="50" charset="-128"/>
            </a:endParaRPr>
          </a:p>
        </p:txBody>
      </p:sp>
      <p:graphicFrame>
        <p:nvGraphicFramePr>
          <p:cNvPr id="18" name="グラフ 17"/>
          <p:cNvGraphicFramePr/>
          <p:nvPr>
            <p:extLst>
              <p:ext uri="{D42A27DB-BD31-4B8C-83A1-F6EECF244321}">
                <p14:modId xmlns:p14="http://schemas.microsoft.com/office/powerpoint/2010/main" val="1754262935"/>
              </p:ext>
            </p:extLst>
          </p:nvPr>
        </p:nvGraphicFramePr>
        <p:xfrm>
          <a:off x="191710" y="687429"/>
          <a:ext cx="8769426" cy="3753139"/>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16</a:t>
            </a:fld>
            <a:endParaRPr kumimoji="1" lang="ja-JP" altLang="en-US" dirty="0"/>
          </a:p>
        </p:txBody>
      </p:sp>
      <p:sp>
        <p:nvSpPr>
          <p:cNvPr id="13" name="テキスト ボックス 12"/>
          <p:cNvSpPr txBox="1"/>
          <p:nvPr/>
        </p:nvSpPr>
        <p:spPr>
          <a:xfrm>
            <a:off x="276578" y="4354602"/>
            <a:ext cx="7220719"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出典：「キャッシュレス決済に関する緊急調査</a:t>
            </a:r>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大阪</a:t>
            </a:r>
            <a:r>
              <a:rPr kumimoji="1" lang="ja-JP" altLang="en-US" sz="1050" dirty="0">
                <a:latin typeface="Meiryo UI" panose="020B0604030504040204" pitchFamily="50" charset="-128"/>
                <a:ea typeface="Meiryo UI" panose="020B0604030504040204" pitchFamily="50" charset="-128"/>
              </a:rPr>
              <a:t>商工</a:t>
            </a:r>
            <a:r>
              <a:rPr kumimoji="1" lang="ja-JP" altLang="en-US" sz="1050" dirty="0" smtClean="0">
                <a:latin typeface="Meiryo UI" panose="020B0604030504040204" pitchFamily="50" charset="-128"/>
                <a:ea typeface="Meiryo UI" panose="020B0604030504040204" pitchFamily="50" charset="-128"/>
              </a:rPr>
              <a:t>会議所）をもとに一部</a:t>
            </a:r>
            <a:r>
              <a:rPr kumimoji="1" lang="ja-JP" altLang="en-US" sz="1050" dirty="0">
                <a:latin typeface="Meiryo UI" panose="020B0604030504040204" pitchFamily="50" charset="-128"/>
                <a:ea typeface="Meiryo UI" panose="020B0604030504040204" pitchFamily="50" charset="-128"/>
              </a:rPr>
              <a:t>表現</a:t>
            </a:r>
            <a:r>
              <a:rPr kumimoji="1" lang="ja-JP" altLang="en-US" sz="1050" dirty="0" smtClean="0">
                <a:latin typeface="Meiryo UI" panose="020B0604030504040204" pitchFamily="50" charset="-128"/>
                <a:ea typeface="Meiryo UI" panose="020B0604030504040204" pitchFamily="50" charset="-128"/>
              </a:rPr>
              <a:t>を加工</a:t>
            </a:r>
            <a:endParaRPr kumimoji="1" lang="ja-JP" altLang="en-US" sz="1050" dirty="0">
              <a:latin typeface="Meiryo UI" panose="020B0604030504040204" pitchFamily="50" charset="-128"/>
              <a:ea typeface="Meiryo UI" panose="020B0604030504040204" pitchFamily="50" charset="-128"/>
            </a:endParaRPr>
          </a:p>
        </p:txBody>
      </p:sp>
      <p:sp>
        <p:nvSpPr>
          <p:cNvPr id="17" name="正方形/長方形 16"/>
          <p:cNvSpPr/>
          <p:nvPr/>
        </p:nvSpPr>
        <p:spPr>
          <a:xfrm>
            <a:off x="191711" y="1051389"/>
            <a:ext cx="8769426" cy="331582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087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77927" y="144561"/>
            <a:ext cx="4719562"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キャッシュレスに対する利用者の意識</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3219375794"/>
              </p:ext>
            </p:extLst>
          </p:nvPr>
        </p:nvGraphicFramePr>
        <p:xfrm>
          <a:off x="121722" y="2005782"/>
          <a:ext cx="8892000" cy="4436584"/>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225600" y="6467191"/>
            <a:ext cx="6697387"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出典</a:t>
            </a:r>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キャッシュレスに関する意識調査結果　令和元年８月１５日」（消費者庁）</a:t>
            </a:r>
            <a:endParaRPr kumimoji="1" lang="ja-JP" altLang="en-US" sz="105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17</a:t>
            </a:fld>
            <a:endParaRPr kumimoji="1" lang="ja-JP" altLang="en-US" dirty="0"/>
          </a:p>
        </p:txBody>
      </p:sp>
      <p:cxnSp>
        <p:nvCxnSpPr>
          <p:cNvPr id="10" name="直線コネクタ 9"/>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91710" y="682342"/>
            <a:ext cx="8768847" cy="1323439"/>
          </a:xfrm>
          <a:prstGeom prst="rect">
            <a:avLst/>
          </a:prstGeom>
          <a:noFill/>
          <a:ln>
            <a:solidFill>
              <a:schemeClr val="accent1"/>
            </a:solidFill>
            <a:prstDash val="solid"/>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■キャッシュレス決済への懸念点</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個人情報の流出や取り扱いへの抵抗感などセキュリティや現金を介さない取引による使い過ぎへの不安の声が目立つ結果。</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また、決済手段や利用店舗、自分に最適なサービスがよく分からないという声も見られる。</a:t>
            </a:r>
            <a:endParaRPr lang="en-US" altLang="ja-JP" sz="1600" dirty="0" smtClean="0">
              <a:latin typeface="Meiryo UI" panose="020B0604030504040204" pitchFamily="50" charset="-128"/>
              <a:ea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rPr>
              <a:t>キャッシュレスのさらなる普及には、安全性や分かりやすさがカギ</a:t>
            </a:r>
            <a:endParaRPr lang="en-US" altLang="ja-JP" sz="16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685069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4101" y="279473"/>
            <a:ext cx="8789586" cy="646331"/>
          </a:xfrm>
          <a:prstGeom prst="rect">
            <a:avLst/>
          </a:prstGeom>
          <a:noFill/>
        </p:spPr>
        <p:txBody>
          <a:bodyPr wrap="none" rtlCol="0">
            <a:spAutoFit/>
          </a:bodyPr>
          <a:lstStyle/>
          <a:p>
            <a:r>
              <a:rPr kumimoji="1" lang="ja-JP" altLang="en-US" sz="3600" dirty="0" smtClean="0">
                <a:latin typeface="Meiryo UI" panose="020B0604030504040204" pitchFamily="50" charset="-128"/>
                <a:ea typeface="Meiryo UI" panose="020B0604030504040204" pitchFamily="50" charset="-128"/>
              </a:rPr>
              <a:t>第２章</a:t>
            </a:r>
            <a:r>
              <a:rPr kumimoji="1" lang="ja-JP" altLang="en-US" sz="3600" dirty="0">
                <a:latin typeface="Meiryo UI" panose="020B0604030504040204" pitchFamily="50" charset="-128"/>
                <a:ea typeface="Meiryo UI" panose="020B0604030504040204" pitchFamily="50" charset="-128"/>
              </a:rPr>
              <a:t>　　自治体のキャッシュレスの現状と課題</a:t>
            </a: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18</a:t>
            </a:fld>
            <a:endParaRPr kumimoji="1" lang="ja-JP" altLang="en-US" dirty="0"/>
          </a:p>
        </p:txBody>
      </p:sp>
      <p:sp>
        <p:nvSpPr>
          <p:cNvPr id="7" name="正方形/長方形 6"/>
          <p:cNvSpPr/>
          <p:nvPr/>
        </p:nvSpPr>
        <p:spPr>
          <a:xfrm>
            <a:off x="606698" y="1438419"/>
            <a:ext cx="7997749" cy="465487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457200">
              <a:buFont typeface="Wingdings" panose="05000000000000000000" pitchFamily="2" charset="2"/>
              <a:buChar char="Ø"/>
            </a:pPr>
            <a:r>
              <a:rPr lang="ja-JP" altLang="en-US" dirty="0">
                <a:solidFill>
                  <a:schemeClr val="tx1"/>
                </a:solidFill>
                <a:latin typeface="Meiryo UI" panose="020B0604030504040204" pitchFamily="50" charset="-128"/>
                <a:ea typeface="Meiryo UI" panose="020B0604030504040204" pitchFamily="50" charset="-128"/>
              </a:rPr>
              <a:t>先進自治体では、単なるキャッシュレスだけでなく、民間との連携（神奈川県、福岡市）やしごと改革の観点（東京都）から取組みを進めている状況。</a:t>
            </a:r>
            <a:endParaRPr lang="en-US" altLang="ja-JP" dirty="0">
              <a:solidFill>
                <a:schemeClr val="tx1"/>
              </a:solidFill>
              <a:latin typeface="Meiryo UI" panose="020B0604030504040204" pitchFamily="50" charset="-128"/>
              <a:ea typeface="Meiryo UI" panose="020B0604030504040204" pitchFamily="50" charset="-128"/>
            </a:endParaRPr>
          </a:p>
          <a:p>
            <a:pPr defTabSz="457200"/>
            <a:endParaRPr lang="en-US" altLang="ja-JP" dirty="0">
              <a:solidFill>
                <a:schemeClr val="tx1"/>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Ø"/>
            </a:pPr>
            <a:r>
              <a:rPr lang="ja-JP" altLang="en-US" dirty="0" smtClean="0">
                <a:solidFill>
                  <a:schemeClr val="tx1"/>
                </a:solidFill>
                <a:latin typeface="Meiryo UI" panose="020B0604030504040204" pitchFamily="50" charset="-128"/>
                <a:ea typeface="Meiryo UI" panose="020B0604030504040204" pitchFamily="50" charset="-128"/>
              </a:rPr>
              <a:t>大阪府、大阪市、府内</a:t>
            </a:r>
            <a:r>
              <a:rPr lang="ja-JP" altLang="en-US" dirty="0">
                <a:solidFill>
                  <a:schemeClr val="tx1"/>
                </a:solidFill>
                <a:latin typeface="Meiryo UI" panose="020B0604030504040204" pitchFamily="50" charset="-128"/>
                <a:ea typeface="Meiryo UI" panose="020B0604030504040204" pitchFamily="50" charset="-128"/>
              </a:rPr>
              <a:t>市町村においては、民間事業者と同様、決済代行事業者の手数料負担の問題などから、キャッシュレスの取組みが進んでいないところが多い。</a:t>
            </a:r>
            <a:endParaRPr lang="en-US" altLang="ja-JP" dirty="0">
              <a:solidFill>
                <a:schemeClr val="tx1"/>
              </a:solidFill>
              <a:latin typeface="Meiryo UI" panose="020B0604030504040204" pitchFamily="50" charset="-128"/>
              <a:ea typeface="Meiryo UI" panose="020B0604030504040204" pitchFamily="50" charset="-128"/>
            </a:endParaRPr>
          </a:p>
          <a:p>
            <a:pPr defTabSz="457200"/>
            <a:endParaRPr lang="ja-JP" altLang="en-US" dirty="0">
              <a:solidFill>
                <a:schemeClr val="tx1"/>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Ø"/>
            </a:pPr>
            <a:r>
              <a:rPr lang="ja-JP" altLang="en-US" dirty="0">
                <a:solidFill>
                  <a:schemeClr val="tx1"/>
                </a:solidFill>
                <a:latin typeface="Meiryo UI" panose="020B0604030504040204" pitchFamily="50" charset="-128"/>
                <a:ea typeface="Meiryo UI" panose="020B0604030504040204" pitchFamily="50" charset="-128"/>
              </a:rPr>
              <a:t>地域でのキャッシュレス普及を図るためにも、「まず行政から（隗より始めよ）」の精神で取り組むことが肝要。</a:t>
            </a:r>
            <a:endParaRPr lang="en-US" altLang="ja-JP" dirty="0">
              <a:solidFill>
                <a:schemeClr val="tx1"/>
              </a:solidFill>
              <a:latin typeface="Meiryo UI" panose="020B0604030504040204" pitchFamily="50" charset="-128"/>
              <a:ea typeface="Meiryo UI" panose="020B0604030504040204" pitchFamily="50" charset="-128"/>
            </a:endParaRPr>
          </a:p>
          <a:p>
            <a:pPr defTabSz="457200"/>
            <a:endParaRPr lang="ja-JP" altLang="en-US" dirty="0">
              <a:solidFill>
                <a:schemeClr val="tx1"/>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Ø"/>
            </a:pPr>
            <a:r>
              <a:rPr lang="ja-JP" altLang="en-US" dirty="0">
                <a:solidFill>
                  <a:schemeClr val="tx1"/>
                </a:solidFill>
                <a:latin typeface="Meiryo UI" panose="020B0604030504040204" pitchFamily="50" charset="-128"/>
                <a:ea typeface="Meiryo UI" panose="020B0604030504040204" pitchFamily="50" charset="-128"/>
              </a:rPr>
              <a:t>取り組むべき分野としては、大きく分けて</a:t>
            </a:r>
            <a:endParaRPr lang="en-US" altLang="ja-JP" dirty="0">
              <a:solidFill>
                <a:schemeClr val="tx1"/>
              </a:solidFill>
              <a:latin typeface="Meiryo UI" panose="020B0604030504040204" pitchFamily="50" charset="-128"/>
              <a:ea typeface="Meiryo UI" panose="020B0604030504040204" pitchFamily="50" charset="-128"/>
            </a:endParaRPr>
          </a:p>
          <a:p>
            <a:pPr defTabSz="457200"/>
            <a:r>
              <a:rPr lang="en-US" altLang="ja-JP" dirty="0">
                <a:solidFill>
                  <a:schemeClr val="tx1"/>
                </a:solidFill>
                <a:latin typeface="Meiryo UI" panose="020B0604030504040204" pitchFamily="50" charset="-128"/>
                <a:ea typeface="Meiryo UI" panose="020B0604030504040204" pitchFamily="50" charset="-128"/>
              </a:rPr>
              <a:t>    </a:t>
            </a:r>
            <a:r>
              <a:rPr lang="ja-JP" altLang="en-US" u="sng" dirty="0">
                <a:solidFill>
                  <a:schemeClr val="tx1"/>
                </a:solidFill>
                <a:latin typeface="Meiryo UI" panose="020B0604030504040204" pitchFamily="50" charset="-128"/>
                <a:ea typeface="Meiryo UI" panose="020B0604030504040204" pitchFamily="50" charset="-128"/>
              </a:rPr>
              <a:t>「集客施設のキャッシュレス」</a:t>
            </a:r>
            <a:r>
              <a:rPr lang="ja-JP" altLang="en-US" dirty="0">
                <a:solidFill>
                  <a:schemeClr val="tx1"/>
                </a:solidFill>
                <a:latin typeface="Meiryo UI" panose="020B0604030504040204" pitchFamily="50" charset="-128"/>
                <a:ea typeface="Meiryo UI" panose="020B0604030504040204" pitchFamily="50" charset="-128"/>
              </a:rPr>
              <a:t>（以下、「Ａ：施設関係」）と</a:t>
            </a:r>
            <a:endParaRPr lang="en-US" altLang="ja-JP" dirty="0">
              <a:solidFill>
                <a:schemeClr val="tx1"/>
              </a:solidFill>
              <a:latin typeface="Meiryo UI" panose="020B0604030504040204" pitchFamily="50" charset="-128"/>
              <a:ea typeface="Meiryo UI" panose="020B0604030504040204" pitchFamily="50" charset="-128"/>
            </a:endParaRPr>
          </a:p>
          <a:p>
            <a:pPr defTabSz="457200"/>
            <a:r>
              <a:rPr lang="ja-JP" altLang="en-US" dirty="0">
                <a:solidFill>
                  <a:schemeClr val="tx1"/>
                </a:solidFill>
                <a:latin typeface="Meiryo UI" panose="020B0604030504040204" pitchFamily="50" charset="-128"/>
                <a:ea typeface="Meiryo UI" panose="020B0604030504040204" pitchFamily="50" charset="-128"/>
              </a:rPr>
              <a:t>　　</a:t>
            </a:r>
            <a:r>
              <a:rPr lang="ja-JP" altLang="en-US" u="sng" dirty="0">
                <a:solidFill>
                  <a:schemeClr val="tx1"/>
                </a:solidFill>
                <a:latin typeface="Meiryo UI" panose="020B0604030504040204" pitchFamily="50" charset="-128"/>
                <a:ea typeface="Meiryo UI" panose="020B0604030504040204" pitchFamily="50" charset="-128"/>
              </a:rPr>
              <a:t>「行政手続きのキャッシュレス」</a:t>
            </a:r>
            <a:r>
              <a:rPr lang="ja-JP" altLang="en-US" dirty="0">
                <a:solidFill>
                  <a:schemeClr val="tx1"/>
                </a:solidFill>
                <a:latin typeface="Meiryo UI" panose="020B0604030504040204" pitchFamily="50" charset="-128"/>
                <a:ea typeface="Meiryo UI" panose="020B0604030504040204" pitchFamily="50" charset="-128"/>
              </a:rPr>
              <a:t>（以下、「Ｂ：行政手続き関係」）。</a:t>
            </a:r>
            <a:endParaRPr lang="en-US" altLang="ja-JP" dirty="0">
              <a:solidFill>
                <a:schemeClr val="tx1"/>
              </a:solidFill>
              <a:latin typeface="Meiryo UI" panose="020B0604030504040204" pitchFamily="50" charset="-128"/>
              <a:ea typeface="Meiryo UI" panose="020B0604030504040204" pitchFamily="50" charset="-128"/>
            </a:endParaRPr>
          </a:p>
          <a:p>
            <a:pPr defTabSz="457200"/>
            <a:endParaRPr lang="en-US" altLang="ja-JP" dirty="0">
              <a:solidFill>
                <a:schemeClr val="tx1"/>
              </a:solidFill>
              <a:latin typeface="Meiryo UI" panose="020B0604030504040204" pitchFamily="50" charset="-128"/>
              <a:ea typeface="Meiryo UI" panose="020B0604030504040204" pitchFamily="50" charset="-128"/>
            </a:endParaRPr>
          </a:p>
          <a:p>
            <a:pPr marL="285750" indent="-285750" defTabSz="457200">
              <a:buFont typeface="Wingdings" panose="05000000000000000000" pitchFamily="2" charset="2"/>
              <a:buChar char="Ø"/>
            </a:pPr>
            <a:r>
              <a:rPr lang="ja-JP" altLang="en-US" dirty="0">
                <a:solidFill>
                  <a:schemeClr val="tx1"/>
                </a:solidFill>
                <a:latin typeface="Meiryo UI" panose="020B0604030504040204" pitchFamily="50" charset="-128"/>
                <a:ea typeface="Meiryo UI" panose="020B0604030504040204" pitchFamily="50" charset="-128"/>
              </a:rPr>
              <a:t>「Ａ：施設関係」は、特に規模が</a:t>
            </a:r>
            <a:r>
              <a:rPr lang="ja-JP" altLang="en-US" dirty="0" smtClean="0">
                <a:solidFill>
                  <a:schemeClr val="tx1"/>
                </a:solidFill>
                <a:latin typeface="Meiryo UI" panose="020B0604030504040204" pitchFamily="50" charset="-128"/>
                <a:ea typeface="Meiryo UI" panose="020B0604030504040204" pitchFamily="50" charset="-128"/>
              </a:rPr>
              <a:t>大きい施設</a:t>
            </a:r>
            <a:r>
              <a:rPr lang="ja-JP" altLang="en-US" dirty="0">
                <a:solidFill>
                  <a:schemeClr val="tx1"/>
                </a:solidFill>
                <a:latin typeface="Meiryo UI" panose="020B0604030504040204" pitchFamily="50" charset="-128"/>
                <a:ea typeface="Meiryo UI" panose="020B0604030504040204" pitchFamily="50" charset="-128"/>
              </a:rPr>
              <a:t>がより効果的。「Ｂ：行政手続き</a:t>
            </a:r>
            <a:r>
              <a:rPr lang="ja-JP" altLang="en-US" dirty="0" smtClean="0">
                <a:solidFill>
                  <a:schemeClr val="tx1"/>
                </a:solidFill>
                <a:latin typeface="Meiryo UI" panose="020B0604030504040204" pitchFamily="50" charset="-128"/>
                <a:ea typeface="Meiryo UI" panose="020B0604030504040204" pitchFamily="50" charset="-128"/>
              </a:rPr>
              <a:t>関係」</a:t>
            </a:r>
            <a:r>
              <a:rPr lang="ja-JP" altLang="en-US" dirty="0">
                <a:solidFill>
                  <a:schemeClr val="tx1"/>
                </a:solidFill>
                <a:latin typeface="Meiryo UI" panose="020B0604030504040204" pitchFamily="50" charset="-128"/>
                <a:ea typeface="Meiryo UI" panose="020B0604030504040204" pitchFamily="50" charset="-128"/>
              </a:rPr>
              <a:t>は、庁内のキャッシュレス化に留まらず、より大きな視点で、住民の利便性向上と業務の効率化を同時に進める。</a:t>
            </a:r>
            <a:endParaRPr lang="en-US" altLang="ja-JP"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02414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p:cNvPicPr>
            <a:picLocks noChangeAspect="1"/>
          </p:cNvPicPr>
          <p:nvPr/>
        </p:nvPicPr>
        <p:blipFill rotWithShape="1">
          <a:blip r:embed="rId2"/>
          <a:srcRect l="20985" t="19732" r="43073" b="16161"/>
          <a:stretch/>
        </p:blipFill>
        <p:spPr>
          <a:xfrm>
            <a:off x="5019823" y="3351795"/>
            <a:ext cx="3503189" cy="3512973"/>
          </a:xfrm>
          <a:prstGeom prst="rect">
            <a:avLst/>
          </a:prstGeom>
        </p:spPr>
      </p:pic>
      <p:sp>
        <p:nvSpPr>
          <p:cNvPr id="18" name="正方形/長方形 17"/>
          <p:cNvSpPr/>
          <p:nvPr/>
        </p:nvSpPr>
        <p:spPr>
          <a:xfrm>
            <a:off x="4767823" y="2718234"/>
            <a:ext cx="4065635" cy="756000"/>
          </a:xfrm>
          <a:prstGeom prst="rect">
            <a:avLst/>
          </a:prstGeom>
          <a:ln>
            <a:noFill/>
          </a:ln>
        </p:spPr>
        <p:txBody>
          <a:bodyPr wrap="square">
            <a:no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rPr>
              <a:t>年４月</a:t>
            </a:r>
            <a:r>
              <a:rPr lang="ja-JP" altLang="en-US" sz="1400" dirty="0">
                <a:latin typeface="Meiryo UI" panose="020B0604030504040204" pitchFamily="50" charset="-128"/>
                <a:ea typeface="Meiryo UI" panose="020B0604030504040204" pitchFamily="50" charset="-128"/>
              </a:rPr>
              <a:t>より福岡市の</a:t>
            </a:r>
            <a:r>
              <a:rPr lang="en-US" altLang="ja-JP" sz="1400" dirty="0">
                <a:latin typeface="Meiryo UI" panose="020B0604030504040204" pitchFamily="50" charset="-128"/>
                <a:ea typeface="Meiryo UI" panose="020B0604030504040204" pitchFamily="50" charset="-128"/>
              </a:rPr>
              <a:t>27</a:t>
            </a:r>
            <a:r>
              <a:rPr lang="ja-JP" altLang="en-US" sz="1400" dirty="0" smtClean="0">
                <a:latin typeface="Meiryo UI" panose="020B0604030504040204" pitchFamily="50" charset="-128"/>
                <a:ea typeface="Meiryo UI" panose="020B0604030504040204" pitchFamily="50" charset="-128"/>
              </a:rPr>
              <a:t>窓口・</a:t>
            </a:r>
            <a:r>
              <a:rPr lang="en-US" altLang="ja-JP" sz="1400" dirty="0" smtClean="0">
                <a:latin typeface="Meiryo UI" panose="020B0604030504040204" pitchFamily="50" charset="-128"/>
                <a:ea typeface="Meiryo UI" panose="020B0604030504040204" pitchFamily="50" charset="-128"/>
              </a:rPr>
              <a:t>41</a:t>
            </a:r>
            <a:r>
              <a:rPr lang="ja-JP" altLang="en-US" sz="1400" dirty="0">
                <a:latin typeface="Meiryo UI" panose="020B0604030504040204" pitchFamily="50" charset="-128"/>
                <a:ea typeface="Meiryo UI" panose="020B0604030504040204" pitchFamily="50" charset="-128"/>
              </a:rPr>
              <a:t>施設において、</a:t>
            </a:r>
            <a:r>
              <a:rPr lang="ja-JP" altLang="en-US" sz="1400" b="1" u="sng" dirty="0">
                <a:latin typeface="Meiryo UI" panose="020B0604030504040204" pitchFamily="50" charset="-128"/>
                <a:ea typeface="Meiryo UI" panose="020B0604030504040204" pitchFamily="50" charset="-128"/>
              </a:rPr>
              <a:t>証明書の発行手数料</a:t>
            </a:r>
            <a:r>
              <a:rPr lang="ja-JP" altLang="en-US" sz="1400" dirty="0">
                <a:latin typeface="Meiryo UI" panose="020B0604030504040204" pitchFamily="50" charset="-128"/>
                <a:ea typeface="Meiryo UI" panose="020B0604030504040204" pitchFamily="50" charset="-128"/>
              </a:rPr>
              <a:t>や</a:t>
            </a:r>
            <a:r>
              <a:rPr lang="ja-JP" altLang="en-US" sz="1400" b="1" u="sng" dirty="0">
                <a:latin typeface="Meiryo UI" panose="020B0604030504040204" pitchFamily="50" charset="-128"/>
                <a:ea typeface="Meiryo UI" panose="020B0604030504040204" pitchFamily="50" charset="-128"/>
              </a:rPr>
              <a:t>施設利用料</a:t>
            </a:r>
            <a:r>
              <a:rPr lang="ja-JP" altLang="en-US" sz="1400" dirty="0">
                <a:latin typeface="Meiryo UI" panose="020B0604030504040204" pitchFamily="50" charset="-128"/>
                <a:ea typeface="Meiryo UI" panose="020B0604030504040204" pitchFamily="50" charset="-128"/>
              </a:rPr>
              <a:t>等で</a:t>
            </a:r>
            <a:r>
              <a:rPr lang="en-US" altLang="ja-JP" sz="1400" dirty="0">
                <a:latin typeface="Meiryo UI" panose="020B0604030504040204" pitchFamily="50" charset="-128"/>
                <a:ea typeface="Meiryo UI" panose="020B0604030504040204" pitchFamily="50" charset="-128"/>
              </a:rPr>
              <a:t>QR</a:t>
            </a:r>
            <a:r>
              <a:rPr lang="ja-JP" altLang="en-US" sz="1400" dirty="0">
                <a:latin typeface="Meiryo UI" panose="020B0604030504040204" pitchFamily="50" charset="-128"/>
                <a:ea typeface="Meiryo UI" panose="020B0604030504040204" pitchFamily="50" charset="-128"/>
              </a:rPr>
              <a:t>コード決済サービスを本格</a:t>
            </a:r>
            <a:r>
              <a:rPr lang="ja-JP" altLang="en-US" sz="1400" dirty="0" smtClean="0">
                <a:latin typeface="Meiryo UI" panose="020B0604030504040204" pitchFamily="50" charset="-128"/>
                <a:ea typeface="Meiryo UI" panose="020B0604030504040204" pitchFamily="50" charset="-128"/>
              </a:rPr>
              <a:t>導入。</a:t>
            </a:r>
            <a:endParaRPr lang="en-US" altLang="ja-JP" sz="14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963825" y="67939"/>
            <a:ext cx="5396029"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日本</a:t>
            </a:r>
            <a:r>
              <a:rPr kumimoji="1" lang="ja-JP" altLang="en-US" sz="2400" b="1" dirty="0" smtClean="0">
                <a:latin typeface="Meiryo UI" panose="020B0604030504040204" pitchFamily="50" charset="-128"/>
                <a:ea typeface="Meiryo UI" panose="020B0604030504040204" pitchFamily="50" charset="-128"/>
              </a:rPr>
              <a:t>の自治体と地域ぐるみの取組み事例</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4572395" y="692329"/>
            <a:ext cx="0" cy="60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4731721" y="735474"/>
            <a:ext cx="4248000" cy="307777"/>
          </a:xfrm>
          <a:prstGeom prst="rect">
            <a:avLst/>
          </a:prstGeom>
          <a:solidFill>
            <a:schemeClr val="accent1">
              <a:lumMod val="75000"/>
            </a:schemeClr>
          </a:solidFill>
          <a:ln>
            <a:noFill/>
          </a:ln>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福岡市</a:t>
            </a:r>
            <a:r>
              <a:rPr lang="ja-JP" altLang="en-US" sz="1400" b="1" dirty="0" smtClean="0">
                <a:solidFill>
                  <a:schemeClr val="bg1"/>
                </a:solidFill>
                <a:latin typeface="Meiryo UI" panose="020B0604030504040204" pitchFamily="50" charset="-128"/>
                <a:ea typeface="Meiryo UI" panose="020B0604030504040204" pitchFamily="50" charset="-128"/>
              </a:rPr>
              <a:t>　（自治体や屋台でのキャッシュレス）</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4767823" y="1479560"/>
            <a:ext cx="4065635" cy="1169551"/>
          </a:xfrm>
          <a:prstGeom prst="rect">
            <a:avLst/>
          </a:prstGeom>
          <a:ln>
            <a:noFill/>
          </a:ln>
        </p:spPr>
        <p:txBody>
          <a:bodyPr wrap="square">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rPr>
              <a:t>年６月から「キャッシュレス実証実験」を開始。公募による</a:t>
            </a:r>
            <a:r>
              <a:rPr lang="ja-JP" altLang="en-US" sz="1400" dirty="0">
                <a:latin typeface="Meiryo UI" panose="020B0604030504040204" pitchFamily="50" charset="-128"/>
                <a:ea typeface="Meiryo UI" panose="020B0604030504040204" pitchFamily="50" charset="-128"/>
              </a:rPr>
              <a:t>８</a:t>
            </a:r>
            <a:r>
              <a:rPr lang="ja-JP" altLang="en-US" sz="1400" dirty="0" smtClean="0">
                <a:latin typeface="Meiryo UI" panose="020B0604030504040204" pitchFamily="50" charset="-128"/>
                <a:ea typeface="Meiryo UI" panose="020B0604030504040204" pitchFamily="50" charset="-128"/>
              </a:rPr>
              <a:t>事業者が、市の公共施設と民間施設において、コード決済を導入。現金決済のイメージが強い</a:t>
            </a:r>
            <a:r>
              <a:rPr lang="ja-JP" altLang="en-US" sz="1400" b="1" u="sng" dirty="0" smtClean="0">
                <a:latin typeface="Meiryo UI" panose="020B0604030504040204" pitchFamily="50" charset="-128"/>
                <a:ea typeface="Meiryo UI" panose="020B0604030504040204" pitchFamily="50" charset="-128"/>
              </a:rPr>
              <a:t>屋台やタクシー含め、</a:t>
            </a:r>
            <a:r>
              <a:rPr lang="en-US" altLang="ja-JP" sz="1400" b="1" u="sng" dirty="0" smtClean="0">
                <a:latin typeface="Meiryo UI" panose="020B0604030504040204" pitchFamily="50" charset="-128"/>
                <a:ea typeface="Meiryo UI" panose="020B0604030504040204" pitchFamily="50" charset="-128"/>
              </a:rPr>
              <a:t>580</a:t>
            </a:r>
            <a:r>
              <a:rPr lang="ja-JP" altLang="en-US" sz="1400" b="1" u="sng" dirty="0" smtClean="0">
                <a:latin typeface="Meiryo UI" panose="020B0604030504040204" pitchFamily="50" charset="-128"/>
                <a:ea typeface="Meiryo UI" panose="020B0604030504040204" pitchFamily="50" charset="-128"/>
              </a:rPr>
              <a:t>ヶ所で実施</a:t>
            </a:r>
            <a:r>
              <a:rPr lang="ja-JP" altLang="en-US" sz="1400" dirty="0" smtClean="0">
                <a:latin typeface="Meiryo UI" panose="020B0604030504040204" pitchFamily="50" charset="-128"/>
                <a:ea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endParaRPr>
          </a:p>
        </p:txBody>
      </p:sp>
      <p:sp>
        <p:nvSpPr>
          <p:cNvPr id="25" name="正方形/長方形 24"/>
          <p:cNvSpPr/>
          <p:nvPr/>
        </p:nvSpPr>
        <p:spPr>
          <a:xfrm>
            <a:off x="198313" y="735474"/>
            <a:ext cx="4248000" cy="307777"/>
          </a:xfrm>
          <a:prstGeom prst="rect">
            <a:avLst/>
          </a:prstGeom>
          <a:solidFill>
            <a:schemeClr val="accent1">
              <a:lumMod val="75000"/>
            </a:schemeClr>
          </a:solidFill>
          <a:ln>
            <a:noFill/>
          </a:ln>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■神奈川県　（</a:t>
            </a:r>
            <a:r>
              <a:rPr lang="en-US" altLang="ja-JP" sz="1400" b="1" dirty="0" smtClean="0">
                <a:solidFill>
                  <a:schemeClr val="bg1"/>
                </a:solidFill>
                <a:latin typeface="Meiryo UI" panose="020B0604030504040204" pitchFamily="50" charset="-128"/>
                <a:ea typeface="Meiryo UI" panose="020B0604030504040204" pitchFamily="50" charset="-128"/>
              </a:rPr>
              <a:t>LINE</a:t>
            </a:r>
            <a:r>
              <a:rPr lang="ja-JP" altLang="en-US" sz="1400" b="1" dirty="0" smtClean="0">
                <a:solidFill>
                  <a:schemeClr val="bg1"/>
                </a:solidFill>
                <a:latin typeface="Meiryo UI" panose="020B0604030504040204" pitchFamily="50" charset="-128"/>
                <a:ea typeface="Meiryo UI" panose="020B0604030504040204" pitchFamily="50" charset="-128"/>
              </a:rPr>
              <a:t>税支払い、マッチング等）</a:t>
            </a:r>
            <a:endParaRPr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27" name="図 26"/>
          <p:cNvPicPr>
            <a:picLocks noChangeAspect="1"/>
          </p:cNvPicPr>
          <p:nvPr/>
        </p:nvPicPr>
        <p:blipFill rotWithShape="1">
          <a:blip r:embed="rId3"/>
          <a:srcRect l="40161" t="36339" r="35442" b="34732"/>
          <a:stretch/>
        </p:blipFill>
        <p:spPr>
          <a:xfrm>
            <a:off x="751257" y="5032493"/>
            <a:ext cx="2824628" cy="1883086"/>
          </a:xfrm>
          <a:prstGeom prst="rect">
            <a:avLst/>
          </a:prstGeom>
        </p:spPr>
      </p:pic>
      <p:sp>
        <p:nvSpPr>
          <p:cNvPr id="14" name="正方形/長方形 13"/>
          <p:cNvSpPr/>
          <p:nvPr/>
        </p:nvSpPr>
        <p:spPr>
          <a:xfrm>
            <a:off x="4767823" y="1200771"/>
            <a:ext cx="1440000" cy="25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Ａ：施設関係</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6207823" y="2491154"/>
            <a:ext cx="1440000" cy="252000"/>
          </a:xfrm>
          <a:prstGeom prst="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Ｂ：行政手続き関係</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p:txBody>
      </p:sp>
      <p:sp>
        <p:nvSpPr>
          <p:cNvPr id="28" name="正方形/長方形 27"/>
          <p:cNvSpPr/>
          <p:nvPr/>
        </p:nvSpPr>
        <p:spPr>
          <a:xfrm>
            <a:off x="4767823" y="2488892"/>
            <a:ext cx="1440000" cy="25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Ａ：施設関係</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128457" y="1198625"/>
            <a:ext cx="1440000" cy="25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Ａ：施設関係</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28457" y="2223444"/>
            <a:ext cx="1440000" cy="252000"/>
          </a:xfrm>
          <a:prstGeom prst="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Ｂ</a:t>
            </a:r>
            <a:r>
              <a:rPr kumimoji="1" lang="ja-JP" altLang="en-US" sz="1050" b="1" dirty="0">
                <a:solidFill>
                  <a:schemeClr val="tx1"/>
                </a:solidFill>
                <a:latin typeface="Meiryo UI" panose="020B0604030504040204" pitchFamily="50" charset="-128"/>
                <a:ea typeface="Meiryo UI" panose="020B0604030504040204" pitchFamily="50" charset="-128"/>
              </a:rPr>
              <a:t>：行政手続き関係</a:t>
            </a:r>
            <a:endParaRPr kumimoji="1" lang="en-US" altLang="ja-JP" sz="1050" b="1" dirty="0">
              <a:solidFill>
                <a:schemeClr val="tx1"/>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137304" y="3405572"/>
            <a:ext cx="4427400" cy="1692771"/>
          </a:xfrm>
          <a:prstGeom prst="rect">
            <a:avLst/>
          </a:prstGeom>
        </p:spPr>
        <p:txBody>
          <a:bodyPr wrap="square">
            <a:spAutoFit/>
          </a:bodyPr>
          <a:lstStyle/>
          <a:p>
            <a:pPr marL="285750" indent="-285750">
              <a:buFont typeface="Arial" panose="020B0604020202020204" pitchFamily="34" charset="0"/>
              <a:buChar char="•"/>
            </a:pPr>
            <a:r>
              <a:rPr lang="ja-JP" altLang="en-US" sz="1400" b="1" dirty="0" smtClean="0">
                <a:latin typeface="Meiryo UI" panose="020B0604030504040204" pitchFamily="50" charset="-128"/>
                <a:ea typeface="Meiryo UI" panose="020B0604030504040204" pitchFamily="50" charset="-128"/>
              </a:rPr>
              <a:t>事</a:t>
            </a:r>
            <a:r>
              <a:rPr lang="ja-JP" altLang="en-US" sz="1400" b="1" dirty="0">
                <a:latin typeface="Meiryo UI" panose="020B0604030504040204" pitchFamily="50" charset="-128"/>
                <a:ea typeface="Meiryo UI" panose="020B0604030504040204" pitchFamily="50" charset="-128"/>
              </a:rPr>
              <a:t>業者マッチング</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キャッシュレスサービス提供者と商店街</a:t>
            </a:r>
            <a:r>
              <a:rPr lang="ja-JP" altLang="en-US" sz="1200" dirty="0">
                <a:latin typeface="Meiryo UI" panose="020B0604030504040204" pitchFamily="50" charset="-128"/>
                <a:ea typeface="Meiryo UI" panose="020B0604030504040204" pitchFamily="50" charset="-128"/>
              </a:rPr>
              <a:t>などの導入希望事業者</a:t>
            </a:r>
            <a:r>
              <a:rPr lang="ja-JP" altLang="en-US" sz="1200" dirty="0" smtClean="0">
                <a:latin typeface="Meiryo UI" panose="020B0604030504040204" pitchFamily="50" charset="-128"/>
                <a:ea typeface="Meiryo UI" panose="020B0604030504040204" pitchFamily="50" charset="-128"/>
              </a:rPr>
              <a:t>とを</a:t>
            </a:r>
            <a:endParaRPr lang="en-US" altLang="ja-JP" sz="1200" dirty="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橋渡し。</a:t>
            </a:r>
            <a:endParaRPr lang="ja-JP" altLang="en-US" sz="1400" dirty="0">
              <a:latin typeface="Meiryo UI" panose="020B0604030504040204" pitchFamily="50" charset="-128"/>
              <a:ea typeface="Meiryo UI" panose="020B0604030504040204" pitchFamily="50" charset="-128"/>
            </a:endParaRPr>
          </a:p>
          <a:p>
            <a:endParaRPr lang="en-US" altLang="ja-JP" sz="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b="1" dirty="0" smtClean="0">
                <a:latin typeface="Meiryo UI" panose="020B0604030504040204" pitchFamily="50" charset="-128"/>
                <a:ea typeface="Meiryo UI" panose="020B0604030504040204" pitchFamily="50" charset="-128"/>
              </a:rPr>
              <a:t>消費者・事</a:t>
            </a:r>
            <a:r>
              <a:rPr lang="ja-JP" altLang="en-US" sz="1400" b="1" dirty="0">
                <a:latin typeface="Meiryo UI" panose="020B0604030504040204" pitchFamily="50" charset="-128"/>
                <a:ea typeface="Meiryo UI" panose="020B0604030504040204" pitchFamily="50" charset="-128"/>
              </a:rPr>
              <a:t>業者への普及啓発</a:t>
            </a:r>
          </a:p>
          <a:p>
            <a:r>
              <a:rPr lang="ja-JP" altLang="en-US" sz="1200" dirty="0" smtClean="0">
                <a:latin typeface="Meiryo UI" panose="020B0604030504040204" pitchFamily="50" charset="-128"/>
                <a:ea typeface="Meiryo UI" panose="020B0604030504040204" pitchFamily="50" charset="-128"/>
              </a:rPr>
              <a:t>　　消費者</a:t>
            </a:r>
            <a:r>
              <a:rPr lang="ja-JP" altLang="en-US" sz="1200" dirty="0">
                <a:latin typeface="Meiryo UI" panose="020B0604030504040204" pitchFamily="50" charset="-128"/>
                <a:ea typeface="Meiryo UI" panose="020B0604030504040204" pitchFamily="50" charset="-128"/>
              </a:rPr>
              <a:t>や</a:t>
            </a:r>
            <a:r>
              <a:rPr lang="ja-JP" altLang="en-US" sz="1200" dirty="0" smtClean="0">
                <a:latin typeface="Meiryo UI" panose="020B0604030504040204" pitchFamily="50" charset="-128"/>
                <a:ea typeface="Meiryo UI" panose="020B0604030504040204" pitchFamily="50" charset="-128"/>
              </a:rPr>
              <a:t>事業者が抱える悩み解決のための普及啓発の展開</a:t>
            </a:r>
            <a:r>
              <a:rPr lang="ja-JP" altLang="en-US" sz="1200" dirty="0">
                <a:latin typeface="Meiryo UI" panose="020B0604030504040204" pitchFamily="50" charset="-128"/>
                <a:ea typeface="Meiryo UI" panose="020B0604030504040204" pitchFamily="50" charset="-128"/>
              </a:rPr>
              <a:t>。</a:t>
            </a:r>
          </a:p>
          <a:p>
            <a:endParaRPr lang="en-US" altLang="ja-JP" sz="600" dirty="0" smtClean="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b="1" dirty="0" smtClean="0">
                <a:latin typeface="Meiryo UI" panose="020B0604030504040204" pitchFamily="50" charset="-128"/>
                <a:ea typeface="Meiryo UI" panose="020B0604030504040204" pitchFamily="50" charset="-128"/>
              </a:rPr>
              <a:t>実証</a:t>
            </a:r>
            <a:r>
              <a:rPr lang="ja-JP" altLang="en-US" sz="1400" b="1" dirty="0">
                <a:latin typeface="Meiryo UI" panose="020B0604030504040204" pitchFamily="50" charset="-128"/>
                <a:ea typeface="Meiryo UI" panose="020B0604030504040204" pitchFamily="50" charset="-128"/>
              </a:rPr>
              <a:t>フィールドの提供</a:t>
            </a:r>
          </a:p>
          <a:p>
            <a:r>
              <a:rPr lang="ja-JP" altLang="en-US" sz="1200" dirty="0" smtClean="0">
                <a:latin typeface="Meiryo UI" panose="020B0604030504040204" pitchFamily="50" charset="-128"/>
                <a:ea typeface="Meiryo UI" panose="020B0604030504040204" pitchFamily="50" charset="-128"/>
              </a:rPr>
              <a:t>　　事</a:t>
            </a:r>
            <a:r>
              <a:rPr lang="ja-JP" altLang="en-US" sz="1200" dirty="0">
                <a:latin typeface="Meiryo UI" panose="020B0604030504040204" pitchFamily="50" charset="-128"/>
                <a:ea typeface="Meiryo UI" panose="020B0604030504040204" pitchFamily="50" charset="-128"/>
              </a:rPr>
              <a:t>業者が行う最新</a:t>
            </a:r>
            <a:r>
              <a:rPr lang="ja-JP" altLang="en-US" sz="1200" dirty="0" smtClean="0">
                <a:latin typeface="Meiryo UI" panose="020B0604030504040204" pitchFamily="50" charset="-128"/>
                <a:ea typeface="Meiryo UI" panose="020B0604030504040204" pitchFamily="50" charset="-128"/>
              </a:rPr>
              <a:t>技術の実証フィールドの提供。</a:t>
            </a:r>
            <a:endParaRPr lang="ja-JP" altLang="en-US" sz="1200" dirty="0">
              <a:latin typeface="Meiryo UI" panose="020B0604030504040204" pitchFamily="50" charset="-128"/>
              <a:ea typeface="Meiryo UI" panose="020B0604030504040204" pitchFamily="50" charset="-128"/>
            </a:endParaRPr>
          </a:p>
        </p:txBody>
      </p:sp>
      <p:sp>
        <p:nvSpPr>
          <p:cNvPr id="35" name="正方形/長方形 34"/>
          <p:cNvSpPr/>
          <p:nvPr/>
        </p:nvSpPr>
        <p:spPr>
          <a:xfrm>
            <a:off x="137304" y="2487476"/>
            <a:ext cx="4427400" cy="738664"/>
          </a:xfrm>
          <a:prstGeom prst="rect">
            <a:avLst/>
          </a:prstGeom>
        </p:spPr>
        <p:txBody>
          <a:bodyPr wrap="square">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rPr>
              <a:t>年１月</a:t>
            </a:r>
            <a:r>
              <a:rPr lang="ja-JP" altLang="en-US" sz="1400" dirty="0">
                <a:latin typeface="Meiryo UI" panose="020B0604030504040204" pitchFamily="50" charset="-128"/>
                <a:ea typeface="Meiryo UI" panose="020B0604030504040204" pitchFamily="50" charset="-128"/>
              </a:rPr>
              <a:t>から、自動車税、個人事業税、</a:t>
            </a:r>
            <a:r>
              <a:rPr lang="ja-JP" altLang="en-US" sz="1400" dirty="0" smtClean="0">
                <a:latin typeface="Meiryo UI" panose="020B0604030504040204" pitchFamily="50" charset="-128"/>
                <a:ea typeface="Meiryo UI" panose="020B0604030504040204" pitchFamily="50" charset="-128"/>
              </a:rPr>
              <a:t>不動産取得</a:t>
            </a:r>
            <a:r>
              <a:rPr lang="ja-JP" altLang="en-US" sz="1400" dirty="0">
                <a:latin typeface="Meiryo UI" panose="020B0604030504040204" pitchFamily="50" charset="-128"/>
                <a:ea typeface="Meiryo UI" panose="020B0604030504040204" pitchFamily="50" charset="-128"/>
              </a:rPr>
              <a:t>税</a:t>
            </a:r>
            <a:r>
              <a:rPr lang="ja-JP" altLang="en-US" sz="1400" dirty="0" smtClean="0">
                <a:latin typeface="Meiryo UI" panose="020B0604030504040204" pitchFamily="50" charset="-128"/>
                <a:ea typeface="Meiryo UI" panose="020B0604030504040204" pitchFamily="50" charset="-128"/>
              </a:rPr>
              <a:t>の支払い</a:t>
            </a:r>
            <a:r>
              <a:rPr lang="ja-JP" altLang="en-US" sz="1400" dirty="0">
                <a:latin typeface="Meiryo UI" panose="020B0604030504040204" pitchFamily="50" charset="-128"/>
                <a:ea typeface="Meiryo UI" panose="020B0604030504040204" pitchFamily="50" charset="-128"/>
              </a:rPr>
              <a:t>に「ＬＩＮＥ Ｐａｙ</a:t>
            </a:r>
            <a:r>
              <a:rPr lang="ja-JP" altLang="en-US" sz="1400" dirty="0" smtClean="0">
                <a:latin typeface="Meiryo UI" panose="020B0604030504040204" pitchFamily="50" charset="-128"/>
                <a:ea typeface="Meiryo UI" panose="020B0604030504040204" pitchFamily="50" charset="-128"/>
              </a:rPr>
              <a:t>」を導入。</a:t>
            </a:r>
            <a:r>
              <a:rPr lang="ja-JP" altLang="en-US" sz="1400" b="1" u="sng" dirty="0" smtClean="0">
                <a:latin typeface="Meiryo UI" panose="020B0604030504040204" pitchFamily="50" charset="-128"/>
                <a:ea typeface="Meiryo UI" panose="020B0604030504040204" pitchFamily="50" charset="-128"/>
              </a:rPr>
              <a:t>（都道府県初）</a:t>
            </a:r>
            <a:endParaRPr lang="ja-JP" altLang="en-US" sz="1400" b="1" u="sng" dirty="0">
              <a:latin typeface="Meiryo UI" panose="020B0604030504040204" pitchFamily="50" charset="-128"/>
              <a:ea typeface="Meiryo UI" panose="020B0604030504040204" pitchFamily="50" charset="-128"/>
            </a:endParaRPr>
          </a:p>
        </p:txBody>
      </p:sp>
      <p:sp>
        <p:nvSpPr>
          <p:cNvPr id="37" name="正方形/長方形 36"/>
          <p:cNvSpPr/>
          <p:nvPr/>
        </p:nvSpPr>
        <p:spPr>
          <a:xfrm>
            <a:off x="137304" y="1473718"/>
            <a:ext cx="4427400" cy="738664"/>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令和</a:t>
            </a:r>
            <a:r>
              <a:rPr lang="ja-JP" altLang="en-US" sz="1400" dirty="0" smtClean="0">
                <a:latin typeface="Meiryo UI" panose="020B0604030504040204" pitchFamily="50" charset="-128"/>
                <a:ea typeface="Meiryo UI" panose="020B0604030504040204" pitchFamily="50" charset="-128"/>
              </a:rPr>
              <a:t>元年６月</a:t>
            </a:r>
            <a:r>
              <a:rPr lang="ja-JP" altLang="en-US" sz="1400" dirty="0">
                <a:latin typeface="Meiryo UI" panose="020B0604030504040204" pitchFamily="50" charset="-128"/>
                <a:ea typeface="Meiryo UI" panose="020B0604030504040204" pitchFamily="50" charset="-128"/>
              </a:rPr>
              <a:t>、かながわ県民活動サポートセンターにおいて会議室等使用料及び駐車場料金についてキャッシュレス決済を導入。</a:t>
            </a: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19</a:t>
            </a:fld>
            <a:endParaRPr kumimoji="1" lang="ja-JP" altLang="en-US" dirty="0"/>
          </a:p>
        </p:txBody>
      </p:sp>
      <p:cxnSp>
        <p:nvCxnSpPr>
          <p:cNvPr id="24" name="直線コネクタ 23"/>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684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598" y="1222567"/>
            <a:ext cx="5947462" cy="535531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第</a:t>
            </a:r>
            <a:r>
              <a:rPr kumimoji="1" lang="ja-JP" altLang="en-US" b="1" dirty="0">
                <a:latin typeface="Meiryo UI" panose="020B0604030504040204" pitchFamily="50" charset="-128"/>
                <a:ea typeface="Meiryo UI" panose="020B0604030504040204" pitchFamily="50" charset="-128"/>
              </a:rPr>
              <a:t>１</a:t>
            </a:r>
            <a:r>
              <a:rPr kumimoji="1" lang="ja-JP" altLang="en-US" b="1" dirty="0" smtClean="0">
                <a:latin typeface="Meiryo UI" panose="020B0604030504040204" pitchFamily="50" charset="-128"/>
                <a:ea typeface="Meiryo UI" panose="020B0604030504040204" pitchFamily="50" charset="-128"/>
              </a:rPr>
              <a:t>章　</a:t>
            </a:r>
            <a:r>
              <a:rPr kumimoji="1" lang="ja-JP" altLang="en-US" b="1" dirty="0">
                <a:latin typeface="Meiryo UI" panose="020B0604030504040204" pitchFamily="50" charset="-128"/>
                <a:ea typeface="Meiryo UI" panose="020B0604030504040204" pitchFamily="50" charset="-128"/>
              </a:rPr>
              <a:t>キャッシュレスの現状と</a:t>
            </a:r>
            <a:r>
              <a:rPr kumimoji="1" lang="ja-JP" altLang="en-US" b="1" dirty="0" smtClean="0">
                <a:latin typeface="Meiryo UI" panose="020B0604030504040204" pitchFamily="50" charset="-128"/>
                <a:ea typeface="Meiryo UI" panose="020B0604030504040204" pitchFamily="50" charset="-128"/>
              </a:rPr>
              <a:t>課題</a:t>
            </a:r>
            <a:endParaRPr kumimoji="1" lang="en-US" altLang="ja-JP" b="1"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①　キャッシュレスの</a:t>
            </a:r>
            <a:r>
              <a:rPr kumimoji="1" lang="ja-JP" altLang="en-US" dirty="0">
                <a:latin typeface="Meiryo UI" panose="020B0604030504040204" pitchFamily="50" charset="-128"/>
                <a:ea typeface="Meiryo UI" panose="020B0604030504040204" pitchFamily="50" charset="-128"/>
              </a:rPr>
              <a:t>意義と決済手段の</a:t>
            </a:r>
            <a:r>
              <a:rPr kumimoji="1" lang="ja-JP" altLang="en-US" dirty="0" smtClean="0">
                <a:latin typeface="Meiryo UI" panose="020B0604030504040204" pitchFamily="50" charset="-128"/>
                <a:ea typeface="Meiryo UI" panose="020B0604030504040204" pitchFamily="50" charset="-128"/>
              </a:rPr>
              <a:t>種類、新たな決済手段</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②　</a:t>
            </a:r>
            <a:r>
              <a:rPr kumimoji="1" lang="ja-JP" altLang="en-US" dirty="0">
                <a:latin typeface="Meiryo UI" panose="020B0604030504040204" pitchFamily="50" charset="-128"/>
                <a:ea typeface="Meiryo UI" panose="020B0604030504040204" pitchFamily="50" charset="-128"/>
              </a:rPr>
              <a:t>世界及び日本の普及</a:t>
            </a:r>
            <a:r>
              <a:rPr kumimoji="1" lang="ja-JP" altLang="en-US" dirty="0" smtClean="0">
                <a:latin typeface="Meiryo UI" panose="020B0604030504040204" pitchFamily="50" charset="-128"/>
                <a:ea typeface="Meiryo UI" panose="020B0604030504040204" pitchFamily="50" charset="-128"/>
              </a:rPr>
              <a:t>状況比較</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③</a:t>
            </a:r>
            <a:r>
              <a:rPr kumimoji="1" lang="ja-JP" altLang="en-US" dirty="0">
                <a:latin typeface="Meiryo UI" panose="020B0604030504040204" pitchFamily="50" charset="-128"/>
                <a:ea typeface="Meiryo UI" panose="020B0604030504040204" pitchFamily="50" charset="-128"/>
              </a:rPr>
              <a:t>　政府主導による海外のキャッシュレス推進</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④　訪日外国人旅行者の決済手段に関する</a:t>
            </a:r>
            <a:r>
              <a:rPr kumimoji="1" lang="ja-JP" altLang="en-US" dirty="0" smtClean="0">
                <a:latin typeface="Meiryo UI" panose="020B0604030504040204" pitchFamily="50" charset="-128"/>
                <a:ea typeface="Meiryo UI" panose="020B0604030504040204" pitchFamily="50" charset="-128"/>
              </a:rPr>
              <a:t>状況</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⑤　</a:t>
            </a:r>
            <a:r>
              <a:rPr kumimoji="1" lang="ja-JP" altLang="en-US" dirty="0" smtClean="0">
                <a:latin typeface="Meiryo UI" panose="020B0604030504040204" pitchFamily="50" charset="-128"/>
                <a:ea typeface="Meiryo UI" panose="020B0604030504040204" pitchFamily="50" charset="-128"/>
              </a:rPr>
              <a:t>タクシーのキャッシュレス</a:t>
            </a:r>
            <a:endParaRPr kumimoji="1" lang="en-US" altLang="ja-JP" dirty="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⑥</a:t>
            </a:r>
            <a:r>
              <a:rPr kumimoji="1" lang="ja-JP" altLang="en-US" dirty="0" smtClean="0">
                <a:latin typeface="Meiryo UI" panose="020B0604030504040204" pitchFamily="50" charset="-128"/>
                <a:ea typeface="Meiryo UI" panose="020B0604030504040204" pitchFamily="50" charset="-128"/>
              </a:rPr>
              <a:t>　キャッシュレスのメリット（事業者・利用者）</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⑦　キャッシュレスに対する事業者と利用者の意識</a:t>
            </a:r>
            <a:endParaRPr kumimoji="1" lang="en-US" altLang="ja-JP" dirty="0" smtClean="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第２章</a:t>
            </a:r>
            <a:r>
              <a:rPr kumimoji="1" lang="ja-JP" altLang="en-US" b="1" dirty="0">
                <a:latin typeface="Meiryo UI" panose="020B0604030504040204" pitchFamily="50" charset="-128"/>
                <a:ea typeface="Meiryo UI" panose="020B0604030504040204" pitchFamily="50" charset="-128"/>
              </a:rPr>
              <a:t>　</a:t>
            </a:r>
            <a:r>
              <a:rPr kumimoji="1" lang="ja-JP" altLang="en-US" b="1" dirty="0" smtClean="0">
                <a:latin typeface="Meiryo UI" panose="020B0604030504040204" pitchFamily="50" charset="-128"/>
                <a:ea typeface="Meiryo UI" panose="020B0604030504040204" pitchFamily="50" charset="-128"/>
              </a:rPr>
              <a:t>自治体のキャッシュレス</a:t>
            </a:r>
            <a:r>
              <a:rPr kumimoji="1" lang="ja-JP" altLang="en-US" b="1" dirty="0">
                <a:latin typeface="Meiryo UI" panose="020B0604030504040204" pitchFamily="50" charset="-128"/>
                <a:ea typeface="Meiryo UI" panose="020B0604030504040204" pitchFamily="50" charset="-128"/>
              </a:rPr>
              <a:t>の現状と</a:t>
            </a:r>
            <a:r>
              <a:rPr kumimoji="1" lang="ja-JP" altLang="en-US" b="1" dirty="0" smtClean="0">
                <a:latin typeface="Meiryo UI" panose="020B0604030504040204" pitchFamily="50" charset="-128"/>
                <a:ea typeface="Meiryo UI" panose="020B0604030504040204" pitchFamily="50" charset="-128"/>
              </a:rPr>
              <a:t>課題</a:t>
            </a:r>
            <a:endParaRPr kumimoji="1" lang="en-US" altLang="ja-JP" b="1"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①</a:t>
            </a:r>
            <a:r>
              <a:rPr kumimoji="1" lang="ja-JP" altLang="en-US" dirty="0">
                <a:latin typeface="Meiryo UI" panose="020B0604030504040204" pitchFamily="50" charset="-128"/>
                <a:ea typeface="Meiryo UI" panose="020B0604030504040204" pitchFamily="50" charset="-128"/>
              </a:rPr>
              <a:t>　国内自治体の取り組み</a:t>
            </a:r>
            <a:r>
              <a:rPr kumimoji="1" lang="ja-JP" altLang="en-US" dirty="0" smtClean="0">
                <a:latin typeface="Meiryo UI" panose="020B0604030504040204" pitchFamily="50" charset="-128"/>
                <a:ea typeface="Meiryo UI" panose="020B0604030504040204" pitchFamily="50" charset="-128"/>
              </a:rPr>
              <a:t>事例</a:t>
            </a:r>
            <a:r>
              <a:rPr kumimoji="1" lang="ja-JP" altLang="en-US" sz="1400" dirty="0" smtClean="0">
                <a:latin typeface="Meiryo UI" panose="020B0604030504040204" pitchFamily="50" charset="-128"/>
                <a:ea typeface="Meiryo UI" panose="020B0604030504040204" pitchFamily="50" charset="-128"/>
              </a:rPr>
              <a:t>（神奈川県、福岡市、東京都）</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②</a:t>
            </a:r>
            <a:r>
              <a:rPr kumimoji="1" lang="ja-JP" altLang="en-US" dirty="0">
                <a:latin typeface="Meiryo UI" panose="020B0604030504040204" pitchFamily="50" charset="-128"/>
                <a:ea typeface="Meiryo UI" panose="020B0604030504040204" pitchFamily="50" charset="-128"/>
              </a:rPr>
              <a:t>　キャッシュレス導入状況と課題</a:t>
            </a:r>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大阪府、大阪市</a:t>
            </a:r>
            <a:r>
              <a:rPr kumimoji="1" lang="ja-JP" altLang="en-US" sz="1400" dirty="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府内市町村）</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③</a:t>
            </a:r>
            <a:r>
              <a:rPr kumimoji="1" lang="ja-JP" altLang="en-US" dirty="0">
                <a:latin typeface="Meiryo UI" panose="020B0604030504040204" pitchFamily="50" charset="-128"/>
                <a:ea typeface="Meiryo UI" panose="020B0604030504040204" pitchFamily="50" charset="-128"/>
              </a:rPr>
              <a:t>　</a:t>
            </a:r>
            <a:r>
              <a:rPr kumimoji="1" lang="ja-JP" altLang="en-US" dirty="0" smtClean="0">
                <a:latin typeface="Meiryo UI" panose="020B0604030504040204" pitchFamily="50" charset="-128"/>
                <a:ea typeface="Meiryo UI" panose="020B0604030504040204" pitchFamily="50" charset="-128"/>
              </a:rPr>
              <a:t>府内市町村の取組み状況</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rPr>
              <a:t>　④</a:t>
            </a:r>
            <a:r>
              <a:rPr kumimoji="1" lang="ja-JP" altLang="en-US" dirty="0">
                <a:latin typeface="Meiryo UI" panose="020B0604030504040204" pitchFamily="50" charset="-128"/>
                <a:ea typeface="Meiryo UI" panose="020B0604030504040204" pitchFamily="50" charset="-128"/>
              </a:rPr>
              <a:t>　自治体の中でまずはどこから取り組むべきか</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rPr>
              <a:t>第</a:t>
            </a:r>
            <a:r>
              <a:rPr kumimoji="1" lang="ja-JP" altLang="en-US" b="1" dirty="0">
                <a:latin typeface="Meiryo UI" panose="020B0604030504040204" pitchFamily="50" charset="-128"/>
                <a:ea typeface="Meiryo UI" panose="020B0604030504040204" pitchFamily="50" charset="-128"/>
              </a:rPr>
              <a:t>３</a:t>
            </a:r>
            <a:r>
              <a:rPr kumimoji="1" lang="ja-JP" altLang="en-US" b="1" dirty="0" smtClean="0">
                <a:latin typeface="Meiryo UI" panose="020B0604030504040204" pitchFamily="50" charset="-128"/>
                <a:ea typeface="Meiryo UI" panose="020B0604030504040204" pitchFamily="50" charset="-128"/>
              </a:rPr>
              <a:t>章　大阪におけるキャッシュレス戦略</a:t>
            </a:r>
            <a:endParaRPr kumimoji="1" lang="en-US" altLang="ja-JP" b="1"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①　大阪におけるキャッシュレスの今後の</a:t>
            </a:r>
            <a:r>
              <a:rPr kumimoji="1" lang="ja-JP" altLang="en-US" dirty="0" smtClean="0">
                <a:latin typeface="Meiryo UI" panose="020B0604030504040204" pitchFamily="50" charset="-128"/>
                <a:ea typeface="Meiryo UI" panose="020B0604030504040204" pitchFamily="50" charset="-128"/>
              </a:rPr>
              <a:t>方向性</a:t>
            </a:r>
            <a:endParaRPr kumimoji="1" lang="en-US" altLang="ja-JP" dirty="0" smtClean="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②　</a:t>
            </a:r>
            <a:r>
              <a:rPr kumimoji="1" lang="ja-JP" altLang="en-US" dirty="0" smtClean="0">
                <a:latin typeface="Meiryo UI" panose="020B0604030504040204" pitchFamily="50" charset="-128"/>
                <a:ea typeface="Meiryo UI" panose="020B0604030504040204" pitchFamily="50" charset="-128"/>
              </a:rPr>
              <a:t>はんこレス導入によるメリット</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③　</a:t>
            </a:r>
            <a:r>
              <a:rPr kumimoji="1" lang="ja-JP" altLang="en-US" dirty="0" smtClean="0">
                <a:latin typeface="Meiryo UI" panose="020B0604030504040204" pitchFamily="50" charset="-128"/>
                <a:ea typeface="Meiryo UI" panose="020B0604030504040204" pitchFamily="50" charset="-128"/>
              </a:rPr>
              <a:t>都市のキャッシュレス化に向けた取組みの例</a:t>
            </a:r>
            <a:endParaRPr kumimoji="1" lang="en-US" altLang="ja-JP"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3883676" y="394867"/>
            <a:ext cx="1380506" cy="523220"/>
          </a:xfrm>
          <a:prstGeom prst="rect">
            <a:avLst/>
          </a:prstGeom>
          <a:noFill/>
        </p:spPr>
        <p:txBody>
          <a:bodyPr wrap="none" rtlCol="0">
            <a:spAutoFit/>
          </a:bodyPr>
          <a:lstStyle/>
          <a:p>
            <a:r>
              <a:rPr kumimoji="1" lang="ja-JP" altLang="en-US" sz="2800" dirty="0" smtClean="0">
                <a:latin typeface="Meiryo UI" panose="020B0604030504040204" pitchFamily="50" charset="-128"/>
                <a:ea typeface="Meiryo UI" panose="020B0604030504040204" pitchFamily="50" charset="-128"/>
              </a:rPr>
              <a:t>目　　次</a:t>
            </a:r>
            <a:endParaRPr kumimoji="1" lang="ja-JP" altLang="en-US" sz="28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833FD9DB-8AA9-4F3D-AD0E-5B9A4C1D4898}" type="slidenum">
              <a:rPr kumimoji="1" lang="ja-JP" altLang="en-US" smtClean="0"/>
              <a:t>2</a:t>
            </a:fld>
            <a:endParaRPr kumimoji="1" lang="ja-JP" altLang="en-US" dirty="0"/>
          </a:p>
        </p:txBody>
      </p:sp>
    </p:spTree>
    <p:extLst>
      <p:ext uri="{BB962C8B-B14F-4D97-AF65-F5344CB8AC3E}">
        <p14:creationId xmlns:p14="http://schemas.microsoft.com/office/powerpoint/2010/main" val="942449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69456" y="105371"/>
            <a:ext cx="5713424"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自治体のキャッシュレス（東京都の考え方）</a:t>
            </a:r>
            <a:endParaRPr kumimoji="1" lang="ja-JP" altLang="en-US" sz="2400" b="1"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075591644"/>
              </p:ext>
            </p:extLst>
          </p:nvPr>
        </p:nvGraphicFramePr>
        <p:xfrm>
          <a:off x="190768" y="1717767"/>
          <a:ext cx="8818235" cy="3931920"/>
        </p:xfrm>
        <a:graphic>
          <a:graphicData uri="http://schemas.openxmlformats.org/drawingml/2006/table">
            <a:tbl>
              <a:tblPr firstRow="1" bandRow="1">
                <a:tableStyleId>{5C22544A-7EE6-4342-B048-85BDC9FD1C3A}</a:tableStyleId>
              </a:tblPr>
              <a:tblGrid>
                <a:gridCol w="8818235">
                  <a:extLst>
                    <a:ext uri="{9D8B030D-6E8A-4147-A177-3AD203B41FA5}">
                      <a16:colId xmlns:a16="http://schemas.microsoft.com/office/drawing/2014/main" val="4032942488"/>
                    </a:ext>
                  </a:extLst>
                </a:gridCol>
              </a:tblGrid>
              <a:tr h="360612">
                <a:tc>
                  <a:txBody>
                    <a:bodyPr/>
                    <a:lstStyle/>
                    <a:p>
                      <a:pPr algn="ctr"/>
                      <a:r>
                        <a:rPr kumimoji="1" lang="ja-JP" altLang="en-US" dirty="0" smtClean="0">
                          <a:latin typeface="メイリオ" panose="020B0604030504040204" pitchFamily="50" charset="-128"/>
                          <a:ea typeface="メイリオ" panose="020B0604030504040204" pitchFamily="50" charset="-128"/>
                        </a:rPr>
                        <a:t>「３つのレス」</a:t>
                      </a:r>
                      <a:endParaRPr kumimoji="1" lang="en-US" altLang="ja-JP" dirty="0" smtClean="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559697"/>
                  </a:ext>
                </a:extLst>
              </a:tr>
              <a:tr h="1115314">
                <a:tc>
                  <a:txBody>
                    <a:bodyPr/>
                    <a:lstStyle/>
                    <a:p>
                      <a:pPr marL="179388" indent="-179388"/>
                      <a:r>
                        <a:rPr kumimoji="1" lang="ja-JP" altLang="en-US" sz="1800" b="1" dirty="0" smtClean="0">
                          <a:latin typeface="メイリオ" panose="020B0604030504040204" pitchFamily="50" charset="-128"/>
                          <a:ea typeface="メイリオ" panose="020B0604030504040204" pitchFamily="50" charset="-128"/>
                        </a:rPr>
                        <a:t>○はんこレス（中間処理レス）</a:t>
                      </a:r>
                      <a:endParaRPr kumimoji="1" lang="en-US" altLang="ja-JP" sz="1800" b="1" dirty="0" smtClean="0">
                        <a:latin typeface="メイリオ" panose="020B0604030504040204" pitchFamily="50" charset="-128"/>
                        <a:ea typeface="メイリオ" panose="020B0604030504040204" pitchFamily="50" charset="-128"/>
                      </a:endParaRPr>
                    </a:p>
                    <a:p>
                      <a:pPr marL="0" indent="0"/>
                      <a:r>
                        <a:rPr kumimoji="1" lang="ja-JP" altLang="en-US" sz="1800" dirty="0" smtClean="0">
                          <a:latin typeface="メイリオ" panose="020B0604030504040204" pitchFamily="50" charset="-128"/>
                          <a:ea typeface="メイリオ" panose="020B0604030504040204" pitchFamily="50" charset="-128"/>
                        </a:rPr>
                        <a:t>　都庁における生産性の向上を図るため、中間処理の可視化とともに、はんこ処理の電子化を推進し、都庁の業務の基盤となる総務事務の改革につなげていく。</a:t>
                      </a:r>
                      <a:endParaRPr kumimoji="1" lang="en-US" altLang="ja-JP" sz="1800" dirty="0" smtClean="0">
                        <a:latin typeface="メイリオ" panose="020B0604030504040204" pitchFamily="50" charset="-128"/>
                        <a:ea typeface="メイリオ" panose="020B0604030504040204" pitchFamily="50" charset="-128"/>
                      </a:endParaRPr>
                    </a:p>
                    <a:p>
                      <a:pPr marL="442913" marR="0" lvl="0" indent="-442913" algn="l" defTabSz="914400" rtl="0" eaLnBrk="1" fontAlgn="auto" latinLnBrk="0" hangingPunct="1">
                        <a:lnSpc>
                          <a:spcPct val="100000"/>
                        </a:lnSpc>
                        <a:spcBef>
                          <a:spcPts val="0"/>
                        </a:spcBef>
                        <a:spcAft>
                          <a:spcPts val="0"/>
                        </a:spcAft>
                        <a:buClrTx/>
                        <a:buSzTx/>
                        <a:buFontTx/>
                        <a:buNone/>
                        <a:tabLst/>
                        <a:defRPr/>
                      </a:pPr>
                      <a:r>
                        <a:rPr kumimoji="1" lang="ja-JP" altLang="en-US" sz="1800" dirty="0" smtClean="0">
                          <a:latin typeface="メイリオ" panose="020B0604030504040204" pitchFamily="50" charset="-128"/>
                          <a:ea typeface="メイリオ" panose="020B0604030504040204" pitchFamily="50" charset="-128"/>
                        </a:rPr>
                        <a:t>⇒</a:t>
                      </a:r>
                      <a:r>
                        <a:rPr kumimoji="1" lang="zh-TW" altLang="en-US" sz="1800" dirty="0" smtClean="0">
                          <a:latin typeface="メイリオ" panose="020B0604030504040204" pitchFamily="50" charset="-128"/>
                          <a:ea typeface="メイリオ" panose="020B0604030504040204" pitchFamily="50" charset="-128"/>
                        </a:rPr>
                        <a:t>電子決定率：令和２年度末</a:t>
                      </a:r>
                      <a:r>
                        <a:rPr kumimoji="1" lang="ja-JP" altLang="en-US" sz="1800" baseline="0" dirty="0" smtClean="0">
                          <a:latin typeface="メイリオ" panose="020B0604030504040204" pitchFamily="50" charset="-128"/>
                          <a:ea typeface="メイリオ" panose="020B0604030504040204" pitchFamily="50" charset="-128"/>
                        </a:rPr>
                        <a:t> </a:t>
                      </a:r>
                      <a:r>
                        <a:rPr kumimoji="1" lang="en-US" altLang="zh-TW" sz="1800" dirty="0" smtClean="0">
                          <a:latin typeface="メイリオ" panose="020B0604030504040204" pitchFamily="50" charset="-128"/>
                          <a:ea typeface="メイリオ" panose="020B0604030504040204" pitchFamily="50" charset="-128"/>
                        </a:rPr>
                        <a:t>80</a:t>
                      </a:r>
                      <a:r>
                        <a:rPr kumimoji="1" lang="zh-TW" altLang="en-US" sz="1800" dirty="0" smtClean="0">
                          <a:latin typeface="メイリオ" panose="020B0604030504040204" pitchFamily="50" charset="-128"/>
                          <a:ea typeface="メイリオ" panose="020B0604030504040204" pitchFamily="50" charset="-128"/>
                        </a:rPr>
                        <a:t>％</a:t>
                      </a:r>
                      <a:endParaRPr kumimoji="1" lang="ja-JP" altLang="en-US" sz="1800" dirty="0" smtClean="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067687"/>
                  </a:ext>
                </a:extLst>
              </a:tr>
              <a:tr h="1446301">
                <a:tc>
                  <a:txBody>
                    <a:bodyPr/>
                    <a:lstStyle/>
                    <a:p>
                      <a:r>
                        <a:rPr kumimoji="1" lang="ja-JP" altLang="en-US" sz="1800" b="1" dirty="0" smtClean="0">
                          <a:latin typeface="メイリオ" panose="020B0604030504040204" pitchFamily="50" charset="-128"/>
                          <a:ea typeface="メイリオ" panose="020B0604030504040204" pitchFamily="50" charset="-128"/>
                        </a:rPr>
                        <a:t>○ペーパーレス</a:t>
                      </a:r>
                      <a:endParaRPr kumimoji="1" lang="en-US" altLang="ja-JP" sz="1800" b="1" dirty="0" smtClean="0">
                        <a:latin typeface="メイリオ" panose="020B0604030504040204" pitchFamily="50" charset="-128"/>
                        <a:ea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rPr>
                        <a:t>　紙資料をベースとしたこれまでの働き方から、ＩＣＴを活用した効率的で生産性の高い働き方への転換、定着を図るため、ペーパーレスの取組みを推進する。</a:t>
                      </a:r>
                      <a:endParaRPr kumimoji="1" lang="en-US" altLang="ja-JP" sz="1800" dirty="0" smtClean="0">
                        <a:latin typeface="メイリオ" panose="020B0604030504040204" pitchFamily="50" charset="-128"/>
                        <a:ea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rPr>
                        <a:t>⇒コピー用紙の使用量の削減：平成</a:t>
                      </a:r>
                      <a:r>
                        <a:rPr kumimoji="1" lang="en-US" altLang="ja-JP" sz="1800" dirty="0" smtClean="0">
                          <a:latin typeface="メイリオ" panose="020B0604030504040204" pitchFamily="50" charset="-128"/>
                          <a:ea typeface="メイリオ" panose="020B0604030504040204" pitchFamily="50" charset="-128"/>
                        </a:rPr>
                        <a:t>28</a:t>
                      </a:r>
                      <a:r>
                        <a:rPr kumimoji="1" lang="ja-JP" altLang="en-US" sz="1800" dirty="0" smtClean="0">
                          <a:latin typeface="メイリオ" panose="020B0604030504040204" pitchFamily="50" charset="-128"/>
                          <a:ea typeface="メイリオ" panose="020B0604030504040204" pitchFamily="50" charset="-128"/>
                        </a:rPr>
                        <a:t>年度対比</a:t>
                      </a:r>
                      <a:r>
                        <a:rPr kumimoji="1" lang="ja-JP" altLang="en-US" sz="1800" baseline="0" dirty="0" smtClean="0">
                          <a:latin typeface="メイリオ" panose="020B0604030504040204" pitchFamily="50" charset="-128"/>
                          <a:ea typeface="メイリオ" panose="020B0604030504040204" pitchFamily="50" charset="-128"/>
                        </a:rPr>
                        <a:t> </a:t>
                      </a:r>
                      <a:r>
                        <a:rPr kumimoji="1" lang="ja-JP" altLang="en-US" sz="1800" dirty="0" smtClean="0">
                          <a:latin typeface="メイリオ" panose="020B0604030504040204" pitchFamily="50" charset="-128"/>
                          <a:ea typeface="メイリオ" panose="020B0604030504040204" pitchFamily="50" charset="-128"/>
                        </a:rPr>
                        <a:t>△</a:t>
                      </a:r>
                      <a:r>
                        <a:rPr kumimoji="1" lang="en-US" altLang="ja-JP" sz="1800" dirty="0" smtClean="0">
                          <a:latin typeface="メイリオ" panose="020B0604030504040204" pitchFamily="50" charset="-128"/>
                          <a:ea typeface="メイリオ" panose="020B0604030504040204" pitchFamily="50" charset="-128"/>
                        </a:rPr>
                        <a:t>20</a:t>
                      </a:r>
                      <a:r>
                        <a:rPr kumimoji="1" lang="ja-JP" altLang="en-US" sz="1800" dirty="0" smtClean="0">
                          <a:latin typeface="メイリオ" panose="020B0604030504040204" pitchFamily="50" charset="-128"/>
                          <a:ea typeface="メイリオ" panose="020B0604030504040204" pitchFamily="50" charset="-128"/>
                        </a:rPr>
                        <a:t>％</a:t>
                      </a:r>
                    </a:p>
                    <a:p>
                      <a:r>
                        <a:rPr kumimoji="1" lang="ja-JP" altLang="en-US" sz="1800" dirty="0" smtClean="0">
                          <a:latin typeface="メイリオ" panose="020B0604030504040204" pitchFamily="50" charset="-128"/>
                          <a:ea typeface="メイリオ" panose="020B0604030504040204" pitchFamily="50" charset="-128"/>
                        </a:rPr>
                        <a:t>　ペーパーレス会議率：令和２年度末 </a:t>
                      </a:r>
                      <a:r>
                        <a:rPr kumimoji="1" lang="en-US" altLang="ja-JP" sz="1800" dirty="0" smtClean="0">
                          <a:latin typeface="メイリオ" panose="020B0604030504040204" pitchFamily="50" charset="-128"/>
                          <a:ea typeface="メイリオ" panose="020B0604030504040204" pitchFamily="50" charset="-128"/>
                        </a:rPr>
                        <a:t>90</a:t>
                      </a:r>
                      <a:r>
                        <a:rPr kumimoji="1" lang="ja-JP" altLang="en-US" sz="1800" dirty="0" smtClean="0">
                          <a:latin typeface="メイリオ" panose="020B0604030504040204" pitchFamily="50" charset="-128"/>
                          <a:ea typeface="メイリオ" panose="020B0604030504040204" pitchFamily="50" charset="-128"/>
                        </a:rPr>
                        <a:t>％</a:t>
                      </a:r>
                      <a:endParaRPr kumimoji="1" lang="en-US" altLang="ja-JP" sz="1800" dirty="0" smtClean="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276152"/>
                  </a:ext>
                </a:extLst>
              </a:tr>
              <a:tr h="736147">
                <a:tc>
                  <a:txBody>
                    <a:bodyPr/>
                    <a:lstStyle/>
                    <a:p>
                      <a:r>
                        <a:rPr kumimoji="1" lang="ja-JP" altLang="en-US" sz="1800" b="1" dirty="0" smtClean="0">
                          <a:latin typeface="メイリオ" panose="020B0604030504040204" pitchFamily="50" charset="-128"/>
                          <a:ea typeface="メイリオ" panose="020B0604030504040204" pitchFamily="50" charset="-128"/>
                        </a:rPr>
                        <a:t>○キャッシュレス</a:t>
                      </a:r>
                      <a:endParaRPr kumimoji="1" lang="en-US" altLang="ja-JP" sz="1800" b="1" dirty="0" smtClean="0">
                        <a:latin typeface="メイリオ" panose="020B0604030504040204" pitchFamily="50" charset="-128"/>
                        <a:ea typeface="メイリオ" panose="020B0604030504040204" pitchFamily="50" charset="-128"/>
                      </a:endParaRPr>
                    </a:p>
                    <a:p>
                      <a:r>
                        <a:rPr kumimoji="1" lang="ja-JP" altLang="en-US" sz="1800" dirty="0" smtClean="0">
                          <a:latin typeface="メイリオ" panose="020B0604030504040204" pitchFamily="50" charset="-128"/>
                          <a:ea typeface="メイリオ" panose="020B0604030504040204" pitchFamily="50" charset="-128"/>
                        </a:rPr>
                        <a:t>　都民サービスの向上とともに、現金紛失等のリスクの軽減や現金取扱い事務の効率化を図るため、都庁におけるキャッシュレス化の推進を図る。</a:t>
                      </a:r>
                      <a:endParaRPr kumimoji="1" lang="en-US" altLang="ja-JP" sz="1800" dirty="0" smtClean="0">
                        <a:latin typeface="メイリオ" panose="020B0604030504040204" pitchFamily="50" charset="-128"/>
                        <a:ea typeface="メイリオ" panose="020B0604030504040204" pitchFamily="50" charset="-128"/>
                      </a:endParaRPr>
                    </a:p>
                  </a:txBody>
                  <a:tcP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4689511"/>
                  </a:ext>
                </a:extLst>
              </a:tr>
            </a:tbl>
          </a:graphicData>
        </a:graphic>
      </p:graphicFrame>
      <p:sp>
        <p:nvSpPr>
          <p:cNvPr id="9" name="正方形/長方形 8"/>
          <p:cNvSpPr/>
          <p:nvPr/>
        </p:nvSpPr>
        <p:spPr>
          <a:xfrm>
            <a:off x="190768" y="6515729"/>
            <a:ext cx="8818234" cy="276999"/>
          </a:xfrm>
          <a:prstGeom prst="rect">
            <a:avLst/>
          </a:prstGeom>
          <a:ln>
            <a:noFill/>
          </a:ln>
        </p:spPr>
        <p:txBody>
          <a:bodyPr wrap="square">
            <a:spAutoFit/>
          </a:bodyPr>
          <a:lstStyle/>
          <a:p>
            <a:r>
              <a:rPr lang="ja-JP" altLang="en-US" sz="1200" dirty="0">
                <a:latin typeface="Meiryo UI" panose="020B0604030504040204" pitchFamily="50" charset="-128"/>
                <a:ea typeface="Meiryo UI" panose="020B0604030504040204" pitchFamily="50" charset="-128"/>
              </a:rPr>
              <a:t>都庁ＢＰＲ：</a:t>
            </a:r>
            <a:r>
              <a:rPr lang="ja-JP" altLang="en-US" sz="1200" dirty="0" smtClean="0">
                <a:latin typeface="Meiryo UI" panose="020B0604030504040204" pitchFamily="50" charset="-128"/>
                <a:ea typeface="Meiryo UI" panose="020B0604030504040204" pitchFamily="50" charset="-128"/>
              </a:rPr>
              <a:t>ビジネス・プロセス・リエンジニアリング</a:t>
            </a:r>
            <a:r>
              <a:rPr lang="ja-JP" altLang="en-US" sz="1200" dirty="0">
                <a:latin typeface="Meiryo UI" panose="020B0604030504040204" pitchFamily="50" charset="-128"/>
                <a:ea typeface="Meiryo UI" panose="020B0604030504040204" pitchFamily="50" charset="-128"/>
              </a:rPr>
              <a:t>の略で、都庁における業務プロセスの抜本的な再構築を目指す</a:t>
            </a:r>
            <a:r>
              <a:rPr lang="ja-JP" altLang="en-US" sz="1200" dirty="0" smtClean="0">
                <a:latin typeface="Meiryo UI" panose="020B0604030504040204" pitchFamily="50" charset="-128"/>
                <a:ea typeface="Meiryo UI" panose="020B0604030504040204" pitchFamily="50" charset="-128"/>
              </a:rPr>
              <a:t>取組みと</a:t>
            </a:r>
            <a:r>
              <a:rPr lang="ja-JP" altLang="en-US" sz="1200" dirty="0">
                <a:latin typeface="Meiryo UI" panose="020B0604030504040204" pitchFamily="50" charset="-128"/>
                <a:ea typeface="Meiryo UI" panose="020B0604030504040204" pitchFamily="50" charset="-128"/>
              </a:rPr>
              <a:t>して使用。</a:t>
            </a:r>
            <a:endParaRPr lang="en-US" altLang="ja-JP" sz="1200" dirty="0" smtClean="0">
              <a:latin typeface="Meiryo UI" panose="020B0604030504040204" pitchFamily="50" charset="-128"/>
              <a:ea typeface="Meiryo UI" panose="020B0604030504040204" pitchFamily="50" charset="-128"/>
            </a:endParaRPr>
          </a:p>
        </p:txBody>
      </p:sp>
      <p:sp>
        <p:nvSpPr>
          <p:cNvPr id="8" name="二等辺三角形 7">
            <a:extLst>
              <a:ext uri="{FF2B5EF4-FFF2-40B4-BE49-F238E27FC236}">
                <a16:creationId xmlns:a16="http://schemas.microsoft.com/office/drawing/2014/main" id="{FF85A87F-BA4A-4F05-9D65-2472E3330265}"/>
              </a:ext>
            </a:extLst>
          </p:cNvPr>
          <p:cNvSpPr/>
          <p:nvPr/>
        </p:nvSpPr>
        <p:spPr>
          <a:xfrm rot="10800000">
            <a:off x="2343725" y="5733069"/>
            <a:ext cx="4508022" cy="275074"/>
          </a:xfrm>
          <a:prstGeom prst="triangle">
            <a:avLst/>
          </a:prstGeom>
          <a:solidFill>
            <a:srgbClr val="50D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latin typeface="游ゴシック" panose="020F0502020204030204"/>
              <a:ea typeface="游ゴシック" panose="020B0400000000000000" pitchFamily="50" charset="-128"/>
            </a:endParaRPr>
          </a:p>
        </p:txBody>
      </p:sp>
      <p:sp>
        <p:nvSpPr>
          <p:cNvPr id="10" name="正方形/長方形 9"/>
          <p:cNvSpPr/>
          <p:nvPr/>
        </p:nvSpPr>
        <p:spPr>
          <a:xfrm>
            <a:off x="201498" y="5962718"/>
            <a:ext cx="8792477" cy="646331"/>
          </a:xfrm>
          <a:prstGeom prst="rect">
            <a:avLst/>
          </a:prstGeom>
          <a:ln>
            <a:noFill/>
          </a:ln>
        </p:spPr>
        <p:txBody>
          <a:bodyPr wrap="square">
            <a:spAutoFit/>
          </a:bodyPr>
          <a:lstStyle/>
          <a:p>
            <a:r>
              <a:rPr lang="ja-JP" altLang="en-US" b="1" dirty="0">
                <a:latin typeface="Meiryo UI" panose="020B0604030504040204" pitchFamily="50" charset="-128"/>
                <a:ea typeface="Meiryo UI" panose="020B0604030504040204" pitchFamily="50" charset="-128"/>
              </a:rPr>
              <a:t>都庁の生産性の向上と職員の</a:t>
            </a:r>
            <a:r>
              <a:rPr lang="ja-JP" altLang="en-US" b="1" dirty="0" smtClean="0">
                <a:latin typeface="Meiryo UI" panose="020B0604030504040204" pitchFamily="50" charset="-128"/>
                <a:ea typeface="Meiryo UI" panose="020B0604030504040204" pitchFamily="50" charset="-128"/>
              </a:rPr>
              <a:t>ライフ・ワーク・バランス</a:t>
            </a:r>
            <a:r>
              <a:rPr lang="ja-JP" altLang="en-US" b="1" dirty="0">
                <a:latin typeface="Meiryo UI" panose="020B0604030504040204" pitchFamily="50" charset="-128"/>
                <a:ea typeface="Meiryo UI" panose="020B0604030504040204" pitchFamily="50" charset="-128"/>
              </a:rPr>
              <a:t>の実現、都民サービスの更なる向上を図る。</a:t>
            </a:r>
            <a:endParaRPr lang="en-US" altLang="ja-JP" b="1"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20</a:t>
            </a:fld>
            <a:endParaRPr kumimoji="1" lang="ja-JP" altLang="en-US" dirty="0"/>
          </a:p>
        </p:txBody>
      </p:sp>
      <p:sp>
        <p:nvSpPr>
          <p:cNvPr id="11" name="テキスト ボックス 10"/>
          <p:cNvSpPr txBox="1"/>
          <p:nvPr/>
        </p:nvSpPr>
        <p:spPr>
          <a:xfrm>
            <a:off x="191710" y="678398"/>
            <a:ext cx="8768847" cy="923330"/>
          </a:xfrm>
          <a:prstGeom prst="rect">
            <a:avLst/>
          </a:prstGeom>
          <a:noFill/>
          <a:ln>
            <a:solidFill>
              <a:schemeClr val="accent1"/>
            </a:solidFill>
            <a:prstDash val="solid"/>
          </a:ln>
        </p:spPr>
        <p:txBody>
          <a:bodyPr wrap="square" rtlCol="0">
            <a:spAutoFit/>
          </a:bodyPr>
          <a:lstStyle/>
          <a:p>
            <a:r>
              <a:rPr lang="ja-JP" altLang="en-US" dirty="0" smtClean="0">
                <a:latin typeface="Meiryo UI" panose="020B0604030504040204" pitchFamily="50" charset="-128"/>
                <a:ea typeface="Meiryo UI" panose="020B0604030504040204" pitchFamily="50" charset="-128"/>
              </a:rPr>
              <a:t>平成</a:t>
            </a: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年度より、都政改革本部において「しごと改革」（都庁ＢＰＲの推進）を議論。都庁における生産性の向上を図るため、速やかに着手する</a:t>
            </a:r>
            <a:r>
              <a:rPr lang="ja-JP" altLang="en-US" dirty="0" smtClean="0">
                <a:latin typeface="Meiryo UI" panose="020B0604030504040204" pitchFamily="50" charset="-128"/>
                <a:ea typeface="Meiryo UI" panose="020B0604030504040204" pitchFamily="50" charset="-128"/>
              </a:rPr>
              <a:t>取組みと</a:t>
            </a:r>
            <a:r>
              <a:rPr lang="ja-JP" altLang="en-US" dirty="0">
                <a:latin typeface="Meiryo UI" panose="020B0604030504040204" pitchFamily="50" charset="-128"/>
                <a:ea typeface="Meiryo UI" panose="020B0604030504040204" pitchFamily="50" charset="-128"/>
              </a:rPr>
              <a:t>して「３つのレス」の</a:t>
            </a:r>
            <a:r>
              <a:rPr lang="ja-JP" altLang="en-US" dirty="0" smtClean="0">
                <a:latin typeface="Meiryo UI" panose="020B0604030504040204" pitchFamily="50" charset="-128"/>
                <a:ea typeface="Meiryo UI" panose="020B0604030504040204" pitchFamily="50" charset="-128"/>
              </a:rPr>
              <a:t>取組みを</a:t>
            </a:r>
            <a:r>
              <a:rPr lang="ja-JP" altLang="en-US" dirty="0">
                <a:latin typeface="Meiryo UI" panose="020B0604030504040204" pitchFamily="50" charset="-128"/>
                <a:ea typeface="Meiryo UI" panose="020B0604030504040204" pitchFamily="50" charset="-128"/>
              </a:rPr>
              <a:t>推進として「キャッシュレス」を位置づけ</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74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982272609"/>
              </p:ext>
            </p:extLst>
          </p:nvPr>
        </p:nvGraphicFramePr>
        <p:xfrm>
          <a:off x="191710" y="5101111"/>
          <a:ext cx="8818235" cy="1354237"/>
        </p:xfrm>
        <a:graphic>
          <a:graphicData uri="http://schemas.openxmlformats.org/drawingml/2006/table">
            <a:tbl>
              <a:tblPr firstRow="1" bandRow="1">
                <a:tableStyleId>{5C22544A-7EE6-4342-B048-85BDC9FD1C3A}</a:tableStyleId>
              </a:tblPr>
              <a:tblGrid>
                <a:gridCol w="8818235">
                  <a:extLst>
                    <a:ext uri="{9D8B030D-6E8A-4147-A177-3AD203B41FA5}">
                      <a16:colId xmlns:a16="http://schemas.microsoft.com/office/drawing/2014/main" val="1043974733"/>
                    </a:ext>
                  </a:extLst>
                </a:gridCol>
              </a:tblGrid>
              <a:tr h="330280">
                <a:tc>
                  <a:txBody>
                    <a:bodyP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課題</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33136380"/>
                  </a:ext>
                </a:extLst>
              </a:tr>
              <a:tr h="988477">
                <a:tc>
                  <a:txBody>
                    <a:bodyPr/>
                    <a:lstStyle/>
                    <a:p>
                      <a:pPr marL="179388" indent="-179388"/>
                      <a:r>
                        <a:rPr kumimoji="1" lang="ja-JP" altLang="en-US" sz="1400" dirty="0" smtClean="0">
                          <a:latin typeface="メイリオ" panose="020B0604030504040204" pitchFamily="50" charset="-128"/>
                          <a:ea typeface="メイリオ" panose="020B0604030504040204" pitchFamily="50" charset="-128"/>
                        </a:rPr>
                        <a:t>○決済代行事業者への手数料負担、費用対効果</a:t>
                      </a:r>
                      <a:endParaRPr kumimoji="1" lang="en-US" altLang="ja-JP" sz="1400" dirty="0" smtClean="0">
                        <a:latin typeface="メイリオ" panose="020B0604030504040204" pitchFamily="50" charset="-128"/>
                        <a:ea typeface="メイリオ" panose="020B0604030504040204" pitchFamily="50" charset="-128"/>
                      </a:endParaRPr>
                    </a:p>
                    <a:p>
                      <a:pPr marL="179388" indent="-179388"/>
                      <a:r>
                        <a:rPr kumimoji="1" lang="ja-JP" altLang="en-US" sz="1400" dirty="0" smtClean="0">
                          <a:latin typeface="メイリオ" panose="020B0604030504040204" pitchFamily="50" charset="-128"/>
                          <a:ea typeface="メイリオ" panose="020B0604030504040204" pitchFamily="50" charset="-128"/>
                        </a:rPr>
                        <a:t>⇒キャッシュレスが利用されるほど、自治体の金銭的負担が増加</a:t>
                      </a:r>
                      <a:endParaRPr kumimoji="1" lang="en-US" altLang="ja-JP" sz="1400" dirty="0" smtClean="0">
                        <a:latin typeface="メイリオ" panose="020B0604030504040204" pitchFamily="50" charset="-128"/>
                        <a:ea typeface="メイリオ" panose="020B0604030504040204" pitchFamily="50" charset="-128"/>
                      </a:endParaRPr>
                    </a:p>
                    <a:p>
                      <a:pPr marL="179388" indent="-179388"/>
                      <a:r>
                        <a:rPr kumimoji="1" lang="ja-JP" altLang="en-US" sz="1400" dirty="0" smtClean="0">
                          <a:latin typeface="メイリオ" panose="020B0604030504040204" pitchFamily="50" charset="-128"/>
                          <a:ea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公の施設</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料金収納が指定管理者の業務であるため、キャッシュレス導入費用は指定管理者（民間事業者）の負担となる</a:t>
                      </a:r>
                      <a:endParaRPr kumimoji="1" lang="en-US" altLang="ja-JP" sz="1400" dirty="0" smtClean="0">
                        <a:latin typeface="メイリオ" panose="020B0604030504040204" pitchFamily="50" charset="-128"/>
                        <a:ea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9836839"/>
                  </a:ext>
                </a:extLst>
              </a:tr>
            </a:tbl>
          </a:graphicData>
        </a:graphic>
      </p:graphicFrame>
      <p:sp>
        <p:nvSpPr>
          <p:cNvPr id="4" name="テキスト ボックス 3"/>
          <p:cNvSpPr txBox="1"/>
          <p:nvPr/>
        </p:nvSpPr>
        <p:spPr>
          <a:xfrm>
            <a:off x="1390667" y="105371"/>
            <a:ext cx="6494085"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キャッシュレス導入</a:t>
            </a:r>
            <a:r>
              <a:rPr kumimoji="1" lang="ja-JP" altLang="en-US" sz="2400" b="1" dirty="0" smtClean="0">
                <a:latin typeface="Meiryo UI" panose="020B0604030504040204" pitchFamily="50" charset="-128"/>
                <a:ea typeface="Meiryo UI" panose="020B0604030504040204" pitchFamily="50" charset="-128"/>
              </a:rPr>
              <a:t>状況と課題</a:t>
            </a:r>
            <a:r>
              <a:rPr kumimoji="1" lang="ja-JP" altLang="en-US" sz="2400" b="1" smtClean="0">
                <a:latin typeface="Meiryo UI" panose="020B0604030504040204" pitchFamily="50" charset="-128"/>
                <a:ea typeface="Meiryo UI" panose="020B0604030504040204" pitchFamily="50" charset="-128"/>
              </a:rPr>
              <a:t>（大阪府・大阪市</a:t>
            </a:r>
            <a:r>
              <a:rPr kumimoji="1" lang="ja-JP" altLang="en-US" sz="2400" b="1" dirty="0" smtClean="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363517521"/>
              </p:ext>
            </p:extLst>
          </p:nvPr>
        </p:nvGraphicFramePr>
        <p:xfrm>
          <a:off x="191710" y="749918"/>
          <a:ext cx="8818235" cy="4351193"/>
        </p:xfrm>
        <a:graphic>
          <a:graphicData uri="http://schemas.openxmlformats.org/drawingml/2006/table">
            <a:tbl>
              <a:tblPr firstRow="1" bandRow="1">
                <a:tableStyleId>{5C22544A-7EE6-4342-B048-85BDC9FD1C3A}</a:tableStyleId>
              </a:tblPr>
              <a:tblGrid>
                <a:gridCol w="4238622">
                  <a:extLst>
                    <a:ext uri="{9D8B030D-6E8A-4147-A177-3AD203B41FA5}">
                      <a16:colId xmlns:a16="http://schemas.microsoft.com/office/drawing/2014/main" val="4032942488"/>
                    </a:ext>
                  </a:extLst>
                </a:gridCol>
                <a:gridCol w="4579613">
                  <a:extLst>
                    <a:ext uri="{9D8B030D-6E8A-4147-A177-3AD203B41FA5}">
                      <a16:colId xmlns:a16="http://schemas.microsoft.com/office/drawing/2014/main" val="3236775427"/>
                    </a:ext>
                  </a:extLst>
                </a:gridCol>
              </a:tblGrid>
              <a:tr h="386674">
                <a:tc>
                  <a:txBody>
                    <a:bodyP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Ａ：施設関係</a:t>
                      </a:r>
                      <a:endParaRPr kumimoji="1" lang="ja-JP" altLang="en-US" dirty="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rPr>
                        <a:t>Ｂ：行政手続き関係</a:t>
                      </a:r>
                      <a:endParaRPr kumimoji="1" lang="en-US" altLang="ja-JP" dirty="0" smtClean="0">
                        <a:solidFill>
                          <a:schemeClr val="tx1"/>
                        </a:solidFill>
                        <a:latin typeface="メイリオ" panose="020B0604030504040204" pitchFamily="50" charset="-128"/>
                        <a:ea typeface="メイリオ" panose="020B0604030504040204" pitchFamily="50" charset="-128"/>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744559697"/>
                  </a:ext>
                </a:extLst>
              </a:tr>
              <a:tr h="3964519">
                <a:tc>
                  <a:txBody>
                    <a:bodyPr/>
                    <a:lstStyle/>
                    <a:p>
                      <a:r>
                        <a:rPr kumimoji="1" lang="ja-JP" altLang="en-US" sz="1400" b="1" u="sng" dirty="0" smtClean="0">
                          <a:latin typeface="メイリオ" panose="020B0604030504040204" pitchFamily="50" charset="-128"/>
                          <a:ea typeface="メイリオ" panose="020B0604030504040204" pitchFamily="50" charset="-128"/>
                        </a:rPr>
                        <a:t>≪クレジット</a:t>
                      </a:r>
                      <a:r>
                        <a:rPr kumimoji="1" lang="ja-JP" altLang="en-US" sz="1400" b="1" u="sng" kern="1200" dirty="0" smtClean="0">
                          <a:solidFill>
                            <a:schemeClr val="dk1"/>
                          </a:solidFill>
                          <a:latin typeface="メイリオ" panose="020B0604030504040204" pitchFamily="50" charset="-128"/>
                          <a:ea typeface="メイリオ" panose="020B0604030504040204" pitchFamily="50" charset="-128"/>
                          <a:cs typeface="+mn-cs"/>
                        </a:rPr>
                        <a:t>カード</a:t>
                      </a:r>
                      <a:r>
                        <a:rPr kumimoji="1" lang="ja-JP" altLang="en-US" sz="1400" b="1" u="sng" dirty="0" smtClean="0">
                          <a:latin typeface="メイリオ" panose="020B0604030504040204" pitchFamily="50" charset="-128"/>
                          <a:ea typeface="メイリオ" panose="020B0604030504040204" pitchFamily="50" charset="-128"/>
                        </a:rPr>
                        <a:t>対応≫</a:t>
                      </a:r>
                      <a:endParaRPr kumimoji="1" lang="en-US" altLang="ja-JP" sz="1400" b="1" u="sng" dirty="0" smtClean="0">
                        <a:latin typeface="メイリオ" panose="020B0604030504040204" pitchFamily="50" charset="-128"/>
                        <a:ea typeface="メイリオ" panose="020B0604030504040204" pitchFamily="50" charset="-128"/>
                      </a:endParaRPr>
                    </a:p>
                    <a:p>
                      <a:r>
                        <a:rPr kumimoji="1" lang="ja-JP" altLang="en-US" sz="1400" dirty="0" smtClean="0">
                          <a:latin typeface="メイリオ" panose="020B0604030504040204" pitchFamily="50" charset="-128"/>
                          <a:ea typeface="メイリオ" panose="020B0604030504040204" pitchFamily="50" charset="-128"/>
                        </a:rPr>
                        <a:t>○公共施設</a:t>
                      </a:r>
                      <a:endParaRPr kumimoji="1" lang="en-US" altLang="ja-JP" sz="14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　・</a:t>
                      </a:r>
                      <a:r>
                        <a:rPr kumimoji="1" lang="zh-TW" altLang="en-US" sz="1400" dirty="0" smtClean="0">
                          <a:latin typeface="メイリオ" panose="020B0604030504040204" pitchFamily="50" charset="-128"/>
                          <a:ea typeface="メイリオ" panose="020B0604030504040204" pitchFamily="50" charset="-128"/>
                        </a:rPr>
                        <a:t>万博記念公園</a:t>
                      </a:r>
                      <a:r>
                        <a:rPr kumimoji="1" lang="ja-JP" altLang="en-US" sz="1400" dirty="0" smtClean="0">
                          <a:latin typeface="メイリオ" panose="020B0604030504040204" pitchFamily="50" charset="-128"/>
                          <a:ea typeface="メイリオ" panose="020B0604030504040204" pitchFamily="50" charset="-128"/>
                        </a:rPr>
                        <a:t>（太陽の塔の事前予約）</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府</a:t>
                      </a:r>
                      <a:r>
                        <a:rPr kumimoji="1" lang="en-US" altLang="ja-JP" sz="1400" dirty="0" smtClean="0">
                          <a:latin typeface="メイリオ" panose="020B0604030504040204" pitchFamily="50" charset="-128"/>
                          <a:ea typeface="メイリオ" panose="020B0604030504040204" pitchFamily="50" charset="-128"/>
                        </a:rPr>
                        <a:t>】</a:t>
                      </a:r>
                    </a:p>
                    <a:p>
                      <a:r>
                        <a:rPr kumimoji="1" lang="ja-JP" altLang="en-US" sz="1400" dirty="0" smtClean="0">
                          <a:latin typeface="メイリオ" panose="020B0604030504040204" pitchFamily="50" charset="-128"/>
                          <a:ea typeface="メイリオ" panose="020B0604030504040204" pitchFamily="50" charset="-128"/>
                        </a:rPr>
                        <a:t>　・青少年海洋センター（ファミリー棟）</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府</a:t>
                      </a:r>
                      <a:r>
                        <a:rPr kumimoji="1" lang="en-US" altLang="ja-JP" sz="1400" dirty="0" smtClean="0">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・大阪市立科学館（</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WEB</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チケット）</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市</a:t>
                      </a:r>
                      <a:r>
                        <a:rPr kumimoji="1" lang="en-US" altLang="ja-JP" sz="1400" dirty="0" smtClean="0">
                          <a:latin typeface="メイリオ" panose="020B0604030504040204" pitchFamily="50" charset="-128"/>
                          <a:ea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・大阪周遊パス（観光案内所販売分）</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市</a:t>
                      </a:r>
                      <a:r>
                        <a:rPr kumimoji="1" lang="en-US" altLang="ja-JP" sz="1400" dirty="0" smtClean="0">
                          <a:latin typeface="メイリオ" panose="020B0604030504040204" pitchFamily="50" charset="-128"/>
                          <a:ea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（大阪城天守閣、天王寺動物園、大阪歴史博物館、大阪市立自然史博物館、大阪市立美術館、大阪市立東洋陶磁美術館、大阪市立科学館等 入場可）</a:t>
                      </a: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indent="-179388" algn="l" defTabSz="914400" rtl="0" eaLnBrk="1" latinLnBrk="0" hangingPunct="1"/>
                      <a:r>
                        <a:rPr kumimoji="1" lang="ja-JP" altLang="en-US" sz="1400" b="1" u="sng" kern="1200" dirty="0" smtClean="0">
                          <a:solidFill>
                            <a:schemeClr val="dk1"/>
                          </a:solidFill>
                          <a:latin typeface="メイリオ" panose="020B0604030504040204" pitchFamily="50" charset="-128"/>
                          <a:ea typeface="メイリオ" panose="020B0604030504040204" pitchFamily="50" charset="-128"/>
                          <a:cs typeface="+mn-cs"/>
                        </a:rPr>
                        <a:t>≪スマホ決済・電子マネー等≫</a:t>
                      </a:r>
                      <a:endParaRPr kumimoji="1" lang="en-US" altLang="ja-JP" sz="1400" b="1" u="sng" kern="1200" dirty="0" smtClean="0">
                        <a:solidFill>
                          <a:schemeClr val="dk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○府営駐車場</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府</a:t>
                      </a:r>
                      <a:r>
                        <a:rPr kumimoji="1" lang="en-US" altLang="ja-JP" sz="1400" dirty="0" smtClean="0">
                          <a:latin typeface="メイリオ" panose="020B0604030504040204" pitchFamily="50" charset="-128"/>
                          <a:ea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・茨木／江坂★／新石切★</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二色の浜公園</a:t>
                      </a: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府</a:t>
                      </a:r>
                      <a:r>
                        <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indent="-179388" algn="l" defTabSz="914400" rtl="0" eaLnBrk="1" latinLnBrk="0" hangingPunct="1"/>
                      <a:r>
                        <a:rPr kumimoji="1" lang="ja-JP" altLang="en-US" sz="1400" b="1" u="sng" kern="1200" dirty="0" smtClean="0">
                          <a:solidFill>
                            <a:schemeClr val="dk1"/>
                          </a:solidFill>
                          <a:latin typeface="メイリオ" panose="020B0604030504040204" pitchFamily="50" charset="-128"/>
                          <a:ea typeface="メイリオ" panose="020B0604030504040204" pitchFamily="50" charset="-128"/>
                          <a:cs typeface="+mn-cs"/>
                        </a:rPr>
                        <a:t>≪口座振替≫</a:t>
                      </a:r>
                      <a:endParaRPr kumimoji="1" lang="en-US" altLang="ja-JP" sz="1400" b="1" u="sng" kern="1200" dirty="0" smtClean="0">
                        <a:solidFill>
                          <a:schemeClr val="dk1"/>
                        </a:solidFill>
                        <a:latin typeface="メイリオ" panose="020B0604030504040204" pitchFamily="50" charset="-128"/>
                        <a:ea typeface="メイリオ" panose="020B0604030504040204" pitchFamily="50" charset="-128"/>
                        <a:cs typeface="+mn-cs"/>
                      </a:endParaRPr>
                    </a:p>
                    <a:p>
                      <a:pPr marL="442913" marR="0" lvl="0" indent="-442913"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○スポーツ施設多数（オーパス・スポーツ施設</a:t>
                      </a:r>
                      <a:endParaRPr kumimoji="1" lang="en-US" altLang="ja-JP" sz="1400" dirty="0" smtClean="0">
                        <a:latin typeface="メイリオ" panose="020B0604030504040204" pitchFamily="50" charset="-128"/>
                        <a:ea typeface="メイリオ" panose="020B0604030504040204" pitchFamily="50" charset="-128"/>
                      </a:endParaRPr>
                    </a:p>
                    <a:p>
                      <a:pPr marL="442913" marR="0" lvl="0" indent="-442913"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　情報システムで予約対応施設）</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府・市</a:t>
                      </a:r>
                      <a:r>
                        <a:rPr kumimoji="1" lang="en-US" altLang="ja-JP" sz="1400" dirty="0" smtClean="0">
                          <a:latin typeface="メイリオ" panose="020B0604030504040204" pitchFamily="50" charset="-128"/>
                          <a:ea typeface="メイリオ" panose="020B060403050404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179388" algn="l"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chemeClr val="dk1"/>
                          </a:solidFill>
                          <a:latin typeface="メイリオ" panose="020B0604030504040204" pitchFamily="50" charset="-128"/>
                          <a:ea typeface="メイリオ" panose="020B0604030504040204" pitchFamily="50" charset="-128"/>
                          <a:cs typeface="+mn-cs"/>
                        </a:rPr>
                        <a:t>≪クレジットカード対応≫</a:t>
                      </a:r>
                      <a:endParaRPr kumimoji="1" lang="en-US" altLang="ja-JP" sz="1400" b="1" u="sng" kern="1200" dirty="0" smtClean="0">
                        <a:solidFill>
                          <a:schemeClr val="dk1"/>
                        </a:solidFill>
                        <a:latin typeface="メイリオ" panose="020B0604030504040204" pitchFamily="50" charset="-128"/>
                        <a:ea typeface="メイリオ" panose="020B0604030504040204" pitchFamily="50" charset="-128"/>
                        <a:cs typeface="+mn-cs"/>
                      </a:endParaRPr>
                    </a:p>
                    <a:p>
                      <a:pPr marL="179388" marR="0" lvl="0" indent="-179388"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○手数料（インターネット申請・申込みサービスに対応する手続きのみ）</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府・市</a:t>
                      </a:r>
                      <a:r>
                        <a:rPr kumimoji="1" lang="en-US" altLang="ja-JP" sz="1400" dirty="0" smtClean="0">
                          <a:latin typeface="メイリオ" panose="020B0604030504040204" pitchFamily="50" charset="-128"/>
                          <a:ea typeface="メイリオ" panose="020B0604030504040204" pitchFamily="50" charset="-128"/>
                        </a:rPr>
                        <a:t>】</a:t>
                      </a:r>
                    </a:p>
                    <a:p>
                      <a:pPr marL="442913" marR="0" lvl="0" indent="-442913"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latin typeface="メイリオ" panose="020B0604030504040204" pitchFamily="50" charset="-128"/>
                        <a:ea typeface="メイリオ" panose="020B0604030504040204" pitchFamily="50" charset="-128"/>
                      </a:endParaRPr>
                    </a:p>
                    <a:p>
                      <a:pPr marL="0" marR="0" lvl="0" indent="-442913" algn="l" defTabSz="914400" rtl="0" eaLnBrk="1" fontAlgn="auto" latinLnBrk="0" hangingPunct="1">
                        <a:lnSpc>
                          <a:spcPct val="100000"/>
                        </a:lnSpc>
                        <a:spcBef>
                          <a:spcPts val="0"/>
                        </a:spcBef>
                        <a:spcAft>
                          <a:spcPts val="0"/>
                        </a:spcAft>
                        <a:buClrTx/>
                        <a:buSzTx/>
                        <a:buFontTx/>
                        <a:buNone/>
                        <a:tabLst/>
                        <a:defRPr/>
                      </a:pPr>
                      <a:r>
                        <a:rPr kumimoji="1" lang="ja-JP" altLang="en-US" sz="1400" b="1" u="sng" kern="1200" dirty="0" smtClean="0">
                          <a:solidFill>
                            <a:schemeClr val="dk1"/>
                          </a:solidFill>
                          <a:latin typeface="メイリオ" panose="020B0604030504040204" pitchFamily="50" charset="-128"/>
                          <a:ea typeface="メイリオ" panose="020B0604030504040204" pitchFamily="50" charset="-128"/>
                          <a:cs typeface="+mn-cs"/>
                        </a:rPr>
                        <a:t>≪スマホ決済・電子マネー等≫</a:t>
                      </a:r>
                      <a:endParaRPr kumimoji="1" lang="en-US" altLang="ja-JP" sz="1400" b="1" u="sng" kern="1200" dirty="0" smtClean="0">
                        <a:solidFill>
                          <a:schemeClr val="dk1"/>
                        </a:solidFill>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メイリオ" panose="020B0604030504040204" pitchFamily="50" charset="-128"/>
                          <a:ea typeface="メイリオ" panose="020B0604030504040204" pitchFamily="50" charset="-128"/>
                        </a:rPr>
                        <a:t>○府税</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（自動車税のみ★）</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府</a:t>
                      </a:r>
                      <a:r>
                        <a:rPr kumimoji="1" lang="en-US" altLang="ja-JP" sz="1400" dirty="0" smtClean="0">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○市税★</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市</a:t>
                      </a:r>
                      <a:r>
                        <a:rPr kumimoji="1" lang="en-US" altLang="ja-JP" sz="1400" dirty="0" smtClean="0">
                          <a:latin typeface="メイリオ" panose="020B0604030504040204" pitchFamily="50" charset="-128"/>
                          <a:ea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個人市・府民税（普通徴収）、個人市・府民税（特別徴収）</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b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固定資産税・都市計画税（土地・家屋）、固定資産税（償却資</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産）、軽自動車税、法人市民税</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事業所税</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市たばこ税</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b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入湯税</a:t>
                      </a:r>
                      <a:r>
                        <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11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注「コンビニ収納用バーコード」が印刷されていない納入書等は不可</a:t>
                      </a:r>
                      <a:endParaRPr kumimoji="1" lang="en-US" altLang="ja-JP" sz="16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○国民健康保険料・後期高齢者医療保険料・</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介護保険料</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市</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r>
                      <a:b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b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○水道料金★</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市</a:t>
                      </a:r>
                      <a:r>
                        <a:rPr kumimoji="1" lang="en-US" altLang="ja-JP" sz="1400" dirty="0" smtClean="0">
                          <a:latin typeface="メイリオ" panose="020B0604030504040204" pitchFamily="50" charset="-128"/>
                          <a:ea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○サービスカウンター等で取得する一部証明書</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1400" b="0" i="0" u="none" strike="noStrike" kern="1200" cap="none" spc="0" normalizeH="0" baseline="0" noProof="0" dirty="0" err="1" smtClean="0">
                          <a:ln>
                            <a:noFill/>
                          </a:ln>
                          <a:solidFill>
                            <a:prstClr val="black"/>
                          </a:solidFill>
                          <a:effectLst/>
                          <a:uLnTx/>
                          <a:uFillTx/>
                          <a:latin typeface="メイリオ" panose="020B0604030504040204" pitchFamily="50" charset="-128"/>
                          <a:ea typeface="メイリオ" panose="020B0604030504040204" pitchFamily="50" charset="-128"/>
                          <a:cs typeface="+mn-cs"/>
                        </a:rPr>
                        <a:t>PiTaPa</a:t>
                      </a:r>
                      <a:r>
                        <a:rPr kumimoji="1" lang="ja-JP" altLang="en-US"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のみ可）</a:t>
                      </a:r>
                      <a:r>
                        <a:rPr kumimoji="1" lang="en-US" altLang="ja-JP" sz="1400" dirty="0" smtClean="0">
                          <a:latin typeface="メイリオ" panose="020B0604030504040204" pitchFamily="50" charset="-128"/>
                          <a:ea typeface="メイリオ" panose="020B0604030504040204" pitchFamily="50" charset="-128"/>
                        </a:rPr>
                        <a:t>【</a:t>
                      </a:r>
                      <a:r>
                        <a:rPr kumimoji="1" lang="ja-JP" altLang="en-US" sz="1400" dirty="0" smtClean="0">
                          <a:latin typeface="メイリオ" panose="020B0604030504040204" pitchFamily="50" charset="-128"/>
                          <a:ea typeface="メイリオ" panose="020B0604030504040204" pitchFamily="50" charset="-128"/>
                        </a:rPr>
                        <a:t>市</a:t>
                      </a:r>
                      <a:r>
                        <a:rPr kumimoji="1" lang="en-US" altLang="ja-JP" sz="1400" dirty="0" smtClean="0">
                          <a:latin typeface="メイリオ" panose="020B0604030504040204" pitchFamily="50" charset="-128"/>
                          <a:ea typeface="メイリオ"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067687"/>
                  </a:ext>
                </a:extLst>
              </a:tr>
            </a:tbl>
          </a:graphicData>
        </a:graphic>
      </p:graphicFrame>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21</a:t>
            </a:fld>
            <a:endParaRPr kumimoji="1" lang="ja-JP" altLang="en-US" dirty="0"/>
          </a:p>
        </p:txBody>
      </p:sp>
      <p:sp>
        <p:nvSpPr>
          <p:cNvPr id="7" name="正方形/長方形 6"/>
          <p:cNvSpPr/>
          <p:nvPr/>
        </p:nvSpPr>
        <p:spPr>
          <a:xfrm>
            <a:off x="3739938" y="4804717"/>
            <a:ext cx="1656223" cy="276999"/>
          </a:xfrm>
          <a:prstGeom prst="rect">
            <a:avLst/>
          </a:prstGeom>
          <a:solidFill>
            <a:schemeClr val="accent6">
              <a:lumMod val="20000"/>
              <a:lumOff val="80000"/>
            </a:schemeClr>
          </a:solidFill>
          <a:ln>
            <a:noFill/>
          </a:ln>
        </p:spPr>
        <p:txBody>
          <a:bodyPr wrap="none">
            <a:spAutoFit/>
          </a:bodyPr>
          <a:lstStyle/>
          <a:p>
            <a:r>
              <a:rPr lang="ja-JP" altLang="en-US" sz="1200" dirty="0" smtClean="0">
                <a:latin typeface="Meiryo UI" panose="020B0604030504040204" pitchFamily="50" charset="-128"/>
                <a:ea typeface="Meiryo UI" panose="020B0604030504040204" pitchFamily="50" charset="-128"/>
              </a:rPr>
              <a:t>★：クレジットカード</a:t>
            </a:r>
            <a:r>
              <a:rPr lang="ja-JP" altLang="en-US" sz="1200" dirty="0">
                <a:latin typeface="Meiryo UI" panose="020B0604030504040204" pitchFamily="50" charset="-128"/>
                <a:ea typeface="Meiryo UI" panose="020B0604030504040204" pitchFamily="50" charset="-128"/>
              </a:rPr>
              <a:t>も可</a:t>
            </a:r>
          </a:p>
        </p:txBody>
      </p:sp>
      <p:cxnSp>
        <p:nvCxnSpPr>
          <p:cNvPr id="8" name="直線コネクタ 7"/>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991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93548" y="126137"/>
            <a:ext cx="7688323"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入場者数の多い施設</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城、動物園</a:t>
            </a:r>
            <a:r>
              <a:rPr kumimoji="1" lang="en-US" altLang="ja-JP" sz="2400" b="1" dirty="0">
                <a:latin typeface="Meiryo UI" panose="020B0604030504040204" pitchFamily="50" charset="-128"/>
                <a:ea typeface="Meiryo UI" panose="020B0604030504040204" pitchFamily="50" charset="-128"/>
              </a:rPr>
              <a:t>)</a:t>
            </a:r>
            <a:r>
              <a:rPr kumimoji="1" lang="ja-JP" altLang="en-US" sz="2400" b="1" dirty="0">
                <a:latin typeface="Meiryo UI" panose="020B0604030504040204" pitchFamily="50" charset="-128"/>
                <a:ea typeface="Meiryo UI" panose="020B0604030504040204" pitchFamily="50" charset="-128"/>
              </a:rPr>
              <a:t>　キャッシュレス導入状況</a:t>
            </a:r>
          </a:p>
        </p:txBody>
      </p:sp>
      <p:graphicFrame>
        <p:nvGraphicFramePr>
          <p:cNvPr id="7" name="表 6"/>
          <p:cNvGraphicFramePr>
            <a:graphicFrameLocks noGrp="1"/>
          </p:cNvGraphicFramePr>
          <p:nvPr>
            <p:extLst>
              <p:ext uri="{D42A27DB-BD31-4B8C-83A1-F6EECF244321}">
                <p14:modId xmlns:p14="http://schemas.microsoft.com/office/powerpoint/2010/main" val="2740052581"/>
              </p:ext>
            </p:extLst>
          </p:nvPr>
        </p:nvGraphicFramePr>
        <p:xfrm>
          <a:off x="191709" y="1393551"/>
          <a:ext cx="8746064" cy="216732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gridCol w="828000">
                  <a:extLst>
                    <a:ext uri="{9D8B030D-6E8A-4147-A177-3AD203B41FA5}">
                      <a16:colId xmlns:a16="http://schemas.microsoft.com/office/drawing/2014/main" val="20002"/>
                    </a:ext>
                  </a:extLst>
                </a:gridCol>
                <a:gridCol w="934064">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tblGrid>
              <a:tr h="540000">
                <a:tc>
                  <a:txBody>
                    <a:bodyPr/>
                    <a:lstStyle/>
                    <a:p>
                      <a:pPr algn="ctr"/>
                      <a:r>
                        <a:rPr kumimoji="1" lang="ja-JP" altLang="en-US" sz="1400" dirty="0" smtClean="0">
                          <a:latin typeface="Meiryo UI" panose="020B0604030504040204" pitchFamily="50" charset="-128"/>
                          <a:ea typeface="Meiryo UI" panose="020B0604030504040204" pitchFamily="50" charset="-128"/>
                        </a:rPr>
                        <a:t>都市</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施設名</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実施</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有無</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入場者数</a:t>
                      </a:r>
                      <a:endParaRPr kumimoji="1" lang="en-US" altLang="ja-JP" sz="1400" dirty="0" smtClean="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単位</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万人</a:t>
                      </a: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種類</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324000">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大阪市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大阪城</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255</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10001"/>
                  </a:ext>
                </a:extLst>
              </a:tr>
              <a:tr h="324000">
                <a:tc>
                  <a:txBody>
                    <a:bodyPr/>
                    <a:lstStyle/>
                    <a:p>
                      <a:pPr algn="ctr" fontAlgn="ctr"/>
                      <a:r>
                        <a:rPr lang="ja-JP" altLang="en-US" sz="1400" b="0" i="0" u="none" strike="noStrike" dirty="0" smtClean="0">
                          <a:solidFill>
                            <a:schemeClr val="dk1"/>
                          </a:solidFill>
                          <a:effectLst/>
                          <a:latin typeface="Meiryo UI" panose="020B0604030504040204" pitchFamily="50" charset="-128"/>
                          <a:ea typeface="Meiryo UI" panose="020B0604030504040204" pitchFamily="50" charset="-128"/>
                        </a:rPr>
                        <a:t>名古屋市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名古屋城</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221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クレジットカード、交通系</a:t>
                      </a:r>
                      <a:r>
                        <a:rPr lang="en-US" altLang="ja-JP" sz="1050" u="none" strike="noStrike" dirty="0">
                          <a:effectLst/>
                          <a:latin typeface="Meiryo UI" panose="020B0604030504040204" pitchFamily="50" charset="-128"/>
                          <a:ea typeface="Meiryo UI" panose="020B0604030504040204" pitchFamily="50" charset="-128"/>
                        </a:rPr>
                        <a:t>IC</a:t>
                      </a:r>
                      <a:r>
                        <a:rPr lang="ja-JP" altLang="en-US" sz="1050" u="none" strike="noStrike" dirty="0">
                          <a:effectLst/>
                          <a:latin typeface="Meiryo UI" panose="020B0604030504040204" pitchFamily="50" charset="-128"/>
                          <a:ea typeface="Meiryo UI" panose="020B0604030504040204" pitchFamily="50" charset="-128"/>
                        </a:rPr>
                        <a:t>カード、</a:t>
                      </a:r>
                      <a:r>
                        <a:rPr lang="en-US" altLang="ja-JP" sz="1050" u="none" strike="noStrike" dirty="0" err="1">
                          <a:effectLst/>
                          <a:latin typeface="Meiryo UI" panose="020B0604030504040204" pitchFamily="50" charset="-128"/>
                          <a:ea typeface="Meiryo UI" panose="020B0604030504040204" pitchFamily="50" charset="-128"/>
                        </a:rPr>
                        <a:t>iD</a:t>
                      </a:r>
                      <a:r>
                        <a:rPr lang="ja-JP" altLang="en-US" sz="1050" u="none" strike="noStrike" dirty="0" err="1">
                          <a:effectLst/>
                          <a:latin typeface="Meiryo UI" panose="020B0604030504040204" pitchFamily="50" charset="-128"/>
                          <a:ea typeface="Meiryo UI" panose="020B0604030504040204" pitchFamily="50" charset="-128"/>
                        </a:rPr>
                        <a:t>、</a:t>
                      </a:r>
                      <a:r>
                        <a:rPr lang="en-US" altLang="ja-JP" sz="1050" u="none" strike="noStrike" dirty="0" err="1">
                          <a:effectLst/>
                          <a:latin typeface="Meiryo UI" panose="020B0604030504040204" pitchFamily="50" charset="-128"/>
                          <a:ea typeface="Meiryo UI" panose="020B0604030504040204" pitchFamily="50" charset="-128"/>
                        </a:rPr>
                        <a:t>QUICPay</a:t>
                      </a:r>
                      <a:r>
                        <a:rPr lang="ja-JP" altLang="en-US" sz="1050" u="none" strike="noStrike" dirty="0" err="1">
                          <a:effectLst/>
                          <a:latin typeface="Meiryo UI" panose="020B0604030504040204" pitchFamily="50" charset="-128"/>
                          <a:ea typeface="Meiryo UI" panose="020B0604030504040204" pitchFamily="50" charset="-128"/>
                        </a:rPr>
                        <a:t>、</a:t>
                      </a:r>
                      <a:r>
                        <a:rPr lang="en-US" altLang="ja-JP" sz="1050" u="none" strike="noStrike" dirty="0" err="1">
                          <a:effectLst/>
                          <a:latin typeface="Meiryo UI" panose="020B0604030504040204" pitchFamily="50" charset="-128"/>
                          <a:ea typeface="Meiryo UI" panose="020B0604030504040204" pitchFamily="50" charset="-128"/>
                        </a:rPr>
                        <a:t>nanaco</a:t>
                      </a:r>
                      <a:r>
                        <a:rPr lang="ja-JP" altLang="en-US" sz="1050" u="none" strike="noStrike" dirty="0" err="1">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楽天</a:t>
                      </a:r>
                      <a:r>
                        <a:rPr lang="en-US" altLang="ja-JP" sz="1050" u="none" strike="noStrike" dirty="0" err="1">
                          <a:effectLst/>
                          <a:latin typeface="Meiryo UI" panose="020B0604030504040204" pitchFamily="50" charset="-128"/>
                          <a:ea typeface="Meiryo UI" panose="020B0604030504040204" pitchFamily="50" charset="-128"/>
                        </a:rPr>
                        <a:t>Edy</a:t>
                      </a:r>
                      <a:r>
                        <a:rPr lang="ja-JP" altLang="en-US" sz="1050" u="none" strike="noStrike" dirty="0" err="1">
                          <a:effectLst/>
                          <a:latin typeface="Meiryo UI" panose="020B0604030504040204" pitchFamily="50" charset="-128"/>
                          <a:ea typeface="Meiryo UI" panose="020B0604030504040204" pitchFamily="50" charset="-128"/>
                        </a:rPr>
                        <a:t>、</a:t>
                      </a:r>
                      <a:r>
                        <a:rPr lang="en-US" altLang="ja-JP" sz="1050" u="none" strike="noStrike" dirty="0">
                          <a:effectLst/>
                          <a:latin typeface="Meiryo UI" panose="020B0604030504040204" pitchFamily="50" charset="-128"/>
                          <a:ea typeface="Meiryo UI" panose="020B0604030504040204" pitchFamily="50" charset="-128"/>
                        </a:rPr>
                        <a:t>WAON</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10002"/>
                  </a:ext>
                </a:extLst>
              </a:tr>
              <a:tr h="324000">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京都市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二条城</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216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クレジットカード、交通系</a:t>
                      </a:r>
                      <a:r>
                        <a:rPr lang="en-US" altLang="ja-JP" sz="1050" u="none" strike="noStrike" dirty="0">
                          <a:effectLst/>
                          <a:latin typeface="Meiryo UI" panose="020B0604030504040204" pitchFamily="50" charset="-128"/>
                          <a:ea typeface="Meiryo UI" panose="020B0604030504040204" pitchFamily="50" charset="-128"/>
                        </a:rPr>
                        <a:t>IC</a:t>
                      </a:r>
                      <a:r>
                        <a:rPr lang="ja-JP" altLang="en-US" sz="1050" u="none" strike="noStrike" dirty="0">
                          <a:effectLst/>
                          <a:latin typeface="Meiryo UI" panose="020B0604030504040204" pitchFamily="50" charset="-128"/>
                          <a:ea typeface="Meiryo UI" panose="020B0604030504040204" pitchFamily="50" charset="-128"/>
                        </a:rPr>
                        <a:t>カード、</a:t>
                      </a:r>
                      <a:r>
                        <a:rPr lang="en-US" altLang="ja-JP" sz="1050" u="none" strike="noStrike" dirty="0" smtClean="0">
                          <a:effectLst/>
                          <a:latin typeface="Meiryo UI" panose="020B0604030504040204" pitchFamily="50" charset="-128"/>
                          <a:ea typeface="Meiryo UI" panose="020B0604030504040204" pitchFamily="50" charset="-128"/>
                        </a:rPr>
                        <a:t>WAON</a:t>
                      </a:r>
                      <a:r>
                        <a:rPr lang="ja-JP" altLang="en-US" sz="1050" u="none" strike="noStrike" dirty="0" err="1" smtClean="0">
                          <a:effectLst/>
                          <a:latin typeface="Meiryo UI" panose="020B0604030504040204" pitchFamily="50" charset="-128"/>
                          <a:ea typeface="Meiryo UI" panose="020B0604030504040204" pitchFamily="50" charset="-128"/>
                        </a:rPr>
                        <a:t>、</a:t>
                      </a:r>
                      <a:r>
                        <a:rPr lang="en-US" altLang="ja-JP" sz="1050" u="none" strike="noStrike" dirty="0" err="1" smtClean="0">
                          <a:effectLst/>
                          <a:latin typeface="Meiryo UI" panose="020B0604030504040204" pitchFamily="50" charset="-128"/>
                          <a:ea typeface="Meiryo UI" panose="020B0604030504040204" pitchFamily="50" charset="-128"/>
                        </a:rPr>
                        <a:t>nanaco</a:t>
                      </a:r>
                      <a:r>
                        <a:rPr lang="ja-JP" altLang="en-US" sz="1050" u="none" strike="noStrike" dirty="0" err="1">
                          <a:effectLst/>
                          <a:latin typeface="Meiryo UI" panose="020B0604030504040204" pitchFamily="50" charset="-128"/>
                          <a:ea typeface="Meiryo UI" panose="020B0604030504040204" pitchFamily="50" charset="-128"/>
                        </a:rPr>
                        <a:t>、</a:t>
                      </a:r>
                      <a:r>
                        <a:rPr lang="ja-JP" altLang="en-US" sz="1050" u="none" strike="noStrike" dirty="0">
                          <a:effectLst/>
                          <a:latin typeface="Meiryo UI" panose="020B0604030504040204" pitchFamily="50" charset="-128"/>
                          <a:ea typeface="Meiryo UI" panose="020B0604030504040204" pitchFamily="50" charset="-128"/>
                        </a:rPr>
                        <a:t>楽天</a:t>
                      </a:r>
                      <a:r>
                        <a:rPr lang="en-US" altLang="ja-JP" sz="1050" u="none" strike="noStrike" dirty="0" err="1">
                          <a:effectLst/>
                          <a:latin typeface="Meiryo UI" panose="020B0604030504040204" pitchFamily="50" charset="-128"/>
                          <a:ea typeface="Meiryo UI" panose="020B0604030504040204" pitchFamily="50" charset="-128"/>
                        </a:rPr>
                        <a:t>Edy</a:t>
                      </a:r>
                      <a:r>
                        <a:rPr lang="ja-JP" altLang="en-US" sz="1050" u="none" strike="noStrike" dirty="0" err="1">
                          <a:effectLst/>
                          <a:latin typeface="Meiryo UI" panose="020B0604030504040204" pitchFamily="50" charset="-128"/>
                          <a:ea typeface="Meiryo UI" panose="020B0604030504040204" pitchFamily="50" charset="-128"/>
                        </a:rPr>
                        <a:t>、</a:t>
                      </a:r>
                      <a:r>
                        <a:rPr lang="en-US" altLang="ja-JP" sz="1050" u="none" strike="noStrike" dirty="0" err="1">
                          <a:effectLst/>
                          <a:latin typeface="Meiryo UI" panose="020B0604030504040204" pitchFamily="50" charset="-128"/>
                          <a:ea typeface="Meiryo UI" panose="020B0604030504040204" pitchFamily="50" charset="-128"/>
                        </a:rPr>
                        <a:t>Alipay</a:t>
                      </a:r>
                      <a:r>
                        <a:rPr lang="ja-JP" altLang="en-US" sz="1050" u="none" strike="noStrike" dirty="0" err="1" smtClean="0">
                          <a:effectLst/>
                          <a:latin typeface="Meiryo UI" panose="020B0604030504040204" pitchFamily="50" charset="-128"/>
                          <a:ea typeface="Meiryo UI" panose="020B0604030504040204" pitchFamily="50" charset="-128"/>
                        </a:rPr>
                        <a:t>、</a:t>
                      </a:r>
                      <a:r>
                        <a:rPr lang="en-US" altLang="ja-JP" sz="1050" u="none" strike="noStrike" dirty="0" smtClean="0">
                          <a:effectLst/>
                          <a:latin typeface="Meiryo UI" panose="020B0604030504040204" pitchFamily="50" charset="-128"/>
                          <a:ea typeface="Meiryo UI" panose="020B0604030504040204" pitchFamily="50" charset="-128"/>
                        </a:rPr>
                        <a:t>WeChat </a:t>
                      </a:r>
                      <a:r>
                        <a:rPr lang="en-US" altLang="ja-JP" sz="1050" u="none" strike="noStrike" dirty="0">
                          <a:effectLst/>
                          <a:latin typeface="Meiryo UI" panose="020B0604030504040204" pitchFamily="50" charset="-128"/>
                          <a:ea typeface="Meiryo UI" panose="020B0604030504040204" pitchFamily="50" charset="-128"/>
                        </a:rPr>
                        <a:t>Pay</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10003"/>
                  </a:ext>
                </a:extLst>
              </a:tr>
              <a:tr h="324000">
                <a:tc>
                  <a:txBody>
                    <a:bodyPr/>
                    <a:lstStyle/>
                    <a:p>
                      <a:pPr algn="ctr" fontAlgn="ctr"/>
                      <a:r>
                        <a:rPr lang="ja-JP" altLang="en-US" sz="1400" b="0" i="0" u="none" strike="noStrike" dirty="0" smtClean="0">
                          <a:solidFill>
                            <a:schemeClr val="dk1"/>
                          </a:solidFill>
                          <a:effectLst/>
                          <a:latin typeface="Meiryo UI" panose="020B0604030504040204" pitchFamily="50" charset="-128"/>
                          <a:ea typeface="Meiryo UI" panose="020B0604030504040204" pitchFamily="50" charset="-128"/>
                        </a:rPr>
                        <a:t>姫路市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姫路城</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159</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クレジットカード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10004"/>
                  </a:ext>
                </a:extLst>
              </a:tr>
              <a:tr h="324000">
                <a:tc>
                  <a:txBody>
                    <a:bodyPr/>
                    <a:lstStyle/>
                    <a:p>
                      <a:pPr algn="ctr" fontAlgn="ctr"/>
                      <a:r>
                        <a:rPr lang="ja-JP" altLang="en-US" sz="1400" b="0" i="0" u="none" strike="noStrike" dirty="0" smtClean="0">
                          <a:solidFill>
                            <a:schemeClr val="dk1"/>
                          </a:solidFill>
                          <a:effectLst/>
                          <a:latin typeface="Meiryo UI" panose="020B0604030504040204" pitchFamily="50" charset="-128"/>
                          <a:ea typeface="Meiryo UI" panose="020B0604030504040204" pitchFamily="50" charset="-128"/>
                        </a:rPr>
                        <a:t>彦根市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彦根城</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u="none" strike="noStrike" dirty="0" smtClean="0">
                          <a:effectLst/>
                          <a:latin typeface="Meiryo UI" panose="020B0604030504040204" pitchFamily="50" charset="-128"/>
                          <a:ea typeface="Meiryo UI" panose="020B0604030504040204" pitchFamily="50" charset="-128"/>
                        </a:rPr>
                        <a:t>86</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交通</a:t>
                      </a:r>
                      <a:r>
                        <a:rPr lang="ja-JP" altLang="en-US" sz="1050" u="none" strike="noStrike" dirty="0" smtClean="0">
                          <a:effectLst/>
                          <a:latin typeface="Meiryo UI" panose="020B0604030504040204" pitchFamily="50" charset="-128"/>
                          <a:ea typeface="Meiryo UI" panose="020B0604030504040204" pitchFamily="50" charset="-128"/>
                        </a:rPr>
                        <a:t>系</a:t>
                      </a:r>
                      <a:r>
                        <a:rPr lang="en-US" altLang="ja-JP" sz="1050" u="none" strike="noStrike" dirty="0" smtClean="0">
                          <a:effectLst/>
                          <a:latin typeface="Meiryo UI" panose="020B0604030504040204" pitchFamily="50" charset="-128"/>
                          <a:ea typeface="Meiryo UI" panose="020B0604030504040204" pitchFamily="50" charset="-128"/>
                        </a:rPr>
                        <a:t>IC</a:t>
                      </a:r>
                      <a:r>
                        <a:rPr lang="ja-JP" altLang="en-US" sz="1050" u="none" strike="noStrike" dirty="0" smtClean="0">
                          <a:effectLst/>
                          <a:latin typeface="Meiryo UI" panose="020B0604030504040204" pitchFamily="50" charset="-128"/>
                          <a:ea typeface="Meiryo UI" panose="020B0604030504040204" pitchFamily="50" charset="-128"/>
                        </a:rPr>
                        <a:t>カード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10005"/>
                  </a:ext>
                </a:extLst>
              </a:tr>
            </a:tbl>
          </a:graphicData>
        </a:graphic>
      </p:graphicFrame>
      <p:sp>
        <p:nvSpPr>
          <p:cNvPr id="8" name="正方形/長方形 7"/>
          <p:cNvSpPr/>
          <p:nvPr/>
        </p:nvSpPr>
        <p:spPr>
          <a:xfrm>
            <a:off x="191710" y="3536735"/>
            <a:ext cx="7421664" cy="276999"/>
          </a:xfrm>
          <a:prstGeom prst="rect">
            <a:avLst/>
          </a:prstGeom>
          <a:ln>
            <a:noFill/>
          </a:ln>
        </p:spPr>
        <p:txBody>
          <a:bodyPr wrap="square">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ランキングは「</a:t>
            </a: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12</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」もしくは「</a:t>
            </a:r>
            <a:r>
              <a:rPr lang="en-US" altLang="ja-JP" sz="1200" dirty="0" smtClean="0">
                <a:latin typeface="Meiryo UI" panose="020B0604030504040204" pitchFamily="50" charset="-128"/>
                <a:ea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月～</a:t>
            </a:r>
            <a:r>
              <a:rPr lang="en-US" altLang="ja-JP" sz="1200" dirty="0" smtClean="0">
                <a:latin typeface="Meiryo UI" panose="020B0604030504040204" pitchFamily="50" charset="-128"/>
                <a:ea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rPr>
              <a:t>月」</a:t>
            </a:r>
            <a:endParaRPr lang="en-US" altLang="ja-JP" sz="1200" dirty="0" smtClean="0">
              <a:latin typeface="Meiryo UI" panose="020B0604030504040204" pitchFamily="50" charset="-128"/>
              <a:ea typeface="Meiryo UI" panose="020B0604030504040204" pitchFamily="50" charset="-128"/>
            </a:endParaRPr>
          </a:p>
        </p:txBody>
      </p:sp>
      <p:sp>
        <p:nvSpPr>
          <p:cNvPr id="12" name="正方形/長方形 11"/>
          <p:cNvSpPr/>
          <p:nvPr/>
        </p:nvSpPr>
        <p:spPr>
          <a:xfrm>
            <a:off x="191710" y="3744484"/>
            <a:ext cx="7421664" cy="276999"/>
          </a:xfrm>
          <a:prstGeom prst="rect">
            <a:avLst/>
          </a:prstGeom>
          <a:ln>
            <a:noFill/>
          </a:ln>
        </p:spPr>
        <p:txBody>
          <a:bodyPr wrap="square">
            <a:spAutoFit/>
          </a:bodyPr>
          <a:lstStyle/>
          <a:p>
            <a:r>
              <a:rPr lang="ja-JP" altLang="en-US" sz="1200" dirty="0" smtClean="0">
                <a:latin typeface="Meiryo UI" panose="020B0604030504040204" pitchFamily="50" charset="-128"/>
                <a:ea typeface="Meiryo UI" panose="020B0604030504040204" pitchFamily="50" charset="-128"/>
              </a:rPr>
              <a:t>出典：</a:t>
            </a:r>
            <a:r>
              <a:rPr lang="ja-JP" altLang="en-US" sz="1200" dirty="0">
                <a:latin typeface="Meiryo UI" panose="020B0604030504040204" pitchFamily="50" charset="-128"/>
                <a:ea typeface="Meiryo UI" panose="020B0604030504040204" pitchFamily="50" charset="-128"/>
              </a:rPr>
              <a:t>全国</a:t>
            </a:r>
            <a:r>
              <a:rPr lang="ja-JP" altLang="en-US" sz="1200" dirty="0" smtClean="0">
                <a:latin typeface="Meiryo UI" panose="020B0604030504040204" pitchFamily="50" charset="-128"/>
                <a:ea typeface="Meiryo UI" panose="020B0604030504040204" pitchFamily="50" charset="-128"/>
              </a:rPr>
              <a:t>のお城の入場者数調査レポート</a:t>
            </a:r>
            <a:r>
              <a:rPr lang="en-US" altLang="ja-JP" sz="1200" dirty="0">
                <a:latin typeface="Meiryo UI" panose="020B0604030504040204" pitchFamily="50" charset="-128"/>
                <a:ea typeface="Meiryo UI" panose="020B0604030504040204" pitchFamily="50" charset="-128"/>
              </a:rPr>
              <a:t>(https://kojodan.jp/blog/story/4237.html)</a:t>
            </a:r>
            <a:endParaRPr lang="en-US" altLang="ja-JP" sz="1200" dirty="0" smtClean="0">
              <a:latin typeface="Meiryo UI" panose="020B0604030504040204" pitchFamily="50" charset="-128"/>
              <a:ea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1580806763"/>
              </p:ext>
            </p:extLst>
          </p:nvPr>
        </p:nvGraphicFramePr>
        <p:xfrm>
          <a:off x="191710" y="4090708"/>
          <a:ext cx="8748000" cy="217968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540000">
                <a:tc>
                  <a:txBody>
                    <a:bodyPr/>
                    <a:lstStyle/>
                    <a:p>
                      <a:pPr algn="ctr"/>
                      <a:r>
                        <a:rPr kumimoji="1" lang="ja-JP" altLang="en-US" sz="1400" dirty="0" smtClean="0">
                          <a:latin typeface="Meiryo UI" panose="020B0604030504040204" pitchFamily="50" charset="-128"/>
                          <a:ea typeface="Meiryo UI" panose="020B0604030504040204" pitchFamily="50" charset="-128"/>
                        </a:rPr>
                        <a:t>都市</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施設名</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実施</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有無</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入場者数</a:t>
                      </a:r>
                      <a:endParaRPr kumimoji="1" lang="en-US" altLang="ja-JP" sz="1200" dirty="0" smtClean="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単位</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万人</a:t>
                      </a: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種類</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36000">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東京都</a:t>
                      </a:r>
                    </a:p>
                  </a:txBody>
                  <a:tcPr marL="7620" marR="7620" marT="7620" marB="0" anchor="ct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恩賜上野動物園</a:t>
                      </a:r>
                    </a:p>
                  </a:txBody>
                  <a:tcPr marL="7620" marR="7620" marT="762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384</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l"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クレジットカード、電子マネー（</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Suica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及び相互利用</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対象交通</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系</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IC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カード</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QR</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コード</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決済（</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PayPay</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err="1">
                          <a:solidFill>
                            <a:srgbClr val="000000"/>
                          </a:solidFill>
                          <a:effectLst/>
                          <a:latin typeface="Meiryo UI" panose="020B0604030504040204" pitchFamily="50" charset="-128"/>
                          <a:ea typeface="Meiryo UI" panose="020B0604030504040204" pitchFamily="50" charset="-128"/>
                        </a:rPr>
                        <a:t>LINEPay</a:t>
                      </a:r>
                      <a:r>
                        <a:rPr lang="ja-JP" altLang="en-US" sz="1050" b="0" i="0" u="none" strike="noStrike" dirty="0" err="1">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Alipay</a:t>
                      </a:r>
                      <a:r>
                        <a:rPr lang="ja-JP" altLang="en-US" sz="1050" b="0" i="0" u="none" strike="noStrike" dirty="0" err="1"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WeChat Pay</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10001"/>
                  </a:ext>
                </a:extLst>
              </a:tr>
              <a:tr h="288000">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名古屋市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名古屋市東山動植物</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園</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241</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l"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交通系</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IC</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カード</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err="1" smtClean="0">
                          <a:solidFill>
                            <a:srgbClr val="000000"/>
                          </a:solidFill>
                          <a:effectLst/>
                          <a:latin typeface="Meiryo UI" panose="020B0604030504040204" pitchFamily="50" charset="-128"/>
                          <a:ea typeface="Meiryo UI" panose="020B0604030504040204" pitchFamily="50" charset="-128"/>
                        </a:rPr>
                        <a:t>manaca</a:t>
                      </a: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tc>
                <a:extLst>
                  <a:ext uri="{0D108BD9-81ED-4DB2-BD59-A6C34878D82A}">
                    <a16:rowId xmlns:a16="http://schemas.microsoft.com/office/drawing/2014/main" val="10002"/>
                  </a:ext>
                </a:extLst>
              </a:tr>
              <a:tr h="288000">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大阪市</a:t>
                      </a:r>
                      <a:endPar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天王寺</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動物園</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167</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7620" marR="7620" marT="7620" marB="0" anchor="ctr"/>
                </a:tc>
                <a:extLst>
                  <a:ext uri="{0D108BD9-81ED-4DB2-BD59-A6C34878D82A}">
                    <a16:rowId xmlns:a16="http://schemas.microsoft.com/office/drawing/2014/main" val="10003"/>
                  </a:ext>
                </a:extLst>
              </a:tr>
              <a:tr h="288000">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北海道</a:t>
                      </a:r>
                    </a:p>
                  </a:txBody>
                  <a:tcPr marL="7620" marR="7620" marT="762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旭山動物園</a:t>
                      </a:r>
                    </a:p>
                  </a:txBody>
                  <a:tcPr marL="7620" marR="7620" marT="7620" marB="0" anchor="ctr"/>
                </a:tc>
                <a:tc>
                  <a:txBody>
                    <a:bodyPr/>
                    <a:lstStyle/>
                    <a:p>
                      <a:pPr algn="ctr" fontAlgn="ctr"/>
                      <a:r>
                        <a:rPr lang="en-US" altLang="ja-JP" sz="140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143</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10004"/>
                  </a:ext>
                </a:extLst>
              </a:tr>
              <a:tr h="288000">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埼玉県</a:t>
                      </a:r>
                    </a:p>
                  </a:txBody>
                  <a:tcPr marL="7620" marR="7620" marT="7620" marB="0" anchor="ct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東武動物</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公園</a:t>
                      </a:r>
                      <a:r>
                        <a:rPr lang="en-US" altLang="zh-TW" sz="14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民間</a:t>
                      </a:r>
                      <a:r>
                        <a:rPr lang="en-US" altLang="zh-TW"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zh-TW"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117</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l"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クレジットカード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10005"/>
                  </a:ext>
                </a:extLst>
              </a:tr>
            </a:tbl>
          </a:graphicData>
        </a:graphic>
      </p:graphicFrame>
      <p:sp>
        <p:nvSpPr>
          <p:cNvPr id="15" name="正方形/長方形 14"/>
          <p:cNvSpPr/>
          <p:nvPr/>
        </p:nvSpPr>
        <p:spPr>
          <a:xfrm>
            <a:off x="191710" y="6256695"/>
            <a:ext cx="7421664" cy="276999"/>
          </a:xfrm>
          <a:prstGeom prst="rect">
            <a:avLst/>
          </a:prstGeom>
          <a:ln>
            <a:noFill/>
          </a:ln>
        </p:spPr>
        <p:txBody>
          <a:bodyPr wrap="square">
            <a:spAutoFit/>
          </a:bodyPr>
          <a:lstStyle/>
          <a:p>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ランキングは</a:t>
            </a:r>
            <a:r>
              <a:rPr lang="en-US" altLang="ja-JP" sz="1200" dirty="0" smtClean="0">
                <a:latin typeface="Meiryo UI" panose="020B0604030504040204" pitchFamily="50" charset="-128"/>
                <a:ea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rPr>
              <a:t>年度</a:t>
            </a:r>
            <a:endParaRPr lang="en-US" altLang="ja-JP" sz="1200" dirty="0" smtClean="0">
              <a:latin typeface="Meiryo UI" panose="020B0604030504040204" pitchFamily="50" charset="-128"/>
              <a:ea typeface="Meiryo UI" panose="020B0604030504040204" pitchFamily="50" charset="-128"/>
            </a:endParaRPr>
          </a:p>
        </p:txBody>
      </p:sp>
      <p:sp>
        <p:nvSpPr>
          <p:cNvPr id="16" name="正方形/長方形 15"/>
          <p:cNvSpPr/>
          <p:nvPr/>
        </p:nvSpPr>
        <p:spPr>
          <a:xfrm>
            <a:off x="191710" y="6498808"/>
            <a:ext cx="7421664" cy="276999"/>
          </a:xfrm>
          <a:prstGeom prst="rect">
            <a:avLst/>
          </a:prstGeom>
          <a:ln>
            <a:noFill/>
          </a:ln>
        </p:spPr>
        <p:txBody>
          <a:bodyPr wrap="square">
            <a:spAutoFit/>
          </a:bodyPr>
          <a:lstStyle/>
          <a:p>
            <a:r>
              <a:rPr lang="ja-JP" altLang="en-US" sz="1200" dirty="0" smtClean="0">
                <a:latin typeface="Meiryo UI" panose="020B0604030504040204" pitchFamily="50" charset="-128"/>
                <a:ea typeface="Meiryo UI" panose="020B0604030504040204" pitchFamily="50" charset="-128"/>
              </a:rPr>
              <a:t>出典：総合ランキング</a:t>
            </a:r>
            <a:r>
              <a:rPr lang="en-US" altLang="ja-JP" sz="1200" dirty="0" err="1" smtClean="0">
                <a:latin typeface="Meiryo UI" panose="020B0604030504040204" pitchFamily="50" charset="-128"/>
                <a:ea typeface="Meiryo UI" panose="020B0604030504040204" pitchFamily="50" charset="-128"/>
              </a:rPr>
              <a:t>.net</a:t>
            </a:r>
            <a:r>
              <a:rPr lang="ja-JP" altLang="en-US" sz="1200" dirty="0" smtClean="0">
                <a:latin typeface="Meiryo UI" panose="020B0604030504040204" pitchFamily="50" charset="-128"/>
                <a:ea typeface="Meiryo UI" panose="020B0604030504040204" pitchFamily="50" charset="-128"/>
              </a:rPr>
              <a:t>　動物園入場者ランキング</a:t>
            </a:r>
            <a:r>
              <a:rPr lang="en-US" altLang="ja-JP" sz="1200" dirty="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http</a:t>
            </a:r>
            <a:r>
              <a:rPr lang="en-US" altLang="ja-JP" sz="1200" dirty="0">
                <a:latin typeface="Meiryo UI" panose="020B0604030504040204" pitchFamily="50" charset="-128"/>
                <a:ea typeface="Meiryo UI" panose="020B0604030504040204" pitchFamily="50" charset="-128"/>
              </a:rPr>
              <a:t>://sougouranking.net/ranking/nyujyou_zoo</a:t>
            </a:r>
            <a:r>
              <a:rPr lang="en-US" altLang="ja-JP" sz="1200" dirty="0" smtClean="0">
                <a:latin typeface="Meiryo UI" panose="020B0604030504040204" pitchFamily="50" charset="-128"/>
                <a:ea typeface="Meiryo UI" panose="020B0604030504040204" pitchFamily="50" charset="-128"/>
              </a:rPr>
              <a:t>/)</a:t>
            </a:r>
          </a:p>
        </p:txBody>
      </p:sp>
      <p:sp>
        <p:nvSpPr>
          <p:cNvPr id="17" name="正方形/長方形 16"/>
          <p:cNvSpPr/>
          <p:nvPr/>
        </p:nvSpPr>
        <p:spPr>
          <a:xfrm>
            <a:off x="191709" y="876911"/>
            <a:ext cx="8676987" cy="492443"/>
          </a:xfrm>
          <a:prstGeom prst="rect">
            <a:avLst/>
          </a:prstGeom>
          <a:ln>
            <a:noFill/>
          </a:ln>
        </p:spPr>
        <p:txBody>
          <a:bodyPr wrap="square">
            <a:spAutoFit/>
          </a:bodyPr>
          <a:lstStyle/>
          <a:p>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実施の有無</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　外国人観光客の利便性を考慮して分類　　</a:t>
            </a:r>
            <a:r>
              <a:rPr lang="en-US"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ホームページ、電話による聞き取り調査</a:t>
            </a:r>
            <a:r>
              <a:rPr lang="en-US" altLang="ja-JP" sz="1300" dirty="0" smtClean="0">
                <a:latin typeface="Meiryo UI" panose="020B0604030504040204" pitchFamily="50" charset="-128"/>
                <a:ea typeface="Meiryo UI" panose="020B0604030504040204" pitchFamily="50" charset="-128"/>
              </a:rPr>
              <a:t>(2019</a:t>
            </a:r>
            <a:r>
              <a:rPr lang="ja-JP" altLang="en-US" sz="1300" dirty="0" smtClean="0">
                <a:latin typeface="Meiryo UI" panose="020B0604030504040204" pitchFamily="50" charset="-128"/>
                <a:ea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rPr>
              <a:t>12</a:t>
            </a:r>
            <a:r>
              <a:rPr lang="ja-JP" altLang="en-US" sz="1300" dirty="0" smtClean="0">
                <a:latin typeface="Meiryo UI" panose="020B0604030504040204" pitchFamily="50" charset="-128"/>
                <a:ea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rPr>
              <a:t>16</a:t>
            </a:r>
            <a:r>
              <a:rPr lang="ja-JP" altLang="en-US" sz="1300" dirty="0" smtClean="0">
                <a:latin typeface="Meiryo UI" panose="020B0604030504040204" pitchFamily="50" charset="-128"/>
                <a:ea typeface="Meiryo UI" panose="020B0604030504040204" pitchFamily="50" charset="-128"/>
              </a:rPr>
              <a:t>日現在</a:t>
            </a:r>
            <a:r>
              <a:rPr lang="en-US" altLang="ja-JP" sz="1300" dirty="0" smtClean="0">
                <a:latin typeface="Meiryo UI" panose="020B0604030504040204" pitchFamily="50" charset="-128"/>
                <a:ea typeface="Meiryo UI" panose="020B0604030504040204" pitchFamily="50" charset="-128"/>
              </a:rPr>
              <a:t>)</a:t>
            </a:r>
          </a:p>
          <a:p>
            <a:r>
              <a:rPr lang="ja-JP" altLang="en-US" sz="1300" dirty="0" smtClean="0">
                <a:latin typeface="Meiryo UI" panose="020B0604030504040204" pitchFamily="50" charset="-128"/>
                <a:ea typeface="Meiryo UI" panose="020B0604030504040204" pitchFamily="50" charset="-128"/>
              </a:rPr>
              <a:t>　「◎」：</a:t>
            </a:r>
            <a:r>
              <a:rPr lang="en-US" altLang="ja-JP" sz="1300" dirty="0" err="1" smtClean="0">
                <a:latin typeface="Meiryo UI" panose="020B0604030504040204" pitchFamily="50" charset="-128"/>
                <a:ea typeface="Meiryo UI" panose="020B0604030504040204" pitchFamily="50" charset="-128"/>
              </a:rPr>
              <a:t>AliPay</a:t>
            </a:r>
            <a:r>
              <a:rPr lang="ja-JP" altLang="en-US" sz="1300" dirty="0" err="1" smtClean="0">
                <a:latin typeface="Meiryo UI" panose="020B0604030504040204" pitchFamily="50" charset="-128"/>
                <a:ea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rPr>
              <a:t>WeChat Pay</a:t>
            </a:r>
            <a:r>
              <a:rPr lang="ja-JP" altLang="en-US" sz="1300" dirty="0" smtClean="0">
                <a:latin typeface="Meiryo UI" panose="020B0604030504040204" pitchFamily="50" charset="-128"/>
                <a:ea typeface="Meiryo UI" panose="020B0604030504040204" pitchFamily="50" charset="-128"/>
              </a:rPr>
              <a:t>利用可　「○」：クレジットカード利用可　「△」：交通系</a:t>
            </a:r>
            <a:r>
              <a:rPr lang="en-US" altLang="ja-JP" sz="1300" dirty="0" smtClean="0">
                <a:latin typeface="Meiryo UI" panose="020B0604030504040204" pitchFamily="50" charset="-128"/>
                <a:ea typeface="Meiryo UI" panose="020B0604030504040204" pitchFamily="50" charset="-128"/>
              </a:rPr>
              <a:t>IC</a:t>
            </a:r>
            <a:r>
              <a:rPr lang="ja-JP" altLang="en-US" sz="1300" dirty="0" smtClean="0">
                <a:latin typeface="Meiryo UI" panose="020B0604030504040204" pitchFamily="50" charset="-128"/>
                <a:ea typeface="Meiryo UI" panose="020B0604030504040204" pitchFamily="50" charset="-128"/>
              </a:rPr>
              <a:t>カードは別途購入の必要があるため</a:t>
            </a:r>
            <a:endParaRPr lang="en-US" altLang="ja-JP" sz="13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22</a:t>
            </a:fld>
            <a:endParaRPr kumimoji="1" lang="ja-JP" altLang="en-US" dirty="0"/>
          </a:p>
        </p:txBody>
      </p:sp>
      <p:cxnSp>
        <p:nvCxnSpPr>
          <p:cNvPr id="18" name="直線コネクタ 17"/>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7652270" y="530606"/>
            <a:ext cx="144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Ａ：施設関係</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4620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91708" y="658477"/>
            <a:ext cx="8676987" cy="369332"/>
          </a:xfrm>
          <a:prstGeom prst="rect">
            <a:avLst/>
          </a:prstGeom>
          <a:ln>
            <a:noFill/>
          </a:ln>
        </p:spPr>
        <p:txBody>
          <a:bodyPr wrap="square">
            <a:spAutoFit/>
          </a:bodyPr>
          <a:lstStyle/>
          <a:p>
            <a:r>
              <a:rPr lang="ja-JP" altLang="en-US" dirty="0" smtClean="0">
                <a:latin typeface="Meiryo UI" panose="020B0604030504040204" pitchFamily="50" charset="-128"/>
                <a:ea typeface="Meiryo UI" panose="020B0604030504040204" pitchFamily="50" charset="-128"/>
              </a:rPr>
              <a:t>■大阪市　集客施設のうち、入場者数</a:t>
            </a:r>
            <a:r>
              <a:rPr lang="en-US" altLang="ja-JP" dirty="0" smtClean="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万人以上の施設</a:t>
            </a:r>
            <a:endParaRPr lang="en-US" altLang="ja-JP" dirty="0" smtClean="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18369" y="110505"/>
            <a:ext cx="6838682"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大阪府・大阪市　集客施設</a:t>
            </a:r>
            <a:r>
              <a:rPr kumimoji="1" lang="ja-JP" altLang="en-US"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キャッシュレス導入状況</a:t>
            </a:r>
            <a:endParaRPr kumimoji="1" lang="ja-JP" altLang="en-US" sz="2400" b="1"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nvPr>
        </p:nvGraphicFramePr>
        <p:xfrm>
          <a:off x="191709" y="1016196"/>
          <a:ext cx="8676988" cy="3179660"/>
        </p:xfrm>
        <a:graphic>
          <a:graphicData uri="http://schemas.openxmlformats.org/drawingml/2006/table">
            <a:tbl>
              <a:tblPr firstRow="1" bandRow="1">
                <a:tableStyleId>{5C22544A-7EE6-4342-B048-85BDC9FD1C3A}</a:tableStyleId>
              </a:tblPr>
              <a:tblGrid>
                <a:gridCol w="840256">
                  <a:extLst>
                    <a:ext uri="{9D8B030D-6E8A-4147-A177-3AD203B41FA5}">
                      <a16:colId xmlns:a16="http://schemas.microsoft.com/office/drawing/2014/main" val="20000"/>
                    </a:ext>
                  </a:extLst>
                </a:gridCol>
                <a:gridCol w="2763286">
                  <a:extLst>
                    <a:ext uri="{9D8B030D-6E8A-4147-A177-3AD203B41FA5}">
                      <a16:colId xmlns:a16="http://schemas.microsoft.com/office/drawing/2014/main" val="20001"/>
                    </a:ext>
                  </a:extLst>
                </a:gridCol>
                <a:gridCol w="884903">
                  <a:extLst>
                    <a:ext uri="{9D8B030D-6E8A-4147-A177-3AD203B41FA5}">
                      <a16:colId xmlns:a16="http://schemas.microsoft.com/office/drawing/2014/main" val="20002"/>
                    </a:ext>
                  </a:extLst>
                </a:gridCol>
                <a:gridCol w="934064">
                  <a:extLst>
                    <a:ext uri="{9D8B030D-6E8A-4147-A177-3AD203B41FA5}">
                      <a16:colId xmlns:a16="http://schemas.microsoft.com/office/drawing/2014/main" val="20003"/>
                    </a:ext>
                  </a:extLst>
                </a:gridCol>
                <a:gridCol w="3254479">
                  <a:extLst>
                    <a:ext uri="{9D8B030D-6E8A-4147-A177-3AD203B41FA5}">
                      <a16:colId xmlns:a16="http://schemas.microsoft.com/office/drawing/2014/main" val="20004"/>
                    </a:ext>
                  </a:extLst>
                </a:gridCol>
              </a:tblGrid>
              <a:tr h="356483">
                <a:tc>
                  <a:txBody>
                    <a:bodyPr/>
                    <a:lstStyle/>
                    <a:p>
                      <a:pPr algn="ctr"/>
                      <a:r>
                        <a:rPr kumimoji="1" lang="ja-JP" altLang="en-US" sz="1400" dirty="0" smtClean="0">
                          <a:latin typeface="Meiryo UI" panose="020B0604030504040204" pitchFamily="50" charset="-128"/>
                          <a:ea typeface="Meiryo UI" panose="020B0604030504040204" pitchFamily="50" charset="-128"/>
                        </a:rPr>
                        <a:t>都市</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施設名</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実施</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有無</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入場者数</a:t>
                      </a:r>
                      <a:endParaRPr kumimoji="1" lang="en-US" altLang="ja-JP" sz="1400" dirty="0" smtClean="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単位</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万人</a:t>
                      </a: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種類</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261028">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大阪市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大阪城天守閣</a:t>
                      </a:r>
                    </a:p>
                  </a:txBody>
                  <a:tcPr marL="9525" marR="9525" marT="9525" marB="0" anchor="ctr"/>
                </a:tc>
                <a:tc>
                  <a:txBody>
                    <a:bodyPr/>
                    <a:lstStyle/>
                    <a:p>
                      <a:pPr algn="ctr" fontAlgn="ctr"/>
                      <a:r>
                        <a:rPr lang="en-US" altLang="ja-JP" sz="1400" u="none" strike="noStrike" dirty="0">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256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050" u="none" strike="noStrike" dirty="0">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10001"/>
                  </a:ext>
                </a:extLst>
              </a:tr>
              <a:tr h="261028">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大阪市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天王寺動物園</a:t>
                      </a:r>
                    </a:p>
                  </a:txBody>
                  <a:tcPr marL="9525" marR="9525" marT="9525"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168</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1171750221"/>
                  </a:ext>
                </a:extLst>
              </a:tr>
              <a:tr h="261028">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大阪市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大阪市立美術館</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96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クレジットカード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3748417623"/>
                  </a:ext>
                </a:extLst>
              </a:tr>
              <a:tr h="261028">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大阪市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大阪市立長居</a:t>
                      </a: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植物園</a:t>
                      </a:r>
                    </a:p>
                  </a:txBody>
                  <a:tcPr marL="9525" marR="9525" marT="9525"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60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3072544320"/>
                  </a:ext>
                </a:extLst>
              </a:tr>
              <a:tr h="261028">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大阪市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大阪市立科学館</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42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※WEB</a:t>
                      </a: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チケットをクレジットカードで購入可能</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2907404787"/>
                  </a:ext>
                </a:extLst>
              </a:tr>
              <a:tr h="261028">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大阪市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大阪歴史博物館</a:t>
                      </a:r>
                    </a:p>
                  </a:txBody>
                  <a:tcPr marL="9525" marR="9525" marT="9525"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40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endParaRPr lang="ja-JP" altLang="en-US" dirty="0"/>
                    </a:p>
                  </a:txBody>
                  <a:tcPr marL="7620" marR="7620" marT="7620" marB="0" anchor="ctr"/>
                </a:tc>
                <a:extLst>
                  <a:ext uri="{0D108BD9-81ED-4DB2-BD59-A6C34878D82A}">
                    <a16:rowId xmlns:a16="http://schemas.microsoft.com/office/drawing/2014/main" val="2858215717"/>
                  </a:ext>
                </a:extLst>
              </a:tr>
              <a:tr h="238540">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大阪市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大阪市立</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自然史</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博物館</a:t>
                      </a:r>
                    </a:p>
                  </a:txBody>
                  <a:tcPr marL="9525" marR="9525" marT="9525" marB="0" anchor="ctr"/>
                </a:tc>
                <a:tc>
                  <a:txBody>
                    <a:bodyPr/>
                    <a:lstStyle/>
                    <a:p>
                      <a:pPr algn="ctr" fontAlgn="ctr"/>
                      <a:r>
                        <a:rPr lang="en-US" altLang="ja-JP" sz="1400" b="0" i="0" u="none" strike="noStrike" dirty="0">
                          <a:solidFill>
                            <a:schemeClr val="dk1"/>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31</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endParaRPr lang="ja-JP" altLang="en-US" dirty="0"/>
                    </a:p>
                  </a:txBody>
                  <a:tcPr marL="7620" marR="7620" marT="7620" marB="0" anchor="ctr"/>
                </a:tc>
                <a:extLst>
                  <a:ext uri="{0D108BD9-81ED-4DB2-BD59-A6C34878D82A}">
                    <a16:rowId xmlns:a16="http://schemas.microsoft.com/office/drawing/2014/main" val="10002"/>
                  </a:ext>
                </a:extLst>
              </a:tr>
              <a:tr h="248478">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大阪市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大阪城西の丸庭園</a:t>
                      </a:r>
                    </a:p>
                  </a:txBody>
                  <a:tcPr marL="9525" marR="9525" marT="9525" marB="0" anchor="ctr"/>
                </a:tc>
                <a:tc>
                  <a:txBody>
                    <a:bodyPr/>
                    <a:lstStyle/>
                    <a:p>
                      <a:pPr algn="ctr" fontAlgn="ctr"/>
                      <a:r>
                        <a:rPr lang="en-US" altLang="ja-JP" sz="1400" b="0" i="0" u="none" strike="noStrike" dirty="0" smtClean="0">
                          <a:solidFill>
                            <a:schemeClr val="dk1"/>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30</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endParaRPr lang="ja-JP" altLang="en-US" dirty="0"/>
                    </a:p>
                  </a:txBody>
                  <a:tcPr marL="7620" marR="7620" marT="7620" marB="0" anchor="ctr"/>
                </a:tc>
                <a:extLst>
                  <a:ext uri="{0D108BD9-81ED-4DB2-BD59-A6C34878D82A}">
                    <a16:rowId xmlns:a16="http://schemas.microsoft.com/office/drawing/2014/main" val="10003"/>
                  </a:ext>
                </a:extLst>
              </a:tr>
              <a:tr h="258418">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大阪市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a:solidFill>
                            <a:srgbClr val="000000"/>
                          </a:solidFill>
                          <a:effectLst/>
                          <a:latin typeface="Meiryo UI" panose="020B0604030504040204" pitchFamily="50" charset="-128"/>
                          <a:ea typeface="Meiryo UI" panose="020B0604030504040204" pitchFamily="50" charset="-128"/>
                        </a:rPr>
                        <a:t>咲くやこの花館</a:t>
                      </a:r>
                    </a:p>
                  </a:txBody>
                  <a:tcPr marL="9525" marR="9525" marT="9525" marB="0" anchor="ctr"/>
                </a:tc>
                <a:tc>
                  <a:txBody>
                    <a:bodyPr/>
                    <a:lstStyle/>
                    <a:p>
                      <a:pPr algn="ctr" fontAlgn="ctr"/>
                      <a:r>
                        <a:rPr lang="en-US" altLang="ja-JP" sz="1400" b="0" i="0" u="none" strike="noStrike" dirty="0">
                          <a:solidFill>
                            <a:schemeClr val="dk1"/>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22</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endParaRPr lang="ja-JP" altLang="en-US" dirty="0"/>
                    </a:p>
                  </a:txBody>
                  <a:tcPr marL="7620" marR="7620" marT="7620" marB="0" anchor="ctr"/>
                </a:tc>
                <a:extLst>
                  <a:ext uri="{0D108BD9-81ED-4DB2-BD59-A6C34878D82A}">
                    <a16:rowId xmlns:a16="http://schemas.microsoft.com/office/drawing/2014/main" val="10004"/>
                  </a:ext>
                </a:extLst>
              </a:tr>
              <a:tr h="228600">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rPr>
                        <a:t>大阪市</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rPr>
                        <a:t>大阪市立</a:t>
                      </a:r>
                      <a:r>
                        <a:rPr lang="zh-TW" altLang="en-US" sz="1400" b="0" i="0" u="none" strike="noStrike" dirty="0" smtClean="0">
                          <a:solidFill>
                            <a:srgbClr val="000000"/>
                          </a:solidFill>
                          <a:effectLst/>
                          <a:latin typeface="Meiryo UI" panose="020B0604030504040204" pitchFamily="50" charset="-128"/>
                          <a:ea typeface="Meiryo UI" panose="020B0604030504040204" pitchFamily="50" charset="-128"/>
                        </a:rPr>
                        <a:t>東洋</a:t>
                      </a:r>
                      <a:r>
                        <a:rPr lang="zh-TW" altLang="en-US" sz="1400" b="0" i="0" u="none" strike="noStrike" dirty="0">
                          <a:solidFill>
                            <a:srgbClr val="000000"/>
                          </a:solidFill>
                          <a:effectLst/>
                          <a:latin typeface="Meiryo UI" panose="020B0604030504040204" pitchFamily="50" charset="-128"/>
                          <a:ea typeface="Meiryo UI" panose="020B0604030504040204" pitchFamily="50" charset="-128"/>
                        </a:rPr>
                        <a:t>陶磁美術館</a:t>
                      </a:r>
                    </a:p>
                  </a:txBody>
                  <a:tcPr marL="9525" marR="9525" marT="9525" marB="0" anchor="ctr"/>
                </a:tc>
                <a:tc>
                  <a:txBody>
                    <a:bodyPr/>
                    <a:lstStyle/>
                    <a:p>
                      <a:pPr algn="ctr" fontAlgn="ctr"/>
                      <a:r>
                        <a:rPr lang="ja-JP" altLang="en-US" sz="1400" b="0" i="0" u="none" strike="noStrike" dirty="0" smtClean="0">
                          <a:solidFill>
                            <a:schemeClr val="dk1"/>
                          </a:solidFill>
                          <a:effectLst/>
                          <a:latin typeface="Meiryo UI" panose="020B0604030504040204" pitchFamily="50" charset="-128"/>
                          <a:ea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rPr>
                        <a:t>16</a:t>
                      </a:r>
                      <a:endParaRPr lang="en-US" altLang="ja-JP" sz="14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ja-JP" altLang="en-US" sz="1050" b="0" i="0" u="none" strike="noStrike" dirty="0" smtClean="0">
                          <a:solidFill>
                            <a:schemeClr val="dk1"/>
                          </a:solidFill>
                          <a:effectLst/>
                          <a:latin typeface="Meiryo UI" panose="020B0604030504040204" pitchFamily="50" charset="-128"/>
                          <a:ea typeface="Meiryo UI" panose="020B0604030504040204" pitchFamily="50" charset="-128"/>
                        </a:rPr>
                        <a:t>クレジットカード</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10005"/>
                  </a:ext>
                </a:extLst>
              </a:tr>
            </a:tbl>
          </a:graphicData>
        </a:graphic>
      </p:graphicFrame>
      <p:sp>
        <p:nvSpPr>
          <p:cNvPr id="10" name="正方形/長方形 9"/>
          <p:cNvSpPr/>
          <p:nvPr/>
        </p:nvSpPr>
        <p:spPr>
          <a:xfrm>
            <a:off x="204727" y="4408286"/>
            <a:ext cx="6537617" cy="246221"/>
          </a:xfrm>
          <a:prstGeom prst="rect">
            <a:avLst/>
          </a:prstGeom>
          <a:ln>
            <a:noFill/>
          </a:ln>
        </p:spPr>
        <p:txBody>
          <a:bodyPr wrap="square">
            <a:spAutoFit/>
          </a:bodyPr>
          <a:lstStyle/>
          <a:p>
            <a:r>
              <a:rPr lang="ja-JP" altLang="en-US" sz="1000" dirty="0" smtClean="0">
                <a:latin typeface="Meiryo UI" panose="020B0604030504040204" pitchFamily="50" charset="-128"/>
                <a:ea typeface="Meiryo UI" panose="020B0604030504040204" pitchFamily="50" charset="-128"/>
              </a:rPr>
              <a:t>出典：大阪市</a:t>
            </a:r>
            <a:r>
              <a:rPr lang="en-US" altLang="ja-JP" sz="1000" dirty="0" smtClean="0">
                <a:latin typeface="Meiryo UI" panose="020B0604030504040204" pitchFamily="50" charset="-128"/>
                <a:ea typeface="Meiryo UI" panose="020B0604030504040204" pitchFamily="50" charset="-128"/>
              </a:rPr>
              <a:t>ICT</a:t>
            </a:r>
            <a:r>
              <a:rPr lang="ja-JP" altLang="en-US" sz="1000" dirty="0" smtClean="0">
                <a:latin typeface="Meiryo UI" panose="020B0604030504040204" pitchFamily="50" charset="-128"/>
                <a:ea typeface="Meiryo UI" panose="020B0604030504040204" pitchFamily="50" charset="-128"/>
              </a:rPr>
              <a:t>戦略室、副首都推進局調べ（実施状況は</a:t>
            </a:r>
            <a:r>
              <a:rPr lang="en-US" altLang="ja-JP" sz="1000" dirty="0" smtClean="0">
                <a:latin typeface="Meiryo UI" panose="020B0604030504040204" pitchFamily="50" charset="-128"/>
                <a:ea typeface="Meiryo UI" panose="020B0604030504040204" pitchFamily="50" charset="-128"/>
              </a:rPr>
              <a:t>2019</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12</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13</a:t>
            </a:r>
            <a:r>
              <a:rPr lang="ja-JP" altLang="en-US" sz="1000" dirty="0" smtClean="0">
                <a:latin typeface="Meiryo UI" panose="020B0604030504040204" pitchFamily="50" charset="-128"/>
                <a:ea typeface="Meiryo UI" panose="020B0604030504040204" pitchFamily="50" charset="-128"/>
              </a:rPr>
              <a:t>日現在、</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入場者数は平成</a:t>
            </a:r>
            <a:r>
              <a:rPr lang="en-US" altLang="ja-JP" sz="1000" dirty="0" smtClean="0">
                <a:latin typeface="Meiryo UI" panose="020B0604030504040204" pitchFamily="50" charset="-128"/>
                <a:ea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rPr>
              <a:t>年度実績）</a:t>
            </a:r>
            <a:endParaRPr lang="en-US" altLang="ja-JP" sz="1000" dirty="0" smtClean="0">
              <a:latin typeface="Meiryo UI" panose="020B0604030504040204" pitchFamily="50" charset="-128"/>
              <a:ea typeface="Meiryo UI" panose="020B0604030504040204" pitchFamily="50" charset="-128"/>
            </a:endParaRPr>
          </a:p>
        </p:txBody>
      </p:sp>
      <p:sp>
        <p:nvSpPr>
          <p:cNvPr id="13" name="正方形/長方形 12"/>
          <p:cNvSpPr/>
          <p:nvPr/>
        </p:nvSpPr>
        <p:spPr>
          <a:xfrm>
            <a:off x="275414" y="4139511"/>
            <a:ext cx="8886051" cy="307777"/>
          </a:xfrm>
          <a:prstGeom prst="rect">
            <a:avLst/>
          </a:prstGeom>
          <a:ln>
            <a:noFill/>
          </a:ln>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大阪市　市民利用施設（有料）　</a:t>
            </a:r>
            <a:r>
              <a:rPr lang="en-US" altLang="ja-JP" sz="1050" dirty="0" smtClean="0">
                <a:latin typeface="Meiryo UI" panose="020B0604030504040204" pitchFamily="50" charset="-128"/>
                <a:ea typeface="Meiryo UI" panose="020B0604030504040204" pitchFamily="50" charset="-128"/>
              </a:rPr>
              <a:t>174</a:t>
            </a:r>
            <a:r>
              <a:rPr lang="ja-JP" altLang="en-US" sz="1050" dirty="0" smtClean="0">
                <a:latin typeface="Meiryo UI" panose="020B0604030504040204" pitchFamily="50" charset="-128"/>
                <a:ea typeface="Meiryo UI" panose="020B0604030504040204" pitchFamily="50" charset="-128"/>
              </a:rPr>
              <a:t>施設</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集客施設　</a:t>
            </a:r>
            <a:r>
              <a:rPr lang="en-US" altLang="ja-JP" sz="1050" dirty="0" smtClean="0">
                <a:latin typeface="Meiryo UI" panose="020B0604030504040204" pitchFamily="50" charset="-128"/>
                <a:ea typeface="Meiryo UI" panose="020B0604030504040204" pitchFamily="50" charset="-128"/>
              </a:rPr>
              <a:t>34</a:t>
            </a:r>
            <a:r>
              <a:rPr lang="ja-JP" altLang="en-US" sz="1050" dirty="0" smtClean="0">
                <a:latin typeface="Meiryo UI" panose="020B0604030504040204" pitchFamily="50" charset="-128"/>
                <a:ea typeface="Meiryo UI" panose="020B0604030504040204" pitchFamily="50" charset="-128"/>
              </a:rPr>
              <a:t>施設、区民センター等　</a:t>
            </a:r>
            <a:r>
              <a:rPr lang="en-US" altLang="ja-JP" sz="1050" dirty="0" smtClean="0">
                <a:latin typeface="Meiryo UI" panose="020B0604030504040204" pitchFamily="50" charset="-128"/>
                <a:ea typeface="Meiryo UI" panose="020B0604030504040204" pitchFamily="50" charset="-128"/>
              </a:rPr>
              <a:t>33</a:t>
            </a:r>
            <a:r>
              <a:rPr lang="ja-JP" altLang="en-US" sz="1050" dirty="0" smtClean="0">
                <a:latin typeface="Meiryo UI" panose="020B0604030504040204" pitchFamily="50" charset="-128"/>
                <a:ea typeface="Meiryo UI" panose="020B0604030504040204" pitchFamily="50" charset="-128"/>
              </a:rPr>
              <a:t>施設、スポーツセンター・プール・運動場等　</a:t>
            </a:r>
            <a:r>
              <a:rPr lang="en-US" altLang="ja-JP" sz="1050" dirty="0" smtClean="0">
                <a:latin typeface="Meiryo UI" panose="020B0604030504040204" pitchFamily="50" charset="-128"/>
                <a:ea typeface="Meiryo UI" panose="020B0604030504040204" pitchFamily="50" charset="-128"/>
              </a:rPr>
              <a:t>107</a:t>
            </a:r>
            <a:r>
              <a:rPr lang="ja-JP" altLang="en-US" sz="1050" dirty="0" smtClean="0">
                <a:latin typeface="Meiryo UI" panose="020B0604030504040204" pitchFamily="50" charset="-128"/>
                <a:ea typeface="Meiryo UI" panose="020B0604030504040204" pitchFamily="50" charset="-128"/>
              </a:rPr>
              <a:t>施設、他　</a:t>
            </a:r>
            <a:r>
              <a:rPr lang="en-US" altLang="ja-JP" sz="1050" dirty="0" smtClean="0">
                <a:latin typeface="Meiryo UI" panose="020B0604030504040204" pitchFamily="50" charset="-128"/>
                <a:ea typeface="Meiryo UI" panose="020B0604030504040204" pitchFamily="50" charset="-128"/>
              </a:rPr>
              <a:t>20</a:t>
            </a:r>
            <a:r>
              <a:rPr lang="ja-JP" altLang="en-US" sz="1050" dirty="0" smtClean="0">
                <a:latin typeface="Meiryo UI" panose="020B0604030504040204" pitchFamily="50" charset="-128"/>
                <a:ea typeface="Meiryo UI" panose="020B0604030504040204" pitchFamily="50" charset="-128"/>
              </a:rPr>
              <a:t>施設）　</a:t>
            </a:r>
            <a:r>
              <a:rPr lang="ja-JP" altLang="en-US" sz="1400" dirty="0" smtClean="0">
                <a:latin typeface="Meiryo UI" panose="020B0604030504040204" pitchFamily="50" charset="-128"/>
                <a:ea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802610315"/>
              </p:ext>
            </p:extLst>
          </p:nvPr>
        </p:nvGraphicFramePr>
        <p:xfrm>
          <a:off x="191704" y="4961465"/>
          <a:ext cx="8676988" cy="1345685"/>
        </p:xfrm>
        <a:graphic>
          <a:graphicData uri="http://schemas.openxmlformats.org/drawingml/2006/table">
            <a:tbl>
              <a:tblPr firstRow="1" bandRow="1">
                <a:tableStyleId>{5C22544A-7EE6-4342-B048-85BDC9FD1C3A}</a:tableStyleId>
              </a:tblPr>
              <a:tblGrid>
                <a:gridCol w="840256">
                  <a:extLst>
                    <a:ext uri="{9D8B030D-6E8A-4147-A177-3AD203B41FA5}">
                      <a16:colId xmlns:a16="http://schemas.microsoft.com/office/drawing/2014/main" val="4217943471"/>
                    </a:ext>
                  </a:extLst>
                </a:gridCol>
                <a:gridCol w="2763286">
                  <a:extLst>
                    <a:ext uri="{9D8B030D-6E8A-4147-A177-3AD203B41FA5}">
                      <a16:colId xmlns:a16="http://schemas.microsoft.com/office/drawing/2014/main" val="1605675037"/>
                    </a:ext>
                  </a:extLst>
                </a:gridCol>
                <a:gridCol w="884903">
                  <a:extLst>
                    <a:ext uri="{9D8B030D-6E8A-4147-A177-3AD203B41FA5}">
                      <a16:colId xmlns:a16="http://schemas.microsoft.com/office/drawing/2014/main" val="3672545718"/>
                    </a:ext>
                  </a:extLst>
                </a:gridCol>
                <a:gridCol w="934064">
                  <a:extLst>
                    <a:ext uri="{9D8B030D-6E8A-4147-A177-3AD203B41FA5}">
                      <a16:colId xmlns:a16="http://schemas.microsoft.com/office/drawing/2014/main" val="440739684"/>
                    </a:ext>
                  </a:extLst>
                </a:gridCol>
                <a:gridCol w="3254479">
                  <a:extLst>
                    <a:ext uri="{9D8B030D-6E8A-4147-A177-3AD203B41FA5}">
                      <a16:colId xmlns:a16="http://schemas.microsoft.com/office/drawing/2014/main" val="1584937836"/>
                    </a:ext>
                  </a:extLst>
                </a:gridCol>
              </a:tblGrid>
              <a:tr h="496494">
                <a:tc>
                  <a:txBody>
                    <a:bodyPr/>
                    <a:lstStyle/>
                    <a:p>
                      <a:pPr algn="ctr"/>
                      <a:r>
                        <a:rPr kumimoji="1" lang="ja-JP" altLang="en-US" sz="1400" dirty="0" smtClean="0">
                          <a:latin typeface="Meiryo UI" panose="020B0604030504040204" pitchFamily="50" charset="-128"/>
                          <a:ea typeface="Meiryo UI" panose="020B0604030504040204" pitchFamily="50" charset="-128"/>
                        </a:rPr>
                        <a:t>都市</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施設名</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実施</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rPr>
                        <a:t>有無</a:t>
                      </a:r>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入場者数</a:t>
                      </a:r>
                      <a:endParaRPr kumimoji="1" lang="en-US" altLang="ja-JP" sz="1400" dirty="0" smtClean="0">
                        <a:latin typeface="Meiryo UI" panose="020B0604030504040204" pitchFamily="50" charset="-128"/>
                        <a:ea typeface="Meiryo UI" panose="020B0604030504040204" pitchFamily="50" charset="-128"/>
                      </a:endParaRPr>
                    </a:p>
                    <a:p>
                      <a:pPr algn="ct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単位</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万人</a:t>
                      </a:r>
                      <a:r>
                        <a:rPr kumimoji="1" lang="en-US" altLang="ja-JP" sz="1050" dirty="0" smtClean="0">
                          <a:latin typeface="Meiryo UI" panose="020B0604030504040204" pitchFamily="50" charset="-128"/>
                          <a:ea typeface="Meiryo UI" panose="020B0604030504040204" pitchFamily="50" charset="-128"/>
                        </a:rPr>
                        <a:t>)</a:t>
                      </a:r>
                      <a:endParaRPr kumimoji="1" lang="ja-JP" altLang="en-US" sz="105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種類</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79246982"/>
                  </a:ext>
                </a:extLst>
              </a:tr>
              <a:tr h="325497">
                <a:tc>
                  <a:txBody>
                    <a:bodyPr/>
                    <a:lstStyle/>
                    <a:p>
                      <a:pPr algn="ctr" fontAlgn="ctr"/>
                      <a:r>
                        <a:rPr lang="ja-JP" altLang="en-US" sz="1400" u="none" strike="noStrike" dirty="0" smtClean="0">
                          <a:solidFill>
                            <a:schemeClr val="tx1"/>
                          </a:solidFill>
                          <a:effectLst/>
                          <a:latin typeface="Meiryo UI" panose="020B0604030504040204" pitchFamily="50" charset="-128"/>
                          <a:ea typeface="Meiryo UI" panose="020B0604030504040204" pitchFamily="50" charset="-128"/>
                        </a:rPr>
                        <a:t>大阪府</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万国博覧会記念公園</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239</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太陽</a:t>
                      </a:r>
                      <a:r>
                        <a:rPr lang="ja-JP" altLang="en-US" sz="1050" u="none" strike="noStrike" smtClean="0">
                          <a:solidFill>
                            <a:schemeClr val="tx1"/>
                          </a:solidFill>
                          <a:effectLst/>
                          <a:latin typeface="Meiryo UI" panose="020B0604030504040204" pitchFamily="50" charset="-128"/>
                          <a:ea typeface="Meiryo UI" panose="020B0604030504040204" pitchFamily="50" charset="-128"/>
                        </a:rPr>
                        <a:t>の塔のみ</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　</a:t>
                      </a:r>
                      <a:r>
                        <a:rPr lang="en-US" altLang="ja-JP" sz="1050" u="none" strike="noStrike" dirty="0" smtClean="0">
                          <a:solidFill>
                            <a:schemeClr val="tx1"/>
                          </a:solidFill>
                          <a:effectLst/>
                          <a:latin typeface="Meiryo UI" panose="020B0604030504040204" pitchFamily="50" charset="-128"/>
                          <a:ea typeface="Meiryo UI" panose="020B0604030504040204" pitchFamily="50" charset="-128"/>
                        </a:rPr>
                        <a:t>WEB</a:t>
                      </a:r>
                      <a:r>
                        <a:rPr lang="ja-JP" altLang="en-US" sz="1050" u="none" strike="noStrike" dirty="0" smtClean="0">
                          <a:solidFill>
                            <a:schemeClr val="tx1"/>
                          </a:solidFill>
                          <a:effectLst/>
                          <a:latin typeface="Meiryo UI" panose="020B0604030504040204" pitchFamily="50" charset="-128"/>
                          <a:ea typeface="Meiryo UI" panose="020B0604030504040204" pitchFamily="50" charset="-128"/>
                        </a:rPr>
                        <a:t>販売時　クレジットカード</a:t>
                      </a:r>
                      <a:r>
                        <a:rPr lang="ja-JP" altLang="en-US" sz="1050" u="none" strike="noStrike" dirty="0">
                          <a:solidFill>
                            <a:schemeClr val="tx1"/>
                          </a:solidFill>
                          <a:effectLst/>
                          <a:latin typeface="Meiryo UI" panose="020B0604030504040204" pitchFamily="50" charset="-128"/>
                          <a:ea typeface="Meiryo UI" panose="020B0604030504040204" pitchFamily="50" charset="-128"/>
                        </a:rPr>
                        <a:t>　</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3635961864"/>
                  </a:ext>
                </a:extLst>
              </a:tr>
              <a:tr h="251014">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大阪府</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大型児童館ビッグバン</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25</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3016872825"/>
                  </a:ext>
                </a:extLst>
              </a:tr>
              <a:tr h="251014">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大阪府</a:t>
                      </a:r>
                      <a:endParaRPr lang="ja-JP"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ja-JP" altLang="en-US" sz="1400" b="0" i="0" u="none" strike="noStrike" dirty="0" smtClean="0">
                          <a:solidFill>
                            <a:schemeClr val="tx1"/>
                          </a:solidFill>
                          <a:effectLst/>
                          <a:latin typeface="Meiryo UI" panose="020B0604030504040204" pitchFamily="50" charset="-128"/>
                          <a:ea typeface="Meiryo UI" panose="020B0604030504040204" pitchFamily="50" charset="-128"/>
                        </a:rPr>
                        <a:t>花の文化園</a:t>
                      </a:r>
                      <a:endParaRPr lang="zh-TW" altLang="en-US"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ctr" fontAlgn="ctr"/>
                      <a:r>
                        <a:rPr lang="en-US" altLang="ja-JP" sz="1400" b="0" i="0" u="none" strike="noStrike" dirty="0" smtClean="0">
                          <a:solidFill>
                            <a:schemeClr val="tx1"/>
                          </a:solidFill>
                          <a:effectLst/>
                          <a:latin typeface="Meiryo UI" panose="020B0604030504040204" pitchFamily="50" charset="-128"/>
                          <a:ea typeface="Meiryo UI" panose="020B0604030504040204" pitchFamily="50" charset="-128"/>
                        </a:rPr>
                        <a:t>11</a:t>
                      </a:r>
                      <a:endParaRPr lang="en-US" altLang="ja-JP" sz="1400" b="0" i="0" u="none" strike="noStrike" dirty="0">
                        <a:solidFill>
                          <a:schemeClr val="tx1"/>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l"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985762746"/>
                  </a:ext>
                </a:extLst>
              </a:tr>
            </a:tbl>
          </a:graphicData>
        </a:graphic>
      </p:graphicFrame>
      <p:sp>
        <p:nvSpPr>
          <p:cNvPr id="11" name="正方形/長方形 10"/>
          <p:cNvSpPr/>
          <p:nvPr/>
        </p:nvSpPr>
        <p:spPr>
          <a:xfrm>
            <a:off x="191705" y="4625903"/>
            <a:ext cx="8676987" cy="369332"/>
          </a:xfrm>
          <a:prstGeom prst="rect">
            <a:avLst/>
          </a:prstGeom>
          <a:ln>
            <a:noFill/>
          </a:ln>
        </p:spPr>
        <p:txBody>
          <a:bodyPr wrap="square">
            <a:spAutoFit/>
          </a:bodyPr>
          <a:lstStyle/>
          <a:p>
            <a:r>
              <a:rPr lang="ja-JP" altLang="en-US" dirty="0" smtClean="0">
                <a:latin typeface="Meiryo UI" panose="020B0604030504040204" pitchFamily="50" charset="-128"/>
                <a:ea typeface="Meiryo UI" panose="020B0604030504040204" pitchFamily="50" charset="-128"/>
              </a:rPr>
              <a:t>■大阪府　集客施設のうち、入場者数</a:t>
            </a:r>
            <a:r>
              <a:rPr lang="en-US" altLang="ja-JP" dirty="0" smtClean="0">
                <a:latin typeface="Meiryo UI" panose="020B0604030504040204" pitchFamily="50" charset="-128"/>
                <a:ea typeface="Meiryo UI" panose="020B0604030504040204" pitchFamily="50" charset="-128"/>
              </a:rPr>
              <a:t>10</a:t>
            </a:r>
            <a:r>
              <a:rPr lang="ja-JP" altLang="en-US" dirty="0" smtClean="0">
                <a:latin typeface="Meiryo UI" panose="020B0604030504040204" pitchFamily="50" charset="-128"/>
                <a:ea typeface="Meiryo UI" panose="020B0604030504040204" pitchFamily="50" charset="-128"/>
              </a:rPr>
              <a:t>万人以上の施設</a:t>
            </a:r>
            <a:endParaRPr lang="en-US" altLang="ja-JP" dirty="0" smtClean="0">
              <a:latin typeface="Meiryo UI" panose="020B0604030504040204" pitchFamily="50" charset="-128"/>
              <a:ea typeface="Meiryo UI" panose="020B0604030504040204" pitchFamily="50" charset="-128"/>
            </a:endParaRPr>
          </a:p>
        </p:txBody>
      </p:sp>
      <p:sp>
        <p:nvSpPr>
          <p:cNvPr id="14" name="正方形/長方形 13"/>
          <p:cNvSpPr/>
          <p:nvPr/>
        </p:nvSpPr>
        <p:spPr>
          <a:xfrm>
            <a:off x="303124" y="6303383"/>
            <a:ext cx="8886051" cy="415498"/>
          </a:xfrm>
          <a:prstGeom prst="rect">
            <a:avLst/>
          </a:prstGeom>
          <a:ln>
            <a:noFill/>
          </a:ln>
        </p:spPr>
        <p:txBody>
          <a:bodyPr wrap="square">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大阪府　</a:t>
            </a:r>
            <a:r>
              <a:rPr lang="ja-JP" altLang="en-US" sz="1050" dirty="0">
                <a:latin typeface="Meiryo UI" panose="020B0604030504040204" pitchFamily="50" charset="-128"/>
                <a:ea typeface="Meiryo UI" panose="020B0604030504040204" pitchFamily="50" charset="-128"/>
              </a:rPr>
              <a:t>府民</a:t>
            </a:r>
            <a:r>
              <a:rPr lang="ja-JP" altLang="en-US" sz="1050" dirty="0" smtClean="0">
                <a:latin typeface="Meiryo UI" panose="020B0604030504040204" pitchFamily="50" charset="-128"/>
                <a:ea typeface="Meiryo UI" panose="020B0604030504040204" pitchFamily="50" charset="-128"/>
              </a:rPr>
              <a:t>利用施設（有料） </a:t>
            </a:r>
            <a:r>
              <a:rPr lang="en-US" altLang="ja-JP" sz="1050" dirty="0" smtClean="0">
                <a:latin typeface="Meiryo UI" panose="020B0604030504040204" pitchFamily="50" charset="-128"/>
                <a:ea typeface="Meiryo UI" panose="020B0604030504040204" pitchFamily="50" charset="-128"/>
              </a:rPr>
              <a:t>45</a:t>
            </a:r>
            <a:r>
              <a:rPr lang="ja-JP" altLang="en-US" sz="1050" dirty="0" smtClean="0">
                <a:latin typeface="Meiryo UI" panose="020B0604030504040204" pitchFamily="50" charset="-128"/>
                <a:ea typeface="Meiryo UI" panose="020B0604030504040204" pitchFamily="50" charset="-128"/>
              </a:rPr>
              <a:t>施設（集客施設 ８施設、スポーツ施設・公園等 </a:t>
            </a:r>
            <a:r>
              <a:rPr lang="en-US" altLang="ja-JP" sz="1050" dirty="0" smtClean="0">
                <a:latin typeface="Meiryo UI" panose="020B0604030504040204" pitchFamily="50" charset="-128"/>
                <a:ea typeface="Meiryo UI" panose="020B0604030504040204" pitchFamily="50" charset="-128"/>
              </a:rPr>
              <a:t>25</a:t>
            </a:r>
            <a:r>
              <a:rPr lang="ja-JP" altLang="en-US" sz="1050" dirty="0" smtClean="0">
                <a:latin typeface="Meiryo UI" panose="020B0604030504040204" pitchFamily="50" charset="-128"/>
                <a:ea typeface="Meiryo UI" panose="020B0604030504040204" pitchFamily="50" charset="-128"/>
              </a:rPr>
              <a:t>施設、ホール・会議室等 ７施設、他 ５施設）</a:t>
            </a:r>
            <a:endParaRPr lang="en-US" altLang="ja-JP" sz="1050"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入場者数は、団体利用や無料入場者を含む全入場者数　</a:t>
            </a:r>
            <a:r>
              <a:rPr lang="ja-JP" altLang="en-US" sz="1050" dirty="0" smtClean="0">
                <a:solidFill>
                  <a:srgbClr val="FF0000"/>
                </a:solidFill>
                <a:latin typeface="Meiryo UI" panose="020B0604030504040204" pitchFamily="50" charset="-128"/>
                <a:ea typeface="Meiryo UI" panose="020B0604030504040204" pitchFamily="50" charset="-128"/>
              </a:rPr>
              <a:t>　</a:t>
            </a:r>
            <a:endParaRPr lang="en-US" altLang="ja-JP" sz="1050" dirty="0" smtClean="0">
              <a:solidFill>
                <a:srgbClr val="FF0000"/>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23</a:t>
            </a:fld>
            <a:endParaRPr kumimoji="1" lang="ja-JP" altLang="en-US" dirty="0"/>
          </a:p>
        </p:txBody>
      </p:sp>
      <p:cxnSp>
        <p:nvCxnSpPr>
          <p:cNvPr id="16" name="直線コネクタ 15"/>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7652270" y="530606"/>
            <a:ext cx="1440000" cy="3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50" b="1" dirty="0" smtClean="0">
                <a:solidFill>
                  <a:schemeClr val="tx1"/>
                </a:solidFill>
                <a:latin typeface="Meiryo UI" panose="020B0604030504040204" pitchFamily="50" charset="-128"/>
                <a:ea typeface="Meiryo UI" panose="020B0604030504040204" pitchFamily="50" charset="-128"/>
              </a:rPr>
              <a:t>Ａ：施設関係</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688328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887070" y="98863"/>
            <a:ext cx="3501280"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府内市町村の取組み状況</a:t>
            </a:r>
            <a:endParaRPr kumimoji="1" lang="ja-JP" altLang="en-US" sz="2000" b="1" dirty="0">
              <a:latin typeface="Meiryo UI" panose="020B0604030504040204" pitchFamily="50" charset="-128"/>
              <a:ea typeface="Meiryo UI" panose="020B0604030504040204" pitchFamily="50" charset="-128"/>
            </a:endParaRPr>
          </a:p>
        </p:txBody>
      </p:sp>
      <p:sp>
        <p:nvSpPr>
          <p:cNvPr id="12" name="テキスト プレースホルダー 2">
            <a:extLst>
              <a:ext uri="{FF2B5EF4-FFF2-40B4-BE49-F238E27FC236}">
                <a16:creationId xmlns:a16="http://schemas.microsoft.com/office/drawing/2014/main" id="{030D2E3A-7914-F244-8F45-1BACE70FA5A7}"/>
              </a:ext>
            </a:extLst>
          </p:cNvPr>
          <p:cNvSpPr txBox="1">
            <a:spLocks/>
          </p:cNvSpPr>
          <p:nvPr/>
        </p:nvSpPr>
        <p:spPr>
          <a:xfrm>
            <a:off x="191710" y="675747"/>
            <a:ext cx="8774723" cy="1017431"/>
          </a:xfrm>
          <a:prstGeom prst="rect">
            <a:avLst/>
          </a:prstGeom>
          <a:ln w="9525">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smtClean="0">
                <a:latin typeface="Meiryo UI" panose="020B0604030504040204" pitchFamily="50" charset="-128"/>
                <a:ea typeface="Meiryo UI" panose="020B0604030504040204" pitchFamily="50" charset="-128"/>
              </a:rPr>
              <a:t>キャッシュレスを実施する市町村 １８市町</a:t>
            </a:r>
            <a:endParaRPr lang="en-US" altLang="ja-JP" sz="2000" dirty="0" smtClean="0">
              <a:latin typeface="Meiryo UI" panose="020B0604030504040204" pitchFamily="50" charset="-128"/>
              <a:ea typeface="Meiryo UI" panose="020B0604030504040204" pitchFamily="50" charset="-128"/>
            </a:endParaRPr>
          </a:p>
          <a:p>
            <a:pPr marL="263525" indent="-263525">
              <a:buNone/>
            </a:pPr>
            <a:r>
              <a:rPr lang="ja-JP" altLang="en-US" sz="2000" dirty="0" smtClean="0">
                <a:latin typeface="Meiryo UI" panose="020B0604030504040204" pitchFamily="50" charset="-128"/>
                <a:ea typeface="Meiryo UI" panose="020B0604030504040204" pitchFamily="50" charset="-128"/>
              </a:rPr>
              <a:t>⇒一部市町村において税、保険料、水道料金などでクレジットカードやペイジー等の導入が進むも、決済代行手数料の課題などから未導入の団体が</a:t>
            </a:r>
            <a:r>
              <a:rPr lang="ja-JP" altLang="en-US" sz="2000" dirty="0">
                <a:latin typeface="Meiryo UI" panose="020B0604030504040204" pitchFamily="50" charset="-128"/>
                <a:ea typeface="Meiryo UI" panose="020B0604030504040204" pitchFamily="50" charset="-128"/>
              </a:rPr>
              <a:t>依然</a:t>
            </a:r>
            <a:r>
              <a:rPr lang="ja-JP" altLang="en-US" sz="2000" dirty="0" smtClean="0">
                <a:latin typeface="Meiryo UI" panose="020B0604030504040204" pitchFamily="50" charset="-128"/>
                <a:ea typeface="Meiryo UI" panose="020B0604030504040204" pitchFamily="50" charset="-128"/>
              </a:rPr>
              <a:t>として多い状況。</a:t>
            </a:r>
            <a:endParaRPr lang="ja-JP" altLang="en-US" sz="20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96851" y="1755046"/>
            <a:ext cx="6021777"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市町村</a:t>
            </a:r>
            <a:r>
              <a:rPr kumimoji="1" lang="ja-JP" altLang="en-US" sz="1400" dirty="0" smtClean="0">
                <a:latin typeface="Meiryo UI" panose="020B0604030504040204" pitchFamily="50" charset="-128"/>
                <a:ea typeface="Meiryo UI" panose="020B0604030504040204" pitchFamily="50" charset="-128"/>
              </a:rPr>
              <a:t>のキャッシュレス状況</a:t>
            </a:r>
            <a:r>
              <a:rPr kumimoji="1" lang="ja-JP" altLang="en-US" sz="1200" dirty="0" smtClean="0">
                <a:latin typeface="Meiryo UI" panose="020B0604030504040204" pitchFamily="50" charset="-128"/>
                <a:ea typeface="Meiryo UI" panose="020B0604030504040204" pitchFamily="50" charset="-128"/>
              </a:rPr>
              <a:t>（府によるアンケート調査をもとに作成　</a:t>
            </a:r>
            <a:r>
              <a:rPr kumimoji="1" lang="en-US" altLang="ja-JP" sz="1200" dirty="0" smtClean="0">
                <a:latin typeface="Meiryo UI" panose="020B0604030504040204" pitchFamily="50" charset="-128"/>
                <a:ea typeface="Meiryo UI" panose="020B0604030504040204" pitchFamily="50" charset="-128"/>
              </a:rPr>
              <a:t>12/25</a:t>
            </a:r>
            <a:r>
              <a:rPr kumimoji="1" lang="ja-JP" altLang="en-US" sz="1200" dirty="0" smtClean="0">
                <a:latin typeface="Meiryo UI" panose="020B0604030504040204" pitchFamily="50" charset="-128"/>
                <a:ea typeface="Meiryo UI" panose="020B0604030504040204" pitchFamily="50" charset="-128"/>
              </a:rPr>
              <a:t>時点回答分）</a:t>
            </a:r>
            <a:endParaRPr kumimoji="1" lang="ja-JP" altLang="en-US" sz="1400" dirty="0">
              <a:latin typeface="Meiryo UI" panose="020B0604030504040204" pitchFamily="50" charset="-128"/>
              <a:ea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337088825"/>
              </p:ext>
            </p:extLst>
          </p:nvPr>
        </p:nvGraphicFramePr>
        <p:xfrm>
          <a:off x="140889" y="2021720"/>
          <a:ext cx="8825523" cy="4474425"/>
        </p:xfrm>
        <a:graphic>
          <a:graphicData uri="http://schemas.openxmlformats.org/drawingml/2006/table">
            <a:tbl>
              <a:tblPr/>
              <a:tblGrid>
                <a:gridCol w="316311">
                  <a:extLst>
                    <a:ext uri="{9D8B030D-6E8A-4147-A177-3AD203B41FA5}">
                      <a16:colId xmlns:a16="http://schemas.microsoft.com/office/drawing/2014/main" val="108039187"/>
                    </a:ext>
                  </a:extLst>
                </a:gridCol>
                <a:gridCol w="533400">
                  <a:extLst>
                    <a:ext uri="{9D8B030D-6E8A-4147-A177-3AD203B41FA5}">
                      <a16:colId xmlns:a16="http://schemas.microsoft.com/office/drawing/2014/main" val="3646936249"/>
                    </a:ext>
                  </a:extLst>
                </a:gridCol>
                <a:gridCol w="185484">
                  <a:extLst>
                    <a:ext uri="{9D8B030D-6E8A-4147-A177-3AD203B41FA5}">
                      <a16:colId xmlns:a16="http://schemas.microsoft.com/office/drawing/2014/main" val="2277268437"/>
                    </a:ext>
                  </a:extLst>
                </a:gridCol>
                <a:gridCol w="185484">
                  <a:extLst>
                    <a:ext uri="{9D8B030D-6E8A-4147-A177-3AD203B41FA5}">
                      <a16:colId xmlns:a16="http://schemas.microsoft.com/office/drawing/2014/main" val="3684179401"/>
                    </a:ext>
                  </a:extLst>
                </a:gridCol>
                <a:gridCol w="185484">
                  <a:extLst>
                    <a:ext uri="{9D8B030D-6E8A-4147-A177-3AD203B41FA5}">
                      <a16:colId xmlns:a16="http://schemas.microsoft.com/office/drawing/2014/main" val="1237429080"/>
                    </a:ext>
                  </a:extLst>
                </a:gridCol>
                <a:gridCol w="185484">
                  <a:extLst>
                    <a:ext uri="{9D8B030D-6E8A-4147-A177-3AD203B41FA5}">
                      <a16:colId xmlns:a16="http://schemas.microsoft.com/office/drawing/2014/main" val="3214463229"/>
                    </a:ext>
                  </a:extLst>
                </a:gridCol>
                <a:gridCol w="185484">
                  <a:extLst>
                    <a:ext uri="{9D8B030D-6E8A-4147-A177-3AD203B41FA5}">
                      <a16:colId xmlns:a16="http://schemas.microsoft.com/office/drawing/2014/main" val="1036007922"/>
                    </a:ext>
                  </a:extLst>
                </a:gridCol>
                <a:gridCol w="185484">
                  <a:extLst>
                    <a:ext uri="{9D8B030D-6E8A-4147-A177-3AD203B41FA5}">
                      <a16:colId xmlns:a16="http://schemas.microsoft.com/office/drawing/2014/main" val="3121457580"/>
                    </a:ext>
                  </a:extLst>
                </a:gridCol>
                <a:gridCol w="185484">
                  <a:extLst>
                    <a:ext uri="{9D8B030D-6E8A-4147-A177-3AD203B41FA5}">
                      <a16:colId xmlns:a16="http://schemas.microsoft.com/office/drawing/2014/main" val="1728271875"/>
                    </a:ext>
                  </a:extLst>
                </a:gridCol>
                <a:gridCol w="185484">
                  <a:extLst>
                    <a:ext uri="{9D8B030D-6E8A-4147-A177-3AD203B41FA5}">
                      <a16:colId xmlns:a16="http://schemas.microsoft.com/office/drawing/2014/main" val="3058144366"/>
                    </a:ext>
                  </a:extLst>
                </a:gridCol>
                <a:gridCol w="185484">
                  <a:extLst>
                    <a:ext uri="{9D8B030D-6E8A-4147-A177-3AD203B41FA5}">
                      <a16:colId xmlns:a16="http://schemas.microsoft.com/office/drawing/2014/main" val="2331054008"/>
                    </a:ext>
                  </a:extLst>
                </a:gridCol>
                <a:gridCol w="185484">
                  <a:extLst>
                    <a:ext uri="{9D8B030D-6E8A-4147-A177-3AD203B41FA5}">
                      <a16:colId xmlns:a16="http://schemas.microsoft.com/office/drawing/2014/main" val="2540756234"/>
                    </a:ext>
                  </a:extLst>
                </a:gridCol>
                <a:gridCol w="185484">
                  <a:extLst>
                    <a:ext uri="{9D8B030D-6E8A-4147-A177-3AD203B41FA5}">
                      <a16:colId xmlns:a16="http://schemas.microsoft.com/office/drawing/2014/main" val="1447933913"/>
                    </a:ext>
                  </a:extLst>
                </a:gridCol>
                <a:gridCol w="185484">
                  <a:extLst>
                    <a:ext uri="{9D8B030D-6E8A-4147-A177-3AD203B41FA5}">
                      <a16:colId xmlns:a16="http://schemas.microsoft.com/office/drawing/2014/main" val="1317819022"/>
                    </a:ext>
                  </a:extLst>
                </a:gridCol>
                <a:gridCol w="185484">
                  <a:extLst>
                    <a:ext uri="{9D8B030D-6E8A-4147-A177-3AD203B41FA5}">
                      <a16:colId xmlns:a16="http://schemas.microsoft.com/office/drawing/2014/main" val="782568553"/>
                    </a:ext>
                  </a:extLst>
                </a:gridCol>
                <a:gridCol w="185484">
                  <a:extLst>
                    <a:ext uri="{9D8B030D-6E8A-4147-A177-3AD203B41FA5}">
                      <a16:colId xmlns:a16="http://schemas.microsoft.com/office/drawing/2014/main" val="3253501983"/>
                    </a:ext>
                  </a:extLst>
                </a:gridCol>
                <a:gridCol w="185484">
                  <a:extLst>
                    <a:ext uri="{9D8B030D-6E8A-4147-A177-3AD203B41FA5}">
                      <a16:colId xmlns:a16="http://schemas.microsoft.com/office/drawing/2014/main" val="3355947826"/>
                    </a:ext>
                  </a:extLst>
                </a:gridCol>
                <a:gridCol w="185484">
                  <a:extLst>
                    <a:ext uri="{9D8B030D-6E8A-4147-A177-3AD203B41FA5}">
                      <a16:colId xmlns:a16="http://schemas.microsoft.com/office/drawing/2014/main" val="413296048"/>
                    </a:ext>
                  </a:extLst>
                </a:gridCol>
                <a:gridCol w="185484">
                  <a:extLst>
                    <a:ext uri="{9D8B030D-6E8A-4147-A177-3AD203B41FA5}">
                      <a16:colId xmlns:a16="http://schemas.microsoft.com/office/drawing/2014/main" val="339409832"/>
                    </a:ext>
                  </a:extLst>
                </a:gridCol>
                <a:gridCol w="185484">
                  <a:extLst>
                    <a:ext uri="{9D8B030D-6E8A-4147-A177-3AD203B41FA5}">
                      <a16:colId xmlns:a16="http://schemas.microsoft.com/office/drawing/2014/main" val="4148890439"/>
                    </a:ext>
                  </a:extLst>
                </a:gridCol>
                <a:gridCol w="185484">
                  <a:extLst>
                    <a:ext uri="{9D8B030D-6E8A-4147-A177-3AD203B41FA5}">
                      <a16:colId xmlns:a16="http://schemas.microsoft.com/office/drawing/2014/main" val="3996562137"/>
                    </a:ext>
                  </a:extLst>
                </a:gridCol>
                <a:gridCol w="185484">
                  <a:extLst>
                    <a:ext uri="{9D8B030D-6E8A-4147-A177-3AD203B41FA5}">
                      <a16:colId xmlns:a16="http://schemas.microsoft.com/office/drawing/2014/main" val="2234495807"/>
                    </a:ext>
                  </a:extLst>
                </a:gridCol>
                <a:gridCol w="185484">
                  <a:extLst>
                    <a:ext uri="{9D8B030D-6E8A-4147-A177-3AD203B41FA5}">
                      <a16:colId xmlns:a16="http://schemas.microsoft.com/office/drawing/2014/main" val="709972626"/>
                    </a:ext>
                  </a:extLst>
                </a:gridCol>
                <a:gridCol w="185484">
                  <a:extLst>
                    <a:ext uri="{9D8B030D-6E8A-4147-A177-3AD203B41FA5}">
                      <a16:colId xmlns:a16="http://schemas.microsoft.com/office/drawing/2014/main" val="2767032693"/>
                    </a:ext>
                  </a:extLst>
                </a:gridCol>
                <a:gridCol w="185484">
                  <a:extLst>
                    <a:ext uri="{9D8B030D-6E8A-4147-A177-3AD203B41FA5}">
                      <a16:colId xmlns:a16="http://schemas.microsoft.com/office/drawing/2014/main" val="2226600829"/>
                    </a:ext>
                  </a:extLst>
                </a:gridCol>
                <a:gridCol w="185484">
                  <a:extLst>
                    <a:ext uri="{9D8B030D-6E8A-4147-A177-3AD203B41FA5}">
                      <a16:colId xmlns:a16="http://schemas.microsoft.com/office/drawing/2014/main" val="1547642485"/>
                    </a:ext>
                  </a:extLst>
                </a:gridCol>
                <a:gridCol w="185484">
                  <a:extLst>
                    <a:ext uri="{9D8B030D-6E8A-4147-A177-3AD203B41FA5}">
                      <a16:colId xmlns:a16="http://schemas.microsoft.com/office/drawing/2014/main" val="2280153556"/>
                    </a:ext>
                  </a:extLst>
                </a:gridCol>
                <a:gridCol w="185484">
                  <a:extLst>
                    <a:ext uri="{9D8B030D-6E8A-4147-A177-3AD203B41FA5}">
                      <a16:colId xmlns:a16="http://schemas.microsoft.com/office/drawing/2014/main" val="3020100546"/>
                    </a:ext>
                  </a:extLst>
                </a:gridCol>
                <a:gridCol w="185484">
                  <a:extLst>
                    <a:ext uri="{9D8B030D-6E8A-4147-A177-3AD203B41FA5}">
                      <a16:colId xmlns:a16="http://schemas.microsoft.com/office/drawing/2014/main" val="1351808986"/>
                    </a:ext>
                  </a:extLst>
                </a:gridCol>
                <a:gridCol w="185484">
                  <a:extLst>
                    <a:ext uri="{9D8B030D-6E8A-4147-A177-3AD203B41FA5}">
                      <a16:colId xmlns:a16="http://schemas.microsoft.com/office/drawing/2014/main" val="2216435879"/>
                    </a:ext>
                  </a:extLst>
                </a:gridCol>
                <a:gridCol w="185484">
                  <a:extLst>
                    <a:ext uri="{9D8B030D-6E8A-4147-A177-3AD203B41FA5}">
                      <a16:colId xmlns:a16="http://schemas.microsoft.com/office/drawing/2014/main" val="3721554839"/>
                    </a:ext>
                  </a:extLst>
                </a:gridCol>
                <a:gridCol w="185484">
                  <a:extLst>
                    <a:ext uri="{9D8B030D-6E8A-4147-A177-3AD203B41FA5}">
                      <a16:colId xmlns:a16="http://schemas.microsoft.com/office/drawing/2014/main" val="3131189745"/>
                    </a:ext>
                  </a:extLst>
                </a:gridCol>
                <a:gridCol w="185484">
                  <a:extLst>
                    <a:ext uri="{9D8B030D-6E8A-4147-A177-3AD203B41FA5}">
                      <a16:colId xmlns:a16="http://schemas.microsoft.com/office/drawing/2014/main" val="3809087801"/>
                    </a:ext>
                  </a:extLst>
                </a:gridCol>
                <a:gridCol w="185484">
                  <a:extLst>
                    <a:ext uri="{9D8B030D-6E8A-4147-A177-3AD203B41FA5}">
                      <a16:colId xmlns:a16="http://schemas.microsoft.com/office/drawing/2014/main" val="3302278886"/>
                    </a:ext>
                  </a:extLst>
                </a:gridCol>
                <a:gridCol w="185484">
                  <a:extLst>
                    <a:ext uri="{9D8B030D-6E8A-4147-A177-3AD203B41FA5}">
                      <a16:colId xmlns:a16="http://schemas.microsoft.com/office/drawing/2014/main" val="660062864"/>
                    </a:ext>
                  </a:extLst>
                </a:gridCol>
                <a:gridCol w="185484">
                  <a:extLst>
                    <a:ext uri="{9D8B030D-6E8A-4147-A177-3AD203B41FA5}">
                      <a16:colId xmlns:a16="http://schemas.microsoft.com/office/drawing/2014/main" val="540391665"/>
                    </a:ext>
                  </a:extLst>
                </a:gridCol>
                <a:gridCol w="185484">
                  <a:extLst>
                    <a:ext uri="{9D8B030D-6E8A-4147-A177-3AD203B41FA5}">
                      <a16:colId xmlns:a16="http://schemas.microsoft.com/office/drawing/2014/main" val="3590010563"/>
                    </a:ext>
                  </a:extLst>
                </a:gridCol>
                <a:gridCol w="185484">
                  <a:extLst>
                    <a:ext uri="{9D8B030D-6E8A-4147-A177-3AD203B41FA5}">
                      <a16:colId xmlns:a16="http://schemas.microsoft.com/office/drawing/2014/main" val="1651596752"/>
                    </a:ext>
                  </a:extLst>
                </a:gridCol>
                <a:gridCol w="185484">
                  <a:extLst>
                    <a:ext uri="{9D8B030D-6E8A-4147-A177-3AD203B41FA5}">
                      <a16:colId xmlns:a16="http://schemas.microsoft.com/office/drawing/2014/main" val="680077857"/>
                    </a:ext>
                  </a:extLst>
                </a:gridCol>
                <a:gridCol w="185484">
                  <a:extLst>
                    <a:ext uri="{9D8B030D-6E8A-4147-A177-3AD203B41FA5}">
                      <a16:colId xmlns:a16="http://schemas.microsoft.com/office/drawing/2014/main" val="4283540802"/>
                    </a:ext>
                  </a:extLst>
                </a:gridCol>
                <a:gridCol w="185484">
                  <a:extLst>
                    <a:ext uri="{9D8B030D-6E8A-4147-A177-3AD203B41FA5}">
                      <a16:colId xmlns:a16="http://schemas.microsoft.com/office/drawing/2014/main" val="265771324"/>
                    </a:ext>
                  </a:extLst>
                </a:gridCol>
                <a:gridCol w="185484">
                  <a:extLst>
                    <a:ext uri="{9D8B030D-6E8A-4147-A177-3AD203B41FA5}">
                      <a16:colId xmlns:a16="http://schemas.microsoft.com/office/drawing/2014/main" val="2859816771"/>
                    </a:ext>
                  </a:extLst>
                </a:gridCol>
                <a:gridCol w="185484">
                  <a:extLst>
                    <a:ext uri="{9D8B030D-6E8A-4147-A177-3AD203B41FA5}">
                      <a16:colId xmlns:a16="http://schemas.microsoft.com/office/drawing/2014/main" val="1714213823"/>
                    </a:ext>
                  </a:extLst>
                </a:gridCol>
                <a:gridCol w="185484">
                  <a:extLst>
                    <a:ext uri="{9D8B030D-6E8A-4147-A177-3AD203B41FA5}">
                      <a16:colId xmlns:a16="http://schemas.microsoft.com/office/drawing/2014/main" val="77225990"/>
                    </a:ext>
                  </a:extLst>
                </a:gridCol>
                <a:gridCol w="185484">
                  <a:extLst>
                    <a:ext uri="{9D8B030D-6E8A-4147-A177-3AD203B41FA5}">
                      <a16:colId xmlns:a16="http://schemas.microsoft.com/office/drawing/2014/main" val="2066167089"/>
                    </a:ext>
                  </a:extLst>
                </a:gridCol>
              </a:tblGrid>
              <a:tr h="954120">
                <a:tc>
                  <a:txBody>
                    <a:bodyPr/>
                    <a:lstStyle/>
                    <a:p>
                      <a:pPr algn="ctr" rtl="0"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13" marR="5513" marT="5513" marB="0" anchor="ct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大阪市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堺市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岸和田市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豊中市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池田市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吹田市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泉大津市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高槻市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貝塚市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守口市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枚方市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茨木市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八尾市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泉佐野市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富田林市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寝屋川市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河内長野市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松原市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大東市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和泉市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箕面市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柏原市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羽曳野市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門真市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摂津市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高石市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藤井寺市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東大阪市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泉南市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四條畷市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交野市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大阪狭山市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阪南市</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島本町</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豊能町</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能勢町</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忠岡町</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熊取町</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田尻町</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岬町</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太子町</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河南町</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千早赤阪村</a:t>
                      </a: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F0D9"/>
                    </a:solidFill>
                  </a:tcPr>
                </a:tc>
                <a:extLst>
                  <a:ext uri="{0D108BD9-81ED-4DB2-BD59-A6C34878D82A}">
                    <a16:rowId xmlns:a16="http://schemas.microsoft.com/office/drawing/2014/main" val="3015014446"/>
                  </a:ext>
                </a:extLst>
              </a:tr>
              <a:tr h="820305">
                <a:tc>
                  <a:txBody>
                    <a:bodyPr/>
                    <a:lstStyle/>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Ａ：施設関係</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5513" marR="5513" marT="5513"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施設</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使用料</a:t>
                      </a:r>
                      <a:br>
                        <a:rPr lang="zh-TW" altLang="en-US" sz="105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等</a:t>
                      </a:r>
                    </a:p>
                  </a:txBody>
                  <a:tcPr marL="5513" marR="5513" marT="551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ク</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游ゴシック" panose="020B0400000000000000" pitchFamily="50" charset="-128"/>
                          <a:ea typeface="游ゴシック" panose="020B0400000000000000" pitchFamily="50" charset="-128"/>
                        </a:rPr>
                        <a:t>　</a:t>
                      </a:r>
                    </a:p>
                  </a:txBody>
                  <a:tcPr marL="5513" marR="5513" marT="5513"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74357"/>
                  </a:ext>
                </a:extLst>
              </a:tr>
              <a:tr h="396000">
                <a:tc rowSpan="4">
                  <a:txBody>
                    <a:bodyPr/>
                    <a:lstStyle/>
                    <a:p>
                      <a:pPr algn="ctr" rtl="0"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rPr>
                        <a:t>Ｂ：行政手続き関係</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5513" marR="5513" marT="5513"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手数料</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3F3"/>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m</a:t>
                      </a:r>
                      <a:r>
                        <a:rPr lang="en-US" sz="1050" b="0" i="0" u="none" strike="noStrike" dirty="0">
                          <a:solidFill>
                            <a:srgbClr val="000000"/>
                          </a:solidFill>
                          <a:effectLst/>
                          <a:latin typeface="Meiryo UI" panose="020B0604030504040204" pitchFamily="50" charset="-128"/>
                          <a:ea typeface="Meiryo UI" panose="020B0604030504040204" pitchFamily="50" charset="-128"/>
                        </a:rPr>
                        <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d</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2486317"/>
                  </a:ext>
                </a:extLst>
              </a:tr>
              <a:tr h="1008000">
                <a:tc vMerge="1">
                  <a:txBody>
                    <a:bodyPr/>
                    <a:lstStyle/>
                    <a:p>
                      <a:pPr algn="ctr" rtl="0"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13" marR="5513" marT="5513"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税</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3F3"/>
                    </a:solidFill>
                  </a:tcPr>
                </a:tc>
                <a:tc>
                  <a:txBody>
                    <a:bodyPr/>
                    <a:lstStyle/>
                    <a:p>
                      <a:pPr algn="ctr"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ク</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ジ</a:t>
                      </a:r>
                      <a:b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B</a:t>
                      </a:r>
                      <a:br>
                        <a:rPr 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L</a:t>
                      </a:r>
                      <a:br>
                        <a:rPr 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A</a:t>
                      </a:r>
                      <a:br>
                        <a:rPr lang="en-US" sz="1050" b="0" i="0" u="none" strike="noStrike" dirty="0" smtClean="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楽</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Y</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モ</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B</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ク</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Y</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Y</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ク</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ジ</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L</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Y</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Y</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Y</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L</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P</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Y</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B</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P</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968622"/>
                  </a:ext>
                </a:extLst>
              </a:tr>
              <a:tr h="540000">
                <a:tc vMerge="1">
                  <a:txBody>
                    <a:bodyPr/>
                    <a:lstStyle/>
                    <a:p>
                      <a:pPr algn="ctr" rtl="0"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3F3"/>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保険料</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3F3"/>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ジ</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L</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B</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L</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モ</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B</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Y</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ク</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ジ</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rPr>
                        <a:t>L</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Y</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ジ</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Y</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L</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P</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P</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0397031"/>
                  </a:ext>
                </a:extLst>
              </a:tr>
              <a:tr h="756000">
                <a:tc vMerge="1">
                  <a:txBody>
                    <a:bodyPr/>
                    <a:lstStyle/>
                    <a:p>
                      <a:pPr algn="ctr" rtl="0" fontAlgn="ct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3F3"/>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水道</a:t>
                      </a:r>
                      <a:br>
                        <a:rPr lang="ja-JP" alt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料金</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3F3"/>
                    </a:solidFill>
                  </a:tcPr>
                </a:tc>
                <a:tc>
                  <a:txBody>
                    <a:bodyPr/>
                    <a:lstStyle/>
                    <a:p>
                      <a:pPr algn="ctr" rtl="0" fontAlgn="ctr"/>
                      <a:r>
                        <a:rPr lang="ja-JP" altLang="en-US" sz="1050" b="0" i="0" u="none" strike="noStrike" dirty="0" smtClean="0">
                          <a:solidFill>
                            <a:srgbClr val="000000"/>
                          </a:solidFill>
                          <a:effectLst/>
                          <a:latin typeface="Meiryo UI" panose="020B0604030504040204" pitchFamily="50" charset="-128"/>
                          <a:ea typeface="Meiryo UI" panose="020B0604030504040204" pitchFamily="50" charset="-128"/>
                        </a:rPr>
                        <a:t>ク</a:t>
                      </a:r>
                      <a:endParaRPr lang="en-US" altLang="ja-JP" sz="1050" b="0" i="0" u="none" strike="noStrike" dirty="0" smtClean="0">
                        <a:solidFill>
                          <a:srgbClr val="000000"/>
                        </a:solidFill>
                        <a:effectLst/>
                        <a:latin typeface="Meiryo UI" panose="020B0604030504040204" pitchFamily="50" charset="-128"/>
                        <a:ea typeface="Meiryo UI" panose="020B0604030504040204" pitchFamily="50" charset="-128"/>
                      </a:endParaRPr>
                    </a:p>
                    <a:p>
                      <a:pPr algn="ctr" rtl="0" fontAlgn="ctr"/>
                      <a:r>
                        <a:rPr lang="en-US" sz="1050" b="0" i="0" u="none" strike="noStrike" dirty="0" smtClean="0">
                          <a:solidFill>
                            <a:srgbClr val="000000"/>
                          </a:solidFill>
                          <a:effectLst/>
                          <a:latin typeface="Meiryo UI" panose="020B0604030504040204" pitchFamily="50" charset="-128"/>
                          <a:ea typeface="Meiryo UI" panose="020B0604030504040204" pitchFamily="50" charset="-128"/>
                        </a:rPr>
                        <a:t>L</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B</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L</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楽</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ク</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B</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ジ</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B</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L</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楽</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Y</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Meiryo UI" panose="020B0604030504040204" pitchFamily="50" charset="-128"/>
                          <a:ea typeface="Meiryo UI" panose="020B0604030504040204" pitchFamily="50" charset="-128"/>
                        </a:rPr>
                        <a:t>L</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5513" marR="5513" marT="551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801554"/>
                  </a:ext>
                </a:extLst>
              </a:tr>
            </a:tbl>
          </a:graphicData>
        </a:graphic>
      </p:graphicFrame>
      <p:sp>
        <p:nvSpPr>
          <p:cNvPr id="17" name="テキスト ボックス 16"/>
          <p:cNvSpPr txBox="1"/>
          <p:nvPr/>
        </p:nvSpPr>
        <p:spPr>
          <a:xfrm>
            <a:off x="140894" y="6484394"/>
            <a:ext cx="8198078" cy="400110"/>
          </a:xfrm>
          <a:prstGeom prst="rect">
            <a:avLst/>
          </a:prstGeom>
          <a:noFill/>
        </p:spPr>
        <p:txBody>
          <a:bodyPr wrap="none" rtlCol="0">
            <a:spAutoFit/>
          </a:bodyPr>
          <a:lstStyle/>
          <a:p>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凡例</a:t>
            </a:r>
            <a:r>
              <a:rPr kumimoji="1" lang="en-US" altLang="ja-JP" sz="100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ク</a:t>
            </a:r>
            <a:r>
              <a:rPr kumimoji="1" lang="ja-JP" altLang="en-US" sz="1000" dirty="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クレジットカード ／ ジ</a:t>
            </a:r>
            <a:r>
              <a:rPr kumimoji="1" lang="ja-JP" altLang="en-US" sz="1000" dirty="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ペイジー ／ </a:t>
            </a:r>
            <a:r>
              <a:rPr kumimoji="1" lang="en-US" altLang="ja-JP" sz="1000" dirty="0" smtClean="0">
                <a:latin typeface="Meiryo UI" panose="020B0604030504040204" pitchFamily="50" charset="-128"/>
                <a:ea typeface="Meiryo UI" panose="020B0604030504040204" pitchFamily="50" charset="-128"/>
              </a:rPr>
              <a:t>B</a:t>
            </a:r>
            <a:r>
              <a:rPr kumimoji="1" lang="ja-JP" altLang="en-US" sz="1000" dirty="0">
                <a:latin typeface="Meiryo UI" panose="020B0604030504040204" pitchFamily="50" charset="-128"/>
                <a:ea typeface="Meiryo UI" panose="020B0604030504040204" pitchFamily="50" charset="-128"/>
              </a:rPr>
              <a:t>：</a:t>
            </a:r>
            <a:r>
              <a:rPr kumimoji="1" lang="en-US" altLang="ja-JP" sz="1000" dirty="0" err="1" smtClean="0">
                <a:latin typeface="Meiryo UI" panose="020B0604030504040204" pitchFamily="50" charset="-128"/>
                <a:ea typeface="Meiryo UI" panose="020B0604030504040204" pitchFamily="50" charset="-128"/>
              </a:rPr>
              <a:t>PayB</a:t>
            </a:r>
            <a:r>
              <a:rPr kumimoji="1" lang="en-US" altLang="ja-JP" sz="100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P</a:t>
            </a:r>
            <a:r>
              <a:rPr kumimoji="1" lang="ja-JP" altLang="en-US" sz="1000" dirty="0">
                <a:latin typeface="Meiryo UI" panose="020B0604030504040204" pitchFamily="50" charset="-128"/>
                <a:ea typeface="Meiryo UI" panose="020B0604030504040204" pitchFamily="50" charset="-128"/>
              </a:rPr>
              <a:t>：</a:t>
            </a:r>
            <a:r>
              <a:rPr kumimoji="1" lang="en-US" altLang="ja-JP" sz="1000" dirty="0" err="1" smtClean="0">
                <a:latin typeface="Meiryo UI" panose="020B0604030504040204" pitchFamily="50" charset="-128"/>
                <a:ea typeface="Meiryo UI" panose="020B0604030504040204" pitchFamily="50" charset="-128"/>
              </a:rPr>
              <a:t>PayPay</a:t>
            </a:r>
            <a:r>
              <a:rPr kumimoji="1" lang="en-US" altLang="ja-JP" sz="100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L</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LINE </a:t>
            </a:r>
            <a:r>
              <a:rPr kumimoji="1" lang="en-US" altLang="ja-JP" sz="1000" dirty="0" smtClean="0">
                <a:latin typeface="Meiryo UI" panose="020B0604030504040204" pitchFamily="50" charset="-128"/>
                <a:ea typeface="Meiryo UI" panose="020B0604030504040204" pitchFamily="50" charset="-128"/>
              </a:rPr>
              <a:t>Pay </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Apple </a:t>
            </a:r>
            <a:r>
              <a:rPr kumimoji="1" lang="en-US" altLang="ja-JP" sz="1000" dirty="0" smtClean="0">
                <a:latin typeface="Meiryo UI" panose="020B0604030504040204" pitchFamily="50" charset="-128"/>
                <a:ea typeface="Meiryo UI" panose="020B0604030504040204" pitchFamily="50" charset="-128"/>
              </a:rPr>
              <a:t>Pay </a:t>
            </a:r>
            <a:r>
              <a:rPr kumimoji="1" lang="ja-JP" altLang="en-US" sz="1000" dirty="0" smtClean="0">
                <a:latin typeface="Meiryo UI" panose="020B0604030504040204" pitchFamily="50" charset="-128"/>
                <a:ea typeface="Meiryo UI" panose="020B0604030504040204" pitchFamily="50" charset="-128"/>
              </a:rPr>
              <a:t>／ 楽</a:t>
            </a:r>
            <a:r>
              <a:rPr kumimoji="1" lang="ja-JP" altLang="en-US" sz="1000" dirty="0">
                <a:latin typeface="Meiryo UI" panose="020B0604030504040204" pitchFamily="50" charset="-128"/>
                <a:ea typeface="Meiryo UI" panose="020B0604030504040204" pitchFamily="50" charset="-128"/>
              </a:rPr>
              <a:t>：楽天銀行コンビニ支払</a:t>
            </a:r>
            <a:r>
              <a:rPr kumimoji="1" lang="ja-JP" altLang="en-US" sz="1000" dirty="0" smtClean="0">
                <a:latin typeface="Meiryo UI" panose="020B0604030504040204" pitchFamily="50" charset="-128"/>
                <a:ea typeface="Meiryo UI" panose="020B0604030504040204" pitchFamily="50" charset="-128"/>
              </a:rPr>
              <a:t>サービス ／</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　　　　モ</a:t>
            </a:r>
            <a:r>
              <a:rPr kumimoji="1" lang="ja-JP" altLang="en-US" sz="1000" dirty="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モバイルレジ ／ </a:t>
            </a:r>
            <a:r>
              <a:rPr kumimoji="1" lang="en-US" altLang="ja-JP" sz="1000" dirty="0" smtClean="0">
                <a:latin typeface="Meiryo UI" panose="020B0604030504040204" pitchFamily="50" charset="-128"/>
                <a:ea typeface="Meiryo UI" panose="020B0604030504040204" pitchFamily="50" charset="-128"/>
              </a:rPr>
              <a:t>Y</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Yahoo!</a:t>
            </a:r>
            <a:r>
              <a:rPr kumimoji="1" lang="ja-JP" altLang="en-US" sz="1000" dirty="0">
                <a:latin typeface="Meiryo UI" panose="020B0604030504040204" pitchFamily="50" charset="-128"/>
                <a:ea typeface="Meiryo UI" panose="020B0604030504040204" pitchFamily="50" charset="-128"/>
              </a:rPr>
              <a:t>公金</a:t>
            </a:r>
            <a:r>
              <a:rPr kumimoji="1" lang="ja-JP" altLang="en-US" sz="1000" dirty="0" smtClean="0">
                <a:latin typeface="Meiryo UI" panose="020B0604030504040204" pitchFamily="50" charset="-128"/>
                <a:ea typeface="Meiryo UI" panose="020B0604030504040204" pitchFamily="50" charset="-128"/>
              </a:rPr>
              <a:t>支払い ／  </a:t>
            </a:r>
            <a:r>
              <a:rPr kumimoji="1" lang="en-US" altLang="ja-JP" sz="1000" dirty="0" smtClean="0">
                <a:latin typeface="Meiryo UI" panose="020B0604030504040204" pitchFamily="50" charset="-128"/>
                <a:ea typeface="Meiryo UI" panose="020B0604030504040204" pitchFamily="50" charset="-128"/>
              </a:rPr>
              <a:t>m</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Amazon </a:t>
            </a:r>
            <a:r>
              <a:rPr kumimoji="1" lang="en-US" altLang="ja-JP" sz="1000" dirty="0" smtClean="0">
                <a:latin typeface="Meiryo UI" panose="020B0604030504040204" pitchFamily="50" charset="-128"/>
                <a:ea typeface="Meiryo UI" panose="020B0604030504040204" pitchFamily="50" charset="-128"/>
              </a:rPr>
              <a:t>Pay </a:t>
            </a:r>
            <a:r>
              <a:rPr kumimoji="1" lang="ja-JP" altLang="en-US" sz="1000" dirty="0" smtClean="0">
                <a:latin typeface="Meiryo UI" panose="020B0604030504040204" pitchFamily="50" charset="-128"/>
                <a:ea typeface="Meiryo UI" panose="020B0604030504040204" pitchFamily="50" charset="-128"/>
              </a:rPr>
              <a:t>／ </a:t>
            </a:r>
            <a:r>
              <a:rPr kumimoji="1" lang="en-US" altLang="ja-JP" sz="1000" dirty="0" smtClean="0">
                <a:latin typeface="Meiryo UI" panose="020B0604030504040204" pitchFamily="50" charset="-128"/>
                <a:ea typeface="Meiryo UI" panose="020B0604030504040204" pitchFamily="50" charset="-128"/>
              </a:rPr>
              <a:t>d</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d</a:t>
            </a:r>
            <a:r>
              <a:rPr kumimoji="1" lang="ja-JP" altLang="en-US" sz="1000" dirty="0" smtClean="0">
                <a:latin typeface="Meiryo UI" panose="020B0604030504040204" pitchFamily="50" charset="-128"/>
                <a:ea typeface="Meiryo UI" panose="020B0604030504040204" pitchFamily="50" charset="-128"/>
              </a:rPr>
              <a:t>払い</a:t>
            </a:r>
            <a:endParaRPr kumimoji="1" lang="ja-JP" altLang="en-US" sz="1000"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096767668"/>
              </p:ext>
            </p:extLst>
          </p:nvPr>
        </p:nvGraphicFramePr>
        <p:xfrm>
          <a:off x="140889" y="2971091"/>
          <a:ext cx="8825523" cy="828000"/>
        </p:xfrm>
        <a:graphic>
          <a:graphicData uri="http://schemas.openxmlformats.org/drawingml/2006/table">
            <a:tbl>
              <a:tblPr/>
              <a:tblGrid>
                <a:gridCol w="8825523">
                  <a:extLst>
                    <a:ext uri="{9D8B030D-6E8A-4147-A177-3AD203B41FA5}">
                      <a16:colId xmlns:a16="http://schemas.microsoft.com/office/drawing/2014/main" val="4110831821"/>
                    </a:ext>
                  </a:extLst>
                </a:gridCol>
              </a:tblGrid>
              <a:tr h="828000">
                <a:tc>
                  <a:txBody>
                    <a:bodyPr/>
                    <a:lstStyle/>
                    <a:p>
                      <a:endParaRPr kumimoji="1" lang="ja-JP" alt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3128331319"/>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114883675"/>
              </p:ext>
            </p:extLst>
          </p:nvPr>
        </p:nvGraphicFramePr>
        <p:xfrm>
          <a:off x="140888" y="3795479"/>
          <a:ext cx="8825523" cy="2701009"/>
        </p:xfrm>
        <a:graphic>
          <a:graphicData uri="http://schemas.openxmlformats.org/drawingml/2006/table">
            <a:tbl>
              <a:tblPr/>
              <a:tblGrid>
                <a:gridCol w="8825523">
                  <a:extLst>
                    <a:ext uri="{9D8B030D-6E8A-4147-A177-3AD203B41FA5}">
                      <a16:colId xmlns:a16="http://schemas.microsoft.com/office/drawing/2014/main" val="4110831821"/>
                    </a:ext>
                  </a:extLst>
                </a:gridCol>
              </a:tblGrid>
              <a:tr h="2701009">
                <a:tc>
                  <a:txBody>
                    <a:bodyPr/>
                    <a:lstStyle/>
                    <a:p>
                      <a:endParaRPr kumimoji="1" lang="ja-JP" altLang="en-US" dirty="0"/>
                    </a:p>
                  </a:txBody>
                  <a:tcPr>
                    <a:lnL w="28575" cmpd="sng">
                      <a:solidFill>
                        <a:schemeClr val="tx1"/>
                      </a:solidFill>
                      <a:prstDash val="solid"/>
                    </a:lnL>
                    <a:lnR w="28575" cmpd="sng">
                      <a:solidFill>
                        <a:schemeClr val="tx1"/>
                      </a:solidFill>
                      <a:prstDash val="solid"/>
                    </a:lnR>
                    <a:lnT w="28575" cmpd="sng">
                      <a:solidFill>
                        <a:schemeClr val="tx1"/>
                      </a:solidFill>
                      <a:prstDash val="solid"/>
                    </a:lnT>
                    <a:lnB w="28575" cmpd="sng">
                      <a:solidFill>
                        <a:schemeClr val="tx1"/>
                      </a:solidFill>
                      <a:prstDash val="solid"/>
                    </a:lnB>
                  </a:tcPr>
                </a:tc>
                <a:extLst>
                  <a:ext uri="{0D108BD9-81ED-4DB2-BD59-A6C34878D82A}">
                    <a16:rowId xmlns:a16="http://schemas.microsoft.com/office/drawing/2014/main" val="3128331319"/>
                  </a:ext>
                </a:extLst>
              </a:tr>
            </a:tbl>
          </a:graphicData>
        </a:graphic>
      </p:graphicFrame>
      <p:sp>
        <p:nvSpPr>
          <p:cNvPr id="18" name="正方形/長方形 17"/>
          <p:cNvSpPr/>
          <p:nvPr/>
        </p:nvSpPr>
        <p:spPr>
          <a:xfrm>
            <a:off x="7652271" y="475186"/>
            <a:ext cx="1440000" cy="252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050" b="1" dirty="0" smtClean="0">
                <a:solidFill>
                  <a:schemeClr val="tx1"/>
                </a:solidFill>
                <a:latin typeface="Meiryo UI" panose="020B0604030504040204" pitchFamily="50" charset="-128"/>
                <a:ea typeface="Meiryo UI" panose="020B0604030504040204" pitchFamily="50" charset="-128"/>
              </a:rPr>
              <a:t>　 Ａ：施設関係</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p:txBody>
      </p:sp>
      <p:sp>
        <p:nvSpPr>
          <p:cNvPr id="21" name="正方形/長方形 20"/>
          <p:cNvSpPr/>
          <p:nvPr/>
        </p:nvSpPr>
        <p:spPr>
          <a:xfrm>
            <a:off x="7652271" y="717246"/>
            <a:ext cx="1440000" cy="252000"/>
          </a:xfrm>
          <a:prstGeom prst="rect">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Ｂ：行政手続き関係</a:t>
            </a:r>
            <a:endParaRPr kumimoji="1" lang="en-US" altLang="ja-JP" sz="1050" b="1" dirty="0" smtClean="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24</a:t>
            </a:fld>
            <a:endParaRPr kumimoji="1" lang="ja-JP" altLang="en-US" dirty="0"/>
          </a:p>
        </p:txBody>
      </p:sp>
    </p:spTree>
    <p:extLst>
      <p:ext uri="{BB962C8B-B14F-4D97-AF65-F5344CB8AC3E}">
        <p14:creationId xmlns:p14="http://schemas.microsoft.com/office/powerpoint/2010/main" val="1805445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45645" y="131497"/>
            <a:ext cx="5356299"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自治体はまずはどこに取り組むべきか？</a:t>
            </a:r>
            <a:endParaRPr kumimoji="1" lang="ja-JP" altLang="en-US" sz="2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21777" y="679223"/>
            <a:ext cx="8697215" cy="4401205"/>
          </a:xfrm>
          <a:prstGeom prst="rect">
            <a:avLst/>
          </a:prstGeom>
          <a:noFill/>
          <a:ln>
            <a:solidFill>
              <a:schemeClr val="accent1"/>
            </a:solidFill>
            <a:prstDash val="solid"/>
          </a:ln>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自治体の多岐にわたる経済活動のうち、キャッシュレス化する分野の選択と集中を行い、率先して取り組むことでより大きな効果が期待できる</a:t>
            </a:r>
            <a:r>
              <a:rPr lang="ja-JP" altLang="en-US" sz="2000" dirty="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endParaRPr>
          </a:p>
          <a:p>
            <a:r>
              <a:rPr lang="en-US" altLang="ja-JP" sz="2000" dirty="0" smtClean="0">
                <a:latin typeface="Meiryo UI" panose="020B0604030504040204" pitchFamily="50" charset="-128"/>
                <a:ea typeface="Meiryo UI" panose="020B0604030504040204" pitchFamily="50" charset="-128"/>
              </a:rPr>
              <a:t>【A</a:t>
            </a:r>
            <a:r>
              <a:rPr lang="ja-JP" altLang="en-US" sz="2000" dirty="0" smtClean="0">
                <a:latin typeface="Meiryo UI" panose="020B0604030504040204" pitchFamily="50" charset="-128"/>
                <a:ea typeface="Meiryo UI" panose="020B0604030504040204" pitchFamily="50" charset="-128"/>
              </a:rPr>
              <a:t>：集客施設</a:t>
            </a:r>
            <a:r>
              <a:rPr lang="en-US" altLang="ja-JP" sz="2000" dirty="0" smtClean="0">
                <a:latin typeface="Meiryo UI" panose="020B0604030504040204" pitchFamily="50" charset="-128"/>
                <a:ea typeface="Meiryo UI" panose="020B0604030504040204" pitchFamily="50" charset="-128"/>
              </a:rPr>
              <a:t>】</a:t>
            </a: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rPr>
              <a:t>年の万博に向け、インバウンドにも効果的な</a:t>
            </a:r>
            <a:r>
              <a:rPr lang="ja-JP" altLang="en-US" sz="2000" dirty="0" smtClean="0">
                <a:latin typeface="Meiryo UI" panose="020B0604030504040204" pitchFamily="50" charset="-128"/>
                <a:ea typeface="Meiryo UI" panose="020B0604030504040204" pitchFamily="50" charset="-128"/>
              </a:rPr>
              <a:t>施設</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・キャッシュレス化で処理時間の短縮期待（行列の解消）</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　</a:t>
            </a:r>
            <a:r>
              <a:rPr lang="ja-JP" altLang="en-US" sz="2000" b="1" u="sng" dirty="0" smtClean="0">
                <a:solidFill>
                  <a:srgbClr val="FF0000"/>
                </a:solidFill>
                <a:latin typeface="Meiryo UI" panose="020B0604030504040204" pitchFamily="50" charset="-128"/>
                <a:ea typeface="Meiryo UI" panose="020B0604030504040204" pitchFamily="50" charset="-128"/>
              </a:rPr>
              <a:t>⇒特に規模が大きく、集客力の高い施設がより効果的</a:t>
            </a:r>
            <a:endParaRPr lang="en-US" altLang="ja-JP" sz="2000" b="1" u="sng" dirty="0" smtClean="0">
              <a:solidFill>
                <a:srgbClr val="FF0000"/>
              </a:solidFill>
              <a:latin typeface="Meiryo UI" panose="020B0604030504040204" pitchFamily="50" charset="-128"/>
              <a:ea typeface="Meiryo UI" panose="020B0604030504040204" pitchFamily="50" charset="-128"/>
            </a:endParaRPr>
          </a:p>
          <a:p>
            <a:endParaRPr lang="en-US" altLang="ja-JP" sz="2000" dirty="0" smtClean="0">
              <a:latin typeface="Meiryo UI" panose="020B0604030504040204" pitchFamily="50" charset="-128"/>
              <a:ea typeface="Meiryo UI" panose="020B0604030504040204" pitchFamily="50" charset="-128"/>
            </a:endParaRPr>
          </a:p>
          <a:p>
            <a:r>
              <a:rPr lang="en-US" altLang="ja-JP" sz="2000" dirty="0" smtClean="0">
                <a:latin typeface="Meiryo UI" panose="020B0604030504040204" pitchFamily="50" charset="-128"/>
                <a:ea typeface="Meiryo UI" panose="020B0604030504040204" pitchFamily="50" charset="-128"/>
              </a:rPr>
              <a:t>【B</a:t>
            </a:r>
            <a:r>
              <a:rPr lang="ja-JP" altLang="en-US" sz="2000" dirty="0" smtClean="0">
                <a:latin typeface="Meiryo UI" panose="020B0604030504040204" pitchFamily="50" charset="-128"/>
                <a:ea typeface="Meiryo UI" panose="020B0604030504040204" pitchFamily="50" charset="-128"/>
              </a:rPr>
              <a:t>：行政手続き</a:t>
            </a:r>
            <a:r>
              <a:rPr lang="en-US" altLang="ja-JP" sz="2000" dirty="0" smtClean="0">
                <a:latin typeface="Meiryo UI" panose="020B0604030504040204" pitchFamily="50" charset="-128"/>
                <a:ea typeface="Meiryo UI" panose="020B0604030504040204" pitchFamily="50" charset="-128"/>
              </a:rPr>
              <a:t>】</a:t>
            </a: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・現金、ハンコ、書類を持たずに手ぶらで手続き</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・自宅にいながら、オンライン決済により手続きが完結（利便性の向上）</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併せて庁内の「しごとのやり方」を考える契機に（業務改革）</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a:t>
            </a:r>
            <a:r>
              <a:rPr lang="ja-JP" altLang="en-US" sz="2000" b="1" u="sng" dirty="0" smtClean="0">
                <a:solidFill>
                  <a:srgbClr val="FF0000"/>
                </a:solidFill>
                <a:latin typeface="Meiryo UI" panose="020B0604030504040204" pitchFamily="50" charset="-128"/>
                <a:ea typeface="Meiryo UI" panose="020B0604030504040204" pitchFamily="50" charset="-128"/>
              </a:rPr>
              <a:t>⇒庁内の「キャッシュレス化」に留まらず、より大きな視点で、</a:t>
            </a:r>
            <a:endParaRPr lang="en-US" altLang="ja-JP" sz="2000" b="1" u="sng" dirty="0" smtClean="0">
              <a:solidFill>
                <a:srgbClr val="FF0000"/>
              </a:solidFill>
              <a:latin typeface="Meiryo UI" panose="020B0604030504040204" pitchFamily="50" charset="-128"/>
              <a:ea typeface="Meiryo UI" panose="020B0604030504040204" pitchFamily="50" charset="-128"/>
            </a:endParaRPr>
          </a:p>
          <a:p>
            <a:r>
              <a:rPr lang="ja-JP" altLang="en-US" sz="2000" b="1" dirty="0">
                <a:solidFill>
                  <a:srgbClr val="FF0000"/>
                </a:solidFill>
                <a:latin typeface="Meiryo UI" panose="020B0604030504040204" pitchFamily="50" charset="-128"/>
                <a:ea typeface="Meiryo UI" panose="020B0604030504040204" pitchFamily="50" charset="-128"/>
              </a:rPr>
              <a:t>　</a:t>
            </a:r>
            <a:r>
              <a:rPr lang="ja-JP" altLang="en-US" sz="2000" b="1" dirty="0" smtClean="0">
                <a:solidFill>
                  <a:srgbClr val="FF0000"/>
                </a:solidFill>
                <a:latin typeface="Meiryo UI" panose="020B0604030504040204" pitchFamily="50" charset="-128"/>
                <a:ea typeface="Meiryo UI" panose="020B0604030504040204" pitchFamily="50" charset="-128"/>
              </a:rPr>
              <a:t>　　　</a:t>
            </a:r>
            <a:r>
              <a:rPr lang="ja-JP" altLang="en-US" sz="2000" b="1" u="sng" dirty="0" smtClean="0">
                <a:solidFill>
                  <a:srgbClr val="FF0000"/>
                </a:solidFill>
                <a:latin typeface="Meiryo UI" panose="020B0604030504040204" pitchFamily="50" charset="-128"/>
                <a:ea typeface="Meiryo UI" panose="020B0604030504040204" pitchFamily="50" charset="-128"/>
              </a:rPr>
              <a:t>住民の利便性向上と業務の効率化を同時に進める</a:t>
            </a:r>
            <a:endParaRPr lang="en-US" altLang="ja-JP" sz="2000" b="1" u="sng" dirty="0" smtClean="0">
              <a:solidFill>
                <a:srgbClr val="FF0000"/>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63342" y="5464616"/>
            <a:ext cx="4572000" cy="1015663"/>
          </a:xfrm>
          <a:prstGeom prst="rect">
            <a:avLst/>
          </a:prstGeom>
        </p:spPr>
        <p:txBody>
          <a:bodyPr>
            <a:spAutoFit/>
          </a:bodyPr>
          <a:lstStyle/>
          <a:p>
            <a:r>
              <a:rPr lang="ja-JP" altLang="en-US" sz="2000" b="1" dirty="0" smtClean="0">
                <a:latin typeface="Meiryo UI" panose="020B0604030504040204" pitchFamily="50" charset="-128"/>
                <a:ea typeface="Meiryo UI" panose="020B0604030504040204" pitchFamily="50" charset="-128"/>
              </a:rPr>
              <a:t>◎自治体</a:t>
            </a:r>
            <a:r>
              <a:rPr lang="ja-JP" altLang="en-US" sz="2000" b="1" dirty="0">
                <a:latin typeface="Meiryo UI" panose="020B0604030504040204" pitchFamily="50" charset="-128"/>
                <a:ea typeface="Meiryo UI" panose="020B0604030504040204" pitchFamily="50" charset="-128"/>
              </a:rPr>
              <a:t>が率先してやることに意味が</a:t>
            </a:r>
            <a:r>
              <a:rPr lang="ja-JP" altLang="en-US" sz="2000" b="1" dirty="0" smtClean="0">
                <a:latin typeface="Meiryo UI" panose="020B0604030504040204" pitchFamily="50" charset="-128"/>
                <a:ea typeface="Meiryo UI" panose="020B0604030504040204" pitchFamily="50" charset="-128"/>
              </a:rPr>
              <a:t>ある</a:t>
            </a:r>
            <a:r>
              <a:rPr lang="en-US" altLang="ja-JP" sz="2000" b="1" dirty="0">
                <a:latin typeface="Meiryo UI" panose="020B0604030504040204" pitchFamily="50" charset="-128"/>
                <a:ea typeface="Meiryo UI" panose="020B0604030504040204" pitchFamily="50" charset="-128"/>
              </a:rPr>
              <a:t/>
            </a:r>
            <a:br>
              <a:rPr lang="en-US" altLang="ja-JP" sz="2000" b="1" dirty="0">
                <a:latin typeface="Meiryo UI" panose="020B0604030504040204" pitchFamily="50" charset="-128"/>
                <a:ea typeface="Meiryo UI" panose="020B0604030504040204" pitchFamily="50" charset="-128"/>
              </a:rPr>
            </a:br>
            <a:r>
              <a:rPr lang="ja-JP" altLang="en-US" sz="2000" b="1" dirty="0">
                <a:latin typeface="Meiryo UI" panose="020B0604030504040204" pitchFamily="50" charset="-128"/>
                <a:ea typeface="Meiryo UI" panose="020B0604030504040204" pitchFamily="50" charset="-128"/>
              </a:rPr>
              <a:t>　　　　　　　</a:t>
            </a:r>
            <a:endParaRPr lang="en-US" altLang="ja-JP" sz="2000" b="1" dirty="0">
              <a:latin typeface="Meiryo UI" panose="020B0604030504040204" pitchFamily="50" charset="-128"/>
              <a:ea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rPr>
              <a:t>◎住民</a:t>
            </a:r>
            <a:r>
              <a:rPr lang="ja-JP" altLang="en-US" sz="2000" b="1" dirty="0">
                <a:latin typeface="Meiryo UI" panose="020B0604030504040204" pitchFamily="50" charset="-128"/>
                <a:ea typeface="Meiryo UI" panose="020B0604030504040204" pitchFamily="50" charset="-128"/>
              </a:rPr>
              <a:t>の決済手段の選択肢を増やす</a:t>
            </a:r>
            <a:endParaRPr lang="ja-JP" altLang="en-US" sz="2000" dirty="0"/>
          </a:p>
        </p:txBody>
      </p:sp>
      <p:sp>
        <p:nvSpPr>
          <p:cNvPr id="5" name="正方形/長方形 4"/>
          <p:cNvSpPr/>
          <p:nvPr/>
        </p:nvSpPr>
        <p:spPr>
          <a:xfrm>
            <a:off x="5402080" y="5772392"/>
            <a:ext cx="3405099" cy="400110"/>
          </a:xfrm>
          <a:prstGeom prst="rect">
            <a:avLst/>
          </a:prstGeom>
        </p:spPr>
        <p:txBody>
          <a:bodyPr wrap="none">
            <a:spAutoFit/>
          </a:bodyPr>
          <a:lstStyle/>
          <a:p>
            <a:r>
              <a:rPr lang="ja-JP" altLang="en-US" sz="2000" b="1" dirty="0">
                <a:solidFill>
                  <a:srgbClr val="FF0000"/>
                </a:solidFill>
                <a:latin typeface="Meiryo UI" panose="020B0604030504040204" pitchFamily="50" charset="-128"/>
                <a:ea typeface="Meiryo UI" panose="020B0604030504040204" pitchFamily="50" charset="-128"/>
              </a:rPr>
              <a:t>まず行政から（隗より始めよ）</a:t>
            </a:r>
            <a:endParaRPr lang="en-US" altLang="ja-JP" sz="2000" b="1" dirty="0">
              <a:solidFill>
                <a:srgbClr val="FF0000"/>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833FD9DB-8AA9-4F3D-AD0E-5B9A4C1D4898}" type="slidenum">
              <a:rPr kumimoji="1" lang="ja-JP" altLang="en-US" smtClean="0"/>
              <a:t>25</a:t>
            </a:fld>
            <a:endParaRPr kumimoji="1" lang="ja-JP" altLang="en-US" dirty="0"/>
          </a:p>
        </p:txBody>
      </p:sp>
      <p:sp>
        <p:nvSpPr>
          <p:cNvPr id="11" name="二等辺三角形 10">
            <a:extLst>
              <a:ext uri="{FF2B5EF4-FFF2-40B4-BE49-F238E27FC236}">
                <a16:creationId xmlns:a16="http://schemas.microsoft.com/office/drawing/2014/main" id="{FF85A87F-BA4A-4F05-9D65-2472E3330265}"/>
              </a:ext>
            </a:extLst>
          </p:cNvPr>
          <p:cNvSpPr/>
          <p:nvPr/>
        </p:nvSpPr>
        <p:spPr>
          <a:xfrm rot="5400000">
            <a:off x="4468089" y="5841070"/>
            <a:ext cx="1246909" cy="263241"/>
          </a:xfrm>
          <a:prstGeom prst="triangle">
            <a:avLst/>
          </a:prstGeom>
          <a:solidFill>
            <a:srgbClr val="50D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dirty="0">
              <a:solidFill>
                <a:prstClr val="white"/>
              </a:solidFill>
              <a:latin typeface="游ゴシック" panose="020F0502020204030204"/>
              <a:ea typeface="游ゴシック" panose="020B0400000000000000" pitchFamily="50" charset="-128"/>
            </a:endParaRPr>
          </a:p>
        </p:txBody>
      </p:sp>
      <p:cxnSp>
        <p:nvCxnSpPr>
          <p:cNvPr id="9" name="直線コネクタ 8"/>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812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74402" y="2468881"/>
            <a:ext cx="7521611" cy="646331"/>
          </a:xfrm>
          <a:prstGeom prst="rect">
            <a:avLst/>
          </a:prstGeom>
          <a:noFill/>
        </p:spPr>
        <p:txBody>
          <a:bodyPr wrap="none" rtlCol="0">
            <a:spAutoFit/>
          </a:bodyPr>
          <a:lstStyle/>
          <a:p>
            <a:pPr algn="ctr"/>
            <a:r>
              <a:rPr kumimoji="1" lang="ja-JP" altLang="en-US" sz="3600" dirty="0" smtClean="0">
                <a:latin typeface="Meiryo UI" panose="020B0604030504040204" pitchFamily="50" charset="-128"/>
                <a:ea typeface="Meiryo UI" panose="020B0604030504040204" pitchFamily="50" charset="-128"/>
              </a:rPr>
              <a:t>第３章　大阪におけるキャッシュレス戦略</a:t>
            </a:r>
            <a:endParaRPr kumimoji="1" lang="ja-JP" altLang="en-US" sz="3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26</a:t>
            </a:fld>
            <a:endParaRPr kumimoji="1" lang="ja-JP" altLang="en-US" dirty="0"/>
          </a:p>
        </p:txBody>
      </p:sp>
    </p:spTree>
    <p:extLst>
      <p:ext uri="{BB962C8B-B14F-4D97-AF65-F5344CB8AC3E}">
        <p14:creationId xmlns:p14="http://schemas.microsoft.com/office/powerpoint/2010/main" val="1689668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12736" y="117886"/>
            <a:ext cx="5649948" cy="461665"/>
          </a:xfrm>
          <a:prstGeom prst="rect">
            <a:avLst/>
          </a:prstGeom>
          <a:noFill/>
        </p:spPr>
        <p:txBody>
          <a:bodyPr wrap="square" rtlCol="0">
            <a:spAutoFit/>
          </a:bodyPr>
          <a:lstStyle/>
          <a:p>
            <a:r>
              <a:rPr kumimoji="1" lang="ja-JP" altLang="en-US" sz="2400" b="1" dirty="0" smtClean="0">
                <a:latin typeface="Meiryo UI" panose="020B0604030504040204" pitchFamily="50" charset="-128"/>
                <a:ea typeface="Meiryo UI" panose="020B0604030504040204" pitchFamily="50" charset="-128"/>
              </a:rPr>
              <a:t>大阪におけるキャッシュレスの今後の方向性</a:t>
            </a:r>
            <a:endParaRPr kumimoji="1" lang="ja-JP" altLang="en-US" sz="2400" b="1"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42318" y="1406271"/>
            <a:ext cx="8791630" cy="4405026"/>
          </a:xfrm>
          <a:prstGeom prst="rect">
            <a:avLst/>
          </a:prstGeom>
          <a:solidFill>
            <a:schemeClr val="accent6">
              <a:lumMod val="20000"/>
              <a:lumOff val="80000"/>
            </a:schemeClr>
          </a:solidFill>
          <a:ln>
            <a:solidFill>
              <a:schemeClr val="tx1"/>
            </a:solidFill>
            <a:prstDash val="solid"/>
          </a:ln>
        </p:spPr>
        <p:txBody>
          <a:bodyPr wrap="square" rtlCol="0" anchor="ctr">
            <a:normAutofit fontScale="92500" lnSpcReduction="10000"/>
          </a:bodyPr>
          <a:lstStyle/>
          <a:p>
            <a:r>
              <a:rPr lang="en-US" altLang="ja-JP" sz="2400" b="1" dirty="0" smtClean="0">
                <a:latin typeface="Meiryo UI" panose="020B0604030504040204" pitchFamily="50" charset="-128"/>
                <a:ea typeface="Meiryo UI" panose="020B0604030504040204" pitchFamily="50" charset="-128"/>
              </a:rPr>
              <a:t>【4</a:t>
            </a:r>
            <a:r>
              <a:rPr lang="ja-JP" altLang="en-US" sz="2400" b="1" dirty="0">
                <a:latin typeface="Meiryo UI" panose="020B0604030504040204" pitchFamily="50" charset="-128"/>
                <a:ea typeface="Meiryo UI" panose="020B0604030504040204" pitchFamily="50" charset="-128"/>
              </a:rPr>
              <a:t>本柱</a:t>
            </a:r>
            <a:r>
              <a:rPr lang="en-US" altLang="ja-JP" sz="2400" b="1" dirty="0" smtClean="0">
                <a:latin typeface="Meiryo UI" panose="020B0604030504040204" pitchFamily="50" charset="-128"/>
                <a:ea typeface="Meiryo UI" panose="020B0604030504040204" pitchFamily="50" charset="-128"/>
              </a:rPr>
              <a:t>】</a:t>
            </a:r>
            <a:endParaRPr lang="en-US" altLang="ja-JP" sz="2400" b="1" dirty="0">
              <a:latin typeface="Meiryo UI" panose="020B0604030504040204" pitchFamily="50" charset="-128"/>
              <a:ea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endParaRPr>
          </a:p>
          <a:p>
            <a:r>
              <a:rPr kumimoji="1" lang="ja-JP" altLang="en-US" sz="2000" b="1" dirty="0">
                <a:solidFill>
                  <a:srgbClr val="FF0000"/>
                </a:solidFill>
                <a:latin typeface="Meiryo UI" panose="020B0604030504040204" pitchFamily="50" charset="-128"/>
                <a:ea typeface="Meiryo UI" panose="020B0604030504040204" pitchFamily="50" charset="-128"/>
              </a:rPr>
              <a:t>１</a:t>
            </a:r>
            <a:r>
              <a:rPr kumimoji="1" lang="ja-JP" altLang="en-US" sz="2000" b="1" dirty="0" smtClean="0">
                <a:solidFill>
                  <a:srgbClr val="FF0000"/>
                </a:solidFill>
                <a:latin typeface="Meiryo UI" panose="020B0604030504040204" pitchFamily="50" charset="-128"/>
                <a:ea typeface="Meiryo UI" panose="020B0604030504040204" pitchFamily="50" charset="-128"/>
              </a:rPr>
              <a:t>．まずは大規模</a:t>
            </a:r>
            <a:r>
              <a:rPr kumimoji="1" lang="ja-JP" altLang="en-US" sz="2000" b="1" dirty="0">
                <a:solidFill>
                  <a:srgbClr val="FF0000"/>
                </a:solidFill>
                <a:latin typeface="Meiryo UI" panose="020B0604030504040204" pitchFamily="50" charset="-128"/>
                <a:ea typeface="Meiryo UI" panose="020B0604030504040204" pitchFamily="50" charset="-128"/>
              </a:rPr>
              <a:t>集客施設から</a:t>
            </a:r>
            <a:r>
              <a:rPr kumimoji="1" lang="en-US" altLang="ja-JP" sz="2000" b="1" dirty="0" smtClean="0">
                <a:solidFill>
                  <a:srgbClr val="FF0000"/>
                </a:solidFill>
                <a:latin typeface="Meiryo UI" panose="020B0604030504040204" pitchFamily="50" charset="-128"/>
                <a:ea typeface="Meiryo UI" panose="020B0604030504040204" pitchFamily="50" charset="-128"/>
              </a:rPr>
              <a:t>【A:</a:t>
            </a:r>
            <a:r>
              <a:rPr kumimoji="1" lang="ja-JP" altLang="en-US" sz="2000" b="1" dirty="0" smtClean="0">
                <a:solidFill>
                  <a:srgbClr val="FF0000"/>
                </a:solidFill>
                <a:latin typeface="Meiryo UI" panose="020B0604030504040204" pitchFamily="50" charset="-128"/>
                <a:ea typeface="Meiryo UI" panose="020B0604030504040204" pitchFamily="50" charset="-128"/>
              </a:rPr>
              <a:t>施設関係</a:t>
            </a:r>
            <a:r>
              <a:rPr kumimoji="1" lang="en-US" altLang="ja-JP" sz="2000" b="1" dirty="0" smtClean="0">
                <a:solidFill>
                  <a:srgbClr val="FF0000"/>
                </a:solidFill>
                <a:latin typeface="Meiryo UI" panose="020B0604030504040204" pitchFamily="50" charset="-128"/>
                <a:ea typeface="Meiryo UI" panose="020B0604030504040204" pitchFamily="50" charset="-128"/>
              </a:rPr>
              <a:t>】</a:t>
            </a:r>
            <a:endParaRPr kumimoji="1" lang="en-US" altLang="ja-JP" sz="2000" b="1" dirty="0">
              <a:solidFill>
                <a:srgbClr val="FF0000"/>
              </a:solidFill>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　⇒万博に向けて、集客施設など特にインバウンドに効果的な大規模集客施設から</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　　検討開始、必要に応じ民間にも要請（タクシーなど）</a:t>
            </a:r>
            <a:endParaRPr kumimoji="1" lang="en-US" altLang="ja-JP" sz="2000" b="1" dirty="0" smtClean="0">
              <a:latin typeface="Meiryo UI" panose="020B0604030504040204" pitchFamily="50" charset="-128"/>
              <a:ea typeface="Meiryo UI" panose="020B0604030504040204" pitchFamily="50" charset="-128"/>
            </a:endParaRPr>
          </a:p>
          <a:p>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smtClean="0">
                <a:solidFill>
                  <a:srgbClr val="FF0000"/>
                </a:solidFill>
                <a:latin typeface="Meiryo UI" panose="020B0604030504040204" pitchFamily="50" charset="-128"/>
                <a:ea typeface="Meiryo UI" panose="020B0604030504040204" pitchFamily="50" charset="-128"/>
              </a:rPr>
              <a:t>２．</a:t>
            </a:r>
            <a:r>
              <a:rPr kumimoji="1" lang="ja-JP" altLang="en-US" sz="2000" b="1" dirty="0">
                <a:solidFill>
                  <a:srgbClr val="FF0000"/>
                </a:solidFill>
                <a:latin typeface="Meiryo UI" panose="020B0604030504040204" pitchFamily="50" charset="-128"/>
                <a:ea typeface="Meiryo UI" panose="020B0604030504040204" pitchFamily="50" charset="-128"/>
              </a:rPr>
              <a:t>先行事例の</a:t>
            </a:r>
            <a:r>
              <a:rPr kumimoji="1" lang="ja-JP" altLang="en-US" sz="2000" b="1" dirty="0" smtClean="0">
                <a:solidFill>
                  <a:srgbClr val="FF0000"/>
                </a:solidFill>
                <a:latin typeface="Meiryo UI" panose="020B0604030504040204" pitchFamily="50" charset="-128"/>
                <a:ea typeface="Meiryo UI" panose="020B0604030504040204" pitchFamily="50" charset="-128"/>
              </a:rPr>
              <a:t>導入推進</a:t>
            </a:r>
            <a:r>
              <a:rPr kumimoji="1" lang="en-US" altLang="ja-JP" sz="2000" b="1" dirty="0" smtClean="0">
                <a:solidFill>
                  <a:srgbClr val="FF0000"/>
                </a:solidFill>
                <a:latin typeface="Meiryo UI" panose="020B0604030504040204" pitchFamily="50" charset="-128"/>
                <a:ea typeface="Meiryo UI" panose="020B0604030504040204" pitchFamily="50" charset="-128"/>
              </a:rPr>
              <a:t>【</a:t>
            </a:r>
            <a:r>
              <a:rPr kumimoji="1" lang="en-US" altLang="ja-JP" sz="2000" b="1" dirty="0">
                <a:solidFill>
                  <a:srgbClr val="FF0000"/>
                </a:solidFill>
                <a:latin typeface="Meiryo UI" panose="020B0604030504040204" pitchFamily="50" charset="-128"/>
                <a:ea typeface="Meiryo UI" panose="020B0604030504040204" pitchFamily="50" charset="-128"/>
              </a:rPr>
              <a:t>B</a:t>
            </a:r>
            <a:r>
              <a:rPr kumimoji="1" lang="en-US" altLang="ja-JP" sz="2000" b="1" dirty="0" smtClean="0">
                <a:solidFill>
                  <a:srgbClr val="FF0000"/>
                </a:solidFill>
                <a:latin typeface="Meiryo UI" panose="020B0604030504040204" pitchFamily="50" charset="-128"/>
                <a:ea typeface="Meiryo UI" panose="020B0604030504040204" pitchFamily="50" charset="-128"/>
              </a:rPr>
              <a:t>:</a:t>
            </a:r>
            <a:r>
              <a:rPr kumimoji="1" lang="ja-JP" altLang="en-US" sz="2000" b="1" dirty="0" smtClean="0">
                <a:solidFill>
                  <a:srgbClr val="FF0000"/>
                </a:solidFill>
                <a:latin typeface="Meiryo UI" panose="020B0604030504040204" pitchFamily="50" charset="-128"/>
                <a:ea typeface="Meiryo UI" panose="020B0604030504040204" pitchFamily="50" charset="-128"/>
              </a:rPr>
              <a:t>手続き</a:t>
            </a:r>
            <a:r>
              <a:rPr kumimoji="1" lang="ja-JP" altLang="en-US" sz="2000" b="1" dirty="0">
                <a:solidFill>
                  <a:srgbClr val="FF0000"/>
                </a:solidFill>
                <a:latin typeface="Meiryo UI" panose="020B0604030504040204" pitchFamily="50" charset="-128"/>
                <a:ea typeface="Meiryo UI" panose="020B0604030504040204" pitchFamily="50" charset="-128"/>
              </a:rPr>
              <a:t>関係</a:t>
            </a:r>
            <a:r>
              <a:rPr kumimoji="1" lang="en-US" altLang="ja-JP" sz="2000" b="1" dirty="0">
                <a:solidFill>
                  <a:srgbClr val="FF0000"/>
                </a:solidFill>
                <a:latin typeface="Meiryo UI" panose="020B0604030504040204" pitchFamily="50" charset="-128"/>
                <a:ea typeface="Meiryo UI" panose="020B0604030504040204" pitchFamily="50" charset="-128"/>
              </a:rPr>
              <a:t>】</a:t>
            </a:r>
          </a:p>
          <a:p>
            <a:r>
              <a:rPr kumimoji="1" lang="ja-JP" altLang="en-US" sz="2000" b="1" dirty="0">
                <a:latin typeface="Meiryo UI" panose="020B0604030504040204" pitchFamily="50" charset="-128"/>
                <a:ea typeface="Meiryo UI" panose="020B0604030504040204" pitchFamily="50" charset="-128"/>
              </a:rPr>
              <a:t>　⇒先進自治体並みの導入を目指す</a:t>
            </a:r>
            <a:r>
              <a:rPr kumimoji="1" lang="ja-JP" altLang="en-US" sz="2000" b="1" dirty="0" smtClean="0">
                <a:latin typeface="Meiryo UI" panose="020B0604030504040204" pitchFamily="50" charset="-128"/>
                <a:ea typeface="Meiryo UI" panose="020B0604030504040204" pitchFamily="50" charset="-128"/>
              </a:rPr>
              <a:t>（頻度、件数</a:t>
            </a:r>
            <a:r>
              <a:rPr kumimoji="1" lang="ja-JP" altLang="en-US" sz="2000" b="1" dirty="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手数料、税等</a:t>
            </a:r>
            <a:r>
              <a:rPr kumimoji="1" lang="ja-JP" altLang="en-US" sz="2000" b="1" dirty="0">
                <a:latin typeface="Meiryo UI" panose="020B0604030504040204" pitchFamily="50" charset="-128"/>
                <a:ea typeface="Meiryo UI" panose="020B0604030504040204" pitchFamily="50" charset="-128"/>
              </a:rPr>
              <a:t>）が多い</a:t>
            </a:r>
            <a:r>
              <a:rPr kumimoji="1" lang="ja-JP" altLang="en-US" sz="2000" b="1" dirty="0" smtClean="0">
                <a:latin typeface="Meiryo UI" panose="020B0604030504040204" pitchFamily="50" charset="-128"/>
                <a:ea typeface="Meiryo UI" panose="020B0604030504040204" pitchFamily="50" charset="-128"/>
              </a:rPr>
              <a:t>もの、他の</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　　自治体での好事例を</a:t>
            </a:r>
            <a:r>
              <a:rPr kumimoji="1" lang="ja-JP" altLang="en-US" sz="2000" b="1" dirty="0">
                <a:latin typeface="Meiryo UI" panose="020B0604030504040204" pitchFamily="50" charset="-128"/>
                <a:ea typeface="Meiryo UI" panose="020B0604030504040204" pitchFamily="50" charset="-128"/>
              </a:rPr>
              <a:t>中心に）</a:t>
            </a:r>
            <a:endParaRPr kumimoji="1" lang="en-US" altLang="ja-JP" sz="2000" b="1" dirty="0">
              <a:latin typeface="Meiryo UI" panose="020B0604030504040204" pitchFamily="50" charset="-128"/>
              <a:ea typeface="Meiryo UI" panose="020B0604030504040204" pitchFamily="50" charset="-128"/>
            </a:endParaRPr>
          </a:p>
          <a:p>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solidFill>
                  <a:srgbClr val="FF0000"/>
                </a:solidFill>
                <a:latin typeface="Meiryo UI" panose="020B0604030504040204" pitchFamily="50" charset="-128"/>
                <a:ea typeface="Meiryo UI" panose="020B0604030504040204" pitchFamily="50" charset="-128"/>
              </a:rPr>
              <a:t>３</a:t>
            </a:r>
            <a:r>
              <a:rPr kumimoji="1" lang="ja-JP" altLang="en-US" sz="2000" b="1" dirty="0" smtClean="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業務</a:t>
            </a:r>
            <a:r>
              <a:rPr kumimoji="1" lang="ja-JP" altLang="en-US" sz="2000" b="1" dirty="0" smtClean="0">
                <a:solidFill>
                  <a:srgbClr val="FF0000"/>
                </a:solidFill>
                <a:latin typeface="Meiryo UI" panose="020B0604030504040204" pitchFamily="50" charset="-128"/>
                <a:ea typeface="Meiryo UI" panose="020B0604030504040204" pitchFamily="50" charset="-128"/>
              </a:rPr>
              <a:t>改革、窓口改革</a:t>
            </a:r>
            <a:endParaRPr kumimoji="1" lang="en-US" altLang="ja-JP" sz="2000" b="1" dirty="0" smtClean="0">
              <a:solidFill>
                <a:srgbClr val="FF0000"/>
              </a:solidFill>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⇒キャッシュレス</a:t>
            </a:r>
            <a:r>
              <a:rPr kumimoji="1" lang="ja-JP" altLang="en-US" sz="2000" b="1" dirty="0">
                <a:latin typeface="Meiryo UI" panose="020B0604030504040204" pitchFamily="50" charset="-128"/>
                <a:ea typeface="Meiryo UI" panose="020B0604030504040204" pitchFamily="50" charset="-128"/>
              </a:rPr>
              <a:t>だけでなく、はんこレスやペーパーレスもセットで</a:t>
            </a:r>
            <a:r>
              <a:rPr kumimoji="1" lang="ja-JP" altLang="en-US" sz="2000" b="1" dirty="0" smtClean="0">
                <a:latin typeface="Meiryo UI" panose="020B0604030504040204" pitchFamily="50" charset="-128"/>
                <a:ea typeface="Meiryo UI" panose="020B0604030504040204" pitchFamily="50" charset="-128"/>
              </a:rPr>
              <a:t>取組む</a:t>
            </a:r>
            <a:endParaRPr kumimoji="1" lang="en-US" altLang="ja-JP" sz="2000" b="1" dirty="0" smtClean="0">
              <a:latin typeface="Meiryo UI" panose="020B0604030504040204" pitchFamily="50" charset="-128"/>
              <a:ea typeface="Meiryo UI" panose="020B0604030504040204" pitchFamily="50" charset="-128"/>
            </a:endParaRPr>
          </a:p>
          <a:p>
            <a:endParaRPr kumimoji="1" lang="en-US" altLang="ja-JP" sz="2000" b="1" dirty="0" smtClean="0">
              <a:solidFill>
                <a:srgbClr val="FF0000"/>
              </a:solidFill>
              <a:latin typeface="Meiryo UI" panose="020B0604030504040204" pitchFamily="50" charset="-128"/>
              <a:ea typeface="Meiryo UI" panose="020B0604030504040204" pitchFamily="50" charset="-128"/>
            </a:endParaRPr>
          </a:p>
          <a:p>
            <a:r>
              <a:rPr kumimoji="1" lang="ja-JP" altLang="en-US" sz="2000" b="1" dirty="0">
                <a:solidFill>
                  <a:srgbClr val="FF0000"/>
                </a:solidFill>
                <a:latin typeface="Meiryo UI" panose="020B0604030504040204" pitchFamily="50" charset="-128"/>
                <a:ea typeface="Meiryo UI" panose="020B0604030504040204" pitchFamily="50" charset="-128"/>
              </a:rPr>
              <a:t>４</a:t>
            </a:r>
            <a:r>
              <a:rPr kumimoji="1" lang="ja-JP" altLang="en-US" sz="2000" b="1" dirty="0" smtClean="0">
                <a:solidFill>
                  <a:srgbClr val="FF0000"/>
                </a:solidFill>
                <a:latin typeface="Meiryo UI" panose="020B0604030504040204" pitchFamily="50" charset="-128"/>
                <a:ea typeface="Meiryo UI" panose="020B0604030504040204" pitchFamily="50" charset="-128"/>
              </a:rPr>
              <a:t>．</a:t>
            </a:r>
            <a:r>
              <a:rPr kumimoji="1" lang="ja-JP" altLang="en-US" sz="2000" b="1" dirty="0">
                <a:solidFill>
                  <a:srgbClr val="FF0000"/>
                </a:solidFill>
                <a:latin typeface="Meiryo UI" panose="020B0604030504040204" pitchFamily="50" charset="-128"/>
                <a:ea typeface="Meiryo UI" panose="020B0604030504040204" pitchFamily="50" charset="-128"/>
              </a:rPr>
              <a:t>啓発</a:t>
            </a:r>
            <a:r>
              <a:rPr kumimoji="1" lang="ja-JP" altLang="en-US" sz="2000" b="1" dirty="0" smtClean="0">
                <a:solidFill>
                  <a:srgbClr val="FF0000"/>
                </a:solidFill>
                <a:latin typeface="Meiryo UI" panose="020B0604030504040204" pitchFamily="50" charset="-128"/>
                <a:ea typeface="Meiryo UI" panose="020B0604030504040204" pitchFamily="50" charset="-128"/>
              </a:rPr>
              <a:t>活動</a:t>
            </a:r>
            <a:endParaRPr kumimoji="1" lang="en-US" altLang="ja-JP" sz="2000" b="1" dirty="0">
              <a:solidFill>
                <a:srgbClr val="FF0000"/>
              </a:solidFill>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⇒人手不足解消、人件費削減にもつながる</a:t>
            </a:r>
            <a:r>
              <a:rPr kumimoji="1" lang="ja-JP" altLang="en-US" sz="2000" b="1" dirty="0" smtClean="0">
                <a:latin typeface="Meiryo UI" panose="020B0604030504040204" pitchFamily="50" charset="-128"/>
                <a:ea typeface="Meiryo UI" panose="020B0604030504040204" pitchFamily="50" charset="-128"/>
              </a:rPr>
              <a:t>キャッシュレス化の</a:t>
            </a:r>
            <a:r>
              <a:rPr kumimoji="1" lang="ja-JP" altLang="en-US" sz="2000" b="1" dirty="0">
                <a:latin typeface="Meiryo UI" panose="020B0604030504040204" pitchFamily="50" charset="-128"/>
                <a:ea typeface="Meiryo UI" panose="020B0604030504040204" pitchFamily="50" charset="-128"/>
              </a:rPr>
              <a:t>メリットを中小企業に</a:t>
            </a:r>
            <a:endParaRPr kumimoji="1"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アピール（大商などと連携</a:t>
            </a:r>
            <a:r>
              <a:rPr kumimoji="1" lang="ja-JP" altLang="en-US" sz="2000" b="1" dirty="0" smtClean="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正方形/長方形 5"/>
          <p:cNvSpPr/>
          <p:nvPr/>
        </p:nvSpPr>
        <p:spPr>
          <a:xfrm>
            <a:off x="216525" y="5977748"/>
            <a:ext cx="8792477" cy="707886"/>
          </a:xfrm>
          <a:prstGeom prst="rect">
            <a:avLst/>
          </a:prstGeom>
          <a:ln>
            <a:noFill/>
          </a:ln>
        </p:spPr>
        <p:txBody>
          <a:bodyPr wrap="square">
            <a:spAutoFit/>
          </a:bodyPr>
          <a:lstStyle/>
          <a:p>
            <a:pPr marL="266700" indent="-266700"/>
            <a:r>
              <a:rPr lang="ja-JP" altLang="en-US"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キャッシュレス</a:t>
            </a:r>
            <a:r>
              <a:rPr kumimoji="1" lang="ja-JP" altLang="en-US" sz="2000" b="1" dirty="0">
                <a:latin typeface="Meiryo UI" panose="020B0604030504040204" pitchFamily="50" charset="-128"/>
                <a:ea typeface="Meiryo UI" panose="020B0604030504040204" pitchFamily="50" charset="-128"/>
              </a:rPr>
              <a:t>社会に向けて</a:t>
            </a:r>
            <a:r>
              <a:rPr kumimoji="1" lang="ja-JP" altLang="en-US" sz="2000" b="1" dirty="0" smtClean="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自治体</a:t>
            </a:r>
            <a:r>
              <a:rPr kumimoji="1" lang="ja-JP" altLang="en-US" sz="2000" b="1" dirty="0" smtClean="0">
                <a:latin typeface="Meiryo UI" panose="020B0604030504040204" pitchFamily="50" charset="-128"/>
                <a:ea typeface="Meiryo UI" panose="020B0604030504040204" pitchFamily="50" charset="-128"/>
              </a:rPr>
              <a:t>が</a:t>
            </a:r>
            <a:r>
              <a:rPr kumimoji="1" lang="ja-JP" altLang="en-US" sz="2000" b="1" dirty="0">
                <a:latin typeface="Meiryo UI" panose="020B0604030504040204" pitchFamily="50" charset="-128"/>
                <a:ea typeface="Meiryo UI" panose="020B0604030504040204" pitchFamily="50" charset="-128"/>
              </a:rPr>
              <a:t>率先</a:t>
            </a:r>
            <a:r>
              <a:rPr kumimoji="1" lang="ja-JP" altLang="en-US" sz="2000" b="1" dirty="0" smtClean="0">
                <a:latin typeface="Meiryo UI" panose="020B0604030504040204" pitchFamily="50" charset="-128"/>
                <a:ea typeface="Meiryo UI" panose="020B0604030504040204" pitchFamily="50" charset="-128"/>
              </a:rPr>
              <a:t>して取組む</a:t>
            </a:r>
            <a:r>
              <a:rPr kumimoji="1" lang="ja-JP" altLang="en-US" sz="2000" b="1" dirty="0">
                <a:latin typeface="Meiryo UI" panose="020B0604030504040204" pitchFamily="50" charset="-128"/>
                <a:ea typeface="Meiryo UI" panose="020B0604030504040204" pitchFamily="50" charset="-128"/>
              </a:rPr>
              <a:t>ととも</a:t>
            </a:r>
            <a:r>
              <a:rPr kumimoji="1" lang="ja-JP" altLang="en-US" sz="2000" b="1" dirty="0" smtClean="0">
                <a:latin typeface="Meiryo UI" panose="020B0604030504040204" pitchFamily="50" charset="-128"/>
                <a:ea typeface="Meiryo UI" panose="020B0604030504040204" pitchFamily="50" charset="-128"/>
              </a:rPr>
              <a:t>に、</a:t>
            </a:r>
            <a:r>
              <a:rPr kumimoji="1" lang="ja-JP" altLang="en-US" sz="2000" b="1" dirty="0">
                <a:latin typeface="Meiryo UI" panose="020B0604030504040204" pitchFamily="50" charset="-128"/>
                <a:ea typeface="Meiryo UI" panose="020B0604030504040204" pitchFamily="50" charset="-128"/>
              </a:rPr>
              <a:t>業務</a:t>
            </a:r>
            <a:r>
              <a:rPr kumimoji="1" lang="ja-JP" altLang="en-US" sz="2000" b="1" dirty="0" smtClean="0">
                <a:latin typeface="Meiryo UI" panose="020B0604030504040204" pitchFamily="50" charset="-128"/>
                <a:ea typeface="Meiryo UI" panose="020B0604030504040204" pitchFamily="50" charset="-128"/>
              </a:rPr>
              <a:t>改革、窓口改革に繋げつつ、取組みを発展、拡張していく</a:t>
            </a:r>
            <a:endParaRPr kumimoji="1" lang="en-US" altLang="ja-JP" sz="20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241471" y="698385"/>
            <a:ext cx="8792477" cy="707886"/>
          </a:xfrm>
          <a:prstGeom prst="rect">
            <a:avLst/>
          </a:prstGeom>
          <a:ln>
            <a:noFill/>
          </a:ln>
        </p:spPr>
        <p:txBody>
          <a:bodyPr wrap="square">
            <a:spAutoFit/>
          </a:bodyPr>
          <a:lstStyle/>
          <a:p>
            <a:r>
              <a:rPr kumimoji="1" lang="ja-JP" altLang="en-US" sz="2000" b="1" dirty="0" smtClean="0">
                <a:latin typeface="Meiryo UI" panose="020B0604030504040204" pitchFamily="50" charset="-128"/>
                <a:ea typeface="Meiryo UI" panose="020B0604030504040204" pitchFamily="50" charset="-128"/>
              </a:rPr>
              <a:t>キャッシュレスを進めるにあたって、まずはできるところから以下の</a:t>
            </a:r>
            <a:r>
              <a:rPr kumimoji="1" lang="en-US" altLang="ja-JP" sz="2000" b="1" dirty="0" smtClean="0">
                <a:latin typeface="Meiryo UI" panose="020B0604030504040204" pitchFamily="50" charset="-128"/>
                <a:ea typeface="Meiryo UI" panose="020B0604030504040204" pitchFamily="50" charset="-128"/>
              </a:rPr>
              <a:t>4</a:t>
            </a:r>
            <a:r>
              <a:rPr kumimoji="1" lang="ja-JP" altLang="en-US" sz="2000" b="1" dirty="0" smtClean="0">
                <a:latin typeface="Meiryo UI" panose="020B0604030504040204" pitchFamily="50" charset="-128"/>
                <a:ea typeface="Meiryo UI" panose="020B0604030504040204" pitchFamily="50" charset="-128"/>
              </a:rPr>
              <a:t>本柱を中心に取り組みを進める</a:t>
            </a:r>
            <a:endParaRPr kumimoji="1" lang="en-US" altLang="ja-JP" sz="2000" b="1"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27</a:t>
            </a:fld>
            <a:endParaRPr kumimoji="1" lang="ja-JP" altLang="en-US" dirty="0"/>
          </a:p>
        </p:txBody>
      </p:sp>
      <p:cxnSp>
        <p:nvCxnSpPr>
          <p:cNvPr id="8" name="直線コネクタ 7"/>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21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640604" y="85417"/>
            <a:ext cx="3760966"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はんこレス導入によるメリット</a:t>
            </a:r>
            <a:endParaRPr kumimoji="1" lang="ja-JP" altLang="en-US" sz="2400" b="1" dirty="0">
              <a:latin typeface="Meiryo UI" panose="020B0604030504040204" pitchFamily="50" charset="-128"/>
              <a:ea typeface="Meiryo UI" panose="020B0604030504040204" pitchFamily="50" charset="-128"/>
            </a:endParaRPr>
          </a:p>
        </p:txBody>
      </p:sp>
      <p:sp>
        <p:nvSpPr>
          <p:cNvPr id="8" name="角丸四角形 7"/>
          <p:cNvSpPr/>
          <p:nvPr/>
        </p:nvSpPr>
        <p:spPr>
          <a:xfrm>
            <a:off x="218342" y="1479803"/>
            <a:ext cx="2289331" cy="3930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Meiryo UI" panose="020B0604030504040204" pitchFamily="50" charset="-128"/>
                <a:ea typeface="Meiryo UI" panose="020B0604030504040204" pitchFamily="50" charset="-128"/>
              </a:rPr>
              <a:t>導入メリット</a:t>
            </a:r>
            <a:endParaRPr kumimoji="1" lang="en-US" altLang="ja-JP" sz="2000" b="1" dirty="0">
              <a:latin typeface="Meiryo UI" panose="020B0604030504040204" pitchFamily="50" charset="-128"/>
              <a:ea typeface="Meiryo UI" panose="020B0604030504040204" pitchFamily="50" charset="-128"/>
            </a:endParaRPr>
          </a:p>
        </p:txBody>
      </p:sp>
      <p:cxnSp>
        <p:nvCxnSpPr>
          <p:cNvPr id="12" name="直線コネクタ 11"/>
          <p:cNvCxnSpPr/>
          <p:nvPr/>
        </p:nvCxnSpPr>
        <p:spPr>
          <a:xfrm>
            <a:off x="152521" y="3491033"/>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4548191" y="3491033"/>
            <a:ext cx="16997" cy="3117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67308" y="3588816"/>
            <a:ext cx="4248000" cy="307777"/>
          </a:xfrm>
          <a:prstGeom prst="rect">
            <a:avLst/>
          </a:prstGeom>
          <a:solidFill>
            <a:schemeClr val="accent1">
              <a:lumMod val="75000"/>
            </a:schemeClr>
          </a:solidFill>
          <a:ln>
            <a:noFill/>
          </a:ln>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■導入事例：</a:t>
            </a:r>
            <a:r>
              <a:rPr lang="ja-JP" altLang="en-US" sz="1400" b="1" dirty="0">
                <a:solidFill>
                  <a:schemeClr val="bg1"/>
                </a:solidFill>
                <a:latin typeface="Meiryo UI" panose="020B0604030504040204" pitchFamily="50" charset="-128"/>
                <a:ea typeface="Meiryo UI" panose="020B0604030504040204" pitchFamily="50" charset="-128"/>
              </a:rPr>
              <a:t>千葉市</a:t>
            </a:r>
          </a:p>
        </p:txBody>
      </p:sp>
      <p:sp>
        <p:nvSpPr>
          <p:cNvPr id="17" name="正方形/長方形 16"/>
          <p:cNvSpPr/>
          <p:nvPr/>
        </p:nvSpPr>
        <p:spPr>
          <a:xfrm>
            <a:off x="144431" y="3964405"/>
            <a:ext cx="4256090" cy="1169551"/>
          </a:xfrm>
          <a:prstGeom prst="rect">
            <a:avLst/>
          </a:prstGeom>
          <a:ln>
            <a:noFill/>
          </a:ln>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千葉市では</a:t>
            </a:r>
            <a:r>
              <a:rPr lang="ja-JP" altLang="en-US" sz="1400" dirty="0" smtClean="0">
                <a:latin typeface="Meiryo UI" panose="020B0604030504040204" pitchFamily="50" charset="-128"/>
                <a:ea typeface="Meiryo UI" panose="020B0604030504040204" pitchFamily="50" charset="-128"/>
              </a:rPr>
              <a:t>平成</a:t>
            </a:r>
            <a:r>
              <a:rPr lang="en-US" altLang="ja-JP" sz="1400" dirty="0" smtClean="0">
                <a:latin typeface="Meiryo UI" panose="020B0604030504040204" pitchFamily="50" charset="-128"/>
                <a:ea typeface="Meiryo UI" panose="020B0604030504040204" pitchFamily="50" charset="-128"/>
              </a:rPr>
              <a:t>26</a:t>
            </a:r>
            <a:r>
              <a:rPr lang="ja-JP" altLang="en-US" sz="1400" dirty="0" smtClean="0">
                <a:latin typeface="Meiryo UI" panose="020B0604030504040204" pitchFamily="50" charset="-128"/>
                <a:ea typeface="Meiryo UI" panose="020B0604030504040204" pitchFamily="50" charset="-128"/>
              </a:rPr>
              <a:t>年６月</a:t>
            </a:r>
            <a:r>
              <a:rPr lang="ja-JP" altLang="en-US" sz="1400" dirty="0">
                <a:latin typeface="Meiryo UI" panose="020B0604030504040204" pitchFamily="50" charset="-128"/>
                <a:ea typeface="Meiryo UI" panose="020B0604030504040204" pitchFamily="50" charset="-128"/>
              </a:rPr>
              <a:t>から順次、押印の義務付けを一部</a:t>
            </a:r>
            <a:r>
              <a:rPr lang="ja-JP" altLang="en-US" sz="1400" dirty="0" smtClean="0">
                <a:latin typeface="Meiryo UI" panose="020B0604030504040204" pitchFamily="50" charset="-128"/>
                <a:ea typeface="Meiryo UI" panose="020B0604030504040204" pitchFamily="50" charset="-128"/>
              </a:rPr>
              <a:t>廃止</a:t>
            </a:r>
            <a:r>
              <a:rPr lang="ja-JP" altLang="en-US" sz="1400" dirty="0">
                <a:latin typeface="Meiryo UI" panose="020B0604030504040204" pitchFamily="50" charset="-128"/>
                <a:ea typeface="Meiryo UI" panose="020B0604030504040204" pitchFamily="50" charset="-128"/>
              </a:rPr>
              <a:t>。</a:t>
            </a:r>
            <a:endParaRPr lang="en-US" altLang="ja-JP" sz="1400" b="1" u="sng"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押印</a:t>
            </a:r>
            <a:r>
              <a:rPr lang="ja-JP" altLang="en-US" sz="1400" dirty="0">
                <a:latin typeface="Meiryo UI" panose="020B0604030504040204" pitchFamily="50" charset="-128"/>
                <a:ea typeface="Meiryo UI" panose="020B0604030504040204" pitchFamily="50" charset="-128"/>
              </a:rPr>
              <a:t>を必要としていた約</a:t>
            </a:r>
            <a:r>
              <a:rPr lang="en-US" altLang="ja-JP" sz="1400" dirty="0">
                <a:latin typeface="Meiryo UI" panose="020B0604030504040204" pitchFamily="50" charset="-128"/>
                <a:ea typeface="Meiryo UI" panose="020B0604030504040204" pitchFamily="50" charset="-128"/>
              </a:rPr>
              <a:t>3000</a:t>
            </a:r>
            <a:r>
              <a:rPr lang="ja-JP" altLang="en-US" sz="1400" dirty="0">
                <a:latin typeface="Meiryo UI" panose="020B0604030504040204" pitchFamily="50" charset="-128"/>
                <a:ea typeface="Meiryo UI" panose="020B0604030504040204" pitchFamily="50" charset="-128"/>
              </a:rPr>
              <a:t>種類の手続きのうち</a:t>
            </a:r>
            <a:r>
              <a:rPr lang="ja-JP" altLang="en-US" sz="1400" dirty="0" smtClean="0">
                <a:latin typeface="Meiryo UI" panose="020B0604030504040204" pitchFamily="50" charset="-128"/>
                <a:ea typeface="Meiryo UI" panose="020B0604030504040204" pitchFamily="50" charset="-128"/>
              </a:rPr>
              <a:t>、３分の２にあたる約</a:t>
            </a:r>
            <a:r>
              <a:rPr lang="en-US" altLang="ja-JP" sz="1400" dirty="0">
                <a:latin typeface="Meiryo UI" panose="020B0604030504040204" pitchFamily="50" charset="-128"/>
                <a:ea typeface="Meiryo UI" panose="020B0604030504040204" pitchFamily="50" charset="-128"/>
              </a:rPr>
              <a:t>2000</a:t>
            </a:r>
            <a:r>
              <a:rPr lang="ja-JP" altLang="en-US" sz="1400" dirty="0">
                <a:latin typeface="Meiryo UI" panose="020B0604030504040204" pitchFamily="50" charset="-128"/>
                <a:ea typeface="Meiryo UI" panose="020B0604030504040204" pitchFamily="50" charset="-128"/>
              </a:rPr>
              <a:t>種類の手続きについて、「署名」又は「記名押印」の選択制などに</a:t>
            </a:r>
            <a:r>
              <a:rPr lang="ja-JP" altLang="en-US" sz="1400" dirty="0" smtClean="0">
                <a:latin typeface="Meiryo UI" panose="020B0604030504040204" pitchFamily="50" charset="-128"/>
                <a:ea typeface="Meiryo UI" panose="020B0604030504040204" pitchFamily="50" charset="-128"/>
              </a:rPr>
              <a:t>改めた。</a:t>
            </a:r>
            <a:endParaRPr lang="en-US" altLang="ja-JP" sz="1400" b="1" u="sng" dirty="0">
              <a:latin typeface="Meiryo UI" panose="020B0604030504040204" pitchFamily="50" charset="-128"/>
              <a:ea typeface="Meiryo UI" panose="020B0604030504040204" pitchFamily="50" charset="-128"/>
            </a:endParaRPr>
          </a:p>
        </p:txBody>
      </p:sp>
      <p:sp>
        <p:nvSpPr>
          <p:cNvPr id="18" name="正方形/長方形 17"/>
          <p:cNvSpPr/>
          <p:nvPr/>
        </p:nvSpPr>
        <p:spPr>
          <a:xfrm>
            <a:off x="4712858" y="3592306"/>
            <a:ext cx="4248000" cy="307777"/>
          </a:xfrm>
          <a:prstGeom prst="rect">
            <a:avLst/>
          </a:prstGeom>
          <a:solidFill>
            <a:schemeClr val="accent1">
              <a:lumMod val="75000"/>
            </a:schemeClr>
          </a:solidFill>
          <a:ln>
            <a:noFill/>
          </a:ln>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■導入事例：福岡市</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4728489" y="3964405"/>
            <a:ext cx="4256090" cy="954107"/>
          </a:xfrm>
          <a:prstGeom prst="rect">
            <a:avLst/>
          </a:prstGeom>
          <a:ln>
            <a:noFill/>
          </a:ln>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福岡市では住民負担を軽減するとともに，各種⼿続きのオンライン化を推進しやすい環境を作るため，申請書等への押印の義務づけを段階的廃⽌へ。</a:t>
            </a:r>
            <a:endParaRPr lang="en-US" altLang="ja-JP" sz="1400" b="1" u="sng"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保育所の申込書など、約</a:t>
            </a:r>
            <a:r>
              <a:rPr lang="en-US" altLang="ja-JP" sz="1400" dirty="0" smtClean="0">
                <a:latin typeface="Meiryo UI" panose="020B0604030504040204" pitchFamily="50" charset="-128"/>
                <a:ea typeface="Meiryo UI" panose="020B0604030504040204" pitchFamily="50" charset="-128"/>
              </a:rPr>
              <a:t>2300</a:t>
            </a:r>
            <a:r>
              <a:rPr lang="ja-JP" altLang="en-US" sz="1400" dirty="0" smtClean="0">
                <a:latin typeface="Meiryo UI" panose="020B0604030504040204" pitchFamily="50" charset="-128"/>
                <a:ea typeface="Meiryo UI" panose="020B0604030504040204" pitchFamily="50" charset="-128"/>
              </a:rPr>
              <a:t>種類の押印不要に。</a:t>
            </a:r>
            <a:endParaRPr lang="en-US" altLang="ja-JP" sz="1400" b="1" u="sng" dirty="0" smtClean="0">
              <a:latin typeface="Meiryo UI" panose="020B0604030504040204" pitchFamily="50" charset="-128"/>
              <a:ea typeface="Meiryo UI" panose="020B0604030504040204" pitchFamily="50" charset="-128"/>
            </a:endParaRPr>
          </a:p>
        </p:txBody>
      </p:sp>
      <p:sp>
        <p:nvSpPr>
          <p:cNvPr id="20" name="正方形/長方形 19"/>
          <p:cNvSpPr/>
          <p:nvPr/>
        </p:nvSpPr>
        <p:spPr>
          <a:xfrm>
            <a:off x="141790" y="1912433"/>
            <a:ext cx="8772924" cy="1477328"/>
          </a:xfrm>
          <a:prstGeom prst="rect">
            <a:avLst/>
          </a:prstGeom>
          <a:ln>
            <a:noFill/>
          </a:ln>
        </p:spPr>
        <p:txBody>
          <a:bodyPr wrap="square">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住民は、</a:t>
            </a:r>
            <a:r>
              <a:rPr lang="ja-JP" altLang="en-US" b="1" u="sng" dirty="0" smtClean="0">
                <a:latin typeface="Meiryo UI" panose="020B0604030504040204" pitchFamily="50" charset="-128"/>
                <a:ea typeface="Meiryo UI" panose="020B0604030504040204" pitchFamily="50" charset="-128"/>
              </a:rPr>
              <a:t>役所等に通う頻度を減らすことができる。</a:t>
            </a:r>
            <a:endParaRPr lang="en-US" altLang="ja-JP" b="1" u="sng"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行政も、印影</a:t>
            </a:r>
            <a:r>
              <a:rPr lang="ja-JP" altLang="en-US" dirty="0">
                <a:latin typeface="Meiryo UI" panose="020B0604030504040204" pitchFamily="50" charset="-128"/>
                <a:ea typeface="Meiryo UI" panose="020B0604030504040204" pitchFamily="50" charset="-128"/>
              </a:rPr>
              <a:t>の確認を省略でき、押印漏れで書類を不備返送する手間がなくなるなど業務の</a:t>
            </a:r>
            <a:r>
              <a:rPr lang="ja-JP" altLang="en-US" dirty="0" smtClean="0">
                <a:latin typeface="Meiryo UI" panose="020B0604030504040204" pitchFamily="50" charset="-128"/>
                <a:ea typeface="Meiryo UI" panose="020B0604030504040204" pitchFamily="50" charset="-128"/>
              </a:rPr>
              <a:t>効率がアップする。</a:t>
            </a:r>
            <a:endParaRPr lang="en-US" altLang="ja-JP"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rPr>
              <a:t>また、行政</a:t>
            </a:r>
            <a:r>
              <a:rPr lang="ja-JP" altLang="en-US" dirty="0">
                <a:latin typeface="Meiryo UI" panose="020B0604030504040204" pitchFamily="50" charset="-128"/>
                <a:ea typeface="Meiryo UI" panose="020B0604030504040204" pitchFamily="50" charset="-128"/>
              </a:rPr>
              <a:t>手続きのオンライン化やキャッシュレスと組み合わせることで、</a:t>
            </a:r>
            <a:r>
              <a:rPr lang="ja-JP" altLang="en-US" dirty="0" smtClean="0">
                <a:latin typeface="Meiryo UI" panose="020B0604030504040204" pitchFamily="50" charset="-128"/>
                <a:ea typeface="Meiryo UI" panose="020B0604030504040204" pitchFamily="50" charset="-128"/>
              </a:rPr>
              <a:t>さらなる効率化</a:t>
            </a:r>
            <a:r>
              <a:rPr lang="ja-JP" altLang="en-US" dirty="0">
                <a:latin typeface="Meiryo UI" panose="020B0604030504040204" pitchFamily="50" charset="-128"/>
                <a:ea typeface="Meiryo UI" panose="020B0604030504040204" pitchFamily="50" charset="-128"/>
              </a:rPr>
              <a:t>、システム化につながる</a:t>
            </a:r>
            <a:r>
              <a:rPr lang="ja-JP" altLang="en-US" dirty="0" smtClean="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p:txBody>
      </p:sp>
      <p:pic>
        <p:nvPicPr>
          <p:cNvPr id="25" name="図 24" descr="画面の領域"/>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3463" y="4991072"/>
            <a:ext cx="4389576" cy="1691897"/>
          </a:xfrm>
          <a:prstGeom prst="rect">
            <a:avLst/>
          </a:prstGeom>
        </p:spPr>
      </p:pic>
      <p:graphicFrame>
        <p:nvGraphicFramePr>
          <p:cNvPr id="3" name="表 2"/>
          <p:cNvGraphicFramePr>
            <a:graphicFrameLocks noGrp="1"/>
          </p:cNvGraphicFramePr>
          <p:nvPr>
            <p:extLst>
              <p:ext uri="{D42A27DB-BD31-4B8C-83A1-F6EECF244321}">
                <p14:modId xmlns:p14="http://schemas.microsoft.com/office/powerpoint/2010/main" val="3732933734"/>
              </p:ext>
            </p:extLst>
          </p:nvPr>
        </p:nvGraphicFramePr>
        <p:xfrm>
          <a:off x="218343" y="5133957"/>
          <a:ext cx="4044952" cy="1474257"/>
        </p:xfrm>
        <a:graphic>
          <a:graphicData uri="http://schemas.openxmlformats.org/drawingml/2006/table">
            <a:tbl>
              <a:tblPr firstRow="1" firstCol="1" bandRow="1">
                <a:tableStyleId>{5C22544A-7EE6-4342-B048-85BDC9FD1C3A}</a:tableStyleId>
              </a:tblPr>
              <a:tblGrid>
                <a:gridCol w="2774239">
                  <a:extLst>
                    <a:ext uri="{9D8B030D-6E8A-4147-A177-3AD203B41FA5}">
                      <a16:colId xmlns:a16="http://schemas.microsoft.com/office/drawing/2014/main" val="3584761551"/>
                    </a:ext>
                  </a:extLst>
                </a:gridCol>
                <a:gridCol w="1270713">
                  <a:extLst>
                    <a:ext uri="{9D8B030D-6E8A-4147-A177-3AD203B41FA5}">
                      <a16:colId xmlns:a16="http://schemas.microsoft.com/office/drawing/2014/main" val="2726746252"/>
                    </a:ext>
                  </a:extLst>
                </a:gridCol>
              </a:tblGrid>
              <a:tr h="333403">
                <a:tc>
                  <a:txBody>
                    <a:bodyPr/>
                    <a:lstStyle/>
                    <a:p>
                      <a:pPr algn="ctr">
                        <a:lnSpc>
                          <a:spcPts val="1600"/>
                        </a:lnSpc>
                        <a:spcAft>
                          <a:spcPts val="0"/>
                        </a:spcAft>
                      </a:pPr>
                      <a:r>
                        <a:rPr lang="ja-JP" sz="1200" kern="0" spc="600" dirty="0">
                          <a:effectLst/>
                          <a:latin typeface="Meiryo UI" panose="020B0604030504040204" pitchFamily="50" charset="-128"/>
                          <a:ea typeface="Meiryo UI" panose="020B0604030504040204" pitchFamily="50" charset="-128"/>
                        </a:rPr>
                        <a:t>区分</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手続きの数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61706579"/>
                  </a:ext>
                </a:extLst>
              </a:tr>
              <a:tr h="285214">
                <a:tc>
                  <a:txBody>
                    <a:bodyPr/>
                    <a:lstStyle/>
                    <a:p>
                      <a:pPr algn="ctr">
                        <a:lnSpc>
                          <a:spcPts val="1600"/>
                        </a:lnSpc>
                        <a:spcAft>
                          <a:spcPts val="0"/>
                        </a:spcAft>
                      </a:pPr>
                      <a:r>
                        <a:rPr lang="ja-JP" sz="1200" kern="0" spc="75" dirty="0">
                          <a:effectLst/>
                          <a:latin typeface="Meiryo UI" panose="020B0604030504040204" pitchFamily="50" charset="-128"/>
                          <a:ea typeface="Meiryo UI" panose="020B0604030504040204" pitchFamily="50" charset="-128"/>
                        </a:rPr>
                        <a:t>押印が原則不要となる手続き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R="137795" algn="ctr">
                        <a:lnSpc>
                          <a:spcPts val="1600"/>
                        </a:lnSpc>
                        <a:spcAft>
                          <a:spcPts val="0"/>
                        </a:spcAft>
                      </a:pPr>
                      <a:r>
                        <a:rPr lang="en-US" sz="1200" kern="100" dirty="0">
                          <a:effectLst/>
                          <a:latin typeface="Meiryo UI" panose="020B0604030504040204" pitchFamily="50" charset="-128"/>
                          <a:ea typeface="Meiryo UI" panose="020B0604030504040204" pitchFamily="50" charset="-128"/>
                        </a:rPr>
                        <a:t>2,075</a:t>
                      </a:r>
                      <a:r>
                        <a:rPr lang="ja-JP" sz="1200" kern="100" dirty="0">
                          <a:effectLst/>
                          <a:latin typeface="Meiryo UI" panose="020B0604030504040204" pitchFamily="50" charset="-128"/>
                          <a:ea typeface="Meiryo UI" panose="020B0604030504040204" pitchFamily="50" charset="-128"/>
                        </a:rPr>
                        <a:t>種類</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12684767"/>
                  </a:ext>
                </a:extLst>
              </a:tr>
              <a:tr h="570426">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法令等による押印義務付けがある</a:t>
                      </a:r>
                    </a:p>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ため引き続き押印が必要な手続き</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R="144145" algn="ctr">
                        <a:lnSpc>
                          <a:spcPts val="1600"/>
                        </a:lnSpc>
                        <a:spcAft>
                          <a:spcPts val="0"/>
                        </a:spcAft>
                      </a:pPr>
                      <a:r>
                        <a:rPr lang="en-US" sz="1200" kern="100" dirty="0">
                          <a:effectLst/>
                          <a:latin typeface="Meiryo UI" panose="020B0604030504040204" pitchFamily="50" charset="-128"/>
                          <a:ea typeface="Meiryo UI" panose="020B0604030504040204" pitchFamily="50" charset="-128"/>
                        </a:rPr>
                        <a:t>1,063</a:t>
                      </a:r>
                      <a:r>
                        <a:rPr lang="ja-JP" sz="1200" kern="100" dirty="0">
                          <a:effectLst/>
                          <a:latin typeface="Meiryo UI" panose="020B0604030504040204" pitchFamily="50" charset="-128"/>
                          <a:ea typeface="Meiryo UI" panose="020B0604030504040204" pitchFamily="50" charset="-128"/>
                        </a:rPr>
                        <a:t>種類</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41611748"/>
                  </a:ext>
                </a:extLst>
              </a:tr>
              <a:tr h="285214">
                <a:tc>
                  <a:txBody>
                    <a:bodyPr/>
                    <a:lstStyle/>
                    <a:p>
                      <a:pPr algn="ctr">
                        <a:lnSpc>
                          <a:spcPts val="1600"/>
                        </a:lnSpc>
                        <a:spcAft>
                          <a:spcPts val="0"/>
                        </a:spcAft>
                      </a:pPr>
                      <a:r>
                        <a:rPr lang="ja-JP" sz="1200" kern="100" dirty="0">
                          <a:effectLst/>
                          <a:latin typeface="Meiryo UI" panose="020B0604030504040204" pitchFamily="50" charset="-128"/>
                          <a:ea typeface="Meiryo UI" panose="020B0604030504040204" pitchFamily="50" charset="-128"/>
                        </a:rPr>
                        <a:t>合　計</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R="144145" algn="ctr">
                        <a:lnSpc>
                          <a:spcPts val="1600"/>
                        </a:lnSpc>
                        <a:spcAft>
                          <a:spcPts val="0"/>
                        </a:spcAft>
                      </a:pPr>
                      <a:r>
                        <a:rPr lang="en-US" sz="1200" kern="100" dirty="0">
                          <a:effectLst/>
                          <a:latin typeface="Meiryo UI" panose="020B0604030504040204" pitchFamily="50" charset="-128"/>
                          <a:ea typeface="Meiryo UI" panose="020B0604030504040204" pitchFamily="50" charset="-128"/>
                        </a:rPr>
                        <a:t>3,138</a:t>
                      </a:r>
                      <a:r>
                        <a:rPr lang="ja-JP" sz="1200" kern="100" dirty="0">
                          <a:effectLst/>
                          <a:latin typeface="Meiryo UI" panose="020B0604030504040204" pitchFamily="50" charset="-128"/>
                          <a:ea typeface="Meiryo UI" panose="020B0604030504040204" pitchFamily="50" charset="-128"/>
                        </a:rPr>
                        <a:t>種類</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20404979"/>
                  </a:ext>
                </a:extLst>
              </a:tr>
            </a:tbl>
          </a:graphicData>
        </a:graphic>
      </p:graphicFrame>
      <p:sp>
        <p:nvSpPr>
          <p:cNvPr id="23" name="テキスト ボックス 22"/>
          <p:cNvSpPr txBox="1"/>
          <p:nvPr/>
        </p:nvSpPr>
        <p:spPr>
          <a:xfrm>
            <a:off x="50709" y="664122"/>
            <a:ext cx="9036000" cy="646331"/>
          </a:xfrm>
          <a:prstGeom prst="rect">
            <a:avLst/>
          </a:prstGeom>
          <a:noFill/>
          <a:ln>
            <a:solidFill>
              <a:schemeClr val="accent1"/>
            </a:solidFill>
          </a:ln>
        </p:spPr>
        <p:txBody>
          <a:bodyPr wrap="square" rtlCol="0">
            <a:spAutoFit/>
          </a:bodyPr>
          <a:lstStyle/>
          <a:p>
            <a:r>
              <a:rPr lang="ja-JP" altLang="en-US" dirty="0" smtClean="0">
                <a:latin typeface="Meiryo UI" panose="020B0604030504040204" pitchFamily="50" charset="-128"/>
                <a:ea typeface="Meiryo UI" panose="020B0604030504040204" pitchFamily="50" charset="-128"/>
              </a:rPr>
              <a:t>はんこ</a:t>
            </a:r>
            <a:r>
              <a:rPr lang="ja-JP" altLang="en-US" dirty="0">
                <a:latin typeface="Meiryo UI" panose="020B0604030504040204" pitchFamily="50" charset="-128"/>
                <a:ea typeface="Meiryo UI" panose="020B0604030504040204" pitchFamily="50" charset="-128"/>
              </a:rPr>
              <a:t>レスは、行政手続きのオンライン化やキャッシュレスと一体で導入することで</a:t>
            </a:r>
            <a:r>
              <a:rPr lang="ja-JP" altLang="en-US" dirty="0" smtClean="0">
                <a:latin typeface="Meiryo UI" panose="020B0604030504040204" pitchFamily="50" charset="-128"/>
                <a:ea typeface="Meiryo UI" panose="020B0604030504040204" pitchFamily="50" charset="-128"/>
              </a:rPr>
              <a:t>、役所</a:t>
            </a:r>
            <a:r>
              <a:rPr lang="ja-JP" altLang="en-US" dirty="0">
                <a:latin typeface="Meiryo UI" panose="020B0604030504040204" pitchFamily="50" charset="-128"/>
                <a:ea typeface="Meiryo UI" panose="020B0604030504040204" pitchFamily="50" charset="-128"/>
              </a:rPr>
              <a:t>に通う頻度を減らすことができるなど高いパフォーマンスを</a:t>
            </a:r>
            <a:r>
              <a:rPr lang="ja-JP" altLang="en-US" dirty="0" smtClean="0">
                <a:latin typeface="Meiryo UI" panose="020B0604030504040204" pitchFamily="50" charset="-128"/>
                <a:ea typeface="Meiryo UI" panose="020B0604030504040204" pitchFamily="50" charset="-128"/>
              </a:rPr>
              <a:t>発揮</a:t>
            </a:r>
            <a:endParaRPr lang="en-US" altLang="ja-JP"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28</a:t>
            </a:fld>
            <a:endParaRPr kumimoji="1" lang="ja-JP" altLang="en-US" dirty="0"/>
          </a:p>
        </p:txBody>
      </p:sp>
      <p:cxnSp>
        <p:nvCxnSpPr>
          <p:cNvPr id="21" name="直線コネクタ 20"/>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656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71450" y="1614878"/>
            <a:ext cx="4535999" cy="1944000"/>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府内の宿泊施設（ホテル、旅館、簡易宿所）が</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行者の利便性や快適性の向上を目的として、新たに実施する旅行者の受入対応強化の取組みを支援する補助</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制度。</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補助対象事業として「</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キャッシュレス</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決済</a:t>
            </a:r>
            <a:r>
              <a:rPr kumimoji="0"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端末導入」を含む。</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○補助率</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及び補助上限</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額</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補助</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対象経費の１／２以内</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１</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宿泊事業者及び１宿泊事業者団体につき　２００万円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維持管理費用（ランニングコスト）は、</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対象外</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テキスト ボックス 7"/>
          <p:cNvSpPr txBox="1"/>
          <p:nvPr/>
        </p:nvSpPr>
        <p:spPr>
          <a:xfrm>
            <a:off x="132695" y="1620943"/>
            <a:ext cx="4220521" cy="4517757"/>
          </a:xfrm>
          <a:prstGeom prst="rect">
            <a:avLst/>
          </a:prstGeom>
          <a:noFill/>
          <a:ln>
            <a:solidFill>
              <a:schemeClr val="accent1"/>
            </a:solidFill>
          </a:ln>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商工会・商工会議所や大阪府商店街振興組合連合会と連携し、府内各所で、中小・小規模事業者や商店街向けにキャッシュレス決済の導入をテーマとしたセミナーや、決済事業者による体験・相談会を開催。</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年度に</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26</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の商工会・商工会議所で開催予定</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081088" marR="0" lvl="0" indent="-1081088"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 商店街振興組合連合との共催による商店街向けセミナー</a:t>
            </a: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＜消費者参加型イベントの例＞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高石キャッシュレスウィーク</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高石商工会議所では、市内</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の店舗</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が参加し、</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QR</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コード決済利用者に対する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低価格での商品・サービスの提供や、決済</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事業者が相談に応じる特設ブースを設ける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などのイベントを実施</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1748938" y="98844"/>
            <a:ext cx="577754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a:t>
            </a:r>
            <a:r>
              <a:rPr kumimoji="1" lang="ja-JP" altLang="en-US"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のキャッシュレス化に向けた取組みの</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a:t>
            </a:r>
            <a:endParaRPr kumimoji="1" lang="en-US" altLang="ja-JP" sz="24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テキスト ボックス 11"/>
          <p:cNvSpPr txBox="1"/>
          <p:nvPr/>
        </p:nvSpPr>
        <p:spPr>
          <a:xfrm>
            <a:off x="4472477" y="4356664"/>
            <a:ext cx="4536000" cy="1800000"/>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月の</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消費税率引上げに伴い</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、需要</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平準化対策として、キャッシュレス対応による生産性向上</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や消費者</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の利便性向上の観点も含め、消費税率引上げ後の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カ</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月間に</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限り</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、中小・小規模事</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業者によるキャッシュレス手段を使ったポイント還元を</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支援</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○決済端末等の導入補助（国</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12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決済事業者</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負担）</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○決済手数料の補助（実質</a:t>
            </a:r>
            <a:r>
              <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2.17</a:t>
            </a: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％以下になる）</a:t>
            </a:r>
            <a:endParaRPr kumimoji="1" lang="en-US" altLang="ja-JP" sz="6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 name="図 2"/>
          <p:cNvPicPr>
            <a:picLocks noChangeAspect="1"/>
          </p:cNvPicPr>
          <p:nvPr/>
        </p:nvPicPr>
        <p:blipFill>
          <a:blip r:embed="rId2"/>
          <a:stretch>
            <a:fillRect/>
          </a:stretch>
        </p:blipFill>
        <p:spPr>
          <a:xfrm>
            <a:off x="3242301" y="3900014"/>
            <a:ext cx="1097060" cy="1539481"/>
          </a:xfrm>
          <a:prstGeom prst="rect">
            <a:avLst/>
          </a:prstGeom>
        </p:spPr>
      </p:pic>
      <p:sp>
        <p:nvSpPr>
          <p:cNvPr id="13" name="正方形/長方形 12"/>
          <p:cNvSpPr/>
          <p:nvPr/>
        </p:nvSpPr>
        <p:spPr>
          <a:xfrm>
            <a:off x="132695" y="1215889"/>
            <a:ext cx="4220521" cy="400110"/>
          </a:xfrm>
          <a:prstGeom prst="rect">
            <a:avLst/>
          </a:prstGeom>
          <a:solidFill>
            <a:schemeClr val="accent1">
              <a:lumMod val="75000"/>
            </a:schemeClr>
          </a:solidFill>
          <a:ln>
            <a:solidFill>
              <a:schemeClr val="accent1">
                <a:lumMod val="75000"/>
              </a:schemeClr>
            </a:solidFill>
          </a:ln>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■地域での普及活動</a:t>
            </a:r>
          </a:p>
        </p:txBody>
      </p:sp>
      <p:sp>
        <p:nvSpPr>
          <p:cNvPr id="16" name="正方形/長方形 15"/>
          <p:cNvSpPr/>
          <p:nvPr/>
        </p:nvSpPr>
        <p:spPr>
          <a:xfrm>
            <a:off x="4471449" y="1215889"/>
            <a:ext cx="4536000" cy="400110"/>
          </a:xfrm>
          <a:prstGeom prst="rect">
            <a:avLst/>
          </a:prstGeom>
          <a:solidFill>
            <a:schemeClr val="accent1">
              <a:lumMod val="75000"/>
            </a:schemeClr>
          </a:solidFill>
          <a:ln>
            <a:solidFill>
              <a:schemeClr val="accent1">
                <a:lumMod val="75000"/>
              </a:schemeClr>
            </a:solidFill>
          </a:ln>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■大阪府宿泊施設の環境整備促進事業</a:t>
            </a:r>
          </a:p>
        </p:txBody>
      </p:sp>
      <p:sp>
        <p:nvSpPr>
          <p:cNvPr id="18" name="正方形/長方形 17"/>
          <p:cNvSpPr/>
          <p:nvPr/>
        </p:nvSpPr>
        <p:spPr>
          <a:xfrm>
            <a:off x="4471449" y="3710333"/>
            <a:ext cx="4536000" cy="646331"/>
          </a:xfrm>
          <a:prstGeom prst="rect">
            <a:avLst/>
          </a:prstGeom>
          <a:solidFill>
            <a:schemeClr val="accent1">
              <a:lumMod val="75000"/>
            </a:schemeClr>
          </a:solidFill>
          <a:ln>
            <a:solidFill>
              <a:schemeClr val="accent1">
                <a:lumMod val="75000"/>
              </a:schemeClr>
            </a:solidFill>
          </a:ln>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■キャッシュレス・消費者還元事業</a:t>
            </a:r>
          </a:p>
          <a:p>
            <a:r>
              <a:rPr lang="ja-JP" altLang="en-US" sz="1600" b="1" dirty="0">
                <a:solidFill>
                  <a:schemeClr val="bg1"/>
                </a:solidFill>
                <a:latin typeface="Meiryo UI" panose="020B0604030504040204" pitchFamily="50" charset="-128"/>
                <a:ea typeface="Meiryo UI" panose="020B0604030504040204" pitchFamily="50" charset="-128"/>
              </a:rPr>
              <a:t>　</a:t>
            </a:r>
            <a:r>
              <a:rPr lang="ja-JP" altLang="en-US" sz="1600" b="1" dirty="0" smtClean="0">
                <a:solidFill>
                  <a:schemeClr val="bg1"/>
                </a:solidFill>
                <a:latin typeface="Meiryo UI" panose="020B0604030504040204" pitchFamily="50" charset="-128"/>
                <a:ea typeface="Meiryo UI" panose="020B0604030504040204" pitchFamily="50" charset="-128"/>
              </a:rPr>
              <a:t>（</a:t>
            </a:r>
            <a:r>
              <a:rPr lang="ja-JP" altLang="en-US" sz="1600" b="1" dirty="0">
                <a:solidFill>
                  <a:schemeClr val="bg1"/>
                </a:solidFill>
                <a:latin typeface="Meiryo UI" panose="020B0604030504040204" pitchFamily="50" charset="-128"/>
                <a:ea typeface="Meiryo UI" panose="020B0604030504040204" pitchFamily="50" charset="-128"/>
              </a:rPr>
              <a:t>経済産業省</a:t>
            </a:r>
            <a:r>
              <a:rPr lang="ja-JP" altLang="en-US" sz="1600" b="1" dirty="0" smtClean="0">
                <a:solidFill>
                  <a:schemeClr val="bg1"/>
                </a:solidFill>
                <a:latin typeface="Meiryo UI" panose="020B0604030504040204" pitchFamily="50" charset="-128"/>
                <a:ea typeface="Meiryo UI" panose="020B0604030504040204" pitchFamily="50" charset="-128"/>
              </a:rPr>
              <a:t>）</a:t>
            </a:r>
            <a:endParaRPr lang="ja-JP" altLang="en-US" sz="1600" b="1" dirty="0">
              <a:solidFill>
                <a:schemeClr val="bg1"/>
              </a:solidFill>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833FD9DB-8AA9-4F3D-AD0E-5B9A4C1D4898}" type="slidenum">
              <a:rPr kumimoji="1" lang="ja-JP" altLang="en-US" smtClean="0"/>
              <a:t>29</a:t>
            </a:fld>
            <a:endParaRPr kumimoji="1" lang="ja-JP" altLang="en-US" dirty="0"/>
          </a:p>
        </p:txBody>
      </p:sp>
    </p:spTree>
    <p:extLst>
      <p:ext uri="{BB962C8B-B14F-4D97-AF65-F5344CB8AC3E}">
        <p14:creationId xmlns:p14="http://schemas.microsoft.com/office/powerpoint/2010/main" val="1491286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44107" y="318110"/>
            <a:ext cx="7027886" cy="646331"/>
          </a:xfrm>
          <a:prstGeom prst="rect">
            <a:avLst/>
          </a:prstGeom>
          <a:noFill/>
        </p:spPr>
        <p:txBody>
          <a:bodyPr wrap="none" rtlCol="0">
            <a:spAutoFit/>
          </a:bodyPr>
          <a:lstStyle/>
          <a:p>
            <a:r>
              <a:rPr kumimoji="1" lang="ja-JP" altLang="en-US" sz="3600" dirty="0">
                <a:latin typeface="Meiryo UI" panose="020B0604030504040204" pitchFamily="50" charset="-128"/>
                <a:ea typeface="Meiryo UI" panose="020B0604030504040204" pitchFamily="50" charset="-128"/>
              </a:rPr>
              <a:t>第１章　　キャッシュレスの現状と課題</a:t>
            </a:r>
          </a:p>
        </p:txBody>
      </p:sp>
      <p:sp>
        <p:nvSpPr>
          <p:cNvPr id="6" name="正方形/長方形 5"/>
          <p:cNvSpPr/>
          <p:nvPr/>
        </p:nvSpPr>
        <p:spPr>
          <a:xfrm>
            <a:off x="606699" y="1438419"/>
            <a:ext cx="7889726" cy="50140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dirty="0" smtClean="0">
                <a:solidFill>
                  <a:schemeClr val="tx1"/>
                </a:solidFill>
                <a:latin typeface="Meiryo UI" panose="020B0604030504040204" pitchFamily="50" charset="-128"/>
                <a:ea typeface="Meiryo UI" panose="020B0604030504040204" pitchFamily="50" charset="-128"/>
              </a:rPr>
              <a:t>あああああ</a:t>
            </a: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dirty="0" smtClean="0">
                <a:solidFill>
                  <a:schemeClr val="tx1"/>
                </a:solidFill>
                <a:latin typeface="Meiryo UI" panose="020B0604030504040204" pitchFamily="50" charset="-128"/>
                <a:ea typeface="Meiryo UI" panose="020B0604030504040204" pitchFamily="50" charset="-128"/>
              </a:rPr>
              <a:t>あああああ</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606699" y="1171977"/>
            <a:ext cx="7889726" cy="52804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solidFill>
                  <a:schemeClr val="tx1"/>
                </a:solidFill>
                <a:latin typeface="Meiryo UI" panose="020B0604030504040204" pitchFamily="50" charset="-128"/>
                <a:ea typeface="Meiryo UI" panose="020B0604030504040204" pitchFamily="50" charset="-128"/>
              </a:rPr>
              <a:t>世界的なキャッシュレスの流れを踏まえ、社会全体の⽣産性が向上し、消費者、事業者がそれぞれ付加価値を享受できる社会の実現を⽬指していくことが必要。決済方法はクレジットカードのほか、電子マネー、デビットカード、</a:t>
            </a:r>
            <a:r>
              <a:rPr kumimoji="1" lang="en-US" altLang="ja-JP" sz="1600" dirty="0">
                <a:solidFill>
                  <a:schemeClr val="tx1"/>
                </a:solidFill>
                <a:latin typeface="Meiryo UI" panose="020B0604030504040204" pitchFamily="50" charset="-128"/>
                <a:ea typeface="Meiryo UI" panose="020B0604030504040204" pitchFamily="50" charset="-128"/>
              </a:rPr>
              <a:t>QR</a:t>
            </a:r>
            <a:r>
              <a:rPr kumimoji="1" lang="ja-JP" altLang="en-US" sz="1600" dirty="0">
                <a:solidFill>
                  <a:schemeClr val="tx1"/>
                </a:solidFill>
                <a:latin typeface="Meiryo UI" panose="020B0604030504040204" pitchFamily="50" charset="-128"/>
                <a:ea typeface="Meiryo UI" panose="020B0604030504040204" pitchFamily="50" charset="-128"/>
              </a:rPr>
              <a:t>コードなどが提供されている。また、新たな技術として、顔認証技術なども登場してきている。</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solidFill>
                  <a:schemeClr val="tx1"/>
                </a:solidFill>
                <a:latin typeface="Meiryo UI" panose="020B0604030504040204" pitchFamily="50" charset="-128"/>
                <a:ea typeface="Meiryo UI" panose="020B0604030504040204" pitchFamily="50" charset="-128"/>
              </a:rPr>
              <a:t>世界各国のキャッシュレス決済⽐率の⽐較を行うと、キャッシュレス化が進展している国は</a:t>
            </a:r>
            <a:r>
              <a:rPr kumimoji="1" lang="en-US" altLang="ja-JP" sz="1600" dirty="0">
                <a:solidFill>
                  <a:schemeClr val="tx1"/>
                </a:solidFill>
                <a:latin typeface="Meiryo UI" panose="020B0604030504040204" pitchFamily="50" charset="-128"/>
                <a:ea typeface="Meiryo UI" panose="020B0604030504040204" pitchFamily="50" charset="-128"/>
              </a:rPr>
              <a:t>40</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〜60</a:t>
            </a:r>
            <a:r>
              <a:rPr kumimoji="1" lang="ja-JP" altLang="en-US" sz="1600" dirty="0">
                <a:solidFill>
                  <a:schemeClr val="tx1"/>
                </a:solidFill>
                <a:latin typeface="Meiryo UI" panose="020B0604030504040204" pitchFamily="50" charset="-128"/>
                <a:ea typeface="Meiryo UI" panose="020B0604030504040204" pitchFamily="50" charset="-128"/>
              </a:rPr>
              <a:t>％台であるのに対し、⽇本は約</a:t>
            </a:r>
            <a:r>
              <a:rPr kumimoji="1" lang="en-US" altLang="ja-JP" sz="1600" dirty="0">
                <a:solidFill>
                  <a:schemeClr val="tx1"/>
                </a:solidFill>
                <a:latin typeface="Meiryo UI" panose="020B0604030504040204" pitchFamily="50" charset="-128"/>
                <a:ea typeface="Meiryo UI" panose="020B0604030504040204" pitchFamily="50" charset="-128"/>
              </a:rPr>
              <a:t>20</a:t>
            </a:r>
            <a:r>
              <a:rPr kumimoji="1" lang="ja-JP" altLang="en-US" sz="1600" dirty="0">
                <a:solidFill>
                  <a:schemeClr val="tx1"/>
                </a:solidFill>
                <a:latin typeface="Meiryo UI" panose="020B0604030504040204" pitchFamily="50" charset="-128"/>
                <a:ea typeface="Meiryo UI" panose="020B0604030504040204" pitchFamily="50" charset="-128"/>
              </a:rPr>
              <a:t>％にとどまっている。海外では、現金乗車のできない公共バス（ロンドン）や手数料無料のコード決済サービス（韓国）等により強力にキャッシュレス化を進めている国もある。キャッシュレス化が遅れている日本では、訪日外国人旅行者が不便を感じることが多い</a:t>
            </a:r>
            <a:r>
              <a:rPr kumimoji="1" lang="ja-JP" altLang="en-US" sz="1600" dirty="0" smtClean="0">
                <a:solidFill>
                  <a:schemeClr val="tx1"/>
                </a:solidFill>
                <a:latin typeface="Meiryo UI" panose="020B0604030504040204" pitchFamily="50" charset="-128"/>
                <a:ea typeface="Meiryo UI" panose="020B0604030504040204" pitchFamily="50" charset="-128"/>
              </a:rPr>
              <a:t>。東京</a:t>
            </a:r>
            <a:r>
              <a:rPr kumimoji="1" lang="ja-JP" altLang="en-US" sz="1600" dirty="0">
                <a:solidFill>
                  <a:schemeClr val="tx1"/>
                </a:solidFill>
                <a:latin typeface="Meiryo UI" panose="020B0604030504040204" pitchFamily="50" charset="-128"/>
                <a:ea typeface="Meiryo UI" panose="020B0604030504040204" pitchFamily="50" charset="-128"/>
              </a:rPr>
              <a:t>など他の大都市</a:t>
            </a:r>
            <a:r>
              <a:rPr kumimoji="1" lang="ja-JP" altLang="en-US" sz="1600">
                <a:solidFill>
                  <a:schemeClr val="tx1"/>
                </a:solidFill>
                <a:latin typeface="Meiryo UI" panose="020B0604030504040204" pitchFamily="50" charset="-128"/>
                <a:ea typeface="Meiryo UI" panose="020B0604030504040204" pitchFamily="50" charset="-128"/>
              </a:rPr>
              <a:t>に</a:t>
            </a:r>
            <a:r>
              <a:rPr kumimoji="1" lang="ja-JP" altLang="en-US" sz="1600" smtClean="0">
                <a:solidFill>
                  <a:schemeClr val="tx1"/>
                </a:solidFill>
                <a:latin typeface="Meiryo UI" panose="020B0604030504040204" pitchFamily="50" charset="-128"/>
                <a:ea typeface="Meiryo UI" panose="020B0604030504040204" pitchFamily="50" charset="-128"/>
              </a:rPr>
              <a:t>比べると、</a:t>
            </a:r>
            <a:r>
              <a:rPr kumimoji="1" lang="ja-JP" altLang="en-US" sz="1600" dirty="0" smtClean="0">
                <a:solidFill>
                  <a:schemeClr val="tx1"/>
                </a:solidFill>
                <a:latin typeface="Meiryo UI" panose="020B0604030504040204" pitchFamily="50" charset="-128"/>
                <a:ea typeface="Meiryo UI" panose="020B0604030504040204" pitchFamily="50" charset="-128"/>
              </a:rPr>
              <a:t>大阪ではタクシーをはじめキャッシュレス化が進んでいない状況に</a:t>
            </a:r>
            <a:r>
              <a:rPr kumimoji="1" lang="ja-JP" altLang="en-US" sz="1600" dirty="0">
                <a:solidFill>
                  <a:schemeClr val="tx1"/>
                </a:solidFill>
                <a:latin typeface="Meiryo UI" panose="020B0604030504040204" pitchFamily="50" charset="-128"/>
                <a:ea typeface="Meiryo UI" panose="020B0604030504040204" pitchFamily="50" charset="-128"/>
              </a:rPr>
              <a:t>ある。</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solidFill>
                  <a:schemeClr val="tx1"/>
                </a:solidFill>
                <a:latin typeface="Meiryo UI" panose="020B0604030504040204" pitchFamily="50" charset="-128"/>
                <a:ea typeface="Meiryo UI" panose="020B0604030504040204" pitchFamily="50" charset="-128"/>
              </a:rPr>
              <a:t>キャッシュレス化は、購買における利便性の向上など消費者にとってメリットがあるだけでなく、売上機会の増加や、現金取扱業務の効率化による人手不足の解消、コストダウン、犯罪リスクの低減など事業者にも大きなメリットがある。</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600" dirty="0">
                <a:solidFill>
                  <a:schemeClr val="tx1"/>
                </a:solidFill>
                <a:latin typeface="Meiryo UI" panose="020B0604030504040204" pitchFamily="50" charset="-128"/>
                <a:ea typeface="Meiryo UI" panose="020B0604030504040204" pitchFamily="50" charset="-128"/>
              </a:rPr>
              <a:t>このような</a:t>
            </a:r>
            <a:r>
              <a:rPr kumimoji="1" lang="ja-JP" altLang="en-US" sz="1600" dirty="0" smtClean="0">
                <a:solidFill>
                  <a:schemeClr val="tx1"/>
                </a:solidFill>
                <a:latin typeface="Meiryo UI" panose="020B0604030504040204" pitchFamily="50" charset="-128"/>
                <a:ea typeface="Meiryo UI" panose="020B0604030504040204" pitchFamily="50" charset="-128"/>
              </a:rPr>
              <a:t>メリットがあるにも関わらず、事業者は決済</a:t>
            </a:r>
            <a:r>
              <a:rPr kumimoji="1" lang="ja-JP" altLang="en-US" sz="1600" dirty="0">
                <a:solidFill>
                  <a:schemeClr val="tx1"/>
                </a:solidFill>
                <a:latin typeface="Meiryo UI" panose="020B0604030504040204" pitchFamily="50" charset="-128"/>
                <a:ea typeface="Meiryo UI" panose="020B0604030504040204" pitchFamily="50" charset="-128"/>
              </a:rPr>
              <a:t>手数料に対する課題を感じており、消費者はセキュリティや使い過ぎの不安といった声が聞かれるのが現状。</a:t>
            </a: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3</a:t>
            </a:fld>
            <a:endParaRPr kumimoji="1" lang="ja-JP" altLang="en-US" dirty="0"/>
          </a:p>
        </p:txBody>
      </p:sp>
    </p:spTree>
    <p:extLst>
      <p:ext uri="{BB962C8B-B14F-4D97-AF65-F5344CB8AC3E}">
        <p14:creationId xmlns:p14="http://schemas.microsoft.com/office/powerpoint/2010/main" val="4671877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63931" y="110446"/>
            <a:ext cx="5051383"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キャッシュレス</a:t>
            </a:r>
            <a:r>
              <a:rPr kumimoji="1" lang="ja-JP" altLang="en-US" sz="2400" b="1" dirty="0" smtClean="0">
                <a:latin typeface="Meiryo UI" panose="020B0604030504040204" pitchFamily="50" charset="-128"/>
                <a:ea typeface="Meiryo UI" panose="020B0604030504040204" pitchFamily="50" charset="-128"/>
              </a:rPr>
              <a:t>の意義と</a:t>
            </a:r>
            <a:r>
              <a:rPr kumimoji="1" lang="ja-JP" altLang="en-US" sz="2400" b="1" dirty="0">
                <a:latin typeface="Meiryo UI" panose="020B0604030504040204" pitchFamily="50" charset="-128"/>
                <a:ea typeface="Meiryo UI" panose="020B0604030504040204" pitchFamily="50" charset="-128"/>
              </a:rPr>
              <a:t>決済</a:t>
            </a:r>
            <a:r>
              <a:rPr kumimoji="1" lang="ja-JP" altLang="en-US" sz="2400" b="1" dirty="0" smtClean="0">
                <a:latin typeface="Meiryo UI" panose="020B0604030504040204" pitchFamily="50" charset="-128"/>
                <a:ea typeface="Meiryo UI" panose="020B0604030504040204" pitchFamily="50" charset="-128"/>
              </a:rPr>
              <a:t>手段の種類</a:t>
            </a:r>
            <a:endParaRPr kumimoji="1" lang="ja-JP" altLang="en-US" sz="24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295217" y="730003"/>
            <a:ext cx="8684986" cy="2123658"/>
          </a:xfrm>
          <a:prstGeom prst="rect">
            <a:avLst/>
          </a:prstGeom>
          <a:ln>
            <a:noFill/>
          </a:ln>
        </p:spPr>
        <p:txBody>
          <a:bodyPr wrap="square">
            <a:spAutoFit/>
          </a:bodyPr>
          <a:lstStyle/>
          <a:p>
            <a:r>
              <a:rPr lang="ja-JP" altLang="en-US" b="1" dirty="0" smtClean="0">
                <a:latin typeface="Meiryo UI" panose="020B0604030504040204" pitchFamily="50" charset="-128"/>
                <a:ea typeface="Meiryo UI" panose="020B0604030504040204" pitchFamily="50" charset="-128"/>
              </a:rPr>
              <a:t>■「キャッシュレス」とは・・・</a:t>
            </a:r>
            <a:endParaRPr lang="en-US" altLang="ja-JP" sz="1600" dirty="0" smtClean="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「物理的</a:t>
            </a:r>
            <a:r>
              <a:rPr lang="ja-JP" altLang="en-US" sz="1600" dirty="0">
                <a:latin typeface="Meiryo UI" panose="020B0604030504040204" pitchFamily="50" charset="-128"/>
                <a:ea typeface="Meiryo UI" panose="020B0604030504040204" pitchFamily="50" charset="-128"/>
              </a:rPr>
              <a:t>な現金（</a:t>
            </a:r>
            <a:r>
              <a:rPr lang="ja-JP" altLang="en-US" sz="1600" dirty="0" smtClean="0">
                <a:latin typeface="Meiryo UI" panose="020B0604030504040204" pitchFamily="50" charset="-128"/>
                <a:ea typeface="Meiryo UI" panose="020B0604030504040204" pitchFamily="50" charset="-128"/>
              </a:rPr>
              <a:t>紙幣・硬貨</a:t>
            </a:r>
            <a:r>
              <a:rPr lang="ja-JP" altLang="en-US" sz="1600" dirty="0">
                <a:latin typeface="Meiryo UI" panose="020B0604030504040204" pitchFamily="50" charset="-128"/>
                <a:ea typeface="Meiryo UI" panose="020B0604030504040204" pitchFamily="50" charset="-128"/>
              </a:rPr>
              <a:t>）を使用しなくても活動できる状態</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（経済産業省「キャッシュレス・ビジョン」より）</a:t>
            </a:r>
            <a:endParaRPr lang="en-US" altLang="ja-JP" sz="1600" dirty="0" smtClean="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■「キャッシュレス」の</a:t>
            </a:r>
            <a:r>
              <a:rPr lang="ja-JP" altLang="en-US" b="1" dirty="0" smtClean="0">
                <a:latin typeface="Meiryo UI" panose="020B0604030504040204" pitchFamily="50" charset="-128"/>
                <a:ea typeface="Meiryo UI" panose="020B0604030504040204" pitchFamily="50" charset="-128"/>
              </a:rPr>
              <a:t>種類・・・</a:t>
            </a:r>
            <a:endParaRPr lang="en-US" altLang="ja-JP" b="1"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「クレジットカード」、「電子マネー」、「デビットカード」、スマートフォンを使った「</a:t>
            </a:r>
            <a:r>
              <a:rPr lang="en-US" altLang="ja-JP" sz="1600" dirty="0">
                <a:latin typeface="Meiryo UI" panose="020B0604030504040204" pitchFamily="50" charset="-128"/>
                <a:ea typeface="Meiryo UI" panose="020B0604030504040204" pitchFamily="50" charset="-128"/>
              </a:rPr>
              <a:t>QR</a:t>
            </a:r>
            <a:r>
              <a:rPr lang="ja-JP" altLang="en-US" sz="1600" dirty="0">
                <a:latin typeface="Meiryo UI" panose="020B0604030504040204" pitchFamily="50" charset="-128"/>
                <a:ea typeface="Meiryo UI" panose="020B0604030504040204" pitchFamily="50" charset="-128"/>
              </a:rPr>
              <a:t>コード」などがあり、タッチ式の決済であればスピーディーな決済、</a:t>
            </a:r>
            <a:r>
              <a:rPr lang="en-US" altLang="ja-JP" sz="1600" dirty="0">
                <a:latin typeface="Meiryo UI" panose="020B0604030504040204" pitchFamily="50" charset="-128"/>
                <a:ea typeface="Meiryo UI" panose="020B0604030504040204" pitchFamily="50" charset="-128"/>
              </a:rPr>
              <a:t>QR</a:t>
            </a:r>
            <a:r>
              <a:rPr lang="ja-JP" altLang="en-US" sz="1600" dirty="0">
                <a:latin typeface="Meiryo UI" panose="020B0604030504040204" pitchFamily="50" charset="-128"/>
                <a:ea typeface="Meiryo UI" panose="020B0604030504040204" pitchFamily="50" charset="-128"/>
              </a:rPr>
              <a:t>コードであればアプリ上で購買履歴が参照できるといったメリットがそれぞれに存在</a:t>
            </a:r>
            <a:r>
              <a:rPr lang="ja-JP" altLang="en-US"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pic>
        <p:nvPicPr>
          <p:cNvPr id="15" name="図 14"/>
          <p:cNvPicPr>
            <a:picLocks noChangeAspect="1"/>
          </p:cNvPicPr>
          <p:nvPr/>
        </p:nvPicPr>
        <p:blipFill>
          <a:blip r:embed="rId2"/>
          <a:stretch>
            <a:fillRect/>
          </a:stretch>
        </p:blipFill>
        <p:spPr>
          <a:xfrm>
            <a:off x="179204" y="3178124"/>
            <a:ext cx="3369636" cy="2006650"/>
          </a:xfrm>
          <a:prstGeom prst="rect">
            <a:avLst/>
          </a:prstGeom>
        </p:spPr>
      </p:pic>
      <p:sp>
        <p:nvSpPr>
          <p:cNvPr id="17" name="テキスト ボックス 16"/>
          <p:cNvSpPr txBox="1"/>
          <p:nvPr/>
        </p:nvSpPr>
        <p:spPr>
          <a:xfrm>
            <a:off x="112144" y="5150191"/>
            <a:ext cx="3994528" cy="4154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ja-JP" altLang="en-US" sz="1000" dirty="0" smtClean="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rPr>
              <a:t>一般</a:t>
            </a:r>
            <a:r>
              <a:rPr kumimoji="1" lang="ja-JP" altLang="en-US" sz="1000" dirty="0">
                <a:latin typeface="Meiryo UI" panose="020B0604030504040204" pitchFamily="50" charset="-128"/>
                <a:ea typeface="Meiryo UI" panose="020B0604030504040204" pitchFamily="50" charset="-128"/>
              </a:rPr>
              <a:t>消費者 に</a:t>
            </a:r>
            <a:r>
              <a:rPr kumimoji="1" lang="ja-JP" altLang="en-US" sz="1000" dirty="0" smtClean="0">
                <a:latin typeface="Meiryo UI" panose="020B0604030504040204" pitchFamily="50" charset="-128"/>
                <a:ea typeface="Meiryo UI" panose="020B0604030504040204" pitchFamily="50" charset="-128"/>
              </a:rPr>
              <a:t>おける キャッシュレス利用実態調査レポート」</a:t>
            </a:r>
            <a:endParaRPr kumimoji="1" lang="en-US" altLang="ja-JP" sz="1000" dirty="0" smtClean="0">
              <a:latin typeface="Meiryo UI" panose="020B0604030504040204" pitchFamily="50" charset="-128"/>
              <a:ea typeface="Meiryo UI" panose="020B0604030504040204" pitchFamily="50" charset="-128"/>
            </a:endParaRPr>
          </a:p>
          <a:p>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NEC</a:t>
            </a:r>
            <a:r>
              <a:rPr kumimoji="1" lang="ja-JP" altLang="en-US" sz="1000" dirty="0" smtClean="0">
                <a:latin typeface="Meiryo UI" panose="020B0604030504040204" pitchFamily="50" charset="-128"/>
                <a:ea typeface="Meiryo UI" panose="020B0604030504040204" pitchFamily="50" charset="-128"/>
              </a:rPr>
              <a:t>ソリューションイノベーター　</a:t>
            </a:r>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rPr>
              <a:t>9</a:t>
            </a:r>
            <a:r>
              <a:rPr kumimoji="1" lang="ja-JP" altLang="en-US" sz="1000" dirty="0" smtClean="0">
                <a:latin typeface="Meiryo UI" panose="020B0604030504040204" pitchFamily="50" charset="-128"/>
                <a:ea typeface="Meiryo UI" panose="020B0604030504040204" pitchFamily="50" charset="-128"/>
              </a:rPr>
              <a:t>月版）</a:t>
            </a:r>
            <a:endParaRPr kumimoji="1" lang="ja-JP" altLang="en-US" sz="10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3762886" y="6284574"/>
            <a:ext cx="4906688" cy="25391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ja-JP" altLang="en-US" sz="1000" dirty="0" smtClean="0">
                <a:latin typeface="Meiryo UI" panose="020B0604030504040204" pitchFamily="50" charset="-128"/>
                <a:ea typeface="Meiryo UI" panose="020B0604030504040204" pitchFamily="50" charset="-128"/>
              </a:rPr>
              <a:t>：「キャッシュレス・ロードマップ</a:t>
            </a:r>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」（一般財団法人キャッシュレス推進協議会）</a:t>
            </a:r>
            <a:endParaRPr kumimoji="1" lang="ja-JP" altLang="en-US" sz="1000" dirty="0">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3"/>
          <a:stretch>
            <a:fillRect/>
          </a:stretch>
        </p:blipFill>
        <p:spPr>
          <a:xfrm>
            <a:off x="3773004" y="5298864"/>
            <a:ext cx="5312946" cy="1010842"/>
          </a:xfrm>
          <a:prstGeom prst="rect">
            <a:avLst/>
          </a:prstGeom>
        </p:spPr>
      </p:pic>
      <p:pic>
        <p:nvPicPr>
          <p:cNvPr id="13" name="図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2583" y="5669747"/>
            <a:ext cx="653032" cy="553243"/>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5820379" y="2907946"/>
            <a:ext cx="1854995"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キャッシュレス決済手段の例</a:t>
            </a:r>
            <a:endParaRPr kumimoji="1" lang="ja-JP" altLang="en-US" sz="1200"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5"/>
          <a:stretch>
            <a:fillRect/>
          </a:stretch>
        </p:blipFill>
        <p:spPr>
          <a:xfrm>
            <a:off x="3773004" y="3178124"/>
            <a:ext cx="5328000" cy="1753117"/>
          </a:xfrm>
          <a:prstGeom prst="rect">
            <a:avLst/>
          </a:prstGeom>
        </p:spPr>
      </p:pic>
      <p:sp>
        <p:nvSpPr>
          <p:cNvPr id="19" name="テキスト ボックス 18"/>
          <p:cNvSpPr txBox="1"/>
          <p:nvPr/>
        </p:nvSpPr>
        <p:spPr>
          <a:xfrm>
            <a:off x="6047204" y="5031632"/>
            <a:ext cx="1401346"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決済方法のパターン</a:t>
            </a:r>
            <a:endParaRPr kumimoji="1" lang="ja-JP" altLang="en-US" sz="1200" dirty="0">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6"/>
          <a:stretch>
            <a:fillRect/>
          </a:stretch>
        </p:blipFill>
        <p:spPr>
          <a:xfrm>
            <a:off x="7639121" y="5687706"/>
            <a:ext cx="648000" cy="539397"/>
          </a:xfrm>
          <a:prstGeom prst="rect">
            <a:avLst/>
          </a:prstGeom>
        </p:spPr>
      </p:pic>
      <p:pic>
        <p:nvPicPr>
          <p:cNvPr id="22" name="図 21"/>
          <p:cNvPicPr>
            <a:picLocks noChangeAspect="1"/>
          </p:cNvPicPr>
          <p:nvPr/>
        </p:nvPicPr>
        <p:blipFill>
          <a:blip r:embed="rId7"/>
          <a:stretch>
            <a:fillRect/>
          </a:stretch>
        </p:blipFill>
        <p:spPr>
          <a:xfrm>
            <a:off x="4804351" y="5630719"/>
            <a:ext cx="799274" cy="596820"/>
          </a:xfrm>
          <a:prstGeom prst="rect">
            <a:avLst/>
          </a:prstGeom>
        </p:spPr>
      </p:pic>
      <p:pic>
        <p:nvPicPr>
          <p:cNvPr id="23" name="図 22"/>
          <p:cNvPicPr>
            <a:picLocks noChangeAspect="1"/>
          </p:cNvPicPr>
          <p:nvPr/>
        </p:nvPicPr>
        <p:blipFill>
          <a:blip r:embed="rId8"/>
          <a:stretch>
            <a:fillRect/>
          </a:stretch>
        </p:blipFill>
        <p:spPr>
          <a:xfrm>
            <a:off x="6133798" y="5708489"/>
            <a:ext cx="684077" cy="497830"/>
          </a:xfrm>
          <a:prstGeom prst="rect">
            <a:avLst/>
          </a:prstGeom>
        </p:spPr>
      </p:pic>
      <p:pic>
        <p:nvPicPr>
          <p:cNvPr id="24" name="図 23"/>
          <p:cNvPicPr>
            <a:picLocks noChangeAspect="1"/>
          </p:cNvPicPr>
          <p:nvPr/>
        </p:nvPicPr>
        <p:blipFill>
          <a:blip r:embed="rId9"/>
          <a:stretch>
            <a:fillRect/>
          </a:stretch>
        </p:blipFill>
        <p:spPr>
          <a:xfrm>
            <a:off x="6880951" y="5669747"/>
            <a:ext cx="626269" cy="552058"/>
          </a:xfrm>
          <a:prstGeom prst="rect">
            <a:avLst/>
          </a:prstGeom>
        </p:spPr>
      </p:pic>
      <p:sp>
        <p:nvSpPr>
          <p:cNvPr id="3" name="正方形/長方形 2"/>
          <p:cNvSpPr/>
          <p:nvPr/>
        </p:nvSpPr>
        <p:spPr>
          <a:xfrm>
            <a:off x="106852" y="2893861"/>
            <a:ext cx="4095993"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普段利用</a:t>
            </a:r>
            <a:r>
              <a:rPr lang="ja-JP" altLang="en-US" sz="1200" dirty="0" smtClean="0">
                <a:latin typeface="Meiryo UI" panose="020B0604030504040204" pitchFamily="50" charset="-128"/>
                <a:ea typeface="Meiryo UI" panose="020B0604030504040204" pitchFamily="50" charset="-128"/>
              </a:rPr>
              <a:t>するキャッシュレス決済手段についてのアンケート結果</a:t>
            </a:r>
            <a:endParaRPr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4</a:t>
            </a:fld>
            <a:endParaRPr kumimoji="1" lang="ja-JP" altLang="en-US" dirty="0"/>
          </a:p>
        </p:txBody>
      </p:sp>
      <p:cxnSp>
        <p:nvCxnSpPr>
          <p:cNvPr id="21" name="直線コネクタ 20"/>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424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43222"/>
            <a:ext cx="9143999" cy="461665"/>
          </a:xfrm>
          <a:prstGeom prst="rect">
            <a:avLst/>
          </a:prstGeom>
          <a:noFill/>
        </p:spPr>
        <p:txBody>
          <a:bodyPr wrap="square" rtlCol="0">
            <a:spAutoFit/>
          </a:bodyPr>
          <a:lstStyle/>
          <a:p>
            <a:pPr algn="ctr"/>
            <a:r>
              <a:rPr kumimoji="1" lang="ja-JP" altLang="en-US" sz="2400" b="1" dirty="0" smtClean="0">
                <a:latin typeface="Meiryo UI" panose="020B0604030504040204" pitchFamily="50" charset="-128"/>
                <a:ea typeface="Meiryo UI" panose="020B0604030504040204" pitchFamily="50" charset="-128"/>
              </a:rPr>
              <a:t>新たな決済手段の技術革新</a:t>
            </a:r>
            <a:endParaRPr kumimoji="1" lang="ja-JP" altLang="en-US" sz="200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9"/>
          <p:cNvSpPr>
            <a:spLocks noGrp="1"/>
          </p:cNvSpPr>
          <p:nvPr>
            <p:ph type="sldNum" sz="quarter" idx="12"/>
          </p:nvPr>
        </p:nvSpPr>
        <p:spPr/>
        <p:txBody>
          <a:bodyPr/>
          <a:lstStyle/>
          <a:p>
            <a:fld id="{833FD9DB-8AA9-4F3D-AD0E-5B9A4C1D4898}" type="slidenum">
              <a:rPr kumimoji="1" lang="ja-JP" altLang="en-US" smtClean="0"/>
              <a:t>5</a:t>
            </a:fld>
            <a:endParaRPr kumimoji="1" lang="ja-JP" altLang="en-US" dirty="0"/>
          </a:p>
        </p:txBody>
      </p:sp>
      <p:sp>
        <p:nvSpPr>
          <p:cNvPr id="13" name="正方形/長方形 12"/>
          <p:cNvSpPr/>
          <p:nvPr/>
        </p:nvSpPr>
        <p:spPr>
          <a:xfrm>
            <a:off x="360189" y="2084096"/>
            <a:ext cx="5621511" cy="830997"/>
          </a:xfrm>
          <a:prstGeom prst="rect">
            <a:avLst/>
          </a:prstGeom>
        </p:spPr>
        <p:txBody>
          <a:bodyPr wrap="square">
            <a:spAutoFit/>
          </a:bodyPr>
          <a:lstStyle/>
          <a:p>
            <a:pPr marL="285750" indent="-285750">
              <a:buFont typeface="Arial" panose="020B0604020202020204" pitchFamily="34" charset="0"/>
              <a:buChar char="•"/>
            </a:pPr>
            <a:r>
              <a:rPr lang="en-US" altLang="ja-JP" sz="1600" b="1" dirty="0" smtClean="0">
                <a:latin typeface="Meiryo UI" panose="020B0604030504040204" pitchFamily="50" charset="-128"/>
                <a:ea typeface="Meiryo UI" panose="020B0604030504040204" pitchFamily="50" charset="-128"/>
              </a:rPr>
              <a:t>Osaka Metro</a:t>
            </a:r>
            <a:r>
              <a:rPr lang="ja-JP" altLang="en-US" sz="1600" b="1" dirty="0" smtClean="0">
                <a:latin typeface="Meiryo UI" panose="020B0604030504040204" pitchFamily="50" charset="-128"/>
                <a:ea typeface="Meiryo UI" panose="020B0604030504040204" pitchFamily="50" charset="-128"/>
              </a:rPr>
              <a:t>は顔認証を用いた次世代改札機の実証実験</a:t>
            </a:r>
            <a:r>
              <a:rPr lang="ja-JP" altLang="en-US" sz="1600" dirty="0" smtClean="0">
                <a:latin typeface="Meiryo UI" panose="020B0604030504040204" pitchFamily="50" charset="-128"/>
                <a:ea typeface="Meiryo UI" panose="020B0604030504040204" pitchFamily="50" charset="-128"/>
              </a:rPr>
              <a:t>を</a:t>
            </a:r>
            <a:r>
              <a:rPr lang="en-US" altLang="ja-JP" sz="1600" dirty="0" smtClean="0">
                <a:latin typeface="Meiryo UI" panose="020B0604030504040204" pitchFamily="50" charset="-128"/>
                <a:ea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rPr>
              <a:t>月</a:t>
            </a:r>
            <a:r>
              <a:rPr lang="en-US" altLang="ja-JP" sz="1600" dirty="0" smtClean="0">
                <a:latin typeface="Meiryo UI" panose="020B0604030504040204" pitchFamily="50" charset="-128"/>
                <a:ea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rPr>
              <a:t>日から一部の駅で社員対象に開始</a:t>
            </a:r>
            <a:r>
              <a:rPr lang="ja-JP" altLang="en-US" sz="1600" b="1"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2024</a:t>
            </a:r>
            <a:r>
              <a:rPr lang="ja-JP" altLang="en-US" sz="1600" dirty="0" smtClean="0">
                <a:latin typeface="Meiryo UI" panose="020B0604030504040204" pitchFamily="50" charset="-128"/>
                <a:ea typeface="Meiryo UI" panose="020B0604030504040204" pitchFamily="50" charset="-128"/>
              </a:rPr>
              <a:t>年度に全駅導入を目指し、実用化に向けた課題抽出等を行う。</a:t>
            </a:r>
            <a:endParaRPr lang="en-US" altLang="ja-JP" sz="1600" dirty="0" smtClean="0">
              <a:latin typeface="Meiryo UI" panose="020B0604030504040204" pitchFamily="50" charset="-128"/>
              <a:ea typeface="Meiryo UI" panose="020B0604030504040204" pitchFamily="50" charset="-128"/>
            </a:endParaRPr>
          </a:p>
        </p:txBody>
      </p:sp>
      <p:sp>
        <p:nvSpPr>
          <p:cNvPr id="15" name="正方形/長方形 14"/>
          <p:cNvSpPr/>
          <p:nvPr/>
        </p:nvSpPr>
        <p:spPr>
          <a:xfrm>
            <a:off x="360189" y="3200745"/>
            <a:ext cx="3060344" cy="400110"/>
          </a:xfrm>
          <a:prstGeom prst="rect">
            <a:avLst/>
          </a:prstGeom>
          <a:solidFill>
            <a:schemeClr val="accent1">
              <a:lumMod val="75000"/>
            </a:schemeClr>
          </a:solidFill>
          <a:ln>
            <a:noFill/>
          </a:ln>
        </p:spPr>
        <p:txBody>
          <a:bodyPr wrap="square">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a:t>
            </a:r>
            <a:r>
              <a:rPr lang="en-US" altLang="ja-JP" sz="2000" b="1" dirty="0" smtClean="0">
                <a:solidFill>
                  <a:schemeClr val="bg1"/>
                </a:solidFill>
                <a:latin typeface="Meiryo UI" panose="020B0604030504040204" pitchFamily="50" charset="-128"/>
                <a:ea typeface="Meiryo UI" panose="020B0604030504040204" pitchFamily="50" charset="-128"/>
              </a:rPr>
              <a:t>AI</a:t>
            </a:r>
            <a:r>
              <a:rPr lang="ja-JP" altLang="en-US" sz="2000" b="1" dirty="0">
                <a:solidFill>
                  <a:schemeClr val="bg1"/>
                </a:solidFill>
                <a:latin typeface="Meiryo UI" panose="020B0604030504040204" pitchFamily="50" charset="-128"/>
                <a:ea typeface="Meiryo UI" panose="020B0604030504040204" pitchFamily="50" charset="-128"/>
              </a:rPr>
              <a:t>無人</a:t>
            </a:r>
            <a:r>
              <a:rPr lang="ja-JP" altLang="en-US" sz="2000" b="1" dirty="0" smtClean="0">
                <a:solidFill>
                  <a:schemeClr val="bg1"/>
                </a:solidFill>
                <a:latin typeface="Meiryo UI" panose="020B0604030504040204" pitchFamily="50" charset="-128"/>
                <a:ea typeface="Meiryo UI" panose="020B0604030504040204" pitchFamily="50" charset="-128"/>
              </a:rPr>
              <a:t>店舗</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360188" y="3686451"/>
            <a:ext cx="5621511" cy="830997"/>
          </a:xfrm>
          <a:prstGeom prst="rect">
            <a:avLst/>
          </a:prstGeom>
          <a:ln>
            <a:noFill/>
          </a:ln>
        </p:spPr>
        <p:txBody>
          <a:bodyPr wrap="square">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rPr>
              <a:t>米国、中国、日本のコンビニエンスストア等にて</a:t>
            </a:r>
            <a:r>
              <a:rPr lang="ja-JP" altLang="en-US" sz="1600" b="1" dirty="0" smtClean="0">
                <a:latin typeface="Meiryo UI" panose="020B0604030504040204" pitchFamily="50" charset="-128"/>
                <a:ea typeface="Meiryo UI" panose="020B0604030504040204" pitchFamily="50" charset="-128"/>
              </a:rPr>
              <a:t>複数台のカメラ、センサーにより自動認識して清算するレジなし店舗</a:t>
            </a:r>
            <a:r>
              <a:rPr lang="ja-JP" altLang="en-US" sz="1600" dirty="0" smtClean="0">
                <a:latin typeface="Meiryo UI" panose="020B0604030504040204" pitchFamily="50" charset="-128"/>
                <a:ea typeface="Meiryo UI" panose="020B0604030504040204" pitchFamily="50" charset="-128"/>
              </a:rPr>
              <a:t>が出現。人手不足、従業員の長時間労働、待ち時間ゼロへの対応。</a:t>
            </a:r>
            <a:endParaRPr lang="en-US" altLang="ja-JP" sz="1600" dirty="0">
              <a:latin typeface="Meiryo UI" panose="020B0604030504040204" pitchFamily="50" charset="-128"/>
              <a:ea typeface="Meiryo UI" panose="020B0604030504040204" pitchFamily="50" charset="-128"/>
            </a:endParaRPr>
          </a:p>
        </p:txBody>
      </p:sp>
      <p:sp>
        <p:nvSpPr>
          <p:cNvPr id="18" name="正方形/長方形 17"/>
          <p:cNvSpPr/>
          <p:nvPr/>
        </p:nvSpPr>
        <p:spPr>
          <a:xfrm>
            <a:off x="360189" y="1534609"/>
            <a:ext cx="3060344" cy="400110"/>
          </a:xfrm>
          <a:prstGeom prst="rect">
            <a:avLst/>
          </a:prstGeom>
          <a:solidFill>
            <a:schemeClr val="accent1">
              <a:lumMod val="75000"/>
            </a:schemeClr>
          </a:solidFill>
          <a:ln>
            <a:noFill/>
          </a:ln>
        </p:spPr>
        <p:txBody>
          <a:bodyPr wrap="square">
            <a:spAutoFit/>
          </a:bodyPr>
          <a:lstStyle/>
          <a:p>
            <a:r>
              <a:rPr lang="ja-JP" altLang="en-US" sz="2000" b="1" dirty="0">
                <a:solidFill>
                  <a:schemeClr val="bg1"/>
                </a:solidFill>
                <a:latin typeface="Meiryo UI" panose="020B0604030504040204" pitchFamily="50" charset="-128"/>
                <a:ea typeface="Meiryo UI" panose="020B0604030504040204" pitchFamily="50" charset="-128"/>
              </a:rPr>
              <a:t>■顔</a:t>
            </a:r>
            <a:r>
              <a:rPr lang="ja-JP" altLang="en-US" sz="2000" b="1" dirty="0" smtClean="0">
                <a:solidFill>
                  <a:schemeClr val="bg1"/>
                </a:solidFill>
                <a:latin typeface="Meiryo UI" panose="020B0604030504040204" pitchFamily="50" charset="-128"/>
                <a:ea typeface="Meiryo UI" panose="020B0604030504040204" pitchFamily="50" charset="-128"/>
              </a:rPr>
              <a:t>認証</a:t>
            </a:r>
            <a:endParaRPr lang="ja-JP" altLang="en-US" sz="2000" b="1" dirty="0">
              <a:solidFill>
                <a:schemeClr val="bg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6457950" y="2998648"/>
            <a:ext cx="2106118" cy="246221"/>
          </a:xfrm>
          <a:prstGeom prst="rect">
            <a:avLst/>
          </a:prstGeom>
        </p:spPr>
        <p:txBody>
          <a:bodyPr wrap="square">
            <a:spAutoFit/>
          </a:bodyPr>
          <a:lstStyle/>
          <a:p>
            <a:pPr marL="360363" indent="-360363"/>
            <a:r>
              <a:rPr lang="ja-JP" altLang="en-US" sz="1000" dirty="0" smtClean="0"/>
              <a:t>出典：</a:t>
            </a:r>
            <a:r>
              <a:rPr lang="en-US" altLang="ja-JP" sz="1000" dirty="0" smtClean="0"/>
              <a:t>Osaka Metro</a:t>
            </a:r>
            <a:r>
              <a:rPr lang="ja-JP" altLang="en-US" sz="1000" dirty="0" smtClean="0"/>
              <a:t>ホームページ</a:t>
            </a:r>
            <a:endParaRPr lang="ja-JP" altLang="en-US" sz="1000" dirty="0"/>
          </a:p>
        </p:txBody>
      </p:sp>
      <p:sp>
        <p:nvSpPr>
          <p:cNvPr id="21" name="正方形/長方形 20"/>
          <p:cNvSpPr/>
          <p:nvPr/>
        </p:nvSpPr>
        <p:spPr>
          <a:xfrm>
            <a:off x="360188" y="4936762"/>
            <a:ext cx="3060345" cy="400110"/>
          </a:xfrm>
          <a:prstGeom prst="rect">
            <a:avLst/>
          </a:prstGeom>
          <a:solidFill>
            <a:schemeClr val="accent1">
              <a:lumMod val="75000"/>
            </a:schemeClr>
          </a:solidFill>
          <a:ln>
            <a:noFill/>
          </a:ln>
        </p:spPr>
        <p:txBody>
          <a:bodyPr wrap="square">
            <a:spAutoFit/>
          </a:bodyPr>
          <a:lstStyle/>
          <a:p>
            <a:r>
              <a:rPr lang="ja-JP" altLang="en-US" sz="2000" b="1" dirty="0" smtClean="0">
                <a:solidFill>
                  <a:schemeClr val="bg1"/>
                </a:solidFill>
                <a:latin typeface="Meiryo UI" panose="020B0604030504040204" pitchFamily="50" charset="-128"/>
                <a:ea typeface="Meiryo UI" panose="020B0604030504040204" pitchFamily="50" charset="-128"/>
              </a:rPr>
              <a:t>■タグ読み取りセルフレジ</a:t>
            </a:r>
            <a:endParaRPr lang="ja-JP" altLang="en-US" sz="2000" b="1"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2"/>
          <a:stretch>
            <a:fillRect/>
          </a:stretch>
        </p:blipFill>
        <p:spPr>
          <a:xfrm>
            <a:off x="6395683" y="1292558"/>
            <a:ext cx="2046538" cy="1683363"/>
          </a:xfrm>
          <a:prstGeom prst="rect">
            <a:avLst/>
          </a:prstGeom>
        </p:spPr>
      </p:pic>
      <p:sp>
        <p:nvSpPr>
          <p:cNvPr id="22" name="テキスト ボックス 21"/>
          <p:cNvSpPr txBox="1"/>
          <p:nvPr/>
        </p:nvSpPr>
        <p:spPr>
          <a:xfrm>
            <a:off x="360187" y="661582"/>
            <a:ext cx="8364713" cy="646331"/>
          </a:xfrm>
          <a:prstGeom prst="rect">
            <a:avLst/>
          </a:prstGeom>
          <a:noFill/>
          <a:ln>
            <a:solidFill>
              <a:schemeClr val="accent1"/>
            </a:solidFill>
          </a:ln>
        </p:spPr>
        <p:txBody>
          <a:bodyPr wrap="square" rtlCol="0">
            <a:spAutoFit/>
          </a:bodyPr>
          <a:lstStyle/>
          <a:p>
            <a:pPr lvl="0">
              <a:defRPr/>
            </a:pPr>
            <a:r>
              <a:rPr kumimoji="1" lang="ja-JP" altLang="en-US" dirty="0" smtClean="0">
                <a:solidFill>
                  <a:prstClr val="black"/>
                </a:solidFill>
                <a:latin typeface="Meiryo UI" panose="020B0604030504040204" pitchFamily="50" charset="-128"/>
                <a:ea typeface="Meiryo UI" panose="020B0604030504040204" pitchFamily="50" charset="-128"/>
              </a:rPr>
              <a:t>スマートな会計の実現に向けて、決裁手段は</a:t>
            </a:r>
            <a:r>
              <a:rPr kumimoji="1" lang="ja-JP" altLang="en-US"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次々と新たなテクノロジー</a:t>
            </a:r>
            <a:r>
              <a:rPr kumimoji="1" lang="ja-JP" altLang="en-US" dirty="0" smtClean="0">
                <a:solidFill>
                  <a:prstClr val="black"/>
                </a:solidFill>
                <a:latin typeface="Meiryo UI" panose="020B0604030504040204" pitchFamily="50" charset="-128"/>
                <a:ea typeface="Meiryo UI" panose="020B0604030504040204" pitchFamily="50" charset="-128"/>
              </a:rPr>
              <a:t>の検討がすすめられている。利用者</a:t>
            </a:r>
            <a:r>
              <a:rPr kumimoji="1" lang="ja-JP" altLang="en-US" dirty="0">
                <a:solidFill>
                  <a:prstClr val="black"/>
                </a:solidFill>
                <a:latin typeface="Meiryo UI" panose="020B0604030504040204" pitchFamily="50" charset="-128"/>
                <a:ea typeface="Meiryo UI" panose="020B0604030504040204" pitchFamily="50" charset="-128"/>
              </a:rPr>
              <a:t>の</a:t>
            </a:r>
            <a:r>
              <a:rPr kumimoji="1" lang="ja-JP" altLang="en-US" dirty="0" smtClean="0">
                <a:solidFill>
                  <a:prstClr val="black"/>
                </a:solidFill>
                <a:latin typeface="Meiryo UI" panose="020B0604030504040204" pitchFamily="50" charset="-128"/>
                <a:ea typeface="Meiryo UI" panose="020B0604030504040204" pitchFamily="50" charset="-128"/>
              </a:rPr>
              <a:t>利便性向上に加え、人手不足、長時間労働などの課題解決をめざす。</a:t>
            </a:r>
            <a:endParaRPr kumimoji="1" lang="en-US" altLang="ja-JP"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a:xfrm>
            <a:off x="381173" y="5463798"/>
            <a:ext cx="5621511" cy="830997"/>
          </a:xfrm>
          <a:prstGeom prst="rect">
            <a:avLst/>
          </a:prstGeom>
          <a:ln>
            <a:noFill/>
          </a:ln>
        </p:spPr>
        <p:txBody>
          <a:bodyPr wrap="square">
            <a:spAutoFit/>
          </a:bodyPr>
          <a:lstStyle/>
          <a:p>
            <a:pPr marL="285750" indent="-285750">
              <a:buFont typeface="Arial" panose="020B0604020202020204" pitchFamily="34" charset="0"/>
              <a:buChar char="•"/>
            </a:pPr>
            <a:r>
              <a:rPr lang="ja-JP" altLang="en-US" sz="1600" b="1" dirty="0" smtClean="0">
                <a:latin typeface="Meiryo UI" panose="020B0604030504040204" pitchFamily="50" charset="-128"/>
                <a:ea typeface="Meiryo UI" panose="020B0604030504040204" pitchFamily="50" charset="-128"/>
              </a:rPr>
              <a:t>買い物かごに入れた商品のタグ</a:t>
            </a:r>
            <a:r>
              <a:rPr lang="en-US" altLang="ja-JP" sz="1600" b="1" dirty="0" smtClean="0">
                <a:latin typeface="Meiryo UI" panose="020B0604030504040204" pitchFamily="50" charset="-128"/>
                <a:ea typeface="Meiryo UI" panose="020B0604030504040204" pitchFamily="50" charset="-128"/>
              </a:rPr>
              <a:t>(RFID)</a:t>
            </a:r>
            <a:r>
              <a:rPr lang="ja-JP" altLang="en-US" sz="1600" b="1" dirty="0" smtClean="0">
                <a:latin typeface="Meiryo UI" panose="020B0604030504040204" pitchFamily="50" charset="-128"/>
                <a:ea typeface="Meiryo UI" panose="020B0604030504040204" pitchFamily="50" charset="-128"/>
              </a:rPr>
              <a:t>をまとめて自動で読み取り、即座に会計を行うセルフレジを実現。</a:t>
            </a:r>
            <a:r>
              <a:rPr lang="ja-JP" altLang="en-US" sz="1600" dirty="0" smtClean="0">
                <a:latin typeface="Meiryo UI" panose="020B0604030504040204" pitchFamily="50" charset="-128"/>
                <a:ea typeface="Meiryo UI" panose="020B0604030504040204" pitchFamily="50" charset="-128"/>
              </a:rPr>
              <a:t>レジ待ち行列が解消される。</a:t>
            </a:r>
            <a:endParaRPr lang="en-US" altLang="ja-JP"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6541770" y="4875767"/>
            <a:ext cx="2106118" cy="246221"/>
          </a:xfrm>
          <a:prstGeom prst="rect">
            <a:avLst/>
          </a:prstGeom>
        </p:spPr>
        <p:txBody>
          <a:bodyPr wrap="square">
            <a:spAutoFit/>
          </a:bodyPr>
          <a:lstStyle/>
          <a:p>
            <a:pPr marL="360363" indent="-360363"/>
            <a:r>
              <a:rPr lang="ja-JP" altLang="en-US" sz="1000" dirty="0" smtClean="0"/>
              <a:t>出典：</a:t>
            </a:r>
            <a:r>
              <a:rPr lang="en-US" altLang="ja-JP" sz="1000" dirty="0" smtClean="0"/>
              <a:t>NE</a:t>
            </a:r>
            <a:r>
              <a:rPr lang="en-US" altLang="ja-JP" sz="1000" dirty="0"/>
              <a:t>C</a:t>
            </a:r>
            <a:r>
              <a:rPr lang="ja-JP" altLang="en-US" sz="1000" dirty="0" smtClean="0"/>
              <a:t>ホームページ</a:t>
            </a:r>
            <a:endParaRPr lang="ja-JP" altLang="en-US" sz="1000"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00" y="5545789"/>
            <a:ext cx="550383" cy="550383"/>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1770" y="5545789"/>
            <a:ext cx="717484" cy="717484"/>
          </a:xfrm>
          <a:prstGeom prst="rect">
            <a:avLst/>
          </a:prstGeo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792" y="5194886"/>
            <a:ext cx="589715" cy="58971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6241" y="3425553"/>
            <a:ext cx="2058139" cy="1456133"/>
          </a:xfrm>
          <a:prstGeom prst="rect">
            <a:avLst/>
          </a:prstGeom>
        </p:spPr>
      </p:pic>
    </p:spTree>
    <p:extLst>
      <p:ext uri="{BB962C8B-B14F-4D97-AF65-F5344CB8AC3E}">
        <p14:creationId xmlns:p14="http://schemas.microsoft.com/office/powerpoint/2010/main" val="1606361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グラフ 27"/>
          <p:cNvGraphicFramePr>
            <a:graphicFrameLocks/>
          </p:cNvGraphicFramePr>
          <p:nvPr>
            <p:extLst>
              <p:ext uri="{D42A27DB-BD31-4B8C-83A1-F6EECF244321}">
                <p14:modId xmlns:p14="http://schemas.microsoft.com/office/powerpoint/2010/main" val="1735709422"/>
              </p:ext>
            </p:extLst>
          </p:nvPr>
        </p:nvGraphicFramePr>
        <p:xfrm>
          <a:off x="191710" y="1713251"/>
          <a:ext cx="8520547" cy="4638894"/>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456151" y="106751"/>
            <a:ext cx="6242622"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キャッシュレス</a:t>
            </a:r>
            <a:r>
              <a:rPr kumimoji="1" lang="ja-JP" altLang="en-US" sz="2400" b="1" dirty="0" smtClean="0">
                <a:latin typeface="Meiryo UI" panose="020B0604030504040204" pitchFamily="50" charset="-128"/>
                <a:ea typeface="Meiryo UI" panose="020B0604030504040204" pitchFamily="50" charset="-128"/>
              </a:rPr>
              <a:t>の普及状況</a:t>
            </a:r>
            <a:r>
              <a:rPr kumimoji="1" lang="ja-JP" altLang="en-US" sz="2400" b="1" dirty="0">
                <a:latin typeface="Meiryo UI" panose="020B0604030504040204" pitchFamily="50" charset="-128"/>
                <a:ea typeface="Meiryo UI" panose="020B0604030504040204" pitchFamily="50" charset="-128"/>
              </a:rPr>
              <a:t>（海外と日本の</a:t>
            </a:r>
            <a:r>
              <a:rPr kumimoji="1" lang="ja-JP" altLang="en-US" sz="2400" b="1" dirty="0" smtClean="0">
                <a:latin typeface="Meiryo UI" panose="020B0604030504040204" pitchFamily="50" charset="-128"/>
                <a:ea typeface="Meiryo UI" panose="020B0604030504040204" pitchFamily="50" charset="-128"/>
              </a:rPr>
              <a:t>比較）</a:t>
            </a:r>
            <a:endParaRPr kumimoji="1" lang="ja-JP" altLang="en-US" sz="2400" b="1"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191710" y="658477"/>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623452" y="6310579"/>
            <a:ext cx="7779812" cy="3693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出典：世界</a:t>
            </a:r>
            <a:r>
              <a:rPr lang="ja-JP" altLang="en-US" sz="900" dirty="0">
                <a:latin typeface="Meiryo UI" panose="020B0604030504040204" pitchFamily="50" charset="-128"/>
                <a:ea typeface="Meiryo UI" panose="020B0604030504040204" pitchFamily="50" charset="-128"/>
              </a:rPr>
              <a:t>銀行「</a:t>
            </a:r>
            <a:r>
              <a:rPr lang="en-US" altLang="ja-JP" sz="900" dirty="0"/>
              <a:t>Household final consumption </a:t>
            </a:r>
            <a:r>
              <a:rPr lang="en-US" altLang="ja-JP" sz="900" dirty="0" smtClean="0"/>
              <a:t>expenditure</a:t>
            </a:r>
            <a:r>
              <a:rPr lang="ja-JP" altLang="en-US" sz="900" dirty="0" smtClean="0"/>
              <a:t>（</a:t>
            </a:r>
            <a:r>
              <a:rPr lang="en-US" altLang="ja-JP" sz="900" dirty="0" smtClean="0"/>
              <a:t>2016 </a:t>
            </a:r>
            <a:r>
              <a:rPr lang="ja-JP" altLang="en-US" sz="900" dirty="0"/>
              <a:t>年）</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及び</a:t>
            </a:r>
            <a:r>
              <a:rPr lang="en-US" altLang="ja-JP" sz="900" dirty="0" smtClean="0"/>
              <a:t>BIS</a:t>
            </a:r>
            <a:r>
              <a:rPr lang="ja-JP" altLang="en-US" sz="900" dirty="0"/>
              <a:t>「</a:t>
            </a:r>
            <a:r>
              <a:rPr lang="en-US" altLang="ja-JP" sz="900" dirty="0"/>
              <a:t>Redbook </a:t>
            </a:r>
            <a:r>
              <a:rPr lang="en-US" altLang="ja-JP" sz="900" dirty="0" smtClean="0"/>
              <a:t>Statistics</a:t>
            </a:r>
            <a:r>
              <a:rPr lang="ja-JP" altLang="en-US" sz="900" smtClean="0"/>
              <a:t>（</a:t>
            </a:r>
            <a:r>
              <a:rPr lang="en-US" altLang="ja-JP" sz="900" smtClean="0"/>
              <a:t>2016 </a:t>
            </a:r>
            <a:r>
              <a:rPr lang="ja-JP" altLang="en-US" sz="900" dirty="0"/>
              <a:t>年）</a:t>
            </a:r>
            <a:r>
              <a:rPr lang="ja-JP" altLang="en-US" sz="900" dirty="0">
                <a:latin typeface="Meiryo UI" panose="020B0604030504040204" pitchFamily="50" charset="-128"/>
                <a:ea typeface="Meiryo UI" panose="020B0604030504040204" pitchFamily="50" charset="-128"/>
              </a:rPr>
              <a:t>」の非現金手段による年間決済金額から</a:t>
            </a:r>
            <a:r>
              <a:rPr lang="ja-JP" altLang="en-US" sz="900" dirty="0" smtClean="0">
                <a:latin typeface="Meiryo UI" panose="020B0604030504040204" pitchFamily="50" charset="-128"/>
                <a:ea typeface="Meiryo UI" panose="020B0604030504040204" pitchFamily="50" charset="-128"/>
              </a:rPr>
              <a:t>算出</a:t>
            </a:r>
            <a:endParaRPr lang="en-US" altLang="ja-JP" sz="900" dirty="0" smtClean="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中国</a:t>
            </a:r>
            <a:r>
              <a:rPr lang="ja-JP" altLang="en-US" sz="900" dirty="0" smtClean="0">
                <a:latin typeface="Meiryo UI" panose="020B0604030504040204" pitchFamily="50" charset="-128"/>
                <a:ea typeface="Meiryo UI" panose="020B0604030504040204" pitchFamily="50" charset="-128"/>
              </a:rPr>
              <a:t>に関しては、</a:t>
            </a:r>
            <a:r>
              <a:rPr lang="en-US" altLang="ja-JP" sz="900" dirty="0" err="1">
                <a:ea typeface="Meiryo UI" panose="020B0604030504040204" pitchFamily="50" charset="-128"/>
              </a:rPr>
              <a:t>Euromonitor</a:t>
            </a:r>
            <a:r>
              <a:rPr lang="en-US" altLang="ja-JP" sz="900" dirty="0">
                <a:ea typeface="Meiryo UI" panose="020B0604030504040204" pitchFamily="50" charset="-128"/>
              </a:rPr>
              <a:t> </a:t>
            </a:r>
            <a:r>
              <a:rPr lang="en-US" altLang="ja-JP" sz="900" dirty="0" smtClean="0">
                <a:ea typeface="Meiryo UI" panose="020B0604030504040204" pitchFamily="50" charset="-128"/>
              </a:rPr>
              <a:t>International </a:t>
            </a:r>
            <a:r>
              <a:rPr lang="ja-JP" altLang="en-US" sz="900" dirty="0" smtClean="0">
                <a:latin typeface="Meiryo UI" panose="020B0604030504040204" pitchFamily="50" charset="-128"/>
                <a:ea typeface="Meiryo UI" panose="020B0604030504040204" pitchFamily="50" charset="-128"/>
              </a:rPr>
              <a:t>より</a:t>
            </a:r>
            <a:r>
              <a:rPr lang="ja-JP" altLang="en-US" sz="900" dirty="0">
                <a:latin typeface="Meiryo UI" panose="020B0604030504040204" pitchFamily="50" charset="-128"/>
                <a:ea typeface="Meiryo UI" panose="020B0604030504040204" pitchFamily="50" charset="-128"/>
              </a:rPr>
              <a:t>参考値として記載</a:t>
            </a:r>
          </a:p>
        </p:txBody>
      </p:sp>
      <p:sp>
        <p:nvSpPr>
          <p:cNvPr id="16" name="テキスト ボックス 15"/>
          <p:cNvSpPr txBox="1"/>
          <p:nvPr/>
        </p:nvSpPr>
        <p:spPr>
          <a:xfrm>
            <a:off x="71216" y="661582"/>
            <a:ext cx="9012493" cy="646331"/>
          </a:xfrm>
          <a:prstGeom prst="rect">
            <a:avLst/>
          </a:prstGeom>
          <a:noFill/>
          <a:ln>
            <a:solidFill>
              <a:schemeClr val="accent1"/>
            </a:solidFill>
          </a:ln>
        </p:spPr>
        <p:txBody>
          <a:bodyPr wrap="square" rtlCol="0">
            <a:spAutoFit/>
          </a:bodyPr>
          <a:lstStyle/>
          <a:p>
            <a:pPr lvl="0">
              <a:defRPr/>
            </a:pPr>
            <a:r>
              <a:rPr lang="ja-JP" altLang="en-US" dirty="0" smtClean="0">
                <a:solidFill>
                  <a:prstClr val="black"/>
                </a:solidFill>
                <a:latin typeface="Meiryo UI" panose="020B0604030504040204" pitchFamily="50" charset="-128"/>
                <a:ea typeface="Meiryo UI" panose="020B0604030504040204" pitchFamily="50" charset="-128"/>
              </a:rPr>
              <a:t>政府主導でクレジットカード決済促進を進めてきた韓国の</a:t>
            </a:r>
            <a:r>
              <a:rPr lang="en-US" altLang="ja-JP" dirty="0" smtClean="0">
                <a:solidFill>
                  <a:prstClr val="black"/>
                </a:solidFill>
                <a:latin typeface="Meiryo UI" panose="020B0604030504040204" pitchFamily="50" charset="-128"/>
                <a:ea typeface="Meiryo UI" panose="020B0604030504040204" pitchFamily="50" charset="-128"/>
              </a:rPr>
              <a:t>96.4%</a:t>
            </a:r>
            <a:r>
              <a:rPr lang="ja-JP" altLang="en-US" dirty="0" smtClean="0">
                <a:solidFill>
                  <a:prstClr val="black"/>
                </a:solidFill>
                <a:latin typeface="Meiryo UI" panose="020B0604030504040204" pitchFamily="50" charset="-128"/>
                <a:ea typeface="Meiryo UI" panose="020B0604030504040204" pitchFamily="50" charset="-128"/>
              </a:rPr>
              <a:t>を</a:t>
            </a:r>
            <a:r>
              <a:rPr lang="ja-JP" altLang="en-US" dirty="0">
                <a:solidFill>
                  <a:prstClr val="black"/>
                </a:solidFill>
                <a:latin typeface="Meiryo UI" panose="020B0604030504040204" pitchFamily="50" charset="-128"/>
                <a:ea typeface="Meiryo UI" panose="020B0604030504040204" pitchFamily="50" charset="-128"/>
              </a:rPr>
              <a:t>はじめ、キャッシュレス化が進展して</a:t>
            </a:r>
            <a:r>
              <a:rPr lang="ja-JP" altLang="en-US" dirty="0" smtClean="0">
                <a:solidFill>
                  <a:prstClr val="black"/>
                </a:solidFill>
                <a:latin typeface="Meiryo UI" panose="020B0604030504040204" pitchFamily="50" charset="-128"/>
                <a:ea typeface="Meiryo UI" panose="020B0604030504040204" pitchFamily="50" charset="-128"/>
              </a:rPr>
              <a:t>いる国は軒並み</a:t>
            </a:r>
            <a:r>
              <a:rPr lang="en-US" altLang="ja-JP" dirty="0" smtClean="0">
                <a:solidFill>
                  <a:prstClr val="black"/>
                </a:solidFill>
                <a:latin typeface="Meiryo UI" panose="020B0604030504040204" pitchFamily="50" charset="-128"/>
                <a:ea typeface="Meiryo UI" panose="020B0604030504040204" pitchFamily="50" charset="-128"/>
              </a:rPr>
              <a:t>40</a:t>
            </a:r>
            <a:r>
              <a:rPr lang="ja-JP" altLang="en-US" dirty="0" smtClean="0">
                <a:solidFill>
                  <a:prstClr val="black"/>
                </a:solidFill>
                <a:latin typeface="Meiryo UI" panose="020B0604030504040204" pitchFamily="50" charset="-128"/>
                <a:ea typeface="Meiryo UI" panose="020B0604030504040204" pitchFamily="50" charset="-128"/>
              </a:rPr>
              <a:t>％以上で</a:t>
            </a:r>
            <a:r>
              <a:rPr lang="ja-JP" altLang="en-US" dirty="0">
                <a:solidFill>
                  <a:prstClr val="black"/>
                </a:solidFill>
                <a:latin typeface="Meiryo UI" panose="020B0604030504040204" pitchFamily="50" charset="-128"/>
                <a:ea typeface="Meiryo UI" panose="020B0604030504040204" pitchFamily="50" charset="-128"/>
              </a:rPr>
              <a:t>あるのに</a:t>
            </a:r>
            <a:r>
              <a:rPr lang="ja-JP" altLang="en-US" dirty="0" smtClean="0">
                <a:solidFill>
                  <a:prstClr val="black"/>
                </a:solidFill>
                <a:latin typeface="Meiryo UI" panose="020B0604030504040204" pitchFamily="50" charset="-128"/>
                <a:ea typeface="Meiryo UI" panose="020B0604030504040204" pitchFamily="50" charset="-128"/>
              </a:rPr>
              <a:t>対し、</a:t>
            </a:r>
            <a:r>
              <a:rPr lang="ja-JP" altLang="en-US" b="1" u="sng" dirty="0" smtClean="0">
                <a:solidFill>
                  <a:prstClr val="black"/>
                </a:solidFill>
                <a:latin typeface="Meiryo UI" panose="020B0604030504040204" pitchFamily="50" charset="-128"/>
                <a:ea typeface="Meiryo UI" panose="020B0604030504040204" pitchFamily="50" charset="-128"/>
              </a:rPr>
              <a:t>日本は約</a:t>
            </a:r>
            <a:r>
              <a:rPr lang="en-US" altLang="ja-JP" b="1" u="sng" dirty="0" smtClean="0">
                <a:solidFill>
                  <a:prstClr val="black"/>
                </a:solidFill>
                <a:latin typeface="Meiryo UI" panose="020B0604030504040204" pitchFamily="50" charset="-128"/>
                <a:ea typeface="Meiryo UI" panose="020B0604030504040204" pitchFamily="50" charset="-128"/>
              </a:rPr>
              <a:t>20</a:t>
            </a:r>
            <a:r>
              <a:rPr lang="ja-JP" altLang="en-US" b="1" u="sng" dirty="0" smtClean="0">
                <a:solidFill>
                  <a:prstClr val="black"/>
                </a:solidFill>
                <a:latin typeface="Meiryo UI" panose="020B0604030504040204" pitchFamily="50" charset="-128"/>
                <a:ea typeface="Meiryo UI" panose="020B0604030504040204" pitchFamily="50" charset="-128"/>
              </a:rPr>
              <a:t>％</a:t>
            </a:r>
            <a:r>
              <a:rPr lang="ja-JP" altLang="en-US" dirty="0" smtClean="0">
                <a:solidFill>
                  <a:prstClr val="black"/>
                </a:solidFill>
                <a:latin typeface="Meiryo UI" panose="020B0604030504040204" pitchFamily="50" charset="-128"/>
                <a:ea typeface="Meiryo UI" panose="020B0604030504040204" pitchFamily="50" charset="-128"/>
              </a:rPr>
              <a:t>にとどまっている。</a:t>
            </a:r>
            <a:endParaRPr lang="en-US" altLang="ja-JP" dirty="0" smtClean="0">
              <a:solidFill>
                <a:prstClr val="black"/>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603214" y="1405473"/>
            <a:ext cx="396903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各国のキャッシュレス決済⽐率の状況（</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a:t>
            </a: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6</a:t>
            </a:fld>
            <a:endParaRPr kumimoji="1" lang="ja-JP" altLang="en-US" dirty="0"/>
          </a:p>
        </p:txBody>
      </p:sp>
      <p:cxnSp>
        <p:nvCxnSpPr>
          <p:cNvPr id="9" name="直線コネクタ 8"/>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21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p:cNvGraphicFramePr>
            <a:graphicFrameLocks/>
          </p:cNvGraphicFramePr>
          <p:nvPr>
            <p:extLst/>
          </p:nvPr>
        </p:nvGraphicFramePr>
        <p:xfrm>
          <a:off x="191710" y="2053501"/>
          <a:ext cx="8952290" cy="4351865"/>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1532521" y="90585"/>
            <a:ext cx="6064481"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キャッシュレス</a:t>
            </a:r>
            <a:r>
              <a:rPr kumimoji="1" lang="ja-JP" altLang="en-US" sz="2400" b="1" dirty="0" smtClean="0">
                <a:latin typeface="Meiryo UI" panose="020B0604030504040204" pitchFamily="50" charset="-128"/>
                <a:ea typeface="Meiryo UI" panose="020B0604030504040204" pitchFamily="50" charset="-128"/>
              </a:rPr>
              <a:t>の普及状況</a:t>
            </a:r>
            <a:r>
              <a:rPr kumimoji="1" lang="ja-JP" altLang="en-US" sz="2400" b="1" dirty="0">
                <a:latin typeface="Meiryo UI" panose="020B0604030504040204" pitchFamily="50" charset="-128"/>
                <a:ea typeface="Meiryo UI" panose="020B0604030504040204" pitchFamily="50" charset="-128"/>
              </a:rPr>
              <a:t>（都道府県の</a:t>
            </a:r>
            <a:r>
              <a:rPr kumimoji="1" lang="ja-JP" altLang="en-US" sz="2400" b="1" dirty="0" smtClean="0">
                <a:latin typeface="Meiryo UI" panose="020B0604030504040204" pitchFamily="50" charset="-128"/>
                <a:ea typeface="Meiryo UI" panose="020B0604030504040204" pitchFamily="50" charset="-128"/>
              </a:rPr>
              <a:t>比較）</a:t>
            </a:r>
            <a:endParaRPr kumimoji="1" lang="ja-JP" altLang="en-US" sz="2400" b="1" dirty="0">
              <a:latin typeface="Meiryo UI" panose="020B0604030504040204" pitchFamily="50" charset="-128"/>
              <a:ea typeface="Meiryo UI" panose="020B0604030504040204" pitchFamily="50" charset="-128"/>
            </a:endParaRPr>
          </a:p>
        </p:txBody>
      </p:sp>
      <p:cxnSp>
        <p:nvCxnSpPr>
          <p:cNvPr id="4" name="直線コネクタ 3"/>
          <p:cNvCxnSpPr/>
          <p:nvPr/>
        </p:nvCxnSpPr>
        <p:spPr>
          <a:xfrm>
            <a:off x="191710" y="658477"/>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692934" y="3454300"/>
            <a:ext cx="8021782"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6411582" y="3489755"/>
            <a:ext cx="1443024"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↑全国平均</a:t>
            </a:r>
            <a:r>
              <a:rPr kumimoji="1" lang="ja-JP" altLang="en-US" sz="1100" dirty="0" smtClean="0">
                <a:latin typeface="Meiryo UI" panose="020B0604030504040204" pitchFamily="50" charset="-128"/>
                <a:ea typeface="Meiryo UI" panose="020B0604030504040204" pitchFamily="50" charset="-128"/>
              </a:rPr>
              <a:t>　</a:t>
            </a:r>
            <a:r>
              <a:rPr kumimoji="1" lang="en-US" altLang="ja-JP" sz="1100" dirty="0" smtClean="0">
                <a:latin typeface="Meiryo UI" panose="020B0604030504040204" pitchFamily="50" charset="-128"/>
                <a:ea typeface="Meiryo UI" panose="020B0604030504040204" pitchFamily="50" charset="-128"/>
              </a:rPr>
              <a:t>16.1%</a:t>
            </a:r>
            <a:endParaRPr kumimoji="1" lang="ja-JP" altLang="en-US" sz="1100" dirty="0">
              <a:latin typeface="Meiryo UI" panose="020B0604030504040204" pitchFamily="50" charset="-128"/>
              <a:ea typeface="Meiryo UI" panose="020B0604030504040204" pitchFamily="50" charset="-128"/>
            </a:endParaRPr>
          </a:p>
        </p:txBody>
      </p:sp>
      <p:sp>
        <p:nvSpPr>
          <p:cNvPr id="18" name="正方形/長方形 17"/>
          <p:cNvSpPr/>
          <p:nvPr/>
        </p:nvSpPr>
        <p:spPr>
          <a:xfrm>
            <a:off x="567289" y="6306054"/>
            <a:ext cx="6074152" cy="553998"/>
          </a:xfrm>
          <a:prstGeom prst="rect">
            <a:avLst/>
          </a:prstGeom>
        </p:spPr>
        <p:txBody>
          <a:bodyPr wrap="square">
            <a:spAutoFit/>
          </a:bodyPr>
          <a:lstStyle/>
          <a:p>
            <a:r>
              <a:rPr lang="ja-JP" altLang="en-US" sz="1000" dirty="0" smtClean="0">
                <a:latin typeface="Meiryo UI" panose="020B0604030504040204" pitchFamily="50" charset="-128"/>
                <a:ea typeface="Meiryo UI" panose="020B0604030504040204" pitchFamily="50" charset="-128"/>
              </a:rPr>
              <a:t>出典：「</a:t>
            </a:r>
            <a:r>
              <a:rPr lang="en-US" altLang="ja-JP" sz="1000" dirty="0" smtClean="0">
                <a:latin typeface="Meiryo UI" panose="020B0604030504040204" pitchFamily="50" charset="-128"/>
                <a:ea typeface="Meiryo UI" panose="020B0604030504040204" pitchFamily="50" charset="-128"/>
              </a:rPr>
              <a:t>2016</a:t>
            </a:r>
            <a:r>
              <a:rPr lang="ja-JP" altLang="en-US" sz="1000" dirty="0" smtClean="0">
                <a:latin typeface="Meiryo UI" panose="020B0604030504040204" pitchFamily="50" charset="-128"/>
                <a:ea typeface="Meiryo UI" panose="020B0604030504040204" pitchFamily="50" charset="-128"/>
              </a:rPr>
              <a:t>年商業統計」</a:t>
            </a:r>
            <a:r>
              <a:rPr lang="ja-JP" altLang="en-US" sz="1000" dirty="0" smtClean="0">
                <a:latin typeface="Meiryo UI" panose="020B0604030504040204" pitchFamily="50" charset="-128"/>
                <a:ea typeface="Meiryo UI" panose="020B0604030504040204" pitchFamily="50" charset="-128"/>
                <a:sym typeface="Wingdings" panose="05000000000000000000" pitchFamily="2" charset="2"/>
              </a:rPr>
              <a:t>（</a:t>
            </a:r>
            <a:r>
              <a:rPr lang="ja-JP" altLang="en-US" sz="1000" dirty="0" smtClean="0">
                <a:latin typeface="Meiryo UI" panose="020B0604030504040204" pitchFamily="50" charset="-128"/>
                <a:ea typeface="Meiryo UI" panose="020B0604030504040204" pitchFamily="50" charset="-128"/>
              </a:rPr>
              <a:t>経済産業省）</a:t>
            </a:r>
            <a:endParaRPr lang="en-US" altLang="ja-JP" sz="1000" dirty="0" smtClean="0">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キャッシュレス決済比率＝（クレジットカード決済額＋電子マネー決済額）</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決済総額</a:t>
            </a:r>
            <a:r>
              <a:rPr lang="en-US" altLang="ja-JP" sz="1000" dirty="0" smtClean="0">
                <a:latin typeface="Meiryo UI" panose="020B0604030504040204" pitchFamily="50" charset="-128"/>
                <a:ea typeface="Meiryo UI" panose="020B0604030504040204" pitchFamily="50" charset="-128"/>
              </a:rPr>
              <a:t>×100</a:t>
            </a:r>
            <a:r>
              <a:rPr lang="ja-JP" altLang="en-US" sz="1000" dirty="0" smtClean="0">
                <a:latin typeface="Meiryo UI" panose="020B0604030504040204" pitchFamily="50" charset="-128"/>
                <a:ea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表は、販売額の内訳が公表されていない山口県及び徳島県を除く</a:t>
            </a:r>
            <a:r>
              <a:rPr lang="en-US" altLang="ja-JP" sz="1000" dirty="0" smtClean="0">
                <a:latin typeface="Meiryo UI" panose="020B0604030504040204" pitchFamily="50" charset="-128"/>
                <a:ea typeface="Meiryo UI" panose="020B0604030504040204" pitchFamily="50" charset="-128"/>
              </a:rPr>
              <a:t>45</a:t>
            </a:r>
            <a:r>
              <a:rPr lang="ja-JP" altLang="en-US" sz="1000" dirty="0" smtClean="0">
                <a:latin typeface="Meiryo UI" panose="020B0604030504040204" pitchFamily="50" charset="-128"/>
                <a:ea typeface="Meiryo UI" panose="020B0604030504040204" pitchFamily="50" charset="-128"/>
              </a:rPr>
              <a:t>団体について作成。</a:t>
            </a:r>
            <a:endParaRPr lang="en-US" altLang="ja-JP" sz="1000" dirty="0" smtClean="0">
              <a:latin typeface="Meiryo UI" panose="020B0604030504040204" pitchFamily="50" charset="-128"/>
              <a:ea typeface="Meiryo UI" panose="020B0604030504040204" pitchFamily="50" charset="-128"/>
            </a:endParaRPr>
          </a:p>
        </p:txBody>
      </p:sp>
      <p:sp>
        <p:nvSpPr>
          <p:cNvPr id="2" name="正方形/長方形 1"/>
          <p:cNvSpPr/>
          <p:nvPr/>
        </p:nvSpPr>
        <p:spPr>
          <a:xfrm>
            <a:off x="2717942" y="1888063"/>
            <a:ext cx="3693640"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都道府県別キャッシュレス決済</a:t>
            </a:r>
            <a:r>
              <a:rPr lang="ja-JP" altLang="en-US" sz="1400" dirty="0" smtClean="0">
                <a:latin typeface="Meiryo UI" panose="020B0604030504040204" pitchFamily="50" charset="-128"/>
                <a:ea typeface="Meiryo UI" panose="020B0604030504040204" pitchFamily="50" charset="-128"/>
              </a:rPr>
              <a:t>比率（</a:t>
            </a:r>
            <a:r>
              <a:rPr lang="en-US" altLang="ja-JP" sz="1400" dirty="0" smtClean="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a:t>
            </a:r>
            <a:endParaRPr lang="ja-JP" altLang="en-US" sz="14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1216" y="661582"/>
            <a:ext cx="9012493" cy="830997"/>
          </a:xfrm>
          <a:prstGeom prst="rect">
            <a:avLst/>
          </a:prstGeom>
          <a:noFill/>
          <a:ln>
            <a:solidFill>
              <a:schemeClr val="accent1"/>
            </a:solidFill>
          </a:ln>
        </p:spPr>
        <p:txBody>
          <a:bodyPr wrap="square" rtlCol="0">
            <a:spAutoFit/>
          </a:bodyPr>
          <a:lstStyle/>
          <a:p>
            <a:pPr lvl="0">
              <a:defRPr/>
            </a:pPr>
            <a:r>
              <a:rPr lang="ja-JP" altLang="en-US" sz="1600" dirty="0" smtClean="0">
                <a:solidFill>
                  <a:prstClr val="black"/>
                </a:solidFill>
                <a:latin typeface="Meiryo UI" panose="020B0604030504040204" pitchFamily="50" charset="-128"/>
                <a:ea typeface="Meiryo UI" panose="020B0604030504040204" pitchFamily="50" charset="-128"/>
              </a:rPr>
              <a:t>東京都や千葉県、神奈川県などの首都圏が</a:t>
            </a:r>
            <a:r>
              <a:rPr lang="ja-JP" altLang="en-US" sz="1600" i="1" dirty="0" smtClean="0">
                <a:solidFill>
                  <a:prstClr val="black"/>
                </a:solidFill>
                <a:latin typeface="Meiryo UI" panose="020B0604030504040204" pitchFamily="50" charset="-128"/>
                <a:ea typeface="Meiryo UI" panose="020B0604030504040204" pitchFamily="50" charset="-128"/>
              </a:rPr>
              <a:t>上位</a:t>
            </a:r>
            <a:r>
              <a:rPr lang="ja-JP" altLang="en-US" sz="1600" dirty="0" smtClean="0">
                <a:solidFill>
                  <a:prstClr val="black"/>
                </a:solidFill>
                <a:latin typeface="Meiryo UI" panose="020B0604030504040204" pitchFamily="50" charset="-128"/>
                <a:ea typeface="Meiryo UI" panose="020B0604030504040204" pitchFamily="50" charset="-128"/>
              </a:rPr>
              <a:t>を占めており、キャッシュレス決済が進展している。</a:t>
            </a:r>
            <a:endParaRPr lang="en-US" altLang="ja-JP" sz="1600" dirty="0" smtClean="0">
              <a:solidFill>
                <a:prstClr val="black"/>
              </a:solidFill>
              <a:latin typeface="Meiryo UI" panose="020B0604030504040204" pitchFamily="50" charset="-128"/>
              <a:ea typeface="Meiryo UI" panose="020B0604030504040204" pitchFamily="50" charset="-128"/>
            </a:endParaRPr>
          </a:p>
          <a:p>
            <a:pPr lvl="0">
              <a:defRPr/>
            </a:pPr>
            <a:r>
              <a:rPr lang="ja-JP" altLang="en-US" sz="1600" b="1" u="sng" dirty="0" smtClean="0">
                <a:solidFill>
                  <a:prstClr val="black"/>
                </a:solidFill>
                <a:latin typeface="Meiryo UI" panose="020B0604030504040204" pitchFamily="50" charset="-128"/>
                <a:ea typeface="Meiryo UI" panose="020B0604030504040204" pitchFamily="50" charset="-128"/>
              </a:rPr>
              <a:t>大阪府は</a:t>
            </a:r>
            <a:r>
              <a:rPr lang="en-US" altLang="ja-JP" sz="1600" b="1" u="sng" dirty="0" smtClean="0">
                <a:solidFill>
                  <a:prstClr val="black"/>
                </a:solidFill>
                <a:latin typeface="Meiryo UI" panose="020B0604030504040204" pitchFamily="50" charset="-128"/>
                <a:ea typeface="Meiryo UI" panose="020B0604030504040204" pitchFamily="50" charset="-128"/>
              </a:rPr>
              <a:t>17.4%</a:t>
            </a:r>
            <a:r>
              <a:rPr lang="ja-JP" altLang="en-US" sz="1600" dirty="0" smtClean="0">
                <a:solidFill>
                  <a:prstClr val="black"/>
                </a:solidFill>
                <a:latin typeface="Meiryo UI" panose="020B0604030504040204" pitchFamily="50" charset="-128"/>
                <a:ea typeface="Meiryo UI" panose="020B0604030504040204" pitchFamily="50" charset="-128"/>
              </a:rPr>
              <a:t>で全体の</a:t>
            </a:r>
            <a:r>
              <a:rPr lang="en-US" altLang="ja-JP" sz="1600" dirty="0" smtClean="0">
                <a:solidFill>
                  <a:prstClr val="black"/>
                </a:solidFill>
                <a:latin typeface="Meiryo UI" panose="020B0604030504040204" pitchFamily="50" charset="-128"/>
                <a:ea typeface="Meiryo UI" panose="020B0604030504040204" pitchFamily="50" charset="-128"/>
              </a:rPr>
              <a:t>7</a:t>
            </a:r>
            <a:r>
              <a:rPr lang="ja-JP" altLang="en-US" sz="1600" dirty="0" smtClean="0">
                <a:solidFill>
                  <a:prstClr val="black"/>
                </a:solidFill>
                <a:latin typeface="Meiryo UI" panose="020B0604030504040204" pitchFamily="50" charset="-128"/>
                <a:ea typeface="Meiryo UI" panose="020B0604030504040204" pitchFamily="50" charset="-128"/>
              </a:rPr>
              <a:t>番目。全国平均（</a:t>
            </a:r>
            <a:r>
              <a:rPr lang="en-US" altLang="ja-JP" sz="1600" dirty="0" smtClean="0">
                <a:solidFill>
                  <a:prstClr val="black"/>
                </a:solidFill>
                <a:latin typeface="Meiryo UI" panose="020B0604030504040204" pitchFamily="50" charset="-128"/>
                <a:ea typeface="Meiryo UI" panose="020B0604030504040204" pitchFamily="50" charset="-128"/>
              </a:rPr>
              <a:t>16.1%</a:t>
            </a:r>
            <a:r>
              <a:rPr lang="ja-JP" altLang="en-US" sz="1600" dirty="0" smtClean="0">
                <a:solidFill>
                  <a:prstClr val="black"/>
                </a:solidFill>
                <a:latin typeface="Meiryo UI" panose="020B0604030504040204" pitchFamily="50" charset="-128"/>
                <a:ea typeface="Meiryo UI" panose="020B0604030504040204" pitchFamily="50" charset="-128"/>
              </a:rPr>
              <a:t>）よりは高い</a:t>
            </a:r>
            <a:r>
              <a:rPr lang="ja-JP" altLang="en-US" sz="1600" dirty="0">
                <a:solidFill>
                  <a:prstClr val="black"/>
                </a:solidFill>
                <a:latin typeface="Meiryo UI" panose="020B0604030504040204" pitchFamily="50" charset="-128"/>
                <a:ea typeface="Meiryo UI" panose="020B0604030504040204" pitchFamily="50" charset="-128"/>
              </a:rPr>
              <a:t>が、都市部</a:t>
            </a:r>
            <a:r>
              <a:rPr lang="ja-JP" altLang="en-US" sz="1600" dirty="0" smtClean="0">
                <a:solidFill>
                  <a:prstClr val="black"/>
                </a:solidFill>
                <a:latin typeface="Meiryo UI" panose="020B0604030504040204" pitchFamily="50" charset="-128"/>
                <a:ea typeface="Meiryo UI" panose="020B0604030504040204" pitchFamily="50" charset="-128"/>
              </a:rPr>
              <a:t>を有する</a:t>
            </a:r>
            <a:r>
              <a:rPr lang="ja-JP" altLang="en-US" sz="1600" b="1" u="sng" dirty="0" smtClean="0">
                <a:solidFill>
                  <a:prstClr val="black"/>
                </a:solidFill>
                <a:latin typeface="Meiryo UI" panose="020B0604030504040204" pitchFamily="50" charset="-128"/>
                <a:ea typeface="Meiryo UI" panose="020B0604030504040204" pitchFamily="50" charset="-128"/>
              </a:rPr>
              <a:t>他の都道府県と比べてやや</a:t>
            </a:r>
            <a:r>
              <a:rPr lang="ja-JP" altLang="en-US" sz="1600" b="1" u="sng" dirty="0">
                <a:solidFill>
                  <a:prstClr val="black"/>
                </a:solidFill>
                <a:latin typeface="Meiryo UI" panose="020B0604030504040204" pitchFamily="50" charset="-128"/>
                <a:ea typeface="Meiryo UI" panose="020B0604030504040204" pitchFamily="50" charset="-128"/>
              </a:rPr>
              <a:t>普及が遅れている</a:t>
            </a:r>
            <a:r>
              <a:rPr lang="ja-JP" altLang="en-US" sz="1600" dirty="0" smtClean="0">
                <a:solidFill>
                  <a:prstClr val="black"/>
                </a:solidFill>
                <a:latin typeface="Meiryo UI" panose="020B0604030504040204" pitchFamily="50" charset="-128"/>
                <a:ea typeface="Meiryo UI" panose="020B0604030504040204" pitchFamily="50" charset="-128"/>
              </a:rPr>
              <a:t>。</a:t>
            </a:r>
            <a:endParaRPr lang="en-US" altLang="ja-JP" sz="1600" dirty="0" smtClean="0">
              <a:solidFill>
                <a:prstClr val="black"/>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833FD9DB-8AA9-4F3D-AD0E-5B9A4C1D4898}" type="slidenum">
              <a:rPr kumimoji="1" lang="ja-JP" altLang="en-US" smtClean="0"/>
              <a:t>7</a:t>
            </a:fld>
            <a:endParaRPr kumimoji="1" lang="ja-JP" altLang="en-US" dirty="0"/>
          </a:p>
        </p:txBody>
      </p:sp>
      <p:cxnSp>
        <p:nvCxnSpPr>
          <p:cNvPr id="11" name="直線コネクタ 10"/>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046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5224" y="6482220"/>
            <a:ext cx="6697387"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出典</a:t>
            </a:r>
            <a:r>
              <a:rPr kumimoji="1" lang="ja-JP" altLang="en-US" sz="1000" dirty="0" smtClean="0">
                <a:latin typeface="Meiryo UI" panose="020B0604030504040204" pitchFamily="50" charset="-128"/>
                <a:ea typeface="Meiryo UI" panose="020B0604030504040204" pitchFamily="50" charset="-128"/>
              </a:rPr>
              <a:t>：「キャッシュレス・ロードマップ</a:t>
            </a:r>
            <a:r>
              <a:rPr kumimoji="1" lang="en-US" altLang="ja-JP" sz="1000" dirty="0" smtClean="0">
                <a:latin typeface="Meiryo UI" panose="020B0604030504040204" pitchFamily="50" charset="-128"/>
                <a:ea typeface="Meiryo UI" panose="020B0604030504040204" pitchFamily="50" charset="-128"/>
              </a:rPr>
              <a:t>2019</a:t>
            </a:r>
            <a:r>
              <a:rPr kumimoji="1" lang="ja-JP" altLang="en-US" sz="1000" dirty="0" smtClean="0">
                <a:latin typeface="Meiryo UI" panose="020B0604030504040204" pitchFamily="50" charset="-128"/>
                <a:ea typeface="Meiryo UI" panose="020B0604030504040204" pitchFamily="50" charset="-128"/>
              </a:rPr>
              <a:t>」（一般財団法人キャッシュレス推進協議会）</a:t>
            </a:r>
            <a:endParaRPr kumimoji="1" lang="ja-JP" altLang="en-US" sz="1000"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879513" y="121278"/>
            <a:ext cx="5333511"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政府主導による海外のキャッシュレス推進</a:t>
            </a:r>
            <a:endParaRPr kumimoji="1" lang="ja-JP" altLang="en-US" sz="2000" b="1" dirty="0">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152521" y="3634794"/>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4546269" y="757644"/>
            <a:ext cx="0" cy="5669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152521" y="731518"/>
            <a:ext cx="4248000" cy="307777"/>
          </a:xfrm>
          <a:prstGeom prst="rect">
            <a:avLst/>
          </a:prstGeom>
          <a:solidFill>
            <a:schemeClr val="accent1">
              <a:lumMod val="75000"/>
            </a:schemeClr>
          </a:solidFill>
          <a:ln>
            <a:noFill/>
          </a:ln>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■イギリス</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ロンドン</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a:t>
            </a:r>
            <a:r>
              <a:rPr lang="en-US" altLang="ja-JP" sz="1400" b="1" dirty="0" smtClean="0">
                <a:solidFill>
                  <a:schemeClr val="bg1"/>
                </a:solidFill>
                <a:latin typeface="Meiryo UI" panose="020B0604030504040204" pitchFamily="50" charset="-128"/>
                <a:ea typeface="Meiryo UI" panose="020B0604030504040204" pitchFamily="50" charset="-128"/>
              </a:rPr>
              <a:t>Oyster</a:t>
            </a:r>
            <a:r>
              <a:rPr lang="ja-JP" altLang="en-US" sz="1400" b="1" dirty="0" smtClean="0">
                <a:solidFill>
                  <a:schemeClr val="bg1"/>
                </a:solidFill>
                <a:latin typeface="Meiryo UI" panose="020B0604030504040204" pitchFamily="50" charset="-128"/>
                <a:ea typeface="Meiryo UI" panose="020B0604030504040204" pitchFamily="50" charset="-128"/>
              </a:rPr>
              <a:t>　</a:t>
            </a:r>
            <a:r>
              <a:rPr lang="en-US" altLang="ja-JP" sz="1400" b="1" dirty="0" smtClean="0">
                <a:solidFill>
                  <a:schemeClr val="bg1"/>
                </a:solidFill>
                <a:latin typeface="Meiryo UI" panose="020B0604030504040204" pitchFamily="50" charset="-128"/>
                <a:ea typeface="Meiryo UI" panose="020B0604030504040204" pitchFamily="50" charset="-128"/>
              </a:rPr>
              <a:t>Card/</a:t>
            </a:r>
            <a:r>
              <a:rPr lang="ja-JP" altLang="en-US" sz="1400" b="1" dirty="0" smtClean="0">
                <a:solidFill>
                  <a:schemeClr val="bg1"/>
                </a:solidFill>
                <a:latin typeface="Meiryo UI" panose="020B0604030504040204" pitchFamily="50" charset="-128"/>
                <a:ea typeface="Meiryo UI" panose="020B0604030504040204" pitchFamily="50" charset="-128"/>
              </a:rPr>
              <a:t>公共交通系＞</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4731721" y="748537"/>
            <a:ext cx="4248000" cy="307777"/>
          </a:xfrm>
          <a:prstGeom prst="rect">
            <a:avLst/>
          </a:prstGeom>
          <a:solidFill>
            <a:schemeClr val="accent1">
              <a:lumMod val="75000"/>
            </a:schemeClr>
          </a:solidFill>
          <a:ln>
            <a:noFill/>
          </a:ln>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■スウェーデン＜</a:t>
            </a:r>
            <a:r>
              <a:rPr lang="en-US" altLang="ja-JP" sz="1400" b="1" dirty="0" smtClean="0">
                <a:solidFill>
                  <a:schemeClr val="bg1"/>
                </a:solidFill>
                <a:latin typeface="Meiryo UI" panose="020B0604030504040204" pitchFamily="50" charset="-128"/>
                <a:ea typeface="Meiryo UI" panose="020B0604030504040204" pitchFamily="50" charset="-128"/>
              </a:rPr>
              <a:t>Swish</a:t>
            </a:r>
            <a:r>
              <a:rPr lang="ja-JP" altLang="en-US" sz="1400" b="1" dirty="0" smtClean="0">
                <a:solidFill>
                  <a:schemeClr val="bg1"/>
                </a:solidFill>
                <a:latin typeface="Meiryo UI" panose="020B0604030504040204" pitchFamily="50" charset="-128"/>
                <a:ea typeface="Meiryo UI" panose="020B0604030504040204" pitchFamily="50" charset="-128"/>
              </a:rPr>
              <a:t>／銀行系＞</a:t>
            </a:r>
            <a:endParaRPr lang="ja-JP" altLang="en-US" sz="1400" b="1" dirty="0">
              <a:solidFill>
                <a:schemeClr val="bg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60611" y="3737015"/>
            <a:ext cx="4248000" cy="307777"/>
          </a:xfrm>
          <a:prstGeom prst="rect">
            <a:avLst/>
          </a:prstGeom>
          <a:solidFill>
            <a:schemeClr val="accent1">
              <a:lumMod val="75000"/>
            </a:schemeClr>
          </a:solidFill>
          <a:ln>
            <a:noFill/>
          </a:ln>
        </p:spPr>
        <p:txBody>
          <a:bodyPr wrap="square">
            <a:spAutoFit/>
          </a:bodyPr>
          <a:lstStyle/>
          <a:p>
            <a:r>
              <a:rPr lang="ja-JP" altLang="en-US" sz="1400" b="1" dirty="0" smtClean="0">
                <a:solidFill>
                  <a:schemeClr val="bg1"/>
                </a:solidFill>
                <a:latin typeface="Meiryo UI" panose="020B0604030504040204" pitchFamily="50" charset="-128"/>
                <a:ea typeface="Meiryo UI" panose="020B0604030504040204" pitchFamily="50" charset="-128"/>
              </a:rPr>
              <a:t>■韓国</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ソウル市</a:t>
            </a:r>
            <a:r>
              <a:rPr lang="en-US" altLang="ja-JP" sz="1400" b="1" dirty="0" smtClean="0">
                <a:solidFill>
                  <a:schemeClr val="bg1"/>
                </a:solidFill>
                <a:latin typeface="Meiryo UI" panose="020B0604030504040204" pitchFamily="50" charset="-128"/>
                <a:ea typeface="Meiryo UI" panose="020B0604030504040204" pitchFamily="50" charset="-128"/>
              </a:rPr>
              <a:t>)</a:t>
            </a:r>
            <a:r>
              <a:rPr lang="ja-JP" altLang="en-US" sz="1400" b="1" dirty="0" smtClean="0">
                <a:solidFill>
                  <a:schemeClr val="bg1"/>
                </a:solidFill>
                <a:latin typeface="Meiryo UI" panose="020B0604030504040204" pitchFamily="50" charset="-128"/>
                <a:ea typeface="Meiryo UI" panose="020B0604030504040204" pitchFamily="50" charset="-128"/>
              </a:rPr>
              <a:t>＜</a:t>
            </a:r>
            <a:r>
              <a:rPr lang="en-US" altLang="ja-JP" sz="1400" b="1" dirty="0" smtClean="0">
                <a:solidFill>
                  <a:schemeClr val="bg1"/>
                </a:solidFill>
                <a:latin typeface="Meiryo UI" panose="020B0604030504040204" pitchFamily="50" charset="-128"/>
                <a:ea typeface="Meiryo UI" panose="020B0604030504040204" pitchFamily="50" charset="-128"/>
              </a:rPr>
              <a:t>ZERO</a:t>
            </a:r>
            <a:r>
              <a:rPr lang="ja-JP" altLang="en-US" sz="1400" b="1" dirty="0" smtClean="0">
                <a:solidFill>
                  <a:schemeClr val="bg1"/>
                </a:solidFill>
                <a:latin typeface="Meiryo UI" panose="020B0604030504040204" pitchFamily="50" charset="-128"/>
                <a:ea typeface="Meiryo UI" panose="020B0604030504040204" pitchFamily="50" charset="-128"/>
              </a:rPr>
              <a:t>　</a:t>
            </a:r>
            <a:r>
              <a:rPr lang="en-US" altLang="ja-JP" sz="1400" b="1" dirty="0" smtClean="0">
                <a:solidFill>
                  <a:schemeClr val="bg1"/>
                </a:solidFill>
                <a:latin typeface="Meiryo UI" panose="020B0604030504040204" pitchFamily="50" charset="-128"/>
                <a:ea typeface="Meiryo UI" panose="020B0604030504040204" pitchFamily="50" charset="-128"/>
              </a:rPr>
              <a:t>Pay</a:t>
            </a:r>
            <a:r>
              <a:rPr lang="ja-JP" altLang="en-US" sz="1400" b="1" dirty="0" smtClean="0">
                <a:solidFill>
                  <a:schemeClr val="bg1"/>
                </a:solidFill>
                <a:latin typeface="Meiryo UI" panose="020B0604030504040204" pitchFamily="50" charset="-128"/>
                <a:ea typeface="Meiryo UI" panose="020B0604030504040204" pitchFamily="50" charset="-128"/>
              </a:rPr>
              <a:t>／流通系＞</a:t>
            </a:r>
            <a:endParaRPr lang="ja-JP" altLang="en-US" sz="1400" b="1" dirty="0">
              <a:solidFill>
                <a:schemeClr val="bg1"/>
              </a:solidFill>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rotWithShape="1">
          <a:blip r:embed="rId2"/>
          <a:srcRect l="12853" t="45088" r="35443" b="25447"/>
          <a:stretch/>
        </p:blipFill>
        <p:spPr>
          <a:xfrm>
            <a:off x="631599" y="2508990"/>
            <a:ext cx="3317629" cy="1062931"/>
          </a:xfrm>
          <a:prstGeom prst="rect">
            <a:avLst/>
          </a:prstGeom>
        </p:spPr>
      </p:pic>
      <p:pic>
        <p:nvPicPr>
          <p:cNvPr id="20" name="図 19"/>
          <p:cNvPicPr>
            <a:picLocks noChangeAspect="1"/>
          </p:cNvPicPr>
          <p:nvPr/>
        </p:nvPicPr>
        <p:blipFill rotWithShape="1">
          <a:blip r:embed="rId3"/>
          <a:srcRect l="24699" t="32232" r="46888" b="30089"/>
          <a:stretch/>
        </p:blipFill>
        <p:spPr>
          <a:xfrm>
            <a:off x="2544948" y="4972647"/>
            <a:ext cx="1928447" cy="1437818"/>
          </a:xfrm>
          <a:prstGeom prst="rect">
            <a:avLst/>
          </a:prstGeom>
        </p:spPr>
      </p:pic>
      <p:sp>
        <p:nvSpPr>
          <p:cNvPr id="17" name="正方形/長方形 16"/>
          <p:cNvSpPr/>
          <p:nvPr/>
        </p:nvSpPr>
        <p:spPr>
          <a:xfrm>
            <a:off x="152521" y="1092423"/>
            <a:ext cx="4256090" cy="738664"/>
          </a:xfrm>
          <a:prstGeom prst="rect">
            <a:avLst/>
          </a:prstGeom>
          <a:ln>
            <a:noFill/>
          </a:ln>
        </p:spPr>
        <p:txBody>
          <a:bodyPr wrap="square">
            <a:spAutoFit/>
          </a:bodyPr>
          <a:lstStyle/>
          <a:p>
            <a:pPr marL="285750" indent="-285750">
              <a:buFont typeface="Arial" panose="020B0604020202020204" pitchFamily="34" charset="0"/>
              <a:buChar char="•"/>
            </a:pPr>
            <a:r>
              <a:rPr lang="en-US" altLang="ja-JP" sz="1400" dirty="0" smtClean="0">
                <a:latin typeface="Meiryo UI" panose="020B0604030504040204" pitchFamily="50" charset="-128"/>
                <a:ea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rPr>
              <a:t>年のオリンピックを契機に、キャッシュレスの推進が図られ、ロンドン全店舗の</a:t>
            </a:r>
            <a:r>
              <a:rPr lang="en-US" altLang="ja-JP" sz="1400" dirty="0" smtClean="0">
                <a:latin typeface="Meiryo UI" panose="020B0604030504040204" pitchFamily="50" charset="-128"/>
                <a:ea typeface="Meiryo UI" panose="020B0604030504040204" pitchFamily="50" charset="-128"/>
              </a:rPr>
              <a:t>62</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45</a:t>
            </a:r>
            <a:r>
              <a:rPr lang="ja-JP" altLang="en-US" sz="1400" dirty="0" smtClean="0">
                <a:latin typeface="Meiryo UI" panose="020B0604030504040204" pitchFamily="50" charset="-128"/>
                <a:ea typeface="Meiryo UI" panose="020B0604030504040204" pitchFamily="50" charset="-128"/>
              </a:rPr>
              <a:t>万店）がタッチ決済に対応。</a:t>
            </a:r>
            <a:endParaRPr lang="en-US" altLang="ja-JP" sz="1400" dirty="0" smtClean="0">
              <a:latin typeface="Meiryo UI" panose="020B0604030504040204" pitchFamily="50" charset="-128"/>
              <a:ea typeface="Meiryo UI" panose="020B0604030504040204" pitchFamily="50" charset="-128"/>
            </a:endParaRPr>
          </a:p>
        </p:txBody>
      </p:sp>
      <p:sp>
        <p:nvSpPr>
          <p:cNvPr id="23" name="正方形/長方形 22"/>
          <p:cNvSpPr/>
          <p:nvPr/>
        </p:nvSpPr>
        <p:spPr>
          <a:xfrm>
            <a:off x="4683928" y="1103204"/>
            <a:ext cx="4238418" cy="1169551"/>
          </a:xfrm>
          <a:prstGeom prst="rect">
            <a:avLst/>
          </a:prstGeom>
          <a:ln>
            <a:noFill/>
          </a:ln>
        </p:spPr>
        <p:txBody>
          <a:bodyPr wrap="square">
            <a:spAutoFit/>
          </a:bodyPr>
          <a:lstStyle/>
          <a:p>
            <a:pPr marL="285750" indent="-285750">
              <a:buFont typeface="Arial" panose="020B0604020202020204" pitchFamily="34" charset="0"/>
              <a:buChar char="•"/>
            </a:pPr>
            <a:r>
              <a:rPr lang="en-US" altLang="ja-JP" sz="1400" dirty="0" smtClean="0">
                <a:latin typeface="Meiryo UI" panose="020B0604030504040204" pitchFamily="50" charset="-128"/>
                <a:ea typeface="Meiryo UI" panose="020B0604030504040204" pitchFamily="50" charset="-128"/>
              </a:rPr>
              <a:t>2012</a:t>
            </a:r>
            <a:r>
              <a:rPr lang="ja-JP" altLang="en-US" sz="1400" dirty="0">
                <a:latin typeface="Meiryo UI" panose="020B0604030504040204" pitchFamily="50" charset="-128"/>
                <a:ea typeface="Meiryo UI" panose="020B0604030504040204" pitchFamily="50" charset="-128"/>
              </a:rPr>
              <a:t>年、スウェーデンの大手銀行が共同開発により</a:t>
            </a:r>
            <a:r>
              <a:rPr lang="ja-JP" altLang="en-US" sz="1400" dirty="0" smtClean="0">
                <a:latin typeface="Meiryo UI" panose="020B0604030504040204" pitchFamily="50" charset="-128"/>
                <a:ea typeface="Meiryo UI" panose="020B0604030504040204" pitchFamily="50" charset="-128"/>
              </a:rPr>
              <a:t>、個</a:t>
            </a:r>
            <a:r>
              <a:rPr lang="ja-JP" altLang="en-US" sz="1400" dirty="0">
                <a:latin typeface="Meiryo UI" panose="020B0604030504040204" pitchFamily="50" charset="-128"/>
                <a:ea typeface="Meiryo UI" panose="020B0604030504040204" pitchFamily="50" charset="-128"/>
              </a:rPr>
              <a:t>人間送金サービスアプリ「</a:t>
            </a:r>
            <a:r>
              <a:rPr lang="en-US" altLang="ja-JP" sz="1400" dirty="0">
                <a:latin typeface="Meiryo UI" panose="020B0604030504040204" pitchFamily="50" charset="-128"/>
                <a:ea typeface="Meiryo UI" panose="020B0604030504040204" pitchFamily="50" charset="-128"/>
              </a:rPr>
              <a:t>Swish</a:t>
            </a:r>
            <a:r>
              <a:rPr lang="ja-JP" altLang="en-US" sz="1400" dirty="0">
                <a:latin typeface="Meiryo UI" panose="020B0604030504040204" pitchFamily="50" charset="-128"/>
                <a:ea typeface="Meiryo UI" panose="020B0604030504040204" pitchFamily="50" charset="-128"/>
              </a:rPr>
              <a:t>」の提供を開始</a:t>
            </a:r>
            <a:r>
              <a:rPr lang="ja-JP" altLang="en-US" sz="1400" dirty="0" smtClean="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marL="273050"/>
            <a:r>
              <a:rPr lang="ja-JP" altLang="en-US" sz="1400" dirty="0" smtClean="0">
                <a:latin typeface="Meiryo UI" panose="020B0604030504040204" pitchFamily="50" charset="-128"/>
                <a:ea typeface="Meiryo UI" panose="020B0604030504040204" pitchFamily="50" charset="-128"/>
              </a:rPr>
              <a:t>お互いの</a:t>
            </a:r>
            <a:r>
              <a:rPr lang="ja-JP" altLang="en-US" sz="1400" b="1" u="sng" dirty="0" smtClean="0">
                <a:latin typeface="Meiryo UI" panose="020B0604030504040204" pitchFamily="50" charset="-128"/>
                <a:ea typeface="Meiryo UI" panose="020B0604030504040204" pitchFamily="50" charset="-128"/>
              </a:rPr>
              <a:t>電話番号だけを使い指定の銀行</a:t>
            </a:r>
            <a:r>
              <a:rPr lang="ja-JP" altLang="en-US" sz="1400" b="1" u="sng" dirty="0">
                <a:latin typeface="Meiryo UI" panose="020B0604030504040204" pitchFamily="50" charset="-128"/>
                <a:ea typeface="Meiryo UI" panose="020B0604030504040204" pitchFamily="50" charset="-128"/>
              </a:rPr>
              <a:t>口座</a:t>
            </a:r>
            <a:r>
              <a:rPr lang="ja-JP" altLang="en-US" sz="1400" b="1" u="sng" dirty="0" smtClean="0">
                <a:latin typeface="Meiryo UI" panose="020B0604030504040204" pitchFamily="50" charset="-128"/>
                <a:ea typeface="Meiryo UI" panose="020B0604030504040204" pitchFamily="50" charset="-128"/>
              </a:rPr>
              <a:t>へ送金</a:t>
            </a:r>
            <a:r>
              <a:rPr lang="ja-JP" altLang="en-US" sz="1400" b="1" u="sng" dirty="0">
                <a:latin typeface="Meiryo UI" panose="020B0604030504040204" pitchFamily="50" charset="-128"/>
                <a:ea typeface="Meiryo UI" panose="020B0604030504040204" pitchFamily="50" charset="-128"/>
              </a:rPr>
              <a:t>が</a:t>
            </a:r>
            <a:r>
              <a:rPr lang="ja-JP" altLang="en-US" sz="1400" b="1" u="sng" dirty="0" smtClean="0">
                <a:latin typeface="Meiryo UI" panose="020B0604030504040204" pitchFamily="50" charset="-128"/>
                <a:ea typeface="Meiryo UI" panose="020B0604030504040204" pitchFamily="50" charset="-128"/>
              </a:rPr>
              <a:t>可能</a:t>
            </a:r>
            <a:r>
              <a:rPr lang="ja-JP" altLang="en-US" sz="14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2019</a:t>
            </a:r>
            <a:r>
              <a:rPr lang="ja-JP" altLang="en-US" sz="1200" dirty="0" smtClean="0">
                <a:latin typeface="Meiryo UI" panose="020B0604030504040204" pitchFamily="50" charset="-128"/>
                <a:ea typeface="Meiryo UI" panose="020B0604030504040204" pitchFamily="50" charset="-128"/>
              </a:rPr>
              <a:t>年時点で人口の約</a:t>
            </a:r>
            <a:r>
              <a:rPr lang="en-US" altLang="ja-JP" sz="1200" dirty="0" smtClean="0">
                <a:latin typeface="Meiryo UI" panose="020B0604030504040204" pitchFamily="50" charset="-128"/>
                <a:ea typeface="Meiryo UI" panose="020B0604030504040204" pitchFamily="50" charset="-128"/>
              </a:rPr>
              <a:t>70%</a:t>
            </a:r>
            <a:r>
              <a:rPr lang="ja-JP" altLang="en-US" sz="1200" dirty="0" smtClean="0">
                <a:latin typeface="Meiryo UI" panose="020B0604030504040204" pitchFamily="50" charset="-128"/>
                <a:ea typeface="Meiryo UI" panose="020B0604030504040204" pitchFamily="50" charset="-128"/>
              </a:rPr>
              <a:t>が利用）</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sp>
        <p:nvSpPr>
          <p:cNvPr id="25" name="正方形/長方形 24"/>
          <p:cNvSpPr/>
          <p:nvPr/>
        </p:nvSpPr>
        <p:spPr>
          <a:xfrm>
            <a:off x="203555" y="4162706"/>
            <a:ext cx="4256090" cy="738664"/>
          </a:xfrm>
          <a:prstGeom prst="rect">
            <a:avLst/>
          </a:prstGeom>
          <a:ln>
            <a:noFill/>
          </a:ln>
        </p:spPr>
        <p:txBody>
          <a:bodyPr wrap="square">
            <a:spAutoFit/>
          </a:bodyPr>
          <a:lstStyle/>
          <a:p>
            <a:pPr marL="285750" indent="-285750">
              <a:buFont typeface="Arial" panose="020B0604020202020204" pitchFamily="34" charset="0"/>
              <a:buChar char="•"/>
            </a:pPr>
            <a:r>
              <a:rPr lang="en-US" altLang="ja-JP" sz="1400" dirty="0" smtClean="0">
                <a:latin typeface="Meiryo UI" panose="020B0604030504040204" pitchFamily="50" charset="-128"/>
                <a:ea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rPr>
              <a:t>年から「</a:t>
            </a:r>
            <a:r>
              <a:rPr lang="en-US" altLang="ja-JP" sz="1400" dirty="0" smtClean="0">
                <a:latin typeface="Meiryo UI" panose="020B0604030504040204" pitchFamily="50" charset="-128"/>
                <a:ea typeface="Meiryo UI" panose="020B0604030504040204" pitchFamily="50" charset="-128"/>
              </a:rPr>
              <a:t>ZERO</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Pay</a:t>
            </a:r>
            <a:r>
              <a:rPr lang="ja-JP" altLang="en-US" sz="1400" dirty="0" smtClean="0">
                <a:latin typeface="Meiryo UI" panose="020B0604030504040204" pitchFamily="50" charset="-128"/>
                <a:ea typeface="Meiryo UI" panose="020B0604030504040204" pitchFamily="50" charset="-128"/>
              </a:rPr>
              <a:t>」と呼ばれるコード決済の提供を試験的に開始。</a:t>
            </a:r>
            <a:r>
              <a:rPr lang="ja-JP" altLang="en-US" sz="1400" b="1" u="sng" dirty="0" smtClean="0">
                <a:latin typeface="Meiryo UI" panose="020B0604030504040204" pitchFamily="50" charset="-128"/>
                <a:ea typeface="Meiryo UI" panose="020B0604030504040204" pitchFamily="50" charset="-128"/>
              </a:rPr>
              <a:t>小規模の個人事業主には、決済手数料０％で提供されている。</a:t>
            </a:r>
            <a:endParaRPr lang="en-US" altLang="ja-JP" sz="1400" b="1" u="sng" dirty="0" smtClean="0">
              <a:latin typeface="Meiryo UI" panose="020B0604030504040204" pitchFamily="50" charset="-128"/>
              <a:ea typeface="Meiryo UI" panose="020B0604030504040204" pitchFamily="50" charset="-128"/>
            </a:endParaRPr>
          </a:p>
        </p:txBody>
      </p:sp>
      <p:sp>
        <p:nvSpPr>
          <p:cNvPr id="27" name="正方形/長方形 26"/>
          <p:cNvSpPr/>
          <p:nvPr/>
        </p:nvSpPr>
        <p:spPr>
          <a:xfrm>
            <a:off x="203555" y="5009976"/>
            <a:ext cx="2340170" cy="1169551"/>
          </a:xfrm>
          <a:prstGeom prst="rect">
            <a:avLst/>
          </a:prstGeom>
        </p:spPr>
        <p:txBody>
          <a:bodyPr wrap="square">
            <a:spAutoFit/>
          </a:bodyPr>
          <a:lstStyle/>
          <a:p>
            <a:pPr marL="171450" indent="-1714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現在、銀行</a:t>
            </a:r>
            <a:r>
              <a:rPr lang="en-US" altLang="ja-JP" sz="1400" dirty="0" smtClean="0">
                <a:latin typeface="Meiryo UI" panose="020B0604030504040204" pitchFamily="50" charset="-128"/>
                <a:ea typeface="Meiryo UI" panose="020B0604030504040204" pitchFamily="50" charset="-128"/>
              </a:rPr>
              <a:t>20</a:t>
            </a:r>
            <a:r>
              <a:rPr lang="ja-JP" altLang="en-US" sz="1400" dirty="0" smtClean="0">
                <a:latin typeface="Meiryo UI" panose="020B0604030504040204" pitchFamily="50" charset="-128"/>
                <a:ea typeface="Meiryo UI" panose="020B0604030504040204" pitchFamily="50" charset="-128"/>
              </a:rPr>
              <a:t>行、決済事業者</a:t>
            </a:r>
            <a:r>
              <a:rPr lang="en-US" altLang="ja-JP" sz="1400" dirty="0" smtClean="0">
                <a:latin typeface="Meiryo UI" panose="020B0604030504040204" pitchFamily="50" charset="-128"/>
                <a:ea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rPr>
              <a:t>社が参加。</a:t>
            </a:r>
            <a:r>
              <a:rPr lang="ja-JP" altLang="en-US" sz="1400" b="1" u="sng" dirty="0" smtClean="0">
                <a:latin typeface="Meiryo UI" panose="020B0604030504040204" pitchFamily="50" charset="-128"/>
                <a:ea typeface="Meiryo UI" panose="020B0604030504040204" pitchFamily="50" charset="-128"/>
              </a:rPr>
              <a:t>各事業者の既存アプリで利用可能</a:t>
            </a:r>
            <a:r>
              <a:rPr lang="ja-JP" altLang="en-US" sz="1400" dirty="0" smtClean="0">
                <a:latin typeface="Meiryo UI" panose="020B0604030504040204" pitchFamily="50" charset="-128"/>
                <a:ea typeface="Meiryo UI" panose="020B0604030504040204" pitchFamily="50" charset="-128"/>
              </a:rPr>
              <a:t>なことが参入障壁を下げる要因となっている。</a:t>
            </a:r>
            <a:endParaRPr lang="ja-JP" altLang="en-US" sz="14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4"/>
          <a:stretch>
            <a:fillRect/>
          </a:stretch>
        </p:blipFill>
        <p:spPr>
          <a:xfrm>
            <a:off x="7191114" y="2312765"/>
            <a:ext cx="1830632" cy="899206"/>
          </a:xfrm>
          <a:prstGeom prst="rect">
            <a:avLst/>
          </a:prstGeom>
        </p:spPr>
      </p:pic>
      <p:sp>
        <p:nvSpPr>
          <p:cNvPr id="2" name="テキスト ボックス 1"/>
          <p:cNvSpPr txBox="1"/>
          <p:nvPr/>
        </p:nvSpPr>
        <p:spPr>
          <a:xfrm>
            <a:off x="7271647" y="2083985"/>
            <a:ext cx="1800493"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icrosoft Himalaya" panose="01010100010101010101" pitchFamily="2" charset="0"/>
              </a:rPr>
              <a:t>Swish</a:t>
            </a:r>
            <a:r>
              <a:rPr kumimoji="1" lang="ja-JP" altLang="en-US" sz="1050" dirty="0" smtClean="0">
                <a:latin typeface="Meiryo UI" panose="020B0604030504040204" pitchFamily="50" charset="-128"/>
                <a:ea typeface="Meiryo UI" panose="020B0604030504040204" pitchFamily="50" charset="-128"/>
                <a:cs typeface="Microsoft Himalaya" panose="01010100010101010101" pitchFamily="2" charset="0"/>
              </a:rPr>
              <a:t>のイメージ</a:t>
            </a:r>
            <a:r>
              <a:rPr kumimoji="1" lang="ja-JP" altLang="en-US" sz="700" dirty="0" smtClean="0">
                <a:latin typeface="Meiryo UI" panose="020B0604030504040204" pitchFamily="50" charset="-128"/>
                <a:ea typeface="Meiryo UI" panose="020B0604030504040204" pitchFamily="50" charset="-128"/>
                <a:cs typeface="Microsoft Himalaya" panose="01010100010101010101" pitchFamily="2" charset="0"/>
              </a:rPr>
              <a:t>（</a:t>
            </a:r>
            <a:r>
              <a:rPr kumimoji="1" lang="en-US" altLang="ja-JP" sz="700" dirty="0" smtClean="0">
                <a:latin typeface="Meiryo UI" panose="020B0604030504040204" pitchFamily="50" charset="-128"/>
                <a:ea typeface="Meiryo UI" panose="020B0604030504040204" pitchFamily="50" charset="-128"/>
                <a:cs typeface="Microsoft Himalaya" panose="01010100010101010101" pitchFamily="2" charset="0"/>
              </a:rPr>
              <a:t>Swish HP</a:t>
            </a:r>
            <a:r>
              <a:rPr kumimoji="1" lang="ja-JP" altLang="en-US" sz="700" dirty="0" smtClean="0">
                <a:latin typeface="Meiryo UI" panose="020B0604030504040204" pitchFamily="50" charset="-128"/>
                <a:ea typeface="Meiryo UI" panose="020B0604030504040204" pitchFamily="50" charset="-128"/>
                <a:cs typeface="Microsoft Himalaya" panose="01010100010101010101" pitchFamily="2" charset="0"/>
              </a:rPr>
              <a:t>より）</a:t>
            </a:r>
            <a:endPar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0" name="テキスト ボックス 29"/>
          <p:cNvSpPr txBox="1"/>
          <p:nvPr/>
        </p:nvSpPr>
        <p:spPr>
          <a:xfrm>
            <a:off x="4720565" y="4279705"/>
            <a:ext cx="4323956" cy="1631216"/>
          </a:xfrm>
          <a:prstGeom prst="rect">
            <a:avLst/>
          </a:prstGeom>
          <a:noFill/>
        </p:spPr>
        <p:txBody>
          <a:bodyPr wrap="square" rtlCol="0">
            <a:spAutoFit/>
          </a:bodyPr>
          <a:lstStyle/>
          <a:p>
            <a:r>
              <a:rPr kumimoji="1" lang="ja-JP" altLang="en-US" sz="2000" b="1" dirty="0" smtClean="0">
                <a:latin typeface="Meiryo UI" panose="020B0604030504040204" pitchFamily="50" charset="-128"/>
                <a:ea typeface="Meiryo UI" panose="020B0604030504040204" pitchFamily="50" charset="-128"/>
              </a:rPr>
              <a:t>海外で</a:t>
            </a:r>
            <a:r>
              <a:rPr kumimoji="1" lang="ja-JP" altLang="en-US" sz="2000" b="1" dirty="0">
                <a:latin typeface="Meiryo UI" panose="020B0604030504040204" pitchFamily="50" charset="-128"/>
                <a:ea typeface="Meiryo UI" panose="020B0604030504040204" pitchFamily="50" charset="-128"/>
              </a:rPr>
              <a:t>は</a:t>
            </a:r>
            <a:r>
              <a:rPr kumimoji="1" lang="ja-JP" altLang="en-US" sz="2000" b="1" dirty="0" smtClean="0">
                <a:latin typeface="Meiryo UI" panose="020B0604030504040204" pitchFamily="50" charset="-128"/>
                <a:ea typeface="Meiryo UI" panose="020B0604030504040204" pitchFamily="50" charset="-128"/>
              </a:rPr>
              <a:t>、政府主導によるキャッシュレス化の取組みや、完全キャッシュレス化（非現金化）・ インセンティブの付与といった施策により、キャッシュレス化がさらに進んでいく状況</a:t>
            </a:r>
            <a:endParaRPr kumimoji="1" lang="en-US" altLang="ja-JP" sz="2000" b="1" dirty="0" smtClean="0">
              <a:latin typeface="Meiryo UI" panose="020B0604030504040204" pitchFamily="50" charset="-128"/>
              <a:ea typeface="Meiryo UI" panose="020B0604030504040204" pitchFamily="50" charset="-128"/>
            </a:endParaRPr>
          </a:p>
        </p:txBody>
      </p:sp>
      <p:sp>
        <p:nvSpPr>
          <p:cNvPr id="24" name="正方形/長方形 23"/>
          <p:cNvSpPr/>
          <p:nvPr/>
        </p:nvSpPr>
        <p:spPr>
          <a:xfrm>
            <a:off x="4683927" y="2118077"/>
            <a:ext cx="2587719" cy="1384995"/>
          </a:xfrm>
          <a:prstGeom prst="rect">
            <a:avLst/>
          </a:prstGeom>
        </p:spPr>
        <p:txBody>
          <a:bodyPr wrap="square">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rPr>
              <a:t>同国</a:t>
            </a:r>
            <a:r>
              <a:rPr lang="ja-JP" altLang="en-US" sz="1400" dirty="0">
                <a:latin typeface="Meiryo UI" panose="020B0604030504040204" pitchFamily="50" charset="-128"/>
                <a:ea typeface="Meiryo UI" panose="020B0604030504040204" pitchFamily="50" charset="-128"/>
              </a:rPr>
              <a:t>では、出生時に１０桁の個人識別番号を付与。この番号がなければ銀行口座の開設から、病院の予約、確定申告</a:t>
            </a:r>
            <a:r>
              <a:rPr lang="ja-JP" altLang="en-US" sz="1400" dirty="0" smtClean="0">
                <a:latin typeface="Meiryo UI" panose="020B0604030504040204" pitchFamily="50" charset="-128"/>
                <a:ea typeface="Meiryo UI" panose="020B0604030504040204" pitchFamily="50" charset="-128"/>
              </a:rPr>
              <a:t>まで、何</a:t>
            </a:r>
            <a:r>
              <a:rPr lang="ja-JP" altLang="en-US" sz="1400" dirty="0">
                <a:latin typeface="Meiryo UI" panose="020B0604030504040204" pitchFamily="50" charset="-128"/>
                <a:ea typeface="Meiryo UI" panose="020B0604030504040204" pitchFamily="50" charset="-128"/>
              </a:rPr>
              <a:t>もできないほどまでに普及している。</a:t>
            </a:r>
            <a:endParaRPr lang="en-US" altLang="ja-JP" sz="1400" dirty="0">
              <a:latin typeface="Meiryo UI" panose="020B0604030504040204" pitchFamily="50" charset="-128"/>
              <a:ea typeface="Meiryo UI" panose="020B0604030504040204" pitchFamily="50" charset="-128"/>
            </a:endParaRPr>
          </a:p>
        </p:txBody>
      </p:sp>
      <p:sp>
        <p:nvSpPr>
          <p:cNvPr id="21" name="正方形/長方形 20"/>
          <p:cNvSpPr/>
          <p:nvPr/>
        </p:nvSpPr>
        <p:spPr>
          <a:xfrm>
            <a:off x="152521" y="1817877"/>
            <a:ext cx="4256090" cy="738664"/>
          </a:xfrm>
          <a:prstGeom prst="rect">
            <a:avLst/>
          </a:prstGeom>
          <a:ln>
            <a:noFill/>
          </a:ln>
        </p:spPr>
        <p:txBody>
          <a:bodyPr wrap="square">
            <a:spAutoFit/>
          </a:bodyPr>
          <a:lstStyle/>
          <a:p>
            <a:pPr marL="285750" indent="-285750">
              <a:buFont typeface="Arial" panose="020B0604020202020204" pitchFamily="34" charset="0"/>
              <a:buChar char="•"/>
            </a:pPr>
            <a:r>
              <a:rPr lang="ja-JP" altLang="en-US" sz="1400" b="1" u="sng" dirty="0" smtClean="0">
                <a:latin typeface="Meiryo UI" panose="020B0604030504040204" pitchFamily="50" charset="-128"/>
                <a:ea typeface="Meiryo UI" panose="020B0604030504040204" pitchFamily="50" charset="-128"/>
              </a:rPr>
              <a:t>ロンドンバスは現金での乗車ができなくなり、</a:t>
            </a:r>
            <a:r>
              <a:rPr lang="ja-JP" altLang="en-US" sz="1400" dirty="0" smtClean="0">
                <a:latin typeface="Meiryo UI" panose="020B0604030504040204" pitchFamily="50" charset="-128"/>
                <a:ea typeface="Meiryo UI" panose="020B0604030504040204" pitchFamily="50" charset="-128"/>
              </a:rPr>
              <a:t>オイスターカード（</a:t>
            </a:r>
            <a:r>
              <a:rPr lang="en-US" altLang="ja-JP" sz="1400" dirty="0" smtClean="0">
                <a:latin typeface="Meiryo UI" panose="020B0604030504040204" pitchFamily="50" charset="-128"/>
                <a:ea typeface="Meiryo UI" panose="020B0604030504040204" pitchFamily="50" charset="-128"/>
              </a:rPr>
              <a:t>IC</a:t>
            </a:r>
            <a:r>
              <a:rPr lang="ja-JP" altLang="en-US" sz="1400" dirty="0" smtClean="0">
                <a:latin typeface="Meiryo UI" panose="020B0604030504040204" pitchFamily="50" charset="-128"/>
                <a:ea typeface="Meiryo UI" panose="020B0604030504040204" pitchFamily="50" charset="-128"/>
              </a:rPr>
              <a:t>カード）に加え、クレジットカードやデビットカードで乗車可能に。</a:t>
            </a:r>
            <a:endParaRPr lang="en-US" altLang="ja-JP" sz="1400" dirty="0" smtClean="0">
              <a:latin typeface="Meiryo UI" panose="020B0604030504040204" pitchFamily="50" charset="-128"/>
              <a:ea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833FD9DB-8AA9-4F3D-AD0E-5B9A4C1D4898}" type="slidenum">
              <a:rPr kumimoji="1" lang="ja-JP" altLang="en-US" smtClean="0"/>
              <a:t>8</a:t>
            </a:fld>
            <a:endParaRPr kumimoji="1" lang="ja-JP" altLang="en-US" dirty="0"/>
          </a:p>
        </p:txBody>
      </p:sp>
      <p:cxnSp>
        <p:nvCxnSpPr>
          <p:cNvPr id="22" name="直線コネクタ 21"/>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587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37310" y="72839"/>
            <a:ext cx="6469380" cy="461665"/>
          </a:xfrm>
          <a:prstGeom prst="rect">
            <a:avLst/>
          </a:prstGeom>
          <a:noFill/>
        </p:spPr>
        <p:txBody>
          <a:bodyPr wrap="square" rtlCol="0">
            <a:spAutoFit/>
          </a:bodyPr>
          <a:lstStyle/>
          <a:p>
            <a:pPr algn="ctr"/>
            <a:r>
              <a:rPr kumimoji="1" lang="ja-JP" altLang="en-US" sz="2400" b="1" dirty="0">
                <a:latin typeface="Meiryo UI" panose="020B0604030504040204" pitchFamily="50" charset="-128"/>
                <a:ea typeface="Meiryo UI" panose="020B0604030504040204" pitchFamily="50" charset="-128"/>
              </a:rPr>
              <a:t>訪日外国人旅行者の決済手段に関する状況①</a:t>
            </a:r>
          </a:p>
        </p:txBody>
      </p:sp>
      <p:sp>
        <p:nvSpPr>
          <p:cNvPr id="15" name="正方形/長方形 14"/>
          <p:cNvSpPr/>
          <p:nvPr/>
        </p:nvSpPr>
        <p:spPr>
          <a:xfrm>
            <a:off x="190730" y="6203186"/>
            <a:ext cx="8175371" cy="553998"/>
          </a:xfrm>
          <a:prstGeom prst="rect">
            <a:avLst/>
          </a:prstGeom>
          <a:ln w="12700">
            <a:noFill/>
            <a:prstDash val="solid"/>
          </a:ln>
        </p:spPr>
        <p:txBody>
          <a:bodyPr wrap="square">
            <a:spAutoFit/>
          </a:bodyPr>
          <a:lstStyle/>
          <a:p>
            <a:r>
              <a:rPr lang="ja-JP" altLang="en-US" sz="1000" dirty="0" smtClean="0">
                <a:solidFill>
                  <a:srgbClr val="000000"/>
                </a:solidFill>
                <a:latin typeface="Meiryo UI" panose="020B0604030504040204" pitchFamily="50" charset="-128"/>
                <a:ea typeface="Meiryo UI" panose="020B0604030504040204" pitchFamily="50" charset="-128"/>
              </a:rPr>
              <a:t>出典：平成</a:t>
            </a:r>
            <a:r>
              <a:rPr lang="en-US" altLang="ja-JP" sz="1000" dirty="0">
                <a:solidFill>
                  <a:srgbClr val="000000"/>
                </a:solidFill>
                <a:latin typeface="Meiryo UI" panose="020B0604030504040204" pitchFamily="50" charset="-128"/>
                <a:ea typeface="Meiryo UI" panose="020B0604030504040204" pitchFamily="50" charset="-128"/>
              </a:rPr>
              <a:t>30</a:t>
            </a:r>
            <a:r>
              <a:rPr lang="ja-JP" altLang="en-US" sz="1000" dirty="0" smtClean="0">
                <a:solidFill>
                  <a:srgbClr val="000000"/>
                </a:solidFill>
                <a:latin typeface="Meiryo UI" panose="020B0604030504040204" pitchFamily="50" charset="-128"/>
                <a:ea typeface="Meiryo UI" panose="020B0604030504040204" pitchFamily="50" charset="-128"/>
              </a:rPr>
              <a:t>年度 「</a:t>
            </a:r>
            <a:r>
              <a:rPr lang="ja-JP" altLang="en-US" sz="1000" dirty="0">
                <a:solidFill>
                  <a:srgbClr val="000000"/>
                </a:solidFill>
                <a:latin typeface="Meiryo UI" panose="020B0604030504040204" pitchFamily="50" charset="-128"/>
                <a:ea typeface="Meiryo UI" panose="020B0604030504040204" pitchFamily="50" charset="-128"/>
              </a:rPr>
              <a:t>訪日外国人旅行者の受入環境整備に関するアンケート」（観光庁</a:t>
            </a:r>
            <a:r>
              <a:rPr lang="ja-JP" altLang="en-US" sz="1000" dirty="0" smtClean="0">
                <a:solidFill>
                  <a:srgbClr val="000000"/>
                </a:solidFill>
                <a:latin typeface="Meiryo UI" panose="020B0604030504040204" pitchFamily="50" charset="-128"/>
                <a:ea typeface="Meiryo UI" panose="020B0604030504040204" pitchFamily="50" charset="-128"/>
              </a:rPr>
              <a:t>）</a:t>
            </a:r>
            <a:r>
              <a:rPr lang="ja-JP" altLang="en-US" sz="1000" dirty="0">
                <a:solidFill>
                  <a:srgbClr val="000000"/>
                </a:solidFill>
                <a:latin typeface="Meiryo UI" panose="020B0604030504040204" pitchFamily="50" charset="-128"/>
                <a:ea typeface="Meiryo UI" panose="020B0604030504040204" pitchFamily="50" charset="-128"/>
              </a:rPr>
              <a:t>　</a:t>
            </a:r>
            <a:endParaRPr lang="en-US" altLang="ja-JP" sz="1000" dirty="0">
              <a:solidFill>
                <a:srgbClr val="000000"/>
              </a:solidFill>
              <a:latin typeface="Meiryo UI" panose="020B0604030504040204" pitchFamily="50" charset="-128"/>
              <a:ea typeface="Meiryo UI" panose="020B0604030504040204" pitchFamily="50" charset="-128"/>
            </a:endParaRPr>
          </a:p>
          <a:p>
            <a:r>
              <a:rPr lang="en-US" altLang="ja-JP" sz="1000" dirty="0" smtClean="0">
                <a:solidFill>
                  <a:srgbClr val="000000"/>
                </a:solidFill>
                <a:latin typeface="Meiryo UI" panose="020B0604030504040204" pitchFamily="50" charset="-128"/>
                <a:ea typeface="Meiryo UI" panose="020B0604030504040204" pitchFamily="50" charset="-128"/>
              </a:rPr>
              <a:t>※</a:t>
            </a:r>
            <a:r>
              <a:rPr lang="ja-JP" altLang="en-US" sz="1000" dirty="0" smtClean="0">
                <a:solidFill>
                  <a:srgbClr val="000000"/>
                </a:solidFill>
                <a:latin typeface="Meiryo UI" panose="020B0604030504040204" pitchFamily="50" charset="-128"/>
                <a:ea typeface="Meiryo UI" panose="020B0604030504040204" pitchFamily="50" charset="-128"/>
              </a:rPr>
              <a:t>訪日</a:t>
            </a:r>
            <a:r>
              <a:rPr lang="ja-JP" altLang="en-US" sz="1000" dirty="0">
                <a:solidFill>
                  <a:srgbClr val="000000"/>
                </a:solidFill>
                <a:latin typeface="Meiryo UI" panose="020B0604030504040204" pitchFamily="50" charset="-128"/>
                <a:ea typeface="Meiryo UI" panose="020B0604030504040204" pitchFamily="50" charset="-128"/>
              </a:rPr>
              <a:t>外国人利用者の多い空港（成田</a:t>
            </a:r>
            <a:r>
              <a:rPr lang="en-US" altLang="ja-JP" sz="1000" dirty="0">
                <a:solidFill>
                  <a:srgbClr val="000000"/>
                </a:solidFill>
                <a:latin typeface="Meiryo UI" panose="020B0604030504040204" pitchFamily="50" charset="-128"/>
                <a:ea typeface="Meiryo UI" panose="020B0604030504040204" pitchFamily="50" charset="-128"/>
              </a:rPr>
              <a:t>:1,228</a:t>
            </a:r>
            <a:r>
              <a:rPr lang="ja-JP" altLang="en-US" sz="1000" dirty="0">
                <a:solidFill>
                  <a:srgbClr val="000000"/>
                </a:solidFill>
                <a:latin typeface="Meiryo UI" panose="020B0604030504040204" pitchFamily="50" charset="-128"/>
                <a:ea typeface="Meiryo UI" panose="020B0604030504040204" pitchFamily="50" charset="-128"/>
              </a:rPr>
              <a:t>件 東京</a:t>
            </a:r>
            <a:r>
              <a:rPr lang="en-US" altLang="ja-JP" sz="1000" dirty="0">
                <a:solidFill>
                  <a:srgbClr val="000000"/>
                </a:solidFill>
                <a:latin typeface="Meiryo UI" panose="020B0604030504040204" pitchFamily="50" charset="-128"/>
                <a:ea typeface="Meiryo UI" panose="020B0604030504040204" pitchFamily="50" charset="-128"/>
              </a:rPr>
              <a:t>:799</a:t>
            </a:r>
            <a:r>
              <a:rPr lang="ja-JP" altLang="en-US" sz="1000" dirty="0">
                <a:solidFill>
                  <a:srgbClr val="000000"/>
                </a:solidFill>
                <a:latin typeface="Meiryo UI" panose="020B0604030504040204" pitchFamily="50" charset="-128"/>
                <a:ea typeface="Meiryo UI" panose="020B0604030504040204" pitchFamily="50" charset="-128"/>
              </a:rPr>
              <a:t>件 関西</a:t>
            </a:r>
            <a:r>
              <a:rPr lang="en-US" altLang="ja-JP" sz="1000" dirty="0">
                <a:solidFill>
                  <a:srgbClr val="000000"/>
                </a:solidFill>
                <a:latin typeface="Meiryo UI" panose="020B0604030504040204" pitchFamily="50" charset="-128"/>
                <a:ea typeface="Meiryo UI" panose="020B0604030504040204" pitchFamily="50" charset="-128"/>
              </a:rPr>
              <a:t>:1,531</a:t>
            </a:r>
            <a:r>
              <a:rPr lang="ja-JP" altLang="en-US" sz="1000" dirty="0">
                <a:solidFill>
                  <a:srgbClr val="000000"/>
                </a:solidFill>
                <a:latin typeface="Meiryo UI" panose="020B0604030504040204" pitchFamily="50" charset="-128"/>
                <a:ea typeface="Meiryo UI" panose="020B0604030504040204" pitchFamily="50" charset="-128"/>
              </a:rPr>
              <a:t>件 福岡</a:t>
            </a:r>
            <a:r>
              <a:rPr lang="en-US" altLang="ja-JP" sz="1000" dirty="0">
                <a:solidFill>
                  <a:srgbClr val="000000"/>
                </a:solidFill>
                <a:latin typeface="Meiryo UI" panose="020B0604030504040204" pitchFamily="50" charset="-128"/>
                <a:ea typeface="Meiryo UI" panose="020B0604030504040204" pitchFamily="50" charset="-128"/>
              </a:rPr>
              <a:t>:479</a:t>
            </a:r>
            <a:r>
              <a:rPr lang="ja-JP" altLang="en-US" sz="1000" dirty="0">
                <a:solidFill>
                  <a:srgbClr val="000000"/>
                </a:solidFill>
                <a:latin typeface="Meiryo UI" panose="020B0604030504040204" pitchFamily="50" charset="-128"/>
                <a:ea typeface="Meiryo UI" panose="020B0604030504040204" pitchFamily="50" charset="-128"/>
              </a:rPr>
              <a:t>件）などでアンケート</a:t>
            </a:r>
            <a:r>
              <a:rPr lang="ja-JP" altLang="en-US" sz="1000" dirty="0" smtClean="0">
                <a:solidFill>
                  <a:srgbClr val="000000"/>
                </a:solidFill>
                <a:latin typeface="Meiryo UI" panose="020B0604030504040204" pitchFamily="50" charset="-128"/>
                <a:ea typeface="Meiryo UI" panose="020B0604030504040204" pitchFamily="50" charset="-128"/>
              </a:rPr>
              <a:t>。</a:t>
            </a:r>
            <a:endParaRPr lang="en-US" altLang="ja-JP" sz="1000" dirty="0" smtClean="0">
              <a:solidFill>
                <a:srgbClr val="000000"/>
              </a:solidFill>
              <a:latin typeface="Meiryo UI" panose="020B0604030504040204" pitchFamily="50" charset="-128"/>
              <a:ea typeface="Meiryo UI" panose="020B0604030504040204" pitchFamily="50" charset="-128"/>
            </a:endParaRPr>
          </a:p>
          <a:p>
            <a:r>
              <a:rPr lang="ja-JP" altLang="en-US" sz="1000" dirty="0">
                <a:solidFill>
                  <a:srgbClr val="000000"/>
                </a:solidFill>
                <a:latin typeface="Meiryo UI" panose="020B0604030504040204" pitchFamily="50" charset="-128"/>
                <a:ea typeface="Meiryo UI" panose="020B0604030504040204" pitchFamily="50" charset="-128"/>
              </a:rPr>
              <a:t>　 </a:t>
            </a:r>
            <a:r>
              <a:rPr lang="ja-JP" altLang="en-US" sz="1000" dirty="0" smtClean="0">
                <a:solidFill>
                  <a:srgbClr val="000000"/>
                </a:solidFill>
                <a:latin typeface="Meiryo UI" panose="020B0604030504040204" pitchFamily="50" charset="-128"/>
                <a:ea typeface="Meiryo UI" panose="020B0604030504040204" pitchFamily="50" charset="-128"/>
              </a:rPr>
              <a:t>回答数 </a:t>
            </a:r>
            <a:r>
              <a:rPr lang="en-US" altLang="ja-JP" sz="1000" dirty="0" smtClean="0">
                <a:solidFill>
                  <a:srgbClr val="000000"/>
                </a:solidFill>
                <a:latin typeface="Meiryo UI" panose="020B0604030504040204" pitchFamily="50" charset="-128"/>
                <a:ea typeface="Meiryo UI" panose="020B0604030504040204" pitchFamily="50" charset="-128"/>
              </a:rPr>
              <a:t>4,037</a:t>
            </a:r>
            <a:r>
              <a:rPr lang="ja-JP" altLang="en-US" sz="1000" dirty="0">
                <a:solidFill>
                  <a:srgbClr val="000000"/>
                </a:solidFill>
                <a:latin typeface="Meiryo UI" panose="020B0604030504040204" pitchFamily="50" charset="-128"/>
                <a:ea typeface="Meiryo UI" panose="020B0604030504040204" pitchFamily="50" charset="-128"/>
              </a:rPr>
              <a:t>件</a:t>
            </a:r>
            <a:endParaRPr lang="ja-JP" altLang="en-US" sz="10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22490" y="665175"/>
            <a:ext cx="8856000" cy="830997"/>
          </a:xfrm>
          <a:prstGeom prst="rect">
            <a:avLst/>
          </a:prstGeom>
          <a:noFill/>
          <a:ln w="9525">
            <a:solidFill>
              <a:schemeClr val="accent1"/>
            </a:solidFill>
            <a:prstDash val="solid"/>
          </a:ln>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2018</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11</a:t>
            </a:r>
            <a:r>
              <a:rPr kumimoji="1" lang="ja-JP" altLang="en-US" sz="1600" dirty="0" smtClean="0">
                <a:latin typeface="Meiryo UI" panose="020B0604030504040204" pitchFamily="50" charset="-128"/>
                <a:ea typeface="Meiryo UI" panose="020B0604030504040204" pitchFamily="50" charset="-128"/>
              </a:rPr>
              <a:t>月～</a:t>
            </a:r>
            <a:r>
              <a:rPr kumimoji="1" lang="en-US" altLang="ja-JP" sz="1600" dirty="0" smtClean="0">
                <a:latin typeface="Meiryo UI" panose="020B0604030504040204" pitchFamily="50" charset="-128"/>
                <a:ea typeface="Meiryo UI" panose="020B0604030504040204" pitchFamily="50" charset="-128"/>
              </a:rPr>
              <a:t>2019</a:t>
            </a:r>
            <a:r>
              <a:rPr kumimoji="1" lang="ja-JP" altLang="en-US" sz="1600" dirty="0" smtClean="0">
                <a:latin typeface="Meiryo UI" panose="020B0604030504040204" pitchFamily="50" charset="-128"/>
                <a:ea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rPr>
              <a:t>1</a:t>
            </a:r>
            <a:r>
              <a:rPr kumimoji="1" lang="ja-JP" altLang="en-US" sz="1600" dirty="0" smtClean="0">
                <a:latin typeface="Meiryo UI" panose="020B0604030504040204" pitchFamily="50" charset="-128"/>
                <a:ea typeface="Meiryo UI" panose="020B0604030504040204" pitchFamily="50" charset="-128"/>
              </a:rPr>
              <a:t>月に</a:t>
            </a:r>
            <a:r>
              <a:rPr kumimoji="1" lang="ja-JP" altLang="en-US" sz="1600" dirty="0">
                <a:latin typeface="Meiryo UI" panose="020B0604030504040204" pitchFamily="50" charset="-128"/>
                <a:ea typeface="Meiryo UI" panose="020B0604030504040204" pitchFamily="50" charset="-128"/>
              </a:rPr>
              <a:t>行われた国の調査で、訪日外国人旅行者が困ったこととして「クレジット／デビットカードの利用」の割合が</a:t>
            </a:r>
            <a:r>
              <a:rPr kumimoji="1"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％、「モバイルペイメント等」が</a:t>
            </a:r>
            <a:r>
              <a:rPr kumimoji="1" lang="en-US" altLang="ja-JP" sz="1600" dirty="0">
                <a:latin typeface="Meiryo UI" panose="020B0604030504040204" pitchFamily="50" charset="-128"/>
                <a:ea typeface="Meiryo UI" panose="020B0604030504040204" pitchFamily="50" charset="-128"/>
              </a:rPr>
              <a:t>5.5</a:t>
            </a:r>
            <a:r>
              <a:rPr kumimoji="1" lang="ja-JP" altLang="en-US" sz="1600" dirty="0">
                <a:latin typeface="Meiryo UI" panose="020B0604030504040204" pitchFamily="50" charset="-128"/>
                <a:ea typeface="Meiryo UI" panose="020B0604030504040204" pitchFamily="50" charset="-128"/>
              </a:rPr>
              <a:t>％。前者が前年比減少する一方、後者は前年比増加</a:t>
            </a:r>
            <a:r>
              <a:rPr kumimoji="1" lang="ja-JP" altLang="en-US"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12" name="表 4">
            <a:extLst>
              <a:ext uri="{FF2B5EF4-FFF2-40B4-BE49-F238E27FC236}">
                <a16:creationId xmlns:a16="http://schemas.microsoft.com/office/drawing/2014/main" id="{DC1C159D-C2B6-406F-8819-F723AB06CE97}"/>
              </a:ext>
            </a:extLst>
          </p:cNvPr>
          <p:cNvGraphicFramePr>
            <a:graphicFrameLocks noGrp="1"/>
          </p:cNvGraphicFramePr>
          <p:nvPr>
            <p:extLst>
              <p:ext uri="{D42A27DB-BD31-4B8C-83A1-F6EECF244321}">
                <p14:modId xmlns:p14="http://schemas.microsoft.com/office/powerpoint/2010/main" val="249884149"/>
              </p:ext>
            </p:extLst>
          </p:nvPr>
        </p:nvGraphicFramePr>
        <p:xfrm>
          <a:off x="191711" y="1944210"/>
          <a:ext cx="8733924" cy="4231680"/>
        </p:xfrm>
        <a:graphic>
          <a:graphicData uri="http://schemas.openxmlformats.org/drawingml/2006/table">
            <a:tbl>
              <a:tblPr firstRow="1" bandRow="1">
                <a:tableStyleId>{5940675A-B579-460E-94D1-54222C63F5DA}</a:tableStyleId>
              </a:tblPr>
              <a:tblGrid>
                <a:gridCol w="4623844">
                  <a:extLst>
                    <a:ext uri="{9D8B030D-6E8A-4147-A177-3AD203B41FA5}">
                      <a16:colId xmlns:a16="http://schemas.microsoft.com/office/drawing/2014/main" val="579274155"/>
                    </a:ext>
                  </a:extLst>
                </a:gridCol>
                <a:gridCol w="1027520">
                  <a:extLst>
                    <a:ext uri="{9D8B030D-6E8A-4147-A177-3AD203B41FA5}">
                      <a16:colId xmlns:a16="http://schemas.microsoft.com/office/drawing/2014/main" val="3205680408"/>
                    </a:ext>
                  </a:extLst>
                </a:gridCol>
                <a:gridCol w="1027520">
                  <a:extLst>
                    <a:ext uri="{9D8B030D-6E8A-4147-A177-3AD203B41FA5}">
                      <a16:colId xmlns:a16="http://schemas.microsoft.com/office/drawing/2014/main" val="3423906423"/>
                    </a:ext>
                  </a:extLst>
                </a:gridCol>
                <a:gridCol w="1027520">
                  <a:extLst>
                    <a:ext uri="{9D8B030D-6E8A-4147-A177-3AD203B41FA5}">
                      <a16:colId xmlns:a16="http://schemas.microsoft.com/office/drawing/2014/main" val="1167928094"/>
                    </a:ext>
                  </a:extLst>
                </a:gridCol>
                <a:gridCol w="1027520">
                  <a:extLst>
                    <a:ext uri="{9D8B030D-6E8A-4147-A177-3AD203B41FA5}">
                      <a16:colId xmlns:a16="http://schemas.microsoft.com/office/drawing/2014/main" val="1840056018"/>
                    </a:ext>
                  </a:extLst>
                </a:gridCol>
              </a:tblGrid>
              <a:tr h="504000">
                <a:tc>
                  <a:txBody>
                    <a:bodyPr/>
                    <a:lstStyle/>
                    <a:p>
                      <a:pPr algn="ctr"/>
                      <a:r>
                        <a:rPr kumimoji="1" lang="ja-JP" altLang="en-US" sz="1800" dirty="0">
                          <a:latin typeface="Meiryo UI" panose="020B0604030504040204" pitchFamily="50" charset="-128"/>
                          <a:ea typeface="Meiryo UI" panose="020B0604030504040204" pitchFamily="50" charset="-128"/>
                        </a:rPr>
                        <a:t>項　目</a:t>
                      </a:r>
                    </a:p>
                  </a:txBody>
                  <a:tcPr marL="36000" marR="36000" marT="18000" marB="18000" anchor="ctr">
                    <a:solidFill>
                      <a:schemeClr val="accent1">
                        <a:lumMod val="60000"/>
                        <a:lumOff val="4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2016</a:t>
                      </a:r>
                      <a:r>
                        <a:rPr kumimoji="1" lang="ja-JP" altLang="en-US" sz="1600" dirty="0">
                          <a:latin typeface="Meiryo UI" panose="020B0604030504040204" pitchFamily="50" charset="-128"/>
                          <a:ea typeface="Meiryo UI" panose="020B0604030504040204" pitchFamily="50" charset="-128"/>
                        </a:rPr>
                        <a:t>年度</a:t>
                      </a:r>
                    </a:p>
                  </a:txBody>
                  <a:tcPr marL="36000" marR="36000" marT="18000" marB="18000" anchor="ctr">
                    <a:solidFill>
                      <a:schemeClr val="accent1">
                        <a:lumMod val="60000"/>
                        <a:lumOff val="4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2017</a:t>
                      </a:r>
                      <a:r>
                        <a:rPr kumimoji="1" lang="ja-JP" altLang="en-US" sz="1600" dirty="0">
                          <a:latin typeface="Meiryo UI" panose="020B0604030504040204" pitchFamily="50" charset="-128"/>
                          <a:ea typeface="Meiryo UI" panose="020B0604030504040204" pitchFamily="50" charset="-128"/>
                        </a:rPr>
                        <a:t>年度</a:t>
                      </a:r>
                    </a:p>
                  </a:txBody>
                  <a:tcPr marL="36000" marR="36000" marT="18000" marB="18000" anchor="ctr">
                    <a:solidFill>
                      <a:schemeClr val="accent1">
                        <a:lumMod val="60000"/>
                        <a:lumOff val="40000"/>
                      </a:schemeClr>
                    </a:solidFill>
                  </a:tcPr>
                </a:tc>
                <a:tc>
                  <a:txBody>
                    <a:bodyPr/>
                    <a:lstStyle/>
                    <a:p>
                      <a:pPr algn="ctr"/>
                      <a:r>
                        <a:rPr kumimoji="1" lang="en-US" altLang="ja-JP" sz="1600" dirty="0">
                          <a:latin typeface="Meiryo UI" panose="020B0604030504040204" pitchFamily="50" charset="-128"/>
                          <a:ea typeface="Meiryo UI" panose="020B0604030504040204" pitchFamily="50" charset="-128"/>
                        </a:rPr>
                        <a:t>2018</a:t>
                      </a:r>
                      <a:r>
                        <a:rPr kumimoji="1" lang="ja-JP" altLang="en-US" sz="1600" dirty="0">
                          <a:latin typeface="Meiryo UI" panose="020B0604030504040204" pitchFamily="50" charset="-128"/>
                          <a:ea typeface="Meiryo UI" panose="020B0604030504040204" pitchFamily="50" charset="-128"/>
                        </a:rPr>
                        <a:t>年度</a:t>
                      </a:r>
                    </a:p>
                  </a:txBody>
                  <a:tcPr marL="36000" marR="36000" marT="18000" marB="18000" anchor="ctr">
                    <a:solidFill>
                      <a:schemeClr val="accent1">
                        <a:lumMod val="60000"/>
                        <a:lumOff val="40000"/>
                      </a:schemeClr>
                    </a:solidFill>
                  </a:tcPr>
                </a:tc>
                <a:tc>
                  <a:txBody>
                    <a:bodyPr/>
                    <a:lstStyle/>
                    <a:p>
                      <a:pPr algn="ctr"/>
                      <a:r>
                        <a:rPr kumimoji="1" lang="en-US" altLang="ja-JP" sz="1600" dirty="0" smtClean="0">
                          <a:latin typeface="Meiryo UI" panose="020B0604030504040204" pitchFamily="50" charset="-128"/>
                          <a:ea typeface="Meiryo UI" panose="020B0604030504040204" pitchFamily="50" charset="-128"/>
                        </a:rPr>
                        <a:t>2017</a:t>
                      </a:r>
                    </a:p>
                    <a:p>
                      <a:pPr algn="ctr"/>
                      <a:r>
                        <a:rPr kumimoji="1" lang="ja-JP" altLang="en-US" sz="1600" dirty="0" smtClean="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2018</a:t>
                      </a:r>
                      <a:endParaRPr kumimoji="1" lang="ja-JP" altLang="en-US" sz="1600" dirty="0">
                        <a:latin typeface="Meiryo UI" panose="020B0604030504040204" pitchFamily="50" charset="-128"/>
                        <a:ea typeface="Meiryo UI" panose="020B0604030504040204" pitchFamily="50" charset="-128"/>
                      </a:endParaRPr>
                    </a:p>
                  </a:txBody>
                  <a:tcPr marL="36000" marR="36000" marT="18000" marB="18000" anchor="ctr">
                    <a:solidFill>
                      <a:schemeClr val="accent1">
                        <a:lumMod val="60000"/>
                        <a:lumOff val="40000"/>
                      </a:schemeClr>
                    </a:solidFill>
                  </a:tcPr>
                </a:tc>
                <a:extLst>
                  <a:ext uri="{0D108BD9-81ED-4DB2-BD59-A6C34878D82A}">
                    <a16:rowId xmlns:a16="http://schemas.microsoft.com/office/drawing/2014/main" val="543141514"/>
                  </a:ext>
                </a:extLst>
              </a:tr>
              <a:tr h="39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pitchFamily="50" charset="-128"/>
                          <a:ea typeface="Meiryo UI" panose="020B0604030504040204" pitchFamily="50" charset="-128"/>
                        </a:rPr>
                        <a:t>施設等スタッフとのコミュニケーションがとれない</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32.9</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26.1</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20.6</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5.5</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extLst>
                  <a:ext uri="{0D108BD9-81ED-4DB2-BD59-A6C34878D82A}">
                    <a16:rowId xmlns:a16="http://schemas.microsoft.com/office/drawing/2014/main" val="1225724123"/>
                  </a:ext>
                </a:extLst>
              </a:tr>
              <a:tr h="396000">
                <a:tc>
                  <a:txBody>
                    <a:bodyPr/>
                    <a:lstStyle/>
                    <a:p>
                      <a:r>
                        <a:rPr kumimoji="1" lang="ja-JP" altLang="en-US" sz="1600" dirty="0">
                          <a:latin typeface="Meiryo UI" panose="020B0604030504040204" pitchFamily="50" charset="-128"/>
                          <a:ea typeface="Meiryo UI" panose="020B0604030504040204" pitchFamily="50" charset="-128"/>
                        </a:rPr>
                        <a:t>無線公衆無線</a:t>
                      </a:r>
                      <a:r>
                        <a:rPr kumimoji="1" lang="en-US" altLang="ja-JP" sz="1600" dirty="0">
                          <a:latin typeface="Meiryo UI" panose="020B0604030504040204" pitchFamily="50" charset="-128"/>
                          <a:ea typeface="Meiryo UI" panose="020B0604030504040204" pitchFamily="50" charset="-128"/>
                        </a:rPr>
                        <a:t>LAN</a:t>
                      </a:r>
                      <a:r>
                        <a:rPr kumimoji="1" lang="ja-JP" altLang="en-US" sz="1600" dirty="0">
                          <a:latin typeface="Meiryo UI" panose="020B0604030504040204" pitchFamily="50" charset="-128"/>
                          <a:ea typeface="Meiryo UI" panose="020B0604030504040204" pitchFamily="50" charset="-128"/>
                        </a:rPr>
                        <a:t>環境</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28.7</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21.2</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18.7</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dirty="0">
                        <a:latin typeface="Meiryo UI" panose="020B0604030504040204" pitchFamily="50" charset="-128"/>
                        <a:ea typeface="Meiryo UI" panose="020B0604030504040204" pitchFamily="50" charset="-128"/>
                      </a:endParaRPr>
                    </a:p>
                  </a:txBody>
                  <a:tcPr marL="36000" marR="36000" marT="18000" marB="18000" anchor="ctr">
                    <a:solidFill>
                      <a:schemeClr val="bg1"/>
                    </a:solidFill>
                  </a:tcPr>
                </a:tc>
                <a:extLst>
                  <a:ext uri="{0D108BD9-81ED-4DB2-BD59-A6C34878D82A}">
                    <a16:rowId xmlns:a16="http://schemas.microsoft.com/office/drawing/2014/main" val="1524142493"/>
                  </a:ext>
                </a:extLst>
              </a:tr>
              <a:tr h="396000">
                <a:tc>
                  <a:txBody>
                    <a:bodyPr/>
                    <a:lstStyle/>
                    <a:p>
                      <a:r>
                        <a:rPr kumimoji="1" lang="ja-JP" altLang="en-US" sz="1600" dirty="0">
                          <a:latin typeface="Meiryo UI" panose="020B0604030504040204" pitchFamily="50" charset="-128"/>
                          <a:ea typeface="Meiryo UI" panose="020B0604030504040204" pitchFamily="50" charset="-128"/>
                        </a:rPr>
                        <a:t>公共交通の利用</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18.4</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18.9</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16.6</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dirty="0">
                        <a:latin typeface="Meiryo UI" panose="020B0604030504040204" pitchFamily="50" charset="-128"/>
                        <a:ea typeface="Meiryo UI" panose="020B0604030504040204" pitchFamily="50" charset="-128"/>
                      </a:endParaRPr>
                    </a:p>
                  </a:txBody>
                  <a:tcPr marL="36000" marR="36000" marT="18000" marB="18000" anchor="ctr">
                    <a:solidFill>
                      <a:schemeClr val="bg1"/>
                    </a:solidFill>
                  </a:tcPr>
                </a:tc>
                <a:extLst>
                  <a:ext uri="{0D108BD9-81ED-4DB2-BD59-A6C34878D82A}">
                    <a16:rowId xmlns:a16="http://schemas.microsoft.com/office/drawing/2014/main" val="4097122985"/>
                  </a:ext>
                </a:extLst>
              </a:tr>
              <a:tr h="540000">
                <a:tc>
                  <a:txBody>
                    <a:bodyPr/>
                    <a:lstStyle/>
                    <a:p>
                      <a:r>
                        <a:rPr kumimoji="1" lang="ja-JP" altLang="en-US" sz="1600" dirty="0">
                          <a:latin typeface="Meiryo UI" panose="020B0604030504040204" pitchFamily="50" charset="-128"/>
                          <a:ea typeface="Meiryo UI" panose="020B0604030504040204" pitchFamily="50" charset="-128"/>
                        </a:rPr>
                        <a:t>多言語表示の</a:t>
                      </a:r>
                      <a:r>
                        <a:rPr kumimoji="1" lang="ja-JP" altLang="en-US" sz="1600" dirty="0" smtClean="0">
                          <a:latin typeface="Meiryo UI" panose="020B0604030504040204" pitchFamily="50" charset="-128"/>
                          <a:ea typeface="Meiryo UI" panose="020B0604030504040204" pitchFamily="50" charset="-128"/>
                        </a:rPr>
                        <a:t>少なさ・わかりにくさ</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（観光案内板・地図</a:t>
                      </a:r>
                      <a:r>
                        <a:rPr kumimoji="1" lang="ja-JP" altLang="en-US" sz="1600" dirty="0">
                          <a:latin typeface="Meiryo UI" panose="020B0604030504040204" pitchFamily="50" charset="-128"/>
                          <a:ea typeface="Meiryo UI" panose="020B0604030504040204" pitchFamily="50" charset="-128"/>
                        </a:rPr>
                        <a:t>等）</a:t>
                      </a:r>
                      <a:endParaRPr kumimoji="1" lang="en-US" altLang="ja-JP" sz="1600" dirty="0">
                        <a:latin typeface="Meiryo UI" panose="020B0604030504040204" pitchFamily="50" charset="-128"/>
                        <a:ea typeface="Meiryo UI" panose="020B0604030504040204" pitchFamily="50" charset="-128"/>
                      </a:endParaRP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23.6</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21.8</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16.4</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dirty="0">
                        <a:latin typeface="Meiryo UI" panose="020B0604030504040204" pitchFamily="50" charset="-128"/>
                        <a:ea typeface="Meiryo UI" panose="020B0604030504040204" pitchFamily="50" charset="-128"/>
                      </a:endParaRPr>
                    </a:p>
                  </a:txBody>
                  <a:tcPr marL="36000" marR="36000" marT="18000" marB="18000" anchor="ctr">
                    <a:solidFill>
                      <a:schemeClr val="bg1"/>
                    </a:solidFill>
                  </a:tcPr>
                </a:tc>
                <a:extLst>
                  <a:ext uri="{0D108BD9-81ED-4DB2-BD59-A6C34878D82A}">
                    <a16:rowId xmlns:a16="http://schemas.microsoft.com/office/drawing/2014/main" val="462275851"/>
                  </a:ext>
                </a:extLst>
              </a:tr>
              <a:tr h="396000">
                <a:tc>
                  <a:txBody>
                    <a:bodyPr/>
                    <a:lstStyle/>
                    <a:p>
                      <a:r>
                        <a:rPr kumimoji="1" lang="ja-JP" altLang="en-US" sz="1600" dirty="0">
                          <a:latin typeface="Meiryo UI" panose="020B0604030504040204" pitchFamily="50" charset="-128"/>
                          <a:ea typeface="Meiryo UI" panose="020B0604030504040204" pitchFamily="50" charset="-128"/>
                        </a:rPr>
                        <a:t>クレジット／デビットカードの利用</a:t>
                      </a:r>
                    </a:p>
                  </a:txBody>
                  <a:tcPr marL="36000" marR="36000" marT="18000" marB="18000" anchor="ctr">
                    <a:solidFill>
                      <a:srgbClr val="FFFF00"/>
                    </a:solidFill>
                  </a:tcPr>
                </a:tc>
                <a:tc>
                  <a:txBody>
                    <a:bodyPr/>
                    <a:lstStyle/>
                    <a:p>
                      <a:pPr algn="r"/>
                      <a:r>
                        <a:rPr kumimoji="1" lang="en-US" altLang="ja-JP" sz="1600" dirty="0">
                          <a:latin typeface="Meiryo UI" panose="020B0604030504040204" pitchFamily="50" charset="-128"/>
                          <a:ea typeface="Meiryo UI" panose="020B0604030504040204" pitchFamily="50" charset="-128"/>
                        </a:rPr>
                        <a:t>13.6</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rgbClr val="FFFF00"/>
                    </a:solidFill>
                  </a:tcPr>
                </a:tc>
                <a:tc>
                  <a:txBody>
                    <a:bodyPr/>
                    <a:lstStyle/>
                    <a:p>
                      <a:pPr algn="r"/>
                      <a:r>
                        <a:rPr kumimoji="1" lang="en-US" altLang="ja-JP" sz="1600" dirty="0">
                          <a:latin typeface="Meiryo UI" panose="020B0604030504040204" pitchFamily="50" charset="-128"/>
                          <a:ea typeface="Meiryo UI" panose="020B0604030504040204" pitchFamily="50" charset="-128"/>
                        </a:rPr>
                        <a:t>14.2</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rgbClr val="FFFF00"/>
                    </a:solidFill>
                  </a:tcPr>
                </a:tc>
                <a:tc>
                  <a:txBody>
                    <a:bodyPr/>
                    <a:lstStyle/>
                    <a:p>
                      <a:pPr algn="r"/>
                      <a:r>
                        <a:rPr kumimoji="1" lang="en-US" altLang="ja-JP" sz="1600" dirty="0">
                          <a:latin typeface="Meiryo UI" panose="020B0604030504040204" pitchFamily="50" charset="-128"/>
                          <a:ea typeface="Meiryo UI" panose="020B0604030504040204" pitchFamily="50" charset="-128"/>
                        </a:rPr>
                        <a:t>10.0</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rgbClr val="FFFF00"/>
                    </a:solidFill>
                  </a:tcPr>
                </a:tc>
                <a:tc>
                  <a:txBody>
                    <a:bodyPr/>
                    <a:lstStyle/>
                    <a:p>
                      <a:pPr algn="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dirty="0">
                        <a:latin typeface="Meiryo UI" panose="020B0604030504040204" pitchFamily="50" charset="-128"/>
                        <a:ea typeface="Meiryo UI" panose="020B0604030504040204" pitchFamily="50" charset="-128"/>
                      </a:endParaRPr>
                    </a:p>
                  </a:txBody>
                  <a:tcPr marL="36000" marR="36000" marT="18000" marB="18000" anchor="ctr">
                    <a:solidFill>
                      <a:srgbClr val="FFFF00"/>
                    </a:solidFill>
                  </a:tcPr>
                </a:tc>
                <a:extLst>
                  <a:ext uri="{0D108BD9-81ED-4DB2-BD59-A6C34878D82A}">
                    <a16:rowId xmlns:a16="http://schemas.microsoft.com/office/drawing/2014/main" val="3424553129"/>
                  </a:ext>
                </a:extLst>
              </a:tr>
              <a:tr h="396000">
                <a:tc>
                  <a:txBody>
                    <a:bodyPr/>
                    <a:lstStyle/>
                    <a:p>
                      <a:r>
                        <a:rPr kumimoji="1" lang="ja-JP" altLang="en-US" sz="1600" dirty="0">
                          <a:latin typeface="Meiryo UI" panose="020B0604030504040204" pitchFamily="50" charset="-128"/>
                          <a:ea typeface="Meiryo UI" panose="020B0604030504040204" pitchFamily="50" charset="-128"/>
                        </a:rPr>
                        <a:t>鉄道の割引きっぷ</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10.6</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12.1</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7.2</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dirty="0">
                        <a:latin typeface="Meiryo UI" panose="020B0604030504040204" pitchFamily="50" charset="-128"/>
                        <a:ea typeface="Meiryo UI" panose="020B0604030504040204" pitchFamily="50" charset="-128"/>
                      </a:endParaRPr>
                    </a:p>
                  </a:txBody>
                  <a:tcPr marL="36000" marR="36000" marT="18000" marB="18000" anchor="ctr">
                    <a:solidFill>
                      <a:schemeClr val="bg1"/>
                    </a:solidFill>
                  </a:tcPr>
                </a:tc>
                <a:extLst>
                  <a:ext uri="{0D108BD9-81ED-4DB2-BD59-A6C34878D82A}">
                    <a16:rowId xmlns:a16="http://schemas.microsoft.com/office/drawing/2014/main" val="2971216843"/>
                  </a:ext>
                </a:extLst>
              </a:tr>
              <a:tr h="396000">
                <a:tc>
                  <a:txBody>
                    <a:bodyPr/>
                    <a:lstStyle/>
                    <a:p>
                      <a:r>
                        <a:rPr kumimoji="1" lang="ja-JP" altLang="en-US" sz="1600" dirty="0">
                          <a:latin typeface="Meiryo UI" panose="020B0604030504040204" pitchFamily="50" charset="-128"/>
                          <a:ea typeface="Meiryo UI" panose="020B0604030504040204" pitchFamily="50" charset="-128"/>
                        </a:rPr>
                        <a:t>両替</a:t>
                      </a:r>
                    </a:p>
                  </a:txBody>
                  <a:tcPr marL="36000" marR="36000" marT="18000" marB="18000" anchor="ctr">
                    <a:noFill/>
                  </a:tcPr>
                </a:tc>
                <a:tc>
                  <a:txBody>
                    <a:bodyPr/>
                    <a:lstStyle/>
                    <a:p>
                      <a:pPr algn="r"/>
                      <a:r>
                        <a:rPr kumimoji="1" lang="en-US" altLang="ja-JP" sz="1600" dirty="0">
                          <a:latin typeface="Meiryo UI" panose="020B0604030504040204" pitchFamily="50" charset="-128"/>
                          <a:ea typeface="Meiryo UI" panose="020B0604030504040204" pitchFamily="50" charset="-128"/>
                        </a:rPr>
                        <a:t>16.8</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noFill/>
                  </a:tcPr>
                </a:tc>
                <a:tc>
                  <a:txBody>
                    <a:bodyPr/>
                    <a:lstStyle/>
                    <a:p>
                      <a:pPr algn="r"/>
                      <a:r>
                        <a:rPr kumimoji="1" lang="en-US" altLang="ja-JP" sz="1600" dirty="0">
                          <a:latin typeface="Meiryo UI" panose="020B0604030504040204" pitchFamily="50" charset="-128"/>
                          <a:ea typeface="Meiryo UI" panose="020B0604030504040204" pitchFamily="50" charset="-128"/>
                        </a:rPr>
                        <a:t>14.7</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noFill/>
                  </a:tcPr>
                </a:tc>
                <a:tc>
                  <a:txBody>
                    <a:bodyPr/>
                    <a:lstStyle/>
                    <a:p>
                      <a:pPr algn="r"/>
                      <a:r>
                        <a:rPr kumimoji="1" lang="en-US" altLang="ja-JP" sz="1600" dirty="0">
                          <a:latin typeface="Meiryo UI" panose="020B0604030504040204" pitchFamily="50" charset="-128"/>
                          <a:ea typeface="Meiryo UI" panose="020B0604030504040204" pitchFamily="50" charset="-128"/>
                        </a:rPr>
                        <a:t>6.5</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noFill/>
                  </a:tcPr>
                </a:tc>
                <a:tc>
                  <a:txBody>
                    <a:bodyPr/>
                    <a:lstStyle/>
                    <a:p>
                      <a:pPr algn="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dirty="0">
                        <a:latin typeface="Meiryo UI" panose="020B0604030504040204" pitchFamily="50" charset="-128"/>
                        <a:ea typeface="Meiryo UI" panose="020B0604030504040204" pitchFamily="50" charset="-128"/>
                      </a:endParaRPr>
                    </a:p>
                  </a:txBody>
                  <a:tcPr marL="36000" marR="36000" marT="18000" marB="18000" anchor="ctr">
                    <a:noFill/>
                  </a:tcPr>
                </a:tc>
                <a:extLst>
                  <a:ext uri="{0D108BD9-81ED-4DB2-BD59-A6C34878D82A}">
                    <a16:rowId xmlns:a16="http://schemas.microsoft.com/office/drawing/2014/main" val="1882709711"/>
                  </a:ext>
                </a:extLst>
              </a:tr>
              <a:tr h="396000">
                <a:tc>
                  <a:txBody>
                    <a:bodyPr/>
                    <a:lstStyle/>
                    <a:p>
                      <a:r>
                        <a:rPr kumimoji="1" lang="ja-JP" altLang="en-US" sz="1600" dirty="0">
                          <a:latin typeface="Meiryo UI" panose="020B0604030504040204" pitchFamily="50" charset="-128"/>
                          <a:ea typeface="Meiryo UI" panose="020B0604030504040204" pitchFamily="50" charset="-128"/>
                        </a:rPr>
                        <a:t>その他の決済手段（モバイルペイメント等）</a:t>
                      </a:r>
                    </a:p>
                  </a:txBody>
                  <a:tcPr marL="36000" marR="36000" marT="18000" marB="18000" anchor="ctr">
                    <a:solidFill>
                      <a:srgbClr val="FFFF00"/>
                    </a:solidFill>
                  </a:tcPr>
                </a:tc>
                <a:tc>
                  <a:txBody>
                    <a:bodyPr/>
                    <a:lstStyle/>
                    <a:p>
                      <a:pPr algn="r"/>
                      <a:r>
                        <a:rPr kumimoji="1" lang="ja-JP" altLang="en-US" sz="1600" dirty="0">
                          <a:latin typeface="Meiryo UI" panose="020B0604030504040204" pitchFamily="50" charset="-128"/>
                          <a:ea typeface="Meiryo UI" panose="020B0604030504040204" pitchFamily="50" charset="-128"/>
                        </a:rPr>
                        <a:t>未調査</a:t>
                      </a:r>
                    </a:p>
                  </a:txBody>
                  <a:tcPr marL="36000" marR="36000" marT="18000" marB="18000" anchor="ctr">
                    <a:solidFill>
                      <a:srgbClr val="FFFF00"/>
                    </a:solidFill>
                  </a:tcPr>
                </a:tc>
                <a:tc>
                  <a:txBody>
                    <a:bodyPr/>
                    <a:lstStyle/>
                    <a:p>
                      <a:pPr algn="r"/>
                      <a:r>
                        <a:rPr kumimoji="1" lang="en-US" altLang="ja-JP" sz="1600" dirty="0">
                          <a:latin typeface="Meiryo UI" panose="020B0604030504040204" pitchFamily="50" charset="-128"/>
                          <a:ea typeface="Meiryo UI" panose="020B0604030504040204" pitchFamily="50" charset="-128"/>
                        </a:rPr>
                        <a:t>2.7</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rgbClr val="FFFF00"/>
                    </a:solidFill>
                  </a:tcPr>
                </a:tc>
                <a:tc>
                  <a:txBody>
                    <a:bodyPr/>
                    <a:lstStyle/>
                    <a:p>
                      <a:pPr algn="r"/>
                      <a:r>
                        <a:rPr kumimoji="1" lang="en-US" altLang="ja-JP" sz="1600" dirty="0">
                          <a:latin typeface="Meiryo UI" panose="020B0604030504040204" pitchFamily="50" charset="-128"/>
                          <a:ea typeface="Meiryo UI" panose="020B0604030504040204" pitchFamily="50" charset="-128"/>
                        </a:rPr>
                        <a:t>5.5</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rgbClr val="FFFF00"/>
                    </a:solidFill>
                  </a:tcPr>
                </a:tc>
                <a:tc>
                  <a:txBody>
                    <a:bodyPr/>
                    <a:lstStyle/>
                    <a:p>
                      <a:pPr algn="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dirty="0">
                        <a:latin typeface="Meiryo UI" panose="020B0604030504040204" pitchFamily="50" charset="-128"/>
                        <a:ea typeface="Meiryo UI" panose="020B0604030504040204" pitchFamily="50" charset="-128"/>
                      </a:endParaRPr>
                    </a:p>
                  </a:txBody>
                  <a:tcPr marL="36000" marR="36000" marT="18000" marB="18000" anchor="ctr">
                    <a:solidFill>
                      <a:srgbClr val="FFFF00"/>
                    </a:solidFill>
                  </a:tcPr>
                </a:tc>
                <a:extLst>
                  <a:ext uri="{0D108BD9-81ED-4DB2-BD59-A6C34878D82A}">
                    <a16:rowId xmlns:a16="http://schemas.microsoft.com/office/drawing/2014/main" val="2825430813"/>
                  </a:ext>
                </a:extLst>
              </a:tr>
              <a:tr h="396000">
                <a:tc>
                  <a:txBody>
                    <a:bodyPr/>
                    <a:lstStyle/>
                    <a:p>
                      <a:r>
                        <a:rPr kumimoji="1" lang="ja-JP" altLang="en-US" sz="1600" dirty="0">
                          <a:latin typeface="Meiryo UI" panose="020B0604030504040204" pitchFamily="50" charset="-128"/>
                          <a:ea typeface="Meiryo UI" panose="020B0604030504040204" pitchFamily="50" charset="-128"/>
                        </a:rPr>
                        <a:t>困ったことはなかった</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30.1</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34.8</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dirty="0">
                          <a:latin typeface="Meiryo UI" panose="020B0604030504040204" pitchFamily="50" charset="-128"/>
                          <a:ea typeface="Meiryo UI" panose="020B0604030504040204" pitchFamily="50" charset="-128"/>
                        </a:rPr>
                        <a:t>36.6</a:t>
                      </a:r>
                      <a:r>
                        <a:rPr kumimoji="1" lang="ja-JP" altLang="en-US" sz="1600" dirty="0">
                          <a:latin typeface="Meiryo UI" panose="020B0604030504040204" pitchFamily="50" charset="-128"/>
                          <a:ea typeface="Meiryo UI" panose="020B0604030504040204" pitchFamily="50" charset="-128"/>
                        </a:rPr>
                        <a:t>％</a:t>
                      </a:r>
                    </a:p>
                  </a:txBody>
                  <a:tcPr marL="36000" marR="36000" marT="18000" marB="18000" anchor="ctr">
                    <a:solidFill>
                      <a:schemeClr val="bg1"/>
                    </a:solidFill>
                  </a:tcPr>
                </a:tc>
                <a:tc>
                  <a:txBody>
                    <a:bodyPr/>
                    <a:lstStyle/>
                    <a:p>
                      <a:pPr algn="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dirty="0">
                        <a:latin typeface="Meiryo UI" panose="020B0604030504040204" pitchFamily="50" charset="-128"/>
                        <a:ea typeface="Meiryo UI" panose="020B0604030504040204" pitchFamily="50" charset="-128"/>
                      </a:endParaRPr>
                    </a:p>
                  </a:txBody>
                  <a:tcPr marL="36000" marR="36000" marT="18000" marB="18000" anchor="ctr">
                    <a:solidFill>
                      <a:schemeClr val="bg1"/>
                    </a:solidFill>
                  </a:tcPr>
                </a:tc>
                <a:extLst>
                  <a:ext uri="{0D108BD9-81ED-4DB2-BD59-A6C34878D82A}">
                    <a16:rowId xmlns:a16="http://schemas.microsoft.com/office/drawing/2014/main" val="3052075244"/>
                  </a:ext>
                </a:extLst>
              </a:tr>
            </a:tbl>
          </a:graphicData>
        </a:graphic>
      </p:graphicFrame>
      <p:sp>
        <p:nvSpPr>
          <p:cNvPr id="14" name="テキスト ボックス 13">
            <a:extLst>
              <a:ext uri="{FF2B5EF4-FFF2-40B4-BE49-F238E27FC236}">
                <a16:creationId xmlns:a16="http://schemas.microsoft.com/office/drawing/2014/main" id="{243E866C-BBF4-4ABD-9E1D-BF184A2F6B9E}"/>
              </a:ext>
            </a:extLst>
          </p:cNvPr>
          <p:cNvSpPr txBox="1"/>
          <p:nvPr/>
        </p:nvSpPr>
        <p:spPr>
          <a:xfrm>
            <a:off x="190730" y="1602171"/>
            <a:ext cx="4817660" cy="338554"/>
          </a:xfrm>
          <a:prstGeom prst="rect">
            <a:avLst/>
          </a:prstGeom>
          <a:noFill/>
          <a:ln w="19050">
            <a:noFill/>
            <a:prstDash val="lgDash"/>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旅行中</a:t>
            </a:r>
            <a:r>
              <a:rPr kumimoji="1" lang="ja-JP" altLang="en-US" sz="1600" dirty="0">
                <a:latin typeface="Meiryo UI" panose="020B0604030504040204" pitchFamily="50" charset="-128"/>
                <a:ea typeface="Meiryo UI" panose="020B0604030504040204" pitchFamily="50" charset="-128"/>
              </a:rPr>
              <a:t>に困ったこと（ｎ＝</a:t>
            </a:r>
            <a:r>
              <a:rPr kumimoji="1" lang="en-US" altLang="ja-JP" sz="1600" dirty="0">
                <a:latin typeface="Meiryo UI" panose="020B0604030504040204" pitchFamily="50" charset="-128"/>
                <a:ea typeface="Meiryo UI" panose="020B0604030504040204" pitchFamily="50" charset="-128"/>
              </a:rPr>
              <a:t>4,037</a:t>
            </a:r>
            <a:r>
              <a:rPr kumimoji="1" lang="ja-JP" altLang="en-US" sz="1600" dirty="0">
                <a:latin typeface="Meiryo UI" panose="020B0604030504040204" pitchFamily="50" charset="-128"/>
                <a:ea typeface="Meiryo UI" panose="020B0604030504040204" pitchFamily="50" charset="-128"/>
              </a:rPr>
              <a:t>　複数回答）</a:t>
            </a:r>
            <a:endParaRPr kumimoji="1" lang="en-US" altLang="ja-JP"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833FD9DB-8AA9-4F3D-AD0E-5B9A4C1D4898}" type="slidenum">
              <a:rPr kumimoji="1" lang="ja-JP" altLang="en-US" smtClean="0"/>
              <a:t>9</a:t>
            </a:fld>
            <a:endParaRPr kumimoji="1" lang="ja-JP" altLang="en-US" dirty="0"/>
          </a:p>
        </p:txBody>
      </p:sp>
      <p:cxnSp>
        <p:nvCxnSpPr>
          <p:cNvPr id="9" name="直線コネクタ 8"/>
          <p:cNvCxnSpPr/>
          <p:nvPr/>
        </p:nvCxnSpPr>
        <p:spPr>
          <a:xfrm>
            <a:off x="191710" y="567036"/>
            <a:ext cx="88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668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4220</TotalTime>
  <Words>4181</Words>
  <Application>Microsoft Office PowerPoint</Application>
  <PresentationFormat>画面に合わせる (4:3)</PresentationFormat>
  <Paragraphs>1004</Paragraphs>
  <Slides>29</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29</vt:i4>
      </vt:variant>
    </vt:vector>
  </HeadingPairs>
  <TitlesOfParts>
    <vt:vector size="40" baseType="lpstr">
      <vt:lpstr>Meiryo UI</vt:lpstr>
      <vt:lpstr>メイリオ</vt:lpstr>
      <vt:lpstr>游ゴシック</vt:lpstr>
      <vt:lpstr>游ゴシック Light</vt:lpstr>
      <vt:lpstr>Arial</vt:lpstr>
      <vt:lpstr>Calibri</vt:lpstr>
      <vt:lpstr>Calibri Light</vt:lpstr>
      <vt:lpstr>Microsoft Himalaya</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狩野　俊明</dc:creator>
  <cp:lastModifiedBy>廣瀬　光史</cp:lastModifiedBy>
  <cp:revision>496</cp:revision>
  <cp:lastPrinted>2019-12-25T12:07:50Z</cp:lastPrinted>
  <dcterms:created xsi:type="dcterms:W3CDTF">2019-11-28T01:33:29Z</dcterms:created>
  <dcterms:modified xsi:type="dcterms:W3CDTF">2019-12-25T12:31:20Z</dcterms:modified>
</cp:coreProperties>
</file>