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1" r:id="rId4"/>
  </p:sldMasterIdLst>
  <p:notesMasterIdLst>
    <p:notesMasterId r:id="rId17"/>
  </p:notesMasterIdLst>
  <p:handoutMasterIdLst>
    <p:handoutMasterId r:id="rId18"/>
  </p:handoutMasterIdLst>
  <p:sldIdLst>
    <p:sldId id="674" r:id="rId5"/>
    <p:sldId id="677" r:id="rId6"/>
    <p:sldId id="678" r:id="rId7"/>
    <p:sldId id="679" r:id="rId8"/>
    <p:sldId id="681" r:id="rId9"/>
    <p:sldId id="682" r:id="rId10"/>
    <p:sldId id="683" r:id="rId11"/>
    <p:sldId id="680" r:id="rId12"/>
    <p:sldId id="676" r:id="rId13"/>
    <p:sldId id="667" r:id="rId14"/>
    <p:sldId id="669" r:id="rId15"/>
    <p:sldId id="673" r:id="rId16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37"/>
    <a:srgbClr val="CCFFCC"/>
    <a:srgbClr val="FFFFCC"/>
    <a:srgbClr val="FFCCCC"/>
    <a:srgbClr val="FFCCFF"/>
    <a:srgbClr val="000066"/>
    <a:srgbClr val="FF6D4B"/>
    <a:srgbClr val="FF3300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265" autoAdjust="0"/>
    <p:restoredTop sz="99470" autoAdjust="0"/>
  </p:normalViewPr>
  <p:slideViewPr>
    <p:cSldViewPr snapToGrid="0">
      <p:cViewPr varScale="1">
        <p:scale>
          <a:sx n="74" d="100"/>
          <a:sy n="74" d="100"/>
        </p:scale>
        <p:origin x="1530" y="72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82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E4AFD35-D277-4334-BAB6-61E6287DAF1F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4361260-4B6B-4C43-91BB-563F9AE81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98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15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3" tIns="46091" rIns="92183" bIns="46091" numCol="1" anchor="t" anchorCtr="0" compatLnSpc="1">
            <a:prstTxWarp prst="textNoShape">
              <a:avLst/>
            </a:prstTxWarp>
          </a:bodyPr>
          <a:lstStyle>
            <a:lvl1pPr defTabSz="922237" eaLnBrk="1" hangingPunct="1">
              <a:defRPr kumimoji="1" sz="1200" u="none"/>
            </a:lvl1pPr>
          </a:lstStyle>
          <a:p>
            <a:endParaRPr lang="en-US" altLang="ja-JP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68" y="1"/>
            <a:ext cx="29515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3" tIns="46091" rIns="92183" bIns="46091" numCol="1" anchor="t" anchorCtr="0" compatLnSpc="1">
            <a:prstTxWarp prst="textNoShape">
              <a:avLst/>
            </a:prstTxWarp>
          </a:bodyPr>
          <a:lstStyle>
            <a:lvl1pPr algn="r" defTabSz="922237" eaLnBrk="1" hangingPunct="1">
              <a:defRPr kumimoji="1" sz="1200" u="none"/>
            </a:lvl1pPr>
          </a:lstStyle>
          <a:p>
            <a:endParaRPr lang="en-US" altLang="ja-JP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94" y="4721187"/>
            <a:ext cx="5449413" cy="44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3" tIns="46091" rIns="92183" bIns="46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830"/>
            <a:ext cx="29515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3" tIns="46091" rIns="92183" bIns="46091" numCol="1" anchor="b" anchorCtr="0" compatLnSpc="1">
            <a:prstTxWarp prst="textNoShape">
              <a:avLst/>
            </a:prstTxWarp>
          </a:bodyPr>
          <a:lstStyle>
            <a:lvl1pPr defTabSz="922237" eaLnBrk="1" hangingPunct="1">
              <a:defRPr kumimoji="1" sz="1200" u="none"/>
            </a:lvl1pPr>
          </a:lstStyle>
          <a:p>
            <a:endParaRPr lang="en-US" altLang="ja-JP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68" y="9440830"/>
            <a:ext cx="29515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3" tIns="46091" rIns="92183" bIns="46091" numCol="1" anchor="b" anchorCtr="0" compatLnSpc="1">
            <a:prstTxWarp prst="textNoShape">
              <a:avLst/>
            </a:prstTxWarp>
          </a:bodyPr>
          <a:lstStyle>
            <a:lvl1pPr algn="r" defTabSz="922237" eaLnBrk="1" hangingPunct="1">
              <a:defRPr kumimoji="1" sz="1200" u="none"/>
            </a:lvl1pPr>
          </a:lstStyle>
          <a:p>
            <a:fld id="{F1AB80AA-510D-4CB8-AD52-5A42D911C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624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8480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B80AA-510D-4CB8-AD52-5A42D911CD3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415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8480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B80AA-510D-4CB8-AD52-5A42D911CD38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234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8480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B80AA-510D-4CB8-AD52-5A42D911CD3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415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B5D0-A7B6-402E-967C-C476C0D7191B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2950"/>
            <a:ext cx="5387975" cy="3732213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5873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62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ja-JP" sz="2400" u="none">
                <a:latin typeface="Times New Roman" pitchFamily="18" charset="0"/>
              </a:endParaRPr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sz="2400" u="none">
                <a:latin typeface="Times New Roman" pitchFamily="18" charset="0"/>
              </a:endParaRPr>
            </a:p>
          </p:txBody>
        </p:sp>
        <p:grpSp>
          <p:nvGrpSpPr>
            <p:cNvPr id="4505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5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  <p:sp>
            <p:nvSpPr>
              <p:cNvPr id="4505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ja-JP" sz="2400" u="none">
                  <a:latin typeface="Times New Roman" pitchFamily="18" charset="0"/>
                </a:endParaRPr>
              </a:p>
            </p:txBody>
          </p:sp>
        </p:grpSp>
      </p:grpSp>
      <p:sp>
        <p:nvSpPr>
          <p:cNvPr id="4505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505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72FFE1-8B24-4B57-AD59-20AD5B966192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450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50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E22BC-1547-4010-8F9A-E811FA267C8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2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2145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010F1-0606-4916-B9A4-9AF8AA7E634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39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7515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35550" y="1981200"/>
            <a:ext cx="437515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594600" y="6381703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0E819BA8-BB94-4665-BC34-EB61606445F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175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1_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891540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4000500"/>
            <a:ext cx="891540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F5FF606-8849-4D42-8CA8-0AB415CACAC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09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457200"/>
            <a:ext cx="8915400" cy="5410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F5FF606-8849-4D42-8CA8-0AB415CACAC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423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95300" y="1981200"/>
            <a:ext cx="437515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437515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95300" y="4000500"/>
            <a:ext cx="437515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5550" y="4000500"/>
            <a:ext cx="4375150" cy="18669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F5FF606-8849-4D42-8CA8-0AB415CACAC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27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95300" y="1981200"/>
            <a:ext cx="8915400" cy="3886200"/>
          </a:xfrm>
        </p:spPr>
        <p:txBody>
          <a:bodyPr/>
          <a:lstStyle/>
          <a:p>
            <a:r>
              <a:rPr lang="ja-JP" altLang="en-US" smtClean="0"/>
              <a:t>アイコンをクリックして表を追加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F5FF606-8849-4D42-8CA8-0AB415CACAC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141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2145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010F1-0606-4916-B9A4-9AF8AA7E634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39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1A431-AA19-4723-8D6C-1034C8EB790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1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A23637-5557-40C3-896A-33229517E58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827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751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3751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C9AC1-3C3D-4949-8C24-D03D4BBABA9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0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FE211-F7FB-41EF-83B0-7CD4281E333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51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0C5799-7F1A-4DFA-84C9-56A6785E6C3C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581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46E6F7-1607-45AD-932B-16B4AB7338D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0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929AC-7DA5-4F36-8084-0BDA54BD24D5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780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E3C6A-5538-4E4D-8251-A0FDDDAC6EF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008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/>
            </a:lvl1pPr>
          </a:lstStyle>
          <a:p>
            <a:endParaRPr lang="en-US" altLang="ja-JP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4008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 Black" pitchFamily="34" charset="0"/>
              </a:defRPr>
            </a:lvl1pPr>
          </a:lstStyle>
          <a:p>
            <a:fld id="{4F5FF606-8849-4D42-8CA8-0AB415CACAC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grpSp>
        <p:nvGrpSpPr>
          <p:cNvPr id="449540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449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ja-JP" sz="2400" u="none">
                <a:latin typeface="Times New Roman" pitchFamily="18" charset="0"/>
              </a:endParaRPr>
            </a:p>
          </p:txBody>
        </p:sp>
        <p:sp>
          <p:nvSpPr>
            <p:cNvPr id="449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sz="2400" u="none">
                <a:latin typeface="Times New Roman" pitchFamily="18" charset="0"/>
              </a:endParaRPr>
            </a:p>
          </p:txBody>
        </p:sp>
        <p:sp>
          <p:nvSpPr>
            <p:cNvPr id="449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hlink"/>
                </a:solidFill>
              </a:endParaRPr>
            </a:p>
          </p:txBody>
        </p:sp>
        <p:sp>
          <p:nvSpPr>
            <p:cNvPr id="449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hlink"/>
                </a:solidFill>
              </a:endParaRPr>
            </a:p>
          </p:txBody>
        </p:sp>
        <p:sp>
          <p:nvSpPr>
            <p:cNvPr id="449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accent2"/>
                </a:solidFill>
              </a:endParaRPr>
            </a:p>
          </p:txBody>
        </p:sp>
        <p:sp>
          <p:nvSpPr>
            <p:cNvPr id="449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hlink"/>
                </a:solidFill>
              </a:endParaRPr>
            </a:p>
          </p:txBody>
        </p:sp>
        <p:sp>
          <p:nvSpPr>
            <p:cNvPr id="449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sz="2400" u="none">
                <a:latin typeface="Times New Roman" pitchFamily="18" charset="0"/>
              </a:endParaRPr>
            </a:p>
          </p:txBody>
        </p:sp>
        <p:sp>
          <p:nvSpPr>
            <p:cNvPr id="449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accent2"/>
                </a:solidFill>
              </a:endParaRPr>
            </a:p>
          </p:txBody>
        </p:sp>
        <p:sp>
          <p:nvSpPr>
            <p:cNvPr id="449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ja-JP" u="none">
                <a:solidFill>
                  <a:schemeClr val="accent2"/>
                </a:solidFill>
              </a:endParaRPr>
            </a:p>
          </p:txBody>
        </p:sp>
      </p:grpSp>
      <p:sp>
        <p:nvSpPr>
          <p:cNvPr id="4495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49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49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69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911440" y="2601533"/>
            <a:ext cx="7829460" cy="1617371"/>
          </a:xfrm>
        </p:spPr>
        <p:txBody>
          <a:bodyPr/>
          <a:lstStyle/>
          <a:p>
            <a:pPr algn="r"/>
            <a:r>
              <a:rPr kumimoji="1" lang="ja-JP" altLang="en-US" dirty="0" smtClean="0">
                <a:solidFill>
                  <a:schemeClr val="bg1"/>
                </a:solidFill>
              </a:rPr>
              <a:t>大阪府内市町村の人口変動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kumimoji="1" lang="ja-JP" altLang="en-US" sz="1600" dirty="0" smtClean="0">
                <a:solidFill>
                  <a:schemeClr val="bg1"/>
                </a:solidFill>
              </a:rPr>
              <a:t>（</a:t>
            </a:r>
            <a:r>
              <a:rPr lang="ja-JP" altLang="en-US" sz="1600" dirty="0" smtClean="0">
                <a:solidFill>
                  <a:schemeClr val="bg1"/>
                </a:solidFill>
              </a:rPr>
              <a:t>国立社会保障・人口問題研究所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2018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年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1600" dirty="0" smtClean="0">
                <a:solidFill>
                  <a:schemeClr val="bg1"/>
                </a:solidFill>
              </a:rPr>
              <a:t>月公表データ　更新）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313012" y="2424305"/>
            <a:ext cx="366496" cy="14688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6" name="正方形/長方形 55"/>
          <p:cNvSpPr/>
          <p:nvPr/>
        </p:nvSpPr>
        <p:spPr>
          <a:xfrm>
            <a:off x="313012" y="2195040"/>
            <a:ext cx="366496" cy="1468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 dirty="0"/>
          </a:p>
        </p:txBody>
      </p:sp>
      <p:sp>
        <p:nvSpPr>
          <p:cNvPr id="58" name="正方形/長方形 57"/>
          <p:cNvSpPr/>
          <p:nvPr/>
        </p:nvSpPr>
        <p:spPr>
          <a:xfrm>
            <a:off x="313012" y="1951262"/>
            <a:ext cx="366496" cy="146880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839809" y="2438763"/>
            <a:ext cx="1056925" cy="132423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±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796577" y="1934367"/>
            <a:ext cx="1162487" cy="1761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797339" y="1693876"/>
            <a:ext cx="1295704" cy="197724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800774" y="2179540"/>
            <a:ext cx="1068445" cy="180778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ja-JP" altLang="en-US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Freeform 957"/>
          <p:cNvSpPr>
            <a:spLocks noChangeAspect="1"/>
          </p:cNvSpPr>
          <p:nvPr/>
        </p:nvSpPr>
        <p:spPr bwMode="auto">
          <a:xfrm>
            <a:off x="7272978" y="3063771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8" name="Freeform 916"/>
          <p:cNvSpPr>
            <a:spLocks/>
          </p:cNvSpPr>
          <p:nvPr/>
        </p:nvSpPr>
        <p:spPr bwMode="auto">
          <a:xfrm>
            <a:off x="7000846" y="5637487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" name="Freeform 920"/>
          <p:cNvSpPr>
            <a:spLocks/>
          </p:cNvSpPr>
          <p:nvPr/>
        </p:nvSpPr>
        <p:spPr bwMode="auto">
          <a:xfrm>
            <a:off x="5310119" y="6181019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" name="Freeform 921"/>
          <p:cNvSpPr>
            <a:spLocks/>
          </p:cNvSpPr>
          <p:nvPr/>
        </p:nvSpPr>
        <p:spPr bwMode="auto">
          <a:xfrm>
            <a:off x="5998117" y="5910688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" name="Freeform 924"/>
          <p:cNvSpPr>
            <a:spLocks/>
          </p:cNvSpPr>
          <p:nvPr/>
        </p:nvSpPr>
        <p:spPr bwMode="auto">
          <a:xfrm>
            <a:off x="7689950" y="2702229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5" name="Freeform 925"/>
          <p:cNvSpPr>
            <a:spLocks/>
          </p:cNvSpPr>
          <p:nvPr/>
        </p:nvSpPr>
        <p:spPr bwMode="auto">
          <a:xfrm>
            <a:off x="7564052" y="2321663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6" name="Freeform 926"/>
          <p:cNvSpPr>
            <a:spLocks/>
          </p:cNvSpPr>
          <p:nvPr/>
        </p:nvSpPr>
        <p:spPr bwMode="auto">
          <a:xfrm>
            <a:off x="7689950" y="2050380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7" name="Freeform 927"/>
          <p:cNvSpPr>
            <a:spLocks/>
          </p:cNvSpPr>
          <p:nvPr/>
        </p:nvSpPr>
        <p:spPr bwMode="auto">
          <a:xfrm>
            <a:off x="7564052" y="1832777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8" name="Freeform 928"/>
          <p:cNvSpPr>
            <a:spLocks/>
          </p:cNvSpPr>
          <p:nvPr/>
        </p:nvSpPr>
        <p:spPr bwMode="auto">
          <a:xfrm>
            <a:off x="6937897" y="1071641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9" name="Freeform 929"/>
          <p:cNvSpPr>
            <a:spLocks/>
          </p:cNvSpPr>
          <p:nvPr/>
        </p:nvSpPr>
        <p:spPr bwMode="auto">
          <a:xfrm>
            <a:off x="8065418" y="1941097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0" name="Freeform 930"/>
          <p:cNvSpPr>
            <a:spLocks/>
          </p:cNvSpPr>
          <p:nvPr/>
        </p:nvSpPr>
        <p:spPr bwMode="auto">
          <a:xfrm>
            <a:off x="8065418" y="2648547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2" name="Freeform 932"/>
          <p:cNvSpPr>
            <a:spLocks/>
          </p:cNvSpPr>
          <p:nvPr/>
        </p:nvSpPr>
        <p:spPr bwMode="auto">
          <a:xfrm>
            <a:off x="8503835" y="1615170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3" name="Freeform 933"/>
          <p:cNvSpPr>
            <a:spLocks/>
          </p:cNvSpPr>
          <p:nvPr/>
        </p:nvSpPr>
        <p:spPr bwMode="auto">
          <a:xfrm>
            <a:off x="8928739" y="1887417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4" name="Freeform 934"/>
          <p:cNvSpPr>
            <a:spLocks/>
          </p:cNvSpPr>
          <p:nvPr/>
        </p:nvSpPr>
        <p:spPr bwMode="auto">
          <a:xfrm>
            <a:off x="8879309" y="2267983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5" name="Freeform 935"/>
          <p:cNvSpPr>
            <a:spLocks/>
          </p:cNvSpPr>
          <p:nvPr/>
        </p:nvSpPr>
        <p:spPr bwMode="auto">
          <a:xfrm>
            <a:off x="9192940" y="2865197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6" name="Freeform 936"/>
          <p:cNvSpPr>
            <a:spLocks/>
          </p:cNvSpPr>
          <p:nvPr/>
        </p:nvSpPr>
        <p:spPr bwMode="auto">
          <a:xfrm>
            <a:off x="8754521" y="2919836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7" name="Freeform 938"/>
          <p:cNvSpPr>
            <a:spLocks/>
          </p:cNvSpPr>
          <p:nvPr/>
        </p:nvSpPr>
        <p:spPr bwMode="auto">
          <a:xfrm>
            <a:off x="8377943" y="2865197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8" name="Freeform 939"/>
          <p:cNvSpPr>
            <a:spLocks/>
          </p:cNvSpPr>
          <p:nvPr/>
        </p:nvSpPr>
        <p:spPr bwMode="auto">
          <a:xfrm>
            <a:off x="8503835" y="3082800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9" name="Freeform 940"/>
          <p:cNvSpPr>
            <a:spLocks/>
          </p:cNvSpPr>
          <p:nvPr/>
        </p:nvSpPr>
        <p:spPr bwMode="auto">
          <a:xfrm>
            <a:off x="8628624" y="3245763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0" name="Freeform 941"/>
          <p:cNvSpPr>
            <a:spLocks/>
          </p:cNvSpPr>
          <p:nvPr/>
        </p:nvSpPr>
        <p:spPr bwMode="auto">
          <a:xfrm>
            <a:off x="8942254" y="3192080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1" name="Freeform 943"/>
          <p:cNvSpPr>
            <a:spLocks/>
          </p:cNvSpPr>
          <p:nvPr/>
        </p:nvSpPr>
        <p:spPr bwMode="auto">
          <a:xfrm>
            <a:off x="8691572" y="3355044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2" name="Freeform 944"/>
          <p:cNvSpPr>
            <a:spLocks/>
          </p:cNvSpPr>
          <p:nvPr/>
        </p:nvSpPr>
        <p:spPr bwMode="auto">
          <a:xfrm>
            <a:off x="8503836" y="3518007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3" name="Freeform 946"/>
          <p:cNvSpPr>
            <a:spLocks/>
          </p:cNvSpPr>
          <p:nvPr/>
        </p:nvSpPr>
        <p:spPr bwMode="auto">
          <a:xfrm>
            <a:off x="8503835" y="3952256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4" name="Freeform 947"/>
          <p:cNvSpPr>
            <a:spLocks/>
          </p:cNvSpPr>
          <p:nvPr/>
        </p:nvSpPr>
        <p:spPr bwMode="auto">
          <a:xfrm>
            <a:off x="8691572" y="4387463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5" name="Freeform 948"/>
          <p:cNvSpPr>
            <a:spLocks/>
          </p:cNvSpPr>
          <p:nvPr/>
        </p:nvSpPr>
        <p:spPr bwMode="auto">
          <a:xfrm>
            <a:off x="8879309" y="4279141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6" name="Freeform 949"/>
          <p:cNvSpPr>
            <a:spLocks/>
          </p:cNvSpPr>
          <p:nvPr/>
        </p:nvSpPr>
        <p:spPr bwMode="auto">
          <a:xfrm>
            <a:off x="8566784" y="4387463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7" name="Freeform 950"/>
          <p:cNvSpPr>
            <a:spLocks/>
          </p:cNvSpPr>
          <p:nvPr/>
        </p:nvSpPr>
        <p:spPr bwMode="auto">
          <a:xfrm>
            <a:off x="8942254" y="4713388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8" name="Freeform 951"/>
          <p:cNvSpPr>
            <a:spLocks/>
          </p:cNvSpPr>
          <p:nvPr/>
        </p:nvSpPr>
        <p:spPr bwMode="auto">
          <a:xfrm>
            <a:off x="8879309" y="4930993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39" name="Freeform 952"/>
          <p:cNvSpPr>
            <a:spLocks/>
          </p:cNvSpPr>
          <p:nvPr/>
        </p:nvSpPr>
        <p:spPr bwMode="auto">
          <a:xfrm>
            <a:off x="8816361" y="5203239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0" name="Freeform 953"/>
          <p:cNvSpPr>
            <a:spLocks/>
          </p:cNvSpPr>
          <p:nvPr/>
        </p:nvSpPr>
        <p:spPr bwMode="auto">
          <a:xfrm>
            <a:off x="8002470" y="5203239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1" name="Freeform 954"/>
          <p:cNvSpPr>
            <a:spLocks/>
          </p:cNvSpPr>
          <p:nvPr/>
        </p:nvSpPr>
        <p:spPr bwMode="auto">
          <a:xfrm>
            <a:off x="8503836" y="4768029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2" name="Freeform 955"/>
          <p:cNvSpPr>
            <a:spLocks/>
          </p:cNvSpPr>
          <p:nvPr/>
        </p:nvSpPr>
        <p:spPr bwMode="auto">
          <a:xfrm>
            <a:off x="8316102" y="4822669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3" name="Freeform 956"/>
          <p:cNvSpPr>
            <a:spLocks/>
          </p:cNvSpPr>
          <p:nvPr/>
        </p:nvSpPr>
        <p:spPr bwMode="auto">
          <a:xfrm>
            <a:off x="8316103" y="4332822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4" name="Freeform 961"/>
          <p:cNvSpPr>
            <a:spLocks/>
          </p:cNvSpPr>
          <p:nvPr/>
        </p:nvSpPr>
        <p:spPr bwMode="auto">
          <a:xfrm>
            <a:off x="6625371" y="5474524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5" name="Freeform 962"/>
          <p:cNvSpPr>
            <a:spLocks/>
          </p:cNvSpPr>
          <p:nvPr/>
        </p:nvSpPr>
        <p:spPr bwMode="auto">
          <a:xfrm>
            <a:off x="6937897" y="5256921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6" name="Freeform 963"/>
          <p:cNvSpPr>
            <a:spLocks/>
          </p:cNvSpPr>
          <p:nvPr/>
        </p:nvSpPr>
        <p:spPr bwMode="auto">
          <a:xfrm>
            <a:off x="7063794" y="5039319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7" name="Freeform 964"/>
          <p:cNvSpPr>
            <a:spLocks/>
          </p:cNvSpPr>
          <p:nvPr/>
        </p:nvSpPr>
        <p:spPr bwMode="auto">
          <a:xfrm>
            <a:off x="7251527" y="4985632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8" name="Freeform 965"/>
          <p:cNvSpPr>
            <a:spLocks/>
          </p:cNvSpPr>
          <p:nvPr/>
        </p:nvSpPr>
        <p:spPr bwMode="auto">
          <a:xfrm>
            <a:off x="7502212" y="4930993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9" name="Freeform 966"/>
          <p:cNvSpPr>
            <a:spLocks/>
          </p:cNvSpPr>
          <p:nvPr/>
        </p:nvSpPr>
        <p:spPr bwMode="auto">
          <a:xfrm>
            <a:off x="7188581" y="4822669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1" name="Freeform 968"/>
          <p:cNvSpPr>
            <a:spLocks/>
          </p:cNvSpPr>
          <p:nvPr/>
        </p:nvSpPr>
        <p:spPr bwMode="auto">
          <a:xfrm>
            <a:off x="7439262" y="4659707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2" name="Freeform 969"/>
          <p:cNvSpPr>
            <a:spLocks/>
          </p:cNvSpPr>
          <p:nvPr/>
        </p:nvSpPr>
        <p:spPr bwMode="auto">
          <a:xfrm>
            <a:off x="7439262" y="4279141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53" name="Freeform 1049"/>
          <p:cNvSpPr>
            <a:spLocks/>
          </p:cNvSpPr>
          <p:nvPr/>
        </p:nvSpPr>
        <p:spPr bwMode="auto">
          <a:xfrm>
            <a:off x="6562428" y="5746768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54" name="Freeform 1050"/>
          <p:cNvSpPr>
            <a:spLocks/>
          </p:cNvSpPr>
          <p:nvPr/>
        </p:nvSpPr>
        <p:spPr bwMode="auto">
          <a:xfrm>
            <a:off x="6374693" y="5800451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64" name="角丸四角形 63"/>
          <p:cNvSpPr/>
          <p:nvPr/>
        </p:nvSpPr>
        <p:spPr bwMode="auto">
          <a:xfrm>
            <a:off x="7406263" y="155635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 bwMode="auto">
          <a:xfrm>
            <a:off x="7924090" y="19410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854803" y="242580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7377408" y="25764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 bwMode="auto">
          <a:xfrm>
            <a:off x="8253155" y="23941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8674296" y="227651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 bwMode="auto">
          <a:xfrm>
            <a:off x="9098516" y="21186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9183746" y="26028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 bwMode="auto">
          <a:xfrm>
            <a:off x="9232495" y="308280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8791903" y="306257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 bwMode="auto">
          <a:xfrm>
            <a:off x="8458543" y="298448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7743706" y="296157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8335086" y="32855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8666421" y="33230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8937705" y="344681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9142400" y="3301641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7880538" y="377564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8664572" y="372099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8785437" y="40795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 bwMode="auto">
          <a:xfrm>
            <a:off x="9071684" y="432446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8678666" y="4377993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7394678" y="511753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5583085" y="641267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 bwMode="auto">
          <a:xfrm>
            <a:off x="8639361" y="465970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 bwMode="auto">
          <a:xfrm>
            <a:off x="9023211" y="484533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 bwMode="auto">
          <a:xfrm>
            <a:off x="9053395" y="51171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 bwMode="auto">
          <a:xfrm>
            <a:off x="8528146" y="503513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 bwMode="auto">
          <a:xfrm>
            <a:off x="8046256" y="4995983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 bwMode="auto">
          <a:xfrm>
            <a:off x="8930306" y="5416720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8340877" y="5661167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7521890" y="475871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 bwMode="auto">
          <a:xfrm>
            <a:off x="7310859" y="491158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7346377" y="547361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>
            <a:off x="7000846" y="544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6346775" y="56682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7023129" y="574676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 bwMode="auto">
          <a:xfrm>
            <a:off x="6911130" y="601291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6553791" y="602205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6135669" y="61826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 bwMode="auto">
          <a:xfrm>
            <a:off x="8284626" y="44024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7985193" y="4699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角丸四角形 111"/>
          <p:cNvSpPr/>
          <p:nvPr/>
        </p:nvSpPr>
        <p:spPr bwMode="auto">
          <a:xfrm>
            <a:off x="8109985" y="29527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 bwMode="auto">
          <a:xfrm>
            <a:off x="7783630" y="548353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3012" y="1721998"/>
            <a:ext cx="366496" cy="14688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" name="右矢印 4"/>
          <p:cNvSpPr/>
          <p:nvPr/>
        </p:nvSpPr>
        <p:spPr bwMode="auto">
          <a:xfrm>
            <a:off x="5155424" y="3109638"/>
            <a:ext cx="876836" cy="73366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871988" y="92520"/>
            <a:ext cx="5491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総人口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の増減率比較（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1" name="Freeform 957"/>
          <p:cNvSpPr>
            <a:spLocks noChangeAspect="1"/>
          </p:cNvSpPr>
          <p:nvPr/>
        </p:nvSpPr>
        <p:spPr bwMode="auto">
          <a:xfrm>
            <a:off x="2094601" y="3063771"/>
            <a:ext cx="1315135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02" name="Freeform 916"/>
          <p:cNvSpPr>
            <a:spLocks/>
          </p:cNvSpPr>
          <p:nvPr/>
        </p:nvSpPr>
        <p:spPr bwMode="auto">
          <a:xfrm>
            <a:off x="1843400" y="5637489"/>
            <a:ext cx="28848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03" name="Freeform 920"/>
          <p:cNvSpPr>
            <a:spLocks/>
          </p:cNvSpPr>
          <p:nvPr/>
        </p:nvSpPr>
        <p:spPr bwMode="auto">
          <a:xfrm>
            <a:off x="282730" y="6181021"/>
            <a:ext cx="751284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04" name="Freeform 921"/>
          <p:cNvSpPr>
            <a:spLocks/>
          </p:cNvSpPr>
          <p:nvPr/>
        </p:nvSpPr>
        <p:spPr bwMode="auto">
          <a:xfrm>
            <a:off x="917803" y="5910690"/>
            <a:ext cx="577988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05" name="Freeform 924"/>
          <p:cNvSpPr>
            <a:spLocks/>
          </p:cNvSpPr>
          <p:nvPr/>
        </p:nvSpPr>
        <p:spPr bwMode="auto">
          <a:xfrm>
            <a:off x="2479495" y="2702230"/>
            <a:ext cx="404692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06" name="Freeform 925"/>
          <p:cNvSpPr>
            <a:spLocks/>
          </p:cNvSpPr>
          <p:nvPr/>
        </p:nvSpPr>
        <p:spPr bwMode="auto">
          <a:xfrm>
            <a:off x="2363284" y="2321663"/>
            <a:ext cx="231397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207" name="Freeform 926"/>
          <p:cNvSpPr>
            <a:spLocks/>
          </p:cNvSpPr>
          <p:nvPr/>
        </p:nvSpPr>
        <p:spPr bwMode="auto">
          <a:xfrm>
            <a:off x="2479496" y="2050380"/>
            <a:ext cx="519883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08" name="Freeform 927"/>
          <p:cNvSpPr>
            <a:spLocks/>
          </p:cNvSpPr>
          <p:nvPr/>
        </p:nvSpPr>
        <p:spPr bwMode="auto">
          <a:xfrm>
            <a:off x="2363284" y="1832778"/>
            <a:ext cx="636091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09" name="Freeform 928"/>
          <p:cNvSpPr>
            <a:spLocks/>
          </p:cNvSpPr>
          <p:nvPr/>
        </p:nvSpPr>
        <p:spPr bwMode="auto">
          <a:xfrm>
            <a:off x="1785292" y="1071643"/>
            <a:ext cx="1040789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10" name="Freeform 929"/>
          <p:cNvSpPr>
            <a:spLocks/>
          </p:cNvSpPr>
          <p:nvPr/>
        </p:nvSpPr>
        <p:spPr bwMode="auto">
          <a:xfrm>
            <a:off x="2826081" y="1941098"/>
            <a:ext cx="693179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11" name="Freeform 930"/>
          <p:cNvSpPr>
            <a:spLocks/>
          </p:cNvSpPr>
          <p:nvPr/>
        </p:nvSpPr>
        <p:spPr bwMode="auto">
          <a:xfrm>
            <a:off x="2826083" y="2648549"/>
            <a:ext cx="404692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12" name="Freeform 932"/>
          <p:cNvSpPr>
            <a:spLocks/>
          </p:cNvSpPr>
          <p:nvPr/>
        </p:nvSpPr>
        <p:spPr bwMode="auto">
          <a:xfrm>
            <a:off x="3230776" y="1615170"/>
            <a:ext cx="693179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13" name="Freeform 933"/>
          <p:cNvSpPr>
            <a:spLocks/>
          </p:cNvSpPr>
          <p:nvPr/>
        </p:nvSpPr>
        <p:spPr bwMode="auto">
          <a:xfrm>
            <a:off x="3622995" y="1887418"/>
            <a:ext cx="346591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14" name="Freeform 934"/>
          <p:cNvSpPr>
            <a:spLocks/>
          </p:cNvSpPr>
          <p:nvPr/>
        </p:nvSpPr>
        <p:spPr bwMode="auto">
          <a:xfrm>
            <a:off x="3577365" y="2267985"/>
            <a:ext cx="809387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15" name="Freeform 935"/>
          <p:cNvSpPr>
            <a:spLocks/>
          </p:cNvSpPr>
          <p:nvPr/>
        </p:nvSpPr>
        <p:spPr bwMode="auto">
          <a:xfrm>
            <a:off x="3866871" y="2865199"/>
            <a:ext cx="346591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16" name="Freeform 936"/>
          <p:cNvSpPr>
            <a:spLocks/>
          </p:cNvSpPr>
          <p:nvPr/>
        </p:nvSpPr>
        <p:spPr bwMode="auto">
          <a:xfrm>
            <a:off x="3462178" y="2919838"/>
            <a:ext cx="404692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17" name="Freeform 938"/>
          <p:cNvSpPr>
            <a:spLocks/>
          </p:cNvSpPr>
          <p:nvPr/>
        </p:nvSpPr>
        <p:spPr bwMode="auto">
          <a:xfrm>
            <a:off x="3114566" y="2865197"/>
            <a:ext cx="404692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18" name="Freeform 939"/>
          <p:cNvSpPr>
            <a:spLocks/>
          </p:cNvSpPr>
          <p:nvPr/>
        </p:nvSpPr>
        <p:spPr bwMode="auto">
          <a:xfrm>
            <a:off x="3230775" y="3082802"/>
            <a:ext cx="28848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19" name="Freeform 940"/>
          <p:cNvSpPr>
            <a:spLocks/>
          </p:cNvSpPr>
          <p:nvPr/>
        </p:nvSpPr>
        <p:spPr bwMode="auto">
          <a:xfrm>
            <a:off x="3345966" y="3245763"/>
            <a:ext cx="289503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0" name="Freeform 941"/>
          <p:cNvSpPr>
            <a:spLocks/>
          </p:cNvSpPr>
          <p:nvPr/>
        </p:nvSpPr>
        <p:spPr bwMode="auto">
          <a:xfrm>
            <a:off x="3635469" y="3192082"/>
            <a:ext cx="519883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1" name="Freeform 943"/>
          <p:cNvSpPr>
            <a:spLocks/>
          </p:cNvSpPr>
          <p:nvPr/>
        </p:nvSpPr>
        <p:spPr bwMode="auto">
          <a:xfrm>
            <a:off x="3404071" y="3355046"/>
            <a:ext cx="577988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2" name="Freeform 944"/>
          <p:cNvSpPr>
            <a:spLocks/>
          </p:cNvSpPr>
          <p:nvPr/>
        </p:nvSpPr>
        <p:spPr bwMode="auto">
          <a:xfrm>
            <a:off x="3230775" y="3518009"/>
            <a:ext cx="751284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23" name="Freeform 946"/>
          <p:cNvSpPr>
            <a:spLocks/>
          </p:cNvSpPr>
          <p:nvPr/>
        </p:nvSpPr>
        <p:spPr bwMode="auto">
          <a:xfrm>
            <a:off x="3230776" y="3952258"/>
            <a:ext cx="693179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4" name="Freeform 947"/>
          <p:cNvSpPr>
            <a:spLocks/>
          </p:cNvSpPr>
          <p:nvPr/>
        </p:nvSpPr>
        <p:spPr bwMode="auto">
          <a:xfrm>
            <a:off x="3404071" y="4387463"/>
            <a:ext cx="28848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5" name="Freeform 948"/>
          <p:cNvSpPr>
            <a:spLocks/>
          </p:cNvSpPr>
          <p:nvPr/>
        </p:nvSpPr>
        <p:spPr bwMode="auto">
          <a:xfrm>
            <a:off x="3577367" y="4279143"/>
            <a:ext cx="404692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26" name="Freeform 949"/>
          <p:cNvSpPr>
            <a:spLocks/>
          </p:cNvSpPr>
          <p:nvPr/>
        </p:nvSpPr>
        <p:spPr bwMode="auto">
          <a:xfrm>
            <a:off x="3288882" y="4387465"/>
            <a:ext cx="577988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7" name="Freeform 950"/>
          <p:cNvSpPr>
            <a:spLocks/>
          </p:cNvSpPr>
          <p:nvPr/>
        </p:nvSpPr>
        <p:spPr bwMode="auto">
          <a:xfrm>
            <a:off x="3635470" y="4713390"/>
            <a:ext cx="346591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8" name="Freeform 951"/>
          <p:cNvSpPr>
            <a:spLocks/>
          </p:cNvSpPr>
          <p:nvPr/>
        </p:nvSpPr>
        <p:spPr bwMode="auto">
          <a:xfrm>
            <a:off x="3577367" y="4930995"/>
            <a:ext cx="462799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9" name="Freeform 952"/>
          <p:cNvSpPr>
            <a:spLocks/>
          </p:cNvSpPr>
          <p:nvPr/>
        </p:nvSpPr>
        <p:spPr bwMode="auto">
          <a:xfrm>
            <a:off x="3519261" y="5203239"/>
            <a:ext cx="520903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30" name="Freeform 953"/>
          <p:cNvSpPr>
            <a:spLocks/>
          </p:cNvSpPr>
          <p:nvPr/>
        </p:nvSpPr>
        <p:spPr bwMode="auto">
          <a:xfrm>
            <a:off x="2767976" y="5203239"/>
            <a:ext cx="1098891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31" name="Freeform 954"/>
          <p:cNvSpPr>
            <a:spLocks/>
          </p:cNvSpPr>
          <p:nvPr/>
        </p:nvSpPr>
        <p:spPr bwMode="auto">
          <a:xfrm>
            <a:off x="3230776" y="4768031"/>
            <a:ext cx="461781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2" name="Freeform 955"/>
          <p:cNvSpPr>
            <a:spLocks/>
          </p:cNvSpPr>
          <p:nvPr/>
        </p:nvSpPr>
        <p:spPr bwMode="auto">
          <a:xfrm>
            <a:off x="3057484" y="4822671"/>
            <a:ext cx="231397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3" name="Freeform 956"/>
          <p:cNvSpPr>
            <a:spLocks/>
          </p:cNvSpPr>
          <p:nvPr/>
        </p:nvSpPr>
        <p:spPr bwMode="auto">
          <a:xfrm>
            <a:off x="3057483" y="4332824"/>
            <a:ext cx="346591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34" name="Freeform 961"/>
          <p:cNvSpPr>
            <a:spLocks/>
          </p:cNvSpPr>
          <p:nvPr/>
        </p:nvSpPr>
        <p:spPr bwMode="auto">
          <a:xfrm>
            <a:off x="1496809" y="5474524"/>
            <a:ext cx="809387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5" name="Freeform 962"/>
          <p:cNvSpPr>
            <a:spLocks/>
          </p:cNvSpPr>
          <p:nvPr/>
        </p:nvSpPr>
        <p:spPr bwMode="auto">
          <a:xfrm>
            <a:off x="1785295" y="5256921"/>
            <a:ext cx="69419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6" name="Freeform 963"/>
          <p:cNvSpPr>
            <a:spLocks/>
          </p:cNvSpPr>
          <p:nvPr/>
        </p:nvSpPr>
        <p:spPr bwMode="auto">
          <a:xfrm>
            <a:off x="1901507" y="5039321"/>
            <a:ext cx="751284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237" name="Freeform 964"/>
          <p:cNvSpPr>
            <a:spLocks/>
          </p:cNvSpPr>
          <p:nvPr/>
        </p:nvSpPr>
        <p:spPr bwMode="auto">
          <a:xfrm>
            <a:off x="2074799" y="4985634"/>
            <a:ext cx="28848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8" name="Freeform 965"/>
          <p:cNvSpPr>
            <a:spLocks/>
          </p:cNvSpPr>
          <p:nvPr/>
        </p:nvSpPr>
        <p:spPr bwMode="auto">
          <a:xfrm>
            <a:off x="2306200" y="4930994"/>
            <a:ext cx="693179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39" name="Freeform 966"/>
          <p:cNvSpPr>
            <a:spLocks/>
          </p:cNvSpPr>
          <p:nvPr/>
        </p:nvSpPr>
        <p:spPr bwMode="auto">
          <a:xfrm>
            <a:off x="2016693" y="4822671"/>
            <a:ext cx="519883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40" name="Freeform 968"/>
          <p:cNvSpPr>
            <a:spLocks/>
          </p:cNvSpPr>
          <p:nvPr/>
        </p:nvSpPr>
        <p:spPr bwMode="auto">
          <a:xfrm>
            <a:off x="2248093" y="4659709"/>
            <a:ext cx="346591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41" name="Freeform 969"/>
          <p:cNvSpPr>
            <a:spLocks/>
          </p:cNvSpPr>
          <p:nvPr/>
        </p:nvSpPr>
        <p:spPr bwMode="auto">
          <a:xfrm>
            <a:off x="2248092" y="4279141"/>
            <a:ext cx="1155979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42" name="Freeform 1049"/>
          <p:cNvSpPr>
            <a:spLocks/>
          </p:cNvSpPr>
          <p:nvPr/>
        </p:nvSpPr>
        <p:spPr bwMode="auto">
          <a:xfrm>
            <a:off x="1438707" y="5746769"/>
            <a:ext cx="173296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43" name="Freeform 1050"/>
          <p:cNvSpPr>
            <a:spLocks/>
          </p:cNvSpPr>
          <p:nvPr/>
        </p:nvSpPr>
        <p:spPr bwMode="auto">
          <a:xfrm>
            <a:off x="1265414" y="5800453"/>
            <a:ext cx="577988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51" name="角丸四角形 250"/>
          <p:cNvSpPr/>
          <p:nvPr/>
        </p:nvSpPr>
        <p:spPr bwMode="auto">
          <a:xfrm>
            <a:off x="2217629" y="155635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2" name="角丸四角形 251"/>
          <p:cNvSpPr/>
          <p:nvPr/>
        </p:nvSpPr>
        <p:spPr bwMode="auto">
          <a:xfrm>
            <a:off x="2695625" y="19410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3" name="角丸四角形 252"/>
          <p:cNvSpPr/>
          <p:nvPr/>
        </p:nvSpPr>
        <p:spPr bwMode="auto">
          <a:xfrm>
            <a:off x="2631668" y="242580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4" name="角丸四角形 253"/>
          <p:cNvSpPr/>
          <p:nvPr/>
        </p:nvSpPr>
        <p:spPr bwMode="auto">
          <a:xfrm>
            <a:off x="2190996" y="257649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5" name="角丸四角形 254"/>
          <p:cNvSpPr/>
          <p:nvPr/>
        </p:nvSpPr>
        <p:spPr bwMode="auto">
          <a:xfrm>
            <a:off x="2999376" y="239414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6" name="角丸四角形 255"/>
          <p:cNvSpPr/>
          <p:nvPr/>
        </p:nvSpPr>
        <p:spPr bwMode="auto">
          <a:xfrm>
            <a:off x="3388121" y="227651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7" name="角丸四角形 256"/>
          <p:cNvSpPr/>
          <p:nvPr/>
        </p:nvSpPr>
        <p:spPr bwMode="auto">
          <a:xfrm>
            <a:off x="3779709" y="211861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8" name="角丸四角形 257"/>
          <p:cNvSpPr/>
          <p:nvPr/>
        </p:nvSpPr>
        <p:spPr bwMode="auto">
          <a:xfrm>
            <a:off x="3858385" y="260280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9" name="角丸四角形 258"/>
          <p:cNvSpPr/>
          <p:nvPr/>
        </p:nvSpPr>
        <p:spPr bwMode="auto">
          <a:xfrm>
            <a:off x="3903384" y="308280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0" name="角丸四角形 259"/>
          <p:cNvSpPr/>
          <p:nvPr/>
        </p:nvSpPr>
        <p:spPr bwMode="auto">
          <a:xfrm>
            <a:off x="3496684" y="3062579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1" name="角丸四角形 260"/>
          <p:cNvSpPr/>
          <p:nvPr/>
        </p:nvSpPr>
        <p:spPr bwMode="auto">
          <a:xfrm>
            <a:off x="3188965" y="298448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2" name="角丸四角形 261"/>
          <p:cNvSpPr/>
          <p:nvPr/>
        </p:nvSpPr>
        <p:spPr bwMode="auto">
          <a:xfrm>
            <a:off x="2529117" y="296157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3" name="角丸四角形 262"/>
          <p:cNvSpPr/>
          <p:nvPr/>
        </p:nvSpPr>
        <p:spPr bwMode="auto">
          <a:xfrm>
            <a:off x="3075005" y="32855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4" name="角丸四角形 263"/>
          <p:cNvSpPr/>
          <p:nvPr/>
        </p:nvSpPr>
        <p:spPr bwMode="auto">
          <a:xfrm>
            <a:off x="3380853" y="332306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角丸四角形 264"/>
          <p:cNvSpPr/>
          <p:nvPr/>
        </p:nvSpPr>
        <p:spPr bwMode="auto">
          <a:xfrm>
            <a:off x="3631269" y="3446813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6" name="角丸四角形 265"/>
          <p:cNvSpPr/>
          <p:nvPr/>
        </p:nvSpPr>
        <p:spPr bwMode="auto">
          <a:xfrm>
            <a:off x="3820221" y="3301641"/>
            <a:ext cx="384143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7" name="角丸四角形 266"/>
          <p:cNvSpPr/>
          <p:nvPr/>
        </p:nvSpPr>
        <p:spPr bwMode="auto">
          <a:xfrm>
            <a:off x="2655421" y="377564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角丸四角形 267"/>
          <p:cNvSpPr/>
          <p:nvPr/>
        </p:nvSpPr>
        <p:spPr bwMode="auto">
          <a:xfrm>
            <a:off x="3379148" y="3720998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9" name="角丸四角形 268"/>
          <p:cNvSpPr/>
          <p:nvPr/>
        </p:nvSpPr>
        <p:spPr bwMode="auto">
          <a:xfrm>
            <a:off x="3490713" y="4079543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0" name="角丸四角形 269"/>
          <p:cNvSpPr/>
          <p:nvPr/>
        </p:nvSpPr>
        <p:spPr bwMode="auto">
          <a:xfrm>
            <a:off x="3754941" y="432446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1" name="角丸四角形 270"/>
          <p:cNvSpPr/>
          <p:nvPr/>
        </p:nvSpPr>
        <p:spPr bwMode="auto">
          <a:xfrm>
            <a:off x="3392156" y="4377993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2" name="角丸四角形 271"/>
          <p:cNvSpPr/>
          <p:nvPr/>
        </p:nvSpPr>
        <p:spPr bwMode="auto">
          <a:xfrm>
            <a:off x="2206937" y="511753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3" name="角丸四角形 272"/>
          <p:cNvSpPr/>
          <p:nvPr/>
        </p:nvSpPr>
        <p:spPr bwMode="auto">
          <a:xfrm>
            <a:off x="534696" y="641267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4" name="角丸四角形 273"/>
          <p:cNvSpPr/>
          <p:nvPr/>
        </p:nvSpPr>
        <p:spPr bwMode="auto">
          <a:xfrm>
            <a:off x="3355876" y="4659705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5" name="角丸四角形 274"/>
          <p:cNvSpPr/>
          <p:nvPr/>
        </p:nvSpPr>
        <p:spPr bwMode="auto">
          <a:xfrm>
            <a:off x="3710197" y="484533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6" name="角丸四角形 275"/>
          <p:cNvSpPr/>
          <p:nvPr/>
        </p:nvSpPr>
        <p:spPr bwMode="auto">
          <a:xfrm>
            <a:off x="3738061" y="511714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7" name="角丸四角形 276"/>
          <p:cNvSpPr/>
          <p:nvPr/>
        </p:nvSpPr>
        <p:spPr bwMode="auto">
          <a:xfrm>
            <a:off x="3253216" y="5035135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8" name="角丸四角形 277"/>
          <p:cNvSpPr/>
          <p:nvPr/>
        </p:nvSpPr>
        <p:spPr bwMode="auto">
          <a:xfrm>
            <a:off x="2808395" y="4995983"/>
            <a:ext cx="39661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角丸四角形 278"/>
          <p:cNvSpPr/>
          <p:nvPr/>
        </p:nvSpPr>
        <p:spPr bwMode="auto">
          <a:xfrm>
            <a:off x="3624442" y="5416722"/>
            <a:ext cx="480399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0" name="角丸四角形 279"/>
          <p:cNvSpPr/>
          <p:nvPr/>
        </p:nvSpPr>
        <p:spPr bwMode="auto">
          <a:xfrm>
            <a:off x="3080354" y="5661169"/>
            <a:ext cx="480399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1" name="角丸四角形 280"/>
          <p:cNvSpPr/>
          <p:nvPr/>
        </p:nvSpPr>
        <p:spPr bwMode="auto">
          <a:xfrm>
            <a:off x="2324364" y="475871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角丸四角形 281"/>
          <p:cNvSpPr/>
          <p:nvPr/>
        </p:nvSpPr>
        <p:spPr bwMode="auto">
          <a:xfrm>
            <a:off x="2129567" y="4911586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角丸四角形 282"/>
          <p:cNvSpPr/>
          <p:nvPr/>
        </p:nvSpPr>
        <p:spPr bwMode="auto">
          <a:xfrm>
            <a:off x="2162352" y="5473619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4" name="角丸四角形 283"/>
          <p:cNvSpPr/>
          <p:nvPr/>
        </p:nvSpPr>
        <p:spPr bwMode="auto">
          <a:xfrm>
            <a:off x="1843400" y="544302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角丸四角形 284"/>
          <p:cNvSpPr/>
          <p:nvPr/>
        </p:nvSpPr>
        <p:spPr bwMode="auto">
          <a:xfrm>
            <a:off x="1239641" y="566829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6" name="角丸四角形 285"/>
          <p:cNvSpPr/>
          <p:nvPr/>
        </p:nvSpPr>
        <p:spPr bwMode="auto">
          <a:xfrm>
            <a:off x="1863969" y="574676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角丸四角形 286"/>
          <p:cNvSpPr/>
          <p:nvPr/>
        </p:nvSpPr>
        <p:spPr bwMode="auto">
          <a:xfrm>
            <a:off x="1760584" y="6012916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8" name="角丸四角形 287"/>
          <p:cNvSpPr/>
          <p:nvPr/>
        </p:nvSpPr>
        <p:spPr bwMode="auto">
          <a:xfrm>
            <a:off x="1430733" y="6022051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9" name="角丸四角形 288"/>
          <p:cNvSpPr/>
          <p:nvPr/>
        </p:nvSpPr>
        <p:spPr bwMode="auto">
          <a:xfrm>
            <a:off x="1044773" y="618269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0" name="角丸四角形 289"/>
          <p:cNvSpPr/>
          <p:nvPr/>
        </p:nvSpPr>
        <p:spPr bwMode="auto">
          <a:xfrm>
            <a:off x="3028428" y="440240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1" name="角丸四角形 290"/>
          <p:cNvSpPr/>
          <p:nvPr/>
        </p:nvSpPr>
        <p:spPr bwMode="auto">
          <a:xfrm>
            <a:off x="2752028" y="46998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2" name="角丸四角形 291"/>
          <p:cNvSpPr/>
          <p:nvPr/>
        </p:nvSpPr>
        <p:spPr bwMode="auto">
          <a:xfrm>
            <a:off x="2867221" y="2952766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3" name="角丸四角形 292"/>
          <p:cNvSpPr/>
          <p:nvPr/>
        </p:nvSpPr>
        <p:spPr bwMode="auto">
          <a:xfrm>
            <a:off x="2565968" y="548353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6" name="正方形/長方形 295"/>
          <p:cNvSpPr/>
          <p:nvPr/>
        </p:nvSpPr>
        <p:spPr>
          <a:xfrm>
            <a:off x="4679608" y="665959"/>
            <a:ext cx="5949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7" name="正方形/長方形 296"/>
          <p:cNvSpPr/>
          <p:nvPr/>
        </p:nvSpPr>
        <p:spPr>
          <a:xfrm>
            <a:off x="313012" y="665959"/>
            <a:ext cx="4366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45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57"/>
          <p:cNvSpPr>
            <a:spLocks noChangeAspect="1"/>
          </p:cNvSpPr>
          <p:nvPr/>
        </p:nvSpPr>
        <p:spPr bwMode="auto">
          <a:xfrm>
            <a:off x="2415534" y="3063771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>
              <a:solidFill>
                <a:schemeClr val="lt1"/>
              </a:solidFill>
            </a:endParaRPr>
          </a:p>
        </p:txBody>
      </p:sp>
      <p:sp>
        <p:nvSpPr>
          <p:cNvPr id="8" name="Freeform 916"/>
          <p:cNvSpPr>
            <a:spLocks/>
          </p:cNvSpPr>
          <p:nvPr/>
        </p:nvSpPr>
        <p:spPr bwMode="auto">
          <a:xfrm>
            <a:off x="2143402" y="5637488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" name="Freeform 920"/>
          <p:cNvSpPr>
            <a:spLocks/>
          </p:cNvSpPr>
          <p:nvPr/>
        </p:nvSpPr>
        <p:spPr bwMode="auto">
          <a:xfrm>
            <a:off x="452674" y="6181019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3" name="Freeform 921"/>
          <p:cNvSpPr>
            <a:spLocks/>
          </p:cNvSpPr>
          <p:nvPr/>
        </p:nvSpPr>
        <p:spPr bwMode="auto">
          <a:xfrm>
            <a:off x="1140672" y="5910689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" name="Freeform 924"/>
          <p:cNvSpPr>
            <a:spLocks/>
          </p:cNvSpPr>
          <p:nvPr/>
        </p:nvSpPr>
        <p:spPr bwMode="auto">
          <a:xfrm>
            <a:off x="2832505" y="2702229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5" name="Freeform 925"/>
          <p:cNvSpPr>
            <a:spLocks/>
          </p:cNvSpPr>
          <p:nvPr/>
        </p:nvSpPr>
        <p:spPr bwMode="auto">
          <a:xfrm>
            <a:off x="2706608" y="2321664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6" name="Freeform 926"/>
          <p:cNvSpPr>
            <a:spLocks/>
          </p:cNvSpPr>
          <p:nvPr/>
        </p:nvSpPr>
        <p:spPr bwMode="auto">
          <a:xfrm>
            <a:off x="2832505" y="2050380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7" name="Freeform 927"/>
          <p:cNvSpPr>
            <a:spLocks/>
          </p:cNvSpPr>
          <p:nvPr/>
        </p:nvSpPr>
        <p:spPr bwMode="auto">
          <a:xfrm>
            <a:off x="2706608" y="1832777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8" name="Freeform 928"/>
          <p:cNvSpPr>
            <a:spLocks/>
          </p:cNvSpPr>
          <p:nvPr/>
        </p:nvSpPr>
        <p:spPr bwMode="auto">
          <a:xfrm>
            <a:off x="2080453" y="1071641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9" name="Freeform 929"/>
          <p:cNvSpPr>
            <a:spLocks/>
          </p:cNvSpPr>
          <p:nvPr/>
        </p:nvSpPr>
        <p:spPr bwMode="auto">
          <a:xfrm>
            <a:off x="3207974" y="1941098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0" name="Freeform 930"/>
          <p:cNvSpPr>
            <a:spLocks/>
          </p:cNvSpPr>
          <p:nvPr/>
        </p:nvSpPr>
        <p:spPr bwMode="auto">
          <a:xfrm>
            <a:off x="3207973" y="2648548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2" name="Freeform 932"/>
          <p:cNvSpPr>
            <a:spLocks/>
          </p:cNvSpPr>
          <p:nvPr/>
        </p:nvSpPr>
        <p:spPr bwMode="auto">
          <a:xfrm>
            <a:off x="3646391" y="1615170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3" name="Freeform 933"/>
          <p:cNvSpPr>
            <a:spLocks/>
          </p:cNvSpPr>
          <p:nvPr/>
        </p:nvSpPr>
        <p:spPr bwMode="auto">
          <a:xfrm>
            <a:off x="4080639" y="1887417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4" name="Freeform 934"/>
          <p:cNvSpPr>
            <a:spLocks/>
          </p:cNvSpPr>
          <p:nvPr/>
        </p:nvSpPr>
        <p:spPr bwMode="auto">
          <a:xfrm>
            <a:off x="4021865" y="2267984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5" name="Freeform 935"/>
          <p:cNvSpPr>
            <a:spLocks/>
          </p:cNvSpPr>
          <p:nvPr/>
        </p:nvSpPr>
        <p:spPr bwMode="auto">
          <a:xfrm>
            <a:off x="4335494" y="2865198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6" name="Freeform 936"/>
          <p:cNvSpPr>
            <a:spLocks/>
          </p:cNvSpPr>
          <p:nvPr/>
        </p:nvSpPr>
        <p:spPr bwMode="auto">
          <a:xfrm>
            <a:off x="3897076" y="2919837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7" name="Freeform 938"/>
          <p:cNvSpPr>
            <a:spLocks/>
          </p:cNvSpPr>
          <p:nvPr/>
        </p:nvSpPr>
        <p:spPr bwMode="auto">
          <a:xfrm>
            <a:off x="3520499" y="2865198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28" name="Freeform 939"/>
          <p:cNvSpPr>
            <a:spLocks/>
          </p:cNvSpPr>
          <p:nvPr/>
        </p:nvSpPr>
        <p:spPr bwMode="auto">
          <a:xfrm>
            <a:off x="3646391" y="3082801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29" name="Freeform 940"/>
          <p:cNvSpPr>
            <a:spLocks/>
          </p:cNvSpPr>
          <p:nvPr/>
        </p:nvSpPr>
        <p:spPr bwMode="auto">
          <a:xfrm>
            <a:off x="3771179" y="3245763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0" name="Freeform 941"/>
          <p:cNvSpPr>
            <a:spLocks/>
          </p:cNvSpPr>
          <p:nvPr/>
        </p:nvSpPr>
        <p:spPr bwMode="auto">
          <a:xfrm>
            <a:off x="4084809" y="3192081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1" name="Freeform 943"/>
          <p:cNvSpPr>
            <a:spLocks/>
          </p:cNvSpPr>
          <p:nvPr/>
        </p:nvSpPr>
        <p:spPr bwMode="auto">
          <a:xfrm>
            <a:off x="3834127" y="3355044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2" name="Freeform 944"/>
          <p:cNvSpPr>
            <a:spLocks/>
          </p:cNvSpPr>
          <p:nvPr/>
        </p:nvSpPr>
        <p:spPr bwMode="auto">
          <a:xfrm>
            <a:off x="3646391" y="3518008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3" name="Freeform 946"/>
          <p:cNvSpPr>
            <a:spLocks/>
          </p:cNvSpPr>
          <p:nvPr/>
        </p:nvSpPr>
        <p:spPr bwMode="auto">
          <a:xfrm>
            <a:off x="3646391" y="3952257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chemeClr val="accent2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4" name="Freeform 947"/>
          <p:cNvSpPr>
            <a:spLocks/>
          </p:cNvSpPr>
          <p:nvPr/>
        </p:nvSpPr>
        <p:spPr bwMode="auto">
          <a:xfrm>
            <a:off x="3834128" y="4387463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5" name="Freeform 948"/>
          <p:cNvSpPr>
            <a:spLocks/>
          </p:cNvSpPr>
          <p:nvPr/>
        </p:nvSpPr>
        <p:spPr bwMode="auto">
          <a:xfrm>
            <a:off x="4021864" y="4279142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6" name="Freeform 949"/>
          <p:cNvSpPr>
            <a:spLocks/>
          </p:cNvSpPr>
          <p:nvPr/>
        </p:nvSpPr>
        <p:spPr bwMode="auto">
          <a:xfrm>
            <a:off x="3709339" y="4387463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7" name="Freeform 950"/>
          <p:cNvSpPr>
            <a:spLocks/>
          </p:cNvSpPr>
          <p:nvPr/>
        </p:nvSpPr>
        <p:spPr bwMode="auto">
          <a:xfrm>
            <a:off x="4084809" y="4713389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8" name="Freeform 951"/>
          <p:cNvSpPr>
            <a:spLocks/>
          </p:cNvSpPr>
          <p:nvPr/>
        </p:nvSpPr>
        <p:spPr bwMode="auto">
          <a:xfrm>
            <a:off x="4021865" y="4930994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39" name="Freeform 952"/>
          <p:cNvSpPr>
            <a:spLocks/>
          </p:cNvSpPr>
          <p:nvPr/>
        </p:nvSpPr>
        <p:spPr bwMode="auto">
          <a:xfrm>
            <a:off x="3958916" y="5203239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40" name="Freeform 953"/>
          <p:cNvSpPr>
            <a:spLocks/>
          </p:cNvSpPr>
          <p:nvPr/>
        </p:nvSpPr>
        <p:spPr bwMode="auto">
          <a:xfrm>
            <a:off x="3145025" y="5203239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41" name="Freeform 954"/>
          <p:cNvSpPr>
            <a:spLocks/>
          </p:cNvSpPr>
          <p:nvPr/>
        </p:nvSpPr>
        <p:spPr bwMode="auto">
          <a:xfrm>
            <a:off x="3646391" y="4768030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42" name="Freeform 955"/>
          <p:cNvSpPr>
            <a:spLocks/>
          </p:cNvSpPr>
          <p:nvPr/>
        </p:nvSpPr>
        <p:spPr bwMode="auto">
          <a:xfrm>
            <a:off x="3458658" y="4822670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3" name="Freeform 956"/>
          <p:cNvSpPr>
            <a:spLocks/>
          </p:cNvSpPr>
          <p:nvPr/>
        </p:nvSpPr>
        <p:spPr bwMode="auto">
          <a:xfrm>
            <a:off x="3458657" y="4332823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44" name="Freeform 961"/>
          <p:cNvSpPr>
            <a:spLocks/>
          </p:cNvSpPr>
          <p:nvPr/>
        </p:nvSpPr>
        <p:spPr bwMode="auto">
          <a:xfrm>
            <a:off x="1767927" y="5474524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45" name="Freeform 962"/>
          <p:cNvSpPr>
            <a:spLocks/>
          </p:cNvSpPr>
          <p:nvPr/>
        </p:nvSpPr>
        <p:spPr bwMode="auto">
          <a:xfrm>
            <a:off x="2080452" y="5256921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6" name="Freeform 963"/>
          <p:cNvSpPr>
            <a:spLocks/>
          </p:cNvSpPr>
          <p:nvPr/>
        </p:nvSpPr>
        <p:spPr bwMode="auto">
          <a:xfrm>
            <a:off x="2206349" y="5039320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7" name="Freeform 964"/>
          <p:cNvSpPr>
            <a:spLocks/>
          </p:cNvSpPr>
          <p:nvPr/>
        </p:nvSpPr>
        <p:spPr bwMode="auto">
          <a:xfrm>
            <a:off x="2394083" y="4985633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48" name="Freeform 965"/>
          <p:cNvSpPr>
            <a:spLocks/>
          </p:cNvSpPr>
          <p:nvPr/>
        </p:nvSpPr>
        <p:spPr bwMode="auto">
          <a:xfrm>
            <a:off x="2644767" y="4930994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9" name="Freeform 966"/>
          <p:cNvSpPr>
            <a:spLocks/>
          </p:cNvSpPr>
          <p:nvPr/>
        </p:nvSpPr>
        <p:spPr bwMode="auto">
          <a:xfrm>
            <a:off x="2331136" y="4822670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1" name="Freeform 968"/>
          <p:cNvSpPr>
            <a:spLocks/>
          </p:cNvSpPr>
          <p:nvPr/>
        </p:nvSpPr>
        <p:spPr bwMode="auto">
          <a:xfrm>
            <a:off x="2581817" y="4659708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2" name="Freeform 969"/>
          <p:cNvSpPr>
            <a:spLocks/>
          </p:cNvSpPr>
          <p:nvPr/>
        </p:nvSpPr>
        <p:spPr bwMode="auto">
          <a:xfrm>
            <a:off x="2581817" y="4279141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3" name="Freeform 1049"/>
          <p:cNvSpPr>
            <a:spLocks/>
          </p:cNvSpPr>
          <p:nvPr/>
        </p:nvSpPr>
        <p:spPr bwMode="auto">
          <a:xfrm>
            <a:off x="1704984" y="5746769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54" name="Freeform 1050"/>
          <p:cNvSpPr>
            <a:spLocks/>
          </p:cNvSpPr>
          <p:nvPr/>
        </p:nvSpPr>
        <p:spPr bwMode="auto">
          <a:xfrm>
            <a:off x="1517248" y="5800451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5" name="正方形/長方形 54"/>
          <p:cNvSpPr/>
          <p:nvPr/>
        </p:nvSpPr>
        <p:spPr>
          <a:xfrm>
            <a:off x="227084" y="3043408"/>
            <a:ext cx="362098" cy="14155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6" name="正方形/長方形 55"/>
          <p:cNvSpPr/>
          <p:nvPr/>
        </p:nvSpPr>
        <p:spPr>
          <a:xfrm>
            <a:off x="227084" y="2654700"/>
            <a:ext cx="362098" cy="141556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8" name="正方形/長方形 57"/>
          <p:cNvSpPr/>
          <p:nvPr/>
        </p:nvSpPr>
        <p:spPr>
          <a:xfrm>
            <a:off x="227084" y="2346674"/>
            <a:ext cx="362098" cy="14155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768498" y="2981341"/>
            <a:ext cx="1562638" cy="232756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±0</a:t>
            </a:r>
            <a:r>
              <a:rPr lang="ja-JP" altLang="en-US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 ～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752782" y="2310199"/>
            <a:ext cx="1390114" cy="245073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741055" y="1976965"/>
            <a:ext cx="1483259" cy="221915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756979" y="2618799"/>
            <a:ext cx="1386423" cy="278398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 bwMode="auto">
          <a:xfrm>
            <a:off x="2548818" y="155635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 bwMode="auto">
          <a:xfrm>
            <a:off x="3066645" y="19410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2997358" y="242580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2519963" y="25764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 bwMode="auto">
          <a:xfrm>
            <a:off x="3395711" y="23941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3816851" y="227651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 bwMode="auto">
          <a:xfrm>
            <a:off x="4241071" y="21186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4326302" y="26028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 bwMode="auto">
          <a:xfrm>
            <a:off x="4375050" y="308280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3934458" y="306257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 bwMode="auto">
          <a:xfrm>
            <a:off x="3601099" y="298448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2886261" y="296157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3477641" y="32855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3808976" y="33230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4080260" y="344681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4284955" y="3301641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3023093" y="377564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3807128" y="372099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3927992" y="40795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 bwMode="auto">
          <a:xfrm>
            <a:off x="4214239" y="432446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3821222" y="4377993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2537233" y="511753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725641" y="641267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 bwMode="auto">
          <a:xfrm>
            <a:off x="3781916" y="465970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 bwMode="auto">
          <a:xfrm>
            <a:off x="4165767" y="484533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 bwMode="auto">
          <a:xfrm>
            <a:off x="4195951" y="51171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 bwMode="auto">
          <a:xfrm>
            <a:off x="3670701" y="503513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 bwMode="auto">
          <a:xfrm>
            <a:off x="3188811" y="4995983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 bwMode="auto">
          <a:xfrm>
            <a:off x="4072862" y="5416721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3483433" y="5661168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2664445" y="475871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 bwMode="auto">
          <a:xfrm>
            <a:off x="2453415" y="491158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2488933" y="547361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>
            <a:off x="2143401" y="544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1437026" y="56828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2165684" y="574676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 bwMode="auto">
          <a:xfrm>
            <a:off x="2053685" y="601291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1696346" y="602205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1278224" y="61826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 bwMode="auto">
          <a:xfrm>
            <a:off x="3427181" y="44024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3127748" y="4699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角丸四角形 111"/>
          <p:cNvSpPr/>
          <p:nvPr/>
        </p:nvSpPr>
        <p:spPr bwMode="auto">
          <a:xfrm>
            <a:off x="3252541" y="29527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 bwMode="auto">
          <a:xfrm>
            <a:off x="2926185" y="548353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27084" y="2011754"/>
            <a:ext cx="362098" cy="14155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04" name="角丸四角形 103"/>
          <p:cNvSpPr/>
          <p:nvPr/>
        </p:nvSpPr>
        <p:spPr bwMode="auto">
          <a:xfrm>
            <a:off x="741056" y="1653033"/>
            <a:ext cx="1400423" cy="221915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27084" y="1690281"/>
            <a:ext cx="362098" cy="14155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08" name="Freeform 957"/>
          <p:cNvSpPr>
            <a:spLocks noChangeAspect="1"/>
          </p:cNvSpPr>
          <p:nvPr/>
        </p:nvSpPr>
        <p:spPr bwMode="auto">
          <a:xfrm>
            <a:off x="7063343" y="3066902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09" name="Freeform 916"/>
          <p:cNvSpPr>
            <a:spLocks/>
          </p:cNvSpPr>
          <p:nvPr/>
        </p:nvSpPr>
        <p:spPr bwMode="auto">
          <a:xfrm>
            <a:off x="6791212" y="5640619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14" name="Freeform 920"/>
          <p:cNvSpPr>
            <a:spLocks/>
          </p:cNvSpPr>
          <p:nvPr/>
        </p:nvSpPr>
        <p:spPr bwMode="auto">
          <a:xfrm>
            <a:off x="5100484" y="6184150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" name="Freeform 921"/>
          <p:cNvSpPr>
            <a:spLocks/>
          </p:cNvSpPr>
          <p:nvPr/>
        </p:nvSpPr>
        <p:spPr bwMode="auto">
          <a:xfrm>
            <a:off x="5788482" y="5913820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16" name="Freeform 924"/>
          <p:cNvSpPr>
            <a:spLocks/>
          </p:cNvSpPr>
          <p:nvPr/>
        </p:nvSpPr>
        <p:spPr bwMode="auto">
          <a:xfrm>
            <a:off x="7480315" y="2705360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7" name="Freeform 925"/>
          <p:cNvSpPr>
            <a:spLocks/>
          </p:cNvSpPr>
          <p:nvPr/>
        </p:nvSpPr>
        <p:spPr bwMode="auto">
          <a:xfrm>
            <a:off x="7354418" y="2324795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18" name="Freeform 926"/>
          <p:cNvSpPr>
            <a:spLocks/>
          </p:cNvSpPr>
          <p:nvPr/>
        </p:nvSpPr>
        <p:spPr bwMode="auto">
          <a:xfrm>
            <a:off x="7480315" y="2053511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9" name="Freeform 927"/>
          <p:cNvSpPr>
            <a:spLocks/>
          </p:cNvSpPr>
          <p:nvPr/>
        </p:nvSpPr>
        <p:spPr bwMode="auto">
          <a:xfrm>
            <a:off x="7354418" y="1835908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0" name="Freeform 928"/>
          <p:cNvSpPr>
            <a:spLocks/>
          </p:cNvSpPr>
          <p:nvPr/>
        </p:nvSpPr>
        <p:spPr bwMode="auto">
          <a:xfrm>
            <a:off x="6728262" y="1074772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" name="Freeform 929"/>
          <p:cNvSpPr>
            <a:spLocks/>
          </p:cNvSpPr>
          <p:nvPr/>
        </p:nvSpPr>
        <p:spPr bwMode="auto">
          <a:xfrm>
            <a:off x="7855784" y="1944228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2" name="Freeform 930"/>
          <p:cNvSpPr>
            <a:spLocks/>
          </p:cNvSpPr>
          <p:nvPr/>
        </p:nvSpPr>
        <p:spPr bwMode="auto">
          <a:xfrm>
            <a:off x="7855783" y="2651679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3" name="Freeform 932"/>
          <p:cNvSpPr>
            <a:spLocks/>
          </p:cNvSpPr>
          <p:nvPr/>
        </p:nvSpPr>
        <p:spPr bwMode="auto">
          <a:xfrm>
            <a:off x="8294201" y="1618301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4" name="Freeform 933"/>
          <p:cNvSpPr>
            <a:spLocks/>
          </p:cNvSpPr>
          <p:nvPr/>
        </p:nvSpPr>
        <p:spPr bwMode="auto">
          <a:xfrm>
            <a:off x="8728449" y="1890548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5" name="Freeform 934"/>
          <p:cNvSpPr>
            <a:spLocks/>
          </p:cNvSpPr>
          <p:nvPr/>
        </p:nvSpPr>
        <p:spPr bwMode="auto">
          <a:xfrm>
            <a:off x="8669675" y="2271115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6" name="Freeform 935"/>
          <p:cNvSpPr>
            <a:spLocks/>
          </p:cNvSpPr>
          <p:nvPr/>
        </p:nvSpPr>
        <p:spPr bwMode="auto">
          <a:xfrm>
            <a:off x="8983304" y="2868329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7" name="Freeform 936"/>
          <p:cNvSpPr>
            <a:spLocks/>
          </p:cNvSpPr>
          <p:nvPr/>
        </p:nvSpPr>
        <p:spPr bwMode="auto">
          <a:xfrm>
            <a:off x="8544886" y="2922968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8" name="Freeform 938"/>
          <p:cNvSpPr>
            <a:spLocks/>
          </p:cNvSpPr>
          <p:nvPr/>
        </p:nvSpPr>
        <p:spPr bwMode="auto">
          <a:xfrm>
            <a:off x="8168309" y="2868329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9" name="Freeform 939"/>
          <p:cNvSpPr>
            <a:spLocks/>
          </p:cNvSpPr>
          <p:nvPr/>
        </p:nvSpPr>
        <p:spPr bwMode="auto">
          <a:xfrm>
            <a:off x="8294201" y="3085932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30" name="Freeform 940"/>
          <p:cNvSpPr>
            <a:spLocks/>
          </p:cNvSpPr>
          <p:nvPr/>
        </p:nvSpPr>
        <p:spPr bwMode="auto">
          <a:xfrm>
            <a:off x="8418989" y="3248894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1" name="Freeform 941"/>
          <p:cNvSpPr>
            <a:spLocks/>
          </p:cNvSpPr>
          <p:nvPr/>
        </p:nvSpPr>
        <p:spPr bwMode="auto">
          <a:xfrm>
            <a:off x="8732619" y="3195212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32" name="Freeform 943"/>
          <p:cNvSpPr>
            <a:spLocks/>
          </p:cNvSpPr>
          <p:nvPr/>
        </p:nvSpPr>
        <p:spPr bwMode="auto">
          <a:xfrm>
            <a:off x="8481937" y="3358176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33" name="Freeform 944"/>
          <p:cNvSpPr>
            <a:spLocks/>
          </p:cNvSpPr>
          <p:nvPr/>
        </p:nvSpPr>
        <p:spPr bwMode="auto">
          <a:xfrm>
            <a:off x="8294200" y="3521139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4" name="Freeform 946"/>
          <p:cNvSpPr>
            <a:spLocks/>
          </p:cNvSpPr>
          <p:nvPr/>
        </p:nvSpPr>
        <p:spPr bwMode="auto">
          <a:xfrm>
            <a:off x="8294201" y="3955388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chemeClr val="accent2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5" name="Freeform 947"/>
          <p:cNvSpPr>
            <a:spLocks/>
          </p:cNvSpPr>
          <p:nvPr/>
        </p:nvSpPr>
        <p:spPr bwMode="auto">
          <a:xfrm>
            <a:off x="8481937" y="4390594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36" name="Freeform 948"/>
          <p:cNvSpPr>
            <a:spLocks/>
          </p:cNvSpPr>
          <p:nvPr/>
        </p:nvSpPr>
        <p:spPr bwMode="auto">
          <a:xfrm>
            <a:off x="8669674" y="4282273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7" name="Freeform 949"/>
          <p:cNvSpPr>
            <a:spLocks/>
          </p:cNvSpPr>
          <p:nvPr/>
        </p:nvSpPr>
        <p:spPr bwMode="auto">
          <a:xfrm>
            <a:off x="8357148" y="4390594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8" name="Freeform 950"/>
          <p:cNvSpPr>
            <a:spLocks/>
          </p:cNvSpPr>
          <p:nvPr/>
        </p:nvSpPr>
        <p:spPr bwMode="auto">
          <a:xfrm>
            <a:off x="8732619" y="4716520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9" name="Freeform 951"/>
          <p:cNvSpPr>
            <a:spLocks/>
          </p:cNvSpPr>
          <p:nvPr/>
        </p:nvSpPr>
        <p:spPr bwMode="auto">
          <a:xfrm>
            <a:off x="8669674" y="4934125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0" name="Freeform 952"/>
          <p:cNvSpPr>
            <a:spLocks/>
          </p:cNvSpPr>
          <p:nvPr/>
        </p:nvSpPr>
        <p:spPr bwMode="auto">
          <a:xfrm>
            <a:off x="8606726" y="5206370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1" name="Freeform 953"/>
          <p:cNvSpPr>
            <a:spLocks/>
          </p:cNvSpPr>
          <p:nvPr/>
        </p:nvSpPr>
        <p:spPr bwMode="auto">
          <a:xfrm>
            <a:off x="7792835" y="5206370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2" name="Freeform 954"/>
          <p:cNvSpPr>
            <a:spLocks/>
          </p:cNvSpPr>
          <p:nvPr/>
        </p:nvSpPr>
        <p:spPr bwMode="auto">
          <a:xfrm>
            <a:off x="8294201" y="4771161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3" name="Freeform 955"/>
          <p:cNvSpPr>
            <a:spLocks/>
          </p:cNvSpPr>
          <p:nvPr/>
        </p:nvSpPr>
        <p:spPr bwMode="auto">
          <a:xfrm>
            <a:off x="8106468" y="4825801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4" name="Freeform 956"/>
          <p:cNvSpPr>
            <a:spLocks/>
          </p:cNvSpPr>
          <p:nvPr/>
        </p:nvSpPr>
        <p:spPr bwMode="auto">
          <a:xfrm>
            <a:off x="8106467" y="4335954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5" name="Freeform 961"/>
          <p:cNvSpPr>
            <a:spLocks/>
          </p:cNvSpPr>
          <p:nvPr/>
        </p:nvSpPr>
        <p:spPr bwMode="auto">
          <a:xfrm>
            <a:off x="6415737" y="5477655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6" name="Freeform 962"/>
          <p:cNvSpPr>
            <a:spLocks/>
          </p:cNvSpPr>
          <p:nvPr/>
        </p:nvSpPr>
        <p:spPr bwMode="auto">
          <a:xfrm>
            <a:off x="6728262" y="5260052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7" name="Freeform 963"/>
          <p:cNvSpPr>
            <a:spLocks/>
          </p:cNvSpPr>
          <p:nvPr/>
        </p:nvSpPr>
        <p:spPr bwMode="auto">
          <a:xfrm>
            <a:off x="6854159" y="5042451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8" name="Freeform 964"/>
          <p:cNvSpPr>
            <a:spLocks/>
          </p:cNvSpPr>
          <p:nvPr/>
        </p:nvSpPr>
        <p:spPr bwMode="auto">
          <a:xfrm>
            <a:off x="7041893" y="4988764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9" name="Freeform 965"/>
          <p:cNvSpPr>
            <a:spLocks/>
          </p:cNvSpPr>
          <p:nvPr/>
        </p:nvSpPr>
        <p:spPr bwMode="auto">
          <a:xfrm>
            <a:off x="7292577" y="4934125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0" name="Freeform 966"/>
          <p:cNvSpPr>
            <a:spLocks/>
          </p:cNvSpPr>
          <p:nvPr/>
        </p:nvSpPr>
        <p:spPr bwMode="auto">
          <a:xfrm>
            <a:off x="6978946" y="4825801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51" name="Freeform 968"/>
          <p:cNvSpPr>
            <a:spLocks/>
          </p:cNvSpPr>
          <p:nvPr/>
        </p:nvSpPr>
        <p:spPr bwMode="auto">
          <a:xfrm>
            <a:off x="7229627" y="4662839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52" name="Freeform 969"/>
          <p:cNvSpPr>
            <a:spLocks/>
          </p:cNvSpPr>
          <p:nvPr/>
        </p:nvSpPr>
        <p:spPr bwMode="auto">
          <a:xfrm>
            <a:off x="7229627" y="4282272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3" name="Freeform 1049"/>
          <p:cNvSpPr>
            <a:spLocks/>
          </p:cNvSpPr>
          <p:nvPr/>
        </p:nvSpPr>
        <p:spPr bwMode="auto">
          <a:xfrm>
            <a:off x="6352794" y="5749900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4" name="Freeform 1050"/>
          <p:cNvSpPr>
            <a:spLocks/>
          </p:cNvSpPr>
          <p:nvPr/>
        </p:nvSpPr>
        <p:spPr bwMode="auto">
          <a:xfrm>
            <a:off x="6165058" y="5803582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55" name="角丸四角形 154"/>
          <p:cNvSpPr/>
          <p:nvPr/>
        </p:nvSpPr>
        <p:spPr bwMode="auto">
          <a:xfrm>
            <a:off x="7196628" y="155948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 bwMode="auto">
          <a:xfrm>
            <a:off x="7714455" y="19442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 bwMode="auto">
          <a:xfrm>
            <a:off x="7645168" y="242893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 bwMode="auto">
          <a:xfrm>
            <a:off x="7167773" y="257962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 bwMode="auto">
          <a:xfrm>
            <a:off x="8043520" y="239727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 bwMode="auto">
          <a:xfrm>
            <a:off x="8464661" y="22796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8888881" y="21217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8974111" y="260593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 bwMode="auto">
          <a:xfrm>
            <a:off x="9022860" y="308593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 bwMode="auto">
          <a:xfrm>
            <a:off x="8582268" y="3065710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8248909" y="298761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7534071" y="296470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8125451" y="32887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角丸四角形 167"/>
          <p:cNvSpPr/>
          <p:nvPr/>
        </p:nvSpPr>
        <p:spPr bwMode="auto">
          <a:xfrm>
            <a:off x="8456786" y="332619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9" name="角丸四角形 168"/>
          <p:cNvSpPr/>
          <p:nvPr/>
        </p:nvSpPr>
        <p:spPr bwMode="auto">
          <a:xfrm>
            <a:off x="8728070" y="34499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 bwMode="auto">
          <a:xfrm>
            <a:off x="8932765" y="3304772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 bwMode="auto">
          <a:xfrm>
            <a:off x="7670903" y="377877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角丸四角形 171"/>
          <p:cNvSpPr/>
          <p:nvPr/>
        </p:nvSpPr>
        <p:spPr bwMode="auto">
          <a:xfrm>
            <a:off x="8454937" y="372412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 bwMode="auto">
          <a:xfrm>
            <a:off x="8575802" y="408267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 bwMode="auto">
          <a:xfrm>
            <a:off x="8862049" y="432759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角丸四角形 174"/>
          <p:cNvSpPr/>
          <p:nvPr/>
        </p:nvSpPr>
        <p:spPr bwMode="auto">
          <a:xfrm>
            <a:off x="8469032" y="4381124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 bwMode="auto">
          <a:xfrm>
            <a:off x="7185043" y="51206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 bwMode="auto">
          <a:xfrm>
            <a:off x="5396561" y="641580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 bwMode="auto">
          <a:xfrm>
            <a:off x="8429726" y="466283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 bwMode="auto">
          <a:xfrm>
            <a:off x="8813577" y="48484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0" name="角丸四角形 179"/>
          <p:cNvSpPr/>
          <p:nvPr/>
        </p:nvSpPr>
        <p:spPr bwMode="auto">
          <a:xfrm>
            <a:off x="8843760" y="512027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 bwMode="auto">
          <a:xfrm>
            <a:off x="8318511" y="503826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 bwMode="auto">
          <a:xfrm>
            <a:off x="7836621" y="4999114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角丸四角形 182"/>
          <p:cNvSpPr/>
          <p:nvPr/>
        </p:nvSpPr>
        <p:spPr bwMode="auto">
          <a:xfrm>
            <a:off x="8720672" y="5419852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 bwMode="auto">
          <a:xfrm>
            <a:off x="8131243" y="5664299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 bwMode="auto">
          <a:xfrm>
            <a:off x="7312255" y="476184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 bwMode="auto">
          <a:xfrm>
            <a:off x="7101225" y="491471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7" name="角丸四角形 186"/>
          <p:cNvSpPr/>
          <p:nvPr/>
        </p:nvSpPr>
        <p:spPr bwMode="auto">
          <a:xfrm>
            <a:off x="7136743" y="5476750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8" name="角丸四角形 187"/>
          <p:cNvSpPr/>
          <p:nvPr/>
        </p:nvSpPr>
        <p:spPr bwMode="auto">
          <a:xfrm>
            <a:off x="6791211" y="544615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 bwMode="auto">
          <a:xfrm>
            <a:off x="6084835" y="56859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角丸四角形 189"/>
          <p:cNvSpPr/>
          <p:nvPr/>
        </p:nvSpPr>
        <p:spPr bwMode="auto">
          <a:xfrm>
            <a:off x="6813494" y="574989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1" name="角丸四角形 190"/>
          <p:cNvSpPr/>
          <p:nvPr/>
        </p:nvSpPr>
        <p:spPr bwMode="auto">
          <a:xfrm>
            <a:off x="6701495" y="601604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角丸四角形 191"/>
          <p:cNvSpPr/>
          <p:nvPr/>
        </p:nvSpPr>
        <p:spPr bwMode="auto">
          <a:xfrm>
            <a:off x="6344156" y="602518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5926034" y="618582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8074991" y="440553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 bwMode="auto">
          <a:xfrm>
            <a:off x="7775558" y="470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6" name="角丸四角形 195"/>
          <p:cNvSpPr/>
          <p:nvPr/>
        </p:nvSpPr>
        <p:spPr bwMode="auto">
          <a:xfrm>
            <a:off x="7900350" y="2955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 bwMode="auto">
          <a:xfrm>
            <a:off x="7573995" y="548666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9" name="右矢印 198"/>
          <p:cNvSpPr/>
          <p:nvPr/>
        </p:nvSpPr>
        <p:spPr bwMode="auto">
          <a:xfrm>
            <a:off x="5308913" y="3518005"/>
            <a:ext cx="876836" cy="73366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871988" y="92520"/>
            <a:ext cx="5491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生産年齢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人口の増減率比較（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4679608" y="665959"/>
            <a:ext cx="5949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313012" y="665959"/>
            <a:ext cx="4366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01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57"/>
          <p:cNvSpPr>
            <a:spLocks noChangeAspect="1"/>
          </p:cNvSpPr>
          <p:nvPr/>
        </p:nvSpPr>
        <p:spPr bwMode="auto">
          <a:xfrm>
            <a:off x="7191153" y="3063771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8" name="Freeform 916"/>
          <p:cNvSpPr>
            <a:spLocks/>
          </p:cNvSpPr>
          <p:nvPr/>
        </p:nvSpPr>
        <p:spPr bwMode="auto">
          <a:xfrm>
            <a:off x="6919021" y="5637488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" name="Freeform 920"/>
          <p:cNvSpPr>
            <a:spLocks/>
          </p:cNvSpPr>
          <p:nvPr/>
        </p:nvSpPr>
        <p:spPr bwMode="auto">
          <a:xfrm>
            <a:off x="5228293" y="6181019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" name="Freeform 921"/>
          <p:cNvSpPr>
            <a:spLocks/>
          </p:cNvSpPr>
          <p:nvPr/>
        </p:nvSpPr>
        <p:spPr bwMode="auto">
          <a:xfrm>
            <a:off x="5916291" y="5910689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" name="Freeform 924"/>
          <p:cNvSpPr>
            <a:spLocks/>
          </p:cNvSpPr>
          <p:nvPr/>
        </p:nvSpPr>
        <p:spPr bwMode="auto">
          <a:xfrm>
            <a:off x="7608124" y="2702229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" name="Freeform 925"/>
          <p:cNvSpPr>
            <a:spLocks/>
          </p:cNvSpPr>
          <p:nvPr/>
        </p:nvSpPr>
        <p:spPr bwMode="auto">
          <a:xfrm>
            <a:off x="7482227" y="2321664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6" name="Freeform 926"/>
          <p:cNvSpPr>
            <a:spLocks/>
          </p:cNvSpPr>
          <p:nvPr/>
        </p:nvSpPr>
        <p:spPr bwMode="auto">
          <a:xfrm>
            <a:off x="7608124" y="2050380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7" name="Freeform 927"/>
          <p:cNvSpPr>
            <a:spLocks/>
          </p:cNvSpPr>
          <p:nvPr/>
        </p:nvSpPr>
        <p:spPr bwMode="auto">
          <a:xfrm>
            <a:off x="7482227" y="1832777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8" name="Freeform 928"/>
          <p:cNvSpPr>
            <a:spLocks/>
          </p:cNvSpPr>
          <p:nvPr/>
        </p:nvSpPr>
        <p:spPr bwMode="auto">
          <a:xfrm>
            <a:off x="6856071" y="1071641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9" name="Freeform 929"/>
          <p:cNvSpPr>
            <a:spLocks/>
          </p:cNvSpPr>
          <p:nvPr/>
        </p:nvSpPr>
        <p:spPr bwMode="auto">
          <a:xfrm>
            <a:off x="7983593" y="1941098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0" name="Freeform 930"/>
          <p:cNvSpPr>
            <a:spLocks/>
          </p:cNvSpPr>
          <p:nvPr/>
        </p:nvSpPr>
        <p:spPr bwMode="auto">
          <a:xfrm>
            <a:off x="7983592" y="2648548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" name="Freeform 932"/>
          <p:cNvSpPr>
            <a:spLocks/>
          </p:cNvSpPr>
          <p:nvPr/>
        </p:nvSpPr>
        <p:spPr bwMode="auto">
          <a:xfrm>
            <a:off x="8422010" y="1615170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" name="Freeform 933"/>
          <p:cNvSpPr>
            <a:spLocks/>
          </p:cNvSpPr>
          <p:nvPr/>
        </p:nvSpPr>
        <p:spPr bwMode="auto">
          <a:xfrm>
            <a:off x="8856258" y="1887417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" name="Freeform 934"/>
          <p:cNvSpPr>
            <a:spLocks/>
          </p:cNvSpPr>
          <p:nvPr/>
        </p:nvSpPr>
        <p:spPr bwMode="auto">
          <a:xfrm>
            <a:off x="8797484" y="2267984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5" name="Freeform 935"/>
          <p:cNvSpPr>
            <a:spLocks/>
          </p:cNvSpPr>
          <p:nvPr/>
        </p:nvSpPr>
        <p:spPr bwMode="auto">
          <a:xfrm>
            <a:off x="9111113" y="2865198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6" name="Freeform 936"/>
          <p:cNvSpPr>
            <a:spLocks/>
          </p:cNvSpPr>
          <p:nvPr/>
        </p:nvSpPr>
        <p:spPr bwMode="auto">
          <a:xfrm>
            <a:off x="8672695" y="2919837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7" name="Freeform 938"/>
          <p:cNvSpPr>
            <a:spLocks/>
          </p:cNvSpPr>
          <p:nvPr/>
        </p:nvSpPr>
        <p:spPr bwMode="auto">
          <a:xfrm>
            <a:off x="8296118" y="2865198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8" name="Freeform 939"/>
          <p:cNvSpPr>
            <a:spLocks/>
          </p:cNvSpPr>
          <p:nvPr/>
        </p:nvSpPr>
        <p:spPr bwMode="auto">
          <a:xfrm>
            <a:off x="8422010" y="3082801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9" name="Freeform 940"/>
          <p:cNvSpPr>
            <a:spLocks/>
          </p:cNvSpPr>
          <p:nvPr/>
        </p:nvSpPr>
        <p:spPr bwMode="auto">
          <a:xfrm>
            <a:off x="8546798" y="3245763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0" name="Freeform 941"/>
          <p:cNvSpPr>
            <a:spLocks/>
          </p:cNvSpPr>
          <p:nvPr/>
        </p:nvSpPr>
        <p:spPr bwMode="auto">
          <a:xfrm>
            <a:off x="8860428" y="3192081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1" name="Freeform 943"/>
          <p:cNvSpPr>
            <a:spLocks/>
          </p:cNvSpPr>
          <p:nvPr/>
        </p:nvSpPr>
        <p:spPr bwMode="auto">
          <a:xfrm>
            <a:off x="8609746" y="3355044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2" name="Freeform 944"/>
          <p:cNvSpPr>
            <a:spLocks/>
          </p:cNvSpPr>
          <p:nvPr/>
        </p:nvSpPr>
        <p:spPr bwMode="auto">
          <a:xfrm>
            <a:off x="8422010" y="3518008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3" name="Freeform 946"/>
          <p:cNvSpPr>
            <a:spLocks/>
          </p:cNvSpPr>
          <p:nvPr/>
        </p:nvSpPr>
        <p:spPr bwMode="auto">
          <a:xfrm>
            <a:off x="8422010" y="3952257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4" name="Freeform 947"/>
          <p:cNvSpPr>
            <a:spLocks/>
          </p:cNvSpPr>
          <p:nvPr/>
        </p:nvSpPr>
        <p:spPr bwMode="auto">
          <a:xfrm>
            <a:off x="8609747" y="4387463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5" name="Freeform 948"/>
          <p:cNvSpPr>
            <a:spLocks/>
          </p:cNvSpPr>
          <p:nvPr/>
        </p:nvSpPr>
        <p:spPr bwMode="auto">
          <a:xfrm>
            <a:off x="8797483" y="4279142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6" name="Freeform 949"/>
          <p:cNvSpPr>
            <a:spLocks/>
          </p:cNvSpPr>
          <p:nvPr/>
        </p:nvSpPr>
        <p:spPr bwMode="auto">
          <a:xfrm>
            <a:off x="8484958" y="4387463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7" name="Freeform 950"/>
          <p:cNvSpPr>
            <a:spLocks/>
          </p:cNvSpPr>
          <p:nvPr/>
        </p:nvSpPr>
        <p:spPr bwMode="auto">
          <a:xfrm>
            <a:off x="8860428" y="4713389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8" name="Freeform 951"/>
          <p:cNvSpPr>
            <a:spLocks/>
          </p:cNvSpPr>
          <p:nvPr/>
        </p:nvSpPr>
        <p:spPr bwMode="auto">
          <a:xfrm>
            <a:off x="8797483" y="4930994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39" name="Freeform 952"/>
          <p:cNvSpPr>
            <a:spLocks/>
          </p:cNvSpPr>
          <p:nvPr/>
        </p:nvSpPr>
        <p:spPr bwMode="auto">
          <a:xfrm>
            <a:off x="8734535" y="5203239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0" name="Freeform 953"/>
          <p:cNvSpPr>
            <a:spLocks/>
          </p:cNvSpPr>
          <p:nvPr/>
        </p:nvSpPr>
        <p:spPr bwMode="auto">
          <a:xfrm>
            <a:off x="7920644" y="5203239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1" name="Freeform 954"/>
          <p:cNvSpPr>
            <a:spLocks/>
          </p:cNvSpPr>
          <p:nvPr/>
        </p:nvSpPr>
        <p:spPr bwMode="auto">
          <a:xfrm>
            <a:off x="8422010" y="4768030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2" name="Freeform 955"/>
          <p:cNvSpPr>
            <a:spLocks/>
          </p:cNvSpPr>
          <p:nvPr/>
        </p:nvSpPr>
        <p:spPr bwMode="auto">
          <a:xfrm>
            <a:off x="8234277" y="4822670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3" name="Freeform 956"/>
          <p:cNvSpPr>
            <a:spLocks/>
          </p:cNvSpPr>
          <p:nvPr/>
        </p:nvSpPr>
        <p:spPr bwMode="auto">
          <a:xfrm>
            <a:off x="8234276" y="4332823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4" name="Freeform 961"/>
          <p:cNvSpPr>
            <a:spLocks/>
          </p:cNvSpPr>
          <p:nvPr/>
        </p:nvSpPr>
        <p:spPr bwMode="auto">
          <a:xfrm>
            <a:off x="6543546" y="5474524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5" name="Freeform 962"/>
          <p:cNvSpPr>
            <a:spLocks/>
          </p:cNvSpPr>
          <p:nvPr/>
        </p:nvSpPr>
        <p:spPr bwMode="auto">
          <a:xfrm>
            <a:off x="6856071" y="5256921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6" name="Freeform 963"/>
          <p:cNvSpPr>
            <a:spLocks/>
          </p:cNvSpPr>
          <p:nvPr/>
        </p:nvSpPr>
        <p:spPr bwMode="auto">
          <a:xfrm>
            <a:off x="6981968" y="5039320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7" name="Freeform 964"/>
          <p:cNvSpPr>
            <a:spLocks/>
          </p:cNvSpPr>
          <p:nvPr/>
        </p:nvSpPr>
        <p:spPr bwMode="auto">
          <a:xfrm>
            <a:off x="7169702" y="4985633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8" name="Freeform 965"/>
          <p:cNvSpPr>
            <a:spLocks/>
          </p:cNvSpPr>
          <p:nvPr/>
        </p:nvSpPr>
        <p:spPr bwMode="auto">
          <a:xfrm>
            <a:off x="7420386" y="4930994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49" name="Freeform 966"/>
          <p:cNvSpPr>
            <a:spLocks/>
          </p:cNvSpPr>
          <p:nvPr/>
        </p:nvSpPr>
        <p:spPr bwMode="auto">
          <a:xfrm>
            <a:off x="7106755" y="4822670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1" name="Freeform 968"/>
          <p:cNvSpPr>
            <a:spLocks/>
          </p:cNvSpPr>
          <p:nvPr/>
        </p:nvSpPr>
        <p:spPr bwMode="auto">
          <a:xfrm>
            <a:off x="7357436" y="4659708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2" name="Freeform 969"/>
          <p:cNvSpPr>
            <a:spLocks/>
          </p:cNvSpPr>
          <p:nvPr/>
        </p:nvSpPr>
        <p:spPr bwMode="auto">
          <a:xfrm>
            <a:off x="7357436" y="4279141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3" name="Freeform 1049"/>
          <p:cNvSpPr>
            <a:spLocks/>
          </p:cNvSpPr>
          <p:nvPr/>
        </p:nvSpPr>
        <p:spPr bwMode="auto">
          <a:xfrm>
            <a:off x="6480603" y="5746769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4" name="Freeform 1050"/>
          <p:cNvSpPr>
            <a:spLocks/>
          </p:cNvSpPr>
          <p:nvPr/>
        </p:nvSpPr>
        <p:spPr bwMode="auto">
          <a:xfrm>
            <a:off x="6292867" y="5800451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5" name="正方形/長方形 54"/>
          <p:cNvSpPr/>
          <p:nvPr/>
        </p:nvSpPr>
        <p:spPr>
          <a:xfrm>
            <a:off x="227172" y="3293168"/>
            <a:ext cx="676314" cy="2937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6" name="正方形/長方形 55"/>
          <p:cNvSpPr/>
          <p:nvPr/>
        </p:nvSpPr>
        <p:spPr>
          <a:xfrm>
            <a:off x="227172" y="2783437"/>
            <a:ext cx="676314" cy="293760"/>
          </a:xfrm>
          <a:prstGeom prst="rect">
            <a:avLst/>
          </a:pr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8" name="正方形/長方形 57"/>
          <p:cNvSpPr/>
          <p:nvPr/>
        </p:nvSpPr>
        <p:spPr>
          <a:xfrm>
            <a:off x="227172" y="2273706"/>
            <a:ext cx="676314" cy="293760"/>
          </a:xfrm>
          <a:prstGeom prst="rect">
            <a:avLst/>
          </a:pr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1150987" y="3265093"/>
            <a:ext cx="1419077" cy="302281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135271" y="2277573"/>
            <a:ext cx="1581091" cy="318277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1123545" y="1769527"/>
            <a:ext cx="1687035" cy="2882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1139468" y="2787878"/>
            <a:ext cx="1576895" cy="361557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 bwMode="auto">
          <a:xfrm>
            <a:off x="7324437" y="155635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 bwMode="auto">
          <a:xfrm>
            <a:off x="7842264" y="19410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 bwMode="auto">
          <a:xfrm>
            <a:off x="7772977" y="242580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7295582" y="25764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 bwMode="auto">
          <a:xfrm>
            <a:off x="8171330" y="23941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8592470" y="227651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 bwMode="auto">
          <a:xfrm>
            <a:off x="9016690" y="21186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9101920" y="26028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 bwMode="auto">
          <a:xfrm>
            <a:off x="9150669" y="308280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8710077" y="306257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 bwMode="auto">
          <a:xfrm>
            <a:off x="8376718" y="298448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7661880" y="296157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8253260" y="32855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8584595" y="33230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8855879" y="344681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9060574" y="3301641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7798712" y="377564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8582746" y="372099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8703611" y="40795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 bwMode="auto">
          <a:xfrm>
            <a:off x="8989858" y="432446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8596841" y="4377993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7312852" y="511753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5501260" y="641267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 bwMode="auto">
          <a:xfrm>
            <a:off x="8557535" y="465970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 bwMode="auto">
          <a:xfrm>
            <a:off x="8941386" y="484533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 bwMode="auto">
          <a:xfrm>
            <a:off x="8971569" y="51171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 bwMode="auto">
          <a:xfrm>
            <a:off x="8446320" y="503513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 bwMode="auto">
          <a:xfrm>
            <a:off x="7964430" y="4995983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 bwMode="auto">
          <a:xfrm>
            <a:off x="8848481" y="5416721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8259052" y="5661168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7440064" y="475871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 bwMode="auto">
          <a:xfrm>
            <a:off x="7229034" y="491158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7264552" y="547361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>
            <a:off x="6919020" y="544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6229368" y="569294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6941303" y="574676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 bwMode="auto">
          <a:xfrm>
            <a:off x="6829304" y="601291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6471965" y="602205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6053843" y="61826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 bwMode="auto">
          <a:xfrm>
            <a:off x="8202800" y="44024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7903367" y="4699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角丸四角形 111"/>
          <p:cNvSpPr/>
          <p:nvPr/>
        </p:nvSpPr>
        <p:spPr bwMode="auto">
          <a:xfrm>
            <a:off x="8028159" y="29527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 bwMode="auto">
          <a:xfrm>
            <a:off x="7701804" y="548353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27172" y="1763975"/>
            <a:ext cx="676314" cy="293760"/>
          </a:xfrm>
          <a:prstGeom prst="rect">
            <a:avLst/>
          </a:pr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04" name="角丸四角形 103"/>
          <p:cNvSpPr/>
          <p:nvPr/>
        </p:nvSpPr>
        <p:spPr bwMode="auto">
          <a:xfrm>
            <a:off x="1123545" y="1257337"/>
            <a:ext cx="1592817" cy="2882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27172" y="1254244"/>
            <a:ext cx="676314" cy="293760"/>
          </a:xfrm>
          <a:prstGeom prst="rect">
            <a:avLst/>
          </a:pr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98" name="右矢印 197"/>
          <p:cNvSpPr/>
          <p:nvPr/>
        </p:nvSpPr>
        <p:spPr bwMode="auto">
          <a:xfrm>
            <a:off x="5431503" y="3146786"/>
            <a:ext cx="876836" cy="733663"/>
          </a:xfrm>
          <a:prstGeom prst="rightArrow">
            <a:avLst/>
          </a:prstGeom>
          <a:solidFill>
            <a:srgbClr val="FF6D4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871988" y="92520"/>
            <a:ext cx="562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後期高齢者人口の増減率比較（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b="1" u="none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4679608" y="665959"/>
            <a:ext cx="5949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913524" y="698158"/>
            <a:ext cx="4366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月公表データ</a:t>
            </a:r>
            <a:endParaRPr lang="ja-JP" altLang="en-US" sz="1600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5" name="Freeform 957"/>
          <p:cNvSpPr>
            <a:spLocks noChangeAspect="1"/>
          </p:cNvSpPr>
          <p:nvPr/>
        </p:nvSpPr>
        <p:spPr bwMode="auto">
          <a:xfrm>
            <a:off x="2526401" y="3063771"/>
            <a:ext cx="1315135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06" name="Freeform 916"/>
          <p:cNvSpPr>
            <a:spLocks/>
          </p:cNvSpPr>
          <p:nvPr/>
        </p:nvSpPr>
        <p:spPr bwMode="auto">
          <a:xfrm>
            <a:off x="2275200" y="5637489"/>
            <a:ext cx="28848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07" name="Freeform 920"/>
          <p:cNvSpPr>
            <a:spLocks/>
          </p:cNvSpPr>
          <p:nvPr/>
        </p:nvSpPr>
        <p:spPr bwMode="auto">
          <a:xfrm>
            <a:off x="714530" y="6181021"/>
            <a:ext cx="751284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08" name="Freeform 921"/>
          <p:cNvSpPr>
            <a:spLocks/>
          </p:cNvSpPr>
          <p:nvPr/>
        </p:nvSpPr>
        <p:spPr bwMode="auto">
          <a:xfrm>
            <a:off x="1349603" y="5910690"/>
            <a:ext cx="577988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09" name="Freeform 924"/>
          <p:cNvSpPr>
            <a:spLocks/>
          </p:cNvSpPr>
          <p:nvPr/>
        </p:nvSpPr>
        <p:spPr bwMode="auto">
          <a:xfrm>
            <a:off x="2911295" y="2702230"/>
            <a:ext cx="404692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0" name="Freeform 925"/>
          <p:cNvSpPr>
            <a:spLocks/>
          </p:cNvSpPr>
          <p:nvPr/>
        </p:nvSpPr>
        <p:spPr bwMode="auto">
          <a:xfrm>
            <a:off x="2795084" y="2321663"/>
            <a:ext cx="231397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1" name="Freeform 926"/>
          <p:cNvSpPr>
            <a:spLocks/>
          </p:cNvSpPr>
          <p:nvPr/>
        </p:nvSpPr>
        <p:spPr bwMode="auto">
          <a:xfrm>
            <a:off x="2911296" y="2050380"/>
            <a:ext cx="519883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2" name="Freeform 927"/>
          <p:cNvSpPr>
            <a:spLocks/>
          </p:cNvSpPr>
          <p:nvPr/>
        </p:nvSpPr>
        <p:spPr bwMode="auto">
          <a:xfrm>
            <a:off x="2795084" y="1832778"/>
            <a:ext cx="636091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3" name="Freeform 928"/>
          <p:cNvSpPr>
            <a:spLocks/>
          </p:cNvSpPr>
          <p:nvPr/>
        </p:nvSpPr>
        <p:spPr bwMode="auto">
          <a:xfrm>
            <a:off x="2217092" y="1071643"/>
            <a:ext cx="1040789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4" name="Freeform 929"/>
          <p:cNvSpPr>
            <a:spLocks/>
          </p:cNvSpPr>
          <p:nvPr/>
        </p:nvSpPr>
        <p:spPr bwMode="auto">
          <a:xfrm>
            <a:off x="3257881" y="1941098"/>
            <a:ext cx="693179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5" name="Freeform 930"/>
          <p:cNvSpPr>
            <a:spLocks/>
          </p:cNvSpPr>
          <p:nvPr/>
        </p:nvSpPr>
        <p:spPr bwMode="auto">
          <a:xfrm>
            <a:off x="3257883" y="2648549"/>
            <a:ext cx="404692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6" name="Freeform 932"/>
          <p:cNvSpPr>
            <a:spLocks/>
          </p:cNvSpPr>
          <p:nvPr/>
        </p:nvSpPr>
        <p:spPr bwMode="auto">
          <a:xfrm>
            <a:off x="3662576" y="1615170"/>
            <a:ext cx="693179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7" name="Freeform 933"/>
          <p:cNvSpPr>
            <a:spLocks/>
          </p:cNvSpPr>
          <p:nvPr/>
        </p:nvSpPr>
        <p:spPr bwMode="auto">
          <a:xfrm>
            <a:off x="4063421" y="1887418"/>
            <a:ext cx="346591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8" name="Freeform 934"/>
          <p:cNvSpPr>
            <a:spLocks/>
          </p:cNvSpPr>
          <p:nvPr/>
        </p:nvSpPr>
        <p:spPr bwMode="auto">
          <a:xfrm>
            <a:off x="4009165" y="2267985"/>
            <a:ext cx="809387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19" name="Freeform 935"/>
          <p:cNvSpPr>
            <a:spLocks/>
          </p:cNvSpPr>
          <p:nvPr/>
        </p:nvSpPr>
        <p:spPr bwMode="auto">
          <a:xfrm>
            <a:off x="4298671" y="2865199"/>
            <a:ext cx="346591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0" name="Freeform 936"/>
          <p:cNvSpPr>
            <a:spLocks/>
          </p:cNvSpPr>
          <p:nvPr/>
        </p:nvSpPr>
        <p:spPr bwMode="auto">
          <a:xfrm>
            <a:off x="3893978" y="2919838"/>
            <a:ext cx="404692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1" name="Freeform 938"/>
          <p:cNvSpPr>
            <a:spLocks/>
          </p:cNvSpPr>
          <p:nvPr/>
        </p:nvSpPr>
        <p:spPr bwMode="auto">
          <a:xfrm>
            <a:off x="3546366" y="2865197"/>
            <a:ext cx="404692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2" name="Freeform 939"/>
          <p:cNvSpPr>
            <a:spLocks/>
          </p:cNvSpPr>
          <p:nvPr/>
        </p:nvSpPr>
        <p:spPr bwMode="auto">
          <a:xfrm>
            <a:off x="3662575" y="3082802"/>
            <a:ext cx="28848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3" name="Freeform 940"/>
          <p:cNvSpPr>
            <a:spLocks/>
          </p:cNvSpPr>
          <p:nvPr/>
        </p:nvSpPr>
        <p:spPr bwMode="auto">
          <a:xfrm>
            <a:off x="3777766" y="3245763"/>
            <a:ext cx="289503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4" name="Freeform 941"/>
          <p:cNvSpPr>
            <a:spLocks/>
          </p:cNvSpPr>
          <p:nvPr/>
        </p:nvSpPr>
        <p:spPr bwMode="auto">
          <a:xfrm>
            <a:off x="4067269" y="3192082"/>
            <a:ext cx="519883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5" name="Freeform 943"/>
          <p:cNvSpPr>
            <a:spLocks/>
          </p:cNvSpPr>
          <p:nvPr/>
        </p:nvSpPr>
        <p:spPr bwMode="auto">
          <a:xfrm>
            <a:off x="3835871" y="3355046"/>
            <a:ext cx="577988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6" name="Freeform 944"/>
          <p:cNvSpPr>
            <a:spLocks/>
          </p:cNvSpPr>
          <p:nvPr/>
        </p:nvSpPr>
        <p:spPr bwMode="auto">
          <a:xfrm>
            <a:off x="3662575" y="3518009"/>
            <a:ext cx="751284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7" name="Freeform 946"/>
          <p:cNvSpPr>
            <a:spLocks/>
          </p:cNvSpPr>
          <p:nvPr/>
        </p:nvSpPr>
        <p:spPr bwMode="auto">
          <a:xfrm>
            <a:off x="3662576" y="3952258"/>
            <a:ext cx="693179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8" name="Freeform 947"/>
          <p:cNvSpPr>
            <a:spLocks/>
          </p:cNvSpPr>
          <p:nvPr/>
        </p:nvSpPr>
        <p:spPr bwMode="auto">
          <a:xfrm>
            <a:off x="3835871" y="4387463"/>
            <a:ext cx="28848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29" name="Freeform 948"/>
          <p:cNvSpPr>
            <a:spLocks/>
          </p:cNvSpPr>
          <p:nvPr/>
        </p:nvSpPr>
        <p:spPr bwMode="auto">
          <a:xfrm>
            <a:off x="4009167" y="4279143"/>
            <a:ext cx="404692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0" name="Freeform 949"/>
          <p:cNvSpPr>
            <a:spLocks/>
          </p:cNvSpPr>
          <p:nvPr/>
        </p:nvSpPr>
        <p:spPr bwMode="auto">
          <a:xfrm>
            <a:off x="3720682" y="4387465"/>
            <a:ext cx="577988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1" name="Freeform 950"/>
          <p:cNvSpPr>
            <a:spLocks/>
          </p:cNvSpPr>
          <p:nvPr/>
        </p:nvSpPr>
        <p:spPr bwMode="auto">
          <a:xfrm>
            <a:off x="4067270" y="4713390"/>
            <a:ext cx="346591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2" name="Freeform 951"/>
          <p:cNvSpPr>
            <a:spLocks/>
          </p:cNvSpPr>
          <p:nvPr/>
        </p:nvSpPr>
        <p:spPr bwMode="auto">
          <a:xfrm>
            <a:off x="4009167" y="4930995"/>
            <a:ext cx="462799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3" name="Freeform 952"/>
          <p:cNvSpPr>
            <a:spLocks/>
          </p:cNvSpPr>
          <p:nvPr/>
        </p:nvSpPr>
        <p:spPr bwMode="auto">
          <a:xfrm>
            <a:off x="3951061" y="5203239"/>
            <a:ext cx="520903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4" name="Freeform 953"/>
          <p:cNvSpPr>
            <a:spLocks/>
          </p:cNvSpPr>
          <p:nvPr/>
        </p:nvSpPr>
        <p:spPr bwMode="auto">
          <a:xfrm>
            <a:off x="3199776" y="5203239"/>
            <a:ext cx="1098891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5" name="Freeform 954"/>
          <p:cNvSpPr>
            <a:spLocks/>
          </p:cNvSpPr>
          <p:nvPr/>
        </p:nvSpPr>
        <p:spPr bwMode="auto">
          <a:xfrm>
            <a:off x="3662576" y="4768031"/>
            <a:ext cx="461781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6" name="Freeform 955"/>
          <p:cNvSpPr>
            <a:spLocks/>
          </p:cNvSpPr>
          <p:nvPr/>
        </p:nvSpPr>
        <p:spPr bwMode="auto">
          <a:xfrm>
            <a:off x="3489284" y="4822671"/>
            <a:ext cx="231397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solidFill>
            <a:srgbClr val="FF6D4B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7" name="Freeform 956"/>
          <p:cNvSpPr>
            <a:spLocks/>
          </p:cNvSpPr>
          <p:nvPr/>
        </p:nvSpPr>
        <p:spPr bwMode="auto">
          <a:xfrm>
            <a:off x="3489283" y="4332824"/>
            <a:ext cx="346591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8" name="Freeform 961"/>
          <p:cNvSpPr>
            <a:spLocks/>
          </p:cNvSpPr>
          <p:nvPr/>
        </p:nvSpPr>
        <p:spPr bwMode="auto">
          <a:xfrm>
            <a:off x="1928609" y="5474524"/>
            <a:ext cx="809387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39" name="Freeform 962"/>
          <p:cNvSpPr>
            <a:spLocks/>
          </p:cNvSpPr>
          <p:nvPr/>
        </p:nvSpPr>
        <p:spPr bwMode="auto">
          <a:xfrm>
            <a:off x="2217095" y="5256921"/>
            <a:ext cx="69419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0" name="Freeform 963"/>
          <p:cNvSpPr>
            <a:spLocks/>
          </p:cNvSpPr>
          <p:nvPr/>
        </p:nvSpPr>
        <p:spPr bwMode="auto">
          <a:xfrm>
            <a:off x="2333307" y="5039321"/>
            <a:ext cx="751284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1" name="Freeform 964"/>
          <p:cNvSpPr>
            <a:spLocks/>
          </p:cNvSpPr>
          <p:nvPr/>
        </p:nvSpPr>
        <p:spPr bwMode="auto">
          <a:xfrm>
            <a:off x="2506599" y="4985634"/>
            <a:ext cx="28848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2" name="Freeform 965"/>
          <p:cNvSpPr>
            <a:spLocks/>
          </p:cNvSpPr>
          <p:nvPr/>
        </p:nvSpPr>
        <p:spPr bwMode="auto">
          <a:xfrm>
            <a:off x="2738000" y="4930994"/>
            <a:ext cx="693179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3" name="Freeform 966"/>
          <p:cNvSpPr>
            <a:spLocks/>
          </p:cNvSpPr>
          <p:nvPr/>
        </p:nvSpPr>
        <p:spPr bwMode="auto">
          <a:xfrm>
            <a:off x="2448493" y="4822671"/>
            <a:ext cx="519883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4" name="Freeform 968"/>
          <p:cNvSpPr>
            <a:spLocks/>
          </p:cNvSpPr>
          <p:nvPr/>
        </p:nvSpPr>
        <p:spPr bwMode="auto">
          <a:xfrm>
            <a:off x="2679893" y="4659709"/>
            <a:ext cx="346591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5" name="Freeform 969"/>
          <p:cNvSpPr>
            <a:spLocks/>
          </p:cNvSpPr>
          <p:nvPr/>
        </p:nvSpPr>
        <p:spPr bwMode="auto">
          <a:xfrm>
            <a:off x="2679892" y="4279141"/>
            <a:ext cx="1155979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6" name="Freeform 1049"/>
          <p:cNvSpPr>
            <a:spLocks/>
          </p:cNvSpPr>
          <p:nvPr/>
        </p:nvSpPr>
        <p:spPr bwMode="auto">
          <a:xfrm>
            <a:off x="1870507" y="5746769"/>
            <a:ext cx="173296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7" name="Freeform 1050"/>
          <p:cNvSpPr>
            <a:spLocks/>
          </p:cNvSpPr>
          <p:nvPr/>
        </p:nvSpPr>
        <p:spPr bwMode="auto">
          <a:xfrm>
            <a:off x="1697214" y="5800453"/>
            <a:ext cx="577988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48" name="角丸四角形 247"/>
          <p:cNvSpPr/>
          <p:nvPr/>
        </p:nvSpPr>
        <p:spPr bwMode="auto">
          <a:xfrm>
            <a:off x="2649429" y="155635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9" name="角丸四角形 248"/>
          <p:cNvSpPr/>
          <p:nvPr/>
        </p:nvSpPr>
        <p:spPr bwMode="auto">
          <a:xfrm>
            <a:off x="3127425" y="19410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0" name="角丸四角形 249"/>
          <p:cNvSpPr/>
          <p:nvPr/>
        </p:nvSpPr>
        <p:spPr bwMode="auto">
          <a:xfrm>
            <a:off x="3063468" y="242580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1" name="角丸四角形 250"/>
          <p:cNvSpPr/>
          <p:nvPr/>
        </p:nvSpPr>
        <p:spPr bwMode="auto">
          <a:xfrm>
            <a:off x="2622796" y="257649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2" name="角丸四角形 251"/>
          <p:cNvSpPr/>
          <p:nvPr/>
        </p:nvSpPr>
        <p:spPr bwMode="auto">
          <a:xfrm>
            <a:off x="3431176" y="239414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3" name="角丸四角形 252"/>
          <p:cNvSpPr/>
          <p:nvPr/>
        </p:nvSpPr>
        <p:spPr bwMode="auto">
          <a:xfrm>
            <a:off x="3819921" y="227651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4" name="角丸四角形 253"/>
          <p:cNvSpPr/>
          <p:nvPr/>
        </p:nvSpPr>
        <p:spPr bwMode="auto">
          <a:xfrm>
            <a:off x="4211509" y="211861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5" name="角丸四角形 254"/>
          <p:cNvSpPr/>
          <p:nvPr/>
        </p:nvSpPr>
        <p:spPr bwMode="auto">
          <a:xfrm>
            <a:off x="4290185" y="260280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6" name="角丸四角形 255"/>
          <p:cNvSpPr/>
          <p:nvPr/>
        </p:nvSpPr>
        <p:spPr bwMode="auto">
          <a:xfrm>
            <a:off x="4335184" y="308280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7" name="角丸四角形 256"/>
          <p:cNvSpPr/>
          <p:nvPr/>
        </p:nvSpPr>
        <p:spPr bwMode="auto">
          <a:xfrm>
            <a:off x="3928484" y="3062579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8" name="角丸四角形 257"/>
          <p:cNvSpPr/>
          <p:nvPr/>
        </p:nvSpPr>
        <p:spPr bwMode="auto">
          <a:xfrm>
            <a:off x="3620765" y="298448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9" name="角丸四角形 258"/>
          <p:cNvSpPr/>
          <p:nvPr/>
        </p:nvSpPr>
        <p:spPr bwMode="auto">
          <a:xfrm>
            <a:off x="2960917" y="296157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0" name="角丸四角形 259"/>
          <p:cNvSpPr/>
          <p:nvPr/>
        </p:nvSpPr>
        <p:spPr bwMode="auto">
          <a:xfrm>
            <a:off x="3506805" y="32855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1" name="角丸四角形 260"/>
          <p:cNvSpPr/>
          <p:nvPr/>
        </p:nvSpPr>
        <p:spPr bwMode="auto">
          <a:xfrm>
            <a:off x="3812653" y="332306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2" name="角丸四角形 261"/>
          <p:cNvSpPr/>
          <p:nvPr/>
        </p:nvSpPr>
        <p:spPr bwMode="auto">
          <a:xfrm>
            <a:off x="4063069" y="3446813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3" name="角丸四角形 262"/>
          <p:cNvSpPr/>
          <p:nvPr/>
        </p:nvSpPr>
        <p:spPr bwMode="auto">
          <a:xfrm>
            <a:off x="4252021" y="3301641"/>
            <a:ext cx="384143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4" name="角丸四角形 263"/>
          <p:cNvSpPr/>
          <p:nvPr/>
        </p:nvSpPr>
        <p:spPr bwMode="auto">
          <a:xfrm>
            <a:off x="3087221" y="377564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角丸四角形 264"/>
          <p:cNvSpPr/>
          <p:nvPr/>
        </p:nvSpPr>
        <p:spPr bwMode="auto">
          <a:xfrm>
            <a:off x="3810948" y="3720998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6" name="角丸四角形 265"/>
          <p:cNvSpPr/>
          <p:nvPr/>
        </p:nvSpPr>
        <p:spPr bwMode="auto">
          <a:xfrm>
            <a:off x="3922513" y="4079543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7" name="角丸四角形 266"/>
          <p:cNvSpPr/>
          <p:nvPr/>
        </p:nvSpPr>
        <p:spPr bwMode="auto">
          <a:xfrm>
            <a:off x="4186741" y="432446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角丸四角形 267"/>
          <p:cNvSpPr/>
          <p:nvPr/>
        </p:nvSpPr>
        <p:spPr bwMode="auto">
          <a:xfrm>
            <a:off x="3823956" y="4377993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9" name="角丸四角形 268"/>
          <p:cNvSpPr/>
          <p:nvPr/>
        </p:nvSpPr>
        <p:spPr bwMode="auto">
          <a:xfrm>
            <a:off x="2638737" y="511753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0" name="角丸四角形 269"/>
          <p:cNvSpPr/>
          <p:nvPr/>
        </p:nvSpPr>
        <p:spPr bwMode="auto">
          <a:xfrm>
            <a:off x="966496" y="641267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1" name="角丸四角形 270"/>
          <p:cNvSpPr/>
          <p:nvPr/>
        </p:nvSpPr>
        <p:spPr bwMode="auto">
          <a:xfrm>
            <a:off x="3787676" y="4659705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2" name="角丸四角形 271"/>
          <p:cNvSpPr/>
          <p:nvPr/>
        </p:nvSpPr>
        <p:spPr bwMode="auto">
          <a:xfrm>
            <a:off x="4141997" y="484533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3" name="角丸四角形 272"/>
          <p:cNvSpPr/>
          <p:nvPr/>
        </p:nvSpPr>
        <p:spPr bwMode="auto">
          <a:xfrm>
            <a:off x="4169861" y="511714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4" name="角丸四角形 273"/>
          <p:cNvSpPr/>
          <p:nvPr/>
        </p:nvSpPr>
        <p:spPr bwMode="auto">
          <a:xfrm>
            <a:off x="3685016" y="5035135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5" name="角丸四角形 274"/>
          <p:cNvSpPr/>
          <p:nvPr/>
        </p:nvSpPr>
        <p:spPr bwMode="auto">
          <a:xfrm>
            <a:off x="3240195" y="4995983"/>
            <a:ext cx="39661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6" name="角丸四角形 275"/>
          <p:cNvSpPr/>
          <p:nvPr/>
        </p:nvSpPr>
        <p:spPr bwMode="auto">
          <a:xfrm>
            <a:off x="4056242" y="5416722"/>
            <a:ext cx="480399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7" name="角丸四角形 276"/>
          <p:cNvSpPr/>
          <p:nvPr/>
        </p:nvSpPr>
        <p:spPr bwMode="auto">
          <a:xfrm>
            <a:off x="3512154" y="5661169"/>
            <a:ext cx="480399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8" name="角丸四角形 277"/>
          <p:cNvSpPr/>
          <p:nvPr/>
        </p:nvSpPr>
        <p:spPr bwMode="auto">
          <a:xfrm>
            <a:off x="2756164" y="4758715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角丸四角形 278"/>
          <p:cNvSpPr/>
          <p:nvPr/>
        </p:nvSpPr>
        <p:spPr bwMode="auto">
          <a:xfrm>
            <a:off x="2561367" y="4911586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0" name="角丸四角形 279"/>
          <p:cNvSpPr/>
          <p:nvPr/>
        </p:nvSpPr>
        <p:spPr bwMode="auto">
          <a:xfrm>
            <a:off x="2594152" y="5473619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1" name="角丸四角形 280"/>
          <p:cNvSpPr/>
          <p:nvPr/>
        </p:nvSpPr>
        <p:spPr bwMode="auto">
          <a:xfrm>
            <a:off x="2275200" y="544302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角丸四角形 281"/>
          <p:cNvSpPr/>
          <p:nvPr/>
        </p:nvSpPr>
        <p:spPr bwMode="auto">
          <a:xfrm>
            <a:off x="1638597" y="569294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角丸四角形 282"/>
          <p:cNvSpPr/>
          <p:nvPr/>
        </p:nvSpPr>
        <p:spPr bwMode="auto">
          <a:xfrm>
            <a:off x="2295769" y="5746768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4" name="角丸四角形 283"/>
          <p:cNvSpPr/>
          <p:nvPr/>
        </p:nvSpPr>
        <p:spPr bwMode="auto">
          <a:xfrm>
            <a:off x="2192384" y="6012916"/>
            <a:ext cx="337189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角丸四角形 284"/>
          <p:cNvSpPr/>
          <p:nvPr/>
        </p:nvSpPr>
        <p:spPr bwMode="auto">
          <a:xfrm>
            <a:off x="1862533" y="6022051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6" name="角丸四角形 285"/>
          <p:cNvSpPr/>
          <p:nvPr/>
        </p:nvSpPr>
        <p:spPr bwMode="auto">
          <a:xfrm>
            <a:off x="1476573" y="6182694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角丸四角形 286"/>
          <p:cNvSpPr/>
          <p:nvPr/>
        </p:nvSpPr>
        <p:spPr bwMode="auto">
          <a:xfrm>
            <a:off x="3460228" y="4402402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8" name="角丸四角形 287"/>
          <p:cNvSpPr/>
          <p:nvPr/>
        </p:nvSpPr>
        <p:spPr bwMode="auto">
          <a:xfrm>
            <a:off x="3183828" y="4699897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9" name="角丸四角形 288"/>
          <p:cNvSpPr/>
          <p:nvPr/>
        </p:nvSpPr>
        <p:spPr bwMode="auto">
          <a:xfrm>
            <a:off x="3299021" y="2952766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0" name="角丸四角形 289"/>
          <p:cNvSpPr/>
          <p:nvPr/>
        </p:nvSpPr>
        <p:spPr bwMode="auto">
          <a:xfrm>
            <a:off x="2997768" y="5483530"/>
            <a:ext cx="247347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1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82012" y="432151"/>
            <a:ext cx="6869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市町村別人口の推移：建制順（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772275" y="3953"/>
            <a:ext cx="3133725" cy="4500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出典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: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実績値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：総務省「平成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27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年国勢調査」（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2016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2045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推計値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：国立社会保障・人口問題研究所「日本の地域別将来推計人口」（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2018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年）から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作成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57318"/>
              </p:ext>
            </p:extLst>
          </p:nvPr>
        </p:nvGraphicFramePr>
        <p:xfrm>
          <a:off x="285808" y="801475"/>
          <a:ext cx="9090016" cy="5831144"/>
        </p:xfrm>
        <a:graphic>
          <a:graphicData uri="http://schemas.openxmlformats.org/drawingml/2006/table">
            <a:tbl>
              <a:tblPr/>
              <a:tblGrid>
                <a:gridCol w="66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1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10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2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362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32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10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年少人口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生産年齢人口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高齢者人口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後期高齢者人口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2,691,185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2,410,820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295,298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230,659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21.9%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1,682,798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1,375,152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668,698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805,009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317,893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444,959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839,310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707,314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15.7%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112,964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81,579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27.8%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495,966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372,797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224,064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252,938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99,194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143,178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194,911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147,949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26,903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16,740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117,058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76,225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50,357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54,984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9.2%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23,298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31,778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395,479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375,341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53,939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47,475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239,768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202,655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99,979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125,211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47,041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72,490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54.1%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103,069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88,593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14.0%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13,229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10,041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62,134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45,345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26,342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33,207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12,527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19,995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59.6%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374,468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365,925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51,299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43,938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14.3%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232,245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198,700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14.4%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84,369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123,287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46.1%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38,533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70,963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84.2%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75,897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57,080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10,541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5,839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44.6%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47,014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29,939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18,005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21,302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8,073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11,894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47.3%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351,829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285,153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19.0%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45,483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30,593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32.7%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206,532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144,719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96,684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109,841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43,462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63,936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47.1%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88,694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67,659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13,109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7,907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39.7%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53,387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35,034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21,996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24,718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10,228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13,932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143,042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98,836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30.9%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14,704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7,548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48.7%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79,995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47,654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39,163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43,634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17,932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25,255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404,152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314,755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22.1%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51,925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31,969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233,387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149,524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105,394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133,262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44,334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79,579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79.5%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280,033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265,917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40,576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171,442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143,567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16.3%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64,953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88,895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36.9%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28,203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50,330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78.5%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268,800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219,128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18.5%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34,379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25,820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158,364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117,259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72,703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76,049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32,945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43,084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30.8%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100,966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84,840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16.0%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12,961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7,914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62,181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45,385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24,968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31,541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11,754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17,543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113,984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70,713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13,698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6,674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51.3%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69,034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32,737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52.6%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30,821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31,302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13,884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41.4%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237,518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168,335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25,901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13,447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48.1%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143,006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80,603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43.6%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68,072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74,285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9.1%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27,677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41,323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106,987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64,701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39.5%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11,696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4,645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60.3%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61,214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26,154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33,289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33,902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14,807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22,082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49.1%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120,750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81,916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32.2%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7,532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48.3%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70,991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40,730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33,654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15,239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28.8%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123,217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85,693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30.5%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15,638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8,756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74,562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43,192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42.1%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31,077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33,745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13,113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19,031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186,109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166,540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27,802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20,648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114,623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89,049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22.3%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42,145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56,843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17,879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75.4%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133,411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130,009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17,971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16,276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75,763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66,411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32,778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47,322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44.4%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14,358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28,086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95.6%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71,112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43,697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38.6%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8,674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50.5%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43,343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21,976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18,719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17,428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8,038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10,191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112,683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72,457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35.7%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14,371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6,484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66,057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33,535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49.2%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31,843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32,438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19,498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33.9%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123,576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71,760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41.9%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14,182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6,053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74,181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35,800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51.7%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34,289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29,907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14,716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16,656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85,007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67,024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11,403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7,589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52,471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37,272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20,623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22,163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8,292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12,066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45.5%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56,529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36,807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7,613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3,774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33,597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18,075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46.2%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15,223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14,958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7,119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8,997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65,438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51,562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8,621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5,659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38,975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26,302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17,413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19,601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7,977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11,231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502,784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394,168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21.6%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59,078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39,984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32.3%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295,365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212,718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28.0%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134,685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141,466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59,253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77,471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62,438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44,169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8,926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4,773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36,127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21,413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16,799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17,983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10,468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56,075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39,621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7,892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3,942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50.1%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33,271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19,831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14,261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15,848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5,809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8,635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76,435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55,605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27.3%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10,623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5,765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45.7%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45,681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26,221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20,048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23,619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17.8%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8,507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13,905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63.5%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57,792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47,344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18.1%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7,932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5,411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31.8%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34,114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23,453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31.3%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15,419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18,480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19.9%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6,888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10,966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59.2%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54,276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6,847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3,012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56.0%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31,830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14,882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15,566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15,549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9,338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29,983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24,213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19.2%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4,385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3,039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17,826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12,030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7,656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9,144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19.4%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3,202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5,103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19,934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8,612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77.6%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10,607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2,551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75.9%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7,752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5,709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3,052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4,076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33.6%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10,256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58.1%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84.1%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5,864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1,221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79.2%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3,569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1,592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2,094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17,298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13,273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23.3%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2,396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1,406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41.3%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10,145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6,713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33.8%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4,737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2,318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44,435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33,135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6,182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3,459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26,634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16,762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37.1%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11,412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12,914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4,535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7,506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65.5%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8,417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7,441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1,245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4,444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1,920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935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1,200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15,938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7,395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53.6%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1,567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69.9%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8,553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2,861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66.5%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5,787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4,062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2,750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2,462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13,748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9,417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1,861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54.6%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8,266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4,249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3,553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4,323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21.7%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1,541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2,643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71.5%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16,126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10,497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1,870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794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57.5%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9,441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4,623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51.0%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4,672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5,080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2,227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3,127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5,378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2,200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59.1%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80.9%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74.3%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2,186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1,417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35.2%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927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67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8,839,469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7,335,352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17.0%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1,093,111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767,595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5,341,654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3,910,455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2,278,324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2,657,302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16.6%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1,030,480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1,511,570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46.7%</a:t>
                      </a:r>
                    </a:p>
                  </a:txBody>
                  <a:tcPr marL="4182" marR="4182" marT="41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4182" marR="4182" marT="41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51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53773" y="477363"/>
            <a:ext cx="7901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市町村別人口の推移：人口規模順（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78171" y="91600"/>
            <a:ext cx="3131016" cy="5858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出典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: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実績値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：総務省「平成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27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年国勢調査」（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2016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2045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推計値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：国立社会保障・人口問題研究所「日本の地域別将来推計人口」（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2018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en-US" alt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)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から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作成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98805"/>
              </p:ext>
            </p:extLst>
          </p:nvPr>
        </p:nvGraphicFramePr>
        <p:xfrm>
          <a:off x="477498" y="846695"/>
          <a:ext cx="8790640" cy="5924732"/>
        </p:xfrm>
        <a:graphic>
          <a:graphicData uri="http://schemas.openxmlformats.org/drawingml/2006/table">
            <a:tbl>
              <a:tblPr/>
              <a:tblGrid>
                <a:gridCol w="45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31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3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45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682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1252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30946"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年の総人口順）</a:t>
                      </a:r>
                    </a:p>
                  </a:txBody>
                  <a:tcPr marL="5440" marR="5440" marT="5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年少人口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生産年齢人口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高齢者人口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後期高齢者人口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4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9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万人以上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2,691,185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2,410,820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295,298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230,659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1,682,798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1,375,152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668,698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805,009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317,893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444,959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839,310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707,314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112,964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81,579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495,966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372,797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224,064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252,938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99,194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143,178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502,784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394,168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59,078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39,984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295,365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212,718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134,685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141,466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59,253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77,471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1,342,094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1,101,482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172,042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121,563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791,331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585,515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358,749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394,404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158,447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220,649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57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404,152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314,755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51,925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31,969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233,387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149,524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105,394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133,262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44,334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79,579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395,479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375,341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53,939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47,475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239,768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202,655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99,979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125,211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47,041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72,490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374,468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365,925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51,299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43,938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232,245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198,700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84,369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123,287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38,533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70,963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351,829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285,153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45,483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30,593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206,532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144,719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96,684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109,841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43,462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63,936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280,033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265,917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40,576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171,442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143,567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64,953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88,895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28,203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268,800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219,128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34,379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158,364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117,259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72,703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76,049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32,945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43,084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237,518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168,335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25,901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13,447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143,006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80,603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68,072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74,285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27,677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41,323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2,312,279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1,994,554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303,502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226,697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1,384,744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1,037,027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592,154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730,830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262,195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421,705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8576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194,911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147,949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26,903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16,740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117,058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76,225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50,357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54,984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23,298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31,778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186,109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166,540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27,802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114,623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89,049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42,145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56,843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17,879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143,042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98,836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14,704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79,995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47,654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39,163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17,932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25,255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133,411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130,009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17,971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16,276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75,763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66,411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32,778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14,358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28,086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123,576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71,760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14,182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6,053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74,181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35,800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34,289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14,716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16,656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123,217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85,693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15,638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8,756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74,562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43,192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31,077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33,745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13,113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19,031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120,750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81,916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70,991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40,730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33,654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15,239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113,984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70,713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13,698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6,674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69,034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32,737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30,821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13,884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112,683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72,457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14,371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6,484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66,057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31,843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32,438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19,498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106,987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64,701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11,696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61,214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26,154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33,289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33,902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14,807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22,082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103,069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88,593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13,229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10,041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62,134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26,342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12,527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19,995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100,966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84,840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12,961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7,914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62,181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45,385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24,968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31,541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11,754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17,543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1,562,705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1,164,007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197,711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119,311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927,793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582,217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411,407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462,479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184,065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270,548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8576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３～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88,694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67,659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13,109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53,387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35,034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21,996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24,718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10,228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85,007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67,024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11,403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7,589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52,471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37,272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20,623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22,163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8,292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76,435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55,605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10,623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5,765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45,681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26,221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20,048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23,619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8,507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75,897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57,080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10,541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5,839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47,014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29,939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18,005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21,302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8,073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11,894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71,112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43,697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8,674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43,343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21,976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18,719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8,038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10,191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65,438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51,562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8,621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5,659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38,975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17,413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19,601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7,977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11,231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62,438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44,169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8,926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4,773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36,127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21,413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16,799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17,983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10,468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57,792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47,344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7,932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5,411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34,114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23,453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15,419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18,480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6,888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10,966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56,529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36,807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7,613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3,774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33,597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18,075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15,223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14,958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7,119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8,997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56,075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39,621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7,892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3,942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33,271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19,831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14,261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15,848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5,809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54,276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6,847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3,012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31,830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14,882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15,566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9,338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44,435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33,135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6,182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3,459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26,634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11,412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12,914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4,535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7,506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794,128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577,146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108,363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61,423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476,444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291,160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205,484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224,563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89,336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129,129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857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１～３万人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29,983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24,213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4,385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3,039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17,826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7,656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9,144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3,202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19,934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8,612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10,607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2,551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7,752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3,052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4,076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17,298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13,273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2,396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1,406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10,145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6,713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4,737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2,318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16,126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10,497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1,870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9,441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4,672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5,080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2,227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3,127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15,938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7,395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1,567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8,553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2,861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5,787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2,750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13,748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9,417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1,861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8,266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4,249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3,553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1,541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10,256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5,864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3,569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1,592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2,094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123,283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77,702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14,474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7,039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70,702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34,248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37,726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36,415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16,682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22,448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085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１万人以下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8,417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1,245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4,444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1,920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5,378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80.9%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1,417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927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0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13,795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9,641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1,721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7,842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5,136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4,106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3,602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1,862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22.1%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085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8,839,469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7,335,352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17.0%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1,093,111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767,595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5,341,654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60.4%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3,910,455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2,278,324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2,657,302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1,030,480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1,511,570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20.6%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46.7%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5440" marR="5440" marT="5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2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23727" y="369366"/>
            <a:ext cx="6869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市町村別人口の推移：地域別（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727825" y="144422"/>
            <a:ext cx="3178175" cy="5858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出典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: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実績値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：総務省「平成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27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年国勢調査」（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2016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2045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推計値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：国立社会保障・人口問題研究所「日本の地域別将来推計人口」（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2018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年）から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作成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31765"/>
              </p:ext>
            </p:extLst>
          </p:nvPr>
        </p:nvGraphicFramePr>
        <p:xfrm>
          <a:off x="259997" y="738704"/>
          <a:ext cx="9527945" cy="5647840"/>
        </p:xfrm>
        <a:graphic>
          <a:graphicData uri="http://schemas.openxmlformats.org/drawingml/2006/table">
            <a:tbl>
              <a:tblPr/>
              <a:tblGrid>
                <a:gridCol w="37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54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76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76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098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087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802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20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5018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22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年少人口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生産年齢人口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高齢者人口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後期高齢者人口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増減率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総人口に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占める割合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2,691,185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2,410,820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295,298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230,659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1,682,798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1,375,152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668,698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805,009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317,893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444,959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395,479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375,341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53,939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47,475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239,768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202,655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99,979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125,211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47,041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72,490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103,069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88,593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13,229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10,041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45,345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26,342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12,527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133,411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130,009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17,971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16,276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75,763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66,411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32,778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47,322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14,358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28,086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95.6%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8,612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10,607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2,551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7,752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5,709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3,052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4,076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10,256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5,864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1,221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3,569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1,592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2,094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662,149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606,850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87,534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74,275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394,136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59.5%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318,183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170,420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214,392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78,570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126,741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3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三島地域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374,468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365,925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51,299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43,938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232,245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198,700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84,369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123,287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38,533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70,963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351,829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285,153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45,483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30,593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206,532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144,719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96,684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109,841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43,462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63,936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280,033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265,917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40,576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171,442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143,567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64,953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88,895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28,203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50,330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85,007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67,024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11,403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7,589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52,471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37,272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20,623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22,163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8,292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12,066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24,213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4,385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3,039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17,826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12,030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7,656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9,144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3,202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5,103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1,121,320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1,008,232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153,146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118,614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680,516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536,288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274,285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353,330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121,692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202,398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136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北河内地域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143,042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98,836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14,704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7,548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79,995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47,654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39,163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43,634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17,932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25,255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404,152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314,755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51,925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31,969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233,387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149,524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105,394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133,262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44,334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79,579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237,518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168,335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25,901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13,447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143,006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80,603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68,072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74,285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27,677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41,323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123,217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85,693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15,638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8,756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74,562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43,192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31,077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33,745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13,113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19,031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123,576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71,760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14,182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6,053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74,181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35,800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34,289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14,716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16,656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56,075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39,621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7,892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3,942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33,271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19,831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14,261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15,848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5,809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76,435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55,605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10,623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5,765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45,681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26,221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20,048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23,619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8,507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13,905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1,164,015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834,605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140,865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12.1%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77,480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684,083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402,825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312,304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354,300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132,088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204,384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136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中河内地域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268,800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219,128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34,379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25,820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158,364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117,259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72,703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76,049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32,945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43,084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71,112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8,674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43,343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21,976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18,719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17,428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8,038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10,191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502,784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394,168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59,078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39,984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295,365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212,718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134,685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141,466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59,253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77,471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842,696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656,993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102,131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12.1%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70,097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497,072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59.0%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351,953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226,107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234,943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100,236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130,746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136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南河内地域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113,984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70,713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13,698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6,674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69,034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32,737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30,821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31,302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13,884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106,987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64,701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11,696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4,645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61,214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26,154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33,289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33,902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14,807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22,082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120,750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81,916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7,532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70,991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40,730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33,654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15,239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19,634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112,683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72,457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14,371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6,484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66,057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31,843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32,438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14,558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19,498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65,438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51,562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8,621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5,659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38,975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26,302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17,413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19,601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7,977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11,231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57,792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47,344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7,932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5,411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34,114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23,453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15,419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18,480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6,888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10,966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13,748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9,417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1,861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8,266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4,249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3,553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4,323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1,541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16,126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1,870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9,441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4,623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4,672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5,080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2,227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3,127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5,378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2,200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1,417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927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612,886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410,807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75,081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38,135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360,783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58.9%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192,475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173,531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180,197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78,048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109,748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13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泉北地域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839,310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707,314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112,964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81,579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495,966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372,797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224,064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252,938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99,194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143,178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75,897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57,080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10,541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5,839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47,014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29,939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18,005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21,302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8,073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11,894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186,109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166,540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27,802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20,648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114,623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89,049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42,145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56,843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17,879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56,529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36,807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7,613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3,774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33,597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18,075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15,223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14,958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7,119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8,997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17,298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13,273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2,396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1,406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6,713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4,737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2,318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1,175,143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981,014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161,316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113,246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701,345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516,573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304,174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25.9%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351,195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134,583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198,367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0136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泉南地域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194,911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147,949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26,903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16,740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117,058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76,225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50,357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54,984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23,298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31,778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88,694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67,659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13,109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53,387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35,034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21,996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24,718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10,228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13,932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100,966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84,840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12,961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7,914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62,181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45,385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24,968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31,541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11,754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17,543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62,438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44,169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8,926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4,773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36,127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21,413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16,799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17,983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10,468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54,276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6,847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3,012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31,830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14,882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15,566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15,549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6,435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9,338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44,435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33,135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6,182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3,459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26,634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16,762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11,412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12,914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4,535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7,506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8,417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7,441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1,245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4,444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1,920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1,200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15,938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1,567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8,553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2,861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5,787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4,062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2,750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2,462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01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570,075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426,031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77,740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13.6%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45,089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340,921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217,006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148,805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163,936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67,370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94,227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22.1%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39.9%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小計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013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8,839,469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7,335,352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17.0%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1,093,111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767,595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5,341,654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60.4%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3,910,455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2,278,324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2,657,302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16.6%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1,030,480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1,511,570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20.6%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46.7%</a:t>
                      </a:r>
                    </a:p>
                  </a:txBody>
                  <a:tcPr marL="5341" marR="5341" marT="53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5341" marR="5341" marT="53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9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1421322" y="2269757"/>
            <a:ext cx="366496" cy="14688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6" name="正方形/長方形 55"/>
          <p:cNvSpPr/>
          <p:nvPr/>
        </p:nvSpPr>
        <p:spPr>
          <a:xfrm>
            <a:off x="1421322" y="2040492"/>
            <a:ext cx="366496" cy="1468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 dirty="0"/>
          </a:p>
        </p:txBody>
      </p:sp>
      <p:sp>
        <p:nvSpPr>
          <p:cNvPr id="58" name="正方形/長方形 57"/>
          <p:cNvSpPr/>
          <p:nvPr/>
        </p:nvSpPr>
        <p:spPr>
          <a:xfrm>
            <a:off x="1421322" y="1796714"/>
            <a:ext cx="366496" cy="146880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1948119" y="2284215"/>
            <a:ext cx="1056925" cy="132423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±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904887" y="1779819"/>
            <a:ext cx="1162487" cy="1761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1905649" y="1539328"/>
            <a:ext cx="1295704" cy="197724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1909084" y="2024992"/>
            <a:ext cx="1068445" cy="180778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ja-JP" altLang="en-US" sz="9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9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9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421322" y="1567450"/>
            <a:ext cx="366496" cy="14688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04" name="正方形/長方形 103"/>
          <p:cNvSpPr/>
          <p:nvPr/>
        </p:nvSpPr>
        <p:spPr>
          <a:xfrm>
            <a:off x="1106323" y="595345"/>
            <a:ext cx="5949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総人口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の増減率（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Freeform 957"/>
          <p:cNvSpPr>
            <a:spLocks noChangeAspect="1"/>
          </p:cNvSpPr>
          <p:nvPr/>
        </p:nvSpPr>
        <p:spPr bwMode="auto">
          <a:xfrm>
            <a:off x="4018006" y="3145253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09" name="Freeform 916"/>
          <p:cNvSpPr>
            <a:spLocks/>
          </p:cNvSpPr>
          <p:nvPr/>
        </p:nvSpPr>
        <p:spPr bwMode="auto">
          <a:xfrm>
            <a:off x="3745874" y="5718969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14" name="Freeform 920"/>
          <p:cNvSpPr>
            <a:spLocks/>
          </p:cNvSpPr>
          <p:nvPr/>
        </p:nvSpPr>
        <p:spPr bwMode="auto">
          <a:xfrm>
            <a:off x="2055147" y="6262501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15" name="Freeform 921"/>
          <p:cNvSpPr>
            <a:spLocks/>
          </p:cNvSpPr>
          <p:nvPr/>
        </p:nvSpPr>
        <p:spPr bwMode="auto">
          <a:xfrm>
            <a:off x="2743145" y="5992170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16" name="Freeform 924"/>
          <p:cNvSpPr>
            <a:spLocks/>
          </p:cNvSpPr>
          <p:nvPr/>
        </p:nvSpPr>
        <p:spPr bwMode="auto">
          <a:xfrm>
            <a:off x="4434978" y="2783711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7" name="Freeform 925"/>
          <p:cNvSpPr>
            <a:spLocks/>
          </p:cNvSpPr>
          <p:nvPr/>
        </p:nvSpPr>
        <p:spPr bwMode="auto">
          <a:xfrm>
            <a:off x="4309080" y="2403145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18" name="Freeform 926"/>
          <p:cNvSpPr>
            <a:spLocks/>
          </p:cNvSpPr>
          <p:nvPr/>
        </p:nvSpPr>
        <p:spPr bwMode="auto">
          <a:xfrm>
            <a:off x="4434978" y="2131862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9" name="Freeform 927"/>
          <p:cNvSpPr>
            <a:spLocks/>
          </p:cNvSpPr>
          <p:nvPr/>
        </p:nvSpPr>
        <p:spPr bwMode="auto">
          <a:xfrm>
            <a:off x="4309080" y="1914259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0" name="Freeform 928"/>
          <p:cNvSpPr>
            <a:spLocks/>
          </p:cNvSpPr>
          <p:nvPr/>
        </p:nvSpPr>
        <p:spPr bwMode="auto">
          <a:xfrm>
            <a:off x="3682925" y="1153123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1" name="Freeform 929"/>
          <p:cNvSpPr>
            <a:spLocks/>
          </p:cNvSpPr>
          <p:nvPr/>
        </p:nvSpPr>
        <p:spPr bwMode="auto">
          <a:xfrm>
            <a:off x="4810446" y="2022579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2" name="Freeform 930"/>
          <p:cNvSpPr>
            <a:spLocks/>
          </p:cNvSpPr>
          <p:nvPr/>
        </p:nvSpPr>
        <p:spPr bwMode="auto">
          <a:xfrm>
            <a:off x="4810446" y="2730029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pct5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3" name="Freeform 932"/>
          <p:cNvSpPr>
            <a:spLocks/>
          </p:cNvSpPr>
          <p:nvPr/>
        </p:nvSpPr>
        <p:spPr bwMode="auto">
          <a:xfrm>
            <a:off x="5248864" y="1696652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ltHorz">
            <a:fgClr>
              <a:srgbClr val="0070C0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4" name="Freeform 933"/>
          <p:cNvSpPr>
            <a:spLocks/>
          </p:cNvSpPr>
          <p:nvPr/>
        </p:nvSpPr>
        <p:spPr bwMode="auto">
          <a:xfrm>
            <a:off x="5673767" y="1968899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5" name="Freeform 934"/>
          <p:cNvSpPr>
            <a:spLocks/>
          </p:cNvSpPr>
          <p:nvPr/>
        </p:nvSpPr>
        <p:spPr bwMode="auto">
          <a:xfrm>
            <a:off x="5615628" y="2340756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6" name="Freeform 935"/>
          <p:cNvSpPr>
            <a:spLocks/>
          </p:cNvSpPr>
          <p:nvPr/>
        </p:nvSpPr>
        <p:spPr bwMode="auto">
          <a:xfrm>
            <a:off x="5937968" y="2946679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7" name="Freeform 936"/>
          <p:cNvSpPr>
            <a:spLocks/>
          </p:cNvSpPr>
          <p:nvPr/>
        </p:nvSpPr>
        <p:spPr bwMode="auto">
          <a:xfrm>
            <a:off x="5499549" y="3001318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8" name="Freeform 938"/>
          <p:cNvSpPr>
            <a:spLocks/>
          </p:cNvSpPr>
          <p:nvPr/>
        </p:nvSpPr>
        <p:spPr bwMode="auto">
          <a:xfrm>
            <a:off x="5122971" y="2946679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9" name="Freeform 939"/>
          <p:cNvSpPr>
            <a:spLocks/>
          </p:cNvSpPr>
          <p:nvPr/>
        </p:nvSpPr>
        <p:spPr bwMode="auto">
          <a:xfrm>
            <a:off x="5248864" y="3164282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0" name="Freeform 940"/>
          <p:cNvSpPr>
            <a:spLocks/>
          </p:cNvSpPr>
          <p:nvPr/>
        </p:nvSpPr>
        <p:spPr bwMode="auto">
          <a:xfrm>
            <a:off x="5373652" y="3327245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1" name="Freeform 941"/>
          <p:cNvSpPr>
            <a:spLocks/>
          </p:cNvSpPr>
          <p:nvPr/>
        </p:nvSpPr>
        <p:spPr bwMode="auto">
          <a:xfrm>
            <a:off x="5687282" y="3273562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2" name="Freeform 943"/>
          <p:cNvSpPr>
            <a:spLocks/>
          </p:cNvSpPr>
          <p:nvPr/>
        </p:nvSpPr>
        <p:spPr bwMode="auto">
          <a:xfrm>
            <a:off x="5436600" y="3436526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3" name="Freeform 944"/>
          <p:cNvSpPr>
            <a:spLocks/>
          </p:cNvSpPr>
          <p:nvPr/>
        </p:nvSpPr>
        <p:spPr bwMode="auto">
          <a:xfrm>
            <a:off x="5248864" y="3599489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4" name="Freeform 946"/>
          <p:cNvSpPr>
            <a:spLocks/>
          </p:cNvSpPr>
          <p:nvPr/>
        </p:nvSpPr>
        <p:spPr bwMode="auto">
          <a:xfrm>
            <a:off x="5248864" y="4033738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>
              <a:solidFill>
                <a:schemeClr val="dk1"/>
              </a:solidFill>
            </a:endParaRPr>
          </a:p>
        </p:txBody>
      </p:sp>
      <p:sp>
        <p:nvSpPr>
          <p:cNvPr id="135" name="Freeform 947"/>
          <p:cNvSpPr>
            <a:spLocks/>
          </p:cNvSpPr>
          <p:nvPr/>
        </p:nvSpPr>
        <p:spPr bwMode="auto">
          <a:xfrm>
            <a:off x="5436600" y="4468945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6" name="Freeform 948"/>
          <p:cNvSpPr>
            <a:spLocks/>
          </p:cNvSpPr>
          <p:nvPr/>
        </p:nvSpPr>
        <p:spPr bwMode="auto">
          <a:xfrm>
            <a:off x="5624337" y="4351914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7" name="Freeform 949"/>
          <p:cNvSpPr>
            <a:spLocks/>
          </p:cNvSpPr>
          <p:nvPr/>
        </p:nvSpPr>
        <p:spPr bwMode="auto">
          <a:xfrm>
            <a:off x="5303103" y="4468945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8" name="Freeform 950"/>
          <p:cNvSpPr>
            <a:spLocks/>
          </p:cNvSpPr>
          <p:nvPr/>
        </p:nvSpPr>
        <p:spPr bwMode="auto">
          <a:xfrm>
            <a:off x="5687282" y="4794870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9" name="Freeform 951"/>
          <p:cNvSpPr>
            <a:spLocks/>
          </p:cNvSpPr>
          <p:nvPr/>
        </p:nvSpPr>
        <p:spPr bwMode="auto">
          <a:xfrm>
            <a:off x="5624337" y="5012475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0" name="Freeform 952"/>
          <p:cNvSpPr>
            <a:spLocks/>
          </p:cNvSpPr>
          <p:nvPr/>
        </p:nvSpPr>
        <p:spPr bwMode="auto">
          <a:xfrm>
            <a:off x="5561389" y="5284721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1" name="Freeform 953"/>
          <p:cNvSpPr>
            <a:spLocks/>
          </p:cNvSpPr>
          <p:nvPr/>
        </p:nvSpPr>
        <p:spPr bwMode="auto">
          <a:xfrm>
            <a:off x="4738789" y="5284721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2" name="Freeform 954"/>
          <p:cNvSpPr>
            <a:spLocks/>
          </p:cNvSpPr>
          <p:nvPr/>
        </p:nvSpPr>
        <p:spPr bwMode="auto">
          <a:xfrm>
            <a:off x="5248864" y="4849511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3" name="Freeform 955"/>
          <p:cNvSpPr>
            <a:spLocks/>
          </p:cNvSpPr>
          <p:nvPr/>
        </p:nvSpPr>
        <p:spPr bwMode="auto">
          <a:xfrm>
            <a:off x="5061130" y="4904151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4" name="Freeform 956"/>
          <p:cNvSpPr>
            <a:spLocks/>
          </p:cNvSpPr>
          <p:nvPr/>
        </p:nvSpPr>
        <p:spPr bwMode="auto">
          <a:xfrm>
            <a:off x="5061131" y="4414304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5" name="Freeform 961"/>
          <p:cNvSpPr>
            <a:spLocks/>
          </p:cNvSpPr>
          <p:nvPr/>
        </p:nvSpPr>
        <p:spPr bwMode="auto">
          <a:xfrm>
            <a:off x="3370399" y="5556006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6" name="Freeform 962"/>
          <p:cNvSpPr>
            <a:spLocks/>
          </p:cNvSpPr>
          <p:nvPr/>
        </p:nvSpPr>
        <p:spPr bwMode="auto">
          <a:xfrm>
            <a:off x="3682925" y="5338403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7" name="Freeform 963"/>
          <p:cNvSpPr>
            <a:spLocks/>
          </p:cNvSpPr>
          <p:nvPr/>
        </p:nvSpPr>
        <p:spPr bwMode="auto">
          <a:xfrm>
            <a:off x="3808822" y="5120801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8" name="Freeform 964"/>
          <p:cNvSpPr>
            <a:spLocks/>
          </p:cNvSpPr>
          <p:nvPr/>
        </p:nvSpPr>
        <p:spPr bwMode="auto">
          <a:xfrm>
            <a:off x="3996555" y="5067114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9" name="Freeform 965"/>
          <p:cNvSpPr>
            <a:spLocks/>
          </p:cNvSpPr>
          <p:nvPr/>
        </p:nvSpPr>
        <p:spPr bwMode="auto">
          <a:xfrm>
            <a:off x="4247240" y="5012475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0" name="Freeform 966"/>
          <p:cNvSpPr>
            <a:spLocks/>
          </p:cNvSpPr>
          <p:nvPr/>
        </p:nvSpPr>
        <p:spPr bwMode="auto">
          <a:xfrm>
            <a:off x="3933609" y="4904151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51" name="Freeform 968"/>
          <p:cNvSpPr>
            <a:spLocks/>
          </p:cNvSpPr>
          <p:nvPr/>
        </p:nvSpPr>
        <p:spPr bwMode="auto">
          <a:xfrm>
            <a:off x="4184290" y="4741189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52" name="Freeform 969"/>
          <p:cNvSpPr>
            <a:spLocks/>
          </p:cNvSpPr>
          <p:nvPr/>
        </p:nvSpPr>
        <p:spPr bwMode="auto">
          <a:xfrm>
            <a:off x="4184290" y="4360623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3" name="Freeform 1049"/>
          <p:cNvSpPr>
            <a:spLocks/>
          </p:cNvSpPr>
          <p:nvPr/>
        </p:nvSpPr>
        <p:spPr bwMode="auto">
          <a:xfrm>
            <a:off x="3307457" y="5828250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4" name="Freeform 1050"/>
          <p:cNvSpPr>
            <a:spLocks/>
          </p:cNvSpPr>
          <p:nvPr/>
        </p:nvSpPr>
        <p:spPr bwMode="auto">
          <a:xfrm>
            <a:off x="3119721" y="5881933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55" name="角丸四角形 154"/>
          <p:cNvSpPr/>
          <p:nvPr/>
        </p:nvSpPr>
        <p:spPr bwMode="auto">
          <a:xfrm>
            <a:off x="4151291" y="163783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 bwMode="auto">
          <a:xfrm>
            <a:off x="4669118" y="202257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 bwMode="auto">
          <a:xfrm>
            <a:off x="4599831" y="250729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 bwMode="auto">
          <a:xfrm>
            <a:off x="4122436" y="265797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 bwMode="auto">
          <a:xfrm>
            <a:off x="4998183" y="247563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 bwMode="auto">
          <a:xfrm>
            <a:off x="5419324" y="23579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5843544" y="220009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5928774" y="268428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 bwMode="auto">
          <a:xfrm>
            <a:off x="5977523" y="316428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 bwMode="auto">
          <a:xfrm>
            <a:off x="5536930" y="3144061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5203572" y="306596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4488734" y="304305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5080114" y="336707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角丸四角形 167"/>
          <p:cNvSpPr/>
          <p:nvPr/>
        </p:nvSpPr>
        <p:spPr bwMode="auto">
          <a:xfrm>
            <a:off x="5411449" y="340454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9" name="角丸四角形 168"/>
          <p:cNvSpPr/>
          <p:nvPr/>
        </p:nvSpPr>
        <p:spPr bwMode="auto">
          <a:xfrm>
            <a:off x="5682733" y="352829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 bwMode="auto">
          <a:xfrm>
            <a:off x="5887428" y="3383123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 bwMode="auto">
          <a:xfrm>
            <a:off x="4625566" y="385712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角丸四角形 171"/>
          <p:cNvSpPr/>
          <p:nvPr/>
        </p:nvSpPr>
        <p:spPr bwMode="auto">
          <a:xfrm>
            <a:off x="5409600" y="3802480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 bwMode="auto">
          <a:xfrm>
            <a:off x="5530465" y="416102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 bwMode="auto">
          <a:xfrm>
            <a:off x="5816712" y="440594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角丸四角形 174"/>
          <p:cNvSpPr/>
          <p:nvPr/>
        </p:nvSpPr>
        <p:spPr bwMode="auto">
          <a:xfrm>
            <a:off x="5423694" y="445947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 bwMode="auto">
          <a:xfrm>
            <a:off x="4139706" y="51990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 bwMode="auto">
          <a:xfrm>
            <a:off x="2328113" y="649416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 bwMode="auto">
          <a:xfrm>
            <a:off x="5384388" y="474118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 bwMode="auto">
          <a:xfrm>
            <a:off x="5768240" y="492681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0" name="角丸四角形 179"/>
          <p:cNvSpPr/>
          <p:nvPr/>
        </p:nvSpPr>
        <p:spPr bwMode="auto">
          <a:xfrm>
            <a:off x="5798423" y="519862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 bwMode="auto">
          <a:xfrm>
            <a:off x="5273173" y="511661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 bwMode="auto">
          <a:xfrm>
            <a:off x="4791284" y="5077465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角丸四角形 182"/>
          <p:cNvSpPr/>
          <p:nvPr/>
        </p:nvSpPr>
        <p:spPr bwMode="auto">
          <a:xfrm>
            <a:off x="5675334" y="5498202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 bwMode="auto">
          <a:xfrm>
            <a:off x="5085905" y="5742649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 bwMode="auto">
          <a:xfrm>
            <a:off x="4266918" y="48401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 bwMode="auto">
          <a:xfrm>
            <a:off x="4055887" y="499306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7" name="角丸四角形 186"/>
          <p:cNvSpPr/>
          <p:nvPr/>
        </p:nvSpPr>
        <p:spPr bwMode="auto">
          <a:xfrm>
            <a:off x="4091405" y="5555101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8" name="角丸四角形 187"/>
          <p:cNvSpPr/>
          <p:nvPr/>
        </p:nvSpPr>
        <p:spPr bwMode="auto">
          <a:xfrm>
            <a:off x="3745874" y="552451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 bwMode="auto">
          <a:xfrm>
            <a:off x="3091803" y="574977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角丸四角形 189"/>
          <p:cNvSpPr/>
          <p:nvPr/>
        </p:nvSpPr>
        <p:spPr bwMode="auto">
          <a:xfrm>
            <a:off x="3768157" y="582825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1" name="角丸四角形 190"/>
          <p:cNvSpPr/>
          <p:nvPr/>
        </p:nvSpPr>
        <p:spPr bwMode="auto">
          <a:xfrm>
            <a:off x="3656158" y="609439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角丸四角形 191"/>
          <p:cNvSpPr/>
          <p:nvPr/>
        </p:nvSpPr>
        <p:spPr bwMode="auto">
          <a:xfrm>
            <a:off x="3298819" y="610353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2880697" y="626417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5029654" y="448388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 bwMode="auto">
          <a:xfrm>
            <a:off x="4730221" y="478137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6" name="角丸四角形 195"/>
          <p:cNvSpPr/>
          <p:nvPr/>
        </p:nvSpPr>
        <p:spPr bwMode="auto">
          <a:xfrm>
            <a:off x="4855013" y="30342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 bwMode="auto">
          <a:xfrm>
            <a:off x="4528658" y="556501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90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1463468" y="2734312"/>
            <a:ext cx="362098" cy="14155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6" name="正方形/長方形 55"/>
          <p:cNvSpPr/>
          <p:nvPr/>
        </p:nvSpPr>
        <p:spPr>
          <a:xfrm>
            <a:off x="1463468" y="2345604"/>
            <a:ext cx="362098" cy="141556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8" name="正方形/長方形 57"/>
          <p:cNvSpPr/>
          <p:nvPr/>
        </p:nvSpPr>
        <p:spPr>
          <a:xfrm>
            <a:off x="1463468" y="2037578"/>
            <a:ext cx="362098" cy="14155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2004882" y="2672245"/>
            <a:ext cx="1562638" cy="232756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±0</a:t>
            </a:r>
            <a:r>
              <a:rPr lang="ja-JP" altLang="en-US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 ～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989166" y="2001103"/>
            <a:ext cx="1390114" cy="245073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1977439" y="1667869"/>
            <a:ext cx="1483259" cy="221915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1993363" y="2309703"/>
            <a:ext cx="1386423" cy="278398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463468" y="1702658"/>
            <a:ext cx="362098" cy="14155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04" name="角丸四角形 103"/>
          <p:cNvSpPr/>
          <p:nvPr/>
        </p:nvSpPr>
        <p:spPr bwMode="auto">
          <a:xfrm>
            <a:off x="1977440" y="1343937"/>
            <a:ext cx="1400423" cy="221915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％～▲</a:t>
            </a:r>
            <a:r>
              <a:rPr lang="en-US" altLang="ja-JP" sz="10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1463468" y="1381185"/>
            <a:ext cx="362098" cy="14155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08" name="Freeform 957"/>
          <p:cNvSpPr>
            <a:spLocks noChangeAspect="1"/>
          </p:cNvSpPr>
          <p:nvPr/>
        </p:nvSpPr>
        <p:spPr bwMode="auto">
          <a:xfrm>
            <a:off x="4281479" y="3066902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09" name="Freeform 916"/>
          <p:cNvSpPr>
            <a:spLocks/>
          </p:cNvSpPr>
          <p:nvPr/>
        </p:nvSpPr>
        <p:spPr bwMode="auto">
          <a:xfrm>
            <a:off x="4009348" y="5640619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14" name="Freeform 920"/>
          <p:cNvSpPr>
            <a:spLocks/>
          </p:cNvSpPr>
          <p:nvPr/>
        </p:nvSpPr>
        <p:spPr bwMode="auto">
          <a:xfrm>
            <a:off x="2318620" y="6184150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" name="Freeform 921"/>
          <p:cNvSpPr>
            <a:spLocks/>
          </p:cNvSpPr>
          <p:nvPr/>
        </p:nvSpPr>
        <p:spPr bwMode="auto">
          <a:xfrm>
            <a:off x="3006618" y="5913820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6" name="Freeform 924"/>
          <p:cNvSpPr>
            <a:spLocks/>
          </p:cNvSpPr>
          <p:nvPr/>
        </p:nvSpPr>
        <p:spPr bwMode="auto">
          <a:xfrm>
            <a:off x="4698451" y="2705360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7" name="Freeform 925"/>
          <p:cNvSpPr>
            <a:spLocks/>
          </p:cNvSpPr>
          <p:nvPr/>
        </p:nvSpPr>
        <p:spPr bwMode="auto">
          <a:xfrm>
            <a:off x="4572554" y="2324795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18" name="Freeform 926"/>
          <p:cNvSpPr>
            <a:spLocks/>
          </p:cNvSpPr>
          <p:nvPr/>
        </p:nvSpPr>
        <p:spPr bwMode="auto">
          <a:xfrm>
            <a:off x="4698451" y="2053511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19" name="Freeform 927"/>
          <p:cNvSpPr>
            <a:spLocks/>
          </p:cNvSpPr>
          <p:nvPr/>
        </p:nvSpPr>
        <p:spPr bwMode="auto">
          <a:xfrm>
            <a:off x="4572554" y="1835908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0" name="Freeform 928"/>
          <p:cNvSpPr>
            <a:spLocks/>
          </p:cNvSpPr>
          <p:nvPr/>
        </p:nvSpPr>
        <p:spPr bwMode="auto">
          <a:xfrm>
            <a:off x="3946398" y="1074772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solidFill>
            <a:schemeClr val="bg2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" name="Freeform 929"/>
          <p:cNvSpPr>
            <a:spLocks/>
          </p:cNvSpPr>
          <p:nvPr/>
        </p:nvSpPr>
        <p:spPr bwMode="auto">
          <a:xfrm>
            <a:off x="5073920" y="1944228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2" name="Freeform 930"/>
          <p:cNvSpPr>
            <a:spLocks/>
          </p:cNvSpPr>
          <p:nvPr/>
        </p:nvSpPr>
        <p:spPr bwMode="auto">
          <a:xfrm>
            <a:off x="5073919" y="2651679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3" name="Freeform 932"/>
          <p:cNvSpPr>
            <a:spLocks/>
          </p:cNvSpPr>
          <p:nvPr/>
        </p:nvSpPr>
        <p:spPr bwMode="auto">
          <a:xfrm>
            <a:off x="5512337" y="1618301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2000" u="none"/>
          </a:p>
        </p:txBody>
      </p:sp>
      <p:sp>
        <p:nvSpPr>
          <p:cNvPr id="124" name="Freeform 933"/>
          <p:cNvSpPr>
            <a:spLocks/>
          </p:cNvSpPr>
          <p:nvPr/>
        </p:nvSpPr>
        <p:spPr bwMode="auto">
          <a:xfrm>
            <a:off x="5946585" y="1890548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5" name="Freeform 934"/>
          <p:cNvSpPr>
            <a:spLocks/>
          </p:cNvSpPr>
          <p:nvPr/>
        </p:nvSpPr>
        <p:spPr bwMode="auto">
          <a:xfrm>
            <a:off x="5887811" y="2271115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26" name="Freeform 935"/>
          <p:cNvSpPr>
            <a:spLocks/>
          </p:cNvSpPr>
          <p:nvPr/>
        </p:nvSpPr>
        <p:spPr bwMode="auto">
          <a:xfrm>
            <a:off x="6201440" y="2868329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7" name="Freeform 936"/>
          <p:cNvSpPr>
            <a:spLocks/>
          </p:cNvSpPr>
          <p:nvPr/>
        </p:nvSpPr>
        <p:spPr bwMode="auto">
          <a:xfrm>
            <a:off x="5763022" y="2922968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28" name="Freeform 938"/>
          <p:cNvSpPr>
            <a:spLocks/>
          </p:cNvSpPr>
          <p:nvPr/>
        </p:nvSpPr>
        <p:spPr bwMode="auto">
          <a:xfrm>
            <a:off x="5386445" y="2868329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 u="none"/>
          </a:p>
        </p:txBody>
      </p:sp>
      <p:sp>
        <p:nvSpPr>
          <p:cNvPr id="129" name="Freeform 939"/>
          <p:cNvSpPr>
            <a:spLocks/>
          </p:cNvSpPr>
          <p:nvPr/>
        </p:nvSpPr>
        <p:spPr bwMode="auto">
          <a:xfrm>
            <a:off x="5512337" y="3076407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0" name="Freeform 940"/>
          <p:cNvSpPr>
            <a:spLocks/>
          </p:cNvSpPr>
          <p:nvPr/>
        </p:nvSpPr>
        <p:spPr bwMode="auto">
          <a:xfrm>
            <a:off x="5637125" y="3248894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1" name="Freeform 941"/>
          <p:cNvSpPr>
            <a:spLocks/>
          </p:cNvSpPr>
          <p:nvPr/>
        </p:nvSpPr>
        <p:spPr bwMode="auto">
          <a:xfrm>
            <a:off x="5950755" y="3195212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2" name="Freeform 943"/>
          <p:cNvSpPr>
            <a:spLocks/>
          </p:cNvSpPr>
          <p:nvPr/>
        </p:nvSpPr>
        <p:spPr bwMode="auto">
          <a:xfrm>
            <a:off x="5700073" y="3358176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3" name="Freeform 944"/>
          <p:cNvSpPr>
            <a:spLocks/>
          </p:cNvSpPr>
          <p:nvPr/>
        </p:nvSpPr>
        <p:spPr bwMode="auto">
          <a:xfrm>
            <a:off x="5512336" y="3521139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4" name="Freeform 946"/>
          <p:cNvSpPr>
            <a:spLocks/>
          </p:cNvSpPr>
          <p:nvPr/>
        </p:nvSpPr>
        <p:spPr bwMode="auto">
          <a:xfrm>
            <a:off x="5512337" y="3955388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chemeClr val="accent2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5" name="Freeform 947"/>
          <p:cNvSpPr>
            <a:spLocks/>
          </p:cNvSpPr>
          <p:nvPr/>
        </p:nvSpPr>
        <p:spPr bwMode="auto">
          <a:xfrm>
            <a:off x="5700073" y="4390594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36" name="Freeform 948"/>
          <p:cNvSpPr>
            <a:spLocks/>
          </p:cNvSpPr>
          <p:nvPr/>
        </p:nvSpPr>
        <p:spPr bwMode="auto">
          <a:xfrm>
            <a:off x="5887810" y="4282273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7" name="Freeform 949"/>
          <p:cNvSpPr>
            <a:spLocks/>
          </p:cNvSpPr>
          <p:nvPr/>
        </p:nvSpPr>
        <p:spPr bwMode="auto">
          <a:xfrm>
            <a:off x="5575284" y="4390594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8" name="Freeform 950"/>
          <p:cNvSpPr>
            <a:spLocks/>
          </p:cNvSpPr>
          <p:nvPr/>
        </p:nvSpPr>
        <p:spPr bwMode="auto">
          <a:xfrm>
            <a:off x="5950755" y="4716520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39" name="Freeform 951"/>
          <p:cNvSpPr>
            <a:spLocks/>
          </p:cNvSpPr>
          <p:nvPr/>
        </p:nvSpPr>
        <p:spPr bwMode="auto">
          <a:xfrm>
            <a:off x="5887810" y="4934125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0" name="Freeform 952"/>
          <p:cNvSpPr>
            <a:spLocks/>
          </p:cNvSpPr>
          <p:nvPr/>
        </p:nvSpPr>
        <p:spPr bwMode="auto">
          <a:xfrm>
            <a:off x="5824862" y="5206370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1" name="Freeform 953"/>
          <p:cNvSpPr>
            <a:spLocks/>
          </p:cNvSpPr>
          <p:nvPr/>
        </p:nvSpPr>
        <p:spPr bwMode="auto">
          <a:xfrm>
            <a:off x="5010971" y="5206370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2" name="Freeform 954"/>
          <p:cNvSpPr>
            <a:spLocks/>
          </p:cNvSpPr>
          <p:nvPr/>
        </p:nvSpPr>
        <p:spPr bwMode="auto">
          <a:xfrm>
            <a:off x="5512337" y="4771161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solidFill>
            <a:srgbClr val="000066"/>
          </a:solid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3" name="Freeform 955"/>
          <p:cNvSpPr>
            <a:spLocks/>
          </p:cNvSpPr>
          <p:nvPr/>
        </p:nvSpPr>
        <p:spPr bwMode="auto">
          <a:xfrm>
            <a:off x="5324604" y="4825801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pct7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4" name="Freeform 956"/>
          <p:cNvSpPr>
            <a:spLocks/>
          </p:cNvSpPr>
          <p:nvPr/>
        </p:nvSpPr>
        <p:spPr bwMode="auto">
          <a:xfrm>
            <a:off x="5324603" y="4335954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45" name="Freeform 961"/>
          <p:cNvSpPr>
            <a:spLocks/>
          </p:cNvSpPr>
          <p:nvPr/>
        </p:nvSpPr>
        <p:spPr bwMode="auto">
          <a:xfrm>
            <a:off x="3633873" y="5477655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6" name="Freeform 962"/>
          <p:cNvSpPr>
            <a:spLocks/>
          </p:cNvSpPr>
          <p:nvPr/>
        </p:nvSpPr>
        <p:spPr bwMode="auto">
          <a:xfrm>
            <a:off x="3946398" y="5260052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7" name="Freeform 963"/>
          <p:cNvSpPr>
            <a:spLocks/>
          </p:cNvSpPr>
          <p:nvPr/>
        </p:nvSpPr>
        <p:spPr bwMode="auto">
          <a:xfrm>
            <a:off x="4072295" y="5042451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8" name="Freeform 964"/>
          <p:cNvSpPr>
            <a:spLocks/>
          </p:cNvSpPr>
          <p:nvPr/>
        </p:nvSpPr>
        <p:spPr bwMode="auto">
          <a:xfrm>
            <a:off x="4260029" y="4988764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49" name="Freeform 965"/>
          <p:cNvSpPr>
            <a:spLocks/>
          </p:cNvSpPr>
          <p:nvPr/>
        </p:nvSpPr>
        <p:spPr bwMode="auto">
          <a:xfrm>
            <a:off x="4510713" y="4934125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0" name="Freeform 966"/>
          <p:cNvSpPr>
            <a:spLocks/>
          </p:cNvSpPr>
          <p:nvPr/>
        </p:nvSpPr>
        <p:spPr bwMode="auto">
          <a:xfrm>
            <a:off x="4197082" y="4825801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none"/>
          </a:p>
        </p:txBody>
      </p:sp>
      <p:sp>
        <p:nvSpPr>
          <p:cNvPr id="151" name="Freeform 968"/>
          <p:cNvSpPr>
            <a:spLocks/>
          </p:cNvSpPr>
          <p:nvPr/>
        </p:nvSpPr>
        <p:spPr bwMode="auto">
          <a:xfrm>
            <a:off x="4447763" y="4662839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52" name="Freeform 969"/>
          <p:cNvSpPr>
            <a:spLocks/>
          </p:cNvSpPr>
          <p:nvPr/>
        </p:nvSpPr>
        <p:spPr bwMode="auto">
          <a:xfrm>
            <a:off x="4447763" y="4282272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ltHorz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3" name="Freeform 1049"/>
          <p:cNvSpPr>
            <a:spLocks/>
          </p:cNvSpPr>
          <p:nvPr/>
        </p:nvSpPr>
        <p:spPr bwMode="auto">
          <a:xfrm>
            <a:off x="3570930" y="5749900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>
                <a:lumMod val="85000"/>
                <a:lumOff val="15000"/>
              </a:schemeClr>
            </a:solidFill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4" name="Freeform 1050"/>
          <p:cNvSpPr>
            <a:spLocks/>
          </p:cNvSpPr>
          <p:nvPr/>
        </p:nvSpPr>
        <p:spPr bwMode="auto">
          <a:xfrm>
            <a:off x="3383194" y="5803582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u="none"/>
          </a:p>
        </p:txBody>
      </p:sp>
      <p:sp>
        <p:nvSpPr>
          <p:cNvPr id="155" name="角丸四角形 154"/>
          <p:cNvSpPr/>
          <p:nvPr/>
        </p:nvSpPr>
        <p:spPr bwMode="auto">
          <a:xfrm>
            <a:off x="4414764" y="155948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 bwMode="auto">
          <a:xfrm>
            <a:off x="4932591" y="19442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 bwMode="auto">
          <a:xfrm>
            <a:off x="4863304" y="242893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 bwMode="auto">
          <a:xfrm>
            <a:off x="4385909" y="257962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 bwMode="auto">
          <a:xfrm>
            <a:off x="5261656" y="239727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 bwMode="auto">
          <a:xfrm>
            <a:off x="5682797" y="22796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6107017" y="21217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6192247" y="260593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 bwMode="auto">
          <a:xfrm>
            <a:off x="6240996" y="308593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 bwMode="auto">
          <a:xfrm>
            <a:off x="5800404" y="3065710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5467045" y="298761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4752207" y="296470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5343587" y="32887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角丸四角形 167"/>
          <p:cNvSpPr/>
          <p:nvPr/>
        </p:nvSpPr>
        <p:spPr bwMode="auto">
          <a:xfrm>
            <a:off x="5674922" y="332619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9" name="角丸四角形 168"/>
          <p:cNvSpPr/>
          <p:nvPr/>
        </p:nvSpPr>
        <p:spPr bwMode="auto">
          <a:xfrm>
            <a:off x="5946206" y="34499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 bwMode="auto">
          <a:xfrm>
            <a:off x="6150901" y="3304772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 bwMode="auto">
          <a:xfrm>
            <a:off x="4889039" y="377877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角丸四角形 171"/>
          <p:cNvSpPr/>
          <p:nvPr/>
        </p:nvSpPr>
        <p:spPr bwMode="auto">
          <a:xfrm>
            <a:off x="5673073" y="372412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 bwMode="auto">
          <a:xfrm>
            <a:off x="5793938" y="408267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 bwMode="auto">
          <a:xfrm>
            <a:off x="6080185" y="432759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角丸四角形 174"/>
          <p:cNvSpPr/>
          <p:nvPr/>
        </p:nvSpPr>
        <p:spPr bwMode="auto">
          <a:xfrm>
            <a:off x="5687168" y="4381124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 bwMode="auto">
          <a:xfrm>
            <a:off x="4403179" y="51206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 bwMode="auto">
          <a:xfrm>
            <a:off x="2614697" y="641580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 bwMode="auto">
          <a:xfrm>
            <a:off x="5647862" y="466283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 bwMode="auto">
          <a:xfrm>
            <a:off x="6031713" y="48484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0" name="角丸四角形 179"/>
          <p:cNvSpPr/>
          <p:nvPr/>
        </p:nvSpPr>
        <p:spPr bwMode="auto">
          <a:xfrm>
            <a:off x="6061896" y="512027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 bwMode="auto">
          <a:xfrm>
            <a:off x="5536647" y="503826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 bwMode="auto">
          <a:xfrm>
            <a:off x="5054757" y="4999114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角丸四角形 182"/>
          <p:cNvSpPr/>
          <p:nvPr/>
        </p:nvSpPr>
        <p:spPr bwMode="auto">
          <a:xfrm>
            <a:off x="5938808" y="5419852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 bwMode="auto">
          <a:xfrm>
            <a:off x="5349379" y="5664299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 bwMode="auto">
          <a:xfrm>
            <a:off x="4530391" y="476184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 bwMode="auto">
          <a:xfrm>
            <a:off x="4319361" y="491471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7" name="角丸四角形 186"/>
          <p:cNvSpPr/>
          <p:nvPr/>
        </p:nvSpPr>
        <p:spPr bwMode="auto">
          <a:xfrm>
            <a:off x="4354879" y="5476750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8" name="角丸四角形 187"/>
          <p:cNvSpPr/>
          <p:nvPr/>
        </p:nvSpPr>
        <p:spPr bwMode="auto">
          <a:xfrm>
            <a:off x="4009347" y="544615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 bwMode="auto">
          <a:xfrm>
            <a:off x="3302971" y="56859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角丸四角形 189"/>
          <p:cNvSpPr/>
          <p:nvPr/>
        </p:nvSpPr>
        <p:spPr bwMode="auto">
          <a:xfrm>
            <a:off x="4031630" y="5749899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1" name="角丸四角形 190"/>
          <p:cNvSpPr/>
          <p:nvPr/>
        </p:nvSpPr>
        <p:spPr bwMode="auto">
          <a:xfrm>
            <a:off x="3919631" y="6016047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角丸四角形 191"/>
          <p:cNvSpPr/>
          <p:nvPr/>
        </p:nvSpPr>
        <p:spPr bwMode="auto">
          <a:xfrm>
            <a:off x="3562292" y="602518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3144170" y="618582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5293127" y="440553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 bwMode="auto">
          <a:xfrm>
            <a:off x="4993694" y="470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6" name="角丸四角形 195"/>
          <p:cNvSpPr/>
          <p:nvPr/>
        </p:nvSpPr>
        <p:spPr bwMode="auto">
          <a:xfrm>
            <a:off x="5118486" y="2955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 bwMode="auto">
          <a:xfrm>
            <a:off x="4792131" y="548666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828787" y="485653"/>
            <a:ext cx="5949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生産年齢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人口の増減率（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52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214472" y="3565718"/>
            <a:ext cx="676314" cy="2937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6" name="正方形/長方形 55"/>
          <p:cNvSpPr/>
          <p:nvPr/>
        </p:nvSpPr>
        <p:spPr>
          <a:xfrm>
            <a:off x="214472" y="3055987"/>
            <a:ext cx="676314" cy="293760"/>
          </a:xfrm>
          <a:prstGeom prst="rect">
            <a:avLst/>
          </a:pr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8" name="正方形/長方形 57"/>
          <p:cNvSpPr/>
          <p:nvPr/>
        </p:nvSpPr>
        <p:spPr>
          <a:xfrm>
            <a:off x="214472" y="2546256"/>
            <a:ext cx="676314" cy="293760"/>
          </a:xfrm>
          <a:prstGeom prst="rect">
            <a:avLst/>
          </a:pr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59" name="角丸四角形 58"/>
          <p:cNvSpPr/>
          <p:nvPr/>
        </p:nvSpPr>
        <p:spPr bwMode="auto">
          <a:xfrm>
            <a:off x="1138287" y="3537643"/>
            <a:ext cx="1419077" cy="302281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122571" y="2550123"/>
            <a:ext cx="1581091" cy="318277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1110845" y="2042077"/>
            <a:ext cx="1687035" cy="2882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1126768" y="3060428"/>
            <a:ext cx="1576895" cy="361557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％～</a:t>
            </a:r>
            <a:r>
              <a:rPr lang="en-US" altLang="ja-JP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14472" y="2036525"/>
            <a:ext cx="676314" cy="293760"/>
          </a:xfrm>
          <a:prstGeom prst="rect">
            <a:avLst/>
          </a:pr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04" name="角丸四角形 103"/>
          <p:cNvSpPr/>
          <p:nvPr/>
        </p:nvSpPr>
        <p:spPr bwMode="auto">
          <a:xfrm>
            <a:off x="1110845" y="1529887"/>
            <a:ext cx="1592817" cy="288202"/>
          </a:xfrm>
          <a:prstGeom prst="roundRect">
            <a:avLst>
              <a:gd name="adj" fmla="val 5763"/>
            </a:avLst>
          </a:prstGeom>
          <a:noFill/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～</a:t>
            </a:r>
            <a:r>
              <a:rPr lang="en-US" altLang="ja-JP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2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14472" y="1526794"/>
            <a:ext cx="676314" cy="293760"/>
          </a:xfrm>
          <a:prstGeom prst="rect">
            <a:avLst/>
          </a:pr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08" name="Freeform 957"/>
          <p:cNvSpPr>
            <a:spLocks noChangeAspect="1"/>
          </p:cNvSpPr>
          <p:nvPr/>
        </p:nvSpPr>
        <p:spPr bwMode="auto">
          <a:xfrm>
            <a:off x="4329197" y="3063771"/>
            <a:ext cx="1424730" cy="1332000"/>
          </a:xfrm>
          <a:custGeom>
            <a:avLst/>
            <a:gdLst>
              <a:gd name="T0" fmla="*/ 624 w 1304"/>
              <a:gd name="T1" fmla="*/ 284 h 1361"/>
              <a:gd name="T2" fmla="*/ 737 w 1304"/>
              <a:gd name="T3" fmla="*/ 114 h 1361"/>
              <a:gd name="T4" fmla="*/ 907 w 1304"/>
              <a:gd name="T5" fmla="*/ 170 h 1361"/>
              <a:gd name="T6" fmla="*/ 964 w 1304"/>
              <a:gd name="T7" fmla="*/ 114 h 1361"/>
              <a:gd name="T8" fmla="*/ 1077 w 1304"/>
              <a:gd name="T9" fmla="*/ 57 h 1361"/>
              <a:gd name="T10" fmla="*/ 1134 w 1304"/>
              <a:gd name="T11" fmla="*/ 114 h 1361"/>
              <a:gd name="T12" fmla="*/ 1191 w 1304"/>
              <a:gd name="T13" fmla="*/ 454 h 1361"/>
              <a:gd name="T14" fmla="*/ 1304 w 1304"/>
              <a:gd name="T15" fmla="*/ 510 h 1361"/>
              <a:gd name="T16" fmla="*/ 1247 w 1304"/>
              <a:gd name="T17" fmla="*/ 624 h 1361"/>
              <a:gd name="T18" fmla="*/ 1134 w 1304"/>
              <a:gd name="T19" fmla="*/ 794 h 1361"/>
              <a:gd name="T20" fmla="*/ 1247 w 1304"/>
              <a:gd name="T21" fmla="*/ 1021 h 1361"/>
              <a:gd name="T22" fmla="*/ 1134 w 1304"/>
              <a:gd name="T23" fmla="*/ 1078 h 1361"/>
              <a:gd name="T24" fmla="*/ 1247 w 1304"/>
              <a:gd name="T25" fmla="*/ 1191 h 1361"/>
              <a:gd name="T26" fmla="*/ 1247 w 1304"/>
              <a:gd name="T27" fmla="*/ 1304 h 1361"/>
              <a:gd name="T28" fmla="*/ 794 w 1304"/>
              <a:gd name="T29" fmla="*/ 1361 h 1361"/>
              <a:gd name="T30" fmla="*/ 510 w 1304"/>
              <a:gd name="T31" fmla="*/ 1248 h 1361"/>
              <a:gd name="T32" fmla="*/ 170 w 1304"/>
              <a:gd name="T33" fmla="*/ 1191 h 1361"/>
              <a:gd name="T34" fmla="*/ 340 w 1304"/>
              <a:gd name="T35" fmla="*/ 1134 h 1361"/>
              <a:gd name="T36" fmla="*/ 227 w 1304"/>
              <a:gd name="T37" fmla="*/ 1021 h 1361"/>
              <a:gd name="T38" fmla="*/ 113 w 1304"/>
              <a:gd name="T39" fmla="*/ 964 h 1361"/>
              <a:gd name="T40" fmla="*/ 0 w 1304"/>
              <a:gd name="T41" fmla="*/ 907 h 1361"/>
              <a:gd name="T42" fmla="*/ 113 w 1304"/>
              <a:gd name="T43" fmla="*/ 851 h 1361"/>
              <a:gd name="T44" fmla="*/ 170 w 1304"/>
              <a:gd name="T45" fmla="*/ 737 h 1361"/>
              <a:gd name="T46" fmla="*/ 227 w 1304"/>
              <a:gd name="T47" fmla="*/ 851 h 1361"/>
              <a:gd name="T48" fmla="*/ 170 w 1304"/>
              <a:gd name="T49" fmla="*/ 907 h 1361"/>
              <a:gd name="T50" fmla="*/ 227 w 1304"/>
              <a:gd name="T51" fmla="*/ 964 h 1361"/>
              <a:gd name="T52" fmla="*/ 283 w 1304"/>
              <a:gd name="T53" fmla="*/ 907 h 1361"/>
              <a:gd name="T54" fmla="*/ 340 w 1304"/>
              <a:gd name="T55" fmla="*/ 737 h 1361"/>
              <a:gd name="T56" fmla="*/ 227 w 1304"/>
              <a:gd name="T57" fmla="*/ 681 h 1361"/>
              <a:gd name="T58" fmla="*/ 453 w 1304"/>
              <a:gd name="T59" fmla="*/ 567 h 1361"/>
              <a:gd name="T60" fmla="*/ 340 w 1304"/>
              <a:gd name="T61" fmla="*/ 567 h 1361"/>
              <a:gd name="T62" fmla="*/ 227 w 1304"/>
              <a:gd name="T63" fmla="*/ 567 h 1361"/>
              <a:gd name="T64" fmla="*/ 453 w 1304"/>
              <a:gd name="T65" fmla="*/ 397 h 1361"/>
              <a:gd name="T66" fmla="*/ 510 w 1304"/>
              <a:gd name="T67" fmla="*/ 284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04" h="1361">
                <a:moveTo>
                  <a:pt x="510" y="284"/>
                </a:moveTo>
                <a:lnTo>
                  <a:pt x="624" y="284"/>
                </a:lnTo>
                <a:lnTo>
                  <a:pt x="680" y="170"/>
                </a:lnTo>
                <a:lnTo>
                  <a:pt x="737" y="114"/>
                </a:lnTo>
                <a:lnTo>
                  <a:pt x="794" y="227"/>
                </a:lnTo>
                <a:lnTo>
                  <a:pt x="907" y="170"/>
                </a:lnTo>
                <a:lnTo>
                  <a:pt x="964" y="170"/>
                </a:lnTo>
                <a:lnTo>
                  <a:pt x="964" y="114"/>
                </a:lnTo>
                <a:lnTo>
                  <a:pt x="1077" y="0"/>
                </a:lnTo>
                <a:lnTo>
                  <a:pt x="1077" y="57"/>
                </a:lnTo>
                <a:lnTo>
                  <a:pt x="1247" y="114"/>
                </a:lnTo>
                <a:lnTo>
                  <a:pt x="1134" y="114"/>
                </a:lnTo>
                <a:lnTo>
                  <a:pt x="1134" y="340"/>
                </a:lnTo>
                <a:lnTo>
                  <a:pt x="1191" y="454"/>
                </a:lnTo>
                <a:lnTo>
                  <a:pt x="1304" y="340"/>
                </a:lnTo>
                <a:lnTo>
                  <a:pt x="1304" y="510"/>
                </a:lnTo>
                <a:lnTo>
                  <a:pt x="1247" y="567"/>
                </a:lnTo>
                <a:lnTo>
                  <a:pt x="1247" y="624"/>
                </a:lnTo>
                <a:lnTo>
                  <a:pt x="1191" y="624"/>
                </a:lnTo>
                <a:lnTo>
                  <a:pt x="1134" y="794"/>
                </a:lnTo>
                <a:lnTo>
                  <a:pt x="1134" y="964"/>
                </a:lnTo>
                <a:lnTo>
                  <a:pt x="1247" y="1021"/>
                </a:lnTo>
                <a:lnTo>
                  <a:pt x="1247" y="1078"/>
                </a:lnTo>
                <a:lnTo>
                  <a:pt x="1134" y="1078"/>
                </a:lnTo>
                <a:lnTo>
                  <a:pt x="1134" y="1134"/>
                </a:lnTo>
                <a:lnTo>
                  <a:pt x="1247" y="1191"/>
                </a:lnTo>
                <a:lnTo>
                  <a:pt x="1304" y="1248"/>
                </a:lnTo>
                <a:lnTo>
                  <a:pt x="1247" y="1304"/>
                </a:lnTo>
                <a:lnTo>
                  <a:pt x="964" y="1304"/>
                </a:lnTo>
                <a:lnTo>
                  <a:pt x="794" y="1361"/>
                </a:lnTo>
                <a:lnTo>
                  <a:pt x="680" y="1304"/>
                </a:lnTo>
                <a:lnTo>
                  <a:pt x="510" y="1248"/>
                </a:lnTo>
                <a:lnTo>
                  <a:pt x="397" y="1191"/>
                </a:lnTo>
                <a:lnTo>
                  <a:pt x="170" y="1191"/>
                </a:lnTo>
                <a:lnTo>
                  <a:pt x="170" y="1134"/>
                </a:lnTo>
                <a:lnTo>
                  <a:pt x="340" y="1134"/>
                </a:lnTo>
                <a:lnTo>
                  <a:pt x="227" y="1078"/>
                </a:lnTo>
                <a:lnTo>
                  <a:pt x="227" y="1021"/>
                </a:lnTo>
                <a:lnTo>
                  <a:pt x="170" y="1021"/>
                </a:lnTo>
                <a:lnTo>
                  <a:pt x="113" y="964"/>
                </a:lnTo>
                <a:lnTo>
                  <a:pt x="56" y="964"/>
                </a:lnTo>
                <a:lnTo>
                  <a:pt x="0" y="907"/>
                </a:lnTo>
                <a:lnTo>
                  <a:pt x="0" y="851"/>
                </a:lnTo>
                <a:lnTo>
                  <a:pt x="113" y="851"/>
                </a:lnTo>
                <a:lnTo>
                  <a:pt x="56" y="794"/>
                </a:lnTo>
                <a:lnTo>
                  <a:pt x="170" y="737"/>
                </a:lnTo>
                <a:lnTo>
                  <a:pt x="227" y="794"/>
                </a:lnTo>
                <a:lnTo>
                  <a:pt x="227" y="851"/>
                </a:lnTo>
                <a:lnTo>
                  <a:pt x="170" y="851"/>
                </a:lnTo>
                <a:lnTo>
                  <a:pt x="170" y="907"/>
                </a:lnTo>
                <a:lnTo>
                  <a:pt x="113" y="964"/>
                </a:lnTo>
                <a:lnTo>
                  <a:pt x="227" y="964"/>
                </a:lnTo>
                <a:lnTo>
                  <a:pt x="340" y="907"/>
                </a:lnTo>
                <a:lnTo>
                  <a:pt x="283" y="907"/>
                </a:lnTo>
                <a:lnTo>
                  <a:pt x="283" y="737"/>
                </a:lnTo>
                <a:lnTo>
                  <a:pt x="340" y="737"/>
                </a:lnTo>
                <a:lnTo>
                  <a:pt x="227" y="737"/>
                </a:lnTo>
                <a:lnTo>
                  <a:pt x="227" y="681"/>
                </a:lnTo>
                <a:lnTo>
                  <a:pt x="453" y="624"/>
                </a:lnTo>
                <a:lnTo>
                  <a:pt x="453" y="567"/>
                </a:lnTo>
                <a:lnTo>
                  <a:pt x="283" y="624"/>
                </a:lnTo>
                <a:lnTo>
                  <a:pt x="340" y="567"/>
                </a:lnTo>
                <a:lnTo>
                  <a:pt x="227" y="624"/>
                </a:lnTo>
                <a:lnTo>
                  <a:pt x="227" y="567"/>
                </a:lnTo>
                <a:lnTo>
                  <a:pt x="340" y="454"/>
                </a:lnTo>
                <a:lnTo>
                  <a:pt x="453" y="397"/>
                </a:lnTo>
                <a:lnTo>
                  <a:pt x="453" y="340"/>
                </a:lnTo>
                <a:lnTo>
                  <a:pt x="510" y="28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09" name="Freeform 916"/>
          <p:cNvSpPr>
            <a:spLocks/>
          </p:cNvSpPr>
          <p:nvPr/>
        </p:nvSpPr>
        <p:spPr bwMode="auto">
          <a:xfrm>
            <a:off x="4057065" y="5637488"/>
            <a:ext cx="312525" cy="435205"/>
          </a:xfrm>
          <a:custGeom>
            <a:avLst/>
            <a:gdLst>
              <a:gd name="T0" fmla="*/ 113 w 283"/>
              <a:gd name="T1" fmla="*/ 0 h 454"/>
              <a:gd name="T2" fmla="*/ 227 w 283"/>
              <a:gd name="T3" fmla="*/ 57 h 454"/>
              <a:gd name="T4" fmla="*/ 283 w 283"/>
              <a:gd name="T5" fmla="*/ 227 h 454"/>
              <a:gd name="T6" fmla="*/ 283 w 283"/>
              <a:gd name="T7" fmla="*/ 340 h 454"/>
              <a:gd name="T8" fmla="*/ 283 w 283"/>
              <a:gd name="T9" fmla="*/ 454 h 454"/>
              <a:gd name="T10" fmla="*/ 227 w 283"/>
              <a:gd name="T11" fmla="*/ 397 h 454"/>
              <a:gd name="T12" fmla="*/ 113 w 283"/>
              <a:gd name="T13" fmla="*/ 340 h 454"/>
              <a:gd name="T14" fmla="*/ 113 w 283"/>
              <a:gd name="T15" fmla="*/ 284 h 454"/>
              <a:gd name="T16" fmla="*/ 57 w 283"/>
              <a:gd name="T17" fmla="*/ 227 h 454"/>
              <a:gd name="T18" fmla="*/ 0 w 283"/>
              <a:gd name="T19" fmla="*/ 170 h 454"/>
              <a:gd name="T20" fmla="*/ 0 w 283"/>
              <a:gd name="T21" fmla="*/ 57 h 454"/>
              <a:gd name="T22" fmla="*/ 113 w 283"/>
              <a:gd name="T23" fmla="*/ 57 h 454"/>
              <a:gd name="T24" fmla="*/ 113 w 283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3" h="454">
                <a:moveTo>
                  <a:pt x="113" y="0"/>
                </a:moveTo>
                <a:lnTo>
                  <a:pt x="227" y="57"/>
                </a:lnTo>
                <a:lnTo>
                  <a:pt x="283" y="227"/>
                </a:lnTo>
                <a:lnTo>
                  <a:pt x="283" y="340"/>
                </a:lnTo>
                <a:lnTo>
                  <a:pt x="283" y="454"/>
                </a:lnTo>
                <a:lnTo>
                  <a:pt x="227" y="397"/>
                </a:lnTo>
                <a:lnTo>
                  <a:pt x="113" y="340"/>
                </a:lnTo>
                <a:lnTo>
                  <a:pt x="113" y="284"/>
                </a:lnTo>
                <a:lnTo>
                  <a:pt x="57" y="227"/>
                </a:lnTo>
                <a:lnTo>
                  <a:pt x="0" y="170"/>
                </a:lnTo>
                <a:lnTo>
                  <a:pt x="0" y="57"/>
                </a:lnTo>
                <a:lnTo>
                  <a:pt x="113" y="57"/>
                </a:lnTo>
                <a:lnTo>
                  <a:pt x="113" y="0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4" name="Freeform 920"/>
          <p:cNvSpPr>
            <a:spLocks/>
          </p:cNvSpPr>
          <p:nvPr/>
        </p:nvSpPr>
        <p:spPr bwMode="auto">
          <a:xfrm>
            <a:off x="2366337" y="6181019"/>
            <a:ext cx="813891" cy="488888"/>
          </a:xfrm>
          <a:custGeom>
            <a:avLst/>
            <a:gdLst>
              <a:gd name="T0" fmla="*/ 624 w 737"/>
              <a:gd name="T1" fmla="*/ 0 h 510"/>
              <a:gd name="T2" fmla="*/ 624 w 737"/>
              <a:gd name="T3" fmla="*/ 170 h 510"/>
              <a:gd name="T4" fmla="*/ 680 w 737"/>
              <a:gd name="T5" fmla="*/ 227 h 510"/>
              <a:gd name="T6" fmla="*/ 737 w 737"/>
              <a:gd name="T7" fmla="*/ 227 h 510"/>
              <a:gd name="T8" fmla="*/ 737 w 737"/>
              <a:gd name="T9" fmla="*/ 284 h 510"/>
              <a:gd name="T10" fmla="*/ 680 w 737"/>
              <a:gd name="T11" fmla="*/ 397 h 510"/>
              <a:gd name="T12" fmla="*/ 624 w 737"/>
              <a:gd name="T13" fmla="*/ 397 h 510"/>
              <a:gd name="T14" fmla="*/ 567 w 737"/>
              <a:gd name="T15" fmla="*/ 454 h 510"/>
              <a:gd name="T16" fmla="*/ 454 w 737"/>
              <a:gd name="T17" fmla="*/ 454 h 510"/>
              <a:gd name="T18" fmla="*/ 397 w 737"/>
              <a:gd name="T19" fmla="*/ 510 h 510"/>
              <a:gd name="T20" fmla="*/ 397 w 737"/>
              <a:gd name="T21" fmla="*/ 454 h 510"/>
              <a:gd name="T22" fmla="*/ 340 w 737"/>
              <a:gd name="T23" fmla="*/ 397 h 510"/>
              <a:gd name="T24" fmla="*/ 340 w 737"/>
              <a:gd name="T25" fmla="*/ 454 h 510"/>
              <a:gd name="T26" fmla="*/ 284 w 737"/>
              <a:gd name="T27" fmla="*/ 454 h 510"/>
              <a:gd name="T28" fmla="*/ 284 w 737"/>
              <a:gd name="T29" fmla="*/ 510 h 510"/>
              <a:gd name="T30" fmla="*/ 227 w 737"/>
              <a:gd name="T31" fmla="*/ 510 h 510"/>
              <a:gd name="T32" fmla="*/ 170 w 737"/>
              <a:gd name="T33" fmla="*/ 454 h 510"/>
              <a:gd name="T34" fmla="*/ 113 w 737"/>
              <a:gd name="T35" fmla="*/ 454 h 510"/>
              <a:gd name="T36" fmla="*/ 57 w 737"/>
              <a:gd name="T37" fmla="*/ 397 h 510"/>
              <a:gd name="T38" fmla="*/ 57 w 737"/>
              <a:gd name="T39" fmla="*/ 340 h 510"/>
              <a:gd name="T40" fmla="*/ 57 w 737"/>
              <a:gd name="T41" fmla="*/ 284 h 510"/>
              <a:gd name="T42" fmla="*/ 113 w 737"/>
              <a:gd name="T43" fmla="*/ 227 h 510"/>
              <a:gd name="T44" fmla="*/ 57 w 737"/>
              <a:gd name="T45" fmla="*/ 227 h 510"/>
              <a:gd name="T46" fmla="*/ 0 w 737"/>
              <a:gd name="T47" fmla="*/ 170 h 510"/>
              <a:gd name="T48" fmla="*/ 57 w 737"/>
              <a:gd name="T49" fmla="*/ 170 h 510"/>
              <a:gd name="T50" fmla="*/ 113 w 737"/>
              <a:gd name="T51" fmla="*/ 114 h 510"/>
              <a:gd name="T52" fmla="*/ 284 w 737"/>
              <a:gd name="T53" fmla="*/ 114 h 510"/>
              <a:gd name="T54" fmla="*/ 284 w 737"/>
              <a:gd name="T55" fmla="*/ 170 h 510"/>
              <a:gd name="T56" fmla="*/ 397 w 737"/>
              <a:gd name="T57" fmla="*/ 57 h 510"/>
              <a:gd name="T58" fmla="*/ 454 w 737"/>
              <a:gd name="T59" fmla="*/ 57 h 510"/>
              <a:gd name="T60" fmla="*/ 567 w 737"/>
              <a:gd name="T61" fmla="*/ 0 h 510"/>
              <a:gd name="T62" fmla="*/ 624 w 737"/>
              <a:gd name="T6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7" h="510">
                <a:moveTo>
                  <a:pt x="624" y="0"/>
                </a:moveTo>
                <a:lnTo>
                  <a:pt x="624" y="170"/>
                </a:lnTo>
                <a:lnTo>
                  <a:pt x="680" y="227"/>
                </a:lnTo>
                <a:lnTo>
                  <a:pt x="737" y="227"/>
                </a:lnTo>
                <a:lnTo>
                  <a:pt x="737" y="284"/>
                </a:lnTo>
                <a:lnTo>
                  <a:pt x="680" y="397"/>
                </a:lnTo>
                <a:lnTo>
                  <a:pt x="624" y="397"/>
                </a:lnTo>
                <a:lnTo>
                  <a:pt x="567" y="454"/>
                </a:lnTo>
                <a:lnTo>
                  <a:pt x="454" y="454"/>
                </a:lnTo>
                <a:lnTo>
                  <a:pt x="397" y="510"/>
                </a:lnTo>
                <a:lnTo>
                  <a:pt x="397" y="454"/>
                </a:lnTo>
                <a:lnTo>
                  <a:pt x="340" y="397"/>
                </a:lnTo>
                <a:lnTo>
                  <a:pt x="340" y="454"/>
                </a:lnTo>
                <a:lnTo>
                  <a:pt x="284" y="454"/>
                </a:lnTo>
                <a:lnTo>
                  <a:pt x="284" y="510"/>
                </a:lnTo>
                <a:lnTo>
                  <a:pt x="227" y="510"/>
                </a:lnTo>
                <a:lnTo>
                  <a:pt x="170" y="454"/>
                </a:lnTo>
                <a:lnTo>
                  <a:pt x="113" y="454"/>
                </a:lnTo>
                <a:lnTo>
                  <a:pt x="57" y="397"/>
                </a:lnTo>
                <a:lnTo>
                  <a:pt x="57" y="340"/>
                </a:lnTo>
                <a:lnTo>
                  <a:pt x="57" y="284"/>
                </a:lnTo>
                <a:lnTo>
                  <a:pt x="113" y="227"/>
                </a:lnTo>
                <a:lnTo>
                  <a:pt x="57" y="227"/>
                </a:lnTo>
                <a:lnTo>
                  <a:pt x="0" y="170"/>
                </a:lnTo>
                <a:lnTo>
                  <a:pt x="57" y="170"/>
                </a:lnTo>
                <a:lnTo>
                  <a:pt x="113" y="114"/>
                </a:lnTo>
                <a:lnTo>
                  <a:pt x="284" y="114"/>
                </a:lnTo>
                <a:lnTo>
                  <a:pt x="284" y="170"/>
                </a:lnTo>
                <a:lnTo>
                  <a:pt x="397" y="57"/>
                </a:lnTo>
                <a:lnTo>
                  <a:pt x="454" y="57"/>
                </a:lnTo>
                <a:lnTo>
                  <a:pt x="567" y="0"/>
                </a:lnTo>
                <a:lnTo>
                  <a:pt x="624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5" name="Freeform 921"/>
          <p:cNvSpPr>
            <a:spLocks/>
          </p:cNvSpPr>
          <p:nvPr/>
        </p:nvSpPr>
        <p:spPr bwMode="auto">
          <a:xfrm>
            <a:off x="3054335" y="5910689"/>
            <a:ext cx="626154" cy="543529"/>
          </a:xfrm>
          <a:custGeom>
            <a:avLst/>
            <a:gdLst>
              <a:gd name="T0" fmla="*/ 113 w 567"/>
              <a:gd name="T1" fmla="*/ 510 h 567"/>
              <a:gd name="T2" fmla="*/ 227 w 567"/>
              <a:gd name="T3" fmla="*/ 567 h 567"/>
              <a:gd name="T4" fmla="*/ 340 w 567"/>
              <a:gd name="T5" fmla="*/ 510 h 567"/>
              <a:gd name="T6" fmla="*/ 340 w 567"/>
              <a:gd name="T7" fmla="*/ 453 h 567"/>
              <a:gd name="T8" fmla="*/ 453 w 567"/>
              <a:gd name="T9" fmla="*/ 510 h 567"/>
              <a:gd name="T10" fmla="*/ 567 w 567"/>
              <a:gd name="T11" fmla="*/ 453 h 567"/>
              <a:gd name="T12" fmla="*/ 510 w 567"/>
              <a:gd name="T13" fmla="*/ 340 h 567"/>
              <a:gd name="T14" fmla="*/ 453 w 567"/>
              <a:gd name="T15" fmla="*/ 226 h 567"/>
              <a:gd name="T16" fmla="*/ 397 w 567"/>
              <a:gd name="T17" fmla="*/ 113 h 567"/>
              <a:gd name="T18" fmla="*/ 397 w 567"/>
              <a:gd name="T19" fmla="*/ 56 h 567"/>
              <a:gd name="T20" fmla="*/ 340 w 567"/>
              <a:gd name="T21" fmla="*/ 0 h 567"/>
              <a:gd name="T22" fmla="*/ 283 w 567"/>
              <a:gd name="T23" fmla="*/ 113 h 567"/>
              <a:gd name="T24" fmla="*/ 227 w 567"/>
              <a:gd name="T25" fmla="*/ 170 h 567"/>
              <a:gd name="T26" fmla="*/ 170 w 567"/>
              <a:gd name="T27" fmla="*/ 226 h 567"/>
              <a:gd name="T28" fmla="*/ 56 w 567"/>
              <a:gd name="T29" fmla="*/ 283 h 567"/>
              <a:gd name="T30" fmla="*/ 0 w 567"/>
              <a:gd name="T31" fmla="*/ 283 h 567"/>
              <a:gd name="T32" fmla="*/ 0 w 567"/>
              <a:gd name="T33" fmla="*/ 453 h 567"/>
              <a:gd name="T34" fmla="*/ 56 w 567"/>
              <a:gd name="T35" fmla="*/ 510 h 567"/>
              <a:gd name="T36" fmla="*/ 113 w 567"/>
              <a:gd name="T37" fmla="*/ 5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7" h="567">
                <a:moveTo>
                  <a:pt x="113" y="510"/>
                </a:moveTo>
                <a:lnTo>
                  <a:pt x="227" y="567"/>
                </a:lnTo>
                <a:lnTo>
                  <a:pt x="340" y="510"/>
                </a:lnTo>
                <a:lnTo>
                  <a:pt x="340" y="453"/>
                </a:lnTo>
                <a:lnTo>
                  <a:pt x="453" y="510"/>
                </a:lnTo>
                <a:lnTo>
                  <a:pt x="567" y="453"/>
                </a:lnTo>
                <a:lnTo>
                  <a:pt x="510" y="340"/>
                </a:lnTo>
                <a:lnTo>
                  <a:pt x="453" y="226"/>
                </a:lnTo>
                <a:lnTo>
                  <a:pt x="397" y="113"/>
                </a:lnTo>
                <a:lnTo>
                  <a:pt x="397" y="56"/>
                </a:lnTo>
                <a:lnTo>
                  <a:pt x="340" y="0"/>
                </a:lnTo>
                <a:lnTo>
                  <a:pt x="283" y="113"/>
                </a:lnTo>
                <a:lnTo>
                  <a:pt x="227" y="170"/>
                </a:lnTo>
                <a:lnTo>
                  <a:pt x="170" y="226"/>
                </a:lnTo>
                <a:lnTo>
                  <a:pt x="56" y="283"/>
                </a:lnTo>
                <a:lnTo>
                  <a:pt x="0" y="283"/>
                </a:lnTo>
                <a:lnTo>
                  <a:pt x="0" y="453"/>
                </a:lnTo>
                <a:lnTo>
                  <a:pt x="56" y="510"/>
                </a:lnTo>
                <a:lnTo>
                  <a:pt x="113" y="51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6" name="Freeform 924"/>
          <p:cNvSpPr>
            <a:spLocks/>
          </p:cNvSpPr>
          <p:nvPr/>
        </p:nvSpPr>
        <p:spPr bwMode="auto">
          <a:xfrm>
            <a:off x="4746168" y="2702229"/>
            <a:ext cx="438416" cy="652814"/>
          </a:xfrm>
          <a:custGeom>
            <a:avLst/>
            <a:gdLst>
              <a:gd name="T0" fmla="*/ 0 w 397"/>
              <a:gd name="T1" fmla="*/ 227 h 681"/>
              <a:gd name="T2" fmla="*/ 56 w 397"/>
              <a:gd name="T3" fmla="*/ 170 h 681"/>
              <a:gd name="T4" fmla="*/ 56 w 397"/>
              <a:gd name="T5" fmla="*/ 114 h 681"/>
              <a:gd name="T6" fmla="*/ 113 w 397"/>
              <a:gd name="T7" fmla="*/ 114 h 681"/>
              <a:gd name="T8" fmla="*/ 227 w 397"/>
              <a:gd name="T9" fmla="*/ 0 h 681"/>
              <a:gd name="T10" fmla="*/ 283 w 397"/>
              <a:gd name="T11" fmla="*/ 57 h 681"/>
              <a:gd name="T12" fmla="*/ 340 w 397"/>
              <a:gd name="T13" fmla="*/ 57 h 681"/>
              <a:gd name="T14" fmla="*/ 340 w 397"/>
              <a:gd name="T15" fmla="*/ 0 h 681"/>
              <a:gd name="T16" fmla="*/ 397 w 397"/>
              <a:gd name="T17" fmla="*/ 57 h 681"/>
              <a:gd name="T18" fmla="*/ 397 w 397"/>
              <a:gd name="T19" fmla="*/ 170 h 681"/>
              <a:gd name="T20" fmla="*/ 340 w 397"/>
              <a:gd name="T21" fmla="*/ 227 h 681"/>
              <a:gd name="T22" fmla="*/ 340 w 397"/>
              <a:gd name="T23" fmla="*/ 511 h 681"/>
              <a:gd name="T24" fmla="*/ 283 w 397"/>
              <a:gd name="T25" fmla="*/ 567 h 681"/>
              <a:gd name="T26" fmla="*/ 227 w 397"/>
              <a:gd name="T27" fmla="*/ 681 h 681"/>
              <a:gd name="T28" fmla="*/ 113 w 397"/>
              <a:gd name="T29" fmla="*/ 681 h 681"/>
              <a:gd name="T30" fmla="*/ 113 w 397"/>
              <a:gd name="T31" fmla="*/ 454 h 681"/>
              <a:gd name="T32" fmla="*/ 56 w 397"/>
              <a:gd name="T33" fmla="*/ 511 h 681"/>
              <a:gd name="T34" fmla="*/ 56 w 397"/>
              <a:gd name="T35" fmla="*/ 397 h 681"/>
              <a:gd name="T36" fmla="*/ 0 w 397"/>
              <a:gd name="T37" fmla="*/ 22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7" h="681">
                <a:moveTo>
                  <a:pt x="0" y="227"/>
                </a:moveTo>
                <a:lnTo>
                  <a:pt x="56" y="170"/>
                </a:lnTo>
                <a:lnTo>
                  <a:pt x="56" y="114"/>
                </a:lnTo>
                <a:lnTo>
                  <a:pt x="113" y="114"/>
                </a:lnTo>
                <a:lnTo>
                  <a:pt x="227" y="0"/>
                </a:lnTo>
                <a:lnTo>
                  <a:pt x="283" y="57"/>
                </a:lnTo>
                <a:lnTo>
                  <a:pt x="340" y="57"/>
                </a:lnTo>
                <a:lnTo>
                  <a:pt x="340" y="0"/>
                </a:lnTo>
                <a:lnTo>
                  <a:pt x="397" y="57"/>
                </a:lnTo>
                <a:lnTo>
                  <a:pt x="397" y="170"/>
                </a:lnTo>
                <a:lnTo>
                  <a:pt x="340" y="227"/>
                </a:lnTo>
                <a:lnTo>
                  <a:pt x="340" y="511"/>
                </a:lnTo>
                <a:lnTo>
                  <a:pt x="283" y="567"/>
                </a:lnTo>
                <a:lnTo>
                  <a:pt x="227" y="681"/>
                </a:lnTo>
                <a:lnTo>
                  <a:pt x="113" y="681"/>
                </a:lnTo>
                <a:lnTo>
                  <a:pt x="113" y="454"/>
                </a:lnTo>
                <a:lnTo>
                  <a:pt x="56" y="511"/>
                </a:lnTo>
                <a:lnTo>
                  <a:pt x="56" y="397"/>
                </a:lnTo>
                <a:lnTo>
                  <a:pt x="0" y="22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7" name="Freeform 925"/>
          <p:cNvSpPr>
            <a:spLocks/>
          </p:cNvSpPr>
          <p:nvPr/>
        </p:nvSpPr>
        <p:spPr bwMode="auto">
          <a:xfrm>
            <a:off x="4620271" y="2321664"/>
            <a:ext cx="250680" cy="598173"/>
          </a:xfrm>
          <a:custGeom>
            <a:avLst/>
            <a:gdLst>
              <a:gd name="T0" fmla="*/ 114 w 227"/>
              <a:gd name="T1" fmla="*/ 0 h 624"/>
              <a:gd name="T2" fmla="*/ 227 w 227"/>
              <a:gd name="T3" fmla="*/ 114 h 624"/>
              <a:gd name="T4" fmla="*/ 227 w 227"/>
              <a:gd name="T5" fmla="*/ 227 h 624"/>
              <a:gd name="T6" fmla="*/ 170 w 227"/>
              <a:gd name="T7" fmla="*/ 284 h 624"/>
              <a:gd name="T8" fmla="*/ 170 w 227"/>
              <a:gd name="T9" fmla="*/ 511 h 624"/>
              <a:gd name="T10" fmla="*/ 170 w 227"/>
              <a:gd name="T11" fmla="*/ 567 h 624"/>
              <a:gd name="T12" fmla="*/ 114 w 227"/>
              <a:gd name="T13" fmla="*/ 624 h 624"/>
              <a:gd name="T14" fmla="*/ 57 w 227"/>
              <a:gd name="T15" fmla="*/ 567 h 624"/>
              <a:gd name="T16" fmla="*/ 0 w 227"/>
              <a:gd name="T17" fmla="*/ 511 h 624"/>
              <a:gd name="T18" fmla="*/ 0 w 227"/>
              <a:gd name="T19" fmla="*/ 397 h 624"/>
              <a:gd name="T20" fmla="*/ 57 w 227"/>
              <a:gd name="T21" fmla="*/ 284 h 624"/>
              <a:gd name="T22" fmla="*/ 0 w 227"/>
              <a:gd name="T23" fmla="*/ 227 h 624"/>
              <a:gd name="T24" fmla="*/ 57 w 227"/>
              <a:gd name="T25" fmla="*/ 170 h 624"/>
              <a:gd name="T26" fmla="*/ 57 w 227"/>
              <a:gd name="T27" fmla="*/ 57 h 624"/>
              <a:gd name="T28" fmla="*/ 114 w 227"/>
              <a:gd name="T29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624">
                <a:moveTo>
                  <a:pt x="114" y="0"/>
                </a:moveTo>
                <a:lnTo>
                  <a:pt x="227" y="114"/>
                </a:lnTo>
                <a:lnTo>
                  <a:pt x="227" y="227"/>
                </a:lnTo>
                <a:lnTo>
                  <a:pt x="170" y="284"/>
                </a:lnTo>
                <a:lnTo>
                  <a:pt x="170" y="511"/>
                </a:lnTo>
                <a:lnTo>
                  <a:pt x="170" y="567"/>
                </a:lnTo>
                <a:lnTo>
                  <a:pt x="114" y="624"/>
                </a:lnTo>
                <a:lnTo>
                  <a:pt x="57" y="567"/>
                </a:lnTo>
                <a:lnTo>
                  <a:pt x="0" y="511"/>
                </a:lnTo>
                <a:lnTo>
                  <a:pt x="0" y="397"/>
                </a:lnTo>
                <a:lnTo>
                  <a:pt x="57" y="284"/>
                </a:lnTo>
                <a:lnTo>
                  <a:pt x="0" y="227"/>
                </a:lnTo>
                <a:lnTo>
                  <a:pt x="57" y="170"/>
                </a:lnTo>
                <a:lnTo>
                  <a:pt x="57" y="57"/>
                </a:lnTo>
                <a:lnTo>
                  <a:pt x="114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8" name="Freeform 926"/>
          <p:cNvSpPr>
            <a:spLocks/>
          </p:cNvSpPr>
          <p:nvPr/>
        </p:nvSpPr>
        <p:spPr bwMode="auto">
          <a:xfrm>
            <a:off x="4746168" y="2050380"/>
            <a:ext cx="563206" cy="761136"/>
          </a:xfrm>
          <a:custGeom>
            <a:avLst/>
            <a:gdLst>
              <a:gd name="T0" fmla="*/ 56 w 510"/>
              <a:gd name="T1" fmla="*/ 794 h 794"/>
              <a:gd name="T2" fmla="*/ 56 w 510"/>
              <a:gd name="T3" fmla="*/ 567 h 794"/>
              <a:gd name="T4" fmla="*/ 113 w 510"/>
              <a:gd name="T5" fmla="*/ 510 h 794"/>
              <a:gd name="T6" fmla="*/ 113 w 510"/>
              <a:gd name="T7" fmla="*/ 397 h 794"/>
              <a:gd name="T8" fmla="*/ 0 w 510"/>
              <a:gd name="T9" fmla="*/ 283 h 794"/>
              <a:gd name="T10" fmla="*/ 56 w 510"/>
              <a:gd name="T11" fmla="*/ 113 h 794"/>
              <a:gd name="T12" fmla="*/ 113 w 510"/>
              <a:gd name="T13" fmla="*/ 113 h 794"/>
              <a:gd name="T14" fmla="*/ 170 w 510"/>
              <a:gd name="T15" fmla="*/ 0 h 794"/>
              <a:gd name="T16" fmla="*/ 283 w 510"/>
              <a:gd name="T17" fmla="*/ 113 h 794"/>
              <a:gd name="T18" fmla="*/ 227 w 510"/>
              <a:gd name="T19" fmla="*/ 170 h 794"/>
              <a:gd name="T20" fmla="*/ 283 w 510"/>
              <a:gd name="T21" fmla="*/ 283 h 794"/>
              <a:gd name="T22" fmla="*/ 397 w 510"/>
              <a:gd name="T23" fmla="*/ 283 h 794"/>
              <a:gd name="T24" fmla="*/ 397 w 510"/>
              <a:gd name="T25" fmla="*/ 340 h 794"/>
              <a:gd name="T26" fmla="*/ 453 w 510"/>
              <a:gd name="T27" fmla="*/ 283 h 794"/>
              <a:gd name="T28" fmla="*/ 453 w 510"/>
              <a:gd name="T29" fmla="*/ 397 h 794"/>
              <a:gd name="T30" fmla="*/ 510 w 510"/>
              <a:gd name="T31" fmla="*/ 510 h 794"/>
              <a:gd name="T32" fmla="*/ 510 w 510"/>
              <a:gd name="T33" fmla="*/ 567 h 794"/>
              <a:gd name="T34" fmla="*/ 510 w 510"/>
              <a:gd name="T35" fmla="*/ 624 h 794"/>
              <a:gd name="T36" fmla="*/ 397 w 510"/>
              <a:gd name="T37" fmla="*/ 624 h 794"/>
              <a:gd name="T38" fmla="*/ 340 w 510"/>
              <a:gd name="T39" fmla="*/ 680 h 794"/>
              <a:gd name="T40" fmla="*/ 340 w 510"/>
              <a:gd name="T41" fmla="*/ 737 h 794"/>
              <a:gd name="T42" fmla="*/ 283 w 510"/>
              <a:gd name="T43" fmla="*/ 737 h 794"/>
              <a:gd name="T44" fmla="*/ 227 w 510"/>
              <a:gd name="T45" fmla="*/ 680 h 794"/>
              <a:gd name="T46" fmla="*/ 113 w 510"/>
              <a:gd name="T47" fmla="*/ 794 h 794"/>
              <a:gd name="T48" fmla="*/ 56 w 510"/>
              <a:gd name="T4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0" h="794">
                <a:moveTo>
                  <a:pt x="56" y="794"/>
                </a:moveTo>
                <a:lnTo>
                  <a:pt x="56" y="567"/>
                </a:lnTo>
                <a:lnTo>
                  <a:pt x="113" y="510"/>
                </a:lnTo>
                <a:lnTo>
                  <a:pt x="113" y="397"/>
                </a:lnTo>
                <a:lnTo>
                  <a:pt x="0" y="283"/>
                </a:lnTo>
                <a:lnTo>
                  <a:pt x="56" y="113"/>
                </a:lnTo>
                <a:lnTo>
                  <a:pt x="113" y="113"/>
                </a:lnTo>
                <a:lnTo>
                  <a:pt x="170" y="0"/>
                </a:lnTo>
                <a:lnTo>
                  <a:pt x="283" y="113"/>
                </a:lnTo>
                <a:lnTo>
                  <a:pt x="227" y="170"/>
                </a:lnTo>
                <a:lnTo>
                  <a:pt x="283" y="283"/>
                </a:lnTo>
                <a:lnTo>
                  <a:pt x="397" y="283"/>
                </a:lnTo>
                <a:lnTo>
                  <a:pt x="397" y="340"/>
                </a:lnTo>
                <a:lnTo>
                  <a:pt x="453" y="283"/>
                </a:lnTo>
                <a:lnTo>
                  <a:pt x="453" y="397"/>
                </a:lnTo>
                <a:lnTo>
                  <a:pt x="510" y="510"/>
                </a:lnTo>
                <a:lnTo>
                  <a:pt x="510" y="567"/>
                </a:lnTo>
                <a:lnTo>
                  <a:pt x="510" y="624"/>
                </a:lnTo>
                <a:lnTo>
                  <a:pt x="397" y="624"/>
                </a:lnTo>
                <a:lnTo>
                  <a:pt x="340" y="680"/>
                </a:lnTo>
                <a:lnTo>
                  <a:pt x="340" y="737"/>
                </a:lnTo>
                <a:lnTo>
                  <a:pt x="283" y="737"/>
                </a:lnTo>
                <a:lnTo>
                  <a:pt x="227" y="680"/>
                </a:lnTo>
                <a:lnTo>
                  <a:pt x="113" y="794"/>
                </a:lnTo>
                <a:lnTo>
                  <a:pt x="56" y="794"/>
                </a:lnTo>
                <a:close/>
              </a:path>
            </a:pathLst>
          </a:cu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19" name="Freeform 927"/>
          <p:cNvSpPr>
            <a:spLocks/>
          </p:cNvSpPr>
          <p:nvPr/>
        </p:nvSpPr>
        <p:spPr bwMode="auto">
          <a:xfrm>
            <a:off x="4620271" y="1832777"/>
            <a:ext cx="689099" cy="488888"/>
          </a:xfrm>
          <a:custGeom>
            <a:avLst/>
            <a:gdLst>
              <a:gd name="T0" fmla="*/ 227 w 624"/>
              <a:gd name="T1" fmla="*/ 340 h 510"/>
              <a:gd name="T2" fmla="*/ 114 w 624"/>
              <a:gd name="T3" fmla="*/ 340 h 510"/>
              <a:gd name="T4" fmla="*/ 57 w 624"/>
              <a:gd name="T5" fmla="*/ 397 h 510"/>
              <a:gd name="T6" fmla="*/ 57 w 624"/>
              <a:gd name="T7" fmla="*/ 284 h 510"/>
              <a:gd name="T8" fmla="*/ 0 w 624"/>
              <a:gd name="T9" fmla="*/ 284 h 510"/>
              <a:gd name="T10" fmla="*/ 57 w 624"/>
              <a:gd name="T11" fmla="*/ 227 h 510"/>
              <a:gd name="T12" fmla="*/ 170 w 624"/>
              <a:gd name="T13" fmla="*/ 170 h 510"/>
              <a:gd name="T14" fmla="*/ 284 w 624"/>
              <a:gd name="T15" fmla="*/ 170 h 510"/>
              <a:gd name="T16" fmla="*/ 284 w 624"/>
              <a:gd name="T17" fmla="*/ 113 h 510"/>
              <a:gd name="T18" fmla="*/ 341 w 624"/>
              <a:gd name="T19" fmla="*/ 57 h 510"/>
              <a:gd name="T20" fmla="*/ 341 w 624"/>
              <a:gd name="T21" fmla="*/ 0 h 510"/>
              <a:gd name="T22" fmla="*/ 397 w 624"/>
              <a:gd name="T23" fmla="*/ 0 h 510"/>
              <a:gd name="T24" fmla="*/ 567 w 624"/>
              <a:gd name="T25" fmla="*/ 0 h 510"/>
              <a:gd name="T26" fmla="*/ 624 w 624"/>
              <a:gd name="T27" fmla="*/ 113 h 510"/>
              <a:gd name="T28" fmla="*/ 624 w 624"/>
              <a:gd name="T29" fmla="*/ 227 h 510"/>
              <a:gd name="T30" fmla="*/ 567 w 624"/>
              <a:gd name="T31" fmla="*/ 340 h 510"/>
              <a:gd name="T32" fmla="*/ 511 w 624"/>
              <a:gd name="T33" fmla="*/ 340 h 510"/>
              <a:gd name="T34" fmla="*/ 454 w 624"/>
              <a:gd name="T35" fmla="*/ 454 h 510"/>
              <a:gd name="T36" fmla="*/ 511 w 624"/>
              <a:gd name="T37" fmla="*/ 510 h 510"/>
              <a:gd name="T38" fmla="*/ 397 w 624"/>
              <a:gd name="T39" fmla="*/ 510 h 510"/>
              <a:gd name="T40" fmla="*/ 341 w 624"/>
              <a:gd name="T41" fmla="*/ 397 h 510"/>
              <a:gd name="T42" fmla="*/ 397 w 624"/>
              <a:gd name="T43" fmla="*/ 340 h 510"/>
              <a:gd name="T44" fmla="*/ 284 w 624"/>
              <a:gd name="T45" fmla="*/ 227 h 510"/>
              <a:gd name="T46" fmla="*/ 227 w 624"/>
              <a:gd name="T47" fmla="*/ 34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24" h="510">
                <a:moveTo>
                  <a:pt x="227" y="340"/>
                </a:moveTo>
                <a:lnTo>
                  <a:pt x="114" y="340"/>
                </a:lnTo>
                <a:lnTo>
                  <a:pt x="57" y="397"/>
                </a:lnTo>
                <a:lnTo>
                  <a:pt x="57" y="284"/>
                </a:lnTo>
                <a:lnTo>
                  <a:pt x="0" y="284"/>
                </a:lnTo>
                <a:lnTo>
                  <a:pt x="57" y="227"/>
                </a:lnTo>
                <a:lnTo>
                  <a:pt x="170" y="170"/>
                </a:lnTo>
                <a:lnTo>
                  <a:pt x="284" y="170"/>
                </a:lnTo>
                <a:lnTo>
                  <a:pt x="284" y="113"/>
                </a:lnTo>
                <a:lnTo>
                  <a:pt x="341" y="57"/>
                </a:lnTo>
                <a:lnTo>
                  <a:pt x="341" y="0"/>
                </a:lnTo>
                <a:lnTo>
                  <a:pt x="397" y="0"/>
                </a:lnTo>
                <a:lnTo>
                  <a:pt x="567" y="0"/>
                </a:lnTo>
                <a:lnTo>
                  <a:pt x="624" y="113"/>
                </a:lnTo>
                <a:lnTo>
                  <a:pt x="624" y="227"/>
                </a:lnTo>
                <a:lnTo>
                  <a:pt x="567" y="340"/>
                </a:lnTo>
                <a:lnTo>
                  <a:pt x="511" y="340"/>
                </a:lnTo>
                <a:lnTo>
                  <a:pt x="454" y="454"/>
                </a:lnTo>
                <a:lnTo>
                  <a:pt x="511" y="510"/>
                </a:lnTo>
                <a:lnTo>
                  <a:pt x="397" y="510"/>
                </a:lnTo>
                <a:lnTo>
                  <a:pt x="341" y="397"/>
                </a:lnTo>
                <a:lnTo>
                  <a:pt x="397" y="340"/>
                </a:lnTo>
                <a:lnTo>
                  <a:pt x="284" y="227"/>
                </a:lnTo>
                <a:lnTo>
                  <a:pt x="227" y="34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0" name="Freeform 928"/>
          <p:cNvSpPr>
            <a:spLocks/>
          </p:cNvSpPr>
          <p:nvPr/>
        </p:nvSpPr>
        <p:spPr bwMode="auto">
          <a:xfrm>
            <a:off x="3994115" y="1071641"/>
            <a:ext cx="1127521" cy="869456"/>
          </a:xfrm>
          <a:custGeom>
            <a:avLst/>
            <a:gdLst>
              <a:gd name="T0" fmla="*/ 964 w 1021"/>
              <a:gd name="T1" fmla="*/ 794 h 907"/>
              <a:gd name="T2" fmla="*/ 964 w 1021"/>
              <a:gd name="T3" fmla="*/ 511 h 907"/>
              <a:gd name="T4" fmla="*/ 1021 w 1021"/>
              <a:gd name="T5" fmla="*/ 454 h 907"/>
              <a:gd name="T6" fmla="*/ 908 w 1021"/>
              <a:gd name="T7" fmla="*/ 397 h 907"/>
              <a:gd name="T8" fmla="*/ 851 w 1021"/>
              <a:gd name="T9" fmla="*/ 397 h 907"/>
              <a:gd name="T10" fmla="*/ 737 w 1021"/>
              <a:gd name="T11" fmla="*/ 340 h 907"/>
              <a:gd name="T12" fmla="*/ 681 w 1021"/>
              <a:gd name="T13" fmla="*/ 284 h 907"/>
              <a:gd name="T14" fmla="*/ 567 w 1021"/>
              <a:gd name="T15" fmla="*/ 340 h 907"/>
              <a:gd name="T16" fmla="*/ 511 w 1021"/>
              <a:gd name="T17" fmla="*/ 284 h 907"/>
              <a:gd name="T18" fmla="*/ 454 w 1021"/>
              <a:gd name="T19" fmla="*/ 340 h 907"/>
              <a:gd name="T20" fmla="*/ 397 w 1021"/>
              <a:gd name="T21" fmla="*/ 284 h 907"/>
              <a:gd name="T22" fmla="*/ 340 w 1021"/>
              <a:gd name="T23" fmla="*/ 284 h 907"/>
              <a:gd name="T24" fmla="*/ 284 w 1021"/>
              <a:gd name="T25" fmla="*/ 227 h 907"/>
              <a:gd name="T26" fmla="*/ 340 w 1021"/>
              <a:gd name="T27" fmla="*/ 114 h 907"/>
              <a:gd name="T28" fmla="*/ 284 w 1021"/>
              <a:gd name="T29" fmla="*/ 0 h 907"/>
              <a:gd name="T30" fmla="*/ 114 w 1021"/>
              <a:gd name="T31" fmla="*/ 0 h 907"/>
              <a:gd name="T32" fmla="*/ 0 w 1021"/>
              <a:gd name="T33" fmla="*/ 114 h 907"/>
              <a:gd name="T34" fmla="*/ 57 w 1021"/>
              <a:gd name="T35" fmla="*/ 114 h 907"/>
              <a:gd name="T36" fmla="*/ 57 w 1021"/>
              <a:gd name="T37" fmla="*/ 170 h 907"/>
              <a:gd name="T38" fmla="*/ 170 w 1021"/>
              <a:gd name="T39" fmla="*/ 170 h 907"/>
              <a:gd name="T40" fmla="*/ 170 w 1021"/>
              <a:gd name="T41" fmla="*/ 284 h 907"/>
              <a:gd name="T42" fmla="*/ 114 w 1021"/>
              <a:gd name="T43" fmla="*/ 340 h 907"/>
              <a:gd name="T44" fmla="*/ 170 w 1021"/>
              <a:gd name="T45" fmla="*/ 511 h 907"/>
              <a:gd name="T46" fmla="*/ 114 w 1021"/>
              <a:gd name="T47" fmla="*/ 567 h 907"/>
              <a:gd name="T48" fmla="*/ 114 w 1021"/>
              <a:gd name="T49" fmla="*/ 624 h 907"/>
              <a:gd name="T50" fmla="*/ 170 w 1021"/>
              <a:gd name="T51" fmla="*/ 737 h 907"/>
              <a:gd name="T52" fmla="*/ 227 w 1021"/>
              <a:gd name="T53" fmla="*/ 681 h 907"/>
              <a:gd name="T54" fmla="*/ 284 w 1021"/>
              <a:gd name="T55" fmla="*/ 737 h 907"/>
              <a:gd name="T56" fmla="*/ 340 w 1021"/>
              <a:gd name="T57" fmla="*/ 737 h 907"/>
              <a:gd name="T58" fmla="*/ 340 w 1021"/>
              <a:gd name="T59" fmla="*/ 794 h 907"/>
              <a:gd name="T60" fmla="*/ 397 w 1021"/>
              <a:gd name="T61" fmla="*/ 851 h 907"/>
              <a:gd name="T62" fmla="*/ 397 w 1021"/>
              <a:gd name="T63" fmla="*/ 794 h 907"/>
              <a:gd name="T64" fmla="*/ 511 w 1021"/>
              <a:gd name="T65" fmla="*/ 794 h 907"/>
              <a:gd name="T66" fmla="*/ 511 w 1021"/>
              <a:gd name="T67" fmla="*/ 851 h 907"/>
              <a:gd name="T68" fmla="*/ 681 w 1021"/>
              <a:gd name="T69" fmla="*/ 851 h 907"/>
              <a:gd name="T70" fmla="*/ 737 w 1021"/>
              <a:gd name="T71" fmla="*/ 907 h 907"/>
              <a:gd name="T72" fmla="*/ 851 w 1021"/>
              <a:gd name="T73" fmla="*/ 907 h 907"/>
              <a:gd name="T74" fmla="*/ 908 w 1021"/>
              <a:gd name="T75" fmla="*/ 851 h 907"/>
              <a:gd name="T76" fmla="*/ 908 w 1021"/>
              <a:gd name="T77" fmla="*/ 794 h 907"/>
              <a:gd name="T78" fmla="*/ 964 w 1021"/>
              <a:gd name="T79" fmla="*/ 79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21" h="907">
                <a:moveTo>
                  <a:pt x="964" y="794"/>
                </a:moveTo>
                <a:lnTo>
                  <a:pt x="964" y="511"/>
                </a:lnTo>
                <a:lnTo>
                  <a:pt x="1021" y="454"/>
                </a:lnTo>
                <a:lnTo>
                  <a:pt x="908" y="397"/>
                </a:lnTo>
                <a:lnTo>
                  <a:pt x="851" y="397"/>
                </a:lnTo>
                <a:lnTo>
                  <a:pt x="737" y="340"/>
                </a:lnTo>
                <a:lnTo>
                  <a:pt x="681" y="284"/>
                </a:lnTo>
                <a:lnTo>
                  <a:pt x="567" y="340"/>
                </a:lnTo>
                <a:lnTo>
                  <a:pt x="511" y="284"/>
                </a:lnTo>
                <a:lnTo>
                  <a:pt x="454" y="340"/>
                </a:lnTo>
                <a:lnTo>
                  <a:pt x="397" y="284"/>
                </a:lnTo>
                <a:lnTo>
                  <a:pt x="340" y="284"/>
                </a:lnTo>
                <a:lnTo>
                  <a:pt x="284" y="227"/>
                </a:lnTo>
                <a:lnTo>
                  <a:pt x="340" y="114"/>
                </a:lnTo>
                <a:lnTo>
                  <a:pt x="284" y="0"/>
                </a:lnTo>
                <a:lnTo>
                  <a:pt x="114" y="0"/>
                </a:lnTo>
                <a:lnTo>
                  <a:pt x="0" y="114"/>
                </a:lnTo>
                <a:lnTo>
                  <a:pt x="57" y="114"/>
                </a:lnTo>
                <a:lnTo>
                  <a:pt x="57" y="170"/>
                </a:lnTo>
                <a:lnTo>
                  <a:pt x="170" y="170"/>
                </a:lnTo>
                <a:lnTo>
                  <a:pt x="170" y="284"/>
                </a:lnTo>
                <a:lnTo>
                  <a:pt x="114" y="340"/>
                </a:lnTo>
                <a:lnTo>
                  <a:pt x="170" y="511"/>
                </a:lnTo>
                <a:lnTo>
                  <a:pt x="114" y="567"/>
                </a:lnTo>
                <a:lnTo>
                  <a:pt x="114" y="624"/>
                </a:lnTo>
                <a:lnTo>
                  <a:pt x="170" y="737"/>
                </a:lnTo>
                <a:lnTo>
                  <a:pt x="227" y="681"/>
                </a:lnTo>
                <a:lnTo>
                  <a:pt x="284" y="737"/>
                </a:lnTo>
                <a:lnTo>
                  <a:pt x="340" y="737"/>
                </a:lnTo>
                <a:lnTo>
                  <a:pt x="340" y="794"/>
                </a:lnTo>
                <a:lnTo>
                  <a:pt x="397" y="851"/>
                </a:lnTo>
                <a:lnTo>
                  <a:pt x="397" y="794"/>
                </a:lnTo>
                <a:lnTo>
                  <a:pt x="511" y="794"/>
                </a:lnTo>
                <a:lnTo>
                  <a:pt x="511" y="851"/>
                </a:lnTo>
                <a:lnTo>
                  <a:pt x="681" y="851"/>
                </a:lnTo>
                <a:lnTo>
                  <a:pt x="737" y="907"/>
                </a:lnTo>
                <a:lnTo>
                  <a:pt x="851" y="907"/>
                </a:lnTo>
                <a:lnTo>
                  <a:pt x="908" y="851"/>
                </a:lnTo>
                <a:lnTo>
                  <a:pt x="908" y="794"/>
                </a:lnTo>
                <a:lnTo>
                  <a:pt x="964" y="79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1" name="Freeform 929"/>
          <p:cNvSpPr>
            <a:spLocks/>
          </p:cNvSpPr>
          <p:nvPr/>
        </p:nvSpPr>
        <p:spPr bwMode="auto">
          <a:xfrm>
            <a:off x="5121637" y="1941098"/>
            <a:ext cx="750944" cy="1087059"/>
          </a:xfrm>
          <a:custGeom>
            <a:avLst/>
            <a:gdLst>
              <a:gd name="T0" fmla="*/ 170 w 680"/>
              <a:gd name="T1" fmla="*/ 738 h 1134"/>
              <a:gd name="T2" fmla="*/ 170 w 680"/>
              <a:gd name="T3" fmla="*/ 624 h 1134"/>
              <a:gd name="T4" fmla="*/ 113 w 680"/>
              <a:gd name="T5" fmla="*/ 511 h 1134"/>
              <a:gd name="T6" fmla="*/ 113 w 680"/>
              <a:gd name="T7" fmla="*/ 397 h 1134"/>
              <a:gd name="T8" fmla="*/ 57 w 680"/>
              <a:gd name="T9" fmla="*/ 454 h 1134"/>
              <a:gd name="T10" fmla="*/ 57 w 680"/>
              <a:gd name="T11" fmla="*/ 397 h 1134"/>
              <a:gd name="T12" fmla="*/ 0 w 680"/>
              <a:gd name="T13" fmla="*/ 341 h 1134"/>
              <a:gd name="T14" fmla="*/ 57 w 680"/>
              <a:gd name="T15" fmla="*/ 227 h 1134"/>
              <a:gd name="T16" fmla="*/ 113 w 680"/>
              <a:gd name="T17" fmla="*/ 227 h 1134"/>
              <a:gd name="T18" fmla="*/ 170 w 680"/>
              <a:gd name="T19" fmla="*/ 114 h 1134"/>
              <a:gd name="T20" fmla="*/ 170 w 680"/>
              <a:gd name="T21" fmla="*/ 0 h 1134"/>
              <a:gd name="T22" fmla="*/ 283 w 680"/>
              <a:gd name="T23" fmla="*/ 0 h 1134"/>
              <a:gd name="T24" fmla="*/ 283 w 680"/>
              <a:gd name="T25" fmla="*/ 57 h 1134"/>
              <a:gd name="T26" fmla="*/ 397 w 680"/>
              <a:gd name="T27" fmla="*/ 114 h 1134"/>
              <a:gd name="T28" fmla="*/ 454 w 680"/>
              <a:gd name="T29" fmla="*/ 114 h 1134"/>
              <a:gd name="T30" fmla="*/ 510 w 680"/>
              <a:gd name="T31" fmla="*/ 114 h 1134"/>
              <a:gd name="T32" fmla="*/ 454 w 680"/>
              <a:gd name="T33" fmla="*/ 227 h 1134"/>
              <a:gd name="T34" fmla="*/ 454 w 680"/>
              <a:gd name="T35" fmla="*/ 341 h 1134"/>
              <a:gd name="T36" fmla="*/ 454 w 680"/>
              <a:gd name="T37" fmla="*/ 511 h 1134"/>
              <a:gd name="T38" fmla="*/ 510 w 680"/>
              <a:gd name="T39" fmla="*/ 624 h 1134"/>
              <a:gd name="T40" fmla="*/ 567 w 680"/>
              <a:gd name="T41" fmla="*/ 681 h 1134"/>
              <a:gd name="T42" fmla="*/ 567 w 680"/>
              <a:gd name="T43" fmla="*/ 794 h 1134"/>
              <a:gd name="T44" fmla="*/ 680 w 680"/>
              <a:gd name="T45" fmla="*/ 851 h 1134"/>
              <a:gd name="T46" fmla="*/ 624 w 680"/>
              <a:gd name="T47" fmla="*/ 908 h 1134"/>
              <a:gd name="T48" fmla="*/ 624 w 680"/>
              <a:gd name="T49" fmla="*/ 964 h 1134"/>
              <a:gd name="T50" fmla="*/ 454 w 680"/>
              <a:gd name="T51" fmla="*/ 1134 h 1134"/>
              <a:gd name="T52" fmla="*/ 397 w 680"/>
              <a:gd name="T53" fmla="*/ 1078 h 1134"/>
              <a:gd name="T54" fmla="*/ 454 w 680"/>
              <a:gd name="T55" fmla="*/ 1021 h 1134"/>
              <a:gd name="T56" fmla="*/ 340 w 680"/>
              <a:gd name="T57" fmla="*/ 1021 h 1134"/>
              <a:gd name="T58" fmla="*/ 397 w 680"/>
              <a:gd name="T59" fmla="*/ 908 h 1134"/>
              <a:gd name="T60" fmla="*/ 340 w 680"/>
              <a:gd name="T61" fmla="*/ 908 h 1134"/>
              <a:gd name="T62" fmla="*/ 227 w 680"/>
              <a:gd name="T63" fmla="*/ 851 h 1134"/>
              <a:gd name="T64" fmla="*/ 227 w 680"/>
              <a:gd name="T65" fmla="*/ 794 h 1134"/>
              <a:gd name="T66" fmla="*/ 170 w 680"/>
              <a:gd name="T67" fmla="*/ 738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0" h="1134">
                <a:moveTo>
                  <a:pt x="170" y="738"/>
                </a:moveTo>
                <a:lnTo>
                  <a:pt x="170" y="624"/>
                </a:lnTo>
                <a:lnTo>
                  <a:pt x="113" y="511"/>
                </a:lnTo>
                <a:lnTo>
                  <a:pt x="113" y="397"/>
                </a:lnTo>
                <a:lnTo>
                  <a:pt x="57" y="454"/>
                </a:lnTo>
                <a:lnTo>
                  <a:pt x="57" y="397"/>
                </a:lnTo>
                <a:lnTo>
                  <a:pt x="0" y="341"/>
                </a:lnTo>
                <a:lnTo>
                  <a:pt x="57" y="227"/>
                </a:lnTo>
                <a:lnTo>
                  <a:pt x="113" y="227"/>
                </a:lnTo>
                <a:lnTo>
                  <a:pt x="170" y="114"/>
                </a:lnTo>
                <a:lnTo>
                  <a:pt x="170" y="0"/>
                </a:lnTo>
                <a:lnTo>
                  <a:pt x="283" y="0"/>
                </a:lnTo>
                <a:lnTo>
                  <a:pt x="283" y="57"/>
                </a:lnTo>
                <a:lnTo>
                  <a:pt x="397" y="114"/>
                </a:lnTo>
                <a:lnTo>
                  <a:pt x="454" y="114"/>
                </a:lnTo>
                <a:lnTo>
                  <a:pt x="510" y="114"/>
                </a:lnTo>
                <a:lnTo>
                  <a:pt x="454" y="227"/>
                </a:lnTo>
                <a:lnTo>
                  <a:pt x="454" y="341"/>
                </a:lnTo>
                <a:lnTo>
                  <a:pt x="454" y="511"/>
                </a:lnTo>
                <a:lnTo>
                  <a:pt x="510" y="624"/>
                </a:lnTo>
                <a:lnTo>
                  <a:pt x="567" y="681"/>
                </a:lnTo>
                <a:lnTo>
                  <a:pt x="567" y="794"/>
                </a:lnTo>
                <a:lnTo>
                  <a:pt x="680" y="851"/>
                </a:lnTo>
                <a:lnTo>
                  <a:pt x="624" y="908"/>
                </a:lnTo>
                <a:lnTo>
                  <a:pt x="624" y="964"/>
                </a:lnTo>
                <a:lnTo>
                  <a:pt x="454" y="1134"/>
                </a:lnTo>
                <a:lnTo>
                  <a:pt x="397" y="1078"/>
                </a:lnTo>
                <a:lnTo>
                  <a:pt x="454" y="1021"/>
                </a:lnTo>
                <a:lnTo>
                  <a:pt x="340" y="1021"/>
                </a:lnTo>
                <a:lnTo>
                  <a:pt x="397" y="908"/>
                </a:lnTo>
                <a:lnTo>
                  <a:pt x="340" y="908"/>
                </a:lnTo>
                <a:lnTo>
                  <a:pt x="227" y="851"/>
                </a:lnTo>
                <a:lnTo>
                  <a:pt x="227" y="794"/>
                </a:lnTo>
                <a:lnTo>
                  <a:pt x="170" y="738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2" name="Freeform 930"/>
          <p:cNvSpPr>
            <a:spLocks/>
          </p:cNvSpPr>
          <p:nvPr/>
        </p:nvSpPr>
        <p:spPr bwMode="auto">
          <a:xfrm>
            <a:off x="5121636" y="2648548"/>
            <a:ext cx="438416" cy="651855"/>
          </a:xfrm>
          <a:custGeom>
            <a:avLst/>
            <a:gdLst>
              <a:gd name="T0" fmla="*/ 0 w 397"/>
              <a:gd name="T1" fmla="*/ 567 h 680"/>
              <a:gd name="T2" fmla="*/ 57 w 397"/>
              <a:gd name="T3" fmla="*/ 680 h 680"/>
              <a:gd name="T4" fmla="*/ 170 w 397"/>
              <a:gd name="T5" fmla="*/ 623 h 680"/>
              <a:gd name="T6" fmla="*/ 227 w 397"/>
              <a:gd name="T7" fmla="*/ 623 h 680"/>
              <a:gd name="T8" fmla="*/ 227 w 397"/>
              <a:gd name="T9" fmla="*/ 567 h 680"/>
              <a:gd name="T10" fmla="*/ 283 w 397"/>
              <a:gd name="T11" fmla="*/ 510 h 680"/>
              <a:gd name="T12" fmla="*/ 340 w 397"/>
              <a:gd name="T13" fmla="*/ 453 h 680"/>
              <a:gd name="T14" fmla="*/ 283 w 397"/>
              <a:gd name="T15" fmla="*/ 340 h 680"/>
              <a:gd name="T16" fmla="*/ 340 w 397"/>
              <a:gd name="T17" fmla="*/ 283 h 680"/>
              <a:gd name="T18" fmla="*/ 397 w 397"/>
              <a:gd name="T19" fmla="*/ 170 h 680"/>
              <a:gd name="T20" fmla="*/ 340 w 397"/>
              <a:gd name="T21" fmla="*/ 170 h 680"/>
              <a:gd name="T22" fmla="*/ 227 w 397"/>
              <a:gd name="T23" fmla="*/ 113 h 680"/>
              <a:gd name="T24" fmla="*/ 227 w 397"/>
              <a:gd name="T25" fmla="*/ 56 h 680"/>
              <a:gd name="T26" fmla="*/ 170 w 397"/>
              <a:gd name="T27" fmla="*/ 0 h 680"/>
              <a:gd name="T28" fmla="*/ 57 w 397"/>
              <a:gd name="T29" fmla="*/ 0 h 680"/>
              <a:gd name="T30" fmla="*/ 0 w 397"/>
              <a:gd name="T31" fmla="*/ 56 h 680"/>
              <a:gd name="T32" fmla="*/ 57 w 397"/>
              <a:gd name="T33" fmla="*/ 113 h 680"/>
              <a:gd name="T34" fmla="*/ 57 w 397"/>
              <a:gd name="T35" fmla="*/ 226 h 680"/>
              <a:gd name="T36" fmla="*/ 0 w 397"/>
              <a:gd name="T37" fmla="*/ 283 h 680"/>
              <a:gd name="T38" fmla="*/ 0 w 397"/>
              <a:gd name="T39" fmla="*/ 567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7" h="680">
                <a:moveTo>
                  <a:pt x="0" y="567"/>
                </a:moveTo>
                <a:lnTo>
                  <a:pt x="57" y="680"/>
                </a:lnTo>
                <a:lnTo>
                  <a:pt x="170" y="623"/>
                </a:lnTo>
                <a:lnTo>
                  <a:pt x="227" y="623"/>
                </a:lnTo>
                <a:lnTo>
                  <a:pt x="227" y="567"/>
                </a:lnTo>
                <a:lnTo>
                  <a:pt x="283" y="510"/>
                </a:lnTo>
                <a:lnTo>
                  <a:pt x="340" y="453"/>
                </a:lnTo>
                <a:lnTo>
                  <a:pt x="283" y="340"/>
                </a:lnTo>
                <a:lnTo>
                  <a:pt x="340" y="283"/>
                </a:lnTo>
                <a:lnTo>
                  <a:pt x="397" y="170"/>
                </a:lnTo>
                <a:lnTo>
                  <a:pt x="340" y="170"/>
                </a:lnTo>
                <a:lnTo>
                  <a:pt x="227" y="113"/>
                </a:lnTo>
                <a:lnTo>
                  <a:pt x="227" y="56"/>
                </a:lnTo>
                <a:lnTo>
                  <a:pt x="170" y="0"/>
                </a:lnTo>
                <a:lnTo>
                  <a:pt x="57" y="0"/>
                </a:lnTo>
                <a:lnTo>
                  <a:pt x="0" y="56"/>
                </a:lnTo>
                <a:lnTo>
                  <a:pt x="57" y="113"/>
                </a:lnTo>
                <a:lnTo>
                  <a:pt x="57" y="226"/>
                </a:lnTo>
                <a:lnTo>
                  <a:pt x="0" y="283"/>
                </a:lnTo>
                <a:lnTo>
                  <a:pt x="0" y="567"/>
                </a:lnTo>
                <a:close/>
              </a:path>
            </a:pathLst>
          </a:custGeom>
          <a:solidFill>
            <a:srgbClr val="C0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3" name="Freeform 932"/>
          <p:cNvSpPr>
            <a:spLocks/>
          </p:cNvSpPr>
          <p:nvPr/>
        </p:nvSpPr>
        <p:spPr bwMode="auto">
          <a:xfrm>
            <a:off x="5560054" y="1615170"/>
            <a:ext cx="750944" cy="1412986"/>
          </a:xfrm>
          <a:custGeom>
            <a:avLst/>
            <a:gdLst>
              <a:gd name="T0" fmla="*/ 227 w 680"/>
              <a:gd name="T1" fmla="*/ 1304 h 1474"/>
              <a:gd name="T2" fmla="*/ 227 w 680"/>
              <a:gd name="T3" fmla="*/ 1248 h 1474"/>
              <a:gd name="T4" fmla="*/ 283 w 680"/>
              <a:gd name="T5" fmla="*/ 1191 h 1474"/>
              <a:gd name="T6" fmla="*/ 170 w 680"/>
              <a:gd name="T7" fmla="*/ 1134 h 1474"/>
              <a:gd name="T8" fmla="*/ 170 w 680"/>
              <a:gd name="T9" fmla="*/ 1021 h 1474"/>
              <a:gd name="T10" fmla="*/ 113 w 680"/>
              <a:gd name="T11" fmla="*/ 964 h 1474"/>
              <a:gd name="T12" fmla="*/ 57 w 680"/>
              <a:gd name="T13" fmla="*/ 851 h 1474"/>
              <a:gd name="T14" fmla="*/ 57 w 680"/>
              <a:gd name="T15" fmla="*/ 567 h 1474"/>
              <a:gd name="T16" fmla="*/ 113 w 680"/>
              <a:gd name="T17" fmla="*/ 454 h 1474"/>
              <a:gd name="T18" fmla="*/ 170 w 680"/>
              <a:gd name="T19" fmla="*/ 284 h 1474"/>
              <a:gd name="T20" fmla="*/ 57 w 680"/>
              <a:gd name="T21" fmla="*/ 284 h 1474"/>
              <a:gd name="T22" fmla="*/ 0 w 680"/>
              <a:gd name="T23" fmla="*/ 340 h 1474"/>
              <a:gd name="T24" fmla="*/ 0 w 680"/>
              <a:gd name="T25" fmla="*/ 284 h 1474"/>
              <a:gd name="T26" fmla="*/ 0 w 680"/>
              <a:gd name="T27" fmla="*/ 227 h 1474"/>
              <a:gd name="T28" fmla="*/ 57 w 680"/>
              <a:gd name="T29" fmla="*/ 170 h 1474"/>
              <a:gd name="T30" fmla="*/ 113 w 680"/>
              <a:gd name="T31" fmla="*/ 114 h 1474"/>
              <a:gd name="T32" fmla="*/ 57 w 680"/>
              <a:gd name="T33" fmla="*/ 57 h 1474"/>
              <a:gd name="T34" fmla="*/ 170 w 680"/>
              <a:gd name="T35" fmla="*/ 0 h 1474"/>
              <a:gd name="T36" fmla="*/ 170 w 680"/>
              <a:gd name="T37" fmla="*/ 57 h 1474"/>
              <a:gd name="T38" fmla="*/ 340 w 680"/>
              <a:gd name="T39" fmla="*/ 0 h 1474"/>
              <a:gd name="T40" fmla="*/ 397 w 680"/>
              <a:gd name="T41" fmla="*/ 114 h 1474"/>
              <a:gd name="T42" fmla="*/ 283 w 680"/>
              <a:gd name="T43" fmla="*/ 284 h 1474"/>
              <a:gd name="T44" fmla="*/ 283 w 680"/>
              <a:gd name="T45" fmla="*/ 340 h 1474"/>
              <a:gd name="T46" fmla="*/ 340 w 680"/>
              <a:gd name="T47" fmla="*/ 340 h 1474"/>
              <a:gd name="T48" fmla="*/ 397 w 680"/>
              <a:gd name="T49" fmla="*/ 284 h 1474"/>
              <a:gd name="T50" fmla="*/ 453 w 680"/>
              <a:gd name="T51" fmla="*/ 397 h 1474"/>
              <a:gd name="T52" fmla="*/ 453 w 680"/>
              <a:gd name="T53" fmla="*/ 567 h 1474"/>
              <a:gd name="T54" fmla="*/ 510 w 680"/>
              <a:gd name="T55" fmla="*/ 624 h 1474"/>
              <a:gd name="T56" fmla="*/ 567 w 680"/>
              <a:gd name="T57" fmla="*/ 681 h 1474"/>
              <a:gd name="T58" fmla="*/ 567 w 680"/>
              <a:gd name="T59" fmla="*/ 737 h 1474"/>
              <a:gd name="T60" fmla="*/ 624 w 680"/>
              <a:gd name="T61" fmla="*/ 737 h 1474"/>
              <a:gd name="T62" fmla="*/ 680 w 680"/>
              <a:gd name="T63" fmla="*/ 794 h 1474"/>
              <a:gd name="T64" fmla="*/ 680 w 680"/>
              <a:gd name="T65" fmla="*/ 907 h 1474"/>
              <a:gd name="T66" fmla="*/ 567 w 680"/>
              <a:gd name="T67" fmla="*/ 907 h 1474"/>
              <a:gd name="T68" fmla="*/ 567 w 680"/>
              <a:gd name="T69" fmla="*/ 1021 h 1474"/>
              <a:gd name="T70" fmla="*/ 453 w 680"/>
              <a:gd name="T71" fmla="*/ 1191 h 1474"/>
              <a:gd name="T72" fmla="*/ 397 w 680"/>
              <a:gd name="T73" fmla="*/ 1248 h 1474"/>
              <a:gd name="T74" fmla="*/ 340 w 680"/>
              <a:gd name="T75" fmla="*/ 1304 h 1474"/>
              <a:gd name="T76" fmla="*/ 340 w 680"/>
              <a:gd name="T77" fmla="*/ 1418 h 1474"/>
              <a:gd name="T78" fmla="*/ 283 w 680"/>
              <a:gd name="T79" fmla="*/ 1474 h 1474"/>
              <a:gd name="T80" fmla="*/ 227 w 680"/>
              <a:gd name="T81" fmla="*/ 1361 h 1474"/>
              <a:gd name="T82" fmla="*/ 227 w 680"/>
              <a:gd name="T83" fmla="*/ 1304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80" h="1474">
                <a:moveTo>
                  <a:pt x="227" y="1304"/>
                </a:moveTo>
                <a:lnTo>
                  <a:pt x="227" y="1248"/>
                </a:lnTo>
                <a:lnTo>
                  <a:pt x="283" y="1191"/>
                </a:lnTo>
                <a:lnTo>
                  <a:pt x="170" y="1134"/>
                </a:lnTo>
                <a:lnTo>
                  <a:pt x="170" y="1021"/>
                </a:lnTo>
                <a:lnTo>
                  <a:pt x="113" y="964"/>
                </a:lnTo>
                <a:lnTo>
                  <a:pt x="57" y="851"/>
                </a:lnTo>
                <a:lnTo>
                  <a:pt x="57" y="567"/>
                </a:lnTo>
                <a:lnTo>
                  <a:pt x="113" y="454"/>
                </a:lnTo>
                <a:lnTo>
                  <a:pt x="170" y="284"/>
                </a:lnTo>
                <a:lnTo>
                  <a:pt x="57" y="284"/>
                </a:lnTo>
                <a:lnTo>
                  <a:pt x="0" y="340"/>
                </a:lnTo>
                <a:lnTo>
                  <a:pt x="0" y="284"/>
                </a:lnTo>
                <a:lnTo>
                  <a:pt x="0" y="227"/>
                </a:lnTo>
                <a:lnTo>
                  <a:pt x="57" y="170"/>
                </a:lnTo>
                <a:lnTo>
                  <a:pt x="113" y="114"/>
                </a:lnTo>
                <a:lnTo>
                  <a:pt x="57" y="57"/>
                </a:lnTo>
                <a:lnTo>
                  <a:pt x="170" y="0"/>
                </a:lnTo>
                <a:lnTo>
                  <a:pt x="170" y="57"/>
                </a:lnTo>
                <a:lnTo>
                  <a:pt x="340" y="0"/>
                </a:lnTo>
                <a:lnTo>
                  <a:pt x="397" y="114"/>
                </a:lnTo>
                <a:lnTo>
                  <a:pt x="283" y="284"/>
                </a:lnTo>
                <a:lnTo>
                  <a:pt x="283" y="340"/>
                </a:lnTo>
                <a:lnTo>
                  <a:pt x="340" y="340"/>
                </a:lnTo>
                <a:lnTo>
                  <a:pt x="397" y="284"/>
                </a:lnTo>
                <a:lnTo>
                  <a:pt x="453" y="397"/>
                </a:lnTo>
                <a:lnTo>
                  <a:pt x="453" y="567"/>
                </a:lnTo>
                <a:lnTo>
                  <a:pt x="510" y="624"/>
                </a:lnTo>
                <a:lnTo>
                  <a:pt x="567" y="681"/>
                </a:lnTo>
                <a:lnTo>
                  <a:pt x="567" y="737"/>
                </a:lnTo>
                <a:lnTo>
                  <a:pt x="624" y="737"/>
                </a:lnTo>
                <a:lnTo>
                  <a:pt x="680" y="794"/>
                </a:lnTo>
                <a:lnTo>
                  <a:pt x="680" y="907"/>
                </a:lnTo>
                <a:lnTo>
                  <a:pt x="567" y="907"/>
                </a:lnTo>
                <a:lnTo>
                  <a:pt x="567" y="1021"/>
                </a:lnTo>
                <a:lnTo>
                  <a:pt x="453" y="1191"/>
                </a:lnTo>
                <a:lnTo>
                  <a:pt x="397" y="1248"/>
                </a:lnTo>
                <a:lnTo>
                  <a:pt x="340" y="1304"/>
                </a:lnTo>
                <a:lnTo>
                  <a:pt x="340" y="1418"/>
                </a:lnTo>
                <a:lnTo>
                  <a:pt x="283" y="1474"/>
                </a:lnTo>
                <a:lnTo>
                  <a:pt x="227" y="1361"/>
                </a:lnTo>
                <a:lnTo>
                  <a:pt x="227" y="130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4" name="Freeform 933"/>
          <p:cNvSpPr>
            <a:spLocks/>
          </p:cNvSpPr>
          <p:nvPr/>
        </p:nvSpPr>
        <p:spPr bwMode="auto">
          <a:xfrm>
            <a:off x="5994302" y="1887417"/>
            <a:ext cx="375473" cy="488888"/>
          </a:xfrm>
          <a:custGeom>
            <a:avLst/>
            <a:gdLst>
              <a:gd name="T0" fmla="*/ 0 w 340"/>
              <a:gd name="T1" fmla="*/ 0 h 510"/>
              <a:gd name="T2" fmla="*/ 113 w 340"/>
              <a:gd name="T3" fmla="*/ 56 h 510"/>
              <a:gd name="T4" fmla="*/ 170 w 340"/>
              <a:gd name="T5" fmla="*/ 113 h 510"/>
              <a:gd name="T6" fmla="*/ 170 w 340"/>
              <a:gd name="T7" fmla="*/ 227 h 510"/>
              <a:gd name="T8" fmla="*/ 227 w 340"/>
              <a:gd name="T9" fmla="*/ 227 h 510"/>
              <a:gd name="T10" fmla="*/ 283 w 340"/>
              <a:gd name="T11" fmla="*/ 283 h 510"/>
              <a:gd name="T12" fmla="*/ 340 w 340"/>
              <a:gd name="T13" fmla="*/ 283 h 510"/>
              <a:gd name="T14" fmla="*/ 340 w 340"/>
              <a:gd name="T15" fmla="*/ 397 h 510"/>
              <a:gd name="T16" fmla="*/ 283 w 340"/>
              <a:gd name="T17" fmla="*/ 510 h 510"/>
              <a:gd name="T18" fmla="*/ 227 w 340"/>
              <a:gd name="T19" fmla="*/ 453 h 510"/>
              <a:gd name="T20" fmla="*/ 170 w 340"/>
              <a:gd name="T21" fmla="*/ 453 h 510"/>
              <a:gd name="T22" fmla="*/ 170 w 340"/>
              <a:gd name="T23" fmla="*/ 397 h 510"/>
              <a:gd name="T24" fmla="*/ 56 w 340"/>
              <a:gd name="T25" fmla="*/ 283 h 510"/>
              <a:gd name="T26" fmla="*/ 56 w 340"/>
              <a:gd name="T27" fmla="*/ 113 h 510"/>
              <a:gd name="T28" fmla="*/ 0 w 340"/>
              <a:gd name="T2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510">
                <a:moveTo>
                  <a:pt x="0" y="0"/>
                </a:moveTo>
                <a:lnTo>
                  <a:pt x="113" y="56"/>
                </a:lnTo>
                <a:lnTo>
                  <a:pt x="170" y="113"/>
                </a:lnTo>
                <a:lnTo>
                  <a:pt x="170" y="227"/>
                </a:lnTo>
                <a:lnTo>
                  <a:pt x="227" y="227"/>
                </a:lnTo>
                <a:lnTo>
                  <a:pt x="283" y="283"/>
                </a:lnTo>
                <a:lnTo>
                  <a:pt x="340" y="283"/>
                </a:lnTo>
                <a:lnTo>
                  <a:pt x="340" y="397"/>
                </a:lnTo>
                <a:lnTo>
                  <a:pt x="283" y="510"/>
                </a:lnTo>
                <a:lnTo>
                  <a:pt x="227" y="453"/>
                </a:lnTo>
                <a:lnTo>
                  <a:pt x="170" y="453"/>
                </a:lnTo>
                <a:lnTo>
                  <a:pt x="170" y="397"/>
                </a:lnTo>
                <a:lnTo>
                  <a:pt x="56" y="283"/>
                </a:lnTo>
                <a:lnTo>
                  <a:pt x="56" y="113"/>
                </a:lnTo>
                <a:lnTo>
                  <a:pt x="0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5" name="Freeform 934"/>
          <p:cNvSpPr>
            <a:spLocks/>
          </p:cNvSpPr>
          <p:nvPr/>
        </p:nvSpPr>
        <p:spPr bwMode="auto">
          <a:xfrm>
            <a:off x="5935528" y="2267984"/>
            <a:ext cx="876836" cy="760175"/>
          </a:xfrm>
          <a:custGeom>
            <a:avLst/>
            <a:gdLst>
              <a:gd name="T0" fmla="*/ 0 w 794"/>
              <a:gd name="T1" fmla="*/ 680 h 793"/>
              <a:gd name="T2" fmla="*/ 0 w 794"/>
              <a:gd name="T3" fmla="*/ 623 h 793"/>
              <a:gd name="T4" fmla="*/ 113 w 794"/>
              <a:gd name="T5" fmla="*/ 510 h 793"/>
              <a:gd name="T6" fmla="*/ 227 w 794"/>
              <a:gd name="T7" fmla="*/ 340 h 793"/>
              <a:gd name="T8" fmla="*/ 227 w 794"/>
              <a:gd name="T9" fmla="*/ 226 h 793"/>
              <a:gd name="T10" fmla="*/ 340 w 794"/>
              <a:gd name="T11" fmla="*/ 226 h 793"/>
              <a:gd name="T12" fmla="*/ 340 w 794"/>
              <a:gd name="T13" fmla="*/ 113 h 793"/>
              <a:gd name="T14" fmla="*/ 397 w 794"/>
              <a:gd name="T15" fmla="*/ 0 h 793"/>
              <a:gd name="T16" fmla="*/ 454 w 794"/>
              <a:gd name="T17" fmla="*/ 113 h 793"/>
              <a:gd name="T18" fmla="*/ 454 w 794"/>
              <a:gd name="T19" fmla="*/ 170 h 793"/>
              <a:gd name="T20" fmla="*/ 510 w 794"/>
              <a:gd name="T21" fmla="*/ 226 h 793"/>
              <a:gd name="T22" fmla="*/ 510 w 794"/>
              <a:gd name="T23" fmla="*/ 283 h 793"/>
              <a:gd name="T24" fmla="*/ 567 w 794"/>
              <a:gd name="T25" fmla="*/ 226 h 793"/>
              <a:gd name="T26" fmla="*/ 680 w 794"/>
              <a:gd name="T27" fmla="*/ 453 h 793"/>
              <a:gd name="T28" fmla="*/ 737 w 794"/>
              <a:gd name="T29" fmla="*/ 510 h 793"/>
              <a:gd name="T30" fmla="*/ 794 w 794"/>
              <a:gd name="T31" fmla="*/ 623 h 793"/>
              <a:gd name="T32" fmla="*/ 794 w 794"/>
              <a:gd name="T33" fmla="*/ 737 h 793"/>
              <a:gd name="T34" fmla="*/ 680 w 794"/>
              <a:gd name="T35" fmla="*/ 793 h 793"/>
              <a:gd name="T36" fmla="*/ 624 w 794"/>
              <a:gd name="T37" fmla="*/ 793 h 793"/>
              <a:gd name="T38" fmla="*/ 624 w 794"/>
              <a:gd name="T39" fmla="*/ 680 h 793"/>
              <a:gd name="T40" fmla="*/ 510 w 794"/>
              <a:gd name="T41" fmla="*/ 623 h 793"/>
              <a:gd name="T42" fmla="*/ 340 w 794"/>
              <a:gd name="T43" fmla="*/ 623 h 793"/>
              <a:gd name="T44" fmla="*/ 340 w 794"/>
              <a:gd name="T45" fmla="*/ 737 h 793"/>
              <a:gd name="T46" fmla="*/ 397 w 794"/>
              <a:gd name="T47" fmla="*/ 793 h 793"/>
              <a:gd name="T48" fmla="*/ 227 w 794"/>
              <a:gd name="T49" fmla="*/ 793 h 793"/>
              <a:gd name="T50" fmla="*/ 227 w 794"/>
              <a:gd name="T51" fmla="*/ 737 h 793"/>
              <a:gd name="T52" fmla="*/ 113 w 794"/>
              <a:gd name="T53" fmla="*/ 737 h 793"/>
              <a:gd name="T54" fmla="*/ 0 w 794"/>
              <a:gd name="T55" fmla="*/ 68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94" h="793">
                <a:moveTo>
                  <a:pt x="0" y="680"/>
                </a:moveTo>
                <a:lnTo>
                  <a:pt x="0" y="623"/>
                </a:lnTo>
                <a:lnTo>
                  <a:pt x="113" y="510"/>
                </a:lnTo>
                <a:lnTo>
                  <a:pt x="227" y="340"/>
                </a:lnTo>
                <a:lnTo>
                  <a:pt x="227" y="226"/>
                </a:lnTo>
                <a:lnTo>
                  <a:pt x="340" y="226"/>
                </a:lnTo>
                <a:lnTo>
                  <a:pt x="340" y="113"/>
                </a:lnTo>
                <a:lnTo>
                  <a:pt x="397" y="0"/>
                </a:lnTo>
                <a:lnTo>
                  <a:pt x="454" y="113"/>
                </a:lnTo>
                <a:lnTo>
                  <a:pt x="454" y="170"/>
                </a:lnTo>
                <a:lnTo>
                  <a:pt x="510" y="226"/>
                </a:lnTo>
                <a:lnTo>
                  <a:pt x="510" y="283"/>
                </a:lnTo>
                <a:lnTo>
                  <a:pt x="567" y="226"/>
                </a:lnTo>
                <a:lnTo>
                  <a:pt x="680" y="453"/>
                </a:lnTo>
                <a:lnTo>
                  <a:pt x="737" y="510"/>
                </a:lnTo>
                <a:lnTo>
                  <a:pt x="794" y="623"/>
                </a:lnTo>
                <a:lnTo>
                  <a:pt x="794" y="737"/>
                </a:lnTo>
                <a:lnTo>
                  <a:pt x="680" y="793"/>
                </a:lnTo>
                <a:lnTo>
                  <a:pt x="624" y="793"/>
                </a:lnTo>
                <a:lnTo>
                  <a:pt x="624" y="680"/>
                </a:lnTo>
                <a:lnTo>
                  <a:pt x="510" y="623"/>
                </a:lnTo>
                <a:lnTo>
                  <a:pt x="340" y="623"/>
                </a:lnTo>
                <a:lnTo>
                  <a:pt x="340" y="737"/>
                </a:lnTo>
                <a:lnTo>
                  <a:pt x="397" y="793"/>
                </a:lnTo>
                <a:lnTo>
                  <a:pt x="227" y="793"/>
                </a:lnTo>
                <a:lnTo>
                  <a:pt x="227" y="737"/>
                </a:lnTo>
                <a:lnTo>
                  <a:pt x="113" y="737"/>
                </a:lnTo>
                <a:lnTo>
                  <a:pt x="0" y="680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6" name="Freeform 935"/>
          <p:cNvSpPr>
            <a:spLocks/>
          </p:cNvSpPr>
          <p:nvPr/>
        </p:nvSpPr>
        <p:spPr bwMode="auto">
          <a:xfrm>
            <a:off x="6249157" y="2865198"/>
            <a:ext cx="375473" cy="435205"/>
          </a:xfrm>
          <a:custGeom>
            <a:avLst/>
            <a:gdLst>
              <a:gd name="T0" fmla="*/ 0 w 340"/>
              <a:gd name="T1" fmla="*/ 170 h 454"/>
              <a:gd name="T2" fmla="*/ 0 w 340"/>
              <a:gd name="T3" fmla="*/ 397 h 454"/>
              <a:gd name="T4" fmla="*/ 113 w 340"/>
              <a:gd name="T5" fmla="*/ 397 h 454"/>
              <a:gd name="T6" fmla="*/ 170 w 340"/>
              <a:gd name="T7" fmla="*/ 454 h 454"/>
              <a:gd name="T8" fmla="*/ 283 w 340"/>
              <a:gd name="T9" fmla="*/ 397 h 454"/>
              <a:gd name="T10" fmla="*/ 283 w 340"/>
              <a:gd name="T11" fmla="*/ 227 h 454"/>
              <a:gd name="T12" fmla="*/ 340 w 340"/>
              <a:gd name="T13" fmla="*/ 170 h 454"/>
              <a:gd name="T14" fmla="*/ 340 w 340"/>
              <a:gd name="T15" fmla="*/ 57 h 454"/>
              <a:gd name="T16" fmla="*/ 226 w 340"/>
              <a:gd name="T17" fmla="*/ 0 h 454"/>
              <a:gd name="T18" fmla="*/ 56 w 340"/>
              <a:gd name="T19" fmla="*/ 0 h 454"/>
              <a:gd name="T20" fmla="*/ 56 w 340"/>
              <a:gd name="T21" fmla="*/ 114 h 454"/>
              <a:gd name="T22" fmla="*/ 113 w 340"/>
              <a:gd name="T23" fmla="*/ 170 h 454"/>
              <a:gd name="T24" fmla="*/ 0 w 340"/>
              <a:gd name="T25" fmla="*/ 17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454">
                <a:moveTo>
                  <a:pt x="0" y="170"/>
                </a:moveTo>
                <a:lnTo>
                  <a:pt x="0" y="397"/>
                </a:lnTo>
                <a:lnTo>
                  <a:pt x="113" y="397"/>
                </a:lnTo>
                <a:lnTo>
                  <a:pt x="170" y="454"/>
                </a:lnTo>
                <a:lnTo>
                  <a:pt x="283" y="397"/>
                </a:lnTo>
                <a:lnTo>
                  <a:pt x="283" y="227"/>
                </a:lnTo>
                <a:lnTo>
                  <a:pt x="340" y="170"/>
                </a:lnTo>
                <a:lnTo>
                  <a:pt x="340" y="57"/>
                </a:lnTo>
                <a:lnTo>
                  <a:pt x="226" y="0"/>
                </a:lnTo>
                <a:lnTo>
                  <a:pt x="56" y="0"/>
                </a:lnTo>
                <a:lnTo>
                  <a:pt x="56" y="114"/>
                </a:lnTo>
                <a:lnTo>
                  <a:pt x="113" y="170"/>
                </a:lnTo>
                <a:lnTo>
                  <a:pt x="0" y="170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7" name="Freeform 936"/>
          <p:cNvSpPr>
            <a:spLocks/>
          </p:cNvSpPr>
          <p:nvPr/>
        </p:nvSpPr>
        <p:spPr bwMode="auto">
          <a:xfrm>
            <a:off x="5810739" y="2919837"/>
            <a:ext cx="438416" cy="435205"/>
          </a:xfrm>
          <a:custGeom>
            <a:avLst/>
            <a:gdLst>
              <a:gd name="T0" fmla="*/ 113 w 397"/>
              <a:gd name="T1" fmla="*/ 57 h 454"/>
              <a:gd name="T2" fmla="*/ 113 w 397"/>
              <a:gd name="T3" fmla="*/ 0 h 454"/>
              <a:gd name="T4" fmla="*/ 226 w 397"/>
              <a:gd name="T5" fmla="*/ 57 h 454"/>
              <a:gd name="T6" fmla="*/ 340 w 397"/>
              <a:gd name="T7" fmla="*/ 57 h 454"/>
              <a:gd name="T8" fmla="*/ 340 w 397"/>
              <a:gd name="T9" fmla="*/ 113 h 454"/>
              <a:gd name="T10" fmla="*/ 397 w 397"/>
              <a:gd name="T11" fmla="*/ 113 h 454"/>
              <a:gd name="T12" fmla="*/ 397 w 397"/>
              <a:gd name="T13" fmla="*/ 340 h 454"/>
              <a:gd name="T14" fmla="*/ 283 w 397"/>
              <a:gd name="T15" fmla="*/ 340 h 454"/>
              <a:gd name="T16" fmla="*/ 226 w 397"/>
              <a:gd name="T17" fmla="*/ 284 h 454"/>
              <a:gd name="T18" fmla="*/ 170 w 397"/>
              <a:gd name="T19" fmla="*/ 454 h 454"/>
              <a:gd name="T20" fmla="*/ 56 w 397"/>
              <a:gd name="T21" fmla="*/ 340 h 454"/>
              <a:gd name="T22" fmla="*/ 56 w 397"/>
              <a:gd name="T23" fmla="*/ 284 h 454"/>
              <a:gd name="T24" fmla="*/ 0 w 397"/>
              <a:gd name="T25" fmla="*/ 284 h 454"/>
              <a:gd name="T26" fmla="*/ 0 w 397"/>
              <a:gd name="T27" fmla="*/ 113 h 454"/>
              <a:gd name="T28" fmla="*/ 56 w 397"/>
              <a:gd name="T29" fmla="*/ 113 h 454"/>
              <a:gd name="T30" fmla="*/ 113 w 397"/>
              <a:gd name="T31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7" h="454">
                <a:moveTo>
                  <a:pt x="113" y="57"/>
                </a:moveTo>
                <a:lnTo>
                  <a:pt x="113" y="0"/>
                </a:lnTo>
                <a:lnTo>
                  <a:pt x="226" y="57"/>
                </a:lnTo>
                <a:lnTo>
                  <a:pt x="340" y="57"/>
                </a:lnTo>
                <a:lnTo>
                  <a:pt x="340" y="113"/>
                </a:lnTo>
                <a:lnTo>
                  <a:pt x="397" y="113"/>
                </a:lnTo>
                <a:lnTo>
                  <a:pt x="397" y="340"/>
                </a:lnTo>
                <a:lnTo>
                  <a:pt x="283" y="340"/>
                </a:lnTo>
                <a:lnTo>
                  <a:pt x="226" y="284"/>
                </a:lnTo>
                <a:lnTo>
                  <a:pt x="170" y="454"/>
                </a:lnTo>
                <a:lnTo>
                  <a:pt x="56" y="340"/>
                </a:lnTo>
                <a:lnTo>
                  <a:pt x="56" y="284"/>
                </a:lnTo>
                <a:lnTo>
                  <a:pt x="0" y="284"/>
                </a:lnTo>
                <a:lnTo>
                  <a:pt x="0" y="113"/>
                </a:lnTo>
                <a:lnTo>
                  <a:pt x="56" y="113"/>
                </a:lnTo>
                <a:lnTo>
                  <a:pt x="113" y="5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8" name="Freeform 938"/>
          <p:cNvSpPr>
            <a:spLocks/>
          </p:cNvSpPr>
          <p:nvPr/>
        </p:nvSpPr>
        <p:spPr bwMode="auto">
          <a:xfrm>
            <a:off x="5434162" y="2865198"/>
            <a:ext cx="438416" cy="326883"/>
          </a:xfrm>
          <a:custGeom>
            <a:avLst/>
            <a:gdLst>
              <a:gd name="T0" fmla="*/ 57 w 397"/>
              <a:gd name="T1" fmla="*/ 227 h 341"/>
              <a:gd name="T2" fmla="*/ 0 w 397"/>
              <a:gd name="T3" fmla="*/ 114 h 341"/>
              <a:gd name="T4" fmla="*/ 57 w 397"/>
              <a:gd name="T5" fmla="*/ 57 h 341"/>
              <a:gd name="T6" fmla="*/ 171 w 397"/>
              <a:gd name="T7" fmla="*/ 57 h 341"/>
              <a:gd name="T8" fmla="*/ 114 w 397"/>
              <a:gd name="T9" fmla="*/ 114 h 341"/>
              <a:gd name="T10" fmla="*/ 171 w 397"/>
              <a:gd name="T11" fmla="*/ 170 h 341"/>
              <a:gd name="T12" fmla="*/ 341 w 397"/>
              <a:gd name="T13" fmla="*/ 0 h 341"/>
              <a:gd name="T14" fmla="*/ 341 w 397"/>
              <a:gd name="T15" fmla="*/ 57 h 341"/>
              <a:gd name="T16" fmla="*/ 397 w 397"/>
              <a:gd name="T17" fmla="*/ 170 h 341"/>
              <a:gd name="T18" fmla="*/ 341 w 397"/>
              <a:gd name="T19" fmla="*/ 170 h 341"/>
              <a:gd name="T20" fmla="*/ 341 w 397"/>
              <a:gd name="T21" fmla="*/ 284 h 341"/>
              <a:gd name="T22" fmla="*/ 284 w 397"/>
              <a:gd name="T23" fmla="*/ 227 h 341"/>
              <a:gd name="T24" fmla="*/ 227 w 397"/>
              <a:gd name="T25" fmla="*/ 341 h 341"/>
              <a:gd name="T26" fmla="*/ 57 w 397"/>
              <a:gd name="T27" fmla="*/ 284 h 341"/>
              <a:gd name="T28" fmla="*/ 57 w 397"/>
              <a:gd name="T29" fmla="*/ 22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7" h="341">
                <a:moveTo>
                  <a:pt x="57" y="227"/>
                </a:moveTo>
                <a:lnTo>
                  <a:pt x="0" y="114"/>
                </a:lnTo>
                <a:lnTo>
                  <a:pt x="57" y="57"/>
                </a:lnTo>
                <a:lnTo>
                  <a:pt x="171" y="57"/>
                </a:lnTo>
                <a:lnTo>
                  <a:pt x="114" y="114"/>
                </a:lnTo>
                <a:lnTo>
                  <a:pt x="171" y="170"/>
                </a:lnTo>
                <a:lnTo>
                  <a:pt x="341" y="0"/>
                </a:lnTo>
                <a:lnTo>
                  <a:pt x="341" y="57"/>
                </a:lnTo>
                <a:lnTo>
                  <a:pt x="397" y="170"/>
                </a:lnTo>
                <a:lnTo>
                  <a:pt x="341" y="170"/>
                </a:lnTo>
                <a:lnTo>
                  <a:pt x="341" y="284"/>
                </a:lnTo>
                <a:lnTo>
                  <a:pt x="284" y="227"/>
                </a:lnTo>
                <a:lnTo>
                  <a:pt x="227" y="341"/>
                </a:lnTo>
                <a:lnTo>
                  <a:pt x="57" y="284"/>
                </a:lnTo>
                <a:lnTo>
                  <a:pt x="57" y="22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29" name="Freeform 939"/>
          <p:cNvSpPr>
            <a:spLocks/>
          </p:cNvSpPr>
          <p:nvPr/>
        </p:nvSpPr>
        <p:spPr bwMode="auto">
          <a:xfrm>
            <a:off x="5560054" y="3082801"/>
            <a:ext cx="312525" cy="435205"/>
          </a:xfrm>
          <a:custGeom>
            <a:avLst/>
            <a:gdLst>
              <a:gd name="T0" fmla="*/ 170 w 283"/>
              <a:gd name="T1" fmla="*/ 0 h 454"/>
              <a:gd name="T2" fmla="*/ 113 w 283"/>
              <a:gd name="T3" fmla="*/ 114 h 454"/>
              <a:gd name="T4" fmla="*/ 0 w 283"/>
              <a:gd name="T5" fmla="*/ 114 h 454"/>
              <a:gd name="T6" fmla="*/ 0 w 283"/>
              <a:gd name="T7" fmla="*/ 170 h 454"/>
              <a:gd name="T8" fmla="*/ 0 w 283"/>
              <a:gd name="T9" fmla="*/ 284 h 454"/>
              <a:gd name="T10" fmla="*/ 0 w 283"/>
              <a:gd name="T11" fmla="*/ 340 h 454"/>
              <a:gd name="T12" fmla="*/ 57 w 283"/>
              <a:gd name="T13" fmla="*/ 454 h 454"/>
              <a:gd name="T14" fmla="*/ 170 w 283"/>
              <a:gd name="T15" fmla="*/ 340 h 454"/>
              <a:gd name="T16" fmla="*/ 113 w 283"/>
              <a:gd name="T17" fmla="*/ 227 h 454"/>
              <a:gd name="T18" fmla="*/ 170 w 283"/>
              <a:gd name="T19" fmla="*/ 170 h 454"/>
              <a:gd name="T20" fmla="*/ 283 w 283"/>
              <a:gd name="T21" fmla="*/ 170 h 454"/>
              <a:gd name="T22" fmla="*/ 283 w 283"/>
              <a:gd name="T23" fmla="*/ 114 h 454"/>
              <a:gd name="T24" fmla="*/ 227 w 283"/>
              <a:gd name="T25" fmla="*/ 114 h 454"/>
              <a:gd name="T26" fmla="*/ 227 w 283"/>
              <a:gd name="T27" fmla="*/ 57 h 454"/>
              <a:gd name="T28" fmla="*/ 170 w 283"/>
              <a:gd name="T29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" h="454">
                <a:moveTo>
                  <a:pt x="170" y="0"/>
                </a:moveTo>
                <a:lnTo>
                  <a:pt x="113" y="114"/>
                </a:lnTo>
                <a:lnTo>
                  <a:pt x="0" y="114"/>
                </a:lnTo>
                <a:lnTo>
                  <a:pt x="0" y="170"/>
                </a:lnTo>
                <a:lnTo>
                  <a:pt x="0" y="284"/>
                </a:lnTo>
                <a:lnTo>
                  <a:pt x="0" y="340"/>
                </a:lnTo>
                <a:lnTo>
                  <a:pt x="57" y="454"/>
                </a:lnTo>
                <a:lnTo>
                  <a:pt x="170" y="340"/>
                </a:lnTo>
                <a:lnTo>
                  <a:pt x="113" y="227"/>
                </a:lnTo>
                <a:lnTo>
                  <a:pt x="170" y="170"/>
                </a:lnTo>
                <a:lnTo>
                  <a:pt x="283" y="170"/>
                </a:lnTo>
                <a:lnTo>
                  <a:pt x="283" y="114"/>
                </a:lnTo>
                <a:lnTo>
                  <a:pt x="227" y="114"/>
                </a:lnTo>
                <a:lnTo>
                  <a:pt x="227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0" name="Freeform 940"/>
          <p:cNvSpPr>
            <a:spLocks/>
          </p:cNvSpPr>
          <p:nvPr/>
        </p:nvSpPr>
        <p:spPr bwMode="auto">
          <a:xfrm>
            <a:off x="5684842" y="3245763"/>
            <a:ext cx="313628" cy="272244"/>
          </a:xfrm>
          <a:custGeom>
            <a:avLst/>
            <a:gdLst>
              <a:gd name="T0" fmla="*/ 170 w 284"/>
              <a:gd name="T1" fmla="*/ 0 h 284"/>
              <a:gd name="T2" fmla="*/ 57 w 284"/>
              <a:gd name="T3" fmla="*/ 0 h 284"/>
              <a:gd name="T4" fmla="*/ 0 w 284"/>
              <a:gd name="T5" fmla="*/ 57 h 284"/>
              <a:gd name="T6" fmla="*/ 57 w 284"/>
              <a:gd name="T7" fmla="*/ 170 h 284"/>
              <a:gd name="T8" fmla="*/ 57 w 284"/>
              <a:gd name="T9" fmla="*/ 284 h 284"/>
              <a:gd name="T10" fmla="*/ 170 w 284"/>
              <a:gd name="T11" fmla="*/ 227 h 284"/>
              <a:gd name="T12" fmla="*/ 284 w 284"/>
              <a:gd name="T13" fmla="*/ 227 h 284"/>
              <a:gd name="T14" fmla="*/ 284 w 284"/>
              <a:gd name="T15" fmla="*/ 114 h 284"/>
              <a:gd name="T16" fmla="*/ 170 w 284"/>
              <a:gd name="T17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284">
                <a:moveTo>
                  <a:pt x="170" y="0"/>
                </a:moveTo>
                <a:lnTo>
                  <a:pt x="57" y="0"/>
                </a:lnTo>
                <a:lnTo>
                  <a:pt x="0" y="57"/>
                </a:lnTo>
                <a:lnTo>
                  <a:pt x="57" y="170"/>
                </a:lnTo>
                <a:lnTo>
                  <a:pt x="57" y="284"/>
                </a:lnTo>
                <a:lnTo>
                  <a:pt x="170" y="227"/>
                </a:lnTo>
                <a:lnTo>
                  <a:pt x="284" y="227"/>
                </a:lnTo>
                <a:lnTo>
                  <a:pt x="284" y="114"/>
                </a:lnTo>
                <a:lnTo>
                  <a:pt x="170" y="0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1" name="Freeform 941"/>
          <p:cNvSpPr>
            <a:spLocks/>
          </p:cNvSpPr>
          <p:nvPr/>
        </p:nvSpPr>
        <p:spPr bwMode="auto">
          <a:xfrm>
            <a:off x="5998472" y="3192081"/>
            <a:ext cx="563206" cy="379607"/>
          </a:xfrm>
          <a:custGeom>
            <a:avLst/>
            <a:gdLst>
              <a:gd name="T0" fmla="*/ 340 w 510"/>
              <a:gd name="T1" fmla="*/ 56 h 396"/>
              <a:gd name="T2" fmla="*/ 113 w 510"/>
              <a:gd name="T3" fmla="*/ 56 h 396"/>
              <a:gd name="T4" fmla="*/ 56 w 510"/>
              <a:gd name="T5" fmla="*/ 0 h 396"/>
              <a:gd name="T6" fmla="*/ 0 w 510"/>
              <a:gd name="T7" fmla="*/ 170 h 396"/>
              <a:gd name="T8" fmla="*/ 227 w 510"/>
              <a:gd name="T9" fmla="*/ 226 h 396"/>
              <a:gd name="T10" fmla="*/ 340 w 510"/>
              <a:gd name="T11" fmla="*/ 396 h 396"/>
              <a:gd name="T12" fmla="*/ 510 w 510"/>
              <a:gd name="T13" fmla="*/ 226 h 396"/>
              <a:gd name="T14" fmla="*/ 510 w 510"/>
              <a:gd name="T15" fmla="*/ 170 h 396"/>
              <a:gd name="T16" fmla="*/ 397 w 510"/>
              <a:gd name="T17" fmla="*/ 113 h 396"/>
              <a:gd name="T18" fmla="*/ 340 w 510"/>
              <a:gd name="T19" fmla="*/ 5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0" h="396">
                <a:moveTo>
                  <a:pt x="340" y="56"/>
                </a:moveTo>
                <a:lnTo>
                  <a:pt x="113" y="56"/>
                </a:lnTo>
                <a:lnTo>
                  <a:pt x="56" y="0"/>
                </a:lnTo>
                <a:lnTo>
                  <a:pt x="0" y="170"/>
                </a:lnTo>
                <a:lnTo>
                  <a:pt x="227" y="226"/>
                </a:lnTo>
                <a:lnTo>
                  <a:pt x="340" y="396"/>
                </a:lnTo>
                <a:lnTo>
                  <a:pt x="510" y="226"/>
                </a:lnTo>
                <a:lnTo>
                  <a:pt x="510" y="170"/>
                </a:lnTo>
                <a:lnTo>
                  <a:pt x="397" y="113"/>
                </a:lnTo>
                <a:lnTo>
                  <a:pt x="340" y="56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2" name="Freeform 943"/>
          <p:cNvSpPr>
            <a:spLocks/>
          </p:cNvSpPr>
          <p:nvPr/>
        </p:nvSpPr>
        <p:spPr bwMode="auto">
          <a:xfrm>
            <a:off x="5747790" y="3355044"/>
            <a:ext cx="626154" cy="271285"/>
          </a:xfrm>
          <a:custGeom>
            <a:avLst/>
            <a:gdLst>
              <a:gd name="T0" fmla="*/ 227 w 567"/>
              <a:gd name="T1" fmla="*/ 0 h 283"/>
              <a:gd name="T2" fmla="*/ 227 w 567"/>
              <a:gd name="T3" fmla="*/ 113 h 283"/>
              <a:gd name="T4" fmla="*/ 113 w 567"/>
              <a:gd name="T5" fmla="*/ 113 h 283"/>
              <a:gd name="T6" fmla="*/ 0 w 567"/>
              <a:gd name="T7" fmla="*/ 170 h 283"/>
              <a:gd name="T8" fmla="*/ 57 w 567"/>
              <a:gd name="T9" fmla="*/ 226 h 283"/>
              <a:gd name="T10" fmla="*/ 113 w 567"/>
              <a:gd name="T11" fmla="*/ 226 h 283"/>
              <a:gd name="T12" fmla="*/ 227 w 567"/>
              <a:gd name="T13" fmla="*/ 283 h 283"/>
              <a:gd name="T14" fmla="*/ 170 w 567"/>
              <a:gd name="T15" fmla="*/ 226 h 283"/>
              <a:gd name="T16" fmla="*/ 567 w 567"/>
              <a:gd name="T17" fmla="*/ 226 h 283"/>
              <a:gd name="T18" fmla="*/ 454 w 567"/>
              <a:gd name="T19" fmla="*/ 56 h 283"/>
              <a:gd name="T20" fmla="*/ 227 w 567"/>
              <a:gd name="T2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7" h="283">
                <a:moveTo>
                  <a:pt x="227" y="0"/>
                </a:moveTo>
                <a:lnTo>
                  <a:pt x="227" y="113"/>
                </a:lnTo>
                <a:lnTo>
                  <a:pt x="113" y="113"/>
                </a:lnTo>
                <a:lnTo>
                  <a:pt x="0" y="170"/>
                </a:lnTo>
                <a:lnTo>
                  <a:pt x="57" y="226"/>
                </a:lnTo>
                <a:lnTo>
                  <a:pt x="113" y="226"/>
                </a:lnTo>
                <a:lnTo>
                  <a:pt x="227" y="283"/>
                </a:lnTo>
                <a:lnTo>
                  <a:pt x="170" y="226"/>
                </a:lnTo>
                <a:lnTo>
                  <a:pt x="567" y="226"/>
                </a:lnTo>
                <a:lnTo>
                  <a:pt x="454" y="56"/>
                </a:lnTo>
                <a:lnTo>
                  <a:pt x="227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3" name="Freeform 944"/>
          <p:cNvSpPr>
            <a:spLocks/>
          </p:cNvSpPr>
          <p:nvPr/>
        </p:nvSpPr>
        <p:spPr bwMode="auto">
          <a:xfrm>
            <a:off x="5560054" y="3518008"/>
            <a:ext cx="813891" cy="543529"/>
          </a:xfrm>
          <a:custGeom>
            <a:avLst/>
            <a:gdLst>
              <a:gd name="T0" fmla="*/ 737 w 737"/>
              <a:gd name="T1" fmla="*/ 56 h 567"/>
              <a:gd name="T2" fmla="*/ 340 w 737"/>
              <a:gd name="T3" fmla="*/ 56 h 567"/>
              <a:gd name="T4" fmla="*/ 397 w 737"/>
              <a:gd name="T5" fmla="*/ 113 h 567"/>
              <a:gd name="T6" fmla="*/ 283 w 737"/>
              <a:gd name="T7" fmla="*/ 56 h 567"/>
              <a:gd name="T8" fmla="*/ 227 w 737"/>
              <a:gd name="T9" fmla="*/ 56 h 567"/>
              <a:gd name="T10" fmla="*/ 170 w 737"/>
              <a:gd name="T11" fmla="*/ 0 h 567"/>
              <a:gd name="T12" fmla="*/ 170 w 737"/>
              <a:gd name="T13" fmla="*/ 56 h 567"/>
              <a:gd name="T14" fmla="*/ 113 w 737"/>
              <a:gd name="T15" fmla="*/ 113 h 567"/>
              <a:gd name="T16" fmla="*/ 113 w 737"/>
              <a:gd name="T17" fmla="*/ 170 h 567"/>
              <a:gd name="T18" fmla="*/ 57 w 737"/>
              <a:gd name="T19" fmla="*/ 170 h 567"/>
              <a:gd name="T20" fmla="*/ 0 w 737"/>
              <a:gd name="T21" fmla="*/ 340 h 567"/>
              <a:gd name="T22" fmla="*/ 0 w 737"/>
              <a:gd name="T23" fmla="*/ 510 h 567"/>
              <a:gd name="T24" fmla="*/ 113 w 737"/>
              <a:gd name="T25" fmla="*/ 567 h 567"/>
              <a:gd name="T26" fmla="*/ 170 w 737"/>
              <a:gd name="T27" fmla="*/ 567 h 567"/>
              <a:gd name="T28" fmla="*/ 113 w 737"/>
              <a:gd name="T29" fmla="*/ 510 h 567"/>
              <a:gd name="T30" fmla="*/ 227 w 737"/>
              <a:gd name="T31" fmla="*/ 510 h 567"/>
              <a:gd name="T32" fmla="*/ 227 w 737"/>
              <a:gd name="T33" fmla="*/ 453 h 567"/>
              <a:gd name="T34" fmla="*/ 397 w 737"/>
              <a:gd name="T35" fmla="*/ 453 h 567"/>
              <a:gd name="T36" fmla="*/ 453 w 737"/>
              <a:gd name="T37" fmla="*/ 510 h 567"/>
              <a:gd name="T38" fmla="*/ 510 w 737"/>
              <a:gd name="T39" fmla="*/ 453 h 567"/>
              <a:gd name="T40" fmla="*/ 680 w 737"/>
              <a:gd name="T41" fmla="*/ 510 h 567"/>
              <a:gd name="T42" fmla="*/ 737 w 737"/>
              <a:gd name="T43" fmla="*/ 227 h 567"/>
              <a:gd name="T44" fmla="*/ 737 w 737"/>
              <a:gd name="T45" fmla="*/ 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37" h="567">
                <a:moveTo>
                  <a:pt x="737" y="56"/>
                </a:moveTo>
                <a:lnTo>
                  <a:pt x="340" y="56"/>
                </a:lnTo>
                <a:lnTo>
                  <a:pt x="397" y="113"/>
                </a:lnTo>
                <a:lnTo>
                  <a:pt x="283" y="56"/>
                </a:lnTo>
                <a:lnTo>
                  <a:pt x="227" y="56"/>
                </a:lnTo>
                <a:lnTo>
                  <a:pt x="170" y="0"/>
                </a:lnTo>
                <a:lnTo>
                  <a:pt x="170" y="56"/>
                </a:lnTo>
                <a:lnTo>
                  <a:pt x="113" y="113"/>
                </a:lnTo>
                <a:lnTo>
                  <a:pt x="113" y="170"/>
                </a:lnTo>
                <a:lnTo>
                  <a:pt x="57" y="170"/>
                </a:lnTo>
                <a:lnTo>
                  <a:pt x="0" y="340"/>
                </a:lnTo>
                <a:lnTo>
                  <a:pt x="0" y="510"/>
                </a:lnTo>
                <a:lnTo>
                  <a:pt x="113" y="567"/>
                </a:lnTo>
                <a:lnTo>
                  <a:pt x="170" y="567"/>
                </a:lnTo>
                <a:lnTo>
                  <a:pt x="113" y="510"/>
                </a:lnTo>
                <a:lnTo>
                  <a:pt x="227" y="510"/>
                </a:lnTo>
                <a:lnTo>
                  <a:pt x="227" y="453"/>
                </a:lnTo>
                <a:lnTo>
                  <a:pt x="397" y="453"/>
                </a:lnTo>
                <a:lnTo>
                  <a:pt x="453" y="510"/>
                </a:lnTo>
                <a:lnTo>
                  <a:pt x="510" y="453"/>
                </a:lnTo>
                <a:lnTo>
                  <a:pt x="680" y="510"/>
                </a:lnTo>
                <a:lnTo>
                  <a:pt x="737" y="227"/>
                </a:lnTo>
                <a:lnTo>
                  <a:pt x="737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4" name="Freeform 946"/>
          <p:cNvSpPr>
            <a:spLocks/>
          </p:cNvSpPr>
          <p:nvPr/>
        </p:nvSpPr>
        <p:spPr bwMode="auto">
          <a:xfrm>
            <a:off x="5560054" y="3952257"/>
            <a:ext cx="750944" cy="489847"/>
          </a:xfrm>
          <a:custGeom>
            <a:avLst/>
            <a:gdLst>
              <a:gd name="T0" fmla="*/ 680 w 680"/>
              <a:gd name="T1" fmla="*/ 57 h 511"/>
              <a:gd name="T2" fmla="*/ 510 w 680"/>
              <a:gd name="T3" fmla="*/ 0 h 511"/>
              <a:gd name="T4" fmla="*/ 453 w 680"/>
              <a:gd name="T5" fmla="*/ 57 h 511"/>
              <a:gd name="T6" fmla="*/ 397 w 680"/>
              <a:gd name="T7" fmla="*/ 0 h 511"/>
              <a:gd name="T8" fmla="*/ 227 w 680"/>
              <a:gd name="T9" fmla="*/ 0 h 511"/>
              <a:gd name="T10" fmla="*/ 227 w 680"/>
              <a:gd name="T11" fmla="*/ 57 h 511"/>
              <a:gd name="T12" fmla="*/ 113 w 680"/>
              <a:gd name="T13" fmla="*/ 57 h 511"/>
              <a:gd name="T14" fmla="*/ 170 w 680"/>
              <a:gd name="T15" fmla="*/ 114 h 511"/>
              <a:gd name="T16" fmla="*/ 113 w 680"/>
              <a:gd name="T17" fmla="*/ 114 h 511"/>
              <a:gd name="T18" fmla="*/ 113 w 680"/>
              <a:gd name="T19" fmla="*/ 171 h 511"/>
              <a:gd name="T20" fmla="*/ 0 w 680"/>
              <a:gd name="T21" fmla="*/ 171 h 511"/>
              <a:gd name="T22" fmla="*/ 0 w 680"/>
              <a:gd name="T23" fmla="*/ 227 h 511"/>
              <a:gd name="T24" fmla="*/ 113 w 680"/>
              <a:gd name="T25" fmla="*/ 284 h 511"/>
              <a:gd name="T26" fmla="*/ 170 w 680"/>
              <a:gd name="T27" fmla="*/ 341 h 511"/>
              <a:gd name="T28" fmla="*/ 113 w 680"/>
              <a:gd name="T29" fmla="*/ 397 h 511"/>
              <a:gd name="T30" fmla="*/ 170 w 680"/>
              <a:gd name="T31" fmla="*/ 454 h 511"/>
              <a:gd name="T32" fmla="*/ 283 w 680"/>
              <a:gd name="T33" fmla="*/ 511 h 511"/>
              <a:gd name="T34" fmla="*/ 340 w 680"/>
              <a:gd name="T35" fmla="*/ 454 h 511"/>
              <a:gd name="T36" fmla="*/ 340 w 680"/>
              <a:gd name="T37" fmla="*/ 397 h 511"/>
              <a:gd name="T38" fmla="*/ 453 w 680"/>
              <a:gd name="T39" fmla="*/ 397 h 511"/>
              <a:gd name="T40" fmla="*/ 567 w 680"/>
              <a:gd name="T41" fmla="*/ 341 h 511"/>
              <a:gd name="T42" fmla="*/ 624 w 680"/>
              <a:gd name="T43" fmla="*/ 171 h 511"/>
              <a:gd name="T44" fmla="*/ 624 w 680"/>
              <a:gd name="T45" fmla="*/ 114 h 511"/>
              <a:gd name="T46" fmla="*/ 680 w 680"/>
              <a:gd name="T47" fmla="*/ 5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0" h="511">
                <a:moveTo>
                  <a:pt x="680" y="57"/>
                </a:moveTo>
                <a:lnTo>
                  <a:pt x="510" y="0"/>
                </a:lnTo>
                <a:lnTo>
                  <a:pt x="453" y="57"/>
                </a:lnTo>
                <a:lnTo>
                  <a:pt x="397" y="0"/>
                </a:lnTo>
                <a:lnTo>
                  <a:pt x="227" y="0"/>
                </a:lnTo>
                <a:lnTo>
                  <a:pt x="227" y="57"/>
                </a:lnTo>
                <a:lnTo>
                  <a:pt x="113" y="57"/>
                </a:lnTo>
                <a:lnTo>
                  <a:pt x="170" y="114"/>
                </a:lnTo>
                <a:lnTo>
                  <a:pt x="113" y="114"/>
                </a:lnTo>
                <a:lnTo>
                  <a:pt x="113" y="171"/>
                </a:lnTo>
                <a:lnTo>
                  <a:pt x="0" y="171"/>
                </a:lnTo>
                <a:lnTo>
                  <a:pt x="0" y="227"/>
                </a:lnTo>
                <a:lnTo>
                  <a:pt x="113" y="284"/>
                </a:lnTo>
                <a:lnTo>
                  <a:pt x="170" y="341"/>
                </a:lnTo>
                <a:lnTo>
                  <a:pt x="113" y="397"/>
                </a:lnTo>
                <a:lnTo>
                  <a:pt x="170" y="454"/>
                </a:lnTo>
                <a:lnTo>
                  <a:pt x="283" y="511"/>
                </a:lnTo>
                <a:lnTo>
                  <a:pt x="340" y="454"/>
                </a:lnTo>
                <a:lnTo>
                  <a:pt x="340" y="397"/>
                </a:lnTo>
                <a:lnTo>
                  <a:pt x="453" y="397"/>
                </a:lnTo>
                <a:lnTo>
                  <a:pt x="567" y="341"/>
                </a:lnTo>
                <a:lnTo>
                  <a:pt x="624" y="171"/>
                </a:lnTo>
                <a:lnTo>
                  <a:pt x="624" y="114"/>
                </a:lnTo>
                <a:lnTo>
                  <a:pt x="680" y="5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5" name="Freeform 947"/>
          <p:cNvSpPr>
            <a:spLocks/>
          </p:cNvSpPr>
          <p:nvPr/>
        </p:nvSpPr>
        <p:spPr bwMode="auto">
          <a:xfrm>
            <a:off x="5747791" y="4387463"/>
            <a:ext cx="312525" cy="272244"/>
          </a:xfrm>
          <a:custGeom>
            <a:avLst/>
            <a:gdLst>
              <a:gd name="T0" fmla="*/ 170 w 283"/>
              <a:gd name="T1" fmla="*/ 0 h 284"/>
              <a:gd name="T2" fmla="*/ 227 w 283"/>
              <a:gd name="T3" fmla="*/ 57 h 284"/>
              <a:gd name="T4" fmla="*/ 283 w 283"/>
              <a:gd name="T5" fmla="*/ 113 h 284"/>
              <a:gd name="T6" fmla="*/ 227 w 283"/>
              <a:gd name="T7" fmla="*/ 170 h 284"/>
              <a:gd name="T8" fmla="*/ 113 w 283"/>
              <a:gd name="T9" fmla="*/ 170 h 284"/>
              <a:gd name="T10" fmla="*/ 57 w 283"/>
              <a:gd name="T11" fmla="*/ 284 h 284"/>
              <a:gd name="T12" fmla="*/ 57 w 283"/>
              <a:gd name="T13" fmla="*/ 170 h 284"/>
              <a:gd name="T14" fmla="*/ 0 w 283"/>
              <a:gd name="T15" fmla="*/ 113 h 284"/>
              <a:gd name="T16" fmla="*/ 0 w 283"/>
              <a:gd name="T17" fmla="*/ 57 h 284"/>
              <a:gd name="T18" fmla="*/ 0 w 283"/>
              <a:gd name="T19" fmla="*/ 0 h 284"/>
              <a:gd name="T20" fmla="*/ 113 w 283"/>
              <a:gd name="T21" fmla="*/ 57 h 284"/>
              <a:gd name="T22" fmla="*/ 170 w 283"/>
              <a:gd name="T2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84">
                <a:moveTo>
                  <a:pt x="170" y="0"/>
                </a:moveTo>
                <a:lnTo>
                  <a:pt x="227" y="57"/>
                </a:lnTo>
                <a:lnTo>
                  <a:pt x="283" y="113"/>
                </a:lnTo>
                <a:lnTo>
                  <a:pt x="227" y="170"/>
                </a:lnTo>
                <a:lnTo>
                  <a:pt x="113" y="170"/>
                </a:lnTo>
                <a:lnTo>
                  <a:pt x="57" y="284"/>
                </a:lnTo>
                <a:lnTo>
                  <a:pt x="57" y="170"/>
                </a:lnTo>
                <a:lnTo>
                  <a:pt x="0" y="113"/>
                </a:lnTo>
                <a:lnTo>
                  <a:pt x="0" y="57"/>
                </a:lnTo>
                <a:lnTo>
                  <a:pt x="0" y="0"/>
                </a:lnTo>
                <a:lnTo>
                  <a:pt x="113" y="57"/>
                </a:lnTo>
                <a:lnTo>
                  <a:pt x="170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6" name="Freeform 948"/>
          <p:cNvSpPr>
            <a:spLocks/>
          </p:cNvSpPr>
          <p:nvPr/>
        </p:nvSpPr>
        <p:spPr bwMode="auto">
          <a:xfrm>
            <a:off x="5935527" y="4279142"/>
            <a:ext cx="438416" cy="434249"/>
          </a:xfrm>
          <a:custGeom>
            <a:avLst/>
            <a:gdLst>
              <a:gd name="T0" fmla="*/ 227 w 397"/>
              <a:gd name="T1" fmla="*/ 0 h 453"/>
              <a:gd name="T2" fmla="*/ 113 w 397"/>
              <a:gd name="T3" fmla="*/ 56 h 453"/>
              <a:gd name="T4" fmla="*/ 0 w 397"/>
              <a:gd name="T5" fmla="*/ 56 h 453"/>
              <a:gd name="T6" fmla="*/ 0 w 397"/>
              <a:gd name="T7" fmla="*/ 113 h 453"/>
              <a:gd name="T8" fmla="*/ 113 w 397"/>
              <a:gd name="T9" fmla="*/ 226 h 453"/>
              <a:gd name="T10" fmla="*/ 57 w 397"/>
              <a:gd name="T11" fmla="*/ 283 h 453"/>
              <a:gd name="T12" fmla="*/ 57 w 397"/>
              <a:gd name="T13" fmla="*/ 397 h 453"/>
              <a:gd name="T14" fmla="*/ 113 w 397"/>
              <a:gd name="T15" fmla="*/ 340 h 453"/>
              <a:gd name="T16" fmla="*/ 227 w 397"/>
              <a:gd name="T17" fmla="*/ 453 h 453"/>
              <a:gd name="T18" fmla="*/ 284 w 397"/>
              <a:gd name="T19" fmla="*/ 340 h 453"/>
              <a:gd name="T20" fmla="*/ 284 w 397"/>
              <a:gd name="T21" fmla="*/ 283 h 453"/>
              <a:gd name="T22" fmla="*/ 340 w 397"/>
              <a:gd name="T23" fmla="*/ 283 h 453"/>
              <a:gd name="T24" fmla="*/ 397 w 397"/>
              <a:gd name="T25" fmla="*/ 170 h 453"/>
              <a:gd name="T26" fmla="*/ 397 w 397"/>
              <a:gd name="T27" fmla="*/ 56 h 453"/>
              <a:gd name="T28" fmla="*/ 340 w 397"/>
              <a:gd name="T29" fmla="*/ 0 h 453"/>
              <a:gd name="T30" fmla="*/ 284 w 397"/>
              <a:gd name="T31" fmla="*/ 0 h 453"/>
              <a:gd name="T32" fmla="*/ 227 w 397"/>
              <a:gd name="T33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7" h="453">
                <a:moveTo>
                  <a:pt x="227" y="0"/>
                </a:moveTo>
                <a:lnTo>
                  <a:pt x="113" y="56"/>
                </a:lnTo>
                <a:lnTo>
                  <a:pt x="0" y="56"/>
                </a:lnTo>
                <a:lnTo>
                  <a:pt x="0" y="113"/>
                </a:lnTo>
                <a:lnTo>
                  <a:pt x="113" y="226"/>
                </a:lnTo>
                <a:lnTo>
                  <a:pt x="57" y="283"/>
                </a:lnTo>
                <a:lnTo>
                  <a:pt x="57" y="397"/>
                </a:lnTo>
                <a:lnTo>
                  <a:pt x="113" y="340"/>
                </a:lnTo>
                <a:lnTo>
                  <a:pt x="227" y="453"/>
                </a:lnTo>
                <a:lnTo>
                  <a:pt x="284" y="340"/>
                </a:lnTo>
                <a:lnTo>
                  <a:pt x="284" y="283"/>
                </a:lnTo>
                <a:lnTo>
                  <a:pt x="340" y="283"/>
                </a:lnTo>
                <a:lnTo>
                  <a:pt x="397" y="170"/>
                </a:lnTo>
                <a:lnTo>
                  <a:pt x="397" y="56"/>
                </a:lnTo>
                <a:lnTo>
                  <a:pt x="340" y="0"/>
                </a:lnTo>
                <a:lnTo>
                  <a:pt x="284" y="0"/>
                </a:lnTo>
                <a:lnTo>
                  <a:pt x="22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7" name="Freeform 949"/>
          <p:cNvSpPr>
            <a:spLocks/>
          </p:cNvSpPr>
          <p:nvPr/>
        </p:nvSpPr>
        <p:spPr bwMode="auto">
          <a:xfrm>
            <a:off x="5623002" y="4387463"/>
            <a:ext cx="626154" cy="488888"/>
          </a:xfrm>
          <a:custGeom>
            <a:avLst/>
            <a:gdLst>
              <a:gd name="T0" fmla="*/ 113 w 567"/>
              <a:gd name="T1" fmla="*/ 0 h 510"/>
              <a:gd name="T2" fmla="*/ 0 w 567"/>
              <a:gd name="T3" fmla="*/ 113 h 510"/>
              <a:gd name="T4" fmla="*/ 0 w 567"/>
              <a:gd name="T5" fmla="*/ 227 h 510"/>
              <a:gd name="T6" fmla="*/ 56 w 567"/>
              <a:gd name="T7" fmla="*/ 340 h 510"/>
              <a:gd name="T8" fmla="*/ 170 w 567"/>
              <a:gd name="T9" fmla="*/ 454 h 510"/>
              <a:gd name="T10" fmla="*/ 283 w 567"/>
              <a:gd name="T11" fmla="*/ 454 h 510"/>
              <a:gd name="T12" fmla="*/ 340 w 567"/>
              <a:gd name="T13" fmla="*/ 510 h 510"/>
              <a:gd name="T14" fmla="*/ 567 w 567"/>
              <a:gd name="T15" fmla="*/ 340 h 510"/>
              <a:gd name="T16" fmla="*/ 510 w 567"/>
              <a:gd name="T17" fmla="*/ 340 h 510"/>
              <a:gd name="T18" fmla="*/ 396 w 567"/>
              <a:gd name="T19" fmla="*/ 227 h 510"/>
              <a:gd name="T20" fmla="*/ 340 w 567"/>
              <a:gd name="T21" fmla="*/ 284 h 510"/>
              <a:gd name="T22" fmla="*/ 340 w 567"/>
              <a:gd name="T23" fmla="*/ 170 h 510"/>
              <a:gd name="T24" fmla="*/ 226 w 567"/>
              <a:gd name="T25" fmla="*/ 170 h 510"/>
              <a:gd name="T26" fmla="*/ 170 w 567"/>
              <a:gd name="T27" fmla="*/ 284 h 510"/>
              <a:gd name="T28" fmla="*/ 170 w 567"/>
              <a:gd name="T29" fmla="*/ 170 h 510"/>
              <a:gd name="T30" fmla="*/ 113 w 567"/>
              <a:gd name="T31" fmla="*/ 113 h 510"/>
              <a:gd name="T32" fmla="*/ 113 w 567"/>
              <a:gd name="T33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7" h="510">
                <a:moveTo>
                  <a:pt x="113" y="0"/>
                </a:moveTo>
                <a:lnTo>
                  <a:pt x="0" y="113"/>
                </a:lnTo>
                <a:lnTo>
                  <a:pt x="0" y="227"/>
                </a:lnTo>
                <a:lnTo>
                  <a:pt x="56" y="340"/>
                </a:lnTo>
                <a:lnTo>
                  <a:pt x="170" y="454"/>
                </a:lnTo>
                <a:lnTo>
                  <a:pt x="283" y="454"/>
                </a:lnTo>
                <a:lnTo>
                  <a:pt x="340" y="510"/>
                </a:lnTo>
                <a:lnTo>
                  <a:pt x="567" y="340"/>
                </a:lnTo>
                <a:lnTo>
                  <a:pt x="510" y="340"/>
                </a:lnTo>
                <a:lnTo>
                  <a:pt x="396" y="227"/>
                </a:lnTo>
                <a:lnTo>
                  <a:pt x="340" y="284"/>
                </a:lnTo>
                <a:lnTo>
                  <a:pt x="340" y="170"/>
                </a:lnTo>
                <a:lnTo>
                  <a:pt x="226" y="170"/>
                </a:lnTo>
                <a:lnTo>
                  <a:pt x="170" y="284"/>
                </a:lnTo>
                <a:lnTo>
                  <a:pt x="170" y="170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8" name="Freeform 950"/>
          <p:cNvSpPr>
            <a:spLocks/>
          </p:cNvSpPr>
          <p:nvPr/>
        </p:nvSpPr>
        <p:spPr bwMode="auto">
          <a:xfrm>
            <a:off x="5998472" y="4713389"/>
            <a:ext cx="375473" cy="325927"/>
          </a:xfrm>
          <a:custGeom>
            <a:avLst/>
            <a:gdLst>
              <a:gd name="T0" fmla="*/ 227 w 340"/>
              <a:gd name="T1" fmla="*/ 0 h 340"/>
              <a:gd name="T2" fmla="*/ 227 w 340"/>
              <a:gd name="T3" fmla="*/ 114 h 340"/>
              <a:gd name="T4" fmla="*/ 340 w 340"/>
              <a:gd name="T5" fmla="*/ 114 h 340"/>
              <a:gd name="T6" fmla="*/ 340 w 340"/>
              <a:gd name="T7" fmla="*/ 284 h 340"/>
              <a:gd name="T8" fmla="*/ 227 w 340"/>
              <a:gd name="T9" fmla="*/ 340 h 340"/>
              <a:gd name="T10" fmla="*/ 0 w 340"/>
              <a:gd name="T11" fmla="*/ 227 h 340"/>
              <a:gd name="T12" fmla="*/ 0 w 340"/>
              <a:gd name="T13" fmla="*/ 170 h 340"/>
              <a:gd name="T14" fmla="*/ 227 w 340"/>
              <a:gd name="T1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0" h="340">
                <a:moveTo>
                  <a:pt x="227" y="0"/>
                </a:moveTo>
                <a:lnTo>
                  <a:pt x="227" y="114"/>
                </a:lnTo>
                <a:lnTo>
                  <a:pt x="340" y="114"/>
                </a:lnTo>
                <a:lnTo>
                  <a:pt x="340" y="284"/>
                </a:lnTo>
                <a:lnTo>
                  <a:pt x="227" y="340"/>
                </a:lnTo>
                <a:lnTo>
                  <a:pt x="0" y="227"/>
                </a:lnTo>
                <a:lnTo>
                  <a:pt x="0" y="170"/>
                </a:lnTo>
                <a:lnTo>
                  <a:pt x="227" y="0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9" name="Freeform 951"/>
          <p:cNvSpPr>
            <a:spLocks/>
          </p:cNvSpPr>
          <p:nvPr/>
        </p:nvSpPr>
        <p:spPr bwMode="auto">
          <a:xfrm>
            <a:off x="5935527" y="4930994"/>
            <a:ext cx="501366" cy="435205"/>
          </a:xfrm>
          <a:custGeom>
            <a:avLst/>
            <a:gdLst>
              <a:gd name="T0" fmla="*/ 397 w 454"/>
              <a:gd name="T1" fmla="*/ 57 h 454"/>
              <a:gd name="T2" fmla="*/ 284 w 454"/>
              <a:gd name="T3" fmla="*/ 113 h 454"/>
              <a:gd name="T4" fmla="*/ 57 w 454"/>
              <a:gd name="T5" fmla="*/ 0 h 454"/>
              <a:gd name="T6" fmla="*/ 57 w 454"/>
              <a:gd name="T7" fmla="*/ 113 h 454"/>
              <a:gd name="T8" fmla="*/ 113 w 454"/>
              <a:gd name="T9" fmla="*/ 170 h 454"/>
              <a:gd name="T10" fmla="*/ 0 w 454"/>
              <a:gd name="T11" fmla="*/ 170 h 454"/>
              <a:gd name="T12" fmla="*/ 0 w 454"/>
              <a:gd name="T13" fmla="*/ 284 h 454"/>
              <a:gd name="T14" fmla="*/ 57 w 454"/>
              <a:gd name="T15" fmla="*/ 284 h 454"/>
              <a:gd name="T16" fmla="*/ 113 w 454"/>
              <a:gd name="T17" fmla="*/ 340 h 454"/>
              <a:gd name="T18" fmla="*/ 284 w 454"/>
              <a:gd name="T19" fmla="*/ 454 h 454"/>
              <a:gd name="T20" fmla="*/ 284 w 454"/>
              <a:gd name="T21" fmla="*/ 340 h 454"/>
              <a:gd name="T22" fmla="*/ 397 w 454"/>
              <a:gd name="T23" fmla="*/ 340 h 454"/>
              <a:gd name="T24" fmla="*/ 454 w 454"/>
              <a:gd name="T25" fmla="*/ 227 h 454"/>
              <a:gd name="T26" fmla="*/ 397 w 454"/>
              <a:gd name="T27" fmla="*/ 5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4" h="454">
                <a:moveTo>
                  <a:pt x="397" y="57"/>
                </a:moveTo>
                <a:lnTo>
                  <a:pt x="284" y="113"/>
                </a:lnTo>
                <a:lnTo>
                  <a:pt x="57" y="0"/>
                </a:lnTo>
                <a:lnTo>
                  <a:pt x="57" y="113"/>
                </a:lnTo>
                <a:lnTo>
                  <a:pt x="113" y="170"/>
                </a:lnTo>
                <a:lnTo>
                  <a:pt x="0" y="170"/>
                </a:lnTo>
                <a:lnTo>
                  <a:pt x="0" y="284"/>
                </a:lnTo>
                <a:lnTo>
                  <a:pt x="57" y="284"/>
                </a:lnTo>
                <a:lnTo>
                  <a:pt x="113" y="340"/>
                </a:lnTo>
                <a:lnTo>
                  <a:pt x="284" y="454"/>
                </a:lnTo>
                <a:lnTo>
                  <a:pt x="284" y="340"/>
                </a:lnTo>
                <a:lnTo>
                  <a:pt x="397" y="340"/>
                </a:lnTo>
                <a:lnTo>
                  <a:pt x="454" y="227"/>
                </a:lnTo>
                <a:lnTo>
                  <a:pt x="397" y="57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0" name="Freeform 952"/>
          <p:cNvSpPr>
            <a:spLocks/>
          </p:cNvSpPr>
          <p:nvPr/>
        </p:nvSpPr>
        <p:spPr bwMode="auto">
          <a:xfrm>
            <a:off x="5872579" y="5203239"/>
            <a:ext cx="564311" cy="597214"/>
          </a:xfrm>
          <a:custGeom>
            <a:avLst/>
            <a:gdLst>
              <a:gd name="T0" fmla="*/ 454 w 511"/>
              <a:gd name="T1" fmla="*/ 56 h 623"/>
              <a:gd name="T2" fmla="*/ 341 w 511"/>
              <a:gd name="T3" fmla="*/ 56 h 623"/>
              <a:gd name="T4" fmla="*/ 341 w 511"/>
              <a:gd name="T5" fmla="*/ 170 h 623"/>
              <a:gd name="T6" fmla="*/ 170 w 511"/>
              <a:gd name="T7" fmla="*/ 57 h 623"/>
              <a:gd name="T8" fmla="*/ 114 w 511"/>
              <a:gd name="T9" fmla="*/ 0 h 623"/>
              <a:gd name="T10" fmla="*/ 57 w 511"/>
              <a:gd name="T11" fmla="*/ 0 h 623"/>
              <a:gd name="T12" fmla="*/ 57 w 511"/>
              <a:gd name="T13" fmla="*/ 226 h 623"/>
              <a:gd name="T14" fmla="*/ 0 w 511"/>
              <a:gd name="T15" fmla="*/ 283 h 623"/>
              <a:gd name="T16" fmla="*/ 57 w 511"/>
              <a:gd name="T17" fmla="*/ 340 h 623"/>
              <a:gd name="T18" fmla="*/ 114 w 511"/>
              <a:gd name="T19" fmla="*/ 396 h 623"/>
              <a:gd name="T20" fmla="*/ 170 w 511"/>
              <a:gd name="T21" fmla="*/ 453 h 623"/>
              <a:gd name="T22" fmla="*/ 284 w 511"/>
              <a:gd name="T23" fmla="*/ 510 h 623"/>
              <a:gd name="T24" fmla="*/ 341 w 511"/>
              <a:gd name="T25" fmla="*/ 623 h 623"/>
              <a:gd name="T26" fmla="*/ 454 w 511"/>
              <a:gd name="T27" fmla="*/ 567 h 623"/>
              <a:gd name="T28" fmla="*/ 511 w 511"/>
              <a:gd name="T29" fmla="*/ 510 h 623"/>
              <a:gd name="T30" fmla="*/ 454 w 511"/>
              <a:gd name="T31" fmla="*/ 453 h 623"/>
              <a:gd name="T32" fmla="*/ 397 w 511"/>
              <a:gd name="T33" fmla="*/ 453 h 623"/>
              <a:gd name="T34" fmla="*/ 397 w 511"/>
              <a:gd name="T35" fmla="*/ 340 h 623"/>
              <a:gd name="T36" fmla="*/ 511 w 511"/>
              <a:gd name="T37" fmla="*/ 283 h 623"/>
              <a:gd name="T38" fmla="*/ 454 w 511"/>
              <a:gd name="T39" fmla="*/ 170 h 623"/>
              <a:gd name="T40" fmla="*/ 454 w 511"/>
              <a:gd name="T41" fmla="*/ 5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623">
                <a:moveTo>
                  <a:pt x="454" y="56"/>
                </a:moveTo>
                <a:lnTo>
                  <a:pt x="341" y="56"/>
                </a:lnTo>
                <a:lnTo>
                  <a:pt x="341" y="170"/>
                </a:lnTo>
                <a:lnTo>
                  <a:pt x="170" y="57"/>
                </a:lnTo>
                <a:lnTo>
                  <a:pt x="114" y="0"/>
                </a:lnTo>
                <a:lnTo>
                  <a:pt x="57" y="0"/>
                </a:lnTo>
                <a:lnTo>
                  <a:pt x="57" y="226"/>
                </a:lnTo>
                <a:lnTo>
                  <a:pt x="0" y="283"/>
                </a:lnTo>
                <a:lnTo>
                  <a:pt x="57" y="340"/>
                </a:lnTo>
                <a:lnTo>
                  <a:pt x="114" y="396"/>
                </a:lnTo>
                <a:lnTo>
                  <a:pt x="170" y="453"/>
                </a:lnTo>
                <a:lnTo>
                  <a:pt x="284" y="510"/>
                </a:lnTo>
                <a:lnTo>
                  <a:pt x="341" y="623"/>
                </a:lnTo>
                <a:lnTo>
                  <a:pt x="454" y="567"/>
                </a:lnTo>
                <a:lnTo>
                  <a:pt x="511" y="510"/>
                </a:lnTo>
                <a:lnTo>
                  <a:pt x="454" y="453"/>
                </a:lnTo>
                <a:lnTo>
                  <a:pt x="397" y="453"/>
                </a:lnTo>
                <a:lnTo>
                  <a:pt x="397" y="340"/>
                </a:lnTo>
                <a:lnTo>
                  <a:pt x="511" y="283"/>
                </a:lnTo>
                <a:lnTo>
                  <a:pt x="454" y="170"/>
                </a:lnTo>
                <a:lnTo>
                  <a:pt x="454" y="56"/>
                </a:lnTo>
                <a:close/>
              </a:path>
            </a:pathLst>
          </a:custGeom>
          <a:pattFill prst="pct5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1" name="Freeform 953"/>
          <p:cNvSpPr>
            <a:spLocks/>
          </p:cNvSpPr>
          <p:nvPr/>
        </p:nvSpPr>
        <p:spPr bwMode="auto">
          <a:xfrm>
            <a:off x="5058688" y="5203239"/>
            <a:ext cx="1190464" cy="977778"/>
          </a:xfrm>
          <a:custGeom>
            <a:avLst/>
            <a:gdLst>
              <a:gd name="T0" fmla="*/ 737 w 1078"/>
              <a:gd name="T1" fmla="*/ 283 h 1020"/>
              <a:gd name="T2" fmla="*/ 624 w 1078"/>
              <a:gd name="T3" fmla="*/ 226 h 1020"/>
              <a:gd name="T4" fmla="*/ 567 w 1078"/>
              <a:gd name="T5" fmla="*/ 170 h 1020"/>
              <a:gd name="T6" fmla="*/ 567 w 1078"/>
              <a:gd name="T7" fmla="*/ 0 h 1020"/>
              <a:gd name="T8" fmla="*/ 454 w 1078"/>
              <a:gd name="T9" fmla="*/ 0 h 1020"/>
              <a:gd name="T10" fmla="*/ 340 w 1078"/>
              <a:gd name="T11" fmla="*/ 56 h 1020"/>
              <a:gd name="T12" fmla="*/ 340 w 1078"/>
              <a:gd name="T13" fmla="*/ 113 h 1020"/>
              <a:gd name="T14" fmla="*/ 227 w 1078"/>
              <a:gd name="T15" fmla="*/ 283 h 1020"/>
              <a:gd name="T16" fmla="*/ 227 w 1078"/>
              <a:gd name="T17" fmla="*/ 680 h 1020"/>
              <a:gd name="T18" fmla="*/ 0 w 1078"/>
              <a:gd name="T19" fmla="*/ 793 h 1020"/>
              <a:gd name="T20" fmla="*/ 0 w 1078"/>
              <a:gd name="T21" fmla="*/ 850 h 1020"/>
              <a:gd name="T22" fmla="*/ 114 w 1078"/>
              <a:gd name="T23" fmla="*/ 963 h 1020"/>
              <a:gd name="T24" fmla="*/ 170 w 1078"/>
              <a:gd name="T25" fmla="*/ 1020 h 1020"/>
              <a:gd name="T26" fmla="*/ 340 w 1078"/>
              <a:gd name="T27" fmla="*/ 907 h 1020"/>
              <a:gd name="T28" fmla="*/ 511 w 1078"/>
              <a:gd name="T29" fmla="*/ 793 h 1020"/>
              <a:gd name="T30" fmla="*/ 624 w 1078"/>
              <a:gd name="T31" fmla="*/ 737 h 1020"/>
              <a:gd name="T32" fmla="*/ 794 w 1078"/>
              <a:gd name="T33" fmla="*/ 737 h 1020"/>
              <a:gd name="T34" fmla="*/ 851 w 1078"/>
              <a:gd name="T35" fmla="*/ 680 h 1020"/>
              <a:gd name="T36" fmla="*/ 964 w 1078"/>
              <a:gd name="T37" fmla="*/ 737 h 1020"/>
              <a:gd name="T38" fmla="*/ 1078 w 1078"/>
              <a:gd name="T39" fmla="*/ 623 h 1020"/>
              <a:gd name="T40" fmla="*/ 1021 w 1078"/>
              <a:gd name="T41" fmla="*/ 510 h 1020"/>
              <a:gd name="T42" fmla="*/ 907 w 1078"/>
              <a:gd name="T43" fmla="*/ 453 h 1020"/>
              <a:gd name="T44" fmla="*/ 737 w 1078"/>
              <a:gd name="T45" fmla="*/ 283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78" h="1020">
                <a:moveTo>
                  <a:pt x="737" y="283"/>
                </a:moveTo>
                <a:lnTo>
                  <a:pt x="624" y="226"/>
                </a:lnTo>
                <a:lnTo>
                  <a:pt x="567" y="170"/>
                </a:lnTo>
                <a:lnTo>
                  <a:pt x="567" y="0"/>
                </a:lnTo>
                <a:lnTo>
                  <a:pt x="454" y="0"/>
                </a:lnTo>
                <a:lnTo>
                  <a:pt x="340" y="56"/>
                </a:lnTo>
                <a:lnTo>
                  <a:pt x="340" y="113"/>
                </a:lnTo>
                <a:lnTo>
                  <a:pt x="227" y="283"/>
                </a:lnTo>
                <a:lnTo>
                  <a:pt x="227" y="680"/>
                </a:lnTo>
                <a:lnTo>
                  <a:pt x="0" y="793"/>
                </a:lnTo>
                <a:lnTo>
                  <a:pt x="0" y="850"/>
                </a:lnTo>
                <a:lnTo>
                  <a:pt x="114" y="963"/>
                </a:lnTo>
                <a:lnTo>
                  <a:pt x="170" y="1020"/>
                </a:lnTo>
                <a:lnTo>
                  <a:pt x="340" y="907"/>
                </a:lnTo>
                <a:lnTo>
                  <a:pt x="511" y="793"/>
                </a:lnTo>
                <a:lnTo>
                  <a:pt x="624" y="737"/>
                </a:lnTo>
                <a:lnTo>
                  <a:pt x="794" y="737"/>
                </a:lnTo>
                <a:lnTo>
                  <a:pt x="851" y="680"/>
                </a:lnTo>
                <a:lnTo>
                  <a:pt x="964" y="737"/>
                </a:lnTo>
                <a:lnTo>
                  <a:pt x="1078" y="623"/>
                </a:lnTo>
                <a:lnTo>
                  <a:pt x="1021" y="510"/>
                </a:lnTo>
                <a:lnTo>
                  <a:pt x="907" y="453"/>
                </a:lnTo>
                <a:lnTo>
                  <a:pt x="737" y="283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2" name="Freeform 954"/>
          <p:cNvSpPr>
            <a:spLocks/>
          </p:cNvSpPr>
          <p:nvPr/>
        </p:nvSpPr>
        <p:spPr bwMode="auto">
          <a:xfrm>
            <a:off x="5560054" y="4768030"/>
            <a:ext cx="500263" cy="706495"/>
          </a:xfrm>
          <a:custGeom>
            <a:avLst/>
            <a:gdLst>
              <a:gd name="T0" fmla="*/ 0 w 453"/>
              <a:gd name="T1" fmla="*/ 454 h 737"/>
              <a:gd name="T2" fmla="*/ 0 w 453"/>
              <a:gd name="T3" fmla="*/ 227 h 737"/>
              <a:gd name="T4" fmla="*/ 57 w 453"/>
              <a:gd name="T5" fmla="*/ 170 h 737"/>
              <a:gd name="T6" fmla="*/ 170 w 453"/>
              <a:gd name="T7" fmla="*/ 170 h 737"/>
              <a:gd name="T8" fmla="*/ 170 w 453"/>
              <a:gd name="T9" fmla="*/ 0 h 737"/>
              <a:gd name="T10" fmla="*/ 227 w 453"/>
              <a:gd name="T11" fmla="*/ 57 h 737"/>
              <a:gd name="T12" fmla="*/ 340 w 453"/>
              <a:gd name="T13" fmla="*/ 57 h 737"/>
              <a:gd name="T14" fmla="*/ 397 w 453"/>
              <a:gd name="T15" fmla="*/ 113 h 737"/>
              <a:gd name="T16" fmla="*/ 397 w 453"/>
              <a:gd name="T17" fmla="*/ 283 h 737"/>
              <a:gd name="T18" fmla="*/ 453 w 453"/>
              <a:gd name="T19" fmla="*/ 340 h 737"/>
              <a:gd name="T20" fmla="*/ 340 w 453"/>
              <a:gd name="T21" fmla="*/ 340 h 737"/>
              <a:gd name="T22" fmla="*/ 340 w 453"/>
              <a:gd name="T23" fmla="*/ 680 h 737"/>
              <a:gd name="T24" fmla="*/ 283 w 453"/>
              <a:gd name="T25" fmla="*/ 737 h 737"/>
              <a:gd name="T26" fmla="*/ 170 w 453"/>
              <a:gd name="T27" fmla="*/ 680 h 737"/>
              <a:gd name="T28" fmla="*/ 113 w 453"/>
              <a:gd name="T29" fmla="*/ 624 h 737"/>
              <a:gd name="T30" fmla="*/ 113 w 453"/>
              <a:gd name="T31" fmla="*/ 454 h 737"/>
              <a:gd name="T32" fmla="*/ 0 w 453"/>
              <a:gd name="T33" fmla="*/ 454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3" h="737">
                <a:moveTo>
                  <a:pt x="0" y="454"/>
                </a:moveTo>
                <a:lnTo>
                  <a:pt x="0" y="227"/>
                </a:lnTo>
                <a:lnTo>
                  <a:pt x="57" y="170"/>
                </a:lnTo>
                <a:lnTo>
                  <a:pt x="170" y="170"/>
                </a:lnTo>
                <a:lnTo>
                  <a:pt x="170" y="0"/>
                </a:lnTo>
                <a:lnTo>
                  <a:pt x="227" y="57"/>
                </a:lnTo>
                <a:lnTo>
                  <a:pt x="340" y="57"/>
                </a:lnTo>
                <a:lnTo>
                  <a:pt x="397" y="113"/>
                </a:lnTo>
                <a:lnTo>
                  <a:pt x="397" y="283"/>
                </a:lnTo>
                <a:lnTo>
                  <a:pt x="453" y="340"/>
                </a:lnTo>
                <a:lnTo>
                  <a:pt x="340" y="340"/>
                </a:lnTo>
                <a:lnTo>
                  <a:pt x="340" y="680"/>
                </a:lnTo>
                <a:lnTo>
                  <a:pt x="283" y="737"/>
                </a:lnTo>
                <a:lnTo>
                  <a:pt x="170" y="680"/>
                </a:lnTo>
                <a:lnTo>
                  <a:pt x="113" y="624"/>
                </a:lnTo>
                <a:lnTo>
                  <a:pt x="113" y="454"/>
                </a:lnTo>
                <a:lnTo>
                  <a:pt x="0" y="454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3" name="Freeform 955"/>
          <p:cNvSpPr>
            <a:spLocks/>
          </p:cNvSpPr>
          <p:nvPr/>
        </p:nvSpPr>
        <p:spPr bwMode="auto">
          <a:xfrm>
            <a:off x="5372321" y="4822670"/>
            <a:ext cx="250680" cy="434249"/>
          </a:xfrm>
          <a:custGeom>
            <a:avLst/>
            <a:gdLst>
              <a:gd name="T0" fmla="*/ 227 w 227"/>
              <a:gd name="T1" fmla="*/ 113 h 453"/>
              <a:gd name="T2" fmla="*/ 170 w 227"/>
              <a:gd name="T3" fmla="*/ 0 h 453"/>
              <a:gd name="T4" fmla="*/ 113 w 227"/>
              <a:gd name="T5" fmla="*/ 56 h 453"/>
              <a:gd name="T6" fmla="*/ 56 w 227"/>
              <a:gd name="T7" fmla="*/ 113 h 453"/>
              <a:gd name="T8" fmla="*/ 0 w 227"/>
              <a:gd name="T9" fmla="*/ 113 h 453"/>
              <a:gd name="T10" fmla="*/ 0 w 227"/>
              <a:gd name="T11" fmla="*/ 170 h 453"/>
              <a:gd name="T12" fmla="*/ 56 w 227"/>
              <a:gd name="T13" fmla="*/ 226 h 453"/>
              <a:gd name="T14" fmla="*/ 0 w 227"/>
              <a:gd name="T15" fmla="*/ 283 h 453"/>
              <a:gd name="T16" fmla="*/ 0 w 227"/>
              <a:gd name="T17" fmla="*/ 397 h 453"/>
              <a:gd name="T18" fmla="*/ 56 w 227"/>
              <a:gd name="T19" fmla="*/ 453 h 453"/>
              <a:gd name="T20" fmla="*/ 170 w 227"/>
              <a:gd name="T21" fmla="*/ 397 h 453"/>
              <a:gd name="T22" fmla="*/ 170 w 227"/>
              <a:gd name="T23" fmla="*/ 170 h 453"/>
              <a:gd name="T24" fmla="*/ 227 w 227"/>
              <a:gd name="T25" fmla="*/ 11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53">
                <a:moveTo>
                  <a:pt x="227" y="113"/>
                </a:moveTo>
                <a:lnTo>
                  <a:pt x="170" y="0"/>
                </a:lnTo>
                <a:lnTo>
                  <a:pt x="113" y="56"/>
                </a:lnTo>
                <a:lnTo>
                  <a:pt x="56" y="113"/>
                </a:lnTo>
                <a:lnTo>
                  <a:pt x="0" y="113"/>
                </a:lnTo>
                <a:lnTo>
                  <a:pt x="0" y="170"/>
                </a:lnTo>
                <a:lnTo>
                  <a:pt x="56" y="226"/>
                </a:lnTo>
                <a:lnTo>
                  <a:pt x="0" y="283"/>
                </a:lnTo>
                <a:lnTo>
                  <a:pt x="0" y="397"/>
                </a:lnTo>
                <a:lnTo>
                  <a:pt x="56" y="453"/>
                </a:lnTo>
                <a:lnTo>
                  <a:pt x="170" y="397"/>
                </a:lnTo>
                <a:lnTo>
                  <a:pt x="170" y="170"/>
                </a:lnTo>
                <a:lnTo>
                  <a:pt x="227" y="113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4" name="Freeform 956"/>
          <p:cNvSpPr>
            <a:spLocks/>
          </p:cNvSpPr>
          <p:nvPr/>
        </p:nvSpPr>
        <p:spPr bwMode="auto">
          <a:xfrm>
            <a:off x="5372320" y="4332823"/>
            <a:ext cx="375473" cy="326883"/>
          </a:xfrm>
          <a:custGeom>
            <a:avLst/>
            <a:gdLst>
              <a:gd name="T0" fmla="*/ 283 w 340"/>
              <a:gd name="T1" fmla="*/ 0 h 341"/>
              <a:gd name="T2" fmla="*/ 0 w 340"/>
              <a:gd name="T3" fmla="*/ 0 h 341"/>
              <a:gd name="T4" fmla="*/ 0 w 340"/>
              <a:gd name="T5" fmla="*/ 170 h 341"/>
              <a:gd name="T6" fmla="*/ 56 w 340"/>
              <a:gd name="T7" fmla="*/ 227 h 341"/>
              <a:gd name="T8" fmla="*/ 113 w 340"/>
              <a:gd name="T9" fmla="*/ 227 h 341"/>
              <a:gd name="T10" fmla="*/ 113 w 340"/>
              <a:gd name="T11" fmla="*/ 284 h 341"/>
              <a:gd name="T12" fmla="*/ 170 w 340"/>
              <a:gd name="T13" fmla="*/ 341 h 341"/>
              <a:gd name="T14" fmla="*/ 227 w 340"/>
              <a:gd name="T15" fmla="*/ 284 h 341"/>
              <a:gd name="T16" fmla="*/ 227 w 340"/>
              <a:gd name="T17" fmla="*/ 170 h 341"/>
              <a:gd name="T18" fmla="*/ 340 w 340"/>
              <a:gd name="T19" fmla="*/ 57 h 341"/>
              <a:gd name="T20" fmla="*/ 283 w 340"/>
              <a:gd name="T2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0" h="341">
                <a:moveTo>
                  <a:pt x="283" y="0"/>
                </a:moveTo>
                <a:lnTo>
                  <a:pt x="0" y="0"/>
                </a:lnTo>
                <a:lnTo>
                  <a:pt x="0" y="170"/>
                </a:lnTo>
                <a:lnTo>
                  <a:pt x="56" y="227"/>
                </a:lnTo>
                <a:lnTo>
                  <a:pt x="113" y="227"/>
                </a:lnTo>
                <a:lnTo>
                  <a:pt x="113" y="284"/>
                </a:lnTo>
                <a:lnTo>
                  <a:pt x="170" y="341"/>
                </a:lnTo>
                <a:lnTo>
                  <a:pt x="227" y="284"/>
                </a:lnTo>
                <a:lnTo>
                  <a:pt x="227" y="170"/>
                </a:lnTo>
                <a:lnTo>
                  <a:pt x="340" y="57"/>
                </a:lnTo>
                <a:lnTo>
                  <a:pt x="283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5" name="Freeform 961"/>
          <p:cNvSpPr>
            <a:spLocks/>
          </p:cNvSpPr>
          <p:nvPr/>
        </p:nvSpPr>
        <p:spPr bwMode="auto">
          <a:xfrm>
            <a:off x="3681590" y="5474524"/>
            <a:ext cx="876836" cy="761136"/>
          </a:xfrm>
          <a:custGeom>
            <a:avLst/>
            <a:gdLst>
              <a:gd name="T0" fmla="*/ 283 w 794"/>
              <a:gd name="T1" fmla="*/ 0 h 794"/>
              <a:gd name="T2" fmla="*/ 397 w 794"/>
              <a:gd name="T3" fmla="*/ 113 h 794"/>
              <a:gd name="T4" fmla="*/ 453 w 794"/>
              <a:gd name="T5" fmla="*/ 170 h 794"/>
              <a:gd name="T6" fmla="*/ 453 w 794"/>
              <a:gd name="T7" fmla="*/ 227 h 794"/>
              <a:gd name="T8" fmla="*/ 340 w 794"/>
              <a:gd name="T9" fmla="*/ 227 h 794"/>
              <a:gd name="T10" fmla="*/ 340 w 794"/>
              <a:gd name="T11" fmla="*/ 340 h 794"/>
              <a:gd name="T12" fmla="*/ 453 w 794"/>
              <a:gd name="T13" fmla="*/ 454 h 794"/>
              <a:gd name="T14" fmla="*/ 453 w 794"/>
              <a:gd name="T15" fmla="*/ 510 h 794"/>
              <a:gd name="T16" fmla="*/ 567 w 794"/>
              <a:gd name="T17" fmla="*/ 567 h 794"/>
              <a:gd name="T18" fmla="*/ 623 w 794"/>
              <a:gd name="T19" fmla="*/ 624 h 794"/>
              <a:gd name="T20" fmla="*/ 680 w 794"/>
              <a:gd name="T21" fmla="*/ 624 h 794"/>
              <a:gd name="T22" fmla="*/ 737 w 794"/>
              <a:gd name="T23" fmla="*/ 680 h 794"/>
              <a:gd name="T24" fmla="*/ 794 w 794"/>
              <a:gd name="T25" fmla="*/ 737 h 794"/>
              <a:gd name="T26" fmla="*/ 680 w 794"/>
              <a:gd name="T27" fmla="*/ 794 h 794"/>
              <a:gd name="T28" fmla="*/ 453 w 794"/>
              <a:gd name="T29" fmla="*/ 794 h 794"/>
              <a:gd name="T30" fmla="*/ 340 w 794"/>
              <a:gd name="T31" fmla="*/ 794 h 794"/>
              <a:gd name="T32" fmla="*/ 340 w 794"/>
              <a:gd name="T33" fmla="*/ 737 h 794"/>
              <a:gd name="T34" fmla="*/ 283 w 794"/>
              <a:gd name="T35" fmla="*/ 737 h 794"/>
              <a:gd name="T36" fmla="*/ 283 w 794"/>
              <a:gd name="T37" fmla="*/ 680 h 794"/>
              <a:gd name="T38" fmla="*/ 227 w 794"/>
              <a:gd name="T39" fmla="*/ 624 h 794"/>
              <a:gd name="T40" fmla="*/ 227 w 794"/>
              <a:gd name="T41" fmla="*/ 567 h 794"/>
              <a:gd name="T42" fmla="*/ 170 w 794"/>
              <a:gd name="T43" fmla="*/ 397 h 794"/>
              <a:gd name="T44" fmla="*/ 56 w 794"/>
              <a:gd name="T45" fmla="*/ 454 h 794"/>
              <a:gd name="T46" fmla="*/ 113 w 794"/>
              <a:gd name="T47" fmla="*/ 340 h 794"/>
              <a:gd name="T48" fmla="*/ 56 w 794"/>
              <a:gd name="T49" fmla="*/ 284 h 794"/>
              <a:gd name="T50" fmla="*/ 0 w 794"/>
              <a:gd name="T51" fmla="*/ 284 h 794"/>
              <a:gd name="T52" fmla="*/ 56 w 794"/>
              <a:gd name="T53" fmla="*/ 227 h 794"/>
              <a:gd name="T54" fmla="*/ 56 w 794"/>
              <a:gd name="T55" fmla="*/ 170 h 794"/>
              <a:gd name="T56" fmla="*/ 227 w 794"/>
              <a:gd name="T57" fmla="*/ 113 h 794"/>
              <a:gd name="T58" fmla="*/ 227 w 794"/>
              <a:gd name="T59" fmla="*/ 57 h 794"/>
              <a:gd name="T60" fmla="*/ 283 w 794"/>
              <a:gd name="T61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4" h="794">
                <a:moveTo>
                  <a:pt x="283" y="0"/>
                </a:moveTo>
                <a:lnTo>
                  <a:pt x="397" y="113"/>
                </a:lnTo>
                <a:lnTo>
                  <a:pt x="453" y="170"/>
                </a:lnTo>
                <a:lnTo>
                  <a:pt x="453" y="227"/>
                </a:lnTo>
                <a:lnTo>
                  <a:pt x="340" y="227"/>
                </a:lnTo>
                <a:lnTo>
                  <a:pt x="340" y="340"/>
                </a:lnTo>
                <a:lnTo>
                  <a:pt x="453" y="454"/>
                </a:lnTo>
                <a:lnTo>
                  <a:pt x="453" y="510"/>
                </a:lnTo>
                <a:lnTo>
                  <a:pt x="567" y="567"/>
                </a:lnTo>
                <a:lnTo>
                  <a:pt x="623" y="624"/>
                </a:lnTo>
                <a:lnTo>
                  <a:pt x="680" y="624"/>
                </a:lnTo>
                <a:lnTo>
                  <a:pt x="737" y="680"/>
                </a:lnTo>
                <a:lnTo>
                  <a:pt x="794" y="737"/>
                </a:lnTo>
                <a:lnTo>
                  <a:pt x="680" y="794"/>
                </a:lnTo>
                <a:lnTo>
                  <a:pt x="453" y="794"/>
                </a:lnTo>
                <a:lnTo>
                  <a:pt x="340" y="794"/>
                </a:lnTo>
                <a:lnTo>
                  <a:pt x="340" y="737"/>
                </a:lnTo>
                <a:lnTo>
                  <a:pt x="283" y="737"/>
                </a:lnTo>
                <a:lnTo>
                  <a:pt x="283" y="680"/>
                </a:lnTo>
                <a:lnTo>
                  <a:pt x="227" y="624"/>
                </a:lnTo>
                <a:lnTo>
                  <a:pt x="227" y="567"/>
                </a:lnTo>
                <a:lnTo>
                  <a:pt x="170" y="397"/>
                </a:lnTo>
                <a:lnTo>
                  <a:pt x="56" y="454"/>
                </a:lnTo>
                <a:lnTo>
                  <a:pt x="113" y="340"/>
                </a:lnTo>
                <a:lnTo>
                  <a:pt x="56" y="284"/>
                </a:lnTo>
                <a:lnTo>
                  <a:pt x="0" y="284"/>
                </a:lnTo>
                <a:lnTo>
                  <a:pt x="56" y="227"/>
                </a:lnTo>
                <a:lnTo>
                  <a:pt x="56" y="170"/>
                </a:lnTo>
                <a:lnTo>
                  <a:pt x="227" y="113"/>
                </a:lnTo>
                <a:lnTo>
                  <a:pt x="227" y="57"/>
                </a:lnTo>
                <a:lnTo>
                  <a:pt x="283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6" name="Freeform 962"/>
          <p:cNvSpPr>
            <a:spLocks/>
          </p:cNvSpPr>
          <p:nvPr/>
        </p:nvSpPr>
        <p:spPr bwMode="auto">
          <a:xfrm>
            <a:off x="3994115" y="5256921"/>
            <a:ext cx="752049" cy="924100"/>
          </a:xfrm>
          <a:custGeom>
            <a:avLst/>
            <a:gdLst>
              <a:gd name="T0" fmla="*/ 0 w 681"/>
              <a:gd name="T1" fmla="*/ 227 h 964"/>
              <a:gd name="T2" fmla="*/ 57 w 681"/>
              <a:gd name="T3" fmla="*/ 170 h 964"/>
              <a:gd name="T4" fmla="*/ 0 w 681"/>
              <a:gd name="T5" fmla="*/ 170 h 964"/>
              <a:gd name="T6" fmla="*/ 57 w 681"/>
              <a:gd name="T7" fmla="*/ 0 h 964"/>
              <a:gd name="T8" fmla="*/ 114 w 681"/>
              <a:gd name="T9" fmla="*/ 57 h 964"/>
              <a:gd name="T10" fmla="*/ 114 w 681"/>
              <a:gd name="T11" fmla="*/ 114 h 964"/>
              <a:gd name="T12" fmla="*/ 170 w 681"/>
              <a:gd name="T13" fmla="*/ 114 h 964"/>
              <a:gd name="T14" fmla="*/ 170 w 681"/>
              <a:gd name="T15" fmla="*/ 57 h 964"/>
              <a:gd name="T16" fmla="*/ 340 w 681"/>
              <a:gd name="T17" fmla="*/ 170 h 964"/>
              <a:gd name="T18" fmla="*/ 340 w 681"/>
              <a:gd name="T19" fmla="*/ 284 h 964"/>
              <a:gd name="T20" fmla="*/ 397 w 681"/>
              <a:gd name="T21" fmla="*/ 397 h 964"/>
              <a:gd name="T22" fmla="*/ 511 w 681"/>
              <a:gd name="T23" fmla="*/ 397 h 964"/>
              <a:gd name="T24" fmla="*/ 454 w 681"/>
              <a:gd name="T25" fmla="*/ 511 h 964"/>
              <a:gd name="T26" fmla="*/ 511 w 681"/>
              <a:gd name="T27" fmla="*/ 567 h 964"/>
              <a:gd name="T28" fmla="*/ 624 w 681"/>
              <a:gd name="T29" fmla="*/ 681 h 964"/>
              <a:gd name="T30" fmla="*/ 681 w 681"/>
              <a:gd name="T31" fmla="*/ 907 h 964"/>
              <a:gd name="T32" fmla="*/ 567 w 681"/>
              <a:gd name="T33" fmla="*/ 964 h 964"/>
              <a:gd name="T34" fmla="*/ 511 w 681"/>
              <a:gd name="T35" fmla="*/ 964 h 964"/>
              <a:gd name="T36" fmla="*/ 397 w 681"/>
              <a:gd name="T37" fmla="*/ 851 h 964"/>
              <a:gd name="T38" fmla="*/ 340 w 681"/>
              <a:gd name="T39" fmla="*/ 851 h 964"/>
              <a:gd name="T40" fmla="*/ 340 w 681"/>
              <a:gd name="T41" fmla="*/ 624 h 964"/>
              <a:gd name="T42" fmla="*/ 284 w 681"/>
              <a:gd name="T43" fmla="*/ 454 h 964"/>
              <a:gd name="T44" fmla="*/ 170 w 681"/>
              <a:gd name="T45" fmla="*/ 397 h 964"/>
              <a:gd name="T46" fmla="*/ 0 w 681"/>
              <a:gd name="T47" fmla="*/ 227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1" h="964">
                <a:moveTo>
                  <a:pt x="0" y="227"/>
                </a:moveTo>
                <a:lnTo>
                  <a:pt x="57" y="170"/>
                </a:lnTo>
                <a:lnTo>
                  <a:pt x="0" y="170"/>
                </a:lnTo>
                <a:lnTo>
                  <a:pt x="57" y="0"/>
                </a:lnTo>
                <a:lnTo>
                  <a:pt x="114" y="57"/>
                </a:lnTo>
                <a:lnTo>
                  <a:pt x="114" y="114"/>
                </a:lnTo>
                <a:lnTo>
                  <a:pt x="170" y="114"/>
                </a:lnTo>
                <a:lnTo>
                  <a:pt x="170" y="57"/>
                </a:lnTo>
                <a:lnTo>
                  <a:pt x="340" y="170"/>
                </a:lnTo>
                <a:lnTo>
                  <a:pt x="340" y="284"/>
                </a:lnTo>
                <a:lnTo>
                  <a:pt x="397" y="397"/>
                </a:lnTo>
                <a:lnTo>
                  <a:pt x="511" y="397"/>
                </a:lnTo>
                <a:lnTo>
                  <a:pt x="454" y="511"/>
                </a:lnTo>
                <a:lnTo>
                  <a:pt x="511" y="567"/>
                </a:lnTo>
                <a:lnTo>
                  <a:pt x="624" y="681"/>
                </a:lnTo>
                <a:lnTo>
                  <a:pt x="681" y="907"/>
                </a:lnTo>
                <a:lnTo>
                  <a:pt x="567" y="964"/>
                </a:lnTo>
                <a:lnTo>
                  <a:pt x="511" y="964"/>
                </a:lnTo>
                <a:lnTo>
                  <a:pt x="397" y="851"/>
                </a:lnTo>
                <a:lnTo>
                  <a:pt x="340" y="851"/>
                </a:lnTo>
                <a:lnTo>
                  <a:pt x="340" y="624"/>
                </a:lnTo>
                <a:lnTo>
                  <a:pt x="284" y="454"/>
                </a:lnTo>
                <a:lnTo>
                  <a:pt x="170" y="397"/>
                </a:lnTo>
                <a:lnTo>
                  <a:pt x="0" y="227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7" name="Freeform 963"/>
          <p:cNvSpPr>
            <a:spLocks/>
          </p:cNvSpPr>
          <p:nvPr/>
        </p:nvSpPr>
        <p:spPr bwMode="auto">
          <a:xfrm>
            <a:off x="4120012" y="5039320"/>
            <a:ext cx="813891" cy="1087059"/>
          </a:xfrm>
          <a:custGeom>
            <a:avLst/>
            <a:gdLst>
              <a:gd name="T0" fmla="*/ 567 w 737"/>
              <a:gd name="T1" fmla="*/ 1134 h 1134"/>
              <a:gd name="T2" fmla="*/ 680 w 737"/>
              <a:gd name="T3" fmla="*/ 1134 h 1134"/>
              <a:gd name="T4" fmla="*/ 680 w 737"/>
              <a:gd name="T5" fmla="*/ 964 h 1134"/>
              <a:gd name="T6" fmla="*/ 737 w 737"/>
              <a:gd name="T7" fmla="*/ 908 h 1134"/>
              <a:gd name="T8" fmla="*/ 623 w 737"/>
              <a:gd name="T9" fmla="*/ 794 h 1134"/>
              <a:gd name="T10" fmla="*/ 680 w 737"/>
              <a:gd name="T11" fmla="*/ 681 h 1134"/>
              <a:gd name="T12" fmla="*/ 623 w 737"/>
              <a:gd name="T13" fmla="*/ 567 h 1134"/>
              <a:gd name="T14" fmla="*/ 567 w 737"/>
              <a:gd name="T15" fmla="*/ 397 h 1134"/>
              <a:gd name="T16" fmla="*/ 567 w 737"/>
              <a:gd name="T17" fmla="*/ 284 h 1134"/>
              <a:gd name="T18" fmla="*/ 510 w 737"/>
              <a:gd name="T19" fmla="*/ 227 h 1134"/>
              <a:gd name="T20" fmla="*/ 283 w 737"/>
              <a:gd name="T21" fmla="*/ 114 h 1134"/>
              <a:gd name="T22" fmla="*/ 170 w 737"/>
              <a:gd name="T23" fmla="*/ 0 h 1134"/>
              <a:gd name="T24" fmla="*/ 170 w 737"/>
              <a:gd name="T25" fmla="*/ 114 h 1134"/>
              <a:gd name="T26" fmla="*/ 170 w 737"/>
              <a:gd name="T27" fmla="*/ 171 h 1134"/>
              <a:gd name="T28" fmla="*/ 113 w 737"/>
              <a:gd name="T29" fmla="*/ 171 h 1134"/>
              <a:gd name="T30" fmla="*/ 0 w 737"/>
              <a:gd name="T31" fmla="*/ 171 h 1134"/>
              <a:gd name="T32" fmla="*/ 56 w 737"/>
              <a:gd name="T33" fmla="*/ 284 h 1134"/>
              <a:gd name="T34" fmla="*/ 226 w 737"/>
              <a:gd name="T35" fmla="*/ 397 h 1134"/>
              <a:gd name="T36" fmla="*/ 226 w 737"/>
              <a:gd name="T37" fmla="*/ 511 h 1134"/>
              <a:gd name="T38" fmla="*/ 283 w 737"/>
              <a:gd name="T39" fmla="*/ 624 h 1134"/>
              <a:gd name="T40" fmla="*/ 397 w 737"/>
              <a:gd name="T41" fmla="*/ 624 h 1134"/>
              <a:gd name="T42" fmla="*/ 340 w 737"/>
              <a:gd name="T43" fmla="*/ 738 h 1134"/>
              <a:gd name="T44" fmla="*/ 510 w 737"/>
              <a:gd name="T45" fmla="*/ 908 h 1134"/>
              <a:gd name="T46" fmla="*/ 567 w 737"/>
              <a:gd name="T47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37" h="1134">
                <a:moveTo>
                  <a:pt x="567" y="1134"/>
                </a:moveTo>
                <a:lnTo>
                  <a:pt x="680" y="1134"/>
                </a:lnTo>
                <a:lnTo>
                  <a:pt x="680" y="964"/>
                </a:lnTo>
                <a:lnTo>
                  <a:pt x="737" y="908"/>
                </a:lnTo>
                <a:lnTo>
                  <a:pt x="623" y="794"/>
                </a:lnTo>
                <a:lnTo>
                  <a:pt x="680" y="681"/>
                </a:lnTo>
                <a:lnTo>
                  <a:pt x="623" y="567"/>
                </a:lnTo>
                <a:lnTo>
                  <a:pt x="567" y="397"/>
                </a:lnTo>
                <a:lnTo>
                  <a:pt x="567" y="284"/>
                </a:lnTo>
                <a:lnTo>
                  <a:pt x="510" y="227"/>
                </a:lnTo>
                <a:lnTo>
                  <a:pt x="283" y="114"/>
                </a:lnTo>
                <a:lnTo>
                  <a:pt x="170" y="0"/>
                </a:lnTo>
                <a:lnTo>
                  <a:pt x="170" y="114"/>
                </a:lnTo>
                <a:lnTo>
                  <a:pt x="170" y="171"/>
                </a:lnTo>
                <a:lnTo>
                  <a:pt x="113" y="171"/>
                </a:lnTo>
                <a:lnTo>
                  <a:pt x="0" y="171"/>
                </a:lnTo>
                <a:lnTo>
                  <a:pt x="56" y="284"/>
                </a:lnTo>
                <a:lnTo>
                  <a:pt x="226" y="397"/>
                </a:lnTo>
                <a:lnTo>
                  <a:pt x="226" y="511"/>
                </a:lnTo>
                <a:lnTo>
                  <a:pt x="283" y="624"/>
                </a:lnTo>
                <a:lnTo>
                  <a:pt x="397" y="624"/>
                </a:lnTo>
                <a:lnTo>
                  <a:pt x="340" y="738"/>
                </a:lnTo>
                <a:lnTo>
                  <a:pt x="510" y="908"/>
                </a:lnTo>
                <a:lnTo>
                  <a:pt x="567" y="1134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8" name="Freeform 964"/>
          <p:cNvSpPr>
            <a:spLocks/>
          </p:cNvSpPr>
          <p:nvPr/>
        </p:nvSpPr>
        <p:spPr bwMode="auto">
          <a:xfrm>
            <a:off x="4307746" y="4985633"/>
            <a:ext cx="312525" cy="217603"/>
          </a:xfrm>
          <a:custGeom>
            <a:avLst/>
            <a:gdLst>
              <a:gd name="T0" fmla="*/ 0 w 283"/>
              <a:gd name="T1" fmla="*/ 56 h 227"/>
              <a:gd name="T2" fmla="*/ 0 w 283"/>
              <a:gd name="T3" fmla="*/ 0 h 227"/>
              <a:gd name="T4" fmla="*/ 178 w 283"/>
              <a:gd name="T5" fmla="*/ 110 h 227"/>
              <a:gd name="T6" fmla="*/ 283 w 283"/>
              <a:gd name="T7" fmla="*/ 170 h 227"/>
              <a:gd name="T8" fmla="*/ 227 w 283"/>
              <a:gd name="T9" fmla="*/ 227 h 227"/>
              <a:gd name="T10" fmla="*/ 113 w 283"/>
              <a:gd name="T11" fmla="*/ 170 h 227"/>
              <a:gd name="T12" fmla="*/ 0 w 283"/>
              <a:gd name="T13" fmla="*/ 5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227">
                <a:moveTo>
                  <a:pt x="0" y="56"/>
                </a:moveTo>
                <a:lnTo>
                  <a:pt x="0" y="0"/>
                </a:lnTo>
                <a:lnTo>
                  <a:pt x="178" y="110"/>
                </a:lnTo>
                <a:lnTo>
                  <a:pt x="283" y="170"/>
                </a:lnTo>
                <a:lnTo>
                  <a:pt x="227" y="227"/>
                </a:lnTo>
                <a:lnTo>
                  <a:pt x="113" y="170"/>
                </a:lnTo>
                <a:lnTo>
                  <a:pt x="0" y="56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49" name="Freeform 965"/>
          <p:cNvSpPr>
            <a:spLocks/>
          </p:cNvSpPr>
          <p:nvPr/>
        </p:nvSpPr>
        <p:spPr bwMode="auto">
          <a:xfrm>
            <a:off x="4558430" y="4930994"/>
            <a:ext cx="750944" cy="1195383"/>
          </a:xfrm>
          <a:custGeom>
            <a:avLst/>
            <a:gdLst>
              <a:gd name="T0" fmla="*/ 283 w 680"/>
              <a:gd name="T1" fmla="*/ 1247 h 1247"/>
              <a:gd name="T2" fmla="*/ 397 w 680"/>
              <a:gd name="T3" fmla="*/ 1191 h 1247"/>
              <a:gd name="T4" fmla="*/ 453 w 680"/>
              <a:gd name="T5" fmla="*/ 1134 h 1247"/>
              <a:gd name="T6" fmla="*/ 453 w 680"/>
              <a:gd name="T7" fmla="*/ 1077 h 1247"/>
              <a:gd name="T8" fmla="*/ 680 w 680"/>
              <a:gd name="T9" fmla="*/ 964 h 1247"/>
              <a:gd name="T10" fmla="*/ 680 w 680"/>
              <a:gd name="T11" fmla="*/ 624 h 1247"/>
              <a:gd name="T12" fmla="*/ 510 w 680"/>
              <a:gd name="T13" fmla="*/ 567 h 1247"/>
              <a:gd name="T14" fmla="*/ 510 w 680"/>
              <a:gd name="T15" fmla="*/ 454 h 1247"/>
              <a:gd name="T16" fmla="*/ 397 w 680"/>
              <a:gd name="T17" fmla="*/ 340 h 1247"/>
              <a:gd name="T18" fmla="*/ 340 w 680"/>
              <a:gd name="T19" fmla="*/ 227 h 1247"/>
              <a:gd name="T20" fmla="*/ 340 w 680"/>
              <a:gd name="T21" fmla="*/ 113 h 1247"/>
              <a:gd name="T22" fmla="*/ 283 w 680"/>
              <a:gd name="T23" fmla="*/ 0 h 1247"/>
              <a:gd name="T24" fmla="*/ 226 w 680"/>
              <a:gd name="T25" fmla="*/ 0 h 1247"/>
              <a:gd name="T26" fmla="*/ 113 w 680"/>
              <a:gd name="T27" fmla="*/ 57 h 1247"/>
              <a:gd name="T28" fmla="*/ 56 w 680"/>
              <a:gd name="T29" fmla="*/ 113 h 1247"/>
              <a:gd name="T30" fmla="*/ 113 w 680"/>
              <a:gd name="T31" fmla="*/ 170 h 1247"/>
              <a:gd name="T32" fmla="*/ 56 w 680"/>
              <a:gd name="T33" fmla="*/ 227 h 1247"/>
              <a:gd name="T34" fmla="*/ 0 w 680"/>
              <a:gd name="T35" fmla="*/ 284 h 1247"/>
              <a:gd name="T36" fmla="*/ 113 w 680"/>
              <a:gd name="T37" fmla="*/ 340 h 1247"/>
              <a:gd name="T38" fmla="*/ 170 w 680"/>
              <a:gd name="T39" fmla="*/ 397 h 1247"/>
              <a:gd name="T40" fmla="*/ 170 w 680"/>
              <a:gd name="T41" fmla="*/ 510 h 1247"/>
              <a:gd name="T42" fmla="*/ 227 w 680"/>
              <a:gd name="T43" fmla="*/ 683 h 1247"/>
              <a:gd name="T44" fmla="*/ 283 w 680"/>
              <a:gd name="T45" fmla="*/ 794 h 1247"/>
              <a:gd name="T46" fmla="*/ 226 w 680"/>
              <a:gd name="T47" fmla="*/ 907 h 1247"/>
              <a:gd name="T48" fmla="*/ 340 w 680"/>
              <a:gd name="T49" fmla="*/ 1021 h 1247"/>
              <a:gd name="T50" fmla="*/ 283 w 680"/>
              <a:gd name="T51" fmla="*/ 1077 h 1247"/>
              <a:gd name="T52" fmla="*/ 283 w 680"/>
              <a:gd name="T53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80" h="1247">
                <a:moveTo>
                  <a:pt x="283" y="1247"/>
                </a:moveTo>
                <a:lnTo>
                  <a:pt x="397" y="1191"/>
                </a:lnTo>
                <a:lnTo>
                  <a:pt x="453" y="1134"/>
                </a:lnTo>
                <a:lnTo>
                  <a:pt x="453" y="1077"/>
                </a:lnTo>
                <a:lnTo>
                  <a:pt x="680" y="964"/>
                </a:lnTo>
                <a:lnTo>
                  <a:pt x="680" y="624"/>
                </a:lnTo>
                <a:lnTo>
                  <a:pt x="510" y="567"/>
                </a:lnTo>
                <a:lnTo>
                  <a:pt x="510" y="454"/>
                </a:lnTo>
                <a:lnTo>
                  <a:pt x="397" y="340"/>
                </a:lnTo>
                <a:lnTo>
                  <a:pt x="340" y="227"/>
                </a:lnTo>
                <a:lnTo>
                  <a:pt x="340" y="113"/>
                </a:lnTo>
                <a:lnTo>
                  <a:pt x="283" y="0"/>
                </a:lnTo>
                <a:lnTo>
                  <a:pt x="226" y="0"/>
                </a:lnTo>
                <a:lnTo>
                  <a:pt x="113" y="57"/>
                </a:lnTo>
                <a:lnTo>
                  <a:pt x="56" y="113"/>
                </a:lnTo>
                <a:lnTo>
                  <a:pt x="113" y="170"/>
                </a:lnTo>
                <a:lnTo>
                  <a:pt x="56" y="227"/>
                </a:lnTo>
                <a:lnTo>
                  <a:pt x="0" y="284"/>
                </a:lnTo>
                <a:lnTo>
                  <a:pt x="113" y="340"/>
                </a:lnTo>
                <a:lnTo>
                  <a:pt x="170" y="397"/>
                </a:lnTo>
                <a:lnTo>
                  <a:pt x="170" y="510"/>
                </a:lnTo>
                <a:lnTo>
                  <a:pt x="227" y="683"/>
                </a:lnTo>
                <a:lnTo>
                  <a:pt x="283" y="794"/>
                </a:lnTo>
                <a:lnTo>
                  <a:pt x="226" y="907"/>
                </a:lnTo>
                <a:lnTo>
                  <a:pt x="340" y="1021"/>
                </a:lnTo>
                <a:lnTo>
                  <a:pt x="283" y="1077"/>
                </a:lnTo>
                <a:lnTo>
                  <a:pt x="283" y="1247"/>
                </a:lnTo>
                <a:close/>
              </a:path>
            </a:pathLst>
          </a:custGeom>
          <a:solidFill>
            <a:srgbClr val="FF5D37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0" name="Freeform 966"/>
          <p:cNvSpPr>
            <a:spLocks/>
          </p:cNvSpPr>
          <p:nvPr/>
        </p:nvSpPr>
        <p:spPr bwMode="auto">
          <a:xfrm>
            <a:off x="4244799" y="4822670"/>
            <a:ext cx="563206" cy="325927"/>
          </a:xfrm>
          <a:custGeom>
            <a:avLst/>
            <a:gdLst>
              <a:gd name="T0" fmla="*/ 113 w 510"/>
              <a:gd name="T1" fmla="*/ 0 h 340"/>
              <a:gd name="T2" fmla="*/ 0 w 510"/>
              <a:gd name="T3" fmla="*/ 113 h 340"/>
              <a:gd name="T4" fmla="*/ 113 w 510"/>
              <a:gd name="T5" fmla="*/ 170 h 340"/>
              <a:gd name="T6" fmla="*/ 57 w 510"/>
              <a:gd name="T7" fmla="*/ 170 h 340"/>
              <a:gd name="T8" fmla="*/ 340 w 510"/>
              <a:gd name="T9" fmla="*/ 340 h 340"/>
              <a:gd name="T10" fmla="*/ 397 w 510"/>
              <a:gd name="T11" fmla="*/ 283 h 340"/>
              <a:gd name="T12" fmla="*/ 340 w 510"/>
              <a:gd name="T13" fmla="*/ 226 h 340"/>
              <a:gd name="T14" fmla="*/ 397 w 510"/>
              <a:gd name="T15" fmla="*/ 170 h 340"/>
              <a:gd name="T16" fmla="*/ 510 w 510"/>
              <a:gd name="T17" fmla="*/ 113 h 340"/>
              <a:gd name="T18" fmla="*/ 284 w 510"/>
              <a:gd name="T19" fmla="*/ 56 h 340"/>
              <a:gd name="T20" fmla="*/ 284 w 510"/>
              <a:gd name="T21" fmla="*/ 113 h 340"/>
              <a:gd name="T22" fmla="*/ 113 w 510"/>
              <a:gd name="T23" fmla="*/ 113 h 340"/>
              <a:gd name="T24" fmla="*/ 113 w 510"/>
              <a:gd name="T2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340">
                <a:moveTo>
                  <a:pt x="113" y="0"/>
                </a:moveTo>
                <a:lnTo>
                  <a:pt x="0" y="113"/>
                </a:lnTo>
                <a:lnTo>
                  <a:pt x="113" y="170"/>
                </a:lnTo>
                <a:lnTo>
                  <a:pt x="57" y="170"/>
                </a:lnTo>
                <a:lnTo>
                  <a:pt x="340" y="340"/>
                </a:lnTo>
                <a:lnTo>
                  <a:pt x="397" y="283"/>
                </a:lnTo>
                <a:lnTo>
                  <a:pt x="340" y="226"/>
                </a:lnTo>
                <a:lnTo>
                  <a:pt x="397" y="170"/>
                </a:lnTo>
                <a:lnTo>
                  <a:pt x="510" y="113"/>
                </a:lnTo>
                <a:lnTo>
                  <a:pt x="284" y="56"/>
                </a:lnTo>
                <a:lnTo>
                  <a:pt x="284" y="113"/>
                </a:lnTo>
                <a:lnTo>
                  <a:pt x="113" y="113"/>
                </a:lnTo>
                <a:lnTo>
                  <a:pt x="113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1" name="Freeform 968"/>
          <p:cNvSpPr>
            <a:spLocks/>
          </p:cNvSpPr>
          <p:nvPr/>
        </p:nvSpPr>
        <p:spPr bwMode="auto">
          <a:xfrm>
            <a:off x="4495480" y="4659708"/>
            <a:ext cx="375473" cy="271285"/>
          </a:xfrm>
          <a:custGeom>
            <a:avLst/>
            <a:gdLst>
              <a:gd name="T0" fmla="*/ 57 w 340"/>
              <a:gd name="T1" fmla="*/ 0 h 283"/>
              <a:gd name="T2" fmla="*/ 0 w 340"/>
              <a:gd name="T3" fmla="*/ 113 h 283"/>
              <a:gd name="T4" fmla="*/ 57 w 340"/>
              <a:gd name="T5" fmla="*/ 226 h 283"/>
              <a:gd name="T6" fmla="*/ 283 w 340"/>
              <a:gd name="T7" fmla="*/ 283 h 283"/>
              <a:gd name="T8" fmla="*/ 340 w 340"/>
              <a:gd name="T9" fmla="*/ 283 h 283"/>
              <a:gd name="T10" fmla="*/ 340 w 340"/>
              <a:gd name="T11" fmla="*/ 226 h 283"/>
              <a:gd name="T12" fmla="*/ 283 w 340"/>
              <a:gd name="T13" fmla="*/ 170 h 283"/>
              <a:gd name="T14" fmla="*/ 283 w 340"/>
              <a:gd name="T15" fmla="*/ 113 h 283"/>
              <a:gd name="T16" fmla="*/ 170 w 340"/>
              <a:gd name="T17" fmla="*/ 56 h 283"/>
              <a:gd name="T18" fmla="*/ 113 w 340"/>
              <a:gd name="T19" fmla="*/ 113 h 283"/>
              <a:gd name="T20" fmla="*/ 113 w 340"/>
              <a:gd name="T21" fmla="*/ 56 h 283"/>
              <a:gd name="T22" fmla="*/ 57 w 340"/>
              <a:gd name="T2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0" h="283">
                <a:moveTo>
                  <a:pt x="57" y="0"/>
                </a:moveTo>
                <a:lnTo>
                  <a:pt x="0" y="113"/>
                </a:lnTo>
                <a:lnTo>
                  <a:pt x="57" y="226"/>
                </a:lnTo>
                <a:lnTo>
                  <a:pt x="283" y="283"/>
                </a:lnTo>
                <a:lnTo>
                  <a:pt x="340" y="283"/>
                </a:lnTo>
                <a:lnTo>
                  <a:pt x="340" y="226"/>
                </a:lnTo>
                <a:lnTo>
                  <a:pt x="283" y="170"/>
                </a:lnTo>
                <a:lnTo>
                  <a:pt x="283" y="113"/>
                </a:lnTo>
                <a:lnTo>
                  <a:pt x="170" y="56"/>
                </a:lnTo>
                <a:lnTo>
                  <a:pt x="113" y="113"/>
                </a:lnTo>
                <a:lnTo>
                  <a:pt x="113" y="56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2" name="Freeform 969"/>
          <p:cNvSpPr>
            <a:spLocks/>
          </p:cNvSpPr>
          <p:nvPr/>
        </p:nvSpPr>
        <p:spPr bwMode="auto">
          <a:xfrm>
            <a:off x="4495480" y="4279141"/>
            <a:ext cx="1252310" cy="1250022"/>
          </a:xfrm>
          <a:custGeom>
            <a:avLst/>
            <a:gdLst>
              <a:gd name="T0" fmla="*/ 340 w 1134"/>
              <a:gd name="T1" fmla="*/ 0 h 1304"/>
              <a:gd name="T2" fmla="*/ 227 w 1134"/>
              <a:gd name="T3" fmla="*/ 0 h 1304"/>
              <a:gd name="T4" fmla="*/ 283 w 1134"/>
              <a:gd name="T5" fmla="*/ 56 h 1304"/>
              <a:gd name="T6" fmla="*/ 113 w 1134"/>
              <a:gd name="T7" fmla="*/ 0 h 1304"/>
              <a:gd name="T8" fmla="*/ 170 w 1134"/>
              <a:gd name="T9" fmla="*/ 113 h 1304"/>
              <a:gd name="T10" fmla="*/ 397 w 1134"/>
              <a:gd name="T11" fmla="*/ 113 h 1304"/>
              <a:gd name="T12" fmla="*/ 283 w 1134"/>
              <a:gd name="T13" fmla="*/ 170 h 1304"/>
              <a:gd name="T14" fmla="*/ 283 w 1134"/>
              <a:gd name="T15" fmla="*/ 283 h 1304"/>
              <a:gd name="T16" fmla="*/ 227 w 1134"/>
              <a:gd name="T17" fmla="*/ 170 h 1304"/>
              <a:gd name="T18" fmla="*/ 170 w 1134"/>
              <a:gd name="T19" fmla="*/ 170 h 1304"/>
              <a:gd name="T20" fmla="*/ 170 w 1134"/>
              <a:gd name="T21" fmla="*/ 226 h 1304"/>
              <a:gd name="T22" fmla="*/ 113 w 1134"/>
              <a:gd name="T23" fmla="*/ 226 h 1304"/>
              <a:gd name="T24" fmla="*/ 57 w 1134"/>
              <a:gd name="T25" fmla="*/ 56 h 1304"/>
              <a:gd name="T26" fmla="*/ 0 w 1134"/>
              <a:gd name="T27" fmla="*/ 56 h 1304"/>
              <a:gd name="T28" fmla="*/ 57 w 1134"/>
              <a:gd name="T29" fmla="*/ 340 h 1304"/>
              <a:gd name="T30" fmla="*/ 227 w 1134"/>
              <a:gd name="T31" fmla="*/ 340 h 1304"/>
              <a:gd name="T32" fmla="*/ 170 w 1134"/>
              <a:gd name="T33" fmla="*/ 397 h 1304"/>
              <a:gd name="T34" fmla="*/ 113 w 1134"/>
              <a:gd name="T35" fmla="*/ 510 h 1304"/>
              <a:gd name="T36" fmla="*/ 170 w 1134"/>
              <a:gd name="T37" fmla="*/ 453 h 1304"/>
              <a:gd name="T38" fmla="*/ 283 w 1134"/>
              <a:gd name="T39" fmla="*/ 510 h 1304"/>
              <a:gd name="T40" fmla="*/ 283 w 1134"/>
              <a:gd name="T41" fmla="*/ 567 h 1304"/>
              <a:gd name="T42" fmla="*/ 340 w 1134"/>
              <a:gd name="T43" fmla="*/ 623 h 1304"/>
              <a:gd name="T44" fmla="*/ 340 w 1134"/>
              <a:gd name="T45" fmla="*/ 680 h 1304"/>
              <a:gd name="T46" fmla="*/ 397 w 1134"/>
              <a:gd name="T47" fmla="*/ 793 h 1304"/>
              <a:gd name="T48" fmla="*/ 397 w 1134"/>
              <a:gd name="T49" fmla="*/ 907 h 1304"/>
              <a:gd name="T50" fmla="*/ 454 w 1134"/>
              <a:gd name="T51" fmla="*/ 1020 h 1304"/>
              <a:gd name="T52" fmla="*/ 567 w 1134"/>
              <a:gd name="T53" fmla="*/ 1134 h 1304"/>
              <a:gd name="T54" fmla="*/ 567 w 1134"/>
              <a:gd name="T55" fmla="*/ 1247 h 1304"/>
              <a:gd name="T56" fmla="*/ 737 w 1134"/>
              <a:gd name="T57" fmla="*/ 1304 h 1304"/>
              <a:gd name="T58" fmla="*/ 737 w 1134"/>
              <a:gd name="T59" fmla="*/ 1247 h 1304"/>
              <a:gd name="T60" fmla="*/ 850 w 1134"/>
              <a:gd name="T61" fmla="*/ 1077 h 1304"/>
              <a:gd name="T62" fmla="*/ 850 w 1134"/>
              <a:gd name="T63" fmla="*/ 1020 h 1304"/>
              <a:gd name="T64" fmla="*/ 794 w 1134"/>
              <a:gd name="T65" fmla="*/ 964 h 1304"/>
              <a:gd name="T66" fmla="*/ 794 w 1134"/>
              <a:gd name="T67" fmla="*/ 850 h 1304"/>
              <a:gd name="T68" fmla="*/ 850 w 1134"/>
              <a:gd name="T69" fmla="*/ 793 h 1304"/>
              <a:gd name="T70" fmla="*/ 794 w 1134"/>
              <a:gd name="T71" fmla="*/ 737 h 1304"/>
              <a:gd name="T72" fmla="*/ 794 w 1134"/>
              <a:gd name="T73" fmla="*/ 680 h 1304"/>
              <a:gd name="T74" fmla="*/ 850 w 1134"/>
              <a:gd name="T75" fmla="*/ 680 h 1304"/>
              <a:gd name="T76" fmla="*/ 964 w 1134"/>
              <a:gd name="T77" fmla="*/ 567 h 1304"/>
              <a:gd name="T78" fmla="*/ 1021 w 1134"/>
              <a:gd name="T79" fmla="*/ 680 h 1304"/>
              <a:gd name="T80" fmla="*/ 1134 w 1134"/>
              <a:gd name="T81" fmla="*/ 680 h 1304"/>
              <a:gd name="T82" fmla="*/ 1134 w 1134"/>
              <a:gd name="T83" fmla="*/ 510 h 1304"/>
              <a:gd name="T84" fmla="*/ 1021 w 1134"/>
              <a:gd name="T85" fmla="*/ 340 h 1304"/>
              <a:gd name="T86" fmla="*/ 964 w 1134"/>
              <a:gd name="T87" fmla="*/ 397 h 1304"/>
              <a:gd name="T88" fmla="*/ 907 w 1134"/>
              <a:gd name="T89" fmla="*/ 340 h 1304"/>
              <a:gd name="T90" fmla="*/ 907 w 1134"/>
              <a:gd name="T91" fmla="*/ 283 h 1304"/>
              <a:gd name="T92" fmla="*/ 850 w 1134"/>
              <a:gd name="T93" fmla="*/ 283 h 1304"/>
              <a:gd name="T94" fmla="*/ 794 w 1134"/>
              <a:gd name="T95" fmla="*/ 226 h 1304"/>
              <a:gd name="T96" fmla="*/ 794 w 1134"/>
              <a:gd name="T97" fmla="*/ 56 h 1304"/>
              <a:gd name="T98" fmla="*/ 624 w 1134"/>
              <a:gd name="T99" fmla="*/ 113 h 1304"/>
              <a:gd name="T100" fmla="*/ 516 w 1134"/>
              <a:gd name="T101" fmla="*/ 56 h 1304"/>
              <a:gd name="T102" fmla="*/ 340 w 1134"/>
              <a:gd name="T103" fmla="*/ 0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4" h="1304">
                <a:moveTo>
                  <a:pt x="340" y="0"/>
                </a:moveTo>
                <a:lnTo>
                  <a:pt x="227" y="0"/>
                </a:lnTo>
                <a:lnTo>
                  <a:pt x="283" y="56"/>
                </a:lnTo>
                <a:lnTo>
                  <a:pt x="113" y="0"/>
                </a:lnTo>
                <a:lnTo>
                  <a:pt x="170" y="113"/>
                </a:lnTo>
                <a:lnTo>
                  <a:pt x="397" y="113"/>
                </a:lnTo>
                <a:lnTo>
                  <a:pt x="283" y="170"/>
                </a:lnTo>
                <a:lnTo>
                  <a:pt x="283" y="283"/>
                </a:lnTo>
                <a:lnTo>
                  <a:pt x="227" y="170"/>
                </a:lnTo>
                <a:lnTo>
                  <a:pt x="170" y="170"/>
                </a:lnTo>
                <a:lnTo>
                  <a:pt x="170" y="226"/>
                </a:lnTo>
                <a:lnTo>
                  <a:pt x="113" y="226"/>
                </a:lnTo>
                <a:lnTo>
                  <a:pt x="57" y="56"/>
                </a:lnTo>
                <a:lnTo>
                  <a:pt x="0" y="56"/>
                </a:lnTo>
                <a:lnTo>
                  <a:pt x="57" y="340"/>
                </a:lnTo>
                <a:lnTo>
                  <a:pt x="227" y="340"/>
                </a:lnTo>
                <a:lnTo>
                  <a:pt x="170" y="397"/>
                </a:lnTo>
                <a:lnTo>
                  <a:pt x="113" y="510"/>
                </a:lnTo>
                <a:lnTo>
                  <a:pt x="170" y="453"/>
                </a:lnTo>
                <a:lnTo>
                  <a:pt x="283" y="510"/>
                </a:lnTo>
                <a:lnTo>
                  <a:pt x="283" y="567"/>
                </a:lnTo>
                <a:lnTo>
                  <a:pt x="340" y="623"/>
                </a:lnTo>
                <a:lnTo>
                  <a:pt x="340" y="680"/>
                </a:lnTo>
                <a:lnTo>
                  <a:pt x="397" y="793"/>
                </a:lnTo>
                <a:lnTo>
                  <a:pt x="397" y="907"/>
                </a:lnTo>
                <a:lnTo>
                  <a:pt x="454" y="1020"/>
                </a:lnTo>
                <a:lnTo>
                  <a:pt x="567" y="1134"/>
                </a:lnTo>
                <a:lnTo>
                  <a:pt x="567" y="1247"/>
                </a:lnTo>
                <a:lnTo>
                  <a:pt x="737" y="1304"/>
                </a:lnTo>
                <a:lnTo>
                  <a:pt x="737" y="1247"/>
                </a:lnTo>
                <a:lnTo>
                  <a:pt x="850" y="1077"/>
                </a:lnTo>
                <a:lnTo>
                  <a:pt x="850" y="1020"/>
                </a:lnTo>
                <a:lnTo>
                  <a:pt x="794" y="964"/>
                </a:lnTo>
                <a:lnTo>
                  <a:pt x="794" y="850"/>
                </a:lnTo>
                <a:lnTo>
                  <a:pt x="850" y="793"/>
                </a:lnTo>
                <a:lnTo>
                  <a:pt x="794" y="737"/>
                </a:lnTo>
                <a:lnTo>
                  <a:pt x="794" y="680"/>
                </a:lnTo>
                <a:lnTo>
                  <a:pt x="850" y="680"/>
                </a:lnTo>
                <a:lnTo>
                  <a:pt x="964" y="567"/>
                </a:lnTo>
                <a:lnTo>
                  <a:pt x="1021" y="680"/>
                </a:lnTo>
                <a:lnTo>
                  <a:pt x="1134" y="680"/>
                </a:lnTo>
                <a:lnTo>
                  <a:pt x="1134" y="510"/>
                </a:lnTo>
                <a:lnTo>
                  <a:pt x="1021" y="340"/>
                </a:lnTo>
                <a:lnTo>
                  <a:pt x="964" y="397"/>
                </a:lnTo>
                <a:lnTo>
                  <a:pt x="907" y="340"/>
                </a:lnTo>
                <a:lnTo>
                  <a:pt x="907" y="283"/>
                </a:lnTo>
                <a:lnTo>
                  <a:pt x="850" y="283"/>
                </a:lnTo>
                <a:lnTo>
                  <a:pt x="794" y="226"/>
                </a:lnTo>
                <a:lnTo>
                  <a:pt x="794" y="56"/>
                </a:lnTo>
                <a:lnTo>
                  <a:pt x="624" y="113"/>
                </a:lnTo>
                <a:lnTo>
                  <a:pt x="516" y="56"/>
                </a:lnTo>
                <a:lnTo>
                  <a:pt x="340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3" name="Freeform 1049"/>
          <p:cNvSpPr>
            <a:spLocks/>
          </p:cNvSpPr>
          <p:nvPr/>
        </p:nvSpPr>
        <p:spPr bwMode="auto">
          <a:xfrm>
            <a:off x="3618647" y="5746769"/>
            <a:ext cx="187737" cy="162963"/>
          </a:xfrm>
          <a:custGeom>
            <a:avLst/>
            <a:gdLst>
              <a:gd name="T0" fmla="*/ 57 w 170"/>
              <a:gd name="T1" fmla="*/ 0 h 170"/>
              <a:gd name="T2" fmla="*/ 0 w 170"/>
              <a:gd name="T3" fmla="*/ 56 h 170"/>
              <a:gd name="T4" fmla="*/ 0 w 170"/>
              <a:gd name="T5" fmla="*/ 113 h 170"/>
              <a:gd name="T6" fmla="*/ 57 w 170"/>
              <a:gd name="T7" fmla="*/ 170 h 170"/>
              <a:gd name="T8" fmla="*/ 113 w 170"/>
              <a:gd name="T9" fmla="*/ 170 h 170"/>
              <a:gd name="T10" fmla="*/ 170 w 170"/>
              <a:gd name="T11" fmla="*/ 56 h 170"/>
              <a:gd name="T12" fmla="*/ 113 w 170"/>
              <a:gd name="T13" fmla="*/ 0 h 170"/>
              <a:gd name="T14" fmla="*/ 57 w 170"/>
              <a:gd name="T1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170">
                <a:moveTo>
                  <a:pt x="57" y="0"/>
                </a:moveTo>
                <a:lnTo>
                  <a:pt x="0" y="56"/>
                </a:lnTo>
                <a:lnTo>
                  <a:pt x="0" y="113"/>
                </a:lnTo>
                <a:lnTo>
                  <a:pt x="57" y="170"/>
                </a:lnTo>
                <a:lnTo>
                  <a:pt x="113" y="170"/>
                </a:lnTo>
                <a:lnTo>
                  <a:pt x="170" y="56"/>
                </a:lnTo>
                <a:lnTo>
                  <a:pt x="113" y="0"/>
                </a:lnTo>
                <a:lnTo>
                  <a:pt x="57" y="0"/>
                </a:lnTo>
                <a:close/>
              </a:path>
            </a:pathLst>
          </a:custGeom>
          <a:pattFill prst="ltHorz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4" name="Freeform 1050"/>
          <p:cNvSpPr>
            <a:spLocks/>
          </p:cNvSpPr>
          <p:nvPr/>
        </p:nvSpPr>
        <p:spPr bwMode="auto">
          <a:xfrm>
            <a:off x="3430911" y="5800451"/>
            <a:ext cx="626154" cy="652814"/>
          </a:xfrm>
          <a:custGeom>
            <a:avLst/>
            <a:gdLst>
              <a:gd name="T0" fmla="*/ 170 w 567"/>
              <a:gd name="T1" fmla="*/ 0 h 681"/>
              <a:gd name="T2" fmla="*/ 0 w 567"/>
              <a:gd name="T3" fmla="*/ 114 h 681"/>
              <a:gd name="T4" fmla="*/ 57 w 567"/>
              <a:gd name="T5" fmla="*/ 170 h 681"/>
              <a:gd name="T6" fmla="*/ 57 w 567"/>
              <a:gd name="T7" fmla="*/ 227 h 681"/>
              <a:gd name="T8" fmla="*/ 227 w 567"/>
              <a:gd name="T9" fmla="*/ 567 h 681"/>
              <a:gd name="T10" fmla="*/ 227 w 567"/>
              <a:gd name="T11" fmla="*/ 624 h 681"/>
              <a:gd name="T12" fmla="*/ 283 w 567"/>
              <a:gd name="T13" fmla="*/ 681 h 681"/>
              <a:gd name="T14" fmla="*/ 340 w 567"/>
              <a:gd name="T15" fmla="*/ 624 h 681"/>
              <a:gd name="T16" fmla="*/ 454 w 567"/>
              <a:gd name="T17" fmla="*/ 567 h 681"/>
              <a:gd name="T18" fmla="*/ 510 w 567"/>
              <a:gd name="T19" fmla="*/ 567 h 681"/>
              <a:gd name="T20" fmla="*/ 510 w 567"/>
              <a:gd name="T21" fmla="*/ 511 h 681"/>
              <a:gd name="T22" fmla="*/ 567 w 567"/>
              <a:gd name="T23" fmla="*/ 454 h 681"/>
              <a:gd name="T24" fmla="*/ 567 w 567"/>
              <a:gd name="T25" fmla="*/ 397 h 681"/>
              <a:gd name="T26" fmla="*/ 510 w 567"/>
              <a:gd name="T27" fmla="*/ 397 h 681"/>
              <a:gd name="T28" fmla="*/ 510 w 567"/>
              <a:gd name="T29" fmla="*/ 340 h 681"/>
              <a:gd name="T30" fmla="*/ 454 w 567"/>
              <a:gd name="T31" fmla="*/ 284 h 681"/>
              <a:gd name="T32" fmla="*/ 454 w 567"/>
              <a:gd name="T33" fmla="*/ 227 h 681"/>
              <a:gd name="T34" fmla="*/ 397 w 567"/>
              <a:gd name="T35" fmla="*/ 57 h 681"/>
              <a:gd name="T36" fmla="*/ 283 w 567"/>
              <a:gd name="T37" fmla="*/ 114 h 681"/>
              <a:gd name="T38" fmla="*/ 227 w 567"/>
              <a:gd name="T39" fmla="*/ 114 h 681"/>
              <a:gd name="T40" fmla="*/ 170 w 567"/>
              <a:gd name="T41" fmla="*/ 57 h 681"/>
              <a:gd name="T42" fmla="*/ 170 w 567"/>
              <a:gd name="T4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681">
                <a:moveTo>
                  <a:pt x="170" y="0"/>
                </a:moveTo>
                <a:lnTo>
                  <a:pt x="0" y="114"/>
                </a:lnTo>
                <a:lnTo>
                  <a:pt x="57" y="170"/>
                </a:lnTo>
                <a:lnTo>
                  <a:pt x="57" y="227"/>
                </a:lnTo>
                <a:lnTo>
                  <a:pt x="227" y="567"/>
                </a:lnTo>
                <a:lnTo>
                  <a:pt x="227" y="624"/>
                </a:lnTo>
                <a:lnTo>
                  <a:pt x="283" y="681"/>
                </a:lnTo>
                <a:lnTo>
                  <a:pt x="340" y="624"/>
                </a:lnTo>
                <a:lnTo>
                  <a:pt x="454" y="567"/>
                </a:lnTo>
                <a:lnTo>
                  <a:pt x="510" y="567"/>
                </a:lnTo>
                <a:lnTo>
                  <a:pt x="510" y="511"/>
                </a:lnTo>
                <a:lnTo>
                  <a:pt x="567" y="454"/>
                </a:lnTo>
                <a:lnTo>
                  <a:pt x="567" y="397"/>
                </a:lnTo>
                <a:lnTo>
                  <a:pt x="510" y="397"/>
                </a:lnTo>
                <a:lnTo>
                  <a:pt x="510" y="340"/>
                </a:lnTo>
                <a:lnTo>
                  <a:pt x="454" y="284"/>
                </a:lnTo>
                <a:lnTo>
                  <a:pt x="454" y="227"/>
                </a:lnTo>
                <a:lnTo>
                  <a:pt x="397" y="57"/>
                </a:lnTo>
                <a:lnTo>
                  <a:pt x="283" y="114"/>
                </a:lnTo>
                <a:lnTo>
                  <a:pt x="227" y="114"/>
                </a:lnTo>
                <a:lnTo>
                  <a:pt x="170" y="57"/>
                </a:lnTo>
                <a:lnTo>
                  <a:pt x="170" y="0"/>
                </a:lnTo>
                <a:close/>
              </a:path>
            </a:pathLst>
          </a:custGeom>
          <a:pattFill prst="trellis">
            <a:fgClr>
              <a:srgbClr val="FF3300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55" name="角丸四角形 154"/>
          <p:cNvSpPr/>
          <p:nvPr/>
        </p:nvSpPr>
        <p:spPr bwMode="auto">
          <a:xfrm>
            <a:off x="4462481" y="155635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能勢町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 bwMode="auto">
          <a:xfrm>
            <a:off x="4980308" y="19410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豊能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 bwMode="auto">
          <a:xfrm>
            <a:off x="4911021" y="242580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 bwMode="auto">
          <a:xfrm>
            <a:off x="4433626" y="25764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 bwMode="auto">
          <a:xfrm>
            <a:off x="5309374" y="239414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茨木市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 bwMode="auto">
          <a:xfrm>
            <a:off x="5730514" y="227651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 bwMode="auto">
          <a:xfrm>
            <a:off x="6154734" y="211861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 bwMode="auto">
          <a:xfrm>
            <a:off x="6239964" y="26028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 bwMode="auto">
          <a:xfrm>
            <a:off x="6288713" y="308280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 bwMode="auto">
          <a:xfrm>
            <a:off x="5848121" y="306257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寝屋川市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角丸四角形 164"/>
          <p:cNvSpPr/>
          <p:nvPr/>
        </p:nvSpPr>
        <p:spPr bwMode="auto">
          <a:xfrm>
            <a:off x="5514762" y="298448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 bwMode="auto">
          <a:xfrm>
            <a:off x="4799924" y="296157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角丸四角形 166"/>
          <p:cNvSpPr/>
          <p:nvPr/>
        </p:nvSpPr>
        <p:spPr bwMode="auto">
          <a:xfrm>
            <a:off x="5391304" y="32855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角丸四角形 167"/>
          <p:cNvSpPr/>
          <p:nvPr/>
        </p:nvSpPr>
        <p:spPr bwMode="auto">
          <a:xfrm>
            <a:off x="5722639" y="332306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門真市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9" name="角丸四角形 168"/>
          <p:cNvSpPr/>
          <p:nvPr/>
        </p:nvSpPr>
        <p:spPr bwMode="auto">
          <a:xfrm>
            <a:off x="5993923" y="344681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 bwMode="auto">
          <a:xfrm>
            <a:off x="6198618" y="3301641"/>
            <a:ext cx="416155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四條畷</a:t>
            </a:r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 bwMode="auto">
          <a:xfrm>
            <a:off x="4936756" y="377564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角丸四角形 171"/>
          <p:cNvSpPr/>
          <p:nvPr/>
        </p:nvSpPr>
        <p:spPr bwMode="auto">
          <a:xfrm>
            <a:off x="5720790" y="3720998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東大阪市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 bwMode="auto">
          <a:xfrm>
            <a:off x="5841655" y="4079543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 bwMode="auto">
          <a:xfrm>
            <a:off x="6127902" y="432446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角丸四角形 174"/>
          <p:cNvSpPr/>
          <p:nvPr/>
        </p:nvSpPr>
        <p:spPr bwMode="auto">
          <a:xfrm>
            <a:off x="5734885" y="4377993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 bwMode="auto">
          <a:xfrm>
            <a:off x="4450896" y="511753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 bwMode="auto">
          <a:xfrm>
            <a:off x="2639304" y="641267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岬町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 bwMode="auto">
          <a:xfrm>
            <a:off x="5695579" y="465970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羽曳野市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 bwMode="auto">
          <a:xfrm>
            <a:off x="6079430" y="484533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0" name="角丸四角形 179"/>
          <p:cNvSpPr/>
          <p:nvPr/>
        </p:nvSpPr>
        <p:spPr bwMode="auto">
          <a:xfrm>
            <a:off x="6109613" y="511714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 bwMode="auto">
          <a:xfrm>
            <a:off x="5584364" y="5035135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富田林市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 bwMode="auto">
          <a:xfrm>
            <a:off x="5102474" y="4995983"/>
            <a:ext cx="429665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角丸四角形 182"/>
          <p:cNvSpPr/>
          <p:nvPr/>
        </p:nvSpPr>
        <p:spPr bwMode="auto">
          <a:xfrm>
            <a:off x="5986525" y="5416721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千早赤阪村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 bwMode="auto">
          <a:xfrm>
            <a:off x="5397096" y="5661168"/>
            <a:ext cx="520432" cy="115607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 bwMode="auto">
          <a:xfrm>
            <a:off x="4578108" y="4758715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 bwMode="auto">
          <a:xfrm>
            <a:off x="4367078" y="491158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7" name="角丸四角形 186"/>
          <p:cNvSpPr/>
          <p:nvPr/>
        </p:nvSpPr>
        <p:spPr bwMode="auto">
          <a:xfrm>
            <a:off x="4402596" y="5473619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岸和田市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8" name="角丸四角形 187"/>
          <p:cNvSpPr/>
          <p:nvPr/>
        </p:nvSpPr>
        <p:spPr bwMode="auto">
          <a:xfrm>
            <a:off x="4057064" y="544302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 bwMode="auto">
          <a:xfrm>
            <a:off x="3367412" y="569294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田尻町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角丸四角形 189"/>
          <p:cNvSpPr/>
          <p:nvPr/>
        </p:nvSpPr>
        <p:spPr bwMode="auto">
          <a:xfrm>
            <a:off x="4079347" y="5746768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熊取町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1" name="角丸四角形 190"/>
          <p:cNvSpPr/>
          <p:nvPr/>
        </p:nvSpPr>
        <p:spPr bwMode="auto">
          <a:xfrm>
            <a:off x="3967348" y="6012916"/>
            <a:ext cx="365288" cy="113460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泉佐野市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角丸四角形 191"/>
          <p:cNvSpPr/>
          <p:nvPr/>
        </p:nvSpPr>
        <p:spPr bwMode="auto">
          <a:xfrm>
            <a:off x="3610009" y="6022051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3191887" y="6182694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阪南市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5340844" y="4402402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松原市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 bwMode="auto">
          <a:xfrm>
            <a:off x="5041411" y="4699897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6" name="角丸四角形 195"/>
          <p:cNvSpPr/>
          <p:nvPr/>
        </p:nvSpPr>
        <p:spPr bwMode="auto">
          <a:xfrm>
            <a:off x="5166203" y="2952766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 bwMode="auto">
          <a:xfrm>
            <a:off x="4839848" y="5483530"/>
            <a:ext cx="267958" cy="117636"/>
          </a:xfrm>
          <a:prstGeom prst="roundRect">
            <a:avLst>
              <a:gd name="adj" fmla="val 5763"/>
            </a:avLst>
          </a:prstGeom>
          <a:solidFill>
            <a:schemeClr val="bg1"/>
          </a:solidFill>
          <a:ln w="63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600" u="none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endParaRPr lang="en-US" altLang="ja-JP" sz="600" u="none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953012" y="400787"/>
            <a:ext cx="6760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後期高齢者人口の増減率　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0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39510" y="361273"/>
            <a:ext cx="6869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市町村別高齢化率・高齢者１人あたりの生産年齢人口</a:t>
            </a:r>
            <a:endParaRPr lang="en-US" altLang="ja-JP" sz="1600" b="1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（</a:t>
            </a:r>
            <a:r>
              <a:rPr lang="en-US" altLang="ja-JP" sz="16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6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sz="16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600" b="1" u="non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775979" y="239672"/>
            <a:ext cx="3130021" cy="5858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出典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: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実績値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：総務省「平成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27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年国勢調査」（</a:t>
            </a:r>
            <a:r>
              <a:rPr lang="en-US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2016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  <a:p>
            <a:pPr eaLnBrk="0" fontAlgn="base" hangingPunct="0">
              <a:lnSpc>
                <a:spcPts val="1000"/>
              </a:lnSpc>
              <a:spcAft>
                <a:spcPts val="0"/>
              </a:spcAft>
            </a:pP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　・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2045</a:t>
            </a:r>
            <a:r>
              <a:rPr lang="ja-JP" alt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推計値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：国立社会保障・人口問題研究所「日本の地域別将来推計人口」（</a:t>
            </a:r>
            <a:r>
              <a:rPr lang="en-US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2018</a:t>
            </a:r>
            <a:r>
              <a:rPr lang="ja-JP" sz="500" u="none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年）から</a:t>
            </a:r>
            <a:r>
              <a:rPr lang="ja-JP" sz="500" u="none" kern="1200" dirty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Times New Roman"/>
              </a:rPr>
              <a:t>作成</a:t>
            </a:r>
            <a:endParaRPr lang="ja-JP" sz="500" u="none" dirty="0">
              <a:effectLst/>
              <a:latin typeface="ＭＳ Ｐゴシック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6226"/>
              </p:ext>
            </p:extLst>
          </p:nvPr>
        </p:nvGraphicFramePr>
        <p:xfrm>
          <a:off x="1506829" y="946030"/>
          <a:ext cx="7212168" cy="5750983"/>
        </p:xfrm>
        <a:graphic>
          <a:graphicData uri="http://schemas.openxmlformats.org/drawingml/2006/table">
            <a:tbl>
              <a:tblPr/>
              <a:tblGrid>
                <a:gridCol w="49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1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9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1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00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2015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2045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生産年齢人口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高齢者人口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高齢化率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高齢者１人あたりの生産年齢人口数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生産年齢人口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高齢者人口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高齢化率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高齢者１人あたりの生産年齢人口数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2,691,185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1,682,798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668,698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2,410,820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1,375,152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805,009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1.71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839,310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495,966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224,064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707,314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372,797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252,938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堺市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194,911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117,058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50,357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147,949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76,225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54,984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岸和田市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395,479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239,768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99,979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375,341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202,655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125,211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豊中市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103,069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26,342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88,593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33,207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池田市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374,468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232,245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84,369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2.75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365,925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198,700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123,287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吹田市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75,897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47,014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18,005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57,080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29,939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21,302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泉大津市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351,829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206,532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96,684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285,153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144,719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109,841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高槻市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88,694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53,387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21,996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67,659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35,034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24,718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貝塚市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143,042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79,995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39,163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98,836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47,654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守口市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404,152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233,387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105,394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314,755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149,524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133,262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枚方市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280,033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171,442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64,953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265,917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143,567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88,895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茨木市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268,800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158,364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72,703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219,128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117,259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76,049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八尾市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100,966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62,181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24,968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84,840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45,385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31,541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泉佐野市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113,984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69,034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30,821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70,713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32,737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31,302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富田林市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237,518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143,006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68,072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168,335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80,603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74,285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寝屋川市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106,987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61,214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33,289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1.84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64,701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26,154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33,902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0.77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河内長野市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120,750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70,991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34,335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81,916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40,730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33,654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松原市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123,217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74,562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31,077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85,693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43,192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33,745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大東市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186,109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114,623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42,145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2.72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166,540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89,049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56,843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和泉市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133,411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75,763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32,778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130,009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66,411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47,322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箕面市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71,112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43,343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18,719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43,697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21,976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17,428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柏原市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112,683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66,057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31,843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72,457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33,535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32,438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羽曳野市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123,576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74,181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34,289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71,760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35,800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29,907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門真市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85,007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52,471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20,623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67,024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37,272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22,163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33.1%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摂津市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56,529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33,597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15,223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36,807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18,075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14,958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高石市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65,438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38,975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17,413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51,562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26,302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19,601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藤井寺市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502,784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295,365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134,685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394,168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212,718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141,466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東大阪市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62,438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36,127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16,799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44,169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21,413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17,983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泉南市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56,075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33,271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14,261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39,621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19,831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15,848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四條畷市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76,435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45,681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20,048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55,605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26,221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23,619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交野市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57,792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34,114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15,419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47,344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23,453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18,480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大阪狭山市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54,276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31,830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15,566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33,443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14,882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15,549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0.96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阪南市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29,983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17,826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7,656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24,213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12,030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9,144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島本町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19,934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10,607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7,752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8,612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2,551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5,709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豊能町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10,256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5,864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3,569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1.64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4,295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1,221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2,943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68.5%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能勢町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17,298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10,145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4,737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13,273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6,713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忠岡町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44,435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26,634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11,412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33,135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16,762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12,914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熊取町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8,417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5,151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1,920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7,441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4,444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田尻町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15,938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8,553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5,787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7,395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2,861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4,062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54.9%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0.70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岬町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13,748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8,266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3,553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9,417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4,249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4,323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45.9%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0.98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太子町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0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16,126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9,441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4,672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10,497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4,623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5,080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0.91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河南町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26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5,378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2,691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2,186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40.6%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1.23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2,200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1,417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64.4%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0.49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千早赤阪村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2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8,839,469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5,341,654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2,278,324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2.34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7,335,352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3,910,455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2,657,302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36.2%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1.47</a:t>
                      </a:r>
                    </a:p>
                  </a:txBody>
                  <a:tcPr marL="4382" marR="4382" marT="438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府合計</a:t>
                      </a:r>
                    </a:p>
                  </a:txBody>
                  <a:tcPr marL="4382" marR="4382" marT="43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79628" y="355951"/>
            <a:ext cx="9426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市町村別人口の推移（</a:t>
            </a:r>
            <a:r>
              <a:rPr lang="en-US" altLang="ja-JP" sz="20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0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年→</a:t>
            </a:r>
            <a:r>
              <a:rPr lang="en-US" altLang="ja-JP" sz="20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sz="20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※2013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年公表値・</a:t>
            </a:r>
            <a:r>
              <a:rPr lang="en-US" altLang="ja-JP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年公表値比較</a:t>
            </a:r>
            <a:endParaRPr lang="ja-JP" altLang="en-US" b="1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426312" y="64394"/>
            <a:ext cx="3937579" cy="39915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l"/>
            <a:r>
              <a:rPr lang="ja-JP" altLang="en-US" sz="800" u="none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2015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実績値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：平成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年国勢調査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総務省統計局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/H28.10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公表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u="none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2040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推計値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：日本の地域別将来推計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月推計・平成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月推計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］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u="none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u="none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国立社会保障・人口問題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研究所 </a:t>
            </a:r>
            <a:r>
              <a: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H25.3/H30.3</a:t>
            </a:r>
            <a:r>
              <a: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公表）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542467"/>
              </p:ext>
            </p:extLst>
          </p:nvPr>
        </p:nvGraphicFramePr>
        <p:xfrm>
          <a:off x="21746" y="755113"/>
          <a:ext cx="9884253" cy="5169166"/>
        </p:xfrm>
        <a:graphic>
          <a:graphicData uri="http://schemas.openxmlformats.org/drawingml/2006/table">
            <a:tbl>
              <a:tblPr/>
              <a:tblGrid>
                <a:gridCol w="359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7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78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78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783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5994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76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9783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37448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総人口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年少人口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生産年齢人口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高齢人口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後期高齢人口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2018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年値比較</a:t>
                      </a:r>
                      <a:b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比較）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2018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年値比較</a:t>
                      </a:r>
                      <a:b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比較）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2018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年値比較</a:t>
                      </a:r>
                      <a:b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比較）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2018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年値比較</a:t>
                      </a:r>
                      <a:b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比較）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2018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年公表値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年値比較</a:t>
                      </a:r>
                      <a:b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</a:t>
                      </a:r>
                      <a:r>
                        <a:rPr lang="en-US" altLang="zh-TW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zh-TW" alt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比較）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2040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増減率</a:t>
                      </a:r>
                      <a:b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(2015→2040)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7,453,526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7,649,229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195,703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720,524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803,747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83,223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4,048,265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4,192,275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144,010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2,684,737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2,653,207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-31,530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1,471,843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1,433,265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-38,578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2,291,714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2,488,747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197,033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200,638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240,513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39,875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1,280,682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1,456,892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176,210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810,394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791,342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-19,052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442,134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416,765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-25,369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堺市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738,923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733,512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-5,411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80,102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84,462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4,360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407,897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397,443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-10,454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250,924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251,607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134,768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136,982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2,214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堺市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岸和田市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163,800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156,314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-7,486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18,189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17,754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-435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90,184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82,377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-7,807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55,427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56,183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29,799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30,303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岸和田市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豊中市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335,026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382,437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47,411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35,343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48,493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13,150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182,651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211,496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28,845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117,032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122,448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5,416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64,396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67,563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3,167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豊中市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池田市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84,125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91,537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7,412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8,010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10,309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2,299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45,058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48,205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3,147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31,057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33,023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1,966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17,908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18,967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1,059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池田市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吹田市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309,999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373,448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63,449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31,319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45,152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13,833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169,417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208,825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39,408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109,263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119,471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10,208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59,427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65,443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6,016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吹田市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泉大津市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64,889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60,249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-4,640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7,022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6,191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-831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35,570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32,529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-3,041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22,297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21,529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-768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11,672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10,966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-706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泉大津市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高槻市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317,356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297,147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-20,209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33,488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31,791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-1,697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172,994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155,824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-17,170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110,874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109,532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-1,342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60,555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61,128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高槻市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貝塚市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77,368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71,314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-6,054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9,070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8,363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-707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42,491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37,862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-4,629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25,807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25,089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-718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13,682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13,083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-599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貝塚市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守口市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114,981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106,418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-8,563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10,564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8,377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-2,187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62,851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53,599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-9,252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41,566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44,442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2,876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21,875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23,593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1,718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守口市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枚方市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343,339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333,405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-9,934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32,213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34,006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1,793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172,420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165,156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-7,264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138,706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134,243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-4,463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80,051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76,938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-3,113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枚方市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茨木市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256,399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271,829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15,430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28,721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34,243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5,522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140,903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151,174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10,271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86,775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86,412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-363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47,062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46,924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-138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茨木市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八尾市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214,972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228,057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13,085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21,077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26,761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5,684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114,907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124,352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9,445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78,988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76,944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-2,044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42,319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40,868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-1,451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八尾市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泉佐野市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89,989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88,245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-1,744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9,214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8,376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-838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51,070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48,601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-2,469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29,705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31,268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1,563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15,560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16,264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泉佐野市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富田林市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85,885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78,021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-7,864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6,952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7,442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43,386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37,292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-6,094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35,547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33,287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-2,260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21,391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19,765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-1,626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富田林市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寝屋川市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178,361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181,198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2,837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15,456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14,854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-602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90,600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91,138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72,305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75,206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2,901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39,938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39,959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寝屋川市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河内長野市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77,474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72,250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-5,224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6,104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5,348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-756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36,957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30,642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-6,315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34,413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36,260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1,847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21,833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22,862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1,029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河内長野市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94,521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88,191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-6,330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8,990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8,193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-797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50,231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45,126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-5,105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35,300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34,872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-428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18,991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18,448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-543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大東市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105,428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91,992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-13,436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10,649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9,397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-1,252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57,907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48,103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-9,804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36,872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34,492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-2,380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19,309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17,823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-1,486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大東市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和泉市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177,156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171,767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-5,389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20,016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21,294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1,278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96,413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94,044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-2,369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60,727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56,429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-4,298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32,849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29,336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-3,513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和泉市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箕面市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116,913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132,668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15,755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11,198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16,621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5,423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61,835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69,830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7,995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43,880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46,217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2,337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25,327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26,650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1,323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箕面市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柏原市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55,381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48,069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-7,312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5,021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4,784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-237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30,041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24,880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-5,161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20,319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18,405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-1,914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11,287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10,170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-1,117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柏原市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羽曳野市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94,368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79,208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-15,160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9,274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7,197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-2,077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49,868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38,358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-11,510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35,226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33,653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-1,573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20,053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18,823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-1,230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羽曳野市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門真市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100,592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79,546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-21,046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9,298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6,812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-2,486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55,533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41,380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-14,153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35,761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31,354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-4,407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17,796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15,706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-2,090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門真市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摂津市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68,237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69,999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1,762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7,251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7,938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37,914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39,804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1,890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23,072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22,257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-815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12,191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11,524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-667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摂津市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高石市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46,685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39,994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-6,691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4,980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4,095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-885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24,759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20,186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-4,573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16,946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15,713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-1,233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9,304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8,719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-585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高石市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藤井寺市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56,215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54,183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-2,032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5,812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5,968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30,910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28,549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-2,361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19,493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19,666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10,467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10,636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藤井寺市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東大阪市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389,030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412,782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23,752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33,082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41,993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8,911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201,700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227,751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26,051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154,248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143,038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-11,210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82,937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72,966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-9,971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東大阪市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54,349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47,317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-7,032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6,417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5,156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-1,261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29,461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23,777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-5,684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18,471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18,384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10,364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10,155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-209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四條畷市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48,314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42,409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-5,905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5,224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4,248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-976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25,313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22,117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-3,196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17,777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16,044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-1,733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9,208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7,843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-1,365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四條畷市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交野市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64,642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59,456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-5,186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6,607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6,221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34,423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29,341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-5,082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23,612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23,894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12,824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13,025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交野市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大阪狭山市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48,741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49,577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836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4,907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5,638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24,962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25,353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18,872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18,586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11,196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10,794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-402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大阪狭山市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阪南市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42,953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37,007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-5,946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4,151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3,393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-758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22,196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17,263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-4,933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16,606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16,351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-255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9,629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9,515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-114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阪南市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島本町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24,967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25,418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2,654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3,178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13,099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13,104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9,214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9,136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5,347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5,052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-295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島本町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豊能町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12,279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10,392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-1,887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-124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5,095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3,262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-1,833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6,602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6,672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4,639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4,702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豊能町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能勢町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6,342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5,188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-1,154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-103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2,458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1,593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-865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3,603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3,417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2,416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2,245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-171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能勢町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忠岡町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16,392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13,919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-2,473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1,931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1,476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-455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9,094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7,246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-1,848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5,367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5,197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-170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2,855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2,786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忠岡町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熊取町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39,382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35,351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-4,031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4,322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3,717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-605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21,490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18,460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-3,030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13,570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13,174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-396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7,809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7,508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-301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熊取町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田尻町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8,361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7,677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-684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1,249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836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-413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4,773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4,693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2,339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2,148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-191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1,120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1,127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田尻町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岬町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10,872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8,571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-2,301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838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555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-283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5,235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3,557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-1,678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4,799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4,459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-340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2,890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2,598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-292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岬町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太子町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11,020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19.8%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10,246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-774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1,035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49.1%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5,737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4,821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-916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4,248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4,477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229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2,468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2,554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太子町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河南町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12,467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11,523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-944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1,071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51.9%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-171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6,366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5,339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-1,027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5,030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5,284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3,052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35.4%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3,100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河南町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036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千早赤阪村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3,319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2,651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-668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118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75.2%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-84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1,414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47.6%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931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65.5%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-483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1,703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22.7%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1,602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▲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-101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1,145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23.3%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1,087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17.0%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-58 </a:t>
                      </a:r>
                    </a:p>
                  </a:txBody>
                  <a:tcPr marL="3212" marR="3212" marT="3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千早赤阪村</a:t>
                      </a:r>
                    </a:p>
                  </a:txBody>
                  <a:tcPr marL="3212" marR="3212" marT="3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9BA8-BB94-4665-BC34-EB61606445FB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22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chemeClr val="accent1"/>
        </a:solidFill>
        <a:ln w="317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3E2F46FEABD34B9CD159554CA377F5" ma:contentTypeVersion="0" ma:contentTypeDescription="新しいドキュメントを作成します。" ma:contentTypeScope="" ma:versionID="21b97b8ccb4f241c546f14431a6c6884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BE29DFF-849B-4B27-BCB9-93BE74CF97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03B34D-4543-473A-A302-FE9D5A96D4E6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729D48-7410-480B-948F-54341DE5D4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16271</TotalTime>
  <Words>9015</Words>
  <Application>Microsoft Office PowerPoint</Application>
  <PresentationFormat>A4 210 x 297 mm</PresentationFormat>
  <Paragraphs>5647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テーマ1</vt:lpstr>
      <vt:lpstr>大阪府内市町村の人口変動 （国立社会保障・人口問題研究所2018年3月公表データ　更新）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大阪発“地方分権改革”ビジョン  住民に身近な自治の実現と大阪・関西の自立的成長に向けて</dc:title>
  <dc:creator>大阪府職員端末機１７年度１２月調達</dc:creator>
  <cp:lastModifiedBy>今仲　昭喜</cp:lastModifiedBy>
  <cp:revision>1238</cp:revision>
  <cp:lastPrinted>2019-01-28T07:38:46Z</cp:lastPrinted>
  <dcterms:created xsi:type="dcterms:W3CDTF">2008-10-10T01:06:32Z</dcterms:created>
  <dcterms:modified xsi:type="dcterms:W3CDTF">2019-01-28T07:48:56Z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