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handoutMasterIdLst>
    <p:handoutMasterId r:id="rId4"/>
  </p:handoutMasterIdLst>
  <p:sldIdLst>
    <p:sldId id="256" r:id="rId2"/>
  </p:sldIdLst>
  <p:sldSz cx="13681075" cy="9601200"/>
  <p:notesSz cx="9934575" cy="14363700"/>
  <p:defaultTextStyle>
    <a:defPPr>
      <a:defRPr lang="ja-JP"/>
    </a:defPPr>
    <a:lvl1pPr marL="0" algn="l" defTabSz="1280160" rtl="0" eaLnBrk="1" latinLnBrk="0" hangingPunct="1">
      <a:defRPr kumimoji="1" sz="2500" kern="1200">
        <a:solidFill>
          <a:schemeClr val="tx1"/>
        </a:solidFill>
        <a:latin typeface="+mn-lt"/>
        <a:ea typeface="+mn-ea"/>
        <a:cs typeface="+mn-cs"/>
      </a:defRPr>
    </a:lvl1pPr>
    <a:lvl2pPr marL="640080" algn="l" defTabSz="1280160" rtl="0" eaLnBrk="1" latinLnBrk="0" hangingPunct="1">
      <a:defRPr kumimoji="1" sz="2500" kern="1200">
        <a:solidFill>
          <a:schemeClr val="tx1"/>
        </a:solidFill>
        <a:latin typeface="+mn-lt"/>
        <a:ea typeface="+mn-ea"/>
        <a:cs typeface="+mn-cs"/>
      </a:defRPr>
    </a:lvl2pPr>
    <a:lvl3pPr marL="1280160" algn="l" defTabSz="1280160" rtl="0" eaLnBrk="1" latinLnBrk="0" hangingPunct="1">
      <a:defRPr kumimoji="1" sz="2500" kern="1200">
        <a:solidFill>
          <a:schemeClr val="tx1"/>
        </a:solidFill>
        <a:latin typeface="+mn-lt"/>
        <a:ea typeface="+mn-ea"/>
        <a:cs typeface="+mn-cs"/>
      </a:defRPr>
    </a:lvl3pPr>
    <a:lvl4pPr marL="1920240" algn="l" defTabSz="1280160" rtl="0" eaLnBrk="1" latinLnBrk="0" hangingPunct="1">
      <a:defRPr kumimoji="1" sz="2500" kern="1200">
        <a:solidFill>
          <a:schemeClr val="tx1"/>
        </a:solidFill>
        <a:latin typeface="+mn-lt"/>
        <a:ea typeface="+mn-ea"/>
        <a:cs typeface="+mn-cs"/>
      </a:defRPr>
    </a:lvl4pPr>
    <a:lvl5pPr marL="2560320" algn="l" defTabSz="1280160" rtl="0" eaLnBrk="1" latinLnBrk="0" hangingPunct="1">
      <a:defRPr kumimoji="1" sz="2500" kern="1200">
        <a:solidFill>
          <a:schemeClr val="tx1"/>
        </a:solidFill>
        <a:latin typeface="+mn-lt"/>
        <a:ea typeface="+mn-ea"/>
        <a:cs typeface="+mn-cs"/>
      </a:defRPr>
    </a:lvl5pPr>
    <a:lvl6pPr marL="3200400" algn="l" defTabSz="1280160" rtl="0" eaLnBrk="1" latinLnBrk="0" hangingPunct="1">
      <a:defRPr kumimoji="1" sz="2500" kern="1200">
        <a:solidFill>
          <a:schemeClr val="tx1"/>
        </a:solidFill>
        <a:latin typeface="+mn-lt"/>
        <a:ea typeface="+mn-ea"/>
        <a:cs typeface="+mn-cs"/>
      </a:defRPr>
    </a:lvl6pPr>
    <a:lvl7pPr marL="3840480" algn="l" defTabSz="1280160" rtl="0" eaLnBrk="1" latinLnBrk="0" hangingPunct="1">
      <a:defRPr kumimoji="1" sz="2500" kern="1200">
        <a:solidFill>
          <a:schemeClr val="tx1"/>
        </a:solidFill>
        <a:latin typeface="+mn-lt"/>
        <a:ea typeface="+mn-ea"/>
        <a:cs typeface="+mn-cs"/>
      </a:defRPr>
    </a:lvl7pPr>
    <a:lvl8pPr marL="4480560" algn="l" defTabSz="1280160" rtl="0" eaLnBrk="1" latinLnBrk="0" hangingPunct="1">
      <a:defRPr kumimoji="1" sz="2500" kern="1200">
        <a:solidFill>
          <a:schemeClr val="tx1"/>
        </a:solidFill>
        <a:latin typeface="+mn-lt"/>
        <a:ea typeface="+mn-ea"/>
        <a:cs typeface="+mn-cs"/>
      </a:defRPr>
    </a:lvl8pPr>
    <a:lvl9pPr marL="5120640" algn="l" defTabSz="1280160" rtl="0" eaLnBrk="1" latinLnBrk="0" hangingPunct="1">
      <a:defRPr kumimoji="1" sz="25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024">
          <p15:clr>
            <a:srgbClr val="A4A3A4"/>
          </p15:clr>
        </p15:guide>
        <p15:guide id="2" pos="4310">
          <p15:clr>
            <a:srgbClr val="A4A3A4"/>
          </p15:clr>
        </p15:guide>
      </p15:sldGuideLst>
    </p:ext>
    <p:ext uri="{2D200454-40CA-4A62-9FC3-DE9A4176ACB9}">
      <p15:notesGuideLst xmlns:p15="http://schemas.microsoft.com/office/powerpoint/2012/main">
        <p15:guide id="1" orient="horz" pos="4525" userDrawn="1">
          <p15:clr>
            <a:srgbClr val="A4A3A4"/>
          </p15:clr>
        </p15:guide>
        <p15:guide id="2" pos="3130"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8B908"/>
    <a:srgbClr val="F99707"/>
    <a:srgbClr val="003F77"/>
    <a:srgbClr val="71C2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E9639D4-E3E2-4D34-9284-5A2195B3D0D7}" styleName="スタイル (淡色)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69012ECD-51FC-41F1-AA8D-1B2483CD663E}" styleName="淡色スタイル 2 - アクセント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FABFCF23-3B69-468F-B69F-88F6DE6A72F2}" styleName="中間スタイル 1 - アクセント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B301B821-A1FF-4177-AEE7-76D212191A09}" styleName="中間スタイル 1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616DA210-FB5B-4158-B5E0-FEB733F419BA}" styleName="スタイル (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11" autoAdjust="0"/>
    <p:restoredTop sz="94718" autoAdjust="0"/>
  </p:normalViewPr>
  <p:slideViewPr>
    <p:cSldViewPr>
      <p:cViewPr varScale="1">
        <p:scale>
          <a:sx n="53" d="100"/>
          <a:sy n="53" d="100"/>
        </p:scale>
        <p:origin x="1578" y="96"/>
      </p:cViewPr>
      <p:guideLst>
        <p:guide orient="horz" pos="3024"/>
        <p:guide pos="431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52" d="100"/>
          <a:sy n="52" d="100"/>
        </p:scale>
        <p:origin x="-2976" y="-96"/>
      </p:cViewPr>
      <p:guideLst>
        <p:guide orient="horz" pos="4525"/>
        <p:guide pos="313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4304674" cy="718071"/>
          </a:xfrm>
          <a:prstGeom prst="rect">
            <a:avLst/>
          </a:prstGeom>
        </p:spPr>
        <p:txBody>
          <a:bodyPr vert="horz" lIns="132631" tIns="66318" rIns="132631" bIns="66318" rtlCol="0"/>
          <a:lstStyle>
            <a:lvl1pPr algn="l">
              <a:defRPr sz="1700"/>
            </a:lvl1pPr>
          </a:lstStyle>
          <a:p>
            <a:endParaRPr kumimoji="1" lang="ja-JP" altLang="en-US"/>
          </a:p>
        </p:txBody>
      </p:sp>
      <p:sp>
        <p:nvSpPr>
          <p:cNvPr id="3" name="日付プレースホルダー 2"/>
          <p:cNvSpPr>
            <a:spLocks noGrp="1"/>
          </p:cNvSpPr>
          <p:nvPr>
            <p:ph type="dt" sz="quarter" idx="1"/>
          </p:nvPr>
        </p:nvSpPr>
        <p:spPr>
          <a:xfrm>
            <a:off x="5627590" y="0"/>
            <a:ext cx="4304674" cy="718071"/>
          </a:xfrm>
          <a:prstGeom prst="rect">
            <a:avLst/>
          </a:prstGeom>
        </p:spPr>
        <p:txBody>
          <a:bodyPr vert="horz" lIns="132631" tIns="66318" rIns="132631" bIns="66318" rtlCol="0"/>
          <a:lstStyle>
            <a:lvl1pPr algn="r">
              <a:defRPr sz="1700"/>
            </a:lvl1pPr>
          </a:lstStyle>
          <a:p>
            <a:fld id="{8131D1C8-1225-4569-A9EF-A2B2CB411AC0}" type="datetimeFigureOut">
              <a:rPr kumimoji="1" lang="ja-JP" altLang="en-US" smtClean="0"/>
              <a:t>2019/10/3</a:t>
            </a:fld>
            <a:endParaRPr kumimoji="1" lang="ja-JP" altLang="en-US"/>
          </a:p>
        </p:txBody>
      </p:sp>
      <p:sp>
        <p:nvSpPr>
          <p:cNvPr id="4" name="フッター プレースホルダー 3"/>
          <p:cNvSpPr>
            <a:spLocks noGrp="1"/>
          </p:cNvSpPr>
          <p:nvPr>
            <p:ph type="ftr" sz="quarter" idx="2"/>
          </p:nvPr>
        </p:nvSpPr>
        <p:spPr>
          <a:xfrm>
            <a:off x="1" y="13643340"/>
            <a:ext cx="4304674" cy="718070"/>
          </a:xfrm>
          <a:prstGeom prst="rect">
            <a:avLst/>
          </a:prstGeom>
        </p:spPr>
        <p:txBody>
          <a:bodyPr vert="horz" lIns="132631" tIns="66318" rIns="132631" bIns="66318" rtlCol="0" anchor="b"/>
          <a:lstStyle>
            <a:lvl1pPr algn="l">
              <a:defRPr sz="1700"/>
            </a:lvl1pPr>
          </a:lstStyle>
          <a:p>
            <a:endParaRPr kumimoji="1" lang="ja-JP" altLang="en-US"/>
          </a:p>
        </p:txBody>
      </p:sp>
      <p:sp>
        <p:nvSpPr>
          <p:cNvPr id="5" name="スライド番号プレースホルダー 4"/>
          <p:cNvSpPr>
            <a:spLocks noGrp="1"/>
          </p:cNvSpPr>
          <p:nvPr>
            <p:ph type="sldNum" sz="quarter" idx="3"/>
          </p:nvPr>
        </p:nvSpPr>
        <p:spPr>
          <a:xfrm>
            <a:off x="5627590" y="13643340"/>
            <a:ext cx="4304674" cy="718070"/>
          </a:xfrm>
          <a:prstGeom prst="rect">
            <a:avLst/>
          </a:prstGeom>
        </p:spPr>
        <p:txBody>
          <a:bodyPr vert="horz" lIns="132631" tIns="66318" rIns="132631" bIns="66318" rtlCol="0" anchor="b"/>
          <a:lstStyle>
            <a:lvl1pPr algn="r">
              <a:defRPr sz="1700"/>
            </a:lvl1pPr>
          </a:lstStyle>
          <a:p>
            <a:fld id="{C66DF045-8385-49D3-8FE1-6DFF4DB00624}" type="slidenum">
              <a:rPr kumimoji="1" lang="ja-JP" altLang="en-US" smtClean="0"/>
              <a:t>‹#›</a:t>
            </a:fld>
            <a:endParaRPr kumimoji="1" lang="ja-JP" altLang="en-US"/>
          </a:p>
        </p:txBody>
      </p:sp>
    </p:spTree>
    <p:extLst>
      <p:ext uri="{BB962C8B-B14F-4D97-AF65-F5344CB8AC3E}">
        <p14:creationId xmlns:p14="http://schemas.microsoft.com/office/powerpoint/2010/main" val="392491608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4304674" cy="718071"/>
          </a:xfrm>
          <a:prstGeom prst="rect">
            <a:avLst/>
          </a:prstGeom>
        </p:spPr>
        <p:txBody>
          <a:bodyPr vert="horz" lIns="132631" tIns="66318" rIns="132631" bIns="66318" rtlCol="0"/>
          <a:lstStyle>
            <a:lvl1pPr algn="l">
              <a:defRPr sz="1700"/>
            </a:lvl1pPr>
          </a:lstStyle>
          <a:p>
            <a:endParaRPr kumimoji="1" lang="ja-JP" altLang="en-US"/>
          </a:p>
        </p:txBody>
      </p:sp>
      <p:sp>
        <p:nvSpPr>
          <p:cNvPr id="3" name="日付プレースホルダー 2"/>
          <p:cNvSpPr>
            <a:spLocks noGrp="1"/>
          </p:cNvSpPr>
          <p:nvPr>
            <p:ph type="dt" idx="1"/>
          </p:nvPr>
        </p:nvSpPr>
        <p:spPr>
          <a:xfrm>
            <a:off x="5627590" y="0"/>
            <a:ext cx="4304674" cy="718071"/>
          </a:xfrm>
          <a:prstGeom prst="rect">
            <a:avLst/>
          </a:prstGeom>
        </p:spPr>
        <p:txBody>
          <a:bodyPr vert="horz" lIns="132631" tIns="66318" rIns="132631" bIns="66318" rtlCol="0"/>
          <a:lstStyle>
            <a:lvl1pPr algn="r">
              <a:defRPr sz="1700"/>
            </a:lvl1pPr>
          </a:lstStyle>
          <a:p>
            <a:fld id="{761B0DC7-0B02-4D1C-B801-38AF9E09A0B0}" type="datetimeFigureOut">
              <a:rPr kumimoji="1" lang="ja-JP" altLang="en-US" smtClean="0"/>
              <a:t>2019/10/3</a:t>
            </a:fld>
            <a:endParaRPr kumimoji="1" lang="ja-JP" altLang="en-US"/>
          </a:p>
        </p:txBody>
      </p:sp>
      <p:sp>
        <p:nvSpPr>
          <p:cNvPr id="4" name="スライド イメージ プレースホルダー 3"/>
          <p:cNvSpPr>
            <a:spLocks noGrp="1" noRot="1" noChangeAspect="1"/>
          </p:cNvSpPr>
          <p:nvPr>
            <p:ph type="sldImg" idx="2"/>
          </p:nvPr>
        </p:nvSpPr>
        <p:spPr>
          <a:xfrm>
            <a:off x="1133475" y="1081088"/>
            <a:ext cx="7667625" cy="5381625"/>
          </a:xfrm>
          <a:prstGeom prst="rect">
            <a:avLst/>
          </a:prstGeom>
          <a:noFill/>
          <a:ln w="12700">
            <a:solidFill>
              <a:prstClr val="black"/>
            </a:solidFill>
          </a:ln>
        </p:spPr>
        <p:txBody>
          <a:bodyPr vert="horz" lIns="132631" tIns="66318" rIns="132631" bIns="66318" rtlCol="0" anchor="ctr"/>
          <a:lstStyle/>
          <a:p>
            <a:endParaRPr lang="ja-JP" altLang="en-US"/>
          </a:p>
        </p:txBody>
      </p:sp>
      <p:sp>
        <p:nvSpPr>
          <p:cNvPr id="5" name="ノート プレースホルダー 4"/>
          <p:cNvSpPr>
            <a:spLocks noGrp="1"/>
          </p:cNvSpPr>
          <p:nvPr>
            <p:ph type="body" sz="quarter" idx="3"/>
          </p:nvPr>
        </p:nvSpPr>
        <p:spPr>
          <a:xfrm>
            <a:off x="993927" y="6822819"/>
            <a:ext cx="7946733" cy="6462633"/>
          </a:xfrm>
          <a:prstGeom prst="rect">
            <a:avLst/>
          </a:prstGeom>
        </p:spPr>
        <p:txBody>
          <a:bodyPr vert="horz" lIns="132631" tIns="66318" rIns="132631" bIns="66318"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1" y="13643340"/>
            <a:ext cx="4304674" cy="718070"/>
          </a:xfrm>
          <a:prstGeom prst="rect">
            <a:avLst/>
          </a:prstGeom>
        </p:spPr>
        <p:txBody>
          <a:bodyPr vert="horz" lIns="132631" tIns="66318" rIns="132631" bIns="66318" rtlCol="0" anchor="b"/>
          <a:lstStyle>
            <a:lvl1pPr algn="l">
              <a:defRPr sz="1700"/>
            </a:lvl1pPr>
          </a:lstStyle>
          <a:p>
            <a:endParaRPr kumimoji="1" lang="ja-JP" altLang="en-US"/>
          </a:p>
        </p:txBody>
      </p:sp>
      <p:sp>
        <p:nvSpPr>
          <p:cNvPr id="7" name="スライド番号プレースホルダー 6"/>
          <p:cNvSpPr>
            <a:spLocks noGrp="1"/>
          </p:cNvSpPr>
          <p:nvPr>
            <p:ph type="sldNum" sz="quarter" idx="5"/>
          </p:nvPr>
        </p:nvSpPr>
        <p:spPr>
          <a:xfrm>
            <a:off x="5627590" y="13643340"/>
            <a:ext cx="4304674" cy="718070"/>
          </a:xfrm>
          <a:prstGeom prst="rect">
            <a:avLst/>
          </a:prstGeom>
        </p:spPr>
        <p:txBody>
          <a:bodyPr vert="horz" lIns="132631" tIns="66318" rIns="132631" bIns="66318" rtlCol="0" anchor="b"/>
          <a:lstStyle>
            <a:lvl1pPr algn="r">
              <a:defRPr sz="1700"/>
            </a:lvl1pPr>
          </a:lstStyle>
          <a:p>
            <a:fld id="{09261230-E029-43A3-8E71-B5D367F6C573}" type="slidenum">
              <a:rPr kumimoji="1" lang="ja-JP" altLang="en-US" smtClean="0"/>
              <a:t>‹#›</a:t>
            </a:fld>
            <a:endParaRPr kumimoji="1" lang="ja-JP" altLang="en-US"/>
          </a:p>
        </p:txBody>
      </p:sp>
    </p:spTree>
    <p:extLst>
      <p:ext uri="{BB962C8B-B14F-4D97-AF65-F5344CB8AC3E}">
        <p14:creationId xmlns:p14="http://schemas.microsoft.com/office/powerpoint/2010/main" val="4199655274"/>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33475" y="1081088"/>
            <a:ext cx="7667625" cy="5381625"/>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09261230-E029-43A3-8E71-B5D367F6C573}" type="slidenum">
              <a:rPr kumimoji="1" lang="ja-JP" altLang="en-US" smtClean="0"/>
              <a:t>1</a:t>
            </a:fld>
            <a:endParaRPr kumimoji="1" lang="ja-JP" altLang="en-US"/>
          </a:p>
        </p:txBody>
      </p:sp>
    </p:spTree>
    <p:extLst>
      <p:ext uri="{BB962C8B-B14F-4D97-AF65-F5344CB8AC3E}">
        <p14:creationId xmlns:p14="http://schemas.microsoft.com/office/powerpoint/2010/main" val="12216566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026083" y="2982603"/>
            <a:ext cx="11628913" cy="205803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2052166" y="5440683"/>
            <a:ext cx="9576754" cy="2453639"/>
          </a:xfrm>
        </p:spPr>
        <p:txBody>
          <a:bodyPr/>
          <a:lstStyle>
            <a:lvl1pPr marL="0" indent="0" algn="ctr">
              <a:buNone/>
              <a:defRPr>
                <a:solidFill>
                  <a:schemeClr val="tx1">
                    <a:tint val="75000"/>
                  </a:schemeClr>
                </a:solidFill>
              </a:defRPr>
            </a:lvl1pPr>
            <a:lvl2pPr marL="640080" indent="0" algn="ctr">
              <a:buNone/>
              <a:defRPr>
                <a:solidFill>
                  <a:schemeClr val="tx1">
                    <a:tint val="75000"/>
                  </a:schemeClr>
                </a:solidFill>
              </a:defRPr>
            </a:lvl2pPr>
            <a:lvl3pPr marL="1280160" indent="0" algn="ctr">
              <a:buNone/>
              <a:defRPr>
                <a:solidFill>
                  <a:schemeClr val="tx1">
                    <a:tint val="75000"/>
                  </a:schemeClr>
                </a:solidFill>
              </a:defRPr>
            </a:lvl3pPr>
            <a:lvl4pPr marL="1920240" indent="0" algn="ctr">
              <a:buNone/>
              <a:defRPr>
                <a:solidFill>
                  <a:schemeClr val="tx1">
                    <a:tint val="75000"/>
                  </a:schemeClr>
                </a:solidFill>
              </a:defRPr>
            </a:lvl4pPr>
            <a:lvl5pPr marL="2560320" indent="0" algn="ctr">
              <a:buNone/>
              <a:defRPr>
                <a:solidFill>
                  <a:schemeClr val="tx1">
                    <a:tint val="75000"/>
                  </a:schemeClr>
                </a:solidFill>
              </a:defRPr>
            </a:lvl5pPr>
            <a:lvl6pPr marL="3200400" indent="0" algn="ctr">
              <a:buNone/>
              <a:defRPr>
                <a:solidFill>
                  <a:schemeClr val="tx1">
                    <a:tint val="75000"/>
                  </a:schemeClr>
                </a:solidFill>
              </a:defRPr>
            </a:lvl6pPr>
            <a:lvl7pPr marL="3840480" indent="0" algn="ctr">
              <a:buNone/>
              <a:defRPr>
                <a:solidFill>
                  <a:schemeClr val="tx1">
                    <a:tint val="75000"/>
                  </a:schemeClr>
                </a:solidFill>
              </a:defRPr>
            </a:lvl7pPr>
            <a:lvl8pPr marL="4480560" indent="0" algn="ctr">
              <a:buNone/>
              <a:defRPr>
                <a:solidFill>
                  <a:schemeClr val="tx1">
                    <a:tint val="75000"/>
                  </a:schemeClr>
                </a:solidFill>
              </a:defRPr>
            </a:lvl8pPr>
            <a:lvl9pPr marL="512064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B4A0999C-26CB-45F8-B1DD-D74A44463EFE}" type="datetimeFigureOut">
              <a:rPr kumimoji="1" lang="ja-JP" altLang="en-US" smtClean="0"/>
              <a:t>2019/10/3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30D6F1C-1D32-42B2-A688-9385718333F5}" type="slidenum">
              <a:rPr kumimoji="1" lang="ja-JP" altLang="en-US" smtClean="0"/>
              <a:t>‹#›</a:t>
            </a:fld>
            <a:endParaRPr kumimoji="1" lang="ja-JP" altLang="en-US"/>
          </a:p>
        </p:txBody>
      </p:sp>
    </p:spTree>
    <p:extLst>
      <p:ext uri="{BB962C8B-B14F-4D97-AF65-F5344CB8AC3E}">
        <p14:creationId xmlns:p14="http://schemas.microsoft.com/office/powerpoint/2010/main" val="8236038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B4A0999C-26CB-45F8-B1DD-D74A44463EFE}" type="datetimeFigureOut">
              <a:rPr kumimoji="1" lang="ja-JP" altLang="en-US" smtClean="0"/>
              <a:t>2019/10/3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30D6F1C-1D32-42B2-A688-9385718333F5}" type="slidenum">
              <a:rPr kumimoji="1" lang="ja-JP" altLang="en-US" smtClean="0"/>
              <a:t>‹#›</a:t>
            </a:fld>
            <a:endParaRPr kumimoji="1" lang="ja-JP" altLang="en-US"/>
          </a:p>
        </p:txBody>
      </p:sp>
    </p:spTree>
    <p:extLst>
      <p:ext uri="{BB962C8B-B14F-4D97-AF65-F5344CB8AC3E}">
        <p14:creationId xmlns:p14="http://schemas.microsoft.com/office/powerpoint/2010/main" val="19995703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9918780" y="384502"/>
            <a:ext cx="3078242" cy="819213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684054" y="384502"/>
            <a:ext cx="9006707" cy="819213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B4A0999C-26CB-45F8-B1DD-D74A44463EFE}" type="datetimeFigureOut">
              <a:rPr kumimoji="1" lang="ja-JP" altLang="en-US" smtClean="0"/>
              <a:t>2019/10/3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30D6F1C-1D32-42B2-A688-9385718333F5}" type="slidenum">
              <a:rPr kumimoji="1" lang="ja-JP" altLang="en-US" smtClean="0"/>
              <a:t>‹#›</a:t>
            </a:fld>
            <a:endParaRPr kumimoji="1" lang="ja-JP" altLang="en-US"/>
          </a:p>
        </p:txBody>
      </p:sp>
    </p:spTree>
    <p:extLst>
      <p:ext uri="{BB962C8B-B14F-4D97-AF65-F5344CB8AC3E}">
        <p14:creationId xmlns:p14="http://schemas.microsoft.com/office/powerpoint/2010/main" val="5510331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B4A0999C-26CB-45F8-B1DD-D74A44463EFE}" type="datetimeFigureOut">
              <a:rPr kumimoji="1" lang="ja-JP" altLang="en-US" smtClean="0"/>
              <a:t>2019/10/3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30D6F1C-1D32-42B2-A688-9385718333F5}" type="slidenum">
              <a:rPr kumimoji="1" lang="ja-JP" altLang="en-US" smtClean="0"/>
              <a:t>‹#›</a:t>
            </a:fld>
            <a:endParaRPr kumimoji="1" lang="ja-JP" altLang="en-US"/>
          </a:p>
        </p:txBody>
      </p:sp>
    </p:spTree>
    <p:extLst>
      <p:ext uri="{BB962C8B-B14F-4D97-AF65-F5344CB8AC3E}">
        <p14:creationId xmlns:p14="http://schemas.microsoft.com/office/powerpoint/2010/main" val="21060477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1080712" y="6169664"/>
            <a:ext cx="11628913" cy="1906906"/>
          </a:xfrm>
        </p:spPr>
        <p:txBody>
          <a:bodyPr anchor="t"/>
          <a:lstStyle>
            <a:lvl1pPr algn="l">
              <a:defRPr sz="56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1080712" y="4069400"/>
            <a:ext cx="11628913" cy="2100262"/>
          </a:xfrm>
        </p:spPr>
        <p:txBody>
          <a:bodyPr anchor="b"/>
          <a:lstStyle>
            <a:lvl1pPr marL="0" indent="0">
              <a:buNone/>
              <a:defRPr sz="2800">
                <a:solidFill>
                  <a:schemeClr val="tx1">
                    <a:tint val="75000"/>
                  </a:schemeClr>
                </a:solidFill>
              </a:defRPr>
            </a:lvl1pPr>
            <a:lvl2pPr marL="640080" indent="0">
              <a:buNone/>
              <a:defRPr sz="2500">
                <a:solidFill>
                  <a:schemeClr val="tx1">
                    <a:tint val="75000"/>
                  </a:schemeClr>
                </a:solidFill>
              </a:defRPr>
            </a:lvl2pPr>
            <a:lvl3pPr marL="1280160" indent="0">
              <a:buNone/>
              <a:defRPr sz="2200">
                <a:solidFill>
                  <a:schemeClr val="tx1">
                    <a:tint val="75000"/>
                  </a:schemeClr>
                </a:solidFill>
              </a:defRPr>
            </a:lvl3pPr>
            <a:lvl4pPr marL="1920240" indent="0">
              <a:buNone/>
              <a:defRPr sz="2000">
                <a:solidFill>
                  <a:schemeClr val="tx1">
                    <a:tint val="75000"/>
                  </a:schemeClr>
                </a:solidFill>
              </a:defRPr>
            </a:lvl4pPr>
            <a:lvl5pPr marL="2560320" indent="0">
              <a:buNone/>
              <a:defRPr sz="2000">
                <a:solidFill>
                  <a:schemeClr val="tx1">
                    <a:tint val="75000"/>
                  </a:schemeClr>
                </a:solidFill>
              </a:defRPr>
            </a:lvl5pPr>
            <a:lvl6pPr marL="3200400" indent="0">
              <a:buNone/>
              <a:defRPr sz="2000">
                <a:solidFill>
                  <a:schemeClr val="tx1">
                    <a:tint val="75000"/>
                  </a:schemeClr>
                </a:solidFill>
              </a:defRPr>
            </a:lvl6pPr>
            <a:lvl7pPr marL="3840480" indent="0">
              <a:buNone/>
              <a:defRPr sz="2000">
                <a:solidFill>
                  <a:schemeClr val="tx1">
                    <a:tint val="75000"/>
                  </a:schemeClr>
                </a:solidFill>
              </a:defRPr>
            </a:lvl7pPr>
            <a:lvl8pPr marL="4480560" indent="0">
              <a:buNone/>
              <a:defRPr sz="2000">
                <a:solidFill>
                  <a:schemeClr val="tx1">
                    <a:tint val="75000"/>
                  </a:schemeClr>
                </a:solidFill>
              </a:defRPr>
            </a:lvl8pPr>
            <a:lvl9pPr marL="5120640" indent="0">
              <a:buNone/>
              <a:defRPr sz="20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B4A0999C-26CB-45F8-B1DD-D74A44463EFE}" type="datetimeFigureOut">
              <a:rPr kumimoji="1" lang="ja-JP" altLang="en-US" smtClean="0"/>
              <a:t>2019/10/3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30D6F1C-1D32-42B2-A688-9385718333F5}" type="slidenum">
              <a:rPr kumimoji="1" lang="ja-JP" altLang="en-US" smtClean="0"/>
              <a:t>‹#›</a:t>
            </a:fld>
            <a:endParaRPr kumimoji="1" lang="ja-JP" altLang="en-US"/>
          </a:p>
        </p:txBody>
      </p:sp>
    </p:spTree>
    <p:extLst>
      <p:ext uri="{BB962C8B-B14F-4D97-AF65-F5344CB8AC3E}">
        <p14:creationId xmlns:p14="http://schemas.microsoft.com/office/powerpoint/2010/main" val="17020843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684055" y="2240281"/>
            <a:ext cx="6042475" cy="6336348"/>
          </a:xfrm>
        </p:spPr>
        <p:txBody>
          <a:bodyPr/>
          <a:lstStyle>
            <a:lvl1pPr>
              <a:defRPr sz="3900"/>
            </a:lvl1pPr>
            <a:lvl2pPr>
              <a:defRPr sz="3400"/>
            </a:lvl2pPr>
            <a:lvl3pPr>
              <a:defRPr sz="2800"/>
            </a:lvl3pPr>
            <a:lvl4pPr>
              <a:defRPr sz="2500"/>
            </a:lvl4pPr>
            <a:lvl5pPr>
              <a:defRPr sz="2500"/>
            </a:lvl5pPr>
            <a:lvl6pPr>
              <a:defRPr sz="2500"/>
            </a:lvl6pPr>
            <a:lvl7pPr>
              <a:defRPr sz="2500"/>
            </a:lvl7pPr>
            <a:lvl8pPr>
              <a:defRPr sz="2500"/>
            </a:lvl8pPr>
            <a:lvl9pPr>
              <a:defRPr sz="25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6954547" y="2240281"/>
            <a:ext cx="6042475" cy="6336348"/>
          </a:xfrm>
        </p:spPr>
        <p:txBody>
          <a:bodyPr/>
          <a:lstStyle>
            <a:lvl1pPr>
              <a:defRPr sz="3900"/>
            </a:lvl1pPr>
            <a:lvl2pPr>
              <a:defRPr sz="3400"/>
            </a:lvl2pPr>
            <a:lvl3pPr>
              <a:defRPr sz="2800"/>
            </a:lvl3pPr>
            <a:lvl4pPr>
              <a:defRPr sz="2500"/>
            </a:lvl4pPr>
            <a:lvl5pPr>
              <a:defRPr sz="2500"/>
            </a:lvl5pPr>
            <a:lvl6pPr>
              <a:defRPr sz="2500"/>
            </a:lvl6pPr>
            <a:lvl7pPr>
              <a:defRPr sz="2500"/>
            </a:lvl7pPr>
            <a:lvl8pPr>
              <a:defRPr sz="2500"/>
            </a:lvl8pPr>
            <a:lvl9pPr>
              <a:defRPr sz="25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B4A0999C-26CB-45F8-B1DD-D74A44463EFE}" type="datetimeFigureOut">
              <a:rPr kumimoji="1" lang="ja-JP" altLang="en-US" smtClean="0"/>
              <a:t>2019/10/3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30D6F1C-1D32-42B2-A688-9385718333F5}" type="slidenum">
              <a:rPr kumimoji="1" lang="ja-JP" altLang="en-US" smtClean="0"/>
              <a:t>‹#›</a:t>
            </a:fld>
            <a:endParaRPr kumimoji="1" lang="ja-JP" altLang="en-US"/>
          </a:p>
        </p:txBody>
      </p:sp>
    </p:spTree>
    <p:extLst>
      <p:ext uri="{BB962C8B-B14F-4D97-AF65-F5344CB8AC3E}">
        <p14:creationId xmlns:p14="http://schemas.microsoft.com/office/powerpoint/2010/main" val="34736493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84059" y="2149166"/>
            <a:ext cx="6044851" cy="895667"/>
          </a:xfrm>
        </p:spPr>
        <p:txBody>
          <a:bodyPr anchor="b"/>
          <a:lstStyle>
            <a:lvl1pPr marL="0" indent="0">
              <a:buNone/>
              <a:defRPr sz="3400" b="1"/>
            </a:lvl1pPr>
            <a:lvl2pPr marL="640080" indent="0">
              <a:buNone/>
              <a:defRPr sz="2800" b="1"/>
            </a:lvl2pPr>
            <a:lvl3pPr marL="1280160" indent="0">
              <a:buNone/>
              <a:defRPr sz="2500" b="1"/>
            </a:lvl3pPr>
            <a:lvl4pPr marL="1920240" indent="0">
              <a:buNone/>
              <a:defRPr sz="2200" b="1"/>
            </a:lvl4pPr>
            <a:lvl5pPr marL="2560320" indent="0">
              <a:buNone/>
              <a:defRPr sz="2200" b="1"/>
            </a:lvl5pPr>
            <a:lvl6pPr marL="3200400" indent="0">
              <a:buNone/>
              <a:defRPr sz="2200" b="1"/>
            </a:lvl6pPr>
            <a:lvl7pPr marL="3840480" indent="0">
              <a:buNone/>
              <a:defRPr sz="2200" b="1"/>
            </a:lvl7pPr>
            <a:lvl8pPr marL="4480560" indent="0">
              <a:buNone/>
              <a:defRPr sz="2200" b="1"/>
            </a:lvl8pPr>
            <a:lvl9pPr marL="5120640" indent="0">
              <a:buNone/>
              <a:defRPr sz="22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684059" y="3044831"/>
            <a:ext cx="6044851" cy="5531803"/>
          </a:xfrm>
        </p:spPr>
        <p:txBody>
          <a:bodyPr/>
          <a:lstStyle>
            <a:lvl1pPr>
              <a:defRPr sz="3400"/>
            </a:lvl1pPr>
            <a:lvl2pPr>
              <a:defRPr sz="2800"/>
            </a:lvl2pPr>
            <a:lvl3pPr>
              <a:defRPr sz="2500"/>
            </a:lvl3pPr>
            <a:lvl4pPr>
              <a:defRPr sz="2200"/>
            </a:lvl4pPr>
            <a:lvl5pPr>
              <a:defRPr sz="2200"/>
            </a:lvl5pPr>
            <a:lvl6pPr>
              <a:defRPr sz="2200"/>
            </a:lvl6pPr>
            <a:lvl7pPr>
              <a:defRPr sz="2200"/>
            </a:lvl7pPr>
            <a:lvl8pPr>
              <a:defRPr sz="2200"/>
            </a:lvl8pPr>
            <a:lvl9pPr>
              <a:defRPr sz="22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6949803" y="2149166"/>
            <a:ext cx="6047225" cy="895667"/>
          </a:xfrm>
        </p:spPr>
        <p:txBody>
          <a:bodyPr anchor="b"/>
          <a:lstStyle>
            <a:lvl1pPr marL="0" indent="0">
              <a:buNone/>
              <a:defRPr sz="3400" b="1"/>
            </a:lvl1pPr>
            <a:lvl2pPr marL="640080" indent="0">
              <a:buNone/>
              <a:defRPr sz="2800" b="1"/>
            </a:lvl2pPr>
            <a:lvl3pPr marL="1280160" indent="0">
              <a:buNone/>
              <a:defRPr sz="2500" b="1"/>
            </a:lvl3pPr>
            <a:lvl4pPr marL="1920240" indent="0">
              <a:buNone/>
              <a:defRPr sz="2200" b="1"/>
            </a:lvl4pPr>
            <a:lvl5pPr marL="2560320" indent="0">
              <a:buNone/>
              <a:defRPr sz="2200" b="1"/>
            </a:lvl5pPr>
            <a:lvl6pPr marL="3200400" indent="0">
              <a:buNone/>
              <a:defRPr sz="2200" b="1"/>
            </a:lvl6pPr>
            <a:lvl7pPr marL="3840480" indent="0">
              <a:buNone/>
              <a:defRPr sz="2200" b="1"/>
            </a:lvl7pPr>
            <a:lvl8pPr marL="4480560" indent="0">
              <a:buNone/>
              <a:defRPr sz="2200" b="1"/>
            </a:lvl8pPr>
            <a:lvl9pPr marL="5120640" indent="0">
              <a:buNone/>
              <a:defRPr sz="22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6949803" y="3044831"/>
            <a:ext cx="6047225" cy="5531803"/>
          </a:xfrm>
        </p:spPr>
        <p:txBody>
          <a:bodyPr/>
          <a:lstStyle>
            <a:lvl1pPr>
              <a:defRPr sz="3400"/>
            </a:lvl1pPr>
            <a:lvl2pPr>
              <a:defRPr sz="2800"/>
            </a:lvl2pPr>
            <a:lvl3pPr>
              <a:defRPr sz="2500"/>
            </a:lvl3pPr>
            <a:lvl4pPr>
              <a:defRPr sz="2200"/>
            </a:lvl4pPr>
            <a:lvl5pPr>
              <a:defRPr sz="2200"/>
            </a:lvl5pPr>
            <a:lvl6pPr>
              <a:defRPr sz="2200"/>
            </a:lvl6pPr>
            <a:lvl7pPr>
              <a:defRPr sz="2200"/>
            </a:lvl7pPr>
            <a:lvl8pPr>
              <a:defRPr sz="2200"/>
            </a:lvl8pPr>
            <a:lvl9pPr>
              <a:defRPr sz="22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B4A0999C-26CB-45F8-B1DD-D74A44463EFE}" type="datetimeFigureOut">
              <a:rPr kumimoji="1" lang="ja-JP" altLang="en-US" smtClean="0"/>
              <a:t>2019/10/3</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D30D6F1C-1D32-42B2-A688-9385718333F5}" type="slidenum">
              <a:rPr kumimoji="1" lang="ja-JP" altLang="en-US" smtClean="0"/>
              <a:t>‹#›</a:t>
            </a:fld>
            <a:endParaRPr kumimoji="1" lang="ja-JP" altLang="en-US"/>
          </a:p>
        </p:txBody>
      </p:sp>
    </p:spTree>
    <p:extLst>
      <p:ext uri="{BB962C8B-B14F-4D97-AF65-F5344CB8AC3E}">
        <p14:creationId xmlns:p14="http://schemas.microsoft.com/office/powerpoint/2010/main" val="36303459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B4A0999C-26CB-45F8-B1DD-D74A44463EFE}" type="datetimeFigureOut">
              <a:rPr kumimoji="1" lang="ja-JP" altLang="en-US" smtClean="0"/>
              <a:t>2019/10/3</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30D6F1C-1D32-42B2-A688-9385718333F5}" type="slidenum">
              <a:rPr kumimoji="1" lang="ja-JP" altLang="en-US" smtClean="0"/>
              <a:t>‹#›</a:t>
            </a:fld>
            <a:endParaRPr kumimoji="1" lang="ja-JP" altLang="en-US"/>
          </a:p>
        </p:txBody>
      </p:sp>
    </p:spTree>
    <p:extLst>
      <p:ext uri="{BB962C8B-B14F-4D97-AF65-F5344CB8AC3E}">
        <p14:creationId xmlns:p14="http://schemas.microsoft.com/office/powerpoint/2010/main" val="32249265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B4A0999C-26CB-45F8-B1DD-D74A44463EFE}" type="datetimeFigureOut">
              <a:rPr kumimoji="1" lang="ja-JP" altLang="en-US" smtClean="0"/>
              <a:t>2019/10/3</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D30D6F1C-1D32-42B2-A688-9385718333F5}" type="slidenum">
              <a:rPr kumimoji="1" lang="ja-JP" altLang="en-US" smtClean="0"/>
              <a:t>‹#›</a:t>
            </a:fld>
            <a:endParaRPr kumimoji="1" lang="ja-JP" altLang="en-US"/>
          </a:p>
        </p:txBody>
      </p:sp>
    </p:spTree>
    <p:extLst>
      <p:ext uri="{BB962C8B-B14F-4D97-AF65-F5344CB8AC3E}">
        <p14:creationId xmlns:p14="http://schemas.microsoft.com/office/powerpoint/2010/main" val="29223417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84058" y="382273"/>
            <a:ext cx="4500979" cy="1626869"/>
          </a:xfrm>
        </p:spPr>
        <p:txBody>
          <a:bodyPr anchor="b"/>
          <a:lstStyle>
            <a:lvl1pPr algn="l">
              <a:defRPr sz="28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5348921" y="382274"/>
            <a:ext cx="7648101" cy="8194357"/>
          </a:xfrm>
        </p:spPr>
        <p:txBody>
          <a:bodyPr/>
          <a:lstStyle>
            <a:lvl1pPr>
              <a:defRPr sz="4500"/>
            </a:lvl1pPr>
            <a:lvl2pPr>
              <a:defRPr sz="3900"/>
            </a:lvl2pPr>
            <a:lvl3pPr>
              <a:defRPr sz="3400"/>
            </a:lvl3pPr>
            <a:lvl4pPr>
              <a:defRPr sz="2800"/>
            </a:lvl4pPr>
            <a:lvl5pPr>
              <a:defRPr sz="2800"/>
            </a:lvl5pPr>
            <a:lvl6pPr>
              <a:defRPr sz="2800"/>
            </a:lvl6pPr>
            <a:lvl7pPr>
              <a:defRPr sz="2800"/>
            </a:lvl7pPr>
            <a:lvl8pPr>
              <a:defRPr sz="2800"/>
            </a:lvl8pPr>
            <a:lvl9pPr>
              <a:defRPr sz="2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684058" y="2009141"/>
            <a:ext cx="4500979" cy="6567488"/>
          </a:xfrm>
        </p:spPr>
        <p:txBody>
          <a:bodyPr/>
          <a:lstStyle>
            <a:lvl1pPr marL="0" indent="0">
              <a:buNone/>
              <a:defRPr sz="2000"/>
            </a:lvl1pPr>
            <a:lvl2pPr marL="640080" indent="0">
              <a:buNone/>
              <a:defRPr sz="1700"/>
            </a:lvl2pPr>
            <a:lvl3pPr marL="1280160" indent="0">
              <a:buNone/>
              <a:defRPr sz="1400"/>
            </a:lvl3pPr>
            <a:lvl4pPr marL="1920240" indent="0">
              <a:buNone/>
              <a:defRPr sz="1300"/>
            </a:lvl4pPr>
            <a:lvl5pPr marL="2560320" indent="0">
              <a:buNone/>
              <a:defRPr sz="1300"/>
            </a:lvl5pPr>
            <a:lvl6pPr marL="3200400" indent="0">
              <a:buNone/>
              <a:defRPr sz="1300"/>
            </a:lvl6pPr>
            <a:lvl7pPr marL="3840480" indent="0">
              <a:buNone/>
              <a:defRPr sz="1300"/>
            </a:lvl7pPr>
            <a:lvl8pPr marL="4480560" indent="0">
              <a:buNone/>
              <a:defRPr sz="1300"/>
            </a:lvl8pPr>
            <a:lvl9pPr marL="5120640" indent="0">
              <a:buNone/>
              <a:defRPr sz="13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B4A0999C-26CB-45F8-B1DD-D74A44463EFE}" type="datetimeFigureOut">
              <a:rPr kumimoji="1" lang="ja-JP" altLang="en-US" smtClean="0"/>
              <a:t>2019/10/3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30D6F1C-1D32-42B2-A688-9385718333F5}" type="slidenum">
              <a:rPr kumimoji="1" lang="ja-JP" altLang="en-US" smtClean="0"/>
              <a:t>‹#›</a:t>
            </a:fld>
            <a:endParaRPr kumimoji="1" lang="ja-JP" altLang="en-US"/>
          </a:p>
        </p:txBody>
      </p:sp>
    </p:spTree>
    <p:extLst>
      <p:ext uri="{BB962C8B-B14F-4D97-AF65-F5344CB8AC3E}">
        <p14:creationId xmlns:p14="http://schemas.microsoft.com/office/powerpoint/2010/main" val="18715590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681588" y="6720847"/>
            <a:ext cx="8208645" cy="793433"/>
          </a:xfrm>
        </p:spPr>
        <p:txBody>
          <a:bodyPr anchor="b"/>
          <a:lstStyle>
            <a:lvl1pPr algn="l">
              <a:defRPr sz="28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2681588" y="857885"/>
            <a:ext cx="8208645" cy="5760720"/>
          </a:xfrm>
        </p:spPr>
        <p:txBody>
          <a:bodyPr/>
          <a:lstStyle>
            <a:lvl1pPr marL="0" indent="0">
              <a:buNone/>
              <a:defRPr sz="4500"/>
            </a:lvl1pPr>
            <a:lvl2pPr marL="640080" indent="0">
              <a:buNone/>
              <a:defRPr sz="3900"/>
            </a:lvl2pPr>
            <a:lvl3pPr marL="1280160" indent="0">
              <a:buNone/>
              <a:defRPr sz="340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endParaRPr kumimoji="1" lang="ja-JP" altLang="en-US"/>
          </a:p>
        </p:txBody>
      </p:sp>
      <p:sp>
        <p:nvSpPr>
          <p:cNvPr id="4" name="テキスト プレースホルダー 3"/>
          <p:cNvSpPr>
            <a:spLocks noGrp="1"/>
          </p:cNvSpPr>
          <p:nvPr>
            <p:ph type="body" sz="half" idx="2"/>
          </p:nvPr>
        </p:nvSpPr>
        <p:spPr>
          <a:xfrm>
            <a:off x="2681588" y="7514278"/>
            <a:ext cx="8208645" cy="1126806"/>
          </a:xfrm>
        </p:spPr>
        <p:txBody>
          <a:bodyPr/>
          <a:lstStyle>
            <a:lvl1pPr marL="0" indent="0">
              <a:buNone/>
              <a:defRPr sz="2000"/>
            </a:lvl1pPr>
            <a:lvl2pPr marL="640080" indent="0">
              <a:buNone/>
              <a:defRPr sz="1700"/>
            </a:lvl2pPr>
            <a:lvl3pPr marL="1280160" indent="0">
              <a:buNone/>
              <a:defRPr sz="1400"/>
            </a:lvl3pPr>
            <a:lvl4pPr marL="1920240" indent="0">
              <a:buNone/>
              <a:defRPr sz="1300"/>
            </a:lvl4pPr>
            <a:lvl5pPr marL="2560320" indent="0">
              <a:buNone/>
              <a:defRPr sz="1300"/>
            </a:lvl5pPr>
            <a:lvl6pPr marL="3200400" indent="0">
              <a:buNone/>
              <a:defRPr sz="1300"/>
            </a:lvl6pPr>
            <a:lvl7pPr marL="3840480" indent="0">
              <a:buNone/>
              <a:defRPr sz="1300"/>
            </a:lvl7pPr>
            <a:lvl8pPr marL="4480560" indent="0">
              <a:buNone/>
              <a:defRPr sz="1300"/>
            </a:lvl8pPr>
            <a:lvl9pPr marL="5120640" indent="0">
              <a:buNone/>
              <a:defRPr sz="13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B4A0999C-26CB-45F8-B1DD-D74A44463EFE}" type="datetimeFigureOut">
              <a:rPr kumimoji="1" lang="ja-JP" altLang="en-US" smtClean="0"/>
              <a:t>2019/10/3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30D6F1C-1D32-42B2-A688-9385718333F5}" type="slidenum">
              <a:rPr kumimoji="1" lang="ja-JP" altLang="en-US" smtClean="0"/>
              <a:t>‹#›</a:t>
            </a:fld>
            <a:endParaRPr kumimoji="1" lang="ja-JP" altLang="en-US"/>
          </a:p>
        </p:txBody>
      </p:sp>
    </p:spTree>
    <p:extLst>
      <p:ext uri="{BB962C8B-B14F-4D97-AF65-F5344CB8AC3E}">
        <p14:creationId xmlns:p14="http://schemas.microsoft.com/office/powerpoint/2010/main" val="38941280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84054" y="384496"/>
            <a:ext cx="12312967" cy="1600201"/>
          </a:xfrm>
          <a:prstGeom prst="rect">
            <a:avLst/>
          </a:prstGeom>
        </p:spPr>
        <p:txBody>
          <a:bodyPr vert="horz" lIns="128016" tIns="64008" rIns="128016" bIns="64008"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84054" y="2240281"/>
            <a:ext cx="12312967" cy="6336348"/>
          </a:xfrm>
          <a:prstGeom prst="rect">
            <a:avLst/>
          </a:prstGeom>
        </p:spPr>
        <p:txBody>
          <a:bodyPr vert="horz" lIns="128016" tIns="64008" rIns="128016" bIns="64008"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684054" y="8898899"/>
            <a:ext cx="3192252" cy="511175"/>
          </a:xfrm>
          <a:prstGeom prst="rect">
            <a:avLst/>
          </a:prstGeom>
        </p:spPr>
        <p:txBody>
          <a:bodyPr vert="horz" lIns="128016" tIns="64008" rIns="128016" bIns="64008" rtlCol="0" anchor="ctr"/>
          <a:lstStyle>
            <a:lvl1pPr algn="l">
              <a:defRPr sz="1700">
                <a:solidFill>
                  <a:schemeClr val="tx1">
                    <a:tint val="75000"/>
                  </a:schemeClr>
                </a:solidFill>
              </a:defRPr>
            </a:lvl1pPr>
          </a:lstStyle>
          <a:p>
            <a:fld id="{B4A0999C-26CB-45F8-B1DD-D74A44463EFE}" type="datetimeFigureOut">
              <a:rPr kumimoji="1" lang="ja-JP" altLang="en-US" smtClean="0"/>
              <a:t>2019/10/3</a:t>
            </a:fld>
            <a:endParaRPr kumimoji="1" lang="ja-JP" altLang="en-US"/>
          </a:p>
        </p:txBody>
      </p:sp>
      <p:sp>
        <p:nvSpPr>
          <p:cNvPr id="5" name="フッター プレースホルダー 4"/>
          <p:cNvSpPr>
            <a:spLocks noGrp="1"/>
          </p:cNvSpPr>
          <p:nvPr>
            <p:ph type="ftr" sz="quarter" idx="3"/>
          </p:nvPr>
        </p:nvSpPr>
        <p:spPr>
          <a:xfrm>
            <a:off x="4674369" y="8898899"/>
            <a:ext cx="4332340" cy="511175"/>
          </a:xfrm>
          <a:prstGeom prst="rect">
            <a:avLst/>
          </a:prstGeom>
        </p:spPr>
        <p:txBody>
          <a:bodyPr vert="horz" lIns="128016" tIns="64008" rIns="128016" bIns="64008" rtlCol="0" anchor="ctr"/>
          <a:lstStyle>
            <a:lvl1pPr algn="ctr">
              <a:defRPr sz="17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9804771" y="8898899"/>
            <a:ext cx="3192252" cy="511175"/>
          </a:xfrm>
          <a:prstGeom prst="rect">
            <a:avLst/>
          </a:prstGeom>
        </p:spPr>
        <p:txBody>
          <a:bodyPr vert="horz" lIns="128016" tIns="64008" rIns="128016" bIns="64008" rtlCol="0" anchor="ctr"/>
          <a:lstStyle>
            <a:lvl1pPr algn="r">
              <a:defRPr sz="1700">
                <a:solidFill>
                  <a:schemeClr val="tx1">
                    <a:tint val="75000"/>
                  </a:schemeClr>
                </a:solidFill>
              </a:defRPr>
            </a:lvl1pPr>
          </a:lstStyle>
          <a:p>
            <a:fld id="{D30D6F1C-1D32-42B2-A688-9385718333F5}" type="slidenum">
              <a:rPr kumimoji="1" lang="ja-JP" altLang="en-US" smtClean="0"/>
              <a:t>‹#›</a:t>
            </a:fld>
            <a:endParaRPr kumimoji="1" lang="ja-JP" altLang="en-US"/>
          </a:p>
        </p:txBody>
      </p:sp>
    </p:spTree>
    <p:extLst>
      <p:ext uri="{BB962C8B-B14F-4D97-AF65-F5344CB8AC3E}">
        <p14:creationId xmlns:p14="http://schemas.microsoft.com/office/powerpoint/2010/main" val="56796479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280160" rtl="0" eaLnBrk="1" latinLnBrk="0" hangingPunct="1">
        <a:spcBef>
          <a:spcPct val="0"/>
        </a:spcBef>
        <a:buNone/>
        <a:defRPr kumimoji="1" sz="6200" kern="1200">
          <a:solidFill>
            <a:schemeClr val="tx1"/>
          </a:solidFill>
          <a:latin typeface="+mj-lt"/>
          <a:ea typeface="+mj-ea"/>
          <a:cs typeface="+mj-cs"/>
        </a:defRPr>
      </a:lvl1pPr>
    </p:titleStyle>
    <p:bodyStyle>
      <a:lvl1pPr marL="480060" indent="-480060" algn="l" defTabSz="1280160" rtl="0" eaLnBrk="1" latinLnBrk="0" hangingPunct="1">
        <a:spcBef>
          <a:spcPct val="20000"/>
        </a:spcBef>
        <a:buFont typeface="Arial" panose="020B0604020202020204" pitchFamily="34" charset="0"/>
        <a:buChar char="•"/>
        <a:defRPr kumimoji="1" sz="4500" kern="1200">
          <a:solidFill>
            <a:schemeClr val="tx1"/>
          </a:solidFill>
          <a:latin typeface="+mn-lt"/>
          <a:ea typeface="+mn-ea"/>
          <a:cs typeface="+mn-cs"/>
        </a:defRPr>
      </a:lvl1pPr>
      <a:lvl2pPr marL="1040130" indent="-400050" algn="l" defTabSz="1280160" rtl="0" eaLnBrk="1" latinLnBrk="0" hangingPunct="1">
        <a:spcBef>
          <a:spcPct val="20000"/>
        </a:spcBef>
        <a:buFont typeface="Arial" panose="020B0604020202020204" pitchFamily="34" charset="0"/>
        <a:buChar char="–"/>
        <a:defRPr kumimoji="1" sz="3900" kern="1200">
          <a:solidFill>
            <a:schemeClr val="tx1"/>
          </a:solidFill>
          <a:latin typeface="+mn-lt"/>
          <a:ea typeface="+mn-ea"/>
          <a:cs typeface="+mn-cs"/>
        </a:defRPr>
      </a:lvl2pPr>
      <a:lvl3pPr marL="1600200" indent="-320040" algn="l" defTabSz="1280160" rtl="0" eaLnBrk="1" latinLnBrk="0" hangingPunct="1">
        <a:spcBef>
          <a:spcPct val="20000"/>
        </a:spcBef>
        <a:buFont typeface="Arial" panose="020B0604020202020204" pitchFamily="34" charset="0"/>
        <a:buChar char="•"/>
        <a:defRPr kumimoji="1" sz="3400" kern="1200">
          <a:solidFill>
            <a:schemeClr val="tx1"/>
          </a:solidFill>
          <a:latin typeface="+mn-lt"/>
          <a:ea typeface="+mn-ea"/>
          <a:cs typeface="+mn-cs"/>
        </a:defRPr>
      </a:lvl3pPr>
      <a:lvl4pPr marL="224028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4pPr>
      <a:lvl5pPr marL="288036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5pPr>
      <a:lvl6pPr marL="352044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6pPr>
      <a:lvl7pPr marL="416052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7pPr>
      <a:lvl8pPr marL="480060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8pPr>
      <a:lvl9pPr marL="544068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9pPr>
    </p:bodyStyle>
    <p:otherStyle>
      <a:defPPr>
        <a:defRPr lang="ja-JP"/>
      </a:defPPr>
      <a:lvl1pPr marL="0" algn="l" defTabSz="1280160" rtl="0" eaLnBrk="1" latinLnBrk="0" hangingPunct="1">
        <a:defRPr kumimoji="1" sz="2500" kern="1200">
          <a:solidFill>
            <a:schemeClr val="tx1"/>
          </a:solidFill>
          <a:latin typeface="+mn-lt"/>
          <a:ea typeface="+mn-ea"/>
          <a:cs typeface="+mn-cs"/>
        </a:defRPr>
      </a:lvl1pPr>
      <a:lvl2pPr marL="640080" algn="l" defTabSz="1280160" rtl="0" eaLnBrk="1" latinLnBrk="0" hangingPunct="1">
        <a:defRPr kumimoji="1" sz="2500" kern="1200">
          <a:solidFill>
            <a:schemeClr val="tx1"/>
          </a:solidFill>
          <a:latin typeface="+mn-lt"/>
          <a:ea typeface="+mn-ea"/>
          <a:cs typeface="+mn-cs"/>
        </a:defRPr>
      </a:lvl2pPr>
      <a:lvl3pPr marL="1280160" algn="l" defTabSz="1280160" rtl="0" eaLnBrk="1" latinLnBrk="0" hangingPunct="1">
        <a:defRPr kumimoji="1" sz="2500" kern="1200">
          <a:solidFill>
            <a:schemeClr val="tx1"/>
          </a:solidFill>
          <a:latin typeface="+mn-lt"/>
          <a:ea typeface="+mn-ea"/>
          <a:cs typeface="+mn-cs"/>
        </a:defRPr>
      </a:lvl3pPr>
      <a:lvl4pPr marL="1920240" algn="l" defTabSz="1280160" rtl="0" eaLnBrk="1" latinLnBrk="0" hangingPunct="1">
        <a:defRPr kumimoji="1" sz="2500" kern="1200">
          <a:solidFill>
            <a:schemeClr val="tx1"/>
          </a:solidFill>
          <a:latin typeface="+mn-lt"/>
          <a:ea typeface="+mn-ea"/>
          <a:cs typeface="+mn-cs"/>
        </a:defRPr>
      </a:lvl4pPr>
      <a:lvl5pPr marL="2560320" algn="l" defTabSz="1280160" rtl="0" eaLnBrk="1" latinLnBrk="0" hangingPunct="1">
        <a:defRPr kumimoji="1" sz="2500" kern="1200">
          <a:solidFill>
            <a:schemeClr val="tx1"/>
          </a:solidFill>
          <a:latin typeface="+mn-lt"/>
          <a:ea typeface="+mn-ea"/>
          <a:cs typeface="+mn-cs"/>
        </a:defRPr>
      </a:lvl5pPr>
      <a:lvl6pPr marL="3200400" algn="l" defTabSz="1280160" rtl="0" eaLnBrk="1" latinLnBrk="0" hangingPunct="1">
        <a:defRPr kumimoji="1" sz="2500" kern="1200">
          <a:solidFill>
            <a:schemeClr val="tx1"/>
          </a:solidFill>
          <a:latin typeface="+mn-lt"/>
          <a:ea typeface="+mn-ea"/>
          <a:cs typeface="+mn-cs"/>
        </a:defRPr>
      </a:lvl6pPr>
      <a:lvl7pPr marL="3840480" algn="l" defTabSz="1280160" rtl="0" eaLnBrk="1" latinLnBrk="0" hangingPunct="1">
        <a:defRPr kumimoji="1" sz="2500" kern="1200">
          <a:solidFill>
            <a:schemeClr val="tx1"/>
          </a:solidFill>
          <a:latin typeface="+mn-lt"/>
          <a:ea typeface="+mn-ea"/>
          <a:cs typeface="+mn-cs"/>
        </a:defRPr>
      </a:lvl7pPr>
      <a:lvl8pPr marL="4480560" algn="l" defTabSz="1280160" rtl="0" eaLnBrk="1" latinLnBrk="0" hangingPunct="1">
        <a:defRPr kumimoji="1" sz="2500" kern="1200">
          <a:solidFill>
            <a:schemeClr val="tx1"/>
          </a:solidFill>
          <a:latin typeface="+mn-lt"/>
          <a:ea typeface="+mn-ea"/>
          <a:cs typeface="+mn-cs"/>
        </a:defRPr>
      </a:lvl8pPr>
      <a:lvl9pPr marL="5120640" algn="l" defTabSz="1280160" rtl="0" eaLnBrk="1" latinLnBrk="0" hangingPunct="1">
        <a:defRPr kumimoji="1" sz="25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 y="6"/>
            <a:ext cx="13681075" cy="465716"/>
          </a:xfrm>
          <a:solidFill>
            <a:srgbClr val="0070C0"/>
          </a:solidFill>
          <a:ln>
            <a:noFill/>
          </a:ln>
        </p:spPr>
        <p:style>
          <a:lnRef idx="2">
            <a:schemeClr val="dk1">
              <a:shade val="50000"/>
            </a:schemeClr>
          </a:lnRef>
          <a:fillRef idx="1">
            <a:schemeClr val="dk1"/>
          </a:fillRef>
          <a:effectRef idx="0">
            <a:schemeClr val="dk1"/>
          </a:effectRef>
          <a:fontRef idx="minor">
            <a:schemeClr val="lt1"/>
          </a:fontRef>
        </p:style>
        <p:txBody>
          <a:bodyPr>
            <a:noAutofit/>
          </a:bodyPr>
          <a:lstStyle/>
          <a:p>
            <a:r>
              <a:rPr lang="ja-JP" altLang="en-US" sz="2700" dirty="0" smtClean="0">
                <a:solidFill>
                  <a:schemeClr val="bg1"/>
                </a:solidFill>
              </a:rPr>
              <a:t>商工労働部　経営戦略</a:t>
            </a:r>
            <a:endParaRPr lang="ja-JP" altLang="en-US" sz="2000" dirty="0"/>
          </a:p>
        </p:txBody>
      </p:sp>
      <p:sp>
        <p:nvSpPr>
          <p:cNvPr id="5" name="テキスト ボックス 4"/>
          <p:cNvSpPr txBox="1"/>
          <p:nvPr/>
        </p:nvSpPr>
        <p:spPr>
          <a:xfrm>
            <a:off x="24973" y="598818"/>
            <a:ext cx="6012000" cy="313350"/>
          </a:xfrm>
          <a:prstGeom prst="rect">
            <a:avLst/>
          </a:prstGeom>
          <a:gradFill flip="none" rotWithShape="1">
            <a:gsLst>
              <a:gs pos="0">
                <a:srgbClr val="FFC000"/>
              </a:gs>
              <a:gs pos="23000">
                <a:srgbClr val="F3BC0D"/>
              </a:gs>
              <a:gs pos="0">
                <a:srgbClr val="FFC000">
                  <a:shade val="67500"/>
                  <a:satMod val="115000"/>
                </a:srgbClr>
              </a:gs>
              <a:gs pos="64000">
                <a:schemeClr val="bg1"/>
              </a:gs>
            </a:gsLst>
            <a:lin ang="0" scaled="1"/>
            <a:tileRect/>
          </a:gradFill>
          <a:ln>
            <a:noFill/>
          </a:ln>
        </p:spPr>
        <p:style>
          <a:lnRef idx="2">
            <a:schemeClr val="accent1"/>
          </a:lnRef>
          <a:fillRef idx="1">
            <a:schemeClr val="lt1"/>
          </a:fillRef>
          <a:effectRef idx="0">
            <a:schemeClr val="accent1"/>
          </a:effectRef>
          <a:fontRef idx="minor">
            <a:schemeClr val="dk1"/>
          </a:fontRef>
        </p:style>
        <p:txBody>
          <a:bodyPr wrap="square" lIns="128016" tIns="36000" rIns="128016" bIns="0" rtlCol="0" anchor="ctr" anchorCtr="0">
            <a:spAutoFit/>
          </a:bodyPr>
          <a:lstStyle/>
          <a:p>
            <a:r>
              <a:rPr lang="ja-JP" altLang="en-US" sz="1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なぜ今、経営</a:t>
            </a:r>
            <a:r>
              <a:rPr lang="ja-JP" altLang="en-US" sz="1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戦略</a:t>
            </a:r>
            <a:r>
              <a:rPr lang="ja-JP" altLang="en-US" sz="1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が必要か</a:t>
            </a:r>
            <a:endParaRPr lang="ja-JP" altLang="en-US" sz="18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9" name="二等辺三角形 8"/>
          <p:cNvSpPr/>
          <p:nvPr/>
        </p:nvSpPr>
        <p:spPr>
          <a:xfrm rot="5400000">
            <a:off x="2731529" y="4921839"/>
            <a:ext cx="8066157" cy="727921"/>
          </a:xfrm>
          <a:prstGeom prst="triangle">
            <a:avLst/>
          </a:prstGeom>
          <a:gradFill flip="none" rotWithShape="1">
            <a:gsLst>
              <a:gs pos="0">
                <a:srgbClr val="C00000"/>
              </a:gs>
              <a:gs pos="89000">
                <a:schemeClr val="bg1"/>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lIns="128016" tIns="64008" rIns="128016" bIns="64008" rtlCol="0" anchor="ctr"/>
          <a:lstStyle/>
          <a:p>
            <a:pPr algn="ctr"/>
            <a:endParaRPr kumimoji="1" lang="ja-JP" altLang="en-US"/>
          </a:p>
        </p:txBody>
      </p:sp>
      <p:sp>
        <p:nvSpPr>
          <p:cNvPr id="3" name="テキスト ボックス 2"/>
          <p:cNvSpPr txBox="1"/>
          <p:nvPr/>
        </p:nvSpPr>
        <p:spPr>
          <a:xfrm>
            <a:off x="-223" y="3571081"/>
            <a:ext cx="6336705" cy="867930"/>
          </a:xfrm>
          <a:prstGeom prst="rect">
            <a:avLst/>
          </a:prstGeom>
          <a:noFill/>
          <a:ln>
            <a:noFill/>
          </a:ln>
        </p:spPr>
        <p:txBody>
          <a:bodyPr wrap="square" lIns="128016" tIns="64008" rIns="128016" bIns="64008" rtlCol="0">
            <a:spAutoFit/>
          </a:bodyPr>
          <a:lstStyle/>
          <a:p>
            <a:pPr>
              <a:spcAft>
                <a:spcPts val="300"/>
              </a:spcAft>
            </a:pPr>
            <a:r>
              <a:rPr lang="ja-JP" altLang="en-US" sz="1400" b="1" dirty="0" smtClean="0">
                <a:solidFill>
                  <a:srgbClr val="0070C0"/>
                </a:solidFill>
                <a:latin typeface="Meiryo UI" panose="020B0604030504040204" pitchFamily="50" charset="-128"/>
                <a:ea typeface="Meiryo UI" panose="020B0604030504040204" pitchFamily="50" charset="-128"/>
                <a:cs typeface="Meiryo UI" panose="020B0604030504040204" pitchFamily="50" charset="-128"/>
              </a:rPr>
              <a:t>　○国、関経連、大阪府・市が経済目標を設定</a:t>
            </a:r>
            <a:endParaRPr lang="en-US" altLang="ja-JP" sz="1400" b="1" dirty="0" smtClean="0">
              <a:solidFill>
                <a:srgbClr val="0070C0"/>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・国 ： 名目</a:t>
            </a:r>
            <a:r>
              <a:rPr lang="en-US" altLang="ja-JP" sz="1050" dirty="0" smtClean="0">
                <a:latin typeface="Meiryo UI" panose="020B0604030504040204" pitchFamily="50" charset="-128"/>
                <a:ea typeface="Meiryo UI" panose="020B0604030504040204" pitchFamily="50" charset="-128"/>
                <a:cs typeface="Meiryo UI" panose="020B0604030504040204" pitchFamily="50" charset="-128"/>
              </a:rPr>
              <a:t>GDP600</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兆円</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　　・・・日本再興戦略</a:t>
            </a:r>
            <a:r>
              <a:rPr lang="en-US" altLang="ja-JP" sz="1000" dirty="0" smtClean="0">
                <a:latin typeface="Meiryo UI" panose="020B0604030504040204" pitchFamily="50" charset="-128"/>
                <a:ea typeface="Meiryo UI" panose="020B0604030504040204" pitchFamily="50" charset="-128"/>
                <a:cs typeface="Meiryo UI" panose="020B0604030504040204" pitchFamily="50" charset="-128"/>
              </a:rPr>
              <a:t>2016</a:t>
            </a:r>
          </a:p>
          <a:p>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　　　・関経連 ： </a:t>
            </a:r>
            <a:r>
              <a:rPr lang="en-US" altLang="ja-JP" sz="1050" spc="-40" dirty="0" smtClean="0">
                <a:latin typeface="Meiryo UI" panose="020B0604030504040204" pitchFamily="50" charset="-128"/>
                <a:ea typeface="Meiryo UI" panose="020B0604030504040204" pitchFamily="50" charset="-128"/>
                <a:cs typeface="Meiryo UI" panose="020B0604030504040204" pitchFamily="50" charset="-128"/>
              </a:rPr>
              <a:t>2</a:t>
            </a:r>
            <a:r>
              <a:rPr lang="ja-JP" altLang="en-US" sz="1050" spc="-40" dirty="0">
                <a:latin typeface="Meiryo UI" panose="020B0604030504040204" pitchFamily="50" charset="-128"/>
                <a:ea typeface="Meiryo UI" panose="020B0604030504040204" pitchFamily="50" charset="-128"/>
                <a:cs typeface="Meiryo UI" panose="020B0604030504040204" pitchFamily="50" charset="-128"/>
              </a:rPr>
              <a:t>府</a:t>
            </a:r>
            <a:r>
              <a:rPr lang="en-US" altLang="ja-JP" sz="1050" spc="-40" dirty="0">
                <a:latin typeface="Meiryo UI" panose="020B0604030504040204" pitchFamily="50" charset="-128"/>
                <a:ea typeface="Meiryo UI" panose="020B0604030504040204" pitchFamily="50" charset="-128"/>
                <a:cs typeface="Meiryo UI" panose="020B0604030504040204" pitchFamily="50" charset="-128"/>
              </a:rPr>
              <a:t>4</a:t>
            </a:r>
            <a:r>
              <a:rPr lang="ja-JP" altLang="en-US" sz="1050" spc="-40" dirty="0" smtClean="0">
                <a:latin typeface="Meiryo UI" panose="020B0604030504040204" pitchFamily="50" charset="-128"/>
                <a:ea typeface="Meiryo UI" panose="020B0604030504040204" pitchFamily="50" charset="-128"/>
                <a:cs typeface="Meiryo UI" panose="020B0604030504040204" pitchFamily="50" charset="-128"/>
              </a:rPr>
              <a:t>県の</a:t>
            </a:r>
            <a:r>
              <a:rPr lang="en-US" altLang="ja-JP" sz="1050" spc="-40" dirty="0" smtClean="0">
                <a:latin typeface="Meiryo UI" panose="020B0604030504040204" pitchFamily="50" charset="-128"/>
                <a:ea typeface="Meiryo UI" panose="020B0604030504040204" pitchFamily="50" charset="-128"/>
                <a:cs typeface="Meiryo UI" panose="020B0604030504040204" pitchFamily="50" charset="-128"/>
              </a:rPr>
              <a:t>GRP100</a:t>
            </a:r>
            <a:r>
              <a:rPr lang="ja-JP" altLang="en-US" sz="1050" spc="-40" dirty="0" smtClean="0">
                <a:latin typeface="Meiryo UI" panose="020B0604030504040204" pitchFamily="50" charset="-128"/>
                <a:ea typeface="Meiryo UI" panose="020B0604030504040204" pitchFamily="50" charset="-128"/>
                <a:cs typeface="Meiryo UI" panose="020B0604030504040204" pitchFamily="50" charset="-128"/>
              </a:rPr>
              <a:t>兆円</a:t>
            </a:r>
            <a:r>
              <a:rPr lang="en-US" altLang="ja-JP" sz="1000" spc="-4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000" spc="-40" dirty="0" smtClean="0">
                <a:latin typeface="Meiryo UI" panose="020B0604030504040204" pitchFamily="50" charset="-128"/>
                <a:ea typeface="Meiryo UI" panose="020B0604030504040204" pitchFamily="50" charset="-128"/>
                <a:cs typeface="Meiryo UI" panose="020B0604030504040204" pitchFamily="50" charset="-128"/>
              </a:rPr>
              <a:t>目標年度</a:t>
            </a:r>
            <a:r>
              <a:rPr lang="en-US" altLang="ja-JP" sz="1000" spc="-40"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1000" spc="-40" dirty="0">
                <a:latin typeface="Meiryo UI" panose="020B0604030504040204" pitchFamily="50" charset="-128"/>
                <a:ea typeface="Meiryo UI" panose="020B0604030504040204" pitchFamily="50" charset="-128"/>
                <a:cs typeface="Meiryo UI" panose="020B0604030504040204" pitchFamily="50" charset="-128"/>
              </a:rPr>
              <a:t>R</a:t>
            </a:r>
            <a:r>
              <a:rPr lang="en-US" altLang="ja-JP" sz="1000" spc="-40" dirty="0" smtClean="0">
                <a:latin typeface="Meiryo UI" panose="020B0604030504040204" pitchFamily="50" charset="-128"/>
                <a:ea typeface="Meiryo UI" panose="020B0604030504040204" pitchFamily="50" charset="-128"/>
                <a:cs typeface="Meiryo UI" panose="020B0604030504040204" pitchFamily="50" charset="-128"/>
              </a:rPr>
              <a:t>2)</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　　・・・提言「名目</a:t>
            </a:r>
            <a:r>
              <a:rPr lang="en-US" altLang="ja-JP" sz="1000" dirty="0" smtClean="0">
                <a:latin typeface="Meiryo UI" panose="020B0604030504040204" pitchFamily="50" charset="-128"/>
                <a:ea typeface="Meiryo UI" panose="020B0604030504040204" pitchFamily="50" charset="-128"/>
                <a:cs typeface="Meiryo UI" panose="020B0604030504040204" pitchFamily="50" charset="-128"/>
              </a:rPr>
              <a:t>GDP600</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兆円経済達成に向けて」</a:t>
            </a:r>
            <a:endParaRPr lang="en-US" altLang="ja-JP" sz="10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05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050" spc="-40" dirty="0" smtClean="0">
                <a:latin typeface="Meiryo UI" panose="020B0604030504040204" pitchFamily="50" charset="-128"/>
                <a:ea typeface="Meiryo UI" panose="020B0604030504040204" pitchFamily="50" charset="-128"/>
                <a:cs typeface="Meiryo UI" panose="020B0604030504040204" pitchFamily="50" charset="-128"/>
              </a:rPr>
              <a:t>大阪府・市 ： 実質成長率 年</a:t>
            </a:r>
            <a:r>
              <a:rPr lang="en-US" altLang="ja-JP" sz="1050" spc="-40" dirty="0" smtClean="0">
                <a:latin typeface="Meiryo UI" panose="020B0604030504040204" pitchFamily="50" charset="-128"/>
                <a:ea typeface="Meiryo UI" panose="020B0604030504040204" pitchFamily="50" charset="-128"/>
                <a:cs typeface="Meiryo UI" panose="020B0604030504040204" pitchFamily="50" charset="-128"/>
              </a:rPr>
              <a:t>2.0%</a:t>
            </a:r>
            <a:r>
              <a:rPr lang="en-US" altLang="ja-JP" sz="800" spc="-4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000" spc="-40" dirty="0">
                <a:latin typeface="Meiryo UI" panose="020B0604030504040204" pitchFamily="50" charset="-128"/>
                <a:ea typeface="Meiryo UI" panose="020B0604030504040204" pitchFamily="50" charset="-128"/>
                <a:cs typeface="Meiryo UI" panose="020B0604030504040204" pitchFamily="50" charset="-128"/>
              </a:rPr>
              <a:t>(</a:t>
            </a:r>
            <a:r>
              <a:rPr lang="ja-JP" altLang="en-US" sz="1000" spc="-40" dirty="0">
                <a:latin typeface="Meiryo UI" panose="020B0604030504040204" pitchFamily="50" charset="-128"/>
                <a:ea typeface="Meiryo UI" panose="020B0604030504040204" pitchFamily="50" charset="-128"/>
                <a:cs typeface="Meiryo UI" panose="020B0604030504040204" pitchFamily="50" charset="-128"/>
              </a:rPr>
              <a:t>目標年度</a:t>
            </a:r>
            <a:r>
              <a:rPr lang="en-US" altLang="ja-JP" sz="1000" spc="-40"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1000" spc="-40" dirty="0">
                <a:latin typeface="Meiryo UI" panose="020B0604030504040204" pitchFamily="50" charset="-128"/>
                <a:ea typeface="Meiryo UI" panose="020B0604030504040204" pitchFamily="50" charset="-128"/>
                <a:cs typeface="Meiryo UI" panose="020B0604030504040204" pitchFamily="50" charset="-128"/>
              </a:rPr>
              <a:t>R</a:t>
            </a:r>
            <a:r>
              <a:rPr lang="en-US" altLang="ja-JP" sz="1000" spc="-40" dirty="0" smtClean="0">
                <a:latin typeface="Meiryo UI" panose="020B0604030504040204" pitchFamily="50" charset="-128"/>
                <a:ea typeface="Meiryo UI" panose="020B0604030504040204" pitchFamily="50" charset="-128"/>
                <a:cs typeface="Meiryo UI" panose="020B0604030504040204" pitchFamily="50" charset="-128"/>
              </a:rPr>
              <a:t>2)</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　・・・大阪の成長戦略</a:t>
            </a:r>
            <a:endParaRPr lang="en-US" altLang="ja-JP" sz="10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20" name="テキスト ボックス 19"/>
          <p:cNvSpPr txBox="1"/>
          <p:nvPr/>
        </p:nvSpPr>
        <p:spPr>
          <a:xfrm>
            <a:off x="7560745" y="6622544"/>
            <a:ext cx="6120000" cy="1990288"/>
          </a:xfrm>
          <a:prstGeom prst="rect">
            <a:avLst/>
          </a:prstGeom>
          <a:noFill/>
        </p:spPr>
        <p:txBody>
          <a:bodyPr wrap="square" rtlCol="0">
            <a:spAutoFit/>
          </a:bodyPr>
          <a:lstStyle>
            <a:defPPr>
              <a:defRPr lang="ja-JP"/>
            </a:defPPr>
            <a:lvl1pPr marL="72000" indent="-457200">
              <a:spcAft>
                <a:spcPts val="400"/>
              </a:spcAft>
              <a:defRPr sz="1200">
                <a:latin typeface="Meiryo UI" panose="020B0604030504040204" pitchFamily="50" charset="-128"/>
                <a:ea typeface="Meiryo UI" panose="020B0604030504040204" pitchFamily="50" charset="-128"/>
                <a:cs typeface="Meiryo UI" panose="020B0604030504040204" pitchFamily="50" charset="-128"/>
              </a:defRPr>
            </a:lvl1pPr>
          </a:lstStyle>
          <a:p>
            <a:pPr marL="139700" indent="-139700"/>
            <a:r>
              <a:rPr lang="ja-JP" altLang="en-US" sz="1100" dirty="0" smtClean="0"/>
              <a:t>●女性、若者、高齢者、</a:t>
            </a:r>
            <a:r>
              <a:rPr lang="ja-JP" altLang="en-US" sz="1100" dirty="0" err="1" smtClean="0"/>
              <a:t>障がい</a:t>
            </a:r>
            <a:r>
              <a:rPr lang="ja-JP" altLang="en-US" sz="1100" dirty="0" smtClean="0"/>
              <a:t>者など多様な人材の活躍に向け、</a:t>
            </a:r>
            <a:r>
              <a:rPr lang="en-US" altLang="ja-JP" sz="1100" dirty="0" smtClean="0"/>
              <a:t>OSAKA</a:t>
            </a:r>
            <a:r>
              <a:rPr lang="ja-JP" altLang="en-US" sz="1100" dirty="0" smtClean="0"/>
              <a:t>しごとフィールドを軸に、求職者の個々の状況に応じた適切な就職支援を行います</a:t>
            </a:r>
            <a:endParaRPr lang="en-US" altLang="ja-JP" sz="1100" dirty="0"/>
          </a:p>
          <a:p>
            <a:pPr marL="139700" indent="-139700"/>
            <a:r>
              <a:rPr lang="ja-JP" altLang="en-US" sz="1100" dirty="0" smtClean="0"/>
              <a:t>●中小企業の人材確保に向け、関連業界と連携し、魅力ある職場づくりや効果的な情報発信、求職者の職種志向の拡大・転換等に取り組みます</a:t>
            </a:r>
            <a:endParaRPr lang="en-US" altLang="ja-JP" sz="1100" dirty="0" smtClean="0"/>
          </a:p>
          <a:p>
            <a:pPr marL="139700" indent="-139700"/>
            <a:r>
              <a:rPr lang="ja-JP" altLang="en-US" sz="1100" dirty="0" smtClean="0"/>
              <a:t>●一極集中が</a:t>
            </a:r>
            <a:r>
              <a:rPr lang="ja-JP" altLang="en-US" sz="1100" dirty="0"/>
              <a:t>進</a:t>
            </a:r>
            <a:r>
              <a:rPr lang="ja-JP" altLang="en-US" sz="1100" dirty="0" smtClean="0"/>
              <a:t>む東京圏への人材流出を防止するため、金融機関や関西の大学等と連携し、大阪・関西への就職を促進します</a:t>
            </a:r>
            <a:endParaRPr lang="en-US" altLang="ja-JP" sz="1100" dirty="0" smtClean="0"/>
          </a:p>
          <a:p>
            <a:pPr marL="139700" indent="-139700"/>
            <a:r>
              <a:rPr lang="ja-JP" altLang="en-US" sz="1100" dirty="0" smtClean="0"/>
              <a:t>●</a:t>
            </a:r>
            <a:r>
              <a:rPr lang="en-US" altLang="ja-JP" sz="1100" dirty="0" smtClean="0"/>
              <a:t>AI</a:t>
            </a:r>
            <a:r>
              <a:rPr lang="ja-JP" altLang="en-US" sz="1100" dirty="0" err="1"/>
              <a:t>・</a:t>
            </a:r>
            <a:r>
              <a:rPr lang="en-US" altLang="ja-JP" sz="1100" dirty="0" err="1" smtClean="0"/>
              <a:t>IoT</a:t>
            </a:r>
            <a:r>
              <a:rPr lang="ja-JP" altLang="en-US" sz="1100" dirty="0"/>
              <a:t>など第</a:t>
            </a:r>
            <a:r>
              <a:rPr lang="en-US" altLang="ja-JP" sz="1100" dirty="0"/>
              <a:t>4</a:t>
            </a:r>
            <a:r>
              <a:rPr lang="ja-JP" altLang="en-US" sz="1100" dirty="0"/>
              <a:t>次産業革命に対応できる</a:t>
            </a:r>
            <a:r>
              <a:rPr lang="ja-JP" altLang="en-US" sz="1100" dirty="0" smtClean="0"/>
              <a:t>人材の確保</a:t>
            </a:r>
            <a:r>
              <a:rPr lang="ja-JP" altLang="en-US" sz="1100" dirty="0"/>
              <a:t>・</a:t>
            </a:r>
            <a:r>
              <a:rPr lang="ja-JP" altLang="en-US" sz="1100" dirty="0" smtClean="0"/>
              <a:t>育成に取り組むとともに、グローバル人材や外国人留学生に関しては府内企業との交流を進め、その活躍を促進することにより、企業の成長を支援します</a:t>
            </a:r>
            <a:endParaRPr lang="en-US" altLang="ja-JP" sz="1100" dirty="0" smtClean="0"/>
          </a:p>
          <a:p>
            <a:pPr marL="139700" indent="-139700" algn="r"/>
            <a:r>
              <a:rPr lang="ja-JP" altLang="en-US" sz="1100" dirty="0"/>
              <a:t>●国、労働団体</a:t>
            </a:r>
            <a:r>
              <a:rPr lang="ja-JP" altLang="en-US" sz="1100" dirty="0" smtClean="0"/>
              <a:t>、</a:t>
            </a:r>
            <a:r>
              <a:rPr lang="ja-JP" altLang="en-US" sz="1100" dirty="0"/>
              <a:t>経済</a:t>
            </a:r>
            <a:r>
              <a:rPr lang="ja-JP" altLang="en-US" sz="1100" dirty="0" smtClean="0"/>
              <a:t>団体</a:t>
            </a:r>
            <a:r>
              <a:rPr lang="ja-JP" altLang="en-US" sz="1100" dirty="0"/>
              <a:t>等と連携し</a:t>
            </a:r>
            <a:r>
              <a:rPr lang="ja-JP" altLang="en-US" sz="1100" dirty="0" smtClean="0"/>
              <a:t>、いわゆるブラック</a:t>
            </a:r>
            <a:r>
              <a:rPr lang="ja-JP" altLang="en-US" sz="1100" dirty="0"/>
              <a:t>企業の撲滅や「働き方改革」の促進に</a:t>
            </a:r>
            <a:r>
              <a:rPr lang="ja-JP" altLang="en-US" sz="1100" dirty="0" smtClean="0"/>
              <a:t>取り組みます等</a:t>
            </a:r>
            <a:endParaRPr lang="en-US" altLang="ja-JP" sz="1100" dirty="0"/>
          </a:p>
        </p:txBody>
      </p:sp>
      <p:sp>
        <p:nvSpPr>
          <p:cNvPr id="23" name="テキスト ボックス 22"/>
          <p:cNvSpPr txBox="1"/>
          <p:nvPr/>
        </p:nvSpPr>
        <p:spPr>
          <a:xfrm>
            <a:off x="7598717" y="8761176"/>
            <a:ext cx="6124459" cy="840024"/>
          </a:xfrm>
          <a:prstGeom prst="rect">
            <a:avLst/>
          </a:prstGeom>
          <a:noFill/>
          <a:ln>
            <a:noFill/>
            <a:prstDash val="dash"/>
          </a:ln>
        </p:spPr>
        <p:txBody>
          <a:bodyPr wrap="square" tIns="72000" bIns="36000" rtlCol="0">
            <a:spAutoFit/>
          </a:bodyPr>
          <a:lstStyle/>
          <a:p>
            <a:pPr marL="171450" indent="-171450">
              <a:lnSpc>
                <a:spcPts val="1200"/>
              </a:lnSpc>
              <a:spcAft>
                <a:spcPts val="300"/>
              </a:spcAft>
              <a:buFont typeface="Wingdings" panose="05000000000000000000" pitchFamily="2" charset="2"/>
              <a:buChar char="u"/>
            </a:pPr>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市町村、国、広域連合、経済団体、産業支援機関等と、適切な役割分担の</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下で</a:t>
            </a:r>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連携・</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協働</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marL="171450" indent="-171450">
              <a:lnSpc>
                <a:spcPts val="1200"/>
              </a:lnSpc>
              <a:spcAft>
                <a:spcPts val="300"/>
              </a:spcAft>
              <a:buFont typeface="Wingdings" panose="05000000000000000000" pitchFamily="2" charset="2"/>
              <a:buChar char="u"/>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大阪産業局</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ととも</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に</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中小企業支援</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をより効果的に推進</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marL="171450" indent="-171450">
              <a:lnSpc>
                <a:spcPts val="1200"/>
              </a:lnSpc>
              <a:spcAft>
                <a:spcPts val="300"/>
              </a:spcAft>
              <a:buFont typeface="Wingdings" panose="05000000000000000000" pitchFamily="2" charset="2"/>
              <a:buChar char="u"/>
            </a:pP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職員一人ひとりの意識改革とたゆまぬ自己研鑽（資質の向上）</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marL="171450" indent="-171450">
              <a:lnSpc>
                <a:spcPts val="1200"/>
              </a:lnSpc>
              <a:buFont typeface="Wingdings" panose="05000000000000000000" pitchFamily="2" charset="2"/>
              <a:buChar char="u"/>
            </a:pP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各施策の目的にふさわしいアウトカム</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目標を</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設定</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し</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1100" dirty="0" smtClean="0">
                <a:latin typeface="Meiryo UI" panose="020B0604030504040204" pitchFamily="50" charset="-128"/>
                <a:ea typeface="Meiryo UI" panose="020B0604030504040204" pitchFamily="50" charset="-128"/>
                <a:cs typeface="Meiryo UI" panose="020B0604030504040204" pitchFamily="50" charset="-128"/>
              </a:rPr>
              <a:t>PDCA</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サイクルを確立</a:t>
            </a:r>
            <a:endParaRPr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1" name="テキスト ボックス 20"/>
          <p:cNvSpPr txBox="1"/>
          <p:nvPr/>
        </p:nvSpPr>
        <p:spPr>
          <a:xfrm>
            <a:off x="71785" y="7695377"/>
            <a:ext cx="6120680" cy="1929759"/>
          </a:xfrm>
          <a:prstGeom prst="rect">
            <a:avLst/>
          </a:prstGeom>
          <a:noFill/>
        </p:spPr>
        <p:txBody>
          <a:bodyPr wrap="square" lIns="128016" tIns="64008" rIns="128016" bIns="64008" rtlCol="0">
            <a:spAutoFit/>
          </a:bodyPr>
          <a:lstStyle/>
          <a:p>
            <a:pPr marL="162000" indent="-468000">
              <a:spcAft>
                <a:spcPts val="300"/>
              </a:spcAft>
            </a:pPr>
            <a:r>
              <a:rPr lang="ja-JP" altLang="en-US" sz="1400" b="1" dirty="0" smtClean="0">
                <a:solidFill>
                  <a:srgbClr val="0070C0"/>
                </a:solidFill>
                <a:latin typeface="Meiryo UI" panose="020B0604030504040204" pitchFamily="50" charset="-128"/>
                <a:ea typeface="Meiryo UI" panose="020B0604030504040204" pitchFamily="50" charset="-128"/>
                <a:cs typeface="Meiryo UI" panose="020B0604030504040204" pitchFamily="50" charset="-128"/>
              </a:rPr>
              <a:t>○めざす姿</a:t>
            </a:r>
            <a:r>
              <a:rPr lang="ja-JP" altLang="en-US" sz="1100" dirty="0" smtClean="0">
                <a:solidFill>
                  <a:srgbClr val="0070C0"/>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100" dirty="0" smtClean="0">
                <a:solidFill>
                  <a:srgbClr val="0070C0"/>
                </a:solidFill>
                <a:latin typeface="Meiryo UI" panose="020B0604030504040204" pitchFamily="50" charset="-128"/>
                <a:ea typeface="Meiryo UI" panose="020B0604030504040204" pitchFamily="50" charset="-128"/>
                <a:cs typeface="Meiryo UI" panose="020B0604030504040204" pitchFamily="50" charset="-128"/>
              </a:rPr>
              <a:t>2025</a:t>
            </a:r>
            <a:r>
              <a:rPr lang="ja-JP" altLang="en-US" sz="1100" dirty="0" smtClean="0">
                <a:solidFill>
                  <a:srgbClr val="0070C0"/>
                </a:solidFill>
                <a:latin typeface="Meiryo UI" panose="020B0604030504040204" pitchFamily="50" charset="-128"/>
                <a:ea typeface="Meiryo UI" panose="020B0604030504040204" pitchFamily="50" charset="-128"/>
                <a:cs typeface="Meiryo UI" panose="020B0604030504040204" pitchFamily="50" charset="-128"/>
              </a:rPr>
              <a:t>年万博を契機とした一層の発展をめざして～</a:t>
            </a:r>
            <a:endParaRPr lang="en-US" altLang="ja-JP" sz="1100" dirty="0">
              <a:solidFill>
                <a:srgbClr val="0070C0"/>
              </a:solidFill>
              <a:latin typeface="Meiryo UI" panose="020B0604030504040204" pitchFamily="50" charset="-128"/>
              <a:ea typeface="Meiryo UI" panose="020B0604030504040204" pitchFamily="50" charset="-128"/>
              <a:cs typeface="Meiryo UI" panose="020B0604030504040204" pitchFamily="50" charset="-128"/>
            </a:endParaRPr>
          </a:p>
          <a:p>
            <a:pPr marL="162000" indent="-468000">
              <a:spcBef>
                <a:spcPts val="300"/>
              </a:spcBef>
            </a:pP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　・頑張る府内中小企業やベンチャー企業が、積極的に海外との取引を行いアジア</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の成長を</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取り込んでいる</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marL="162000" indent="-468000">
              <a:spcBef>
                <a:spcPts val="300"/>
              </a:spcBef>
            </a:pP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　・外国企業が、</a:t>
            </a:r>
            <a:r>
              <a:rPr lang="en-US" altLang="ja-JP" sz="1100" dirty="0" smtClean="0">
                <a:latin typeface="Meiryo UI" panose="020B0604030504040204" pitchFamily="50" charset="-128"/>
                <a:ea typeface="Meiryo UI" panose="020B0604030504040204" pitchFamily="50" charset="-128"/>
                <a:cs typeface="Meiryo UI" panose="020B0604030504040204" pitchFamily="50" charset="-128"/>
              </a:rPr>
              <a:t>Made in Japan</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に代表される優れた製品や高い技術等を有する府内中小企業に積極的な投資を行っている</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marL="162000" indent="-468000">
              <a:spcBef>
                <a:spcPts val="300"/>
              </a:spcBef>
            </a:pP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　・大阪産業の成長に向けて、ライフサイエンス、新エネルギー </a:t>
            </a:r>
            <a:r>
              <a:rPr lang="en-US" altLang="ja-JP" sz="11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水素・燃料電池、蓄電池</a:t>
            </a:r>
            <a:r>
              <a:rPr lang="en-US" altLang="ja-JP" sz="11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分野に多くの府内中小企業が参入している</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marL="162000" indent="-468000">
              <a:spcBef>
                <a:spcPts val="300"/>
              </a:spcBef>
            </a:pP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　・新た</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な</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製品・サービスの創出や労働生産性の向上に向け、</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あらゆる産業分野において</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1100" dirty="0" smtClean="0">
                <a:latin typeface="Meiryo UI" panose="020B0604030504040204" pitchFamily="50" charset="-128"/>
                <a:ea typeface="Meiryo UI" panose="020B0604030504040204" pitchFamily="50" charset="-128"/>
                <a:cs typeface="Meiryo UI" panose="020B0604030504040204" pitchFamily="50" charset="-128"/>
              </a:rPr>
              <a:t>AI</a:t>
            </a:r>
            <a:r>
              <a:rPr lang="ja-JP" altLang="en-US" sz="1100" dirty="0" err="1">
                <a:latin typeface="Meiryo UI" panose="020B0604030504040204" pitchFamily="50" charset="-128"/>
                <a:ea typeface="Meiryo UI" panose="020B0604030504040204" pitchFamily="50" charset="-128"/>
                <a:cs typeface="Meiryo UI" panose="020B0604030504040204" pitchFamily="50" charset="-128"/>
              </a:rPr>
              <a:t>・</a:t>
            </a:r>
            <a:r>
              <a:rPr lang="en-US" altLang="ja-JP" sz="1100" dirty="0" err="1" smtClean="0">
                <a:latin typeface="Meiryo UI" panose="020B0604030504040204" pitchFamily="50" charset="-128"/>
                <a:ea typeface="Meiryo UI" panose="020B0604030504040204" pitchFamily="50" charset="-128"/>
                <a:cs typeface="Meiryo UI" panose="020B0604030504040204" pitchFamily="50" charset="-128"/>
              </a:rPr>
              <a:t>IoT</a:t>
            </a:r>
            <a:r>
              <a:rPr lang="ja-JP" altLang="en-US" sz="1100" dirty="0" err="1"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ロボット等が導入されている</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marL="162000" indent="-468000">
              <a:spcBef>
                <a:spcPts val="300"/>
              </a:spcBef>
            </a:pP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　・雇用のミスマッチが改善されるとともに、女性・若者・</a:t>
            </a:r>
            <a:r>
              <a:rPr lang="ja-JP" altLang="en-US" sz="1100" dirty="0" err="1" smtClean="0">
                <a:latin typeface="Meiryo UI" panose="020B0604030504040204" pitchFamily="50" charset="-128"/>
                <a:ea typeface="Meiryo UI" panose="020B0604030504040204" pitchFamily="50" charset="-128"/>
                <a:cs typeface="Meiryo UI" panose="020B0604030504040204" pitchFamily="50" charset="-128"/>
              </a:rPr>
              <a:t>障がい</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者・高齢者・外国人がいきいきと活躍している</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9" name="テキスト ボックス 28"/>
          <p:cNvSpPr txBox="1"/>
          <p:nvPr/>
        </p:nvSpPr>
        <p:spPr>
          <a:xfrm>
            <a:off x="591995" y="4653159"/>
            <a:ext cx="5724000" cy="1425833"/>
          </a:xfrm>
          <a:prstGeom prst="roundRect">
            <a:avLst>
              <a:gd name="adj" fmla="val 13248"/>
            </a:avLst>
          </a:prstGeom>
          <a:noFill/>
          <a:ln>
            <a:solidFill>
              <a:schemeClr val="tx1"/>
            </a:solidFill>
            <a:prstDash val="dash"/>
          </a:ln>
        </p:spPr>
        <p:txBody>
          <a:bodyPr wrap="square" lIns="128016" tIns="0" rIns="0" bIns="0" rtlCol="0">
            <a:spAutoFit/>
          </a:bodyPr>
          <a:lstStyle/>
          <a:p>
            <a:r>
              <a:rPr lang="ja-JP" altLang="en-US" sz="1050" b="1" dirty="0" smtClean="0">
                <a:latin typeface="Meiryo UI" panose="020B0604030504040204" pitchFamily="50" charset="-128"/>
                <a:ea typeface="Meiryo UI" panose="020B0604030504040204" pitchFamily="50" charset="-128"/>
                <a:cs typeface="Meiryo UI" panose="020B0604030504040204" pitchFamily="50" charset="-128"/>
              </a:rPr>
              <a:t>＜府内総生産＞</a:t>
            </a:r>
            <a:endParaRPr lang="en-US" altLang="ja-JP" sz="1050" b="1"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050" u="sng" dirty="0" smtClean="0">
                <a:latin typeface="Meiryo UI" panose="020B0604030504040204" pitchFamily="50" charset="-128"/>
                <a:ea typeface="Meiryo UI" panose="020B0604030504040204" pitchFamily="50" charset="-128"/>
                <a:cs typeface="Meiryo UI" panose="020B0604030504040204" pitchFamily="50" charset="-128"/>
              </a:rPr>
              <a:t>○名目ＧＲＰ：６兆円増加　＜</a:t>
            </a:r>
            <a:r>
              <a:rPr lang="en-US" altLang="ja-JP" sz="1050" u="sng" dirty="0" smtClean="0">
                <a:latin typeface="Meiryo UI" panose="020B0604030504040204" pitchFamily="50" charset="-128"/>
                <a:ea typeface="Meiryo UI" panose="020B0604030504040204" pitchFamily="50" charset="-128"/>
                <a:cs typeface="Meiryo UI" panose="020B0604030504040204" pitchFamily="50" charset="-128"/>
              </a:rPr>
              <a:t>39.</a:t>
            </a:r>
            <a:r>
              <a:rPr lang="en-US" altLang="ja-JP" sz="1050" u="sng" dirty="0">
                <a:latin typeface="Meiryo UI" panose="020B0604030504040204" pitchFamily="50" charset="-128"/>
                <a:ea typeface="Meiryo UI" panose="020B0604030504040204" pitchFamily="50" charset="-128"/>
                <a:cs typeface="Meiryo UI" panose="020B0604030504040204" pitchFamily="50" charset="-128"/>
              </a:rPr>
              <a:t>1</a:t>
            </a:r>
            <a:r>
              <a:rPr lang="ja-JP" altLang="en-US" sz="1050" u="sng" dirty="0" smtClean="0">
                <a:latin typeface="Meiryo UI" panose="020B0604030504040204" pitchFamily="50" charset="-128"/>
                <a:ea typeface="Meiryo UI" panose="020B0604030504040204" pitchFamily="50" charset="-128"/>
                <a:cs typeface="Meiryo UI" panose="020B0604030504040204" pitchFamily="50" charset="-128"/>
              </a:rPr>
              <a:t>兆円</a:t>
            </a:r>
            <a:r>
              <a:rPr lang="en-US" altLang="ja-JP" sz="900" u="sng" dirty="0" smtClean="0">
                <a:latin typeface="Meiryo UI" panose="020B0604030504040204" pitchFamily="50" charset="-128"/>
                <a:ea typeface="Meiryo UI" panose="020B0604030504040204" pitchFamily="50" charset="-128"/>
                <a:cs typeface="Meiryo UI" panose="020B0604030504040204" pitchFamily="50" charset="-128"/>
              </a:rPr>
              <a:t>(H27)</a:t>
            </a:r>
            <a:r>
              <a:rPr lang="ja-JP" altLang="en-US" sz="1050" u="sng" dirty="0" smtClean="0">
                <a:latin typeface="Meiryo UI" panose="020B0604030504040204" pitchFamily="50" charset="-128"/>
                <a:ea typeface="Meiryo UI" panose="020B0604030504040204" pitchFamily="50" charset="-128"/>
                <a:cs typeface="Meiryo UI" panose="020B0604030504040204" pitchFamily="50" charset="-128"/>
              </a:rPr>
              <a:t>　⇒　</a:t>
            </a:r>
            <a:r>
              <a:rPr lang="en-US" altLang="ja-JP" sz="1050" u="sng" dirty="0" smtClean="0">
                <a:latin typeface="Meiryo UI" panose="020B0604030504040204" pitchFamily="50" charset="-128"/>
                <a:ea typeface="Meiryo UI" panose="020B0604030504040204" pitchFamily="50" charset="-128"/>
                <a:cs typeface="Meiryo UI" panose="020B0604030504040204" pitchFamily="50" charset="-128"/>
              </a:rPr>
              <a:t>45.3</a:t>
            </a:r>
            <a:r>
              <a:rPr lang="ja-JP" altLang="en-US" sz="1050" u="sng" dirty="0" smtClean="0">
                <a:latin typeface="Meiryo UI" panose="020B0604030504040204" pitchFamily="50" charset="-128"/>
                <a:ea typeface="Meiryo UI" panose="020B0604030504040204" pitchFamily="50" charset="-128"/>
                <a:cs typeface="Meiryo UI" panose="020B0604030504040204" pitchFamily="50" charset="-128"/>
              </a:rPr>
              <a:t>兆円</a:t>
            </a:r>
            <a:r>
              <a:rPr lang="en-US" altLang="ja-JP" sz="900" u="sng" dirty="0" smtClean="0">
                <a:latin typeface="Meiryo UI" panose="020B0604030504040204" pitchFamily="50" charset="-128"/>
                <a:ea typeface="Meiryo UI" panose="020B0604030504040204" pitchFamily="50" charset="-128"/>
                <a:cs typeface="Meiryo UI" panose="020B0604030504040204" pitchFamily="50" charset="-128"/>
              </a:rPr>
              <a:t>(R2)</a:t>
            </a:r>
            <a:r>
              <a:rPr lang="ja-JP" altLang="en-US" sz="1050" u="sng" dirty="0">
                <a:latin typeface="Meiryo UI" panose="020B0604030504040204" pitchFamily="50" charset="-128"/>
                <a:ea typeface="Meiryo UI" panose="020B0604030504040204" pitchFamily="50" charset="-128"/>
                <a:cs typeface="Meiryo UI" panose="020B0604030504040204" pitchFamily="50" charset="-128"/>
              </a:rPr>
              <a:t>＞</a:t>
            </a:r>
            <a:endParaRPr lang="en-US" altLang="ja-JP" sz="1050" u="sng" dirty="0">
              <a:latin typeface="Meiryo UI" panose="020B0604030504040204" pitchFamily="50" charset="-128"/>
              <a:ea typeface="Meiryo UI" panose="020B0604030504040204" pitchFamily="50" charset="-128"/>
              <a:cs typeface="Meiryo UI" panose="020B0604030504040204" pitchFamily="50" charset="-128"/>
            </a:endParaRPr>
          </a:p>
          <a:p>
            <a:pPr marL="180000" lvl="1" indent="-72000"/>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　・実質</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成長率年</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2.0</a:t>
            </a:r>
            <a:r>
              <a:rPr lang="en-US" altLang="ja-JP" sz="10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から算出（物価</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変動の影響を</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加味）</a:t>
            </a:r>
            <a:endParaRPr lang="en-US" altLang="ja-JP" sz="1000" dirty="0" smtClean="0">
              <a:latin typeface="Meiryo UI" panose="020B0604030504040204" pitchFamily="50" charset="-128"/>
              <a:ea typeface="Meiryo UI" panose="020B0604030504040204" pitchFamily="50" charset="-128"/>
              <a:cs typeface="Meiryo UI" panose="020B0604030504040204" pitchFamily="50" charset="-128"/>
            </a:endParaRPr>
          </a:p>
          <a:p>
            <a:pPr marL="0" lvl="1">
              <a:spcBef>
                <a:spcPts val="600"/>
              </a:spcBef>
            </a:pPr>
            <a:r>
              <a:rPr lang="ja-JP" altLang="en-US" sz="1050" b="1" dirty="0">
                <a:latin typeface="Meiryo UI" panose="020B0604030504040204" pitchFamily="50" charset="-128"/>
                <a:ea typeface="Meiryo UI" panose="020B0604030504040204" pitchFamily="50" charset="-128"/>
                <a:cs typeface="Meiryo UI" panose="020B0604030504040204" pitchFamily="50" charset="-128"/>
              </a:rPr>
              <a:t>＜</a:t>
            </a:r>
            <a:r>
              <a:rPr lang="ja-JP" altLang="en-US" sz="1050" b="1" dirty="0" smtClean="0">
                <a:latin typeface="Meiryo UI" panose="020B0604030504040204" pitchFamily="50" charset="-128"/>
                <a:ea typeface="Meiryo UI" panose="020B0604030504040204" pitchFamily="50" charset="-128"/>
                <a:cs typeface="Meiryo UI" panose="020B0604030504040204" pitchFamily="50" charset="-128"/>
              </a:rPr>
              <a:t>労働力、労働生産性＞</a:t>
            </a:r>
            <a:endParaRPr lang="en-US" altLang="ja-JP" sz="1050" dirty="0" smtClean="0">
              <a:latin typeface="Meiryo UI" panose="020B0604030504040204" pitchFamily="50" charset="-128"/>
              <a:ea typeface="Meiryo UI" panose="020B0604030504040204" pitchFamily="50" charset="-128"/>
              <a:cs typeface="Meiryo UI" panose="020B0604030504040204" pitchFamily="50" charset="-128"/>
            </a:endParaRPr>
          </a:p>
          <a:p>
            <a:pPr marL="0" lvl="1"/>
            <a:r>
              <a:rPr lang="ja-JP" altLang="en-US" sz="1050" u="sng" dirty="0" smtClean="0">
                <a:latin typeface="Meiryo UI" panose="020B0604030504040204" pitchFamily="50" charset="-128"/>
                <a:ea typeface="Meiryo UI" panose="020B0604030504040204" pitchFamily="50" charset="-128"/>
                <a:cs typeface="Meiryo UI" panose="020B0604030504040204" pitchFamily="50" charset="-128"/>
              </a:rPr>
              <a:t>○就業者数：</a:t>
            </a:r>
            <a:r>
              <a:rPr lang="en-US" altLang="ja-JP" sz="1050" u="sng" dirty="0" smtClean="0">
                <a:latin typeface="Meiryo UI" panose="020B0604030504040204" pitchFamily="50" charset="-128"/>
                <a:ea typeface="Meiryo UI" panose="020B0604030504040204" pitchFamily="50" charset="-128"/>
                <a:cs typeface="Meiryo UI" panose="020B0604030504040204" pitchFamily="50" charset="-128"/>
              </a:rPr>
              <a:t>3</a:t>
            </a:r>
            <a:r>
              <a:rPr lang="en-US" altLang="ja-JP" sz="1050" u="sng" dirty="0">
                <a:latin typeface="Meiryo UI" panose="020B0604030504040204" pitchFamily="50" charset="-128"/>
                <a:ea typeface="Meiryo UI" panose="020B0604030504040204" pitchFamily="50" charset="-128"/>
                <a:cs typeface="Meiryo UI" panose="020B0604030504040204" pitchFamily="50" charset="-128"/>
              </a:rPr>
              <a:t>2</a:t>
            </a:r>
            <a:r>
              <a:rPr lang="ja-JP" altLang="en-US" sz="1050" u="sng" dirty="0" smtClean="0">
                <a:latin typeface="Meiryo UI" panose="020B0604030504040204" pitchFamily="50" charset="-128"/>
                <a:ea typeface="Meiryo UI" panose="020B0604030504040204" pitchFamily="50" charset="-128"/>
                <a:cs typeface="Meiryo UI" panose="020B0604030504040204" pitchFamily="50" charset="-128"/>
              </a:rPr>
              <a:t>万人増加　＜</a:t>
            </a:r>
            <a:r>
              <a:rPr lang="en-US" altLang="ja-JP" sz="1050" u="sng" dirty="0" smtClean="0">
                <a:latin typeface="Meiryo UI" panose="020B0604030504040204" pitchFamily="50" charset="-128"/>
                <a:ea typeface="Meiryo UI" panose="020B0604030504040204" pitchFamily="50" charset="-128"/>
                <a:cs typeface="Meiryo UI" panose="020B0604030504040204" pitchFamily="50" charset="-128"/>
              </a:rPr>
              <a:t>470</a:t>
            </a:r>
            <a:r>
              <a:rPr lang="ja-JP" altLang="en-US" sz="1050" u="sng" dirty="0" smtClean="0">
                <a:latin typeface="Meiryo UI" panose="020B0604030504040204" pitchFamily="50" charset="-128"/>
                <a:ea typeface="Meiryo UI" panose="020B0604030504040204" pitchFamily="50" charset="-128"/>
                <a:cs typeface="Meiryo UI" panose="020B0604030504040204" pitchFamily="50" charset="-128"/>
              </a:rPr>
              <a:t>万人</a:t>
            </a:r>
            <a:r>
              <a:rPr lang="en-US" altLang="ja-JP" sz="900" u="sng" dirty="0" smtClean="0">
                <a:latin typeface="Meiryo UI" panose="020B0604030504040204" pitchFamily="50" charset="-128"/>
                <a:ea typeface="Meiryo UI" panose="020B0604030504040204" pitchFamily="50" charset="-128"/>
                <a:cs typeface="Meiryo UI" panose="020B0604030504040204" pitchFamily="50" charset="-128"/>
              </a:rPr>
              <a:t>(H27) </a:t>
            </a:r>
            <a:r>
              <a:rPr lang="ja-JP" altLang="en-US" sz="1050" u="sng" dirty="0" smtClean="0">
                <a:latin typeface="Meiryo UI" panose="020B0604030504040204" pitchFamily="50" charset="-128"/>
                <a:ea typeface="Meiryo UI" panose="020B0604030504040204" pitchFamily="50" charset="-128"/>
                <a:cs typeface="Meiryo UI" panose="020B0604030504040204" pitchFamily="50" charset="-128"/>
              </a:rPr>
              <a:t>　⇒　</a:t>
            </a:r>
            <a:r>
              <a:rPr lang="en-US" altLang="ja-JP" sz="1050" u="sng" dirty="0" smtClean="0">
                <a:latin typeface="Meiryo UI" panose="020B0604030504040204" pitchFamily="50" charset="-128"/>
                <a:ea typeface="Meiryo UI" panose="020B0604030504040204" pitchFamily="50" charset="-128"/>
                <a:cs typeface="Meiryo UI" panose="020B0604030504040204" pitchFamily="50" charset="-128"/>
              </a:rPr>
              <a:t>502</a:t>
            </a:r>
            <a:r>
              <a:rPr lang="ja-JP" altLang="en-US" sz="1050" u="sng" dirty="0" smtClean="0">
                <a:latin typeface="Meiryo UI" panose="020B0604030504040204" pitchFamily="50" charset="-128"/>
                <a:ea typeface="Meiryo UI" panose="020B0604030504040204" pitchFamily="50" charset="-128"/>
                <a:cs typeface="Meiryo UI" panose="020B0604030504040204" pitchFamily="50" charset="-128"/>
              </a:rPr>
              <a:t>万人</a:t>
            </a:r>
            <a:r>
              <a:rPr lang="en-US" altLang="ja-JP" sz="900" u="sng" dirty="0" smtClean="0">
                <a:latin typeface="Meiryo UI" panose="020B0604030504040204" pitchFamily="50" charset="-128"/>
                <a:ea typeface="Meiryo UI" panose="020B0604030504040204" pitchFamily="50" charset="-128"/>
                <a:cs typeface="Meiryo UI" panose="020B0604030504040204" pitchFamily="50" charset="-128"/>
              </a:rPr>
              <a:t>(R2) </a:t>
            </a:r>
            <a:r>
              <a:rPr lang="ja-JP" altLang="en-US" sz="1050" u="sng"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050" u="sng" dirty="0" smtClean="0">
              <a:latin typeface="Meiryo UI" panose="020B0604030504040204" pitchFamily="50" charset="-128"/>
              <a:ea typeface="Meiryo UI" panose="020B0604030504040204" pitchFamily="50" charset="-128"/>
              <a:cs typeface="Meiryo UI" panose="020B0604030504040204" pitchFamily="50" charset="-128"/>
            </a:endParaRPr>
          </a:p>
          <a:p>
            <a:pPr marL="180000" lvl="1" indent="-72000"/>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　・就業率を全国並み</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に</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上昇</a:t>
            </a:r>
            <a:endParaRPr lang="en-US" altLang="ja-JP" sz="1300" b="1" dirty="0">
              <a:latin typeface="Meiryo UI" panose="020B0604030504040204" pitchFamily="50" charset="-128"/>
              <a:ea typeface="Meiryo UI" panose="020B0604030504040204" pitchFamily="50" charset="-128"/>
              <a:cs typeface="Meiryo UI" panose="020B0604030504040204" pitchFamily="50" charset="-128"/>
            </a:endParaRPr>
          </a:p>
          <a:p>
            <a:pPr marL="0" lvl="1"/>
            <a:r>
              <a:rPr lang="ja-JP" altLang="en-US" sz="1000" u="sng" dirty="0">
                <a:latin typeface="Meiryo UI" panose="020B0604030504040204" pitchFamily="50" charset="-128"/>
                <a:ea typeface="Meiryo UI" panose="020B0604030504040204" pitchFamily="50" charset="-128"/>
                <a:cs typeface="Meiryo UI" panose="020B0604030504040204" pitchFamily="50" charset="-128"/>
              </a:rPr>
              <a:t>○</a:t>
            </a:r>
            <a:r>
              <a:rPr lang="ja-JP" altLang="en-US" sz="1000" b="1" u="sng" dirty="0">
                <a:latin typeface="Meiryo UI" panose="020B0604030504040204" pitchFamily="50" charset="-128"/>
                <a:ea typeface="Meiryo UI" panose="020B0604030504040204" pitchFamily="50" charset="-128"/>
                <a:cs typeface="Meiryo UI" panose="020B0604030504040204" pitchFamily="50" charset="-128"/>
              </a:rPr>
              <a:t>労働生産性：年</a:t>
            </a:r>
            <a:r>
              <a:rPr lang="en-US" altLang="ja-JP" sz="1000" b="1" u="sng" dirty="0">
                <a:latin typeface="Meiryo UI" panose="020B0604030504040204" pitchFamily="50" charset="-128"/>
                <a:ea typeface="Meiryo UI" panose="020B0604030504040204" pitchFamily="50" charset="-128"/>
                <a:cs typeface="Meiryo UI" panose="020B0604030504040204" pitchFamily="50" charset="-128"/>
              </a:rPr>
              <a:t>1.6%</a:t>
            </a:r>
            <a:r>
              <a:rPr lang="ja-JP" altLang="en-US" sz="1000" b="1" u="sng" dirty="0">
                <a:latin typeface="Meiryo UI" panose="020B0604030504040204" pitchFamily="50" charset="-128"/>
                <a:ea typeface="Meiryo UI" panose="020B0604030504040204" pitchFamily="50" charset="-128"/>
                <a:cs typeface="Meiryo UI" panose="020B0604030504040204" pitchFamily="50" charset="-128"/>
              </a:rPr>
              <a:t>増 </a:t>
            </a:r>
            <a:r>
              <a:rPr lang="ja-JP" altLang="en-US" sz="1000" b="1" u="sng" spc="-20" dirty="0">
                <a:latin typeface="Meiryo UI" panose="020B0604030504040204" pitchFamily="50" charset="-128"/>
                <a:ea typeface="Meiryo UI" panose="020B0604030504040204" pitchFamily="50" charset="-128"/>
                <a:cs typeface="Meiryo UI" panose="020B0604030504040204" pitchFamily="50" charset="-128"/>
              </a:rPr>
              <a:t>＜</a:t>
            </a:r>
            <a:r>
              <a:rPr lang="en-US" altLang="ja-JP" sz="1000" b="1" u="sng" spc="-20" dirty="0">
                <a:latin typeface="Meiryo UI" panose="020B0604030504040204" pitchFamily="50" charset="-128"/>
                <a:ea typeface="Meiryo UI" panose="020B0604030504040204" pitchFamily="50" charset="-128"/>
                <a:cs typeface="Meiryo UI" panose="020B0604030504040204" pitchFamily="50" charset="-128"/>
              </a:rPr>
              <a:t>833</a:t>
            </a:r>
            <a:r>
              <a:rPr lang="ja-JP" altLang="en-US" sz="1000" b="1" u="sng" spc="-20" dirty="0">
                <a:latin typeface="Meiryo UI" panose="020B0604030504040204" pitchFamily="50" charset="-128"/>
                <a:ea typeface="Meiryo UI" panose="020B0604030504040204" pitchFamily="50" charset="-128"/>
                <a:cs typeface="Meiryo UI" panose="020B0604030504040204" pitchFamily="50" charset="-128"/>
              </a:rPr>
              <a:t>万円</a:t>
            </a:r>
            <a:r>
              <a:rPr lang="en-US" altLang="ja-JP" sz="1000" b="1" u="sng" spc="-20" dirty="0">
                <a:latin typeface="Meiryo UI" panose="020B0604030504040204" pitchFamily="50" charset="-128"/>
                <a:ea typeface="Meiryo UI" panose="020B0604030504040204" pitchFamily="50" charset="-128"/>
                <a:cs typeface="Meiryo UI" panose="020B0604030504040204" pitchFamily="50" charset="-128"/>
              </a:rPr>
              <a:t>/</a:t>
            </a:r>
            <a:r>
              <a:rPr lang="ja-JP" altLang="en-US" sz="1000" b="1" u="sng" spc="-20" dirty="0">
                <a:latin typeface="Meiryo UI" panose="020B0604030504040204" pitchFamily="50" charset="-128"/>
                <a:ea typeface="Meiryo UI" panose="020B0604030504040204" pitchFamily="50" charset="-128"/>
                <a:cs typeface="Meiryo UI" panose="020B0604030504040204" pitchFamily="50" charset="-128"/>
              </a:rPr>
              <a:t>人</a:t>
            </a:r>
            <a:r>
              <a:rPr lang="en-US" altLang="ja-JP" sz="1000" b="1" u="sng" spc="-20" dirty="0">
                <a:latin typeface="Meiryo UI" panose="020B0604030504040204" pitchFamily="50" charset="-128"/>
                <a:ea typeface="Meiryo UI" panose="020B0604030504040204" pitchFamily="50" charset="-128"/>
                <a:cs typeface="Meiryo UI" panose="020B0604030504040204" pitchFamily="50" charset="-128"/>
              </a:rPr>
              <a:t>(H27) </a:t>
            </a:r>
            <a:r>
              <a:rPr lang="ja-JP" altLang="en-US" sz="1000" b="1" u="sng" spc="-20" dirty="0">
                <a:latin typeface="Meiryo UI" panose="020B0604030504040204" pitchFamily="50" charset="-128"/>
                <a:ea typeface="Meiryo UI" panose="020B0604030504040204" pitchFamily="50" charset="-128"/>
                <a:cs typeface="Meiryo UI" panose="020B0604030504040204" pitchFamily="50" charset="-128"/>
              </a:rPr>
              <a:t>　⇒　</a:t>
            </a:r>
            <a:r>
              <a:rPr lang="en-US" altLang="ja-JP" sz="1000" b="1" u="sng" spc="-20" dirty="0">
                <a:latin typeface="Meiryo UI" panose="020B0604030504040204" pitchFamily="50" charset="-128"/>
                <a:ea typeface="Meiryo UI" panose="020B0604030504040204" pitchFamily="50" charset="-128"/>
                <a:cs typeface="Meiryo UI" panose="020B0604030504040204" pitchFamily="50" charset="-128"/>
              </a:rPr>
              <a:t>903</a:t>
            </a:r>
            <a:r>
              <a:rPr lang="ja-JP" altLang="en-US" sz="1000" b="1" u="sng" spc="-20" dirty="0">
                <a:latin typeface="Meiryo UI" panose="020B0604030504040204" pitchFamily="50" charset="-128"/>
                <a:ea typeface="Meiryo UI" panose="020B0604030504040204" pitchFamily="50" charset="-128"/>
                <a:cs typeface="Meiryo UI" panose="020B0604030504040204" pitchFamily="50" charset="-128"/>
              </a:rPr>
              <a:t>万円</a:t>
            </a:r>
            <a:r>
              <a:rPr lang="en-US" altLang="ja-JP" sz="1000" b="1" u="sng" spc="-20" dirty="0">
                <a:latin typeface="Meiryo UI" panose="020B0604030504040204" pitchFamily="50" charset="-128"/>
                <a:ea typeface="Meiryo UI" panose="020B0604030504040204" pitchFamily="50" charset="-128"/>
                <a:cs typeface="Meiryo UI" panose="020B0604030504040204" pitchFamily="50" charset="-128"/>
              </a:rPr>
              <a:t>/</a:t>
            </a:r>
            <a:r>
              <a:rPr lang="ja-JP" altLang="en-US" sz="1000" b="1" u="sng" spc="-20" dirty="0">
                <a:latin typeface="Meiryo UI" panose="020B0604030504040204" pitchFamily="50" charset="-128"/>
                <a:ea typeface="Meiryo UI" panose="020B0604030504040204" pitchFamily="50" charset="-128"/>
                <a:cs typeface="Meiryo UI" panose="020B0604030504040204" pitchFamily="50" charset="-128"/>
              </a:rPr>
              <a:t>人</a:t>
            </a:r>
            <a:r>
              <a:rPr lang="en-US" altLang="ja-JP" sz="1000" b="1" u="sng" spc="-20" dirty="0">
                <a:latin typeface="Meiryo UI" panose="020B0604030504040204" pitchFamily="50" charset="-128"/>
                <a:ea typeface="Meiryo UI" panose="020B0604030504040204" pitchFamily="50" charset="-128"/>
                <a:cs typeface="Meiryo UI" panose="020B0604030504040204" pitchFamily="50" charset="-128"/>
              </a:rPr>
              <a:t>(R2) </a:t>
            </a:r>
            <a:r>
              <a:rPr lang="ja-JP" altLang="en-US" sz="1000" b="1" u="sng" spc="-20" dirty="0">
                <a:latin typeface="Meiryo UI" panose="020B0604030504040204" pitchFamily="50" charset="-128"/>
                <a:ea typeface="Meiryo UI" panose="020B0604030504040204" pitchFamily="50" charset="-128"/>
                <a:cs typeface="Meiryo UI" panose="020B0604030504040204" pitchFamily="50" charset="-128"/>
              </a:rPr>
              <a:t>＞</a:t>
            </a:r>
            <a:endParaRPr lang="en-US" altLang="ja-JP" sz="1000" b="1" u="sng" spc="-20" dirty="0">
              <a:latin typeface="Meiryo UI" panose="020B0604030504040204" pitchFamily="50" charset="-128"/>
              <a:ea typeface="Meiryo UI" panose="020B0604030504040204" pitchFamily="50" charset="-128"/>
              <a:cs typeface="Meiryo UI" panose="020B0604030504040204" pitchFamily="50" charset="-128"/>
            </a:endParaRPr>
          </a:p>
          <a:p>
            <a:pPr marL="180000" lvl="1" indent="-72000"/>
            <a:r>
              <a:rPr lang="ja-JP" altLang="en-US" sz="900" dirty="0">
                <a:latin typeface="Meiryo UI" panose="020B0604030504040204" pitchFamily="50" charset="-128"/>
                <a:ea typeface="Meiryo UI" panose="020B0604030504040204" pitchFamily="50" charset="-128"/>
                <a:cs typeface="Meiryo UI" panose="020B0604030504040204" pitchFamily="50" charset="-128"/>
              </a:rPr>
              <a:t>　・労働生産性</a:t>
            </a:r>
            <a:r>
              <a:rPr lang="en-US" altLang="ja-JP" sz="900" dirty="0">
                <a:latin typeface="Meiryo UI" panose="020B0604030504040204" pitchFamily="50" charset="-128"/>
                <a:ea typeface="Meiryo UI" panose="020B0604030504040204" pitchFamily="50" charset="-128"/>
                <a:cs typeface="Meiryo UI" panose="020B0604030504040204" pitchFamily="50" charset="-128"/>
              </a:rPr>
              <a:t>(=GRP/</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就業者数</a:t>
            </a:r>
            <a:r>
              <a:rPr lang="en-US" altLang="ja-JP" sz="900" dirty="0">
                <a:latin typeface="Meiryo UI" panose="020B0604030504040204" pitchFamily="50" charset="-128"/>
                <a:ea typeface="Meiryo UI" panose="020B0604030504040204" pitchFamily="50" charset="-128"/>
                <a:cs typeface="Meiryo UI" panose="020B0604030504040204" pitchFamily="50" charset="-128"/>
              </a:rPr>
              <a:t>)</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を、</a:t>
            </a:r>
            <a:r>
              <a:rPr lang="en-US" altLang="ja-JP" sz="900" dirty="0">
                <a:latin typeface="Meiryo UI" panose="020B0604030504040204" pitchFamily="50" charset="-128"/>
                <a:ea typeface="Meiryo UI" panose="020B0604030504040204" pitchFamily="50" charset="-128"/>
                <a:cs typeface="Meiryo UI" panose="020B0604030504040204" pitchFamily="50" charset="-128"/>
              </a:rPr>
              <a:t>70</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万円</a:t>
            </a:r>
            <a:r>
              <a:rPr lang="en-US" altLang="ja-JP" sz="900" dirty="0">
                <a:latin typeface="Meiryo UI" panose="020B0604030504040204" pitchFamily="50" charset="-128"/>
                <a:ea typeface="Meiryo UI" panose="020B0604030504040204" pitchFamily="50" charset="-128"/>
                <a:cs typeface="Meiryo UI" panose="020B0604030504040204" pitchFamily="50" charset="-128"/>
              </a:rPr>
              <a:t>/</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人ほど</a:t>
            </a:r>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上昇</a:t>
            </a:r>
            <a:endParaRPr lang="en-US" altLang="ja-JP" sz="9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0" name="テキスト ボックス 9"/>
          <p:cNvSpPr txBox="1"/>
          <p:nvPr/>
        </p:nvSpPr>
        <p:spPr>
          <a:xfrm>
            <a:off x="7818100" y="912168"/>
            <a:ext cx="5932239" cy="646331"/>
          </a:xfrm>
          <a:prstGeom prst="rect">
            <a:avLst/>
          </a:prstGeom>
          <a:noFill/>
          <a:ln>
            <a:noFill/>
            <a:prstDash val="dash"/>
          </a:ln>
        </p:spPr>
        <p:txBody>
          <a:bodyPr wrap="square" rtlCol="0">
            <a:spAutoFit/>
          </a:bodyPr>
          <a:lstStyle/>
          <a:p>
            <a:r>
              <a:rPr lang="ja-JP" altLang="en-US" sz="1800" b="1" dirty="0" smtClean="0">
                <a:solidFill>
                  <a:srgbClr val="0070C0"/>
                </a:solidFill>
                <a:latin typeface="Meiryo UI" panose="020B0604030504040204" pitchFamily="50" charset="-128"/>
                <a:ea typeface="Meiryo UI" panose="020B0604030504040204" pitchFamily="50" charset="-128"/>
                <a:cs typeface="Meiryo UI" panose="020B0604030504040204" pitchFamily="50" charset="-128"/>
              </a:rPr>
              <a:t>   　グローバル化なくして成長なし</a:t>
            </a:r>
            <a:r>
              <a:rPr lang="en-US" altLang="ja-JP" sz="1800" b="1" dirty="0" smtClean="0">
                <a:solidFill>
                  <a:srgbClr val="0070C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800" b="1" dirty="0" smtClean="0">
                <a:solidFill>
                  <a:srgbClr val="0070C0"/>
                </a:solidFill>
                <a:latin typeface="Meiryo UI" panose="020B0604030504040204" pitchFamily="50" charset="-128"/>
                <a:ea typeface="Meiryo UI" panose="020B0604030504040204" pitchFamily="50" charset="-128"/>
                <a:cs typeface="Meiryo UI" panose="020B0604030504040204" pitchFamily="50" charset="-128"/>
              </a:rPr>
              <a:t> 成長の機会を見逃さない</a:t>
            </a:r>
            <a:r>
              <a:rPr lang="en-US" altLang="ja-JP" sz="1800" b="1" dirty="0" smtClean="0">
                <a:solidFill>
                  <a:srgbClr val="0070C0"/>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800" dirty="0">
              <a:solidFill>
                <a:srgbClr val="0070C0"/>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1800" dirty="0" smtClean="0">
                <a:solidFill>
                  <a:srgbClr val="0070C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700" dirty="0" smtClean="0">
                <a:solidFill>
                  <a:srgbClr val="0070C0"/>
                </a:solidFill>
                <a:latin typeface="Meiryo UI" panose="020B0604030504040204" pitchFamily="50" charset="-128"/>
                <a:ea typeface="Meiryo UI" panose="020B0604030504040204" pitchFamily="50" charset="-128"/>
                <a:cs typeface="Meiryo UI" panose="020B0604030504040204" pitchFamily="50" charset="-128"/>
              </a:rPr>
              <a:t>アジア・世界に開かれた都市 </a:t>
            </a:r>
            <a:r>
              <a:rPr lang="ja-JP" altLang="en-US" sz="1600" dirty="0" smtClean="0">
                <a:solidFill>
                  <a:srgbClr val="0070C0"/>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600" dirty="0">
              <a:solidFill>
                <a:srgbClr val="0070C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1" name="テキスト ボックス 10"/>
          <p:cNvSpPr txBox="1"/>
          <p:nvPr/>
        </p:nvSpPr>
        <p:spPr>
          <a:xfrm>
            <a:off x="7580598" y="1488232"/>
            <a:ext cx="6100480" cy="1769715"/>
          </a:xfrm>
          <a:prstGeom prst="rect">
            <a:avLst/>
          </a:prstGeom>
          <a:noFill/>
        </p:spPr>
        <p:txBody>
          <a:bodyPr wrap="square" rtlCol="0">
            <a:spAutoFit/>
          </a:bodyPr>
          <a:lstStyle/>
          <a:p>
            <a:pPr marL="127000" indent="-127000">
              <a:spcAft>
                <a:spcPts val="400"/>
              </a:spcAft>
            </a:pP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●海外との取引を志向する有望企業の掘り起こしや民間のネットワークとの協働など「大阪グローバルメソッド」を確立し、府内中小企業のグローバル化のための伴走支援を強化します</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marL="127000" indent="-127000">
              <a:spcAft>
                <a:spcPts val="400"/>
              </a:spcAft>
            </a:pP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●今後の高成長が期待されるベトナム・タイ・インド</a:t>
            </a:r>
            <a:r>
              <a:rPr lang="en-US" altLang="ja-JP" sz="11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チェンナイ中心</a:t>
            </a:r>
            <a:r>
              <a:rPr lang="en-US" altLang="ja-JP" sz="11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や、ライフサイエンス・新エネルギー分野で連携できる欧米など、府内企業にとって多くのビジネスチャンスが見込める地域・分野を絞り、戦略的・集中的な支援を行います</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marL="152400" indent="-152400">
              <a:spcAft>
                <a:spcPts val="400"/>
              </a:spcAft>
            </a:pP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アジアをはじめとした</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グローバル化支援策の</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企画立案に</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活かすため、まずは企業のアジアにおける業務統括拠点等</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が集積するシンガポール</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から、グローバルビジネス</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に関する情報を</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取得します</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marL="127000" indent="-127000">
              <a:spcAft>
                <a:spcPts val="400"/>
              </a:spcAft>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府内への積極的な投資を呼び込むため、</a:t>
            </a:r>
            <a:r>
              <a:rPr lang="en-US" altLang="ja-JP" sz="1100" dirty="0" smtClean="0">
                <a:latin typeface="Meiryo UI" panose="020B0604030504040204" pitchFamily="50" charset="-128"/>
                <a:ea typeface="Meiryo UI" panose="020B0604030504040204" pitchFamily="50" charset="-128"/>
                <a:cs typeface="Meiryo UI" panose="020B0604030504040204" pitchFamily="50" charset="-128"/>
              </a:rPr>
              <a:t>JETRO</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や</a:t>
            </a:r>
            <a:r>
              <a:rPr lang="en-US" altLang="ja-JP" sz="1100" dirty="0" smtClean="0">
                <a:latin typeface="Meiryo UI" panose="020B0604030504040204" pitchFamily="50" charset="-128"/>
                <a:ea typeface="Meiryo UI" panose="020B0604030504040204" pitchFamily="50" charset="-128"/>
                <a:cs typeface="Meiryo UI" panose="020B0604030504040204" pitchFamily="50" charset="-128"/>
              </a:rPr>
              <a:t>O-BIC</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などの支援機関との連携を含め、効果的な対日投資促進施策を構築します</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等</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6" name="テキスト ボックス 25"/>
          <p:cNvSpPr txBox="1"/>
          <p:nvPr/>
        </p:nvSpPr>
        <p:spPr>
          <a:xfrm>
            <a:off x="7827414" y="3184107"/>
            <a:ext cx="5997899" cy="710964"/>
          </a:xfrm>
          <a:prstGeom prst="rect">
            <a:avLst/>
          </a:prstGeom>
          <a:noFill/>
          <a:ln>
            <a:noFill/>
            <a:prstDash val="dash"/>
          </a:ln>
        </p:spPr>
        <p:txBody>
          <a:bodyPr wrap="square" rtlCol="0">
            <a:spAutoFit/>
          </a:bodyPr>
          <a:lstStyle/>
          <a:p>
            <a:pPr marL="144000" indent="-457200" algn="ctr">
              <a:spcBef>
                <a:spcPts val="600"/>
              </a:spcBef>
            </a:pPr>
            <a:r>
              <a:rPr lang="ja-JP" altLang="en-US" sz="1800" b="1" dirty="0" smtClean="0">
                <a:solidFill>
                  <a:srgbClr val="0070C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800" b="1" spc="-30" dirty="0" smtClean="0">
                <a:solidFill>
                  <a:srgbClr val="0070C0"/>
                </a:solidFill>
                <a:latin typeface="Meiryo UI" panose="020B0604030504040204" pitchFamily="50" charset="-128"/>
                <a:ea typeface="Meiryo UI" panose="020B0604030504040204" pitchFamily="50" charset="-128"/>
                <a:cs typeface="Meiryo UI" panose="020B0604030504040204" pitchFamily="50" charset="-128"/>
              </a:rPr>
              <a:t>あらゆる</a:t>
            </a:r>
            <a:r>
              <a:rPr lang="ja-JP" altLang="en-US" sz="1800" b="1" spc="-30" dirty="0">
                <a:solidFill>
                  <a:srgbClr val="0070C0"/>
                </a:solidFill>
                <a:latin typeface="Meiryo UI" panose="020B0604030504040204" pitchFamily="50" charset="-128"/>
                <a:ea typeface="Meiryo UI" panose="020B0604030504040204" pitchFamily="50" charset="-128"/>
                <a:cs typeface="Meiryo UI" panose="020B0604030504040204" pitchFamily="50" charset="-128"/>
              </a:rPr>
              <a:t>分野でイノベーション</a:t>
            </a:r>
            <a:r>
              <a:rPr lang="ja-JP" altLang="en-US" sz="1800" b="1" spc="-30" dirty="0" smtClean="0">
                <a:solidFill>
                  <a:srgbClr val="0070C0"/>
                </a:solidFill>
                <a:latin typeface="Meiryo UI" panose="020B0604030504040204" pitchFamily="50" charset="-128"/>
                <a:ea typeface="Meiryo UI" panose="020B0604030504040204" pitchFamily="50" charset="-128"/>
                <a:cs typeface="Meiryo UI" panose="020B0604030504040204" pitchFamily="50" charset="-128"/>
              </a:rPr>
              <a:t>を</a:t>
            </a:r>
            <a:r>
              <a:rPr lang="en-US" altLang="ja-JP" sz="1800" b="1" spc="-30" dirty="0" smtClean="0">
                <a:solidFill>
                  <a:srgbClr val="0070C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800" b="1" spc="-30" dirty="0" smtClean="0">
                <a:solidFill>
                  <a:srgbClr val="0070C0"/>
                </a:solidFill>
                <a:latin typeface="Meiryo UI" panose="020B0604030504040204" pitchFamily="50" charset="-128"/>
                <a:ea typeface="Meiryo UI" panose="020B0604030504040204" pitchFamily="50" charset="-128"/>
                <a:cs typeface="Meiryo UI" panose="020B0604030504040204" pitchFamily="50" charset="-128"/>
              </a:rPr>
              <a:t>第</a:t>
            </a:r>
            <a:r>
              <a:rPr lang="en-US" altLang="ja-JP" sz="1800" b="1" spc="-30" dirty="0" smtClean="0">
                <a:solidFill>
                  <a:srgbClr val="0070C0"/>
                </a:solidFill>
                <a:latin typeface="Meiryo UI" panose="020B0604030504040204" pitchFamily="50" charset="-128"/>
                <a:ea typeface="Meiryo UI" panose="020B0604030504040204" pitchFamily="50" charset="-128"/>
                <a:cs typeface="Meiryo UI" panose="020B0604030504040204" pitchFamily="50" charset="-128"/>
              </a:rPr>
              <a:t>4</a:t>
            </a:r>
            <a:r>
              <a:rPr lang="ja-JP" altLang="en-US" sz="1800" b="1" spc="-30" dirty="0" smtClean="0">
                <a:solidFill>
                  <a:srgbClr val="0070C0"/>
                </a:solidFill>
                <a:latin typeface="Meiryo UI" panose="020B0604030504040204" pitchFamily="50" charset="-128"/>
                <a:ea typeface="Meiryo UI" panose="020B0604030504040204" pitchFamily="50" charset="-128"/>
                <a:cs typeface="Meiryo UI" panose="020B0604030504040204" pitchFamily="50" charset="-128"/>
              </a:rPr>
              <a:t>次産業革命の波に乗る</a:t>
            </a:r>
            <a:r>
              <a:rPr lang="en-US" altLang="ja-JP" sz="1800" b="1" spc="-30" dirty="0" smtClean="0">
                <a:solidFill>
                  <a:srgbClr val="0070C0"/>
                </a:solidFill>
                <a:latin typeface="Meiryo UI" panose="020B0604030504040204" pitchFamily="50" charset="-128"/>
                <a:ea typeface="Meiryo UI" panose="020B0604030504040204" pitchFamily="50" charset="-128"/>
                <a:cs typeface="Meiryo UI" panose="020B0604030504040204" pitchFamily="50" charset="-128"/>
              </a:rPr>
              <a:t>!</a:t>
            </a:r>
          </a:p>
          <a:p>
            <a:pPr marL="144000" indent="-457200" algn="ctr"/>
            <a:r>
              <a:rPr lang="ja-JP" altLang="en-US" sz="1800" dirty="0" smtClean="0">
                <a:solidFill>
                  <a:srgbClr val="0070C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700" spc="300" dirty="0" smtClean="0">
                <a:solidFill>
                  <a:srgbClr val="0070C0"/>
                </a:solidFill>
                <a:latin typeface="Meiryo UI" panose="020B0604030504040204" pitchFamily="50" charset="-128"/>
                <a:ea typeface="Meiryo UI" panose="020B0604030504040204" pitchFamily="50" charset="-128"/>
                <a:cs typeface="Meiryo UI" panose="020B0604030504040204" pitchFamily="50" charset="-128"/>
              </a:rPr>
              <a:t>イノベーション都市</a:t>
            </a:r>
            <a:r>
              <a:rPr lang="ja-JP" altLang="en-US" sz="1700" dirty="0" smtClean="0">
                <a:solidFill>
                  <a:srgbClr val="0070C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smtClean="0">
                <a:solidFill>
                  <a:srgbClr val="0070C0"/>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600" dirty="0">
              <a:solidFill>
                <a:srgbClr val="0070C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7" name="テキスト ボックス 26"/>
          <p:cNvSpPr txBox="1"/>
          <p:nvPr/>
        </p:nvSpPr>
        <p:spPr>
          <a:xfrm>
            <a:off x="7567176" y="3729305"/>
            <a:ext cx="6156000" cy="2380139"/>
          </a:xfrm>
          <a:prstGeom prst="rect">
            <a:avLst/>
          </a:prstGeom>
          <a:noFill/>
        </p:spPr>
        <p:txBody>
          <a:bodyPr wrap="square" rtlCol="0">
            <a:spAutoFit/>
          </a:bodyPr>
          <a:lstStyle/>
          <a:p>
            <a:pPr marL="139700" indent="-139700">
              <a:spcAft>
                <a:spcPts val="400"/>
              </a:spcAft>
            </a:pP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●あらゆる分野において、オープンイノベーション</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や産学官</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連携などを進め、中</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小企業</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の活躍の幅を拡げます</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marL="139700" indent="-139700">
              <a:spcAft>
                <a:spcPts val="400"/>
              </a:spcAft>
            </a:pP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●新エネルギー分野では電池（水素・燃料電池、蓄電池）分野に、ライフサイエンス分野では、彩都、健都、中之島の拠点形成に努めるなど、創薬、健康・医療、再生医療分野に注力します</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marL="139700" indent="-139700">
              <a:spcAft>
                <a:spcPts val="400"/>
              </a:spcAft>
            </a:pP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●ビジネスマッチングや成長・発展を後押しする制度融資などにより、</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中</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小企業</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の</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生産</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サービス等の現場に、</a:t>
            </a:r>
            <a:r>
              <a:rPr lang="en-US" altLang="ja-JP" sz="1100" dirty="0" smtClean="0">
                <a:latin typeface="Meiryo UI" panose="020B0604030504040204" pitchFamily="50" charset="-128"/>
                <a:ea typeface="Meiryo UI" panose="020B0604030504040204" pitchFamily="50" charset="-128"/>
                <a:cs typeface="Meiryo UI" panose="020B0604030504040204" pitchFamily="50" charset="-128"/>
              </a:rPr>
              <a:t>AI</a:t>
            </a:r>
            <a:r>
              <a:rPr lang="ja-JP" altLang="en-US" sz="1100" dirty="0" err="1">
                <a:latin typeface="Meiryo UI" panose="020B0604030504040204" pitchFamily="50" charset="-128"/>
                <a:ea typeface="Meiryo UI" panose="020B0604030504040204" pitchFamily="50" charset="-128"/>
                <a:cs typeface="Meiryo UI" panose="020B0604030504040204" pitchFamily="50" charset="-128"/>
              </a:rPr>
              <a:t>・</a:t>
            </a:r>
            <a:r>
              <a:rPr lang="en-US" altLang="ja-JP" sz="1100" dirty="0" err="1" smtClean="0">
                <a:latin typeface="Meiryo UI" panose="020B0604030504040204" pitchFamily="50" charset="-128"/>
                <a:ea typeface="Meiryo UI" panose="020B0604030504040204" pitchFamily="50" charset="-128"/>
                <a:cs typeface="Meiryo UI" panose="020B0604030504040204" pitchFamily="50" charset="-128"/>
              </a:rPr>
              <a:t>IoT</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など</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第</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4</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次産業</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革命関連技術の導入を促進します</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marL="139700" indent="-139700">
              <a:spcAft>
                <a:spcPts val="400"/>
              </a:spcAft>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有望</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起業家の発掘、支援</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やグローバルベンチャーエコシステム</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の構築</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、ファンドとの連携により、新たな社会的価値を生み出す企業の増加を図るとともに、イノベーション</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の担い手となるチャレンジする人材を</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支援します</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marL="139700" indent="-139700">
              <a:spcAft>
                <a:spcPts val="400"/>
              </a:spcAft>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中小</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企業経営者の円滑な事業承継を推進するため</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1100" dirty="0" smtClean="0">
                <a:latin typeface="Meiryo UI" panose="020B0604030504040204" pitchFamily="50" charset="-128"/>
                <a:ea typeface="Meiryo UI" panose="020B0604030504040204" pitchFamily="50" charset="-128"/>
                <a:cs typeface="Meiryo UI" panose="020B0604030504040204" pitchFamily="50" charset="-128"/>
              </a:rPr>
              <a:t>M</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a:t>
            </a:r>
            <a:r>
              <a:rPr lang="en-US" altLang="ja-JP" sz="1100" dirty="0" smtClean="0">
                <a:latin typeface="Meiryo UI" panose="020B0604030504040204" pitchFamily="50" charset="-128"/>
                <a:ea typeface="Meiryo UI" panose="020B0604030504040204" pitchFamily="50" charset="-128"/>
                <a:cs typeface="Meiryo UI" panose="020B0604030504040204" pitchFamily="50" charset="-128"/>
              </a:rPr>
              <a:t>A</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をはじめとする事業承継ニーズへの的確な対応とともに、後継者の発掘・育成支援にも取り組むなど、経営者にしっかり寄り添った伴走支援を商工会議所等を中心に実施します</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marL="139700" indent="-139700">
              <a:spcAft>
                <a:spcPts val="400"/>
              </a:spcAft>
            </a:pP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1100" dirty="0" smtClean="0">
                <a:latin typeface="Meiryo UI" panose="020B0604030504040204" pitchFamily="50" charset="-128"/>
                <a:ea typeface="Meiryo UI" panose="020B0604030504040204" pitchFamily="50" charset="-128"/>
                <a:cs typeface="Meiryo UI" panose="020B0604030504040204" pitchFamily="50" charset="-128"/>
              </a:rPr>
              <a:t>2025</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年</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万博のテーマである「</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いのち輝く未来社会</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」の実現に向け、ライフサイエンス産業や、新たな技術・サービスの創出に資する実証事業等に関する各種施策を一層進めます</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　　　　等</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8" name="テキスト ボックス 27"/>
          <p:cNvSpPr txBox="1"/>
          <p:nvPr/>
        </p:nvSpPr>
        <p:spPr>
          <a:xfrm>
            <a:off x="7799867" y="6057125"/>
            <a:ext cx="5950473" cy="630942"/>
          </a:xfrm>
          <a:prstGeom prst="rect">
            <a:avLst/>
          </a:prstGeom>
          <a:noFill/>
          <a:ln>
            <a:noFill/>
            <a:prstDash val="dash"/>
          </a:ln>
        </p:spPr>
        <p:txBody>
          <a:bodyPr wrap="square" lIns="0" rIns="0" rtlCol="0">
            <a:spAutoFit/>
          </a:bodyPr>
          <a:lstStyle/>
          <a:p>
            <a:pPr>
              <a:spcBef>
                <a:spcPts val="600"/>
              </a:spcBef>
            </a:pPr>
            <a:r>
              <a:rPr lang="ja-JP" altLang="en-US" sz="1600" b="1" spc="-40" dirty="0">
                <a:solidFill>
                  <a:srgbClr val="0070C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00" b="1" spc="-40" dirty="0" smtClean="0">
                <a:solidFill>
                  <a:srgbClr val="0070C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800" b="1" dirty="0" smtClean="0">
                <a:solidFill>
                  <a:srgbClr val="0070C0"/>
                </a:solidFill>
                <a:latin typeface="Meiryo UI" panose="020B0604030504040204" pitchFamily="50" charset="-128"/>
                <a:ea typeface="Meiryo UI" panose="020B0604030504040204" pitchFamily="50" charset="-128"/>
                <a:cs typeface="Meiryo UI" panose="020B0604030504040204" pitchFamily="50" charset="-128"/>
              </a:rPr>
              <a:t>大阪</a:t>
            </a:r>
            <a:r>
              <a:rPr lang="ja-JP" altLang="en-US" sz="1800" b="1" dirty="0">
                <a:solidFill>
                  <a:srgbClr val="0070C0"/>
                </a:solidFill>
                <a:latin typeface="Meiryo UI" panose="020B0604030504040204" pitchFamily="50" charset="-128"/>
                <a:ea typeface="Meiryo UI" panose="020B0604030504040204" pitchFamily="50" charset="-128"/>
                <a:cs typeface="Meiryo UI" panose="020B0604030504040204" pitchFamily="50" charset="-128"/>
              </a:rPr>
              <a:t>は</a:t>
            </a:r>
            <a:r>
              <a:rPr lang="ja-JP" altLang="en-US" sz="1800" b="1" dirty="0" smtClean="0">
                <a:solidFill>
                  <a:srgbClr val="0070C0"/>
                </a:solidFill>
                <a:latin typeface="Meiryo UI" panose="020B0604030504040204" pitchFamily="50" charset="-128"/>
                <a:ea typeface="Meiryo UI" panose="020B0604030504040204" pitchFamily="50" charset="-128"/>
                <a:cs typeface="Meiryo UI" panose="020B0604030504040204" pitchFamily="50" charset="-128"/>
              </a:rPr>
              <a:t>人財の宝庫</a:t>
            </a:r>
            <a:r>
              <a:rPr lang="en-US" altLang="ja-JP" sz="1800" b="1" dirty="0" smtClean="0">
                <a:solidFill>
                  <a:srgbClr val="0070C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800" b="1" dirty="0" smtClean="0">
                <a:solidFill>
                  <a:srgbClr val="0070C0"/>
                </a:solidFill>
                <a:latin typeface="Meiryo UI" panose="020B0604030504040204" pitchFamily="50" charset="-128"/>
                <a:ea typeface="Meiryo UI" panose="020B0604030504040204" pitchFamily="50" charset="-128"/>
                <a:cs typeface="Meiryo UI" panose="020B0604030504040204" pitchFamily="50" charset="-128"/>
              </a:rPr>
              <a:t> その幅広い活躍を成長につなげる</a:t>
            </a:r>
            <a:r>
              <a:rPr lang="en-US" altLang="ja-JP" sz="1800" b="1" dirty="0" smtClean="0">
                <a:solidFill>
                  <a:srgbClr val="0070C0"/>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700" b="1" spc="-30" dirty="0" smtClean="0">
              <a:solidFill>
                <a:srgbClr val="0070C0"/>
              </a:solidFill>
              <a:latin typeface="Meiryo UI" panose="020B0604030504040204" pitchFamily="50" charset="-128"/>
              <a:ea typeface="Meiryo UI" panose="020B0604030504040204" pitchFamily="50" charset="-128"/>
              <a:cs typeface="Meiryo UI" panose="020B0604030504040204" pitchFamily="50" charset="-128"/>
            </a:endParaRPr>
          </a:p>
          <a:p>
            <a:pPr marL="144000" indent="-457200" algn="ctr">
              <a:spcAft>
                <a:spcPts val="400"/>
              </a:spcAft>
            </a:pPr>
            <a:r>
              <a:rPr lang="ja-JP" altLang="en-US" sz="1600" dirty="0" smtClean="0">
                <a:solidFill>
                  <a:srgbClr val="0070C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700" dirty="0" smtClean="0">
                <a:solidFill>
                  <a:srgbClr val="0070C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700" spc="300" dirty="0" smtClean="0">
                <a:solidFill>
                  <a:srgbClr val="0070C0"/>
                </a:solidFill>
                <a:latin typeface="Meiryo UI" panose="020B0604030504040204" pitchFamily="50" charset="-128"/>
                <a:ea typeface="Meiryo UI" panose="020B0604030504040204" pitchFamily="50" charset="-128"/>
                <a:cs typeface="Meiryo UI" panose="020B0604030504040204" pitchFamily="50" charset="-128"/>
              </a:rPr>
              <a:t>ダイバーシティ都市</a:t>
            </a:r>
            <a:r>
              <a:rPr lang="ja-JP" altLang="en-US" sz="1700" spc="-40" dirty="0" smtClean="0">
                <a:solidFill>
                  <a:srgbClr val="0070C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700" dirty="0" smtClean="0">
                <a:solidFill>
                  <a:srgbClr val="0070C0"/>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700" dirty="0">
              <a:solidFill>
                <a:srgbClr val="0070C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2" name="角丸四角形 11"/>
          <p:cNvSpPr/>
          <p:nvPr/>
        </p:nvSpPr>
        <p:spPr>
          <a:xfrm>
            <a:off x="503832" y="1056184"/>
            <a:ext cx="5491183" cy="913837"/>
          </a:xfrm>
          <a:prstGeom prst="roundRect">
            <a:avLst/>
          </a:prstGeom>
          <a:gradFill>
            <a:gsLst>
              <a:gs pos="0">
                <a:srgbClr val="003F77"/>
              </a:gs>
              <a:gs pos="76000">
                <a:srgbClr val="0070C0">
                  <a:shade val="67500"/>
                  <a:satMod val="115000"/>
                </a:srgbClr>
              </a:gs>
              <a:gs pos="100000">
                <a:schemeClr val="tx2">
                  <a:lumMod val="20000"/>
                  <a:lumOff val="80000"/>
                </a:schemeClr>
              </a:gs>
            </a:gsLst>
            <a:path path="circle">
              <a:fillToRect l="50000" t="50000" r="50000" b="50000"/>
            </a:path>
          </a:gradFill>
          <a:ln w="44450" cmpd="thickThin">
            <a:noFill/>
          </a:ln>
        </p:spPr>
        <p:txBody>
          <a:bodyPr wrap="square" tIns="108000" bIns="108000">
            <a:spAutoFit/>
          </a:bodyPr>
          <a:lstStyle/>
          <a:p>
            <a:pPr marL="74250" lvl="1" algn="ctr">
              <a:spcAft>
                <a:spcPts val="900"/>
              </a:spcAft>
            </a:pPr>
            <a:r>
              <a:rPr lang="ja-JP" altLang="en-US" sz="18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時代の変化に応じたマインドセットが必要！</a:t>
            </a:r>
            <a:endParaRPr lang="en-US" altLang="ja-JP" sz="18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p>
            <a:pPr marL="74250" lvl="1" algn="ctr"/>
            <a:r>
              <a:rPr lang="ja-JP" altLang="en-US" sz="14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○府職員自らの意識改革　　○市場・企業ニーズに応じた施策立案</a:t>
            </a:r>
            <a:endParaRPr lang="en-US" altLang="ja-JP" sz="14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2" name="二等辺三角形 31"/>
          <p:cNvSpPr/>
          <p:nvPr/>
        </p:nvSpPr>
        <p:spPr>
          <a:xfrm rot="10800000">
            <a:off x="366279" y="4402942"/>
            <a:ext cx="769464" cy="216000"/>
          </a:xfrm>
          <a:prstGeom prst="triangle">
            <a:avLst/>
          </a:prstGeom>
          <a:gradFill>
            <a:gsLst>
              <a:gs pos="0">
                <a:srgbClr val="0070C0"/>
              </a:gs>
              <a:gs pos="18000">
                <a:srgbClr val="0070C0"/>
              </a:gs>
              <a:gs pos="0">
                <a:srgbClr val="0070C0"/>
              </a:gs>
              <a:gs pos="86000">
                <a:schemeClr val="bg1"/>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lIns="128016" tIns="64008" rIns="128016" bIns="64008" rtlCol="0" anchor="ctr"/>
          <a:lstStyle/>
          <a:p>
            <a:pPr algn="ctr"/>
            <a:endParaRPr lang="ja-JP" altLang="en-US"/>
          </a:p>
        </p:txBody>
      </p:sp>
      <p:sp>
        <p:nvSpPr>
          <p:cNvPr id="35" name="テキスト ボックス 34"/>
          <p:cNvSpPr txBox="1"/>
          <p:nvPr/>
        </p:nvSpPr>
        <p:spPr>
          <a:xfrm>
            <a:off x="24972" y="6359458"/>
            <a:ext cx="6012000" cy="313350"/>
          </a:xfrm>
          <a:prstGeom prst="rect">
            <a:avLst/>
          </a:prstGeom>
          <a:gradFill flip="none" rotWithShape="1">
            <a:gsLst>
              <a:gs pos="0">
                <a:srgbClr val="FFC000"/>
              </a:gs>
              <a:gs pos="28000">
                <a:srgbClr val="F3BC0D"/>
              </a:gs>
              <a:gs pos="0">
                <a:srgbClr val="FFC000">
                  <a:shade val="67500"/>
                  <a:satMod val="115000"/>
                </a:srgbClr>
              </a:gs>
              <a:gs pos="90000">
                <a:schemeClr val="bg1"/>
              </a:gs>
            </a:gsLst>
            <a:lin ang="0" scaled="1"/>
            <a:tileRect/>
          </a:gradFill>
          <a:ln>
            <a:noFill/>
          </a:ln>
        </p:spPr>
        <p:style>
          <a:lnRef idx="2">
            <a:schemeClr val="accent1"/>
          </a:lnRef>
          <a:fillRef idx="1">
            <a:schemeClr val="lt1"/>
          </a:fillRef>
          <a:effectRef idx="0">
            <a:schemeClr val="accent1"/>
          </a:effectRef>
          <a:fontRef idx="minor">
            <a:schemeClr val="dk1"/>
          </a:fontRef>
        </p:style>
        <p:txBody>
          <a:bodyPr wrap="square" lIns="128016" tIns="36000" rIns="128016" bIns="0" rtlCol="0" anchor="ctr" anchorCtr="0">
            <a:spAutoFit/>
          </a:bodyPr>
          <a:lstStyle/>
          <a:p>
            <a:r>
              <a:rPr lang="ja-JP" altLang="en-US" sz="1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2020</a:t>
            </a:r>
            <a:r>
              <a:rPr lang="ja-JP" altLang="en-US" sz="1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年に向け、めざす大阪産業の姿</a:t>
            </a:r>
            <a:endParaRPr lang="ja-JP" altLang="en-US" sz="18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3" name="円/楕円 12"/>
          <p:cNvSpPr/>
          <p:nvPr/>
        </p:nvSpPr>
        <p:spPr>
          <a:xfrm>
            <a:off x="24972" y="6783984"/>
            <a:ext cx="6232114" cy="896936"/>
          </a:xfrm>
          <a:prstGeom prst="ellipse">
            <a:avLst/>
          </a:prstGeom>
          <a:gradFill flip="none" rotWithShape="1">
            <a:gsLst>
              <a:gs pos="0">
                <a:srgbClr val="003F77"/>
              </a:gs>
              <a:gs pos="50000">
                <a:srgbClr val="0070C0">
                  <a:shade val="67500"/>
                  <a:satMod val="115000"/>
                </a:srgbClr>
              </a:gs>
              <a:gs pos="97000">
                <a:schemeClr val="bg1">
                  <a:lumMod val="85000"/>
                </a:schemeClr>
              </a:gs>
            </a:gsLst>
            <a:path path="circle">
              <a:fillToRect l="50000" t="50000" r="50000" b="50000"/>
            </a:path>
            <a:tileRect/>
          </a:gradFill>
        </p:spPr>
        <p:txBody>
          <a:bodyPr wrap="square" lIns="0" tIns="72000" rIns="0" bIns="72000">
            <a:spAutoFit/>
          </a:bodyPr>
          <a:lstStyle/>
          <a:p>
            <a:pPr marL="144000" lvl="0" indent="-457200" algn="ctr"/>
            <a:r>
              <a:rPr lang="ja-JP" altLang="en-US" sz="1400" b="1" spc="6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グローバルなビジネス展開</a:t>
            </a:r>
            <a:r>
              <a:rPr lang="ja-JP" altLang="en-US" sz="1400" b="1" spc="6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と国際</a:t>
            </a:r>
            <a:r>
              <a:rPr lang="ja-JP" altLang="en-US" sz="1400" b="1" spc="6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競争力の向上で</a:t>
            </a:r>
            <a:endParaRPr lang="en-US" altLang="ja-JP" sz="1400" b="1" spc="6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p>
            <a:pPr marL="144000" lvl="0" indent="-457200" algn="ctr"/>
            <a:r>
              <a:rPr lang="ja-JP" altLang="en-US" sz="1800" b="1" spc="6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アジアの中で確たる地位を占める</a:t>
            </a:r>
            <a:r>
              <a:rPr lang="en-US" altLang="ja-JP" sz="1800" b="1" spc="6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OSAKA</a:t>
            </a:r>
            <a:r>
              <a:rPr lang="ja-JP" altLang="en-US" sz="1800" b="1" spc="6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へ</a:t>
            </a:r>
            <a:r>
              <a:rPr lang="en-US" altLang="ja-JP" sz="1800" b="1" spc="6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8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6" name="テキスト ボックス 35"/>
          <p:cNvSpPr txBox="1"/>
          <p:nvPr/>
        </p:nvSpPr>
        <p:spPr>
          <a:xfrm>
            <a:off x="7199015" y="598818"/>
            <a:ext cx="6467664" cy="313350"/>
          </a:xfrm>
          <a:prstGeom prst="rect">
            <a:avLst/>
          </a:prstGeom>
          <a:gradFill flip="none" rotWithShape="1">
            <a:gsLst>
              <a:gs pos="0">
                <a:srgbClr val="FFC000"/>
              </a:gs>
              <a:gs pos="23000">
                <a:srgbClr val="F3BC0D"/>
              </a:gs>
              <a:gs pos="0">
                <a:srgbClr val="FFC000">
                  <a:shade val="67500"/>
                  <a:satMod val="115000"/>
                </a:srgbClr>
              </a:gs>
              <a:gs pos="64000">
                <a:schemeClr val="bg1"/>
              </a:gs>
            </a:gsLst>
            <a:lin ang="0" scaled="1"/>
            <a:tileRect/>
          </a:gradFill>
          <a:ln>
            <a:noFill/>
          </a:ln>
        </p:spPr>
        <p:style>
          <a:lnRef idx="2">
            <a:schemeClr val="accent1"/>
          </a:lnRef>
          <a:fillRef idx="1">
            <a:schemeClr val="lt1"/>
          </a:fillRef>
          <a:effectRef idx="0">
            <a:schemeClr val="accent1"/>
          </a:effectRef>
          <a:fontRef idx="minor">
            <a:schemeClr val="dk1"/>
          </a:fontRef>
        </p:style>
        <p:txBody>
          <a:bodyPr wrap="square" lIns="128016" tIns="36000" rIns="128016" bIns="0" rtlCol="0" anchor="ctr" anchorCtr="0">
            <a:spAutoFit/>
          </a:bodyPr>
          <a:lstStyle/>
          <a:p>
            <a:r>
              <a:rPr lang="ja-JP" altLang="en-US" sz="1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戦略</a:t>
            </a:r>
            <a:endParaRPr lang="ja-JP" altLang="en-US" sz="18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18" name="直線コネクタ 17"/>
          <p:cNvCxnSpPr/>
          <p:nvPr/>
        </p:nvCxnSpPr>
        <p:spPr>
          <a:xfrm>
            <a:off x="8048966" y="1235328"/>
            <a:ext cx="5617713" cy="0"/>
          </a:xfrm>
          <a:prstGeom prst="line">
            <a:avLst/>
          </a:prstGeom>
          <a:ln>
            <a:solidFill>
              <a:srgbClr val="FF0000"/>
            </a:solidFill>
            <a:tailEnd type="none"/>
          </a:ln>
        </p:spPr>
        <p:style>
          <a:lnRef idx="2">
            <a:schemeClr val="accent2"/>
          </a:lnRef>
          <a:fillRef idx="0">
            <a:schemeClr val="accent2"/>
          </a:fillRef>
          <a:effectRef idx="1">
            <a:schemeClr val="accent2"/>
          </a:effectRef>
          <a:fontRef idx="minor">
            <a:schemeClr val="tx1"/>
          </a:fontRef>
        </p:style>
      </p:cxnSp>
      <p:sp>
        <p:nvSpPr>
          <p:cNvPr id="39" name="円/楕円 38"/>
          <p:cNvSpPr/>
          <p:nvPr/>
        </p:nvSpPr>
        <p:spPr>
          <a:xfrm>
            <a:off x="7259829" y="1081584"/>
            <a:ext cx="923460" cy="302955"/>
          </a:xfrm>
          <a:prstGeom prst="ellipse">
            <a:avLst/>
          </a:prstGeom>
          <a:gradFill flip="none" rotWithShape="1">
            <a:gsLst>
              <a:gs pos="0">
                <a:srgbClr val="0070C0">
                  <a:shade val="30000"/>
                  <a:satMod val="115000"/>
                </a:srgbClr>
              </a:gs>
              <a:gs pos="50000">
                <a:srgbClr val="0070C0">
                  <a:shade val="67500"/>
                  <a:satMod val="115000"/>
                </a:srgbClr>
              </a:gs>
              <a:gs pos="97000">
                <a:schemeClr val="bg1">
                  <a:lumMod val="85000"/>
                </a:schemeClr>
              </a:gs>
            </a:gsLst>
            <a:path path="circle">
              <a:fillToRect l="50000" t="50000" r="50000" b="50000"/>
            </a:path>
            <a:tileRect/>
          </a:gradFill>
        </p:spPr>
        <p:txBody>
          <a:bodyPr wrap="square" lIns="36000" tIns="0" rIns="0" bIns="0">
            <a:spAutoFit/>
          </a:bodyPr>
          <a:lstStyle/>
          <a:p>
            <a:pPr marL="144000" lvl="0" indent="-457200" algn="ctr"/>
            <a:r>
              <a:rPr lang="ja-JP" altLang="en-US" sz="1400" b="1" spc="6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重点１</a:t>
            </a:r>
            <a:endParaRPr lang="en-US" altLang="ja-JP" sz="18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0" name="円/楕円 39"/>
          <p:cNvSpPr/>
          <p:nvPr/>
        </p:nvSpPr>
        <p:spPr>
          <a:xfrm>
            <a:off x="7259829" y="3334863"/>
            <a:ext cx="923460" cy="333251"/>
          </a:xfrm>
          <a:prstGeom prst="ellipse">
            <a:avLst/>
          </a:prstGeom>
          <a:gradFill flip="none" rotWithShape="1">
            <a:gsLst>
              <a:gs pos="0">
                <a:srgbClr val="0070C0">
                  <a:shade val="30000"/>
                  <a:satMod val="115000"/>
                </a:srgbClr>
              </a:gs>
              <a:gs pos="50000">
                <a:srgbClr val="0070C0">
                  <a:shade val="67500"/>
                  <a:satMod val="115000"/>
                </a:srgbClr>
              </a:gs>
              <a:gs pos="97000">
                <a:schemeClr val="bg1">
                  <a:lumMod val="85000"/>
                </a:schemeClr>
              </a:gs>
            </a:gsLst>
            <a:path path="circle">
              <a:fillToRect l="50000" t="50000" r="50000" b="50000"/>
            </a:path>
            <a:tileRect/>
          </a:gradFill>
        </p:spPr>
        <p:txBody>
          <a:bodyPr wrap="square" lIns="36000" tIns="0" rIns="0" bIns="0">
            <a:spAutoFit/>
          </a:bodyPr>
          <a:lstStyle/>
          <a:p>
            <a:pPr marL="144000" lvl="0" indent="-457200" algn="ctr"/>
            <a:r>
              <a:rPr lang="ja-JP" altLang="en-US" sz="1400" b="1" spc="6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重点２</a:t>
            </a:r>
            <a:endParaRPr lang="en-US" altLang="ja-JP" sz="18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41" name="直線コネクタ 40"/>
          <p:cNvCxnSpPr/>
          <p:nvPr/>
        </p:nvCxnSpPr>
        <p:spPr>
          <a:xfrm>
            <a:off x="8173297" y="3507604"/>
            <a:ext cx="5508000" cy="0"/>
          </a:xfrm>
          <a:prstGeom prst="line">
            <a:avLst/>
          </a:prstGeom>
          <a:ln>
            <a:solidFill>
              <a:srgbClr val="FF0000"/>
            </a:solidFill>
            <a:tailEnd type="none"/>
          </a:ln>
        </p:spPr>
        <p:style>
          <a:lnRef idx="2">
            <a:schemeClr val="accent2"/>
          </a:lnRef>
          <a:fillRef idx="0">
            <a:schemeClr val="accent2"/>
          </a:fillRef>
          <a:effectRef idx="1">
            <a:schemeClr val="accent2"/>
          </a:effectRef>
          <a:fontRef idx="minor">
            <a:schemeClr val="tx1"/>
          </a:fontRef>
        </p:style>
      </p:cxnSp>
      <p:cxnSp>
        <p:nvCxnSpPr>
          <p:cNvPr id="43" name="直線コネクタ 42"/>
          <p:cNvCxnSpPr/>
          <p:nvPr/>
        </p:nvCxnSpPr>
        <p:spPr>
          <a:xfrm>
            <a:off x="8048966" y="6382414"/>
            <a:ext cx="5617713" cy="0"/>
          </a:xfrm>
          <a:prstGeom prst="line">
            <a:avLst/>
          </a:prstGeom>
          <a:ln>
            <a:solidFill>
              <a:srgbClr val="FF0000"/>
            </a:solidFill>
            <a:tailEnd type="none"/>
          </a:ln>
        </p:spPr>
        <p:style>
          <a:lnRef idx="2">
            <a:schemeClr val="accent2"/>
          </a:lnRef>
          <a:fillRef idx="0">
            <a:schemeClr val="accent2"/>
          </a:fillRef>
          <a:effectRef idx="1">
            <a:schemeClr val="accent2"/>
          </a:effectRef>
          <a:fontRef idx="minor">
            <a:schemeClr val="tx1"/>
          </a:fontRef>
        </p:style>
      </p:cxnSp>
      <p:sp>
        <p:nvSpPr>
          <p:cNvPr id="42" name="円/楕円 41"/>
          <p:cNvSpPr/>
          <p:nvPr/>
        </p:nvSpPr>
        <p:spPr>
          <a:xfrm>
            <a:off x="7336677" y="6230936"/>
            <a:ext cx="901167" cy="302955"/>
          </a:xfrm>
          <a:prstGeom prst="ellipse">
            <a:avLst/>
          </a:prstGeom>
          <a:gradFill flip="none" rotWithShape="1">
            <a:gsLst>
              <a:gs pos="0">
                <a:srgbClr val="0070C0">
                  <a:shade val="30000"/>
                  <a:satMod val="115000"/>
                </a:srgbClr>
              </a:gs>
              <a:gs pos="50000">
                <a:srgbClr val="0070C0">
                  <a:shade val="67500"/>
                  <a:satMod val="115000"/>
                </a:srgbClr>
              </a:gs>
              <a:gs pos="97000">
                <a:schemeClr val="bg1">
                  <a:lumMod val="85000"/>
                </a:schemeClr>
              </a:gs>
            </a:gsLst>
            <a:path path="circle">
              <a:fillToRect l="50000" t="50000" r="50000" b="50000"/>
            </a:path>
            <a:tileRect/>
          </a:gradFill>
        </p:spPr>
        <p:txBody>
          <a:bodyPr wrap="square" lIns="36000" tIns="0" rIns="0" bIns="0">
            <a:spAutoFit/>
          </a:bodyPr>
          <a:lstStyle/>
          <a:p>
            <a:pPr marL="144000" lvl="0" indent="-457200" algn="ctr"/>
            <a:r>
              <a:rPr lang="ja-JP" altLang="en-US" sz="1400" b="1" spc="6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重点３</a:t>
            </a:r>
            <a:endParaRPr lang="en-US" altLang="ja-JP" sz="18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7" name="テキスト ボックス 36"/>
          <p:cNvSpPr txBox="1"/>
          <p:nvPr/>
        </p:nvSpPr>
        <p:spPr>
          <a:xfrm>
            <a:off x="-223" y="1992288"/>
            <a:ext cx="6642276" cy="1739964"/>
          </a:xfrm>
          <a:prstGeom prst="rect">
            <a:avLst/>
          </a:prstGeom>
          <a:noFill/>
        </p:spPr>
        <p:txBody>
          <a:bodyPr wrap="square" lIns="128016" tIns="64008" rIns="128016" bIns="64008" rtlCol="0">
            <a:spAutoFit/>
          </a:bodyPr>
          <a:lstStyle/>
          <a:p>
            <a:pPr>
              <a:spcAft>
                <a:spcPts val="100"/>
              </a:spcAft>
            </a:pPr>
            <a:r>
              <a:rPr lang="ja-JP" altLang="en-US" sz="1400" b="1" dirty="0">
                <a:solidFill>
                  <a:srgbClr val="0070C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b="1" dirty="0" smtClean="0">
                <a:solidFill>
                  <a:srgbClr val="0070C0"/>
                </a:solidFill>
                <a:latin typeface="Meiryo UI" panose="020B0604030504040204" pitchFamily="50" charset="-128"/>
                <a:ea typeface="Meiryo UI" panose="020B0604030504040204" pitchFamily="50" charset="-128"/>
                <a:cs typeface="Meiryo UI" panose="020B0604030504040204" pitchFamily="50" charset="-128"/>
              </a:rPr>
              <a:t>○大阪・関西を取り巻く社会経済情勢が変化</a:t>
            </a:r>
            <a:endParaRPr lang="en-US" altLang="ja-JP" sz="1400" b="1" dirty="0" smtClean="0">
              <a:solidFill>
                <a:srgbClr val="0070C0"/>
              </a:solidFill>
              <a:latin typeface="Meiryo UI" panose="020B0604030504040204" pitchFamily="50" charset="-128"/>
              <a:ea typeface="Meiryo UI" panose="020B0604030504040204" pitchFamily="50" charset="-128"/>
              <a:cs typeface="Meiryo UI" panose="020B0604030504040204" pitchFamily="50" charset="-128"/>
            </a:endParaRPr>
          </a:p>
          <a:p>
            <a:pPr>
              <a:spcAft>
                <a:spcPts val="100"/>
              </a:spcAft>
            </a:pPr>
            <a:r>
              <a:rPr lang="ja-JP" altLang="en-US" sz="1050"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あらゆる領域で進む</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グローバルネットワーク化</a:t>
            </a:r>
            <a:endParaRPr lang="en-US" altLang="ja-JP" sz="1050" dirty="0" smtClean="0">
              <a:latin typeface="Meiryo UI" panose="020B0604030504040204" pitchFamily="50" charset="-128"/>
              <a:ea typeface="Meiryo UI" panose="020B0604030504040204" pitchFamily="50" charset="-128"/>
              <a:cs typeface="Meiryo UI" panose="020B0604030504040204" pitchFamily="50" charset="-128"/>
            </a:endParaRPr>
          </a:p>
          <a:p>
            <a:pPr>
              <a:spcAft>
                <a:spcPts val="100"/>
              </a:spcAft>
            </a:pP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第</a:t>
            </a:r>
            <a:r>
              <a:rPr lang="en-US" altLang="ja-JP" sz="1050" dirty="0">
                <a:latin typeface="Meiryo UI" panose="020B0604030504040204" pitchFamily="50" charset="-128"/>
                <a:ea typeface="Meiryo UI" panose="020B0604030504040204" pitchFamily="50" charset="-128"/>
                <a:cs typeface="Meiryo UI" panose="020B0604030504040204" pitchFamily="50" charset="-128"/>
              </a:rPr>
              <a:t>4</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次産業革命</a:t>
            </a:r>
            <a:r>
              <a:rPr lang="en-US" altLang="ja-JP" sz="1000" spc="-30" dirty="0">
                <a:latin typeface="Meiryo UI" panose="020B0604030504040204" pitchFamily="50" charset="-128"/>
                <a:ea typeface="Meiryo UI" panose="020B0604030504040204" pitchFamily="50" charset="-128"/>
                <a:cs typeface="Meiryo UI" panose="020B0604030504040204" pitchFamily="50" charset="-128"/>
              </a:rPr>
              <a:t>(</a:t>
            </a:r>
            <a:r>
              <a:rPr lang="en-US" altLang="ja-JP" sz="1000" spc="-30" dirty="0" smtClean="0">
                <a:latin typeface="Meiryo UI" panose="020B0604030504040204" pitchFamily="50" charset="-128"/>
                <a:ea typeface="Meiryo UI" panose="020B0604030504040204" pitchFamily="50" charset="-128"/>
                <a:cs typeface="Meiryo UI" panose="020B0604030504040204" pitchFamily="50" charset="-128"/>
              </a:rPr>
              <a:t>AI</a:t>
            </a:r>
            <a:r>
              <a:rPr lang="ja-JP" altLang="en-US" sz="1000" spc="-30"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1000" spc="-30" dirty="0" err="1" smtClean="0">
                <a:latin typeface="Meiryo UI" panose="020B0604030504040204" pitchFamily="50" charset="-128"/>
                <a:ea typeface="Meiryo UI" panose="020B0604030504040204" pitchFamily="50" charset="-128"/>
                <a:cs typeface="Meiryo UI" panose="020B0604030504040204" pitchFamily="50" charset="-128"/>
              </a:rPr>
              <a:t>IoT</a:t>
            </a:r>
            <a:r>
              <a:rPr lang="ja-JP" altLang="en-US" sz="1000" spc="-30" dirty="0" err="1">
                <a:latin typeface="Meiryo UI" panose="020B0604030504040204" pitchFamily="50" charset="-128"/>
                <a:ea typeface="Meiryo UI" panose="020B0604030504040204" pitchFamily="50" charset="-128"/>
                <a:cs typeface="Meiryo UI" panose="020B0604030504040204" pitchFamily="50" charset="-128"/>
              </a:rPr>
              <a:t>、</a:t>
            </a:r>
            <a:r>
              <a:rPr lang="ja-JP" altLang="en-US" sz="1000" spc="-30" dirty="0">
                <a:latin typeface="Meiryo UI" panose="020B0604030504040204" pitchFamily="50" charset="-128"/>
                <a:ea typeface="Meiryo UI" panose="020B0604030504040204" pitchFamily="50" charset="-128"/>
                <a:cs typeface="Meiryo UI" panose="020B0604030504040204" pitchFamily="50" charset="-128"/>
              </a:rPr>
              <a:t>デジタル化、データベース化</a:t>
            </a:r>
            <a:r>
              <a:rPr lang="en-US" altLang="ja-JP" sz="1000" spc="-30" dirty="0">
                <a:latin typeface="Meiryo UI" panose="020B0604030504040204" pitchFamily="50" charset="-128"/>
                <a:ea typeface="Meiryo UI" panose="020B0604030504040204" pitchFamily="50" charset="-128"/>
                <a:cs typeface="Meiryo UI" panose="020B0604030504040204" pitchFamily="50" charset="-128"/>
              </a:rPr>
              <a:t>…)</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の進展</a:t>
            </a:r>
            <a:endParaRPr lang="en-US" altLang="ja-JP" sz="1050" dirty="0">
              <a:latin typeface="Meiryo UI" panose="020B0604030504040204" pitchFamily="50" charset="-128"/>
              <a:ea typeface="Meiryo UI" panose="020B0604030504040204" pitchFamily="50" charset="-128"/>
              <a:cs typeface="Meiryo UI" panose="020B0604030504040204" pitchFamily="50" charset="-128"/>
            </a:endParaRPr>
          </a:p>
          <a:p>
            <a:pPr>
              <a:spcAft>
                <a:spcPts val="100"/>
              </a:spcAft>
            </a:pP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1050" dirty="0">
                <a:latin typeface="Meiryo UI" panose="020B0604030504040204" pitchFamily="50" charset="-128"/>
                <a:ea typeface="Meiryo UI" panose="020B0604030504040204" pitchFamily="50" charset="-128"/>
                <a:cs typeface="Meiryo UI" panose="020B0604030504040204" pitchFamily="50" charset="-128"/>
              </a:rPr>
              <a:t>SDGs</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の実現に向けた国内や世界各国の動き</a:t>
            </a:r>
            <a:endParaRPr lang="en-US" altLang="ja-JP" sz="1050" dirty="0">
              <a:latin typeface="Meiryo UI" panose="020B0604030504040204" pitchFamily="50" charset="-128"/>
              <a:ea typeface="Meiryo UI" panose="020B0604030504040204" pitchFamily="50" charset="-128"/>
              <a:cs typeface="Meiryo UI" panose="020B0604030504040204" pitchFamily="50" charset="-128"/>
            </a:endParaRPr>
          </a:p>
          <a:p>
            <a:pPr>
              <a:spcAft>
                <a:spcPts val="100"/>
              </a:spcAft>
            </a:pP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観光インバウンドの増加による府内消費の</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拡大</a:t>
            </a:r>
            <a:endParaRPr lang="en-US" altLang="ja-JP" sz="1050" dirty="0" smtClean="0">
              <a:latin typeface="Meiryo UI" panose="020B0604030504040204" pitchFamily="50" charset="-128"/>
              <a:ea typeface="Meiryo UI" panose="020B0604030504040204" pitchFamily="50" charset="-128"/>
              <a:cs typeface="Meiryo UI" panose="020B0604030504040204" pitchFamily="50" charset="-128"/>
            </a:endParaRPr>
          </a:p>
          <a:p>
            <a:pPr>
              <a:spcAft>
                <a:spcPts val="100"/>
              </a:spcAft>
            </a:pP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アジア諸国の急速な経済成長・技術力の向上</a:t>
            </a:r>
          </a:p>
          <a:p>
            <a:pPr>
              <a:spcAft>
                <a:spcPts val="100"/>
              </a:spcAft>
            </a:pPr>
            <a:r>
              <a:rPr lang="ja-JP" altLang="en-US" sz="105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1050" dirty="0" smtClean="0">
                <a:latin typeface="Meiryo UI" panose="020B0604030504040204" pitchFamily="50" charset="-128"/>
                <a:ea typeface="Meiryo UI" panose="020B0604030504040204" pitchFamily="50" charset="-128"/>
                <a:cs typeface="Meiryo UI" panose="020B0604030504040204" pitchFamily="50" charset="-128"/>
              </a:rPr>
              <a:t>2025</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年万博の開催地が大阪・関西に決定</a:t>
            </a:r>
            <a:endParaRPr lang="en-US" altLang="ja-JP" sz="1050" dirty="0" smtClean="0">
              <a:latin typeface="Meiryo UI" panose="020B0604030504040204" pitchFamily="50" charset="-128"/>
              <a:ea typeface="Meiryo UI" panose="020B0604030504040204" pitchFamily="50" charset="-128"/>
              <a:cs typeface="Meiryo UI" panose="020B0604030504040204" pitchFamily="50" charset="-128"/>
            </a:endParaRPr>
          </a:p>
          <a:p>
            <a:pPr>
              <a:spcAft>
                <a:spcPts val="100"/>
              </a:spcAft>
            </a:pPr>
            <a:r>
              <a:rPr lang="ja-JP" altLang="en-US" sz="105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　　・自動走行・空飛ぶ自動車、キャッシュレス社会への流れが始動</a:t>
            </a:r>
            <a:endParaRPr lang="en-US" altLang="ja-JP" sz="1050" dirty="0" smtClean="0">
              <a:latin typeface="Meiryo UI" panose="020B0604030504040204" pitchFamily="50" charset="-128"/>
              <a:ea typeface="Meiryo UI" panose="020B0604030504040204" pitchFamily="50" charset="-128"/>
              <a:cs typeface="Meiryo UI" panose="020B0604030504040204" pitchFamily="50" charset="-128"/>
            </a:endParaRPr>
          </a:p>
          <a:p>
            <a:pPr>
              <a:spcAft>
                <a:spcPts val="100"/>
              </a:spcAft>
            </a:pPr>
            <a:r>
              <a:rPr lang="ja-JP" altLang="en-US" sz="105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050"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050"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4" name="テキスト ボックス 33"/>
          <p:cNvSpPr txBox="1"/>
          <p:nvPr/>
        </p:nvSpPr>
        <p:spPr>
          <a:xfrm>
            <a:off x="3724275" y="2280320"/>
            <a:ext cx="2820390" cy="1162882"/>
          </a:xfrm>
          <a:prstGeom prst="rect">
            <a:avLst/>
          </a:prstGeom>
          <a:noFill/>
        </p:spPr>
        <p:txBody>
          <a:bodyPr wrap="square" lIns="128016" tIns="64008" rIns="128016" bIns="64008" rtlCol="0">
            <a:spAutoFit/>
          </a:bodyPr>
          <a:lstStyle/>
          <a:p>
            <a:pPr>
              <a:spcAft>
                <a:spcPts val="100"/>
              </a:spcAft>
            </a:pPr>
            <a:r>
              <a:rPr lang="ja-JP" altLang="en-US" sz="1050" dirty="0">
                <a:latin typeface="Meiryo UI" panose="020B0604030504040204" pitchFamily="50" charset="-128"/>
                <a:ea typeface="Meiryo UI" panose="020B0604030504040204" pitchFamily="50" charset="-128"/>
                <a:cs typeface="Meiryo UI" panose="020B0604030504040204" pitchFamily="50" charset="-128"/>
              </a:rPr>
              <a:t>・人口減少、国内市場の縮小</a:t>
            </a:r>
          </a:p>
          <a:p>
            <a:pPr>
              <a:spcAft>
                <a:spcPts val="100"/>
              </a:spcAft>
            </a:pPr>
            <a:r>
              <a:rPr lang="ja-JP" altLang="en-US" sz="1050" dirty="0">
                <a:latin typeface="Meiryo UI" panose="020B0604030504040204" pitchFamily="50" charset="-128"/>
                <a:ea typeface="Meiryo UI" panose="020B0604030504040204" pitchFamily="50" charset="-128"/>
                <a:cs typeface="Meiryo UI" panose="020B0604030504040204" pitchFamily="50" charset="-128"/>
              </a:rPr>
              <a:t>・人手不足の顕在化</a:t>
            </a:r>
          </a:p>
          <a:p>
            <a:pPr>
              <a:spcAft>
                <a:spcPts val="100"/>
              </a:spcAft>
            </a:pPr>
            <a:r>
              <a:rPr lang="ja-JP" altLang="en-US" sz="1050" dirty="0">
                <a:latin typeface="Meiryo UI" panose="020B0604030504040204" pitchFamily="50" charset="-128"/>
                <a:ea typeface="Meiryo UI" panose="020B0604030504040204" pitchFamily="50" charset="-128"/>
                <a:cs typeface="Meiryo UI" panose="020B0604030504040204" pitchFamily="50" charset="-128"/>
              </a:rPr>
              <a:t>・止まらない東京一極</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集中</a:t>
            </a:r>
            <a:endParaRPr lang="en-US" altLang="ja-JP" sz="1050" dirty="0" smtClean="0">
              <a:latin typeface="Meiryo UI" panose="020B0604030504040204" pitchFamily="50" charset="-128"/>
              <a:ea typeface="Meiryo UI" panose="020B0604030504040204" pitchFamily="50" charset="-128"/>
              <a:cs typeface="Meiryo UI" panose="020B0604030504040204" pitchFamily="50" charset="-128"/>
            </a:endParaRPr>
          </a:p>
          <a:p>
            <a:pPr>
              <a:spcAft>
                <a:spcPts val="100"/>
              </a:spcAft>
            </a:pPr>
            <a:r>
              <a:rPr lang="ja-JP" altLang="en-US" sz="1050" dirty="0">
                <a:latin typeface="Meiryo UI" panose="020B0604030504040204" pitchFamily="50" charset="-128"/>
                <a:ea typeface="Meiryo UI" panose="020B0604030504040204" pitchFamily="50" charset="-128"/>
                <a:cs typeface="Meiryo UI" panose="020B0604030504040204" pitchFamily="50" charset="-128"/>
              </a:rPr>
              <a:t>・急がれる低炭素</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社会の実践</a:t>
            </a:r>
            <a:endParaRPr lang="en-US" altLang="ja-JP" sz="1050" dirty="0">
              <a:latin typeface="Meiryo UI" panose="020B0604030504040204" pitchFamily="50" charset="-128"/>
              <a:ea typeface="Meiryo UI" panose="020B0604030504040204" pitchFamily="50" charset="-128"/>
              <a:cs typeface="Meiryo UI" panose="020B0604030504040204" pitchFamily="50" charset="-128"/>
            </a:endParaRPr>
          </a:p>
          <a:p>
            <a:pPr>
              <a:spcAft>
                <a:spcPts val="100"/>
              </a:spcAft>
            </a:pP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・不透明な世界経済情勢</a:t>
            </a:r>
            <a:endParaRPr lang="en-US" altLang="ja-JP" sz="1050" dirty="0" smtClean="0">
              <a:latin typeface="Meiryo UI" panose="020B0604030504040204" pitchFamily="50" charset="-128"/>
              <a:ea typeface="Meiryo UI" panose="020B0604030504040204" pitchFamily="50" charset="-128"/>
              <a:cs typeface="Meiryo UI" panose="020B0604030504040204" pitchFamily="50" charset="-128"/>
            </a:endParaRPr>
          </a:p>
          <a:p>
            <a:pPr>
              <a:spcAft>
                <a:spcPts val="100"/>
              </a:spcAft>
            </a:pP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・社会インフラの老朽化　　　　等</a:t>
            </a:r>
            <a:endParaRPr lang="en-US" altLang="ja-JP" sz="105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33" name="テキスト ボックス 32"/>
          <p:cNvSpPr txBox="1"/>
          <p:nvPr/>
        </p:nvSpPr>
        <p:spPr>
          <a:xfrm>
            <a:off x="7259829" y="8456157"/>
            <a:ext cx="6012000" cy="313350"/>
          </a:xfrm>
          <a:prstGeom prst="rect">
            <a:avLst/>
          </a:prstGeom>
          <a:gradFill flip="none" rotWithShape="1">
            <a:gsLst>
              <a:gs pos="0">
                <a:srgbClr val="FFC000"/>
              </a:gs>
              <a:gs pos="28000">
                <a:srgbClr val="F3BC0D"/>
              </a:gs>
              <a:gs pos="0">
                <a:srgbClr val="FFC000">
                  <a:shade val="67500"/>
                  <a:satMod val="115000"/>
                </a:srgbClr>
              </a:gs>
              <a:gs pos="90000">
                <a:schemeClr val="bg1"/>
              </a:gs>
            </a:gsLst>
            <a:lin ang="0" scaled="1"/>
            <a:tileRect/>
          </a:gradFill>
          <a:ln>
            <a:noFill/>
          </a:ln>
        </p:spPr>
        <p:style>
          <a:lnRef idx="2">
            <a:schemeClr val="accent1"/>
          </a:lnRef>
          <a:fillRef idx="1">
            <a:schemeClr val="lt1"/>
          </a:fillRef>
          <a:effectRef idx="0">
            <a:schemeClr val="accent1"/>
          </a:effectRef>
          <a:fontRef idx="minor">
            <a:schemeClr val="dk1"/>
          </a:fontRef>
        </p:style>
        <p:txBody>
          <a:bodyPr wrap="square" lIns="128016" tIns="36000" rIns="128016" bIns="0" rtlCol="0" anchor="ctr" anchorCtr="0">
            <a:spAutoFit/>
          </a:bodyPr>
          <a:lstStyle>
            <a:defPPr>
              <a:defRPr lang="ja-JP"/>
            </a:defPPr>
            <a:lvl1pPr>
              <a:defRPr sz="1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stStyle>
          <a:p>
            <a:r>
              <a:rPr lang="ja-JP" altLang="en-US" dirty="0"/>
              <a:t>　施策</a:t>
            </a:r>
            <a:r>
              <a:rPr lang="ja-JP" altLang="en-US" dirty="0" smtClean="0"/>
              <a:t>立案の基本姿勢</a:t>
            </a:r>
            <a:endParaRPr lang="ja-JP" altLang="en-US" dirty="0"/>
          </a:p>
        </p:txBody>
      </p:sp>
      <p:sp>
        <p:nvSpPr>
          <p:cNvPr id="38" name="テキスト ボックス 37"/>
          <p:cNvSpPr txBox="1"/>
          <p:nvPr/>
        </p:nvSpPr>
        <p:spPr>
          <a:xfrm>
            <a:off x="10080897" y="36478"/>
            <a:ext cx="3556543" cy="766167"/>
          </a:xfrm>
          <a:prstGeom prst="roundRect">
            <a:avLst/>
          </a:prstGeom>
          <a:solidFill>
            <a:schemeClr val="bg1">
              <a:lumMod val="85000"/>
            </a:schemeClr>
          </a:solidFill>
          <a:ln w="6350">
            <a:solidFill>
              <a:schemeClr val="bg1"/>
            </a:solidFill>
            <a:prstDash val="sysDash"/>
          </a:ln>
        </p:spPr>
        <p:style>
          <a:lnRef idx="2">
            <a:schemeClr val="dk1">
              <a:shade val="50000"/>
            </a:schemeClr>
          </a:lnRef>
          <a:fillRef idx="1">
            <a:schemeClr val="dk1"/>
          </a:fillRef>
          <a:effectRef idx="0">
            <a:schemeClr val="dk1"/>
          </a:effectRef>
          <a:fontRef idx="minor">
            <a:schemeClr val="lt1"/>
          </a:fontRef>
        </p:style>
        <p:txBody>
          <a:bodyPr wrap="square" lIns="36000" tIns="0" rIns="36000" bIns="0" rtlCol="0" anchor="ctr" anchorCtr="0">
            <a:spAutoFit/>
          </a:bodyPr>
          <a:lstStyle/>
          <a:p>
            <a:pPr marL="180000" indent="-457200">
              <a:lnSpc>
                <a:spcPts val="900"/>
              </a:lnSpc>
            </a:pPr>
            <a:r>
              <a:rPr lang="ja-JP" altLang="en-US" sz="900" dirty="0" smtClean="0">
                <a:solidFill>
                  <a:srgbClr val="0070C0"/>
                </a:solidFill>
              </a:rPr>
              <a:t>注：この経営戦略は、商工労働部の室長以上で構成する方向性検討ＷＧにおける議論を経て、松島特別参与や有識者等から助言をいただきながら、商工</a:t>
            </a:r>
            <a:r>
              <a:rPr lang="ja-JP" altLang="en-US" sz="900" dirty="0">
                <a:solidFill>
                  <a:srgbClr val="0070C0"/>
                </a:solidFill>
              </a:rPr>
              <a:t>労働</a:t>
            </a:r>
            <a:r>
              <a:rPr lang="ja-JP" altLang="en-US" sz="900" dirty="0" smtClean="0">
                <a:solidFill>
                  <a:srgbClr val="0070C0"/>
                </a:solidFill>
              </a:rPr>
              <a:t>部長が</a:t>
            </a:r>
            <a:r>
              <a:rPr lang="en-US" altLang="ja-JP" sz="900" dirty="0" smtClean="0">
                <a:solidFill>
                  <a:srgbClr val="0070C0"/>
                </a:solidFill>
              </a:rPr>
              <a:t>3</a:t>
            </a:r>
            <a:r>
              <a:rPr lang="ja-JP" altLang="en-US" sz="900" dirty="0" smtClean="0">
                <a:solidFill>
                  <a:srgbClr val="0070C0"/>
                </a:solidFill>
              </a:rPr>
              <a:t>年間の部局運営のビジョン</a:t>
            </a:r>
            <a:r>
              <a:rPr lang="ja-JP" altLang="en-US" sz="900" smtClean="0">
                <a:solidFill>
                  <a:srgbClr val="0070C0"/>
                </a:solidFill>
              </a:rPr>
              <a:t>として、商工</a:t>
            </a:r>
            <a:r>
              <a:rPr lang="ja-JP" altLang="en-US" sz="900" dirty="0" smtClean="0">
                <a:solidFill>
                  <a:srgbClr val="0070C0"/>
                </a:solidFill>
              </a:rPr>
              <a:t>労働部職員の意識共有を図るため作成したものであり、財政的措置や議会における議論を経たものではありません。なお</a:t>
            </a:r>
            <a:r>
              <a:rPr lang="ja-JP" altLang="en-US" sz="900" dirty="0">
                <a:solidFill>
                  <a:srgbClr val="0070C0"/>
                </a:solidFill>
              </a:rPr>
              <a:t>、</a:t>
            </a:r>
            <a:r>
              <a:rPr lang="ja-JP" altLang="en-US" sz="900" dirty="0" smtClean="0">
                <a:solidFill>
                  <a:srgbClr val="0070C0"/>
                </a:solidFill>
              </a:rPr>
              <a:t>必要</a:t>
            </a:r>
            <a:r>
              <a:rPr lang="ja-JP" altLang="en-US" sz="900" dirty="0">
                <a:solidFill>
                  <a:srgbClr val="0070C0"/>
                </a:solidFill>
              </a:rPr>
              <a:t>に応じて適宜見直しを行います</a:t>
            </a:r>
            <a:r>
              <a:rPr lang="ja-JP" altLang="en-US" sz="900" dirty="0" smtClean="0">
                <a:solidFill>
                  <a:srgbClr val="0070C0"/>
                </a:solidFill>
              </a:rPr>
              <a:t>。</a:t>
            </a:r>
            <a:endParaRPr lang="en-US" altLang="ja-JP" sz="900" dirty="0">
              <a:solidFill>
                <a:srgbClr val="0070C0"/>
              </a:solidFill>
            </a:endParaRPr>
          </a:p>
        </p:txBody>
      </p:sp>
      <p:sp>
        <p:nvSpPr>
          <p:cNvPr id="4" name="正方形/長方形 3"/>
          <p:cNvSpPr/>
          <p:nvPr/>
        </p:nvSpPr>
        <p:spPr>
          <a:xfrm>
            <a:off x="719857" y="4493190"/>
            <a:ext cx="3004418" cy="125752"/>
          </a:xfrm>
          <a:prstGeom prst="rect">
            <a:avLst/>
          </a:prstGeom>
          <a:ln>
            <a:noFill/>
            <a:tailEnd type="none"/>
          </a:ln>
        </p:spPr>
        <p:style>
          <a:lnRef idx="1">
            <a:schemeClr val="dk1"/>
          </a:lnRef>
          <a:fillRef idx="0">
            <a:schemeClr val="dk1"/>
          </a:fillRef>
          <a:effectRef idx="0">
            <a:schemeClr val="dk1"/>
          </a:effectRef>
          <a:fontRef idx="minor">
            <a:schemeClr val="tx1"/>
          </a:fontRef>
        </p:style>
        <p:txBody>
          <a:bodyPr rtlCol="0" anchor="ctr"/>
          <a:lstStyle/>
          <a:p>
            <a:pPr algn="ctr"/>
            <a:r>
              <a:rPr kumimoji="1" lang="ja-JP" altLang="en-US" sz="900" dirty="0" smtClean="0">
                <a:latin typeface="Meiryo UI" panose="020B0604030504040204" pitchFamily="50" charset="-128"/>
                <a:ea typeface="Meiryo UI" panose="020B0604030504040204" pitchFamily="50" charset="-128"/>
              </a:rPr>
              <a:t>（目安として上記目標数値をベースに商工労働部で試算</a:t>
            </a:r>
            <a:r>
              <a:rPr lang="ja-JP" altLang="en-US" sz="900" dirty="0" smtClean="0">
                <a:latin typeface="Meiryo UI" panose="020B0604030504040204" pitchFamily="50" charset="-128"/>
                <a:ea typeface="Meiryo UI" panose="020B0604030504040204" pitchFamily="50" charset="-128"/>
              </a:rPr>
              <a:t>）</a:t>
            </a:r>
            <a:endParaRPr kumimoji="1" lang="ja-JP" altLang="en-US" sz="900" dirty="0">
              <a:latin typeface="Meiryo UI" panose="020B0604030504040204" pitchFamily="50" charset="-128"/>
              <a:ea typeface="Meiryo UI" panose="020B0604030504040204" pitchFamily="50" charset="-128"/>
            </a:endParaRPr>
          </a:p>
        </p:txBody>
      </p:sp>
      <p:sp>
        <p:nvSpPr>
          <p:cNvPr id="44" name="正方形/長方形 43"/>
          <p:cNvSpPr/>
          <p:nvPr/>
        </p:nvSpPr>
        <p:spPr>
          <a:xfrm>
            <a:off x="5040337" y="4742140"/>
            <a:ext cx="1216749" cy="621509"/>
          </a:xfrm>
          <a:prstGeom prst="rect">
            <a:avLst/>
          </a:prstGeom>
          <a:ln w="9525">
            <a:solidFill>
              <a:schemeClr val="bg1">
                <a:lumMod val="50000"/>
              </a:schemeClr>
            </a:solidFill>
            <a:prstDash val="sysDash"/>
            <a:tailEnd type="none"/>
          </a:ln>
        </p:spPr>
        <p:style>
          <a:lnRef idx="1">
            <a:schemeClr val="dk1"/>
          </a:lnRef>
          <a:fillRef idx="0">
            <a:schemeClr val="dk1"/>
          </a:fillRef>
          <a:effectRef idx="0">
            <a:schemeClr val="dk1"/>
          </a:effectRef>
          <a:fontRef idx="minor">
            <a:schemeClr val="tx1"/>
          </a:fontRef>
        </p:style>
        <p:txBody>
          <a:bodyPr rtlCol="0" anchor="ctr"/>
          <a:lstStyle/>
          <a:p>
            <a:r>
              <a:rPr lang="en-US" altLang="ja-JP" sz="900" dirty="0" smtClean="0">
                <a:latin typeface="Meiryo UI" panose="020B0604030504040204" pitchFamily="50" charset="-128"/>
                <a:ea typeface="Meiryo UI" panose="020B0604030504040204" pitchFamily="50" charset="-128"/>
              </a:rPr>
              <a:t>H27</a:t>
            </a:r>
            <a:r>
              <a:rPr lang="ja-JP" altLang="en-US" sz="900" dirty="0" smtClean="0">
                <a:latin typeface="Meiryo UI" panose="020B0604030504040204" pitchFamily="50" charset="-128"/>
                <a:ea typeface="Meiryo UI" panose="020B0604030504040204" pitchFamily="50" charset="-128"/>
              </a:rPr>
              <a:t>県民経済計算</a:t>
            </a:r>
            <a:r>
              <a:rPr lang="en-US" altLang="ja-JP" sz="900" dirty="0" smtClean="0">
                <a:latin typeface="Meiryo UI" panose="020B0604030504040204" pitchFamily="50" charset="-128"/>
                <a:ea typeface="Meiryo UI" panose="020B0604030504040204" pitchFamily="50" charset="-128"/>
              </a:rPr>
              <a:t/>
            </a:r>
            <a:br>
              <a:rPr lang="en-US" altLang="ja-JP" sz="900" dirty="0" smtClean="0">
                <a:latin typeface="Meiryo UI" panose="020B0604030504040204" pitchFamily="50" charset="-128"/>
                <a:ea typeface="Meiryo UI" panose="020B0604030504040204" pitchFamily="50" charset="-128"/>
              </a:rPr>
            </a:br>
            <a:r>
              <a:rPr lang="ja-JP" altLang="en-US" sz="900" dirty="0" smtClean="0">
                <a:latin typeface="Meiryo UI" panose="020B0604030504040204" pitchFamily="50" charset="-128"/>
                <a:ea typeface="Meiryo UI" panose="020B0604030504040204" pitchFamily="50" charset="-128"/>
              </a:rPr>
              <a:t>確報値（</a:t>
            </a:r>
            <a:r>
              <a:rPr lang="en-US" altLang="ja-JP" sz="900" dirty="0" smtClean="0">
                <a:latin typeface="Meiryo UI" panose="020B0604030504040204" pitchFamily="50" charset="-128"/>
                <a:ea typeface="Meiryo UI" panose="020B0604030504040204" pitchFamily="50" charset="-128"/>
              </a:rPr>
              <a:t>2008SNA</a:t>
            </a:r>
            <a:r>
              <a:rPr lang="ja-JP" altLang="en-US" sz="900" dirty="0" err="1" smtClean="0">
                <a:latin typeface="Meiryo UI" panose="020B0604030504040204" pitchFamily="50" charset="-128"/>
                <a:ea typeface="Meiryo UI" panose="020B0604030504040204" pitchFamily="50" charset="-128"/>
              </a:rPr>
              <a:t>、</a:t>
            </a:r>
            <a:r>
              <a:rPr lang="ja-JP" altLang="en-US" sz="900" dirty="0" smtClean="0">
                <a:latin typeface="Meiryo UI" panose="020B0604030504040204" pitchFamily="50" charset="-128"/>
                <a:ea typeface="Meiryo UI" panose="020B0604030504040204" pitchFamily="50" charset="-128"/>
              </a:rPr>
              <a:t>平成</a:t>
            </a:r>
            <a:r>
              <a:rPr lang="en-US" altLang="ja-JP" sz="900" dirty="0" smtClean="0">
                <a:latin typeface="Meiryo UI" panose="020B0604030504040204" pitchFamily="50" charset="-128"/>
                <a:ea typeface="Meiryo UI" panose="020B0604030504040204" pitchFamily="50" charset="-128"/>
              </a:rPr>
              <a:t>23</a:t>
            </a:r>
            <a:r>
              <a:rPr lang="ja-JP" altLang="en-US" sz="900" dirty="0" smtClean="0">
                <a:latin typeface="Meiryo UI" panose="020B0604030504040204" pitchFamily="50" charset="-128"/>
                <a:ea typeface="Meiryo UI" panose="020B0604030504040204" pitchFamily="50" charset="-128"/>
              </a:rPr>
              <a:t>年基準）等を用いて試算</a:t>
            </a:r>
            <a:endParaRPr kumimoji="1" lang="ja-JP" altLang="en-US" sz="9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79856285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a:tailEnd type="none"/>
        </a:ln>
      </a:spPr>
      <a:bodyPr rtlCol="0" anchor="ctr"/>
      <a:lstStyle>
        <a:defPPr algn="ctr">
          <a:defRPr kumimoji="1"/>
        </a:defPPr>
      </a:lstStyle>
      <a:style>
        <a:lnRef idx="1">
          <a:schemeClr val="dk1"/>
        </a:lnRef>
        <a:fillRef idx="0">
          <a:schemeClr val="dk1"/>
        </a:fillRef>
        <a:effectRef idx="0">
          <a:schemeClr val="dk1"/>
        </a:effectRef>
        <a:fontRef idx="minor">
          <a:schemeClr val="tx1"/>
        </a:fontRef>
      </a:style>
    </a:spDef>
    <a:lnDef>
      <a:spPr>
        <a:ln>
          <a:tailEnd type="arrow"/>
        </a:ln>
      </a:spPr>
      <a:bodyPr/>
      <a:lstStyle/>
      <a:style>
        <a:lnRef idx="1">
          <a:schemeClr val="dk1"/>
        </a:lnRef>
        <a:fillRef idx="0">
          <a:schemeClr val="dk1"/>
        </a:fillRef>
        <a:effectRef idx="0">
          <a:schemeClr val="dk1"/>
        </a:effectRef>
        <a:fontRef idx="minor">
          <a:schemeClr val="tx1"/>
        </a:fontRef>
      </a:style>
    </a:ln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5392</TotalTime>
  <Words>882</Words>
  <Application>Microsoft Office PowerPoint</Application>
  <PresentationFormat>ユーザー設定</PresentationFormat>
  <Paragraphs>74</Paragraphs>
  <Slides>1</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Meiryo UI</vt:lpstr>
      <vt:lpstr>ＭＳ Ｐゴシック</vt:lpstr>
      <vt:lpstr>Arial</vt:lpstr>
      <vt:lpstr>Calibri</vt:lpstr>
      <vt:lpstr>Wingdings</vt:lpstr>
      <vt:lpstr>Office ​​テーマ</vt:lpstr>
      <vt:lpstr>商工労働部　経営戦略</vt:lpstr>
    </vt:vector>
  </TitlesOfParts>
  <Company>大阪府</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（仮題）大阪における新たな経済産業政策の指針</dc:title>
  <dc:creator>津﨑　洋介</dc:creator>
  <cp:lastModifiedBy>藤原　幹</cp:lastModifiedBy>
  <cp:revision>352</cp:revision>
  <cp:lastPrinted>2019-06-26T23:44:14Z</cp:lastPrinted>
  <dcterms:created xsi:type="dcterms:W3CDTF">2017-06-30T01:32:23Z</dcterms:created>
  <dcterms:modified xsi:type="dcterms:W3CDTF">2019-10-03T06:38:58Z</dcterms:modified>
</cp:coreProperties>
</file>