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96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32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9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87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9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4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38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69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0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9DA7-29BC-4C69-A487-1D3970334465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309C-A0B7-43E4-9D08-E1770AC6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2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3223" t="13288" r="6964" b="6497"/>
          <a:stretch/>
        </p:blipFill>
        <p:spPr>
          <a:xfrm>
            <a:off x="247242" y="2039523"/>
            <a:ext cx="4515447" cy="471995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09182" y="674093"/>
            <a:ext cx="9613063" cy="1290638"/>
          </a:xfrm>
          <a:prstGeom prst="roundRect">
            <a:avLst>
              <a:gd name="adj" fmla="val 9179"/>
            </a:avLst>
          </a:prstGeom>
          <a:solidFill>
            <a:srgbClr val="FFEC99"/>
          </a:solidFill>
        </p:spPr>
        <p:txBody>
          <a:bodyPr wrap="square" lIns="108000" tIns="0" rIns="180000" bIns="0">
            <a:spAutoFit/>
          </a:bodyPr>
          <a:lstStyle/>
          <a:p>
            <a:pPr marL="177800" indent="-177800"/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○夢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洲における万博開催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とＩＲなど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まちづくりを契機に、その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インパクトや関連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インフラ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整備に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加え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、堺市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など泉州地域沿岸部の様々な地域資源を最大限に活用することで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、ベイエリア全体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の活性化、さらなる大阪・関西の発展につなげて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いくことが重要である。</a:t>
            </a:r>
            <a:endParaRPr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7800" indent="-177800"/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○この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ため、推進体制を設け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、港湾戦略における関連する取り組みも含め、大阪広域ベイエリアの将来像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や整備の方向性等に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ついて取りまとめ、実現に向け推進する。</a:t>
            </a:r>
            <a:endParaRPr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05829" y="5992884"/>
            <a:ext cx="4804230" cy="661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kumimoji="1" lang="ja-JP" altLang="en-US" sz="14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1400" kern="100" dirty="0" smtClean="0">
                <a:latin typeface="+mn-ea"/>
                <a:cs typeface="Times New Roman" panose="02020603050405020304" pitchFamily="18" charset="0"/>
              </a:rPr>
              <a:t>大阪広域</a:t>
            </a:r>
            <a:r>
              <a:rPr kumimoji="1" lang="ja-JP" altLang="en-US" sz="1400" kern="100" dirty="0">
                <a:latin typeface="+mn-ea"/>
                <a:cs typeface="Times New Roman" panose="02020603050405020304" pitchFamily="18" charset="0"/>
              </a:rPr>
              <a:t>ベイエリアの将来像や整備の方向性等に</a:t>
            </a:r>
            <a:r>
              <a:rPr kumimoji="1" lang="ja-JP" altLang="en-US" sz="1400" kern="100" dirty="0" smtClean="0">
                <a:latin typeface="+mn-ea"/>
                <a:cs typeface="Times New Roman" panose="02020603050405020304" pitchFamily="18" charset="0"/>
              </a:rPr>
              <a:t>ついて、</a:t>
            </a:r>
            <a:r>
              <a:rPr kumimoji="1" lang="en-US" altLang="ja-JP" sz="1400" kern="100" dirty="0">
                <a:latin typeface="+mn-ea"/>
                <a:cs typeface="Times New Roman" panose="02020603050405020304" pitchFamily="18" charset="0"/>
              </a:rPr>
              <a:t>IR</a:t>
            </a:r>
            <a:r>
              <a:rPr kumimoji="1" lang="ja-JP" altLang="en-US" sz="1400" kern="100" dirty="0">
                <a:latin typeface="+mn-ea"/>
                <a:cs typeface="Times New Roman" panose="02020603050405020304" pitchFamily="18" charset="0"/>
              </a:rPr>
              <a:t>や大阪・関西万博の進捗状況を</a:t>
            </a:r>
            <a:r>
              <a:rPr kumimoji="1" lang="ja-JP" altLang="en-US" sz="1400" kern="100" dirty="0" smtClean="0">
                <a:latin typeface="+mn-ea"/>
                <a:cs typeface="Times New Roman" panose="02020603050405020304" pitchFamily="18" charset="0"/>
              </a:rPr>
              <a:t>見据えながら検討し、令和３年（</a:t>
            </a:r>
            <a:r>
              <a:rPr kumimoji="1" lang="en-US" altLang="ja-JP" sz="1400" kern="100" dirty="0" smtClean="0">
                <a:latin typeface="+mn-ea"/>
                <a:cs typeface="Times New Roman" panose="02020603050405020304" pitchFamily="18" charset="0"/>
              </a:rPr>
              <a:t>2021</a:t>
            </a:r>
            <a:r>
              <a:rPr kumimoji="1" lang="ja-JP" altLang="en-US" sz="1400" kern="100" dirty="0" smtClean="0">
                <a:latin typeface="+mn-ea"/>
                <a:cs typeface="Times New Roman" panose="02020603050405020304" pitchFamily="18" charset="0"/>
              </a:rPr>
              <a:t>年）春を目途に</a:t>
            </a:r>
            <a:r>
              <a:rPr kumimoji="1" lang="ja-JP" altLang="en-US" sz="1400" kern="100" dirty="0">
                <a:latin typeface="+mn-ea"/>
                <a:cs typeface="Times New Roman" panose="02020603050405020304" pitchFamily="18" charset="0"/>
              </a:rPr>
              <a:t>取りまとめる。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211396"/>
            <a:ext cx="9906000" cy="4170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/>
              <a:t>　　　　大阪</a:t>
            </a:r>
            <a:r>
              <a:rPr lang="ja-JP" altLang="en-US" sz="2800" b="1" dirty="0"/>
              <a:t>広域</a:t>
            </a:r>
            <a:r>
              <a:rPr lang="ja-JP" altLang="en-US" sz="2800" b="1" dirty="0" smtClean="0"/>
              <a:t>ベイエリアまちづくりに</a:t>
            </a:r>
            <a:r>
              <a:rPr lang="ja-JP" altLang="en-US" sz="2800" b="1" dirty="0"/>
              <a:t>ついて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2226" y="1971434"/>
            <a:ext cx="12635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《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体制</a:t>
            </a:r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》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3600" y="5707045"/>
            <a:ext cx="48920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《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スケジュール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》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374025" y="5496099"/>
            <a:ext cx="4786688" cy="34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kern="1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推進本部の下に幹事会を設け実務的な協議を行う</a:t>
            </a:r>
            <a:endParaRPr lang="ja-JP" altLang="ja-JP" sz="1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7566" y="2303760"/>
            <a:ext cx="4660755" cy="310427"/>
          </a:xfrm>
          <a:prstGeom prst="roundRect">
            <a:avLst/>
          </a:prstGeom>
          <a:solidFill>
            <a:srgbClr val="FBD48F"/>
          </a:solidFill>
          <a:ln>
            <a:solidFill>
              <a:schemeClr val="tx1"/>
            </a:solidFill>
          </a:ln>
        </p:spPr>
        <p:txBody>
          <a:bodyPr wrap="square" lIns="36000" tIns="36000" rIns="36000" bIns="0" rtlCol="0">
            <a:noAutofit/>
          </a:bodyPr>
          <a:lstStyle/>
          <a:p>
            <a:pPr algn="ctr"/>
            <a:r>
              <a:rPr kumimoji="1"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（仮称</a:t>
            </a:r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）大阪広域ベイエリアまちづくり推進本部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853" y="1978837"/>
            <a:ext cx="1256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《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検討対象</a:t>
            </a:r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》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8774035" y="231574"/>
            <a:ext cx="1009135" cy="2881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資料６</a:t>
            </a:r>
            <a:endParaRPr lang="en-US" altLang="ja-JP" sz="14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7105650" y="-19253"/>
            <a:ext cx="2800350" cy="2419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defPPr>
              <a:defRPr lang="ja-JP"/>
            </a:defPPr>
            <a:lvl1pPr marL="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2019.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８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.27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第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 副首都</a:t>
            </a:r>
            <a:r>
              <a:rPr lang="ja-JP" altLang="en-US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推進本部会議</a:t>
            </a:r>
            <a:endParaRPr lang="en-US" altLang="ja-JP" sz="11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45" y="2729552"/>
            <a:ext cx="4800956" cy="27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HGPｺﾞｼｯｸM</vt:lpstr>
      <vt:lpstr>Meiryo UI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2019-08-23T08:52:22Z</dcterms:modified>
</cp:coreProperties>
</file>