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0.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588" r:id="rId2"/>
    <p:sldId id="647" r:id="rId3"/>
    <p:sldId id="591" r:id="rId4"/>
    <p:sldId id="592" r:id="rId5"/>
    <p:sldId id="648" r:id="rId6"/>
    <p:sldId id="649" r:id="rId7"/>
    <p:sldId id="654" r:id="rId8"/>
    <p:sldId id="655" r:id="rId9"/>
    <p:sldId id="656" r:id="rId10"/>
    <p:sldId id="645" r:id="rId11"/>
    <p:sldId id="643" r:id="rId12"/>
    <p:sldId id="644" r:id="rId13"/>
    <p:sldId id="597" r:id="rId14"/>
    <p:sldId id="621" r:id="rId15"/>
    <p:sldId id="622" r:id="rId16"/>
    <p:sldId id="628" r:id="rId17"/>
    <p:sldId id="630" r:id="rId18"/>
    <p:sldId id="601" r:id="rId19"/>
    <p:sldId id="603" r:id="rId20"/>
    <p:sldId id="659" r:id="rId21"/>
    <p:sldId id="605" r:id="rId22"/>
    <p:sldId id="606" r:id="rId23"/>
    <p:sldId id="610" r:id="rId24"/>
    <p:sldId id="652" r:id="rId25"/>
    <p:sldId id="653" r:id="rId26"/>
    <p:sldId id="660" r:id="rId27"/>
    <p:sldId id="640" r:id="rId28"/>
    <p:sldId id="661" r:id="rId29"/>
    <p:sldId id="623" r:id="rId30"/>
    <p:sldId id="612" r:id="rId31"/>
    <p:sldId id="636" r:id="rId32"/>
    <p:sldId id="615" r:id="rId33"/>
    <p:sldId id="625" r:id="rId34"/>
    <p:sldId id="525" r:id="rId35"/>
    <p:sldId id="620" r:id="rId36"/>
    <p:sldId id="619" r:id="rId37"/>
    <p:sldId id="663" r:id="rId38"/>
    <p:sldId id="637" r:id="rId39"/>
    <p:sldId id="638"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狩野　俊明" initials="狩野　俊明" lastIdx="1" clrIdx="0">
    <p:extLst>
      <p:ext uri="{19B8F6BF-5375-455C-9EA6-DF929625EA0E}">
        <p15:presenceInfo xmlns:p15="http://schemas.microsoft.com/office/powerpoint/2012/main" userId="S-1-5-21-1307848242-1092441110-503317350-207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CCE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1" autoAdjust="0"/>
    <p:restoredTop sz="94424" autoAdjust="0"/>
  </p:normalViewPr>
  <p:slideViewPr>
    <p:cSldViewPr>
      <p:cViewPr varScale="1">
        <p:scale>
          <a:sx n="74" d="100"/>
          <a:sy n="74"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5329792\AppData\Local\Microsoft\Windows\INetCache\Content.Outlook\W153YCA9\&#24066;&#30010;&#26449;&#21029;&#26222;&#21450;&#29575;&#12464;&#12521;&#12501;.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___18.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sz="1400" b="0"/>
              <a:t>平成２７年度末下水道普及率</a:t>
            </a:r>
          </a:p>
        </c:rich>
      </c:tx>
      <c:layout>
        <c:manualLayout>
          <c:xMode val="edge"/>
          <c:yMode val="edge"/>
          <c:x val="3.5490665210363335E-2"/>
          <c:y val="1.975264532274916E-2"/>
        </c:manualLayout>
      </c:layout>
      <c:overlay val="0"/>
      <c:spPr>
        <a:effectLst/>
      </c:spPr>
    </c:title>
    <c:autoTitleDeleted val="0"/>
    <c:plotArea>
      <c:layout>
        <c:manualLayout>
          <c:layoutTarget val="inner"/>
          <c:xMode val="edge"/>
          <c:yMode val="edge"/>
          <c:x val="0.18416019753982796"/>
          <c:y val="6.9157967944551355E-2"/>
          <c:w val="0.71820874689583625"/>
          <c:h val="0.87295502894469557"/>
        </c:manualLayout>
      </c:layout>
      <c:barChart>
        <c:barDir val="bar"/>
        <c:grouping val="stacked"/>
        <c:varyColors val="0"/>
        <c:ser>
          <c:idx val="0"/>
          <c:order val="0"/>
          <c:tx>
            <c:strRef>
              <c:f>Graph!$N$1</c:f>
              <c:strCache>
                <c:ptCount val="1"/>
                <c:pt idx="0">
                  <c:v>平成26年度普及率</c:v>
                </c:pt>
              </c:strCache>
            </c:strRef>
          </c:tx>
          <c:spPr>
            <a:solidFill>
              <a:schemeClr val="tx2">
                <a:lumMod val="20000"/>
                <a:lumOff val="80000"/>
              </a:schemeClr>
            </a:solidFill>
            <a:ln>
              <a:solidFill>
                <a:sysClr val="windowText" lastClr="000000"/>
              </a:solidFill>
            </a:ln>
          </c:spPr>
          <c:invertIfNegative val="0"/>
          <c:cat>
            <c:strRef>
              <c:f>Graph!$M$2:$M$47</c:f>
              <c:strCache>
                <c:ptCount val="46"/>
                <c:pt idx="1">
                  <c:v>大阪府</c:v>
                </c:pt>
                <c:pt idx="3">
                  <c:v>43 能勢町</c:v>
                </c:pt>
                <c:pt idx="4">
                  <c:v>42 泉佐野市</c:v>
                </c:pt>
                <c:pt idx="5">
                  <c:v>41 阪南市</c:v>
                </c:pt>
                <c:pt idx="6">
                  <c:v>40 泉南市</c:v>
                </c:pt>
                <c:pt idx="7">
                  <c:v>39 貝塚市</c:v>
                </c:pt>
                <c:pt idx="8">
                  <c:v>38 岬町</c:v>
                </c:pt>
                <c:pt idx="9">
                  <c:v>37 千早赤阪村</c:v>
                </c:pt>
                <c:pt idx="10">
                  <c:v>36 藤井寺市</c:v>
                </c:pt>
                <c:pt idx="11">
                  <c:v>35 熊取町</c:v>
                </c:pt>
                <c:pt idx="12">
                  <c:v>34 羽曳野市</c:v>
                </c:pt>
                <c:pt idx="13">
                  <c:v>33 柏原市</c:v>
                </c:pt>
                <c:pt idx="14">
                  <c:v>32 和泉市</c:v>
                </c:pt>
                <c:pt idx="15">
                  <c:v>31 門真市</c:v>
                </c:pt>
                <c:pt idx="16">
                  <c:v>30 富田林市</c:v>
                </c:pt>
                <c:pt idx="17">
                  <c:v>29 高石市</c:v>
                </c:pt>
                <c:pt idx="18">
                  <c:v>28 河内長野市</c:v>
                </c:pt>
                <c:pt idx="19">
                  <c:v>27 八尾市</c:v>
                </c:pt>
                <c:pt idx="20">
                  <c:v>26 河南町</c:v>
                </c:pt>
                <c:pt idx="21">
                  <c:v>25 岸和田市</c:v>
                </c:pt>
                <c:pt idx="22">
                  <c:v>24 太子町</c:v>
                </c:pt>
                <c:pt idx="23">
                  <c:v>23 交野市</c:v>
                </c:pt>
                <c:pt idx="24">
                  <c:v>22 島本町</c:v>
                </c:pt>
                <c:pt idx="25">
                  <c:v>21 枚方市</c:v>
                </c:pt>
                <c:pt idx="26">
                  <c:v>20 松原市</c:v>
                </c:pt>
                <c:pt idx="27">
                  <c:v>19 泉大津市</c:v>
                </c:pt>
                <c:pt idx="28">
                  <c:v>18 忠岡町</c:v>
                </c:pt>
                <c:pt idx="29">
                  <c:v>17 田尻町</c:v>
                </c:pt>
                <c:pt idx="30">
                  <c:v>16 大東市</c:v>
                </c:pt>
                <c:pt idx="31">
                  <c:v>15 摂津市</c:v>
                </c:pt>
                <c:pt idx="32">
                  <c:v>14 豊能町</c:v>
                </c:pt>
                <c:pt idx="33">
                  <c:v>13 茨木市</c:v>
                </c:pt>
                <c:pt idx="34">
                  <c:v>12 高槻市</c:v>
                </c:pt>
                <c:pt idx="35">
                  <c:v>11 四條畷市</c:v>
                </c:pt>
                <c:pt idx="36">
                  <c:v>10 寝屋川市</c:v>
                </c:pt>
                <c:pt idx="37">
                  <c:v>9 東大阪市</c:v>
                </c:pt>
                <c:pt idx="38">
                  <c:v>8 堺市</c:v>
                </c:pt>
                <c:pt idx="39">
                  <c:v>7 吹田市</c:v>
                </c:pt>
                <c:pt idx="40">
                  <c:v>6 大阪狭山市</c:v>
                </c:pt>
                <c:pt idx="41">
                  <c:v>5 箕面市</c:v>
                </c:pt>
                <c:pt idx="42">
                  <c:v>4 守口市</c:v>
                </c:pt>
                <c:pt idx="43">
                  <c:v>3 豊中市</c:v>
                </c:pt>
                <c:pt idx="44">
                  <c:v>2 池田市</c:v>
                </c:pt>
                <c:pt idx="45">
                  <c:v>1 大阪市</c:v>
                </c:pt>
              </c:strCache>
            </c:strRef>
          </c:cat>
          <c:val>
            <c:numRef>
              <c:f>Graph!$N$2:$N$47</c:f>
              <c:numCache>
                <c:formatCode>0.0%</c:formatCode>
                <c:ptCount val="46"/>
                <c:pt idx="1">
                  <c:v>0.95599999999999996</c:v>
                </c:pt>
                <c:pt idx="3">
                  <c:v>0.21644479999999999</c:v>
                </c:pt>
                <c:pt idx="4">
                  <c:v>0.36130839999999997</c:v>
                </c:pt>
                <c:pt idx="5">
                  <c:v>0.4907512</c:v>
                </c:pt>
                <c:pt idx="6">
                  <c:v>0.54799819999999999</c:v>
                </c:pt>
                <c:pt idx="7">
                  <c:v>0.5854897</c:v>
                </c:pt>
                <c:pt idx="8">
                  <c:v>0.74281260000000005</c:v>
                </c:pt>
                <c:pt idx="9">
                  <c:v>0.75205599999999995</c:v>
                </c:pt>
                <c:pt idx="10">
                  <c:v>0.76625180000000004</c:v>
                </c:pt>
                <c:pt idx="11">
                  <c:v>0.77452350000000003</c:v>
                </c:pt>
                <c:pt idx="12">
                  <c:v>0.81680419999999998</c:v>
                </c:pt>
                <c:pt idx="13">
                  <c:v>0.84243279999999998</c:v>
                </c:pt>
                <c:pt idx="14">
                  <c:v>0.86677070000000001</c:v>
                </c:pt>
                <c:pt idx="15">
                  <c:v>0.86276889999999995</c:v>
                </c:pt>
                <c:pt idx="16">
                  <c:v>0.87327960000000004</c:v>
                </c:pt>
                <c:pt idx="17">
                  <c:v>0.89987980000000001</c:v>
                </c:pt>
                <c:pt idx="18">
                  <c:v>0.90704940000000001</c:v>
                </c:pt>
                <c:pt idx="19">
                  <c:v>0.91300340000000002</c:v>
                </c:pt>
                <c:pt idx="20">
                  <c:v>0.9015746</c:v>
                </c:pt>
                <c:pt idx="21">
                  <c:v>0.92899730000000003</c:v>
                </c:pt>
                <c:pt idx="22">
                  <c:v>0.93430290000000005</c:v>
                </c:pt>
                <c:pt idx="23">
                  <c:v>0.94722050000000002</c:v>
                </c:pt>
                <c:pt idx="24">
                  <c:v>0.94879150000000001</c:v>
                </c:pt>
                <c:pt idx="25">
                  <c:v>0.95090929999999996</c:v>
                </c:pt>
                <c:pt idx="26">
                  <c:v>0.94528179999999995</c:v>
                </c:pt>
                <c:pt idx="27">
                  <c:v>0.96484389999999998</c:v>
                </c:pt>
                <c:pt idx="28">
                  <c:v>0.96642130000000004</c:v>
                </c:pt>
                <c:pt idx="29">
                  <c:v>0.97428570000000003</c:v>
                </c:pt>
                <c:pt idx="30">
                  <c:v>0.98669070000000003</c:v>
                </c:pt>
                <c:pt idx="31">
                  <c:v>0.98951449999999996</c:v>
                </c:pt>
                <c:pt idx="32">
                  <c:v>0.99080579999999996</c:v>
                </c:pt>
                <c:pt idx="33">
                  <c:v>0.99269209999999997</c:v>
                </c:pt>
                <c:pt idx="34">
                  <c:v>0.99451920000000005</c:v>
                </c:pt>
                <c:pt idx="35">
                  <c:v>0.99698880000000001</c:v>
                </c:pt>
                <c:pt idx="36">
                  <c:v>0.99720070000000005</c:v>
                </c:pt>
                <c:pt idx="37">
                  <c:v>0.9975001</c:v>
                </c:pt>
                <c:pt idx="38">
                  <c:v>0.9991698</c:v>
                </c:pt>
                <c:pt idx="39">
                  <c:v>0.9991816</c:v>
                </c:pt>
                <c:pt idx="40">
                  <c:v>0.999</c:v>
                </c:pt>
                <c:pt idx="41">
                  <c:v>0.999</c:v>
                </c:pt>
                <c:pt idx="42">
                  <c:v>0.999</c:v>
                </c:pt>
                <c:pt idx="43">
                  <c:v>0.999</c:v>
                </c:pt>
                <c:pt idx="44">
                  <c:v>0.999</c:v>
                </c:pt>
                <c:pt idx="45">
                  <c:v>0.999</c:v>
                </c:pt>
              </c:numCache>
            </c:numRef>
          </c:val>
        </c:ser>
        <c:ser>
          <c:idx val="1"/>
          <c:order val="1"/>
          <c:tx>
            <c:v>平成27年度普及率</c:v>
          </c:tx>
          <c:spPr>
            <a:ln>
              <a:solidFill>
                <a:sysClr val="windowText" lastClr="000000"/>
              </a:solidFill>
            </a:ln>
          </c:spPr>
          <c:invertIfNegative val="0"/>
          <c:cat>
            <c:strRef>
              <c:f>Graph!$M$2:$M$47</c:f>
              <c:strCache>
                <c:ptCount val="46"/>
                <c:pt idx="1">
                  <c:v>大阪府</c:v>
                </c:pt>
                <c:pt idx="3">
                  <c:v>43 能勢町</c:v>
                </c:pt>
                <c:pt idx="4">
                  <c:v>42 泉佐野市</c:v>
                </c:pt>
                <c:pt idx="5">
                  <c:v>41 阪南市</c:v>
                </c:pt>
                <c:pt idx="6">
                  <c:v>40 泉南市</c:v>
                </c:pt>
                <c:pt idx="7">
                  <c:v>39 貝塚市</c:v>
                </c:pt>
                <c:pt idx="8">
                  <c:v>38 岬町</c:v>
                </c:pt>
                <c:pt idx="9">
                  <c:v>37 千早赤阪村</c:v>
                </c:pt>
                <c:pt idx="10">
                  <c:v>36 藤井寺市</c:v>
                </c:pt>
                <c:pt idx="11">
                  <c:v>35 熊取町</c:v>
                </c:pt>
                <c:pt idx="12">
                  <c:v>34 羽曳野市</c:v>
                </c:pt>
                <c:pt idx="13">
                  <c:v>33 柏原市</c:v>
                </c:pt>
                <c:pt idx="14">
                  <c:v>32 和泉市</c:v>
                </c:pt>
                <c:pt idx="15">
                  <c:v>31 門真市</c:v>
                </c:pt>
                <c:pt idx="16">
                  <c:v>30 富田林市</c:v>
                </c:pt>
                <c:pt idx="17">
                  <c:v>29 高石市</c:v>
                </c:pt>
                <c:pt idx="18">
                  <c:v>28 河内長野市</c:v>
                </c:pt>
                <c:pt idx="19">
                  <c:v>27 八尾市</c:v>
                </c:pt>
                <c:pt idx="20">
                  <c:v>26 河南町</c:v>
                </c:pt>
                <c:pt idx="21">
                  <c:v>25 岸和田市</c:v>
                </c:pt>
                <c:pt idx="22">
                  <c:v>24 太子町</c:v>
                </c:pt>
                <c:pt idx="23">
                  <c:v>23 交野市</c:v>
                </c:pt>
                <c:pt idx="24">
                  <c:v>22 島本町</c:v>
                </c:pt>
                <c:pt idx="25">
                  <c:v>21 枚方市</c:v>
                </c:pt>
                <c:pt idx="26">
                  <c:v>20 松原市</c:v>
                </c:pt>
                <c:pt idx="27">
                  <c:v>19 泉大津市</c:v>
                </c:pt>
                <c:pt idx="28">
                  <c:v>18 忠岡町</c:v>
                </c:pt>
                <c:pt idx="29">
                  <c:v>17 田尻町</c:v>
                </c:pt>
                <c:pt idx="30">
                  <c:v>16 大東市</c:v>
                </c:pt>
                <c:pt idx="31">
                  <c:v>15 摂津市</c:v>
                </c:pt>
                <c:pt idx="32">
                  <c:v>14 豊能町</c:v>
                </c:pt>
                <c:pt idx="33">
                  <c:v>13 茨木市</c:v>
                </c:pt>
                <c:pt idx="34">
                  <c:v>12 高槻市</c:v>
                </c:pt>
                <c:pt idx="35">
                  <c:v>11 四條畷市</c:v>
                </c:pt>
                <c:pt idx="36">
                  <c:v>10 寝屋川市</c:v>
                </c:pt>
                <c:pt idx="37">
                  <c:v>9 東大阪市</c:v>
                </c:pt>
                <c:pt idx="38">
                  <c:v>8 堺市</c:v>
                </c:pt>
                <c:pt idx="39">
                  <c:v>7 吹田市</c:v>
                </c:pt>
                <c:pt idx="40">
                  <c:v>6 大阪狭山市</c:v>
                </c:pt>
                <c:pt idx="41">
                  <c:v>5 箕面市</c:v>
                </c:pt>
                <c:pt idx="42">
                  <c:v>4 守口市</c:v>
                </c:pt>
                <c:pt idx="43">
                  <c:v>3 豊中市</c:v>
                </c:pt>
                <c:pt idx="44">
                  <c:v>2 池田市</c:v>
                </c:pt>
                <c:pt idx="45">
                  <c:v>1 大阪市</c:v>
                </c:pt>
              </c:strCache>
            </c:strRef>
          </c:cat>
          <c:val>
            <c:numRef>
              <c:f>Graph!$O$2:$O$47</c:f>
              <c:numCache>
                <c:formatCode>0.0%</c:formatCode>
                <c:ptCount val="46"/>
                <c:pt idx="1">
                  <c:v>2E-3</c:v>
                </c:pt>
                <c:pt idx="3">
                  <c:v>5.9831999999999941E-3</c:v>
                </c:pt>
                <c:pt idx="4">
                  <c:v>1.0053100000000037E-2</c:v>
                </c:pt>
                <c:pt idx="5">
                  <c:v>5.3848000000000229E-3</c:v>
                </c:pt>
                <c:pt idx="6">
                  <c:v>2.3716999999999766E-3</c:v>
                </c:pt>
                <c:pt idx="7">
                  <c:v>1.3296500000000044E-2</c:v>
                </c:pt>
                <c:pt idx="8">
                  <c:v>2.1058999999999939E-3</c:v>
                </c:pt>
                <c:pt idx="9">
                  <c:v>7.7787000000000273E-3</c:v>
                </c:pt>
                <c:pt idx="10">
                  <c:v>5.6205999999999756E-3</c:v>
                </c:pt>
                <c:pt idx="11">
                  <c:v>8.8547999999999405E-3</c:v>
                </c:pt>
                <c:pt idx="12">
                  <c:v>9.4187000000000021E-3</c:v>
                </c:pt>
                <c:pt idx="13">
                  <c:v>8.9789000000000119E-3</c:v>
                </c:pt>
                <c:pt idx="14">
                  <c:v>4.296399999999978E-3</c:v>
                </c:pt>
                <c:pt idx="15">
                  <c:v>1.5000400000000025E-2</c:v>
                </c:pt>
                <c:pt idx="16">
                  <c:v>6.541799999999931E-3</c:v>
                </c:pt>
                <c:pt idx="17">
                  <c:v>4.6526999999999541E-3</c:v>
                </c:pt>
                <c:pt idx="18">
                  <c:v>8.4028999999999909E-3</c:v>
                </c:pt>
                <c:pt idx="19">
                  <c:v>8.9998999999999496E-3</c:v>
                </c:pt>
                <c:pt idx="20">
                  <c:v>2.3120600000000047E-2</c:v>
                </c:pt>
                <c:pt idx="21">
                  <c:v>2.4980000000000002E-3</c:v>
                </c:pt>
                <c:pt idx="22">
                  <c:v>3.5369999999990132E-4</c:v>
                </c:pt>
                <c:pt idx="23">
                  <c:v>1.9859999999999323E-3</c:v>
                </c:pt>
                <c:pt idx="24">
                  <c:v>8.1379999999997565E-4</c:v>
                </c:pt>
                <c:pt idx="25">
                  <c:v>4.7877000000000614E-3</c:v>
                </c:pt>
                <c:pt idx="26">
                  <c:v>1.3315100000000024E-2</c:v>
                </c:pt>
                <c:pt idx="27">
                  <c:v>1.2394000000000016E-3</c:v>
                </c:pt>
                <c:pt idx="28">
                  <c:v>1.6602000000000006E-3</c:v>
                </c:pt>
                <c:pt idx="29">
                  <c:v>-1.5700000000062886E-5</c:v>
                </c:pt>
                <c:pt idx="30">
                  <c:v>3.2949999999998258E-4</c:v>
                </c:pt>
                <c:pt idx="31">
                  <c:v>5.5090000000002082E-4</c:v>
                </c:pt>
                <c:pt idx="32">
                  <c:v>2.2260000000007274E-4</c:v>
                </c:pt>
                <c:pt idx="33">
                  <c:v>1.8630000000008362E-4</c:v>
                </c:pt>
                <c:pt idx="34">
                  <c:v>1.0639000000000065E-3</c:v>
                </c:pt>
                <c:pt idx="35">
                  <c:v>4.0000000000040004E-5</c:v>
                </c:pt>
                <c:pt idx="36">
                  <c:v>-1.0000000000287557E-6</c:v>
                </c:pt>
                <c:pt idx="37">
                  <c:v>4.230000000005063E-5</c:v>
                </c:pt>
                <c:pt idx="38">
                  <c:v>2.179999999996074E-5</c:v>
                </c:pt>
                <c:pt idx="39">
                  <c:v>1.8399999999973993E-5</c:v>
                </c:pt>
                <c:pt idx="40">
                  <c:v>0</c:v>
                </c:pt>
                <c:pt idx="41">
                  <c:v>0</c:v>
                </c:pt>
                <c:pt idx="42">
                  <c:v>0</c:v>
                </c:pt>
                <c:pt idx="43">
                  <c:v>0</c:v>
                </c:pt>
                <c:pt idx="44">
                  <c:v>0</c:v>
                </c:pt>
                <c:pt idx="45">
                  <c:v>0</c:v>
                </c:pt>
              </c:numCache>
            </c:numRef>
          </c:val>
        </c:ser>
        <c:ser>
          <c:idx val="2"/>
          <c:order val="2"/>
          <c:tx>
            <c:strRef>
              <c:f>Graph!$P$1</c:f>
              <c:strCache>
                <c:ptCount val="1"/>
                <c:pt idx="0">
                  <c:v>平成27年度普及率</c:v>
                </c:pt>
              </c:strCache>
            </c:strRef>
          </c:tx>
          <c:spPr>
            <a:noFill/>
            <a:ln w="25400">
              <a:noFill/>
            </a:ln>
          </c:spPr>
          <c:invertIfNegative val="0"/>
          <c:dLbls>
            <c:spPr>
              <a:effectLst/>
            </c:spPr>
            <c:txPr>
              <a:bodyPr rot="0" vert="horz"/>
              <a:lstStyle/>
              <a:p>
                <a:pPr algn="l">
                  <a:defRPr sz="8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Graph!$M$2:$M$47</c:f>
              <c:strCache>
                <c:ptCount val="46"/>
                <c:pt idx="1">
                  <c:v>大阪府</c:v>
                </c:pt>
                <c:pt idx="3">
                  <c:v>43 能勢町</c:v>
                </c:pt>
                <c:pt idx="4">
                  <c:v>42 泉佐野市</c:v>
                </c:pt>
                <c:pt idx="5">
                  <c:v>41 阪南市</c:v>
                </c:pt>
                <c:pt idx="6">
                  <c:v>40 泉南市</c:v>
                </c:pt>
                <c:pt idx="7">
                  <c:v>39 貝塚市</c:v>
                </c:pt>
                <c:pt idx="8">
                  <c:v>38 岬町</c:v>
                </c:pt>
                <c:pt idx="9">
                  <c:v>37 千早赤阪村</c:v>
                </c:pt>
                <c:pt idx="10">
                  <c:v>36 藤井寺市</c:v>
                </c:pt>
                <c:pt idx="11">
                  <c:v>35 熊取町</c:v>
                </c:pt>
                <c:pt idx="12">
                  <c:v>34 羽曳野市</c:v>
                </c:pt>
                <c:pt idx="13">
                  <c:v>33 柏原市</c:v>
                </c:pt>
                <c:pt idx="14">
                  <c:v>32 和泉市</c:v>
                </c:pt>
                <c:pt idx="15">
                  <c:v>31 門真市</c:v>
                </c:pt>
                <c:pt idx="16">
                  <c:v>30 富田林市</c:v>
                </c:pt>
                <c:pt idx="17">
                  <c:v>29 高石市</c:v>
                </c:pt>
                <c:pt idx="18">
                  <c:v>28 河内長野市</c:v>
                </c:pt>
                <c:pt idx="19">
                  <c:v>27 八尾市</c:v>
                </c:pt>
                <c:pt idx="20">
                  <c:v>26 河南町</c:v>
                </c:pt>
                <c:pt idx="21">
                  <c:v>25 岸和田市</c:v>
                </c:pt>
                <c:pt idx="22">
                  <c:v>24 太子町</c:v>
                </c:pt>
                <c:pt idx="23">
                  <c:v>23 交野市</c:v>
                </c:pt>
                <c:pt idx="24">
                  <c:v>22 島本町</c:v>
                </c:pt>
                <c:pt idx="25">
                  <c:v>21 枚方市</c:v>
                </c:pt>
                <c:pt idx="26">
                  <c:v>20 松原市</c:v>
                </c:pt>
                <c:pt idx="27">
                  <c:v>19 泉大津市</c:v>
                </c:pt>
                <c:pt idx="28">
                  <c:v>18 忠岡町</c:v>
                </c:pt>
                <c:pt idx="29">
                  <c:v>17 田尻町</c:v>
                </c:pt>
                <c:pt idx="30">
                  <c:v>16 大東市</c:v>
                </c:pt>
                <c:pt idx="31">
                  <c:v>15 摂津市</c:v>
                </c:pt>
                <c:pt idx="32">
                  <c:v>14 豊能町</c:v>
                </c:pt>
                <c:pt idx="33">
                  <c:v>13 茨木市</c:v>
                </c:pt>
                <c:pt idx="34">
                  <c:v>12 高槻市</c:v>
                </c:pt>
                <c:pt idx="35">
                  <c:v>11 四條畷市</c:v>
                </c:pt>
                <c:pt idx="36">
                  <c:v>10 寝屋川市</c:v>
                </c:pt>
                <c:pt idx="37">
                  <c:v>9 東大阪市</c:v>
                </c:pt>
                <c:pt idx="38">
                  <c:v>8 堺市</c:v>
                </c:pt>
                <c:pt idx="39">
                  <c:v>7 吹田市</c:v>
                </c:pt>
                <c:pt idx="40">
                  <c:v>6 大阪狭山市</c:v>
                </c:pt>
                <c:pt idx="41">
                  <c:v>5 箕面市</c:v>
                </c:pt>
                <c:pt idx="42">
                  <c:v>4 守口市</c:v>
                </c:pt>
                <c:pt idx="43">
                  <c:v>3 豊中市</c:v>
                </c:pt>
                <c:pt idx="44">
                  <c:v>2 池田市</c:v>
                </c:pt>
                <c:pt idx="45">
                  <c:v>1 大阪市</c:v>
                </c:pt>
              </c:strCache>
            </c:strRef>
          </c:cat>
          <c:val>
            <c:numRef>
              <c:f>Graph!$P$2:$P$47</c:f>
              <c:numCache>
                <c:formatCode>0.0%</c:formatCode>
                <c:ptCount val="46"/>
                <c:pt idx="1">
                  <c:v>0.95799999999999996</c:v>
                </c:pt>
                <c:pt idx="3">
                  <c:v>0.22242799999999999</c:v>
                </c:pt>
                <c:pt idx="4">
                  <c:v>0.37136150000000001</c:v>
                </c:pt>
                <c:pt idx="5">
                  <c:v>0.49613600000000002</c:v>
                </c:pt>
                <c:pt idx="6">
                  <c:v>0.55036989999999997</c:v>
                </c:pt>
                <c:pt idx="7">
                  <c:v>0.59878620000000005</c:v>
                </c:pt>
                <c:pt idx="8">
                  <c:v>0.74491850000000004</c:v>
                </c:pt>
                <c:pt idx="9">
                  <c:v>0.75983469999999997</c:v>
                </c:pt>
                <c:pt idx="10">
                  <c:v>0.77187240000000001</c:v>
                </c:pt>
                <c:pt idx="11">
                  <c:v>0.78337829999999997</c:v>
                </c:pt>
                <c:pt idx="12">
                  <c:v>0.82622289999999998</c:v>
                </c:pt>
                <c:pt idx="13">
                  <c:v>0.85141169999999999</c:v>
                </c:pt>
                <c:pt idx="14">
                  <c:v>0.87106709999999998</c:v>
                </c:pt>
                <c:pt idx="15">
                  <c:v>0.87776929999999997</c:v>
                </c:pt>
                <c:pt idx="16">
                  <c:v>0.87982139999999998</c:v>
                </c:pt>
                <c:pt idx="17">
                  <c:v>0.90453249999999996</c:v>
                </c:pt>
                <c:pt idx="18">
                  <c:v>0.9154523</c:v>
                </c:pt>
                <c:pt idx="19">
                  <c:v>0.92200329999999997</c:v>
                </c:pt>
                <c:pt idx="20">
                  <c:v>0.92469520000000005</c:v>
                </c:pt>
                <c:pt idx="21">
                  <c:v>0.93149530000000003</c:v>
                </c:pt>
                <c:pt idx="22">
                  <c:v>0.93465659999999995</c:v>
                </c:pt>
                <c:pt idx="23">
                  <c:v>0.94920649999999995</c:v>
                </c:pt>
                <c:pt idx="24">
                  <c:v>0.94960529999999999</c:v>
                </c:pt>
                <c:pt idx="25">
                  <c:v>0.95569700000000002</c:v>
                </c:pt>
                <c:pt idx="26">
                  <c:v>0.95859689999999997</c:v>
                </c:pt>
                <c:pt idx="27">
                  <c:v>0.96608329999999998</c:v>
                </c:pt>
                <c:pt idx="28">
                  <c:v>0.96808150000000004</c:v>
                </c:pt>
                <c:pt idx="29">
                  <c:v>0.97426999999999997</c:v>
                </c:pt>
                <c:pt idx="30">
                  <c:v>0.98702020000000001</c:v>
                </c:pt>
                <c:pt idx="31">
                  <c:v>0.99006539999999998</c:v>
                </c:pt>
                <c:pt idx="32">
                  <c:v>0.99102840000000003</c:v>
                </c:pt>
                <c:pt idx="33">
                  <c:v>0.99287840000000005</c:v>
                </c:pt>
                <c:pt idx="34">
                  <c:v>0.99558310000000005</c:v>
                </c:pt>
                <c:pt idx="35">
                  <c:v>0.99702880000000005</c:v>
                </c:pt>
                <c:pt idx="36">
                  <c:v>0.99719970000000002</c:v>
                </c:pt>
                <c:pt idx="37">
                  <c:v>0.99754240000000005</c:v>
                </c:pt>
                <c:pt idx="38">
                  <c:v>0.99919159999999996</c:v>
                </c:pt>
                <c:pt idx="39">
                  <c:v>0.99919999999999998</c:v>
                </c:pt>
                <c:pt idx="40">
                  <c:v>0.999</c:v>
                </c:pt>
                <c:pt idx="41">
                  <c:v>0.999</c:v>
                </c:pt>
                <c:pt idx="42">
                  <c:v>0.999</c:v>
                </c:pt>
                <c:pt idx="43">
                  <c:v>0.999</c:v>
                </c:pt>
                <c:pt idx="44">
                  <c:v>0.999</c:v>
                </c:pt>
                <c:pt idx="45">
                  <c:v>0.999</c:v>
                </c:pt>
              </c:numCache>
            </c:numRef>
          </c:val>
        </c:ser>
        <c:dLbls>
          <c:showLegendKey val="0"/>
          <c:showVal val="0"/>
          <c:showCatName val="0"/>
          <c:showSerName val="0"/>
          <c:showPercent val="0"/>
          <c:showBubbleSize val="0"/>
        </c:dLbls>
        <c:gapWidth val="0"/>
        <c:overlap val="100"/>
        <c:axId val="320435360"/>
        <c:axId val="320434184"/>
      </c:barChart>
      <c:catAx>
        <c:axId val="320435360"/>
        <c:scaling>
          <c:orientation val="minMax"/>
        </c:scaling>
        <c:delete val="0"/>
        <c:axPos val="l"/>
        <c:numFmt formatCode="General" sourceLinked="1"/>
        <c:majorTickMark val="out"/>
        <c:minorTickMark val="none"/>
        <c:tickLblPos val="nextTo"/>
        <c:spPr>
          <a:effectLst/>
        </c:spPr>
        <c:txPr>
          <a:bodyPr/>
          <a:lstStyle/>
          <a:p>
            <a:pPr>
              <a:defRPr sz="800"/>
            </a:pPr>
            <a:endParaRPr lang="ja-JP"/>
          </a:p>
        </c:txPr>
        <c:crossAx val="320434184"/>
        <c:crosses val="autoZero"/>
        <c:auto val="1"/>
        <c:lblAlgn val="ctr"/>
        <c:lblOffset val="100"/>
        <c:tickLblSkip val="1"/>
        <c:tickMarkSkip val="1"/>
        <c:noMultiLvlLbl val="0"/>
      </c:catAx>
      <c:valAx>
        <c:axId val="320434184"/>
        <c:scaling>
          <c:orientation val="minMax"/>
          <c:max val="1"/>
          <c:min val="0"/>
        </c:scaling>
        <c:delete val="0"/>
        <c:axPos val="b"/>
        <c:majorGridlines>
          <c:spPr>
            <a:ln>
              <a:solidFill>
                <a:schemeClr val="bg1">
                  <a:lumMod val="95000"/>
                </a:schemeClr>
              </a:solidFill>
            </a:ln>
          </c:spPr>
        </c:majorGridlines>
        <c:numFmt formatCode="0%" sourceLinked="0"/>
        <c:majorTickMark val="out"/>
        <c:minorTickMark val="none"/>
        <c:tickLblPos val="nextTo"/>
        <c:spPr>
          <a:effectLst/>
        </c:spPr>
        <c:crossAx val="320435360"/>
        <c:crossesAt val="1"/>
        <c:crossBetween val="between"/>
        <c:majorUnit val="0.1"/>
      </c:valAx>
      <c:spPr>
        <a:solidFill>
          <a:srgbClr val="FFFFFF"/>
        </a:solidFill>
        <a:ln w="12700">
          <a:solidFill>
            <a:schemeClr val="bg1">
              <a:lumMod val="50000"/>
            </a:schemeClr>
          </a:solidFill>
          <a:prstDash val="solid"/>
        </a:ln>
      </c:spPr>
    </c:plotArea>
    <c:legend>
      <c:legendPos val="r"/>
      <c:legendEntry>
        <c:idx val="2"/>
        <c:delete val="1"/>
      </c:legendEntry>
      <c:layout>
        <c:manualLayout>
          <c:xMode val="edge"/>
          <c:yMode val="edge"/>
          <c:x val="0.47212175363541198"/>
          <c:y val="1.0800985943617088E-2"/>
          <c:w val="0.43688661958717556"/>
          <c:h val="5.8147862431845679E-2"/>
        </c:manualLayout>
      </c:layout>
      <c:overlay val="0"/>
      <c:spPr>
        <a:effectLst/>
      </c:spPr>
      <c:txPr>
        <a:bodyPr/>
        <a:lstStyle/>
        <a:p>
          <a:pPr>
            <a:defRPr sz="1050"/>
          </a:pPr>
          <a:endParaRPr lang="ja-JP"/>
        </a:p>
      </c:txPr>
    </c:legend>
    <c:plotVisOnly val="1"/>
    <c:dispBlanksAs val="gap"/>
    <c:showDLblsOverMax val="0"/>
  </c:chart>
  <c:spPr>
    <a:noFill/>
    <a:ln w="9525">
      <a:noFill/>
    </a:ln>
  </c:spPr>
  <c:txPr>
    <a:bodyPr/>
    <a:lstStyle/>
    <a:p>
      <a:pPr>
        <a:defRPr>
          <a:latin typeface="HGPｺﾞｼｯｸM" panose="020B0600000000000000" pitchFamily="50" charset="-128"/>
          <a:ea typeface="HGPｺﾞｼｯｸM" panose="020B0600000000000000"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人口あたり費用</c:v>
                </c:pt>
              </c:strCache>
            </c:strRef>
          </c:tx>
          <c:invertIfNegative val="0"/>
          <c:dLbls>
            <c:numFmt formatCode="0_);[Red]\(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兵庫県</c:v>
                </c:pt>
                <c:pt idx="1">
                  <c:v>愛知県</c:v>
                </c:pt>
                <c:pt idx="2">
                  <c:v>神奈川県</c:v>
                </c:pt>
                <c:pt idx="3">
                  <c:v>埼玉県</c:v>
                </c:pt>
                <c:pt idx="4">
                  <c:v>東京都</c:v>
                </c:pt>
                <c:pt idx="5">
                  <c:v>大阪府</c:v>
                </c:pt>
              </c:strCache>
            </c:strRef>
          </c:cat>
          <c:val>
            <c:numRef>
              <c:f>Sheet1!$B$2:$B$7</c:f>
              <c:numCache>
                <c:formatCode>#,##0_ </c:formatCode>
                <c:ptCount val="6"/>
                <c:pt idx="0">
                  <c:v>10948.423704737763</c:v>
                </c:pt>
                <c:pt idx="1">
                  <c:v>7767.0884815494028</c:v>
                </c:pt>
                <c:pt idx="2">
                  <c:v>6462.9094702115272</c:v>
                </c:pt>
                <c:pt idx="3">
                  <c:v>8831.9181110559348</c:v>
                </c:pt>
                <c:pt idx="4">
                  <c:v>8561.2714426154762</c:v>
                </c:pt>
                <c:pt idx="5" formatCode="General">
                  <c:v>11047.640288308727</c:v>
                </c:pt>
              </c:numCache>
            </c:numRef>
          </c:val>
          <c:extLst xmlns:c16r2="http://schemas.microsoft.com/office/drawing/2015/06/chart">
            <c:ext xmlns:c16="http://schemas.microsoft.com/office/drawing/2014/chart" uri="{C3380CC4-5D6E-409C-BE32-E72D297353CC}">
              <c16:uniqueId val="{00000000-6D67-47A2-92B3-1B74A5943DC2}"/>
            </c:ext>
          </c:extLst>
        </c:ser>
        <c:dLbls>
          <c:showLegendKey val="0"/>
          <c:showVal val="0"/>
          <c:showCatName val="0"/>
          <c:showSerName val="0"/>
          <c:showPercent val="0"/>
          <c:showBubbleSize val="0"/>
        </c:dLbls>
        <c:gapWidth val="80"/>
        <c:axId val="434353912"/>
        <c:axId val="434357048"/>
      </c:barChart>
      <c:catAx>
        <c:axId val="434353912"/>
        <c:scaling>
          <c:orientation val="minMax"/>
        </c:scaling>
        <c:delete val="1"/>
        <c:axPos val="l"/>
        <c:numFmt formatCode="General" sourceLinked="0"/>
        <c:majorTickMark val="out"/>
        <c:minorTickMark val="none"/>
        <c:tickLblPos val="nextTo"/>
        <c:crossAx val="434357048"/>
        <c:crosses val="autoZero"/>
        <c:auto val="1"/>
        <c:lblAlgn val="ctr"/>
        <c:lblOffset val="100"/>
        <c:noMultiLvlLbl val="0"/>
      </c:catAx>
      <c:valAx>
        <c:axId val="434357048"/>
        <c:scaling>
          <c:orientation val="minMax"/>
        </c:scaling>
        <c:delete val="0"/>
        <c:axPos val="b"/>
        <c:majorGridlines>
          <c:spPr>
            <a:ln>
              <a:noFill/>
            </a:ln>
          </c:spPr>
        </c:majorGridlines>
        <c:numFmt formatCode="#,##0_ " sourceLinked="1"/>
        <c:majorTickMark val="out"/>
        <c:minorTickMark val="none"/>
        <c:tickLblPos val="nextTo"/>
        <c:txPr>
          <a:bodyPr/>
          <a:lstStyle/>
          <a:p>
            <a:pPr>
              <a:defRPr sz="1000"/>
            </a:pPr>
            <a:endParaRPr lang="ja-JP"/>
          </a:p>
        </c:txPr>
        <c:crossAx val="434353912"/>
        <c:crosses val="autoZero"/>
        <c:crossBetween val="between"/>
      </c:valAx>
      <c:spPr>
        <a:noFill/>
        <a:ln w="25412">
          <a:noFill/>
        </a:ln>
      </c:spPr>
    </c:plotArea>
    <c:plotVisOnly val="1"/>
    <c:dispBlanksAs val="gap"/>
    <c:showDLblsOverMax val="0"/>
  </c:chart>
  <c:txPr>
    <a:bodyPr/>
    <a:lstStyle/>
    <a:p>
      <a:pPr>
        <a:defRPr sz="11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経常収支</c:v>
                </c:pt>
              </c:strCache>
            </c:strRef>
          </c:tx>
          <c:invertIfNegative val="0"/>
          <c:dLbls>
            <c:numFmt formatCode="#,##0.0_);[Red]\(#,##0.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京都市</c:v>
                </c:pt>
                <c:pt idx="1">
                  <c:v>福岡市</c:v>
                </c:pt>
                <c:pt idx="2">
                  <c:v>名古屋市</c:v>
                </c:pt>
                <c:pt idx="3">
                  <c:v>横浜市</c:v>
                </c:pt>
                <c:pt idx="4">
                  <c:v>東京都</c:v>
                </c:pt>
                <c:pt idx="5">
                  <c:v>大阪市</c:v>
                </c:pt>
              </c:strCache>
            </c:strRef>
          </c:cat>
          <c:val>
            <c:numRef>
              <c:f>Sheet1!$B$2:$B$7</c:f>
              <c:numCache>
                <c:formatCode>General</c:formatCode>
                <c:ptCount val="6"/>
                <c:pt idx="0">
                  <c:v>110</c:v>
                </c:pt>
                <c:pt idx="1">
                  <c:v>110</c:v>
                </c:pt>
                <c:pt idx="2">
                  <c:v>112.9</c:v>
                </c:pt>
                <c:pt idx="3">
                  <c:v>101.17</c:v>
                </c:pt>
                <c:pt idx="4">
                  <c:v>112</c:v>
                </c:pt>
                <c:pt idx="5">
                  <c:v>104.2</c:v>
                </c:pt>
              </c:numCache>
            </c:numRef>
          </c:val>
          <c:extLst xmlns:c16r2="http://schemas.microsoft.com/office/drawing/2015/06/chart">
            <c:ext xmlns:c16="http://schemas.microsoft.com/office/drawing/2014/chart" uri="{C3380CC4-5D6E-409C-BE32-E72D297353CC}">
              <c16:uniqueId val="{00000000-F006-48DE-BD64-9151AB3FAF2C}"/>
            </c:ext>
          </c:extLst>
        </c:ser>
        <c:dLbls>
          <c:showLegendKey val="0"/>
          <c:showVal val="0"/>
          <c:showCatName val="0"/>
          <c:showSerName val="0"/>
          <c:showPercent val="0"/>
          <c:showBubbleSize val="0"/>
        </c:dLbls>
        <c:gapWidth val="80"/>
        <c:axId val="434354696"/>
        <c:axId val="434355872"/>
      </c:barChart>
      <c:catAx>
        <c:axId val="434354696"/>
        <c:scaling>
          <c:orientation val="minMax"/>
        </c:scaling>
        <c:delete val="0"/>
        <c:axPos val="l"/>
        <c:numFmt formatCode="General" sourceLinked="1"/>
        <c:majorTickMark val="out"/>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34355872"/>
        <c:crosses val="autoZero"/>
        <c:auto val="1"/>
        <c:lblAlgn val="ctr"/>
        <c:lblOffset val="100"/>
        <c:noMultiLvlLbl val="0"/>
      </c:catAx>
      <c:valAx>
        <c:axId val="434355872"/>
        <c:scaling>
          <c:orientation val="minMax"/>
          <c:max val="120"/>
          <c:min val="80"/>
        </c:scaling>
        <c:delete val="0"/>
        <c:axPos val="b"/>
        <c:majorGridlines>
          <c:spPr>
            <a:ln>
              <a:noFill/>
            </a:ln>
          </c:spPr>
        </c:majorGridlines>
        <c:numFmt formatCode="General" sourceLinked="1"/>
        <c:majorTickMark val="out"/>
        <c:minorTickMark val="none"/>
        <c:tickLblPos val="nextTo"/>
        <c:txPr>
          <a:bodyPr/>
          <a:lstStyle/>
          <a:p>
            <a:pPr>
              <a:defRPr sz="1050"/>
            </a:pPr>
            <a:endParaRPr lang="ja-JP"/>
          </a:p>
        </c:txPr>
        <c:crossAx val="434354696"/>
        <c:crosses val="autoZero"/>
        <c:crossBetween val="between"/>
        <c:majorUnit val="10"/>
      </c:valAx>
      <c:spPr>
        <a:noFill/>
        <a:ln w="25421">
          <a:noFill/>
        </a:ln>
      </c:spPr>
    </c:plotArea>
    <c:plotVisOnly val="1"/>
    <c:dispBlanksAs val="gap"/>
    <c:showDLblsOverMax val="0"/>
  </c:chart>
  <c:txPr>
    <a:bodyPr/>
    <a:lstStyle/>
    <a:p>
      <a:pPr>
        <a:defRPr sz="1102"/>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負担金単価</c:v>
                </c:pt>
              </c:strCache>
            </c:strRef>
          </c:tx>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京都市</c:v>
                </c:pt>
                <c:pt idx="1">
                  <c:v>福岡市</c:v>
                </c:pt>
                <c:pt idx="2">
                  <c:v>名古屋市</c:v>
                </c:pt>
                <c:pt idx="3">
                  <c:v>横浜市</c:v>
                </c:pt>
                <c:pt idx="4">
                  <c:v>東京都</c:v>
                </c:pt>
                <c:pt idx="5">
                  <c:v>大阪府</c:v>
                </c:pt>
              </c:strCache>
            </c:strRef>
          </c:cat>
          <c:val>
            <c:numRef>
              <c:f>Sheet1!$B$2:$B$7</c:f>
              <c:numCache>
                <c:formatCode>General</c:formatCode>
                <c:ptCount val="6"/>
                <c:pt idx="0">
                  <c:v>85.48</c:v>
                </c:pt>
                <c:pt idx="1">
                  <c:v>153.47</c:v>
                </c:pt>
                <c:pt idx="2">
                  <c:v>114.36</c:v>
                </c:pt>
                <c:pt idx="3">
                  <c:v>110.11</c:v>
                </c:pt>
                <c:pt idx="4">
                  <c:v>110.25</c:v>
                </c:pt>
                <c:pt idx="5">
                  <c:v>94</c:v>
                </c:pt>
              </c:numCache>
            </c:numRef>
          </c:val>
          <c:extLst xmlns:c16r2="http://schemas.microsoft.com/office/drawing/2015/06/chart">
            <c:ext xmlns:c16="http://schemas.microsoft.com/office/drawing/2014/chart" uri="{C3380CC4-5D6E-409C-BE32-E72D297353CC}">
              <c16:uniqueId val="{00000000-B4B0-4465-86DF-B10BC3EBF9B3}"/>
            </c:ext>
          </c:extLst>
        </c:ser>
        <c:dLbls>
          <c:showLegendKey val="0"/>
          <c:showVal val="0"/>
          <c:showCatName val="0"/>
          <c:showSerName val="0"/>
          <c:showPercent val="0"/>
          <c:showBubbleSize val="0"/>
        </c:dLbls>
        <c:gapWidth val="80"/>
        <c:axId val="434354304"/>
        <c:axId val="434358616"/>
      </c:barChart>
      <c:catAx>
        <c:axId val="434354304"/>
        <c:scaling>
          <c:orientation val="minMax"/>
        </c:scaling>
        <c:delete val="1"/>
        <c:axPos val="l"/>
        <c:numFmt formatCode="General" sourceLinked="0"/>
        <c:majorTickMark val="out"/>
        <c:minorTickMark val="none"/>
        <c:tickLblPos val="nextTo"/>
        <c:crossAx val="434358616"/>
        <c:crosses val="autoZero"/>
        <c:auto val="1"/>
        <c:lblAlgn val="ctr"/>
        <c:lblOffset val="100"/>
        <c:noMultiLvlLbl val="0"/>
      </c:catAx>
      <c:valAx>
        <c:axId val="434358616"/>
        <c:scaling>
          <c:orientation val="minMax"/>
        </c:scaling>
        <c:delete val="0"/>
        <c:axPos val="b"/>
        <c:majorGridlines>
          <c:spPr>
            <a:ln>
              <a:noFill/>
            </a:ln>
          </c:spPr>
        </c:majorGridlines>
        <c:numFmt formatCode="General" sourceLinked="1"/>
        <c:majorTickMark val="out"/>
        <c:minorTickMark val="none"/>
        <c:tickLblPos val="nextTo"/>
        <c:txPr>
          <a:bodyPr/>
          <a:lstStyle/>
          <a:p>
            <a:pPr>
              <a:defRPr sz="1000"/>
            </a:pPr>
            <a:endParaRPr lang="ja-JP"/>
          </a:p>
        </c:txPr>
        <c:crossAx val="434354304"/>
        <c:crosses val="autoZero"/>
        <c:crossBetween val="between"/>
      </c:valAx>
      <c:spPr>
        <a:noFill/>
        <a:ln w="25412">
          <a:noFill/>
        </a:ln>
      </c:spPr>
    </c:plotArea>
    <c:plotVisOnly val="1"/>
    <c:dispBlanksAs val="gap"/>
    <c:showDLblsOverMax val="0"/>
  </c:chart>
  <c:txPr>
    <a:bodyPr/>
    <a:lstStyle/>
    <a:p>
      <a:pPr>
        <a:defRPr sz="11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負担金単価</c:v>
                </c:pt>
              </c:strCache>
            </c:strRef>
          </c:tx>
          <c:invertIfNegative val="0"/>
          <c:dLbls>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京都</c:v>
                </c:pt>
                <c:pt idx="1">
                  <c:v>福岡</c:v>
                </c:pt>
                <c:pt idx="2">
                  <c:v>名古屋</c:v>
                </c:pt>
                <c:pt idx="3">
                  <c:v>神奈川県</c:v>
                </c:pt>
                <c:pt idx="4">
                  <c:v>東京都</c:v>
                </c:pt>
                <c:pt idx="5">
                  <c:v>大阪府</c:v>
                </c:pt>
              </c:strCache>
            </c:strRef>
          </c:cat>
          <c:val>
            <c:numRef>
              <c:f>Sheet1!$B$2:$B$7</c:f>
              <c:numCache>
                <c:formatCode>General</c:formatCode>
                <c:ptCount val="6"/>
                <c:pt idx="0">
                  <c:v>59.8</c:v>
                </c:pt>
                <c:pt idx="1">
                  <c:v>59.9</c:v>
                </c:pt>
                <c:pt idx="2">
                  <c:v>54.6</c:v>
                </c:pt>
                <c:pt idx="3">
                  <c:v>60.2</c:v>
                </c:pt>
                <c:pt idx="4">
                  <c:v>58.5</c:v>
                </c:pt>
                <c:pt idx="5">
                  <c:v>59.7</c:v>
                </c:pt>
              </c:numCache>
            </c:numRef>
          </c:val>
          <c:extLst xmlns:c16r2="http://schemas.microsoft.com/office/drawing/2015/06/chart">
            <c:ext xmlns:c16="http://schemas.microsoft.com/office/drawing/2014/chart" uri="{C3380CC4-5D6E-409C-BE32-E72D297353CC}">
              <c16:uniqueId val="{00000000-8670-42E3-8DCB-F2B6FF34D34D}"/>
            </c:ext>
          </c:extLst>
        </c:ser>
        <c:dLbls>
          <c:showLegendKey val="0"/>
          <c:showVal val="0"/>
          <c:showCatName val="0"/>
          <c:showSerName val="0"/>
          <c:showPercent val="0"/>
          <c:showBubbleSize val="0"/>
        </c:dLbls>
        <c:gapWidth val="80"/>
        <c:axId val="434356264"/>
        <c:axId val="434357440"/>
      </c:barChart>
      <c:catAx>
        <c:axId val="434356264"/>
        <c:scaling>
          <c:orientation val="minMax"/>
        </c:scaling>
        <c:delete val="1"/>
        <c:axPos val="l"/>
        <c:numFmt formatCode="General" sourceLinked="0"/>
        <c:majorTickMark val="out"/>
        <c:minorTickMark val="none"/>
        <c:tickLblPos val="nextTo"/>
        <c:crossAx val="434357440"/>
        <c:crosses val="autoZero"/>
        <c:auto val="1"/>
        <c:lblAlgn val="ctr"/>
        <c:lblOffset val="100"/>
        <c:noMultiLvlLbl val="0"/>
      </c:catAx>
      <c:valAx>
        <c:axId val="434357440"/>
        <c:scaling>
          <c:orientation val="minMax"/>
        </c:scaling>
        <c:delete val="0"/>
        <c:axPos val="b"/>
        <c:majorGridlines>
          <c:spPr>
            <a:ln>
              <a:noFill/>
            </a:ln>
          </c:spPr>
        </c:majorGridlines>
        <c:numFmt formatCode="General" sourceLinked="1"/>
        <c:majorTickMark val="out"/>
        <c:minorTickMark val="none"/>
        <c:tickLblPos val="nextTo"/>
        <c:txPr>
          <a:bodyPr/>
          <a:lstStyle/>
          <a:p>
            <a:pPr>
              <a:defRPr sz="1000"/>
            </a:pPr>
            <a:endParaRPr lang="ja-JP"/>
          </a:p>
        </c:txPr>
        <c:crossAx val="434356264"/>
        <c:crosses val="autoZero"/>
        <c:crossBetween val="between"/>
      </c:valAx>
      <c:spPr>
        <a:noFill/>
        <a:ln w="25412">
          <a:noFill/>
        </a:ln>
      </c:spPr>
    </c:plotArea>
    <c:plotVisOnly val="1"/>
    <c:dispBlanksAs val="gap"/>
    <c:showDLblsOverMax val="0"/>
  </c:chart>
  <c:txPr>
    <a:bodyPr/>
    <a:lstStyle/>
    <a:p>
      <a:pPr>
        <a:defRPr sz="11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負担金単価</c:v>
                </c:pt>
              </c:strCache>
            </c:strRef>
          </c:tx>
          <c:invertIfNegative val="0"/>
          <c:dLbls>
            <c:numFmt formatCode="#,##0_);[Red]\(#,##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京都市</c:v>
                </c:pt>
                <c:pt idx="1">
                  <c:v>福岡市</c:v>
                </c:pt>
                <c:pt idx="2">
                  <c:v>名古屋市</c:v>
                </c:pt>
                <c:pt idx="3">
                  <c:v>横浜市</c:v>
                </c:pt>
                <c:pt idx="4">
                  <c:v>東京都</c:v>
                </c:pt>
                <c:pt idx="5">
                  <c:v>大阪市</c:v>
                </c:pt>
              </c:strCache>
            </c:strRef>
          </c:cat>
          <c:val>
            <c:numRef>
              <c:f>Sheet1!$B$2:$B$7</c:f>
              <c:numCache>
                <c:formatCode>General</c:formatCode>
                <c:ptCount val="6"/>
                <c:pt idx="0">
                  <c:v>32992.973164118172</c:v>
                </c:pt>
                <c:pt idx="1">
                  <c:v>33089.797649258711</c:v>
                </c:pt>
                <c:pt idx="2">
                  <c:v>30601.105183604515</c:v>
                </c:pt>
                <c:pt idx="3">
                  <c:v>30605.136035498595</c:v>
                </c:pt>
                <c:pt idx="4">
                  <c:v>33140.58847808095</c:v>
                </c:pt>
                <c:pt idx="5" formatCode="#,##0.0_ ">
                  <c:v>29557.700585840616</c:v>
                </c:pt>
              </c:numCache>
            </c:numRef>
          </c:val>
          <c:extLst xmlns:c16r2="http://schemas.microsoft.com/office/drawing/2015/06/chart">
            <c:ext xmlns:c16="http://schemas.microsoft.com/office/drawing/2014/chart" uri="{C3380CC4-5D6E-409C-BE32-E72D297353CC}">
              <c16:uniqueId val="{00000000-B2CD-4BF9-9A3F-7BDFD7C9CC4A}"/>
            </c:ext>
          </c:extLst>
        </c:ser>
        <c:dLbls>
          <c:showLegendKey val="0"/>
          <c:showVal val="0"/>
          <c:showCatName val="0"/>
          <c:showSerName val="0"/>
          <c:showPercent val="0"/>
          <c:showBubbleSize val="0"/>
        </c:dLbls>
        <c:gapWidth val="80"/>
        <c:axId val="434357832"/>
        <c:axId val="434359400"/>
      </c:barChart>
      <c:catAx>
        <c:axId val="434357832"/>
        <c:scaling>
          <c:orientation val="minMax"/>
        </c:scaling>
        <c:delete val="1"/>
        <c:axPos val="l"/>
        <c:numFmt formatCode="General" sourceLinked="0"/>
        <c:majorTickMark val="out"/>
        <c:minorTickMark val="none"/>
        <c:tickLblPos val="nextTo"/>
        <c:crossAx val="434359400"/>
        <c:crosses val="autoZero"/>
        <c:auto val="1"/>
        <c:lblAlgn val="ctr"/>
        <c:lblOffset val="100"/>
        <c:noMultiLvlLbl val="0"/>
      </c:catAx>
      <c:valAx>
        <c:axId val="434359400"/>
        <c:scaling>
          <c:orientation val="minMax"/>
          <c:min val="0"/>
        </c:scaling>
        <c:delete val="0"/>
        <c:axPos val="b"/>
        <c:majorGridlines>
          <c:spPr>
            <a:ln>
              <a:noFill/>
            </a:ln>
          </c:spPr>
        </c:majorGridlines>
        <c:numFmt formatCode="General" sourceLinked="1"/>
        <c:majorTickMark val="out"/>
        <c:minorTickMark val="none"/>
        <c:tickLblPos val="nextTo"/>
        <c:txPr>
          <a:bodyPr/>
          <a:lstStyle/>
          <a:p>
            <a:pPr>
              <a:defRPr sz="900"/>
            </a:pPr>
            <a:endParaRPr lang="ja-JP"/>
          </a:p>
        </c:txPr>
        <c:crossAx val="434357832"/>
        <c:crosses val="autoZero"/>
        <c:crossBetween val="between"/>
      </c:valAx>
      <c:spPr>
        <a:noFill/>
        <a:ln w="25412">
          <a:noFill/>
        </a:ln>
      </c:spPr>
    </c:plotArea>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負担金単価</c:v>
                </c:pt>
              </c:strCache>
            </c:strRef>
          </c:tx>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京都市</c:v>
                </c:pt>
                <c:pt idx="1">
                  <c:v>福岡市</c:v>
                </c:pt>
                <c:pt idx="2">
                  <c:v>名古屋市</c:v>
                </c:pt>
                <c:pt idx="3">
                  <c:v>横浜市</c:v>
                </c:pt>
                <c:pt idx="4">
                  <c:v>東京都</c:v>
                </c:pt>
                <c:pt idx="5">
                  <c:v>大阪市</c:v>
                </c:pt>
              </c:strCache>
            </c:strRef>
          </c:cat>
          <c:val>
            <c:numRef>
              <c:f>Sheet1!$B$2:$B$7</c:f>
              <c:numCache>
                <c:formatCode>General</c:formatCode>
                <c:ptCount val="6"/>
                <c:pt idx="0">
                  <c:v>1006955.4540157057</c:v>
                </c:pt>
                <c:pt idx="1">
                  <c:v>940955.44076399098</c:v>
                </c:pt>
                <c:pt idx="2">
                  <c:v>812375.35609495861</c:v>
                </c:pt>
                <c:pt idx="3">
                  <c:v>959631.75033011811</c:v>
                </c:pt>
                <c:pt idx="4">
                  <c:v>925546.84496094147</c:v>
                </c:pt>
                <c:pt idx="5">
                  <c:v>767235.97349834314</c:v>
                </c:pt>
              </c:numCache>
            </c:numRef>
          </c:val>
          <c:extLst xmlns:c16r2="http://schemas.microsoft.com/office/drawing/2015/06/chart">
            <c:ext xmlns:c16="http://schemas.microsoft.com/office/drawing/2014/chart" uri="{C3380CC4-5D6E-409C-BE32-E72D297353CC}">
              <c16:uniqueId val="{00000000-0D53-4B51-924A-3BE2BF1890BC}"/>
            </c:ext>
          </c:extLst>
        </c:ser>
        <c:dLbls>
          <c:showLegendKey val="0"/>
          <c:showVal val="0"/>
          <c:showCatName val="0"/>
          <c:showSerName val="0"/>
          <c:showPercent val="0"/>
          <c:showBubbleSize val="0"/>
        </c:dLbls>
        <c:gapWidth val="80"/>
        <c:axId val="436790176"/>
        <c:axId val="436787040"/>
      </c:barChart>
      <c:catAx>
        <c:axId val="436790176"/>
        <c:scaling>
          <c:orientation val="minMax"/>
        </c:scaling>
        <c:delete val="0"/>
        <c:axPos val="l"/>
        <c:numFmt formatCode="General" sourceLinked="0"/>
        <c:majorTickMark val="out"/>
        <c:minorTickMark val="none"/>
        <c:tickLblPos val="nextTo"/>
        <c:txPr>
          <a:bodyPr/>
          <a:lstStyle/>
          <a:p>
            <a:pPr>
              <a:defRPr sz="1050"/>
            </a:pPr>
            <a:endParaRPr lang="ja-JP"/>
          </a:p>
        </c:txPr>
        <c:crossAx val="436787040"/>
        <c:crosses val="autoZero"/>
        <c:auto val="1"/>
        <c:lblAlgn val="ctr"/>
        <c:lblOffset val="100"/>
        <c:noMultiLvlLbl val="0"/>
      </c:catAx>
      <c:valAx>
        <c:axId val="436787040"/>
        <c:scaling>
          <c:orientation val="minMax"/>
          <c:max val="1200000"/>
          <c:min val="0"/>
        </c:scaling>
        <c:delete val="0"/>
        <c:axPos val="b"/>
        <c:majorGridlines>
          <c:spPr>
            <a:ln>
              <a:noFill/>
            </a:ln>
          </c:spPr>
        </c:majorGridlines>
        <c:numFmt formatCode="General" sourceLinked="1"/>
        <c:majorTickMark val="out"/>
        <c:minorTickMark val="none"/>
        <c:tickLblPos val="nextTo"/>
        <c:txPr>
          <a:bodyPr/>
          <a:lstStyle/>
          <a:p>
            <a:pPr>
              <a:defRPr sz="1000"/>
            </a:pPr>
            <a:endParaRPr lang="ja-JP"/>
          </a:p>
        </c:txPr>
        <c:crossAx val="436790176"/>
        <c:crosses val="autoZero"/>
        <c:crossBetween val="between"/>
        <c:majorUnit val="500000"/>
        <c:dispUnits>
          <c:builtInUnit val="tenThousands"/>
        </c:dispUnits>
      </c:valAx>
      <c:spPr>
        <a:noFill/>
        <a:ln w="25412">
          <a:noFill/>
        </a:ln>
      </c:spPr>
    </c:plotArea>
    <c:plotVisOnly val="1"/>
    <c:dispBlanksAs val="gap"/>
    <c:showDLblsOverMax val="0"/>
  </c:chart>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市</c:v>
                </c:pt>
              </c:strCache>
            </c:strRef>
          </c:tx>
          <c:spPr>
            <a:ln w="28575" cap="rnd">
              <a:solidFill>
                <a:schemeClr val="tx1"/>
              </a:solidFill>
              <a:round/>
            </a:ln>
            <a:effectLst/>
          </c:spPr>
          <c:marker>
            <c:symbol val="none"/>
          </c:marker>
          <c:cat>
            <c:numRef>
              <c:f>Sheet1!$A$2:$A$93</c:f>
              <c:numCache>
                <c:formatCode>General</c:formatCode>
                <c:ptCount val="92"/>
                <c:pt idx="0">
                  <c:v>1924</c:v>
                </c:pt>
                <c:pt idx="1">
                  <c:v>1925</c:v>
                </c:pt>
                <c:pt idx="2">
                  <c:v>1926</c:v>
                </c:pt>
                <c:pt idx="3">
                  <c:v>1927</c:v>
                </c:pt>
                <c:pt idx="4">
                  <c:v>1928</c:v>
                </c:pt>
                <c:pt idx="5">
                  <c:v>1929</c:v>
                </c:pt>
                <c:pt idx="6">
                  <c:v>1930</c:v>
                </c:pt>
                <c:pt idx="7">
                  <c:v>1931</c:v>
                </c:pt>
                <c:pt idx="8">
                  <c:v>1932</c:v>
                </c:pt>
                <c:pt idx="9">
                  <c:v>1933</c:v>
                </c:pt>
                <c:pt idx="10">
                  <c:v>1934</c:v>
                </c:pt>
                <c:pt idx="11">
                  <c:v>1935</c:v>
                </c:pt>
                <c:pt idx="12">
                  <c:v>1936</c:v>
                </c:pt>
                <c:pt idx="13">
                  <c:v>1937</c:v>
                </c:pt>
                <c:pt idx="14">
                  <c:v>1938</c:v>
                </c:pt>
                <c:pt idx="15">
                  <c:v>1939</c:v>
                </c:pt>
                <c:pt idx="16">
                  <c:v>1940</c:v>
                </c:pt>
                <c:pt idx="17">
                  <c:v>1941</c:v>
                </c:pt>
                <c:pt idx="18">
                  <c:v>1942</c:v>
                </c:pt>
                <c:pt idx="19">
                  <c:v>1943</c:v>
                </c:pt>
                <c:pt idx="20">
                  <c:v>1944</c:v>
                </c:pt>
                <c:pt idx="21">
                  <c:v>1945</c:v>
                </c:pt>
                <c:pt idx="22">
                  <c:v>1946</c:v>
                </c:pt>
                <c:pt idx="23">
                  <c:v>1947</c:v>
                </c:pt>
                <c:pt idx="24">
                  <c:v>1948</c:v>
                </c:pt>
                <c:pt idx="25">
                  <c:v>1949</c:v>
                </c:pt>
                <c:pt idx="26">
                  <c:v>1950</c:v>
                </c:pt>
                <c:pt idx="27">
                  <c:v>1951</c:v>
                </c:pt>
                <c:pt idx="28">
                  <c:v>1952</c:v>
                </c:pt>
                <c:pt idx="29">
                  <c:v>1953</c:v>
                </c:pt>
                <c:pt idx="30">
                  <c:v>1954</c:v>
                </c:pt>
                <c:pt idx="31">
                  <c:v>1955</c:v>
                </c:pt>
                <c:pt idx="32">
                  <c:v>1956</c:v>
                </c:pt>
                <c:pt idx="33">
                  <c:v>1957</c:v>
                </c:pt>
                <c:pt idx="34">
                  <c:v>1958</c:v>
                </c:pt>
                <c:pt idx="35">
                  <c:v>1959</c:v>
                </c:pt>
                <c:pt idx="36">
                  <c:v>1960</c:v>
                </c:pt>
                <c:pt idx="37">
                  <c:v>1961</c:v>
                </c:pt>
                <c:pt idx="38">
                  <c:v>1962</c:v>
                </c:pt>
                <c:pt idx="39">
                  <c:v>1963</c:v>
                </c:pt>
                <c:pt idx="40">
                  <c:v>1964</c:v>
                </c:pt>
                <c:pt idx="41">
                  <c:v>1965</c:v>
                </c:pt>
                <c:pt idx="42">
                  <c:v>1966</c:v>
                </c:pt>
                <c:pt idx="43">
                  <c:v>1967</c:v>
                </c:pt>
                <c:pt idx="44">
                  <c:v>1968</c:v>
                </c:pt>
                <c:pt idx="45">
                  <c:v>1969</c:v>
                </c:pt>
                <c:pt idx="46">
                  <c:v>1970</c:v>
                </c:pt>
                <c:pt idx="47">
                  <c:v>1971</c:v>
                </c:pt>
                <c:pt idx="48">
                  <c:v>1972</c:v>
                </c:pt>
                <c:pt idx="49">
                  <c:v>1973</c:v>
                </c:pt>
                <c:pt idx="50">
                  <c:v>1974</c:v>
                </c:pt>
                <c:pt idx="51">
                  <c:v>1975</c:v>
                </c:pt>
                <c:pt idx="52">
                  <c:v>1976</c:v>
                </c:pt>
                <c:pt idx="53">
                  <c:v>1977</c:v>
                </c:pt>
                <c:pt idx="54">
                  <c:v>1978</c:v>
                </c:pt>
                <c:pt idx="55">
                  <c:v>1979</c:v>
                </c:pt>
                <c:pt idx="56">
                  <c:v>1980</c:v>
                </c:pt>
                <c:pt idx="57">
                  <c:v>1981</c:v>
                </c:pt>
                <c:pt idx="58">
                  <c:v>1982</c:v>
                </c:pt>
                <c:pt idx="59">
                  <c:v>1983</c:v>
                </c:pt>
                <c:pt idx="60">
                  <c:v>1984</c:v>
                </c:pt>
                <c:pt idx="61">
                  <c:v>1985</c:v>
                </c:pt>
                <c:pt idx="62">
                  <c:v>1986</c:v>
                </c:pt>
                <c:pt idx="63">
                  <c:v>1987</c:v>
                </c:pt>
                <c:pt idx="64">
                  <c:v>1988</c:v>
                </c:pt>
                <c:pt idx="65">
                  <c:v>1989</c:v>
                </c:pt>
                <c:pt idx="66">
                  <c:v>1990</c:v>
                </c:pt>
                <c:pt idx="67">
                  <c:v>1991</c:v>
                </c:pt>
                <c:pt idx="68">
                  <c:v>1992</c:v>
                </c:pt>
                <c:pt idx="69">
                  <c:v>1993</c:v>
                </c:pt>
                <c:pt idx="70">
                  <c:v>1994</c:v>
                </c:pt>
                <c:pt idx="71">
                  <c:v>1995</c:v>
                </c:pt>
                <c:pt idx="72">
                  <c:v>1996</c:v>
                </c:pt>
                <c:pt idx="73">
                  <c:v>1997</c:v>
                </c:pt>
                <c:pt idx="74">
                  <c:v>1998</c:v>
                </c:pt>
                <c:pt idx="75">
                  <c:v>1999</c:v>
                </c:pt>
                <c:pt idx="76">
                  <c:v>2000</c:v>
                </c:pt>
                <c:pt idx="77">
                  <c:v>2001</c:v>
                </c:pt>
                <c:pt idx="78">
                  <c:v>2002</c:v>
                </c:pt>
                <c:pt idx="79">
                  <c:v>2003</c:v>
                </c:pt>
                <c:pt idx="80">
                  <c:v>2004</c:v>
                </c:pt>
                <c:pt idx="81">
                  <c:v>2005</c:v>
                </c:pt>
                <c:pt idx="82">
                  <c:v>2006</c:v>
                </c:pt>
                <c:pt idx="83">
                  <c:v>2007</c:v>
                </c:pt>
                <c:pt idx="84">
                  <c:v>2008</c:v>
                </c:pt>
                <c:pt idx="85">
                  <c:v>2009</c:v>
                </c:pt>
                <c:pt idx="86">
                  <c:v>2010</c:v>
                </c:pt>
                <c:pt idx="87">
                  <c:v>2011</c:v>
                </c:pt>
                <c:pt idx="88">
                  <c:v>2012</c:v>
                </c:pt>
                <c:pt idx="89">
                  <c:v>2013</c:v>
                </c:pt>
                <c:pt idx="90">
                  <c:v>2014</c:v>
                </c:pt>
                <c:pt idx="91">
                  <c:v>2015</c:v>
                </c:pt>
              </c:numCache>
            </c:numRef>
          </c:cat>
          <c:val>
            <c:numRef>
              <c:f>Sheet1!$B$2:$B$93</c:f>
              <c:numCache>
                <c:formatCode>General</c:formatCode>
                <c:ptCount val="92"/>
                <c:pt idx="0">
                  <c:v>35</c:v>
                </c:pt>
                <c:pt idx="1">
                  <c:v>45</c:v>
                </c:pt>
                <c:pt idx="2">
                  <c:v>70</c:v>
                </c:pt>
                <c:pt idx="3">
                  <c:v>83</c:v>
                </c:pt>
                <c:pt idx="4">
                  <c:v>89</c:v>
                </c:pt>
                <c:pt idx="5">
                  <c:v>103</c:v>
                </c:pt>
                <c:pt idx="6">
                  <c:v>139</c:v>
                </c:pt>
                <c:pt idx="7">
                  <c:v>160</c:v>
                </c:pt>
                <c:pt idx="8">
                  <c:v>184</c:v>
                </c:pt>
                <c:pt idx="9">
                  <c:v>225</c:v>
                </c:pt>
                <c:pt idx="10">
                  <c:v>277</c:v>
                </c:pt>
                <c:pt idx="11">
                  <c:v>340</c:v>
                </c:pt>
                <c:pt idx="12">
                  <c:v>400</c:v>
                </c:pt>
                <c:pt idx="13">
                  <c:v>460</c:v>
                </c:pt>
                <c:pt idx="14">
                  <c:v>488</c:v>
                </c:pt>
                <c:pt idx="15">
                  <c:v>513</c:v>
                </c:pt>
                <c:pt idx="16">
                  <c:v>541</c:v>
                </c:pt>
                <c:pt idx="17">
                  <c:v>559</c:v>
                </c:pt>
                <c:pt idx="18">
                  <c:v>568</c:v>
                </c:pt>
                <c:pt idx="19">
                  <c:v>576</c:v>
                </c:pt>
                <c:pt idx="20">
                  <c:v>582</c:v>
                </c:pt>
                <c:pt idx="21">
                  <c:v>601</c:v>
                </c:pt>
                <c:pt idx="22">
                  <c:v>609</c:v>
                </c:pt>
                <c:pt idx="23">
                  <c:v>614</c:v>
                </c:pt>
                <c:pt idx="24">
                  <c:v>623</c:v>
                </c:pt>
                <c:pt idx="25">
                  <c:v>637</c:v>
                </c:pt>
                <c:pt idx="26">
                  <c:v>661</c:v>
                </c:pt>
                <c:pt idx="27">
                  <c:v>677</c:v>
                </c:pt>
                <c:pt idx="28">
                  <c:v>704</c:v>
                </c:pt>
                <c:pt idx="29">
                  <c:v>740</c:v>
                </c:pt>
                <c:pt idx="30">
                  <c:v>782</c:v>
                </c:pt>
                <c:pt idx="31">
                  <c:v>845</c:v>
                </c:pt>
                <c:pt idx="32">
                  <c:v>897</c:v>
                </c:pt>
                <c:pt idx="33">
                  <c:v>947</c:v>
                </c:pt>
                <c:pt idx="34">
                  <c:v>1007</c:v>
                </c:pt>
                <c:pt idx="35">
                  <c:v>1060</c:v>
                </c:pt>
                <c:pt idx="36">
                  <c:v>1127</c:v>
                </c:pt>
                <c:pt idx="37">
                  <c:v>1173</c:v>
                </c:pt>
                <c:pt idx="38">
                  <c:v>1235</c:v>
                </c:pt>
                <c:pt idx="39">
                  <c:v>1315</c:v>
                </c:pt>
                <c:pt idx="40">
                  <c:v>1396</c:v>
                </c:pt>
                <c:pt idx="41">
                  <c:v>1511</c:v>
                </c:pt>
                <c:pt idx="42">
                  <c:v>1608</c:v>
                </c:pt>
                <c:pt idx="43">
                  <c:v>1748</c:v>
                </c:pt>
                <c:pt idx="44">
                  <c:v>1923</c:v>
                </c:pt>
                <c:pt idx="45">
                  <c:v>2102</c:v>
                </c:pt>
                <c:pt idx="46">
                  <c:v>2267</c:v>
                </c:pt>
                <c:pt idx="47">
                  <c:v>2424</c:v>
                </c:pt>
                <c:pt idx="48">
                  <c:v>2568</c:v>
                </c:pt>
                <c:pt idx="49">
                  <c:v>2704</c:v>
                </c:pt>
                <c:pt idx="50">
                  <c:v>2848</c:v>
                </c:pt>
                <c:pt idx="51">
                  <c:v>2972</c:v>
                </c:pt>
                <c:pt idx="52">
                  <c:v>3064</c:v>
                </c:pt>
                <c:pt idx="53">
                  <c:v>3140</c:v>
                </c:pt>
                <c:pt idx="54">
                  <c:v>3211</c:v>
                </c:pt>
                <c:pt idx="55">
                  <c:v>3281</c:v>
                </c:pt>
                <c:pt idx="56">
                  <c:v>3361</c:v>
                </c:pt>
                <c:pt idx="57">
                  <c:v>3424</c:v>
                </c:pt>
                <c:pt idx="58">
                  <c:v>3471</c:v>
                </c:pt>
                <c:pt idx="59">
                  <c:v>3521</c:v>
                </c:pt>
                <c:pt idx="60">
                  <c:v>3581</c:v>
                </c:pt>
                <c:pt idx="61">
                  <c:v>3633</c:v>
                </c:pt>
                <c:pt idx="62">
                  <c:v>3701</c:v>
                </c:pt>
                <c:pt idx="63">
                  <c:v>3755</c:v>
                </c:pt>
                <c:pt idx="64">
                  <c:v>3808</c:v>
                </c:pt>
                <c:pt idx="65">
                  <c:v>3863</c:v>
                </c:pt>
                <c:pt idx="66">
                  <c:v>3916</c:v>
                </c:pt>
                <c:pt idx="67">
                  <c:v>3963</c:v>
                </c:pt>
                <c:pt idx="68">
                  <c:v>4007</c:v>
                </c:pt>
                <c:pt idx="69">
                  <c:v>4051</c:v>
                </c:pt>
                <c:pt idx="70">
                  <c:v>4088</c:v>
                </c:pt>
                <c:pt idx="71">
                  <c:v>4130</c:v>
                </c:pt>
                <c:pt idx="72">
                  <c:v>4172</c:v>
                </c:pt>
                <c:pt idx="73">
                  <c:v>4223</c:v>
                </c:pt>
                <c:pt idx="74">
                  <c:v>4274</c:v>
                </c:pt>
                <c:pt idx="75">
                  <c:v>4318</c:v>
                </c:pt>
                <c:pt idx="76">
                  <c:v>4353</c:v>
                </c:pt>
                <c:pt idx="77">
                  <c:v>4388</c:v>
                </c:pt>
                <c:pt idx="78">
                  <c:v>4431</c:v>
                </c:pt>
                <c:pt idx="79">
                  <c:v>4473</c:v>
                </c:pt>
                <c:pt idx="80">
                  <c:v>4502</c:v>
                </c:pt>
                <c:pt idx="81">
                  <c:v>4527</c:v>
                </c:pt>
                <c:pt idx="82">
                  <c:v>4546</c:v>
                </c:pt>
                <c:pt idx="83">
                  <c:v>4564</c:v>
                </c:pt>
                <c:pt idx="84">
                  <c:v>4625</c:v>
                </c:pt>
                <c:pt idx="85">
                  <c:v>4682</c:v>
                </c:pt>
                <c:pt idx="86">
                  <c:v>4720</c:v>
                </c:pt>
                <c:pt idx="87">
                  <c:v>4765</c:v>
                </c:pt>
                <c:pt idx="88">
                  <c:v>4806</c:v>
                </c:pt>
                <c:pt idx="89">
                  <c:v>4835</c:v>
                </c:pt>
                <c:pt idx="90">
                  <c:v>4876</c:v>
                </c:pt>
                <c:pt idx="91">
                  <c:v>4920</c:v>
                </c:pt>
              </c:numCache>
            </c:numRef>
          </c:val>
          <c:smooth val="0"/>
          <c:extLst xmlns:c16r2="http://schemas.microsoft.com/office/drawing/2015/06/chart">
            <c:ext xmlns:c16="http://schemas.microsoft.com/office/drawing/2014/chart" uri="{C3380CC4-5D6E-409C-BE32-E72D297353CC}">
              <c16:uniqueId val="{00000000-596B-44D6-A564-85C2722E4F69}"/>
            </c:ext>
          </c:extLst>
        </c:ser>
        <c:ser>
          <c:idx val="1"/>
          <c:order val="1"/>
          <c:tx>
            <c:strRef>
              <c:f>Sheet1!$C$1</c:f>
              <c:strCache>
                <c:ptCount val="1"/>
                <c:pt idx="0">
                  <c:v>府</c:v>
                </c:pt>
              </c:strCache>
            </c:strRef>
          </c:tx>
          <c:spPr>
            <a:ln w="28575" cap="rnd">
              <a:solidFill>
                <a:srgbClr val="FF0000"/>
              </a:solidFill>
              <a:round/>
            </a:ln>
            <a:effectLst/>
          </c:spPr>
          <c:marker>
            <c:symbol val="none"/>
          </c:marker>
          <c:cat>
            <c:numRef>
              <c:f>Sheet1!$A$2:$A$93</c:f>
              <c:numCache>
                <c:formatCode>General</c:formatCode>
                <c:ptCount val="92"/>
                <c:pt idx="0">
                  <c:v>1924</c:v>
                </c:pt>
                <c:pt idx="1">
                  <c:v>1925</c:v>
                </c:pt>
                <c:pt idx="2">
                  <c:v>1926</c:v>
                </c:pt>
                <c:pt idx="3">
                  <c:v>1927</c:v>
                </c:pt>
                <c:pt idx="4">
                  <c:v>1928</c:v>
                </c:pt>
                <c:pt idx="5">
                  <c:v>1929</c:v>
                </c:pt>
                <c:pt idx="6">
                  <c:v>1930</c:v>
                </c:pt>
                <c:pt idx="7">
                  <c:v>1931</c:v>
                </c:pt>
                <c:pt idx="8">
                  <c:v>1932</c:v>
                </c:pt>
                <c:pt idx="9">
                  <c:v>1933</c:v>
                </c:pt>
                <c:pt idx="10">
                  <c:v>1934</c:v>
                </c:pt>
                <c:pt idx="11">
                  <c:v>1935</c:v>
                </c:pt>
                <c:pt idx="12">
                  <c:v>1936</c:v>
                </c:pt>
                <c:pt idx="13">
                  <c:v>1937</c:v>
                </c:pt>
                <c:pt idx="14">
                  <c:v>1938</c:v>
                </c:pt>
                <c:pt idx="15">
                  <c:v>1939</c:v>
                </c:pt>
                <c:pt idx="16">
                  <c:v>1940</c:v>
                </c:pt>
                <c:pt idx="17">
                  <c:v>1941</c:v>
                </c:pt>
                <c:pt idx="18">
                  <c:v>1942</c:v>
                </c:pt>
                <c:pt idx="19">
                  <c:v>1943</c:v>
                </c:pt>
                <c:pt idx="20">
                  <c:v>1944</c:v>
                </c:pt>
                <c:pt idx="21">
                  <c:v>1945</c:v>
                </c:pt>
                <c:pt idx="22">
                  <c:v>1946</c:v>
                </c:pt>
                <c:pt idx="23">
                  <c:v>1947</c:v>
                </c:pt>
                <c:pt idx="24">
                  <c:v>1948</c:v>
                </c:pt>
                <c:pt idx="25">
                  <c:v>1949</c:v>
                </c:pt>
                <c:pt idx="26">
                  <c:v>1950</c:v>
                </c:pt>
                <c:pt idx="27">
                  <c:v>1951</c:v>
                </c:pt>
                <c:pt idx="28">
                  <c:v>1952</c:v>
                </c:pt>
                <c:pt idx="29">
                  <c:v>1953</c:v>
                </c:pt>
                <c:pt idx="30">
                  <c:v>1954</c:v>
                </c:pt>
                <c:pt idx="31">
                  <c:v>1955</c:v>
                </c:pt>
                <c:pt idx="32">
                  <c:v>1956</c:v>
                </c:pt>
                <c:pt idx="33">
                  <c:v>1957</c:v>
                </c:pt>
                <c:pt idx="34">
                  <c:v>1958</c:v>
                </c:pt>
                <c:pt idx="35">
                  <c:v>1959</c:v>
                </c:pt>
                <c:pt idx="36">
                  <c:v>1960</c:v>
                </c:pt>
                <c:pt idx="37">
                  <c:v>1961</c:v>
                </c:pt>
                <c:pt idx="38">
                  <c:v>1962</c:v>
                </c:pt>
                <c:pt idx="39">
                  <c:v>1963</c:v>
                </c:pt>
                <c:pt idx="40">
                  <c:v>1964</c:v>
                </c:pt>
                <c:pt idx="41">
                  <c:v>1965</c:v>
                </c:pt>
                <c:pt idx="42">
                  <c:v>1966</c:v>
                </c:pt>
                <c:pt idx="43">
                  <c:v>1967</c:v>
                </c:pt>
                <c:pt idx="44">
                  <c:v>1968</c:v>
                </c:pt>
                <c:pt idx="45">
                  <c:v>1969</c:v>
                </c:pt>
                <c:pt idx="46">
                  <c:v>1970</c:v>
                </c:pt>
                <c:pt idx="47">
                  <c:v>1971</c:v>
                </c:pt>
                <c:pt idx="48">
                  <c:v>1972</c:v>
                </c:pt>
                <c:pt idx="49">
                  <c:v>1973</c:v>
                </c:pt>
                <c:pt idx="50">
                  <c:v>1974</c:v>
                </c:pt>
                <c:pt idx="51">
                  <c:v>1975</c:v>
                </c:pt>
                <c:pt idx="52">
                  <c:v>1976</c:v>
                </c:pt>
                <c:pt idx="53">
                  <c:v>1977</c:v>
                </c:pt>
                <c:pt idx="54">
                  <c:v>1978</c:v>
                </c:pt>
                <c:pt idx="55">
                  <c:v>1979</c:v>
                </c:pt>
                <c:pt idx="56">
                  <c:v>1980</c:v>
                </c:pt>
                <c:pt idx="57">
                  <c:v>1981</c:v>
                </c:pt>
                <c:pt idx="58">
                  <c:v>1982</c:v>
                </c:pt>
                <c:pt idx="59">
                  <c:v>1983</c:v>
                </c:pt>
                <c:pt idx="60">
                  <c:v>1984</c:v>
                </c:pt>
                <c:pt idx="61">
                  <c:v>1985</c:v>
                </c:pt>
                <c:pt idx="62">
                  <c:v>1986</c:v>
                </c:pt>
                <c:pt idx="63">
                  <c:v>1987</c:v>
                </c:pt>
                <c:pt idx="64">
                  <c:v>1988</c:v>
                </c:pt>
                <c:pt idx="65">
                  <c:v>1989</c:v>
                </c:pt>
                <c:pt idx="66">
                  <c:v>1990</c:v>
                </c:pt>
                <c:pt idx="67">
                  <c:v>1991</c:v>
                </c:pt>
                <c:pt idx="68">
                  <c:v>1992</c:v>
                </c:pt>
                <c:pt idx="69">
                  <c:v>1993</c:v>
                </c:pt>
                <c:pt idx="70">
                  <c:v>1994</c:v>
                </c:pt>
                <c:pt idx="71">
                  <c:v>1995</c:v>
                </c:pt>
                <c:pt idx="72">
                  <c:v>1996</c:v>
                </c:pt>
                <c:pt idx="73">
                  <c:v>1997</c:v>
                </c:pt>
                <c:pt idx="74">
                  <c:v>1998</c:v>
                </c:pt>
                <c:pt idx="75">
                  <c:v>1999</c:v>
                </c:pt>
                <c:pt idx="76">
                  <c:v>2000</c:v>
                </c:pt>
                <c:pt idx="77">
                  <c:v>2001</c:v>
                </c:pt>
                <c:pt idx="78">
                  <c:v>2002</c:v>
                </c:pt>
                <c:pt idx="79">
                  <c:v>2003</c:v>
                </c:pt>
                <c:pt idx="80">
                  <c:v>2004</c:v>
                </c:pt>
                <c:pt idx="81">
                  <c:v>2005</c:v>
                </c:pt>
                <c:pt idx="82">
                  <c:v>2006</c:v>
                </c:pt>
                <c:pt idx="83">
                  <c:v>2007</c:v>
                </c:pt>
                <c:pt idx="84">
                  <c:v>2008</c:v>
                </c:pt>
                <c:pt idx="85">
                  <c:v>2009</c:v>
                </c:pt>
                <c:pt idx="86">
                  <c:v>2010</c:v>
                </c:pt>
                <c:pt idx="87">
                  <c:v>2011</c:v>
                </c:pt>
                <c:pt idx="88">
                  <c:v>2012</c:v>
                </c:pt>
                <c:pt idx="89">
                  <c:v>2013</c:v>
                </c:pt>
                <c:pt idx="90">
                  <c:v>2014</c:v>
                </c:pt>
                <c:pt idx="91">
                  <c:v>2015</c:v>
                </c:pt>
              </c:numCache>
            </c:numRef>
          </c:cat>
          <c:val>
            <c:numRef>
              <c:f>Sheet1!$C$2:$C$93</c:f>
              <c:numCache>
                <c:formatCode>General</c:formatCode>
                <c:ptCount val="92"/>
                <c:pt idx="41">
                  <c:v>6.5</c:v>
                </c:pt>
                <c:pt idx="42">
                  <c:v>14</c:v>
                </c:pt>
                <c:pt idx="43">
                  <c:v>22.9</c:v>
                </c:pt>
                <c:pt idx="44">
                  <c:v>30.9</c:v>
                </c:pt>
                <c:pt idx="45">
                  <c:v>38.4</c:v>
                </c:pt>
                <c:pt idx="46">
                  <c:v>44.7</c:v>
                </c:pt>
                <c:pt idx="47">
                  <c:v>48.8</c:v>
                </c:pt>
                <c:pt idx="48">
                  <c:v>59.6</c:v>
                </c:pt>
                <c:pt idx="49">
                  <c:v>68.900000000000006</c:v>
                </c:pt>
                <c:pt idx="50">
                  <c:v>81.400000000000006</c:v>
                </c:pt>
                <c:pt idx="51">
                  <c:v>86</c:v>
                </c:pt>
                <c:pt idx="52">
                  <c:v>90.3</c:v>
                </c:pt>
                <c:pt idx="53">
                  <c:v>95.9</c:v>
                </c:pt>
                <c:pt idx="54">
                  <c:v>104.7</c:v>
                </c:pt>
                <c:pt idx="55">
                  <c:v>113.5</c:v>
                </c:pt>
                <c:pt idx="56">
                  <c:v>122.7</c:v>
                </c:pt>
                <c:pt idx="57">
                  <c:v>136.80000000000001</c:v>
                </c:pt>
                <c:pt idx="58">
                  <c:v>145.80000000000001</c:v>
                </c:pt>
                <c:pt idx="59">
                  <c:v>151.6</c:v>
                </c:pt>
                <c:pt idx="60">
                  <c:v>159.80000000000001</c:v>
                </c:pt>
                <c:pt idx="61">
                  <c:v>170.5</c:v>
                </c:pt>
                <c:pt idx="62">
                  <c:v>192.5</c:v>
                </c:pt>
                <c:pt idx="63">
                  <c:v>220.4</c:v>
                </c:pt>
                <c:pt idx="64">
                  <c:v>247.8</c:v>
                </c:pt>
                <c:pt idx="65">
                  <c:v>277</c:v>
                </c:pt>
                <c:pt idx="66">
                  <c:v>302.3</c:v>
                </c:pt>
                <c:pt idx="67">
                  <c:v>322.5</c:v>
                </c:pt>
                <c:pt idx="68">
                  <c:v>342.5</c:v>
                </c:pt>
                <c:pt idx="69">
                  <c:v>361.5</c:v>
                </c:pt>
                <c:pt idx="70">
                  <c:v>373.2</c:v>
                </c:pt>
                <c:pt idx="71">
                  <c:v>389.5</c:v>
                </c:pt>
                <c:pt idx="72">
                  <c:v>409.2</c:v>
                </c:pt>
                <c:pt idx="73">
                  <c:v>429.1</c:v>
                </c:pt>
                <c:pt idx="74">
                  <c:v>451.7</c:v>
                </c:pt>
                <c:pt idx="75">
                  <c:v>468.1</c:v>
                </c:pt>
                <c:pt idx="76">
                  <c:v>483.7</c:v>
                </c:pt>
                <c:pt idx="77">
                  <c:v>494.6</c:v>
                </c:pt>
                <c:pt idx="78">
                  <c:v>505.9</c:v>
                </c:pt>
                <c:pt idx="79">
                  <c:v>518.79999999999995</c:v>
                </c:pt>
                <c:pt idx="80">
                  <c:v>525.4</c:v>
                </c:pt>
                <c:pt idx="81">
                  <c:v>534</c:v>
                </c:pt>
                <c:pt idx="82">
                  <c:v>538.79999999999995</c:v>
                </c:pt>
                <c:pt idx="83">
                  <c:v>542.79999999999995</c:v>
                </c:pt>
                <c:pt idx="84">
                  <c:v>548.79999999999995</c:v>
                </c:pt>
                <c:pt idx="85">
                  <c:v>552</c:v>
                </c:pt>
                <c:pt idx="86">
                  <c:v>556.1</c:v>
                </c:pt>
                <c:pt idx="87">
                  <c:v>557.20000000000005</c:v>
                </c:pt>
                <c:pt idx="88">
                  <c:v>558</c:v>
                </c:pt>
                <c:pt idx="89">
                  <c:v>559.79999999999995</c:v>
                </c:pt>
                <c:pt idx="90">
                  <c:v>560.70000000000005</c:v>
                </c:pt>
              </c:numCache>
            </c:numRef>
          </c:val>
          <c:smooth val="0"/>
          <c:extLst xmlns:c16r2="http://schemas.microsoft.com/office/drawing/2015/06/chart">
            <c:ext xmlns:c16="http://schemas.microsoft.com/office/drawing/2014/chart" uri="{C3380CC4-5D6E-409C-BE32-E72D297353CC}">
              <c16:uniqueId val="{00000001-596B-44D6-A564-85C2722E4F69}"/>
            </c:ext>
          </c:extLst>
        </c:ser>
        <c:dLbls>
          <c:showLegendKey val="0"/>
          <c:showVal val="0"/>
          <c:showCatName val="0"/>
          <c:showSerName val="0"/>
          <c:showPercent val="0"/>
          <c:showBubbleSize val="0"/>
        </c:dLbls>
        <c:smooth val="0"/>
        <c:axId val="436786256"/>
        <c:axId val="436789000"/>
      </c:lineChart>
      <c:catAx>
        <c:axId val="43678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6789000"/>
        <c:crosses val="autoZero"/>
        <c:auto val="1"/>
        <c:lblAlgn val="ctr"/>
        <c:lblOffset val="100"/>
        <c:noMultiLvlLbl val="0"/>
      </c:catAx>
      <c:valAx>
        <c:axId val="436789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3678625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23774247153994E-2"/>
          <c:y val="0.1835590042640852"/>
          <c:w val="0.58355464442684313"/>
          <c:h val="0.75797554192694372"/>
        </c:manualLayout>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Lbls>
            <c:dLbl>
              <c:idx val="0"/>
              <c:layout>
                <c:manualLayout>
                  <c:x val="4.4975717889743687E-2"/>
                  <c:y val="6.121466082450653E-3"/>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1.6199880776821659E-2"/>
                  <c:y val="0.1249299646439543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9168180900464366"/>
                  <c:y val="-0.17077063283756197"/>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1315737160073926"/>
                  <c:y val="0.16305993000874891"/>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Sheet1!$B$2:$B$6</c:f>
              <c:strCache>
                <c:ptCount val="5"/>
                <c:pt idx="0">
                  <c:v>健全度1</c:v>
                </c:pt>
                <c:pt idx="1">
                  <c:v>健全度2</c:v>
                </c:pt>
                <c:pt idx="2">
                  <c:v>健全度3</c:v>
                </c:pt>
                <c:pt idx="3">
                  <c:v>健全度4</c:v>
                </c:pt>
                <c:pt idx="4">
                  <c:v>健全度5</c:v>
                </c:pt>
              </c:strCache>
            </c:strRef>
          </c:cat>
          <c:val>
            <c:numRef>
              <c:f>Sheet1!$C$2:$C$6</c:f>
              <c:numCache>
                <c:formatCode>#,##0_);[Red]\(#,##0\)</c:formatCode>
                <c:ptCount val="5"/>
                <c:pt idx="0">
                  <c:v>0</c:v>
                </c:pt>
                <c:pt idx="1">
                  <c:v>468</c:v>
                </c:pt>
                <c:pt idx="2">
                  <c:v>2254</c:v>
                </c:pt>
                <c:pt idx="3">
                  <c:v>1269</c:v>
                </c:pt>
                <c:pt idx="4">
                  <c:v>619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2291293475467455"/>
          <c:y val="0.36631063114860402"/>
          <c:w val="0.22011492646259453"/>
          <c:h val="0.4525800162651395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6316798796606"/>
          <c:y val="0.1763104279796941"/>
          <c:w val="0.48393939513266976"/>
          <c:h val="0.76613792772935774"/>
        </c:manualLayout>
      </c:layout>
      <c:pieChart>
        <c:varyColors val="1"/>
        <c:ser>
          <c:idx val="0"/>
          <c:order val="0"/>
          <c:tx>
            <c:strRef>
              <c:f>Sheet1!$B$1</c:f>
              <c:strCache>
                <c:ptCount val="1"/>
                <c:pt idx="0">
                  <c:v>H29</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Lbls>
            <c:dLbl>
              <c:idx val="0"/>
              <c:layout>
                <c:manualLayout>
                  <c:x val="6.1131180269995956E-2"/>
                  <c:y val="0"/>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6.9495950454472405E-2"/>
                  <c:y val="7.5461310468890694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健全度１</c:v>
                </c:pt>
                <c:pt idx="1">
                  <c:v>健全度２</c:v>
                </c:pt>
                <c:pt idx="2">
                  <c:v>健全度３</c:v>
                </c:pt>
                <c:pt idx="3">
                  <c:v>健全度４</c:v>
                </c:pt>
                <c:pt idx="4">
                  <c:v>健全度５</c:v>
                </c:pt>
              </c:strCache>
            </c:strRef>
          </c:cat>
          <c:val>
            <c:numRef>
              <c:f>Sheet1!$B$2:$B$6</c:f>
              <c:numCache>
                <c:formatCode>General</c:formatCode>
                <c:ptCount val="5"/>
                <c:pt idx="0">
                  <c:v>89</c:v>
                </c:pt>
                <c:pt idx="1">
                  <c:v>327</c:v>
                </c:pt>
                <c:pt idx="2">
                  <c:v>1063</c:v>
                </c:pt>
                <c:pt idx="3">
                  <c:v>1831</c:v>
                </c:pt>
                <c:pt idx="4">
                  <c:v>680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152945531225355"/>
          <c:y val="0.3007488271206411"/>
          <c:w val="0.19558044798497332"/>
          <c:h val="0.455990090966578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建設</c:v>
                </c:pt>
              </c:strCache>
            </c:strRef>
          </c:tx>
          <c:spPr>
            <a:solidFill>
              <a:schemeClr val="accent1"/>
            </a:solidFill>
            <a:ln>
              <a:noFill/>
            </a:ln>
            <a:effectLst/>
          </c:spPr>
          <c:invertIfNegative val="0"/>
          <c:cat>
            <c:numRef>
              <c:f>Sheet1!$A$2:$A$76</c:f>
              <c:numCache>
                <c:formatCode>General</c:formatCode>
                <c:ptCount val="7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pt idx="71">
                  <c:v>2036</c:v>
                </c:pt>
                <c:pt idx="72">
                  <c:v>2037</c:v>
                </c:pt>
                <c:pt idx="73">
                  <c:v>2038</c:v>
                </c:pt>
                <c:pt idx="74">
                  <c:v>2039</c:v>
                </c:pt>
              </c:numCache>
            </c:numRef>
          </c:cat>
          <c:val>
            <c:numRef>
              <c:f>Sheet1!$B$2:$B$76</c:f>
              <c:numCache>
                <c:formatCode>General</c:formatCode>
                <c:ptCount val="75"/>
                <c:pt idx="0">
                  <c:v>18</c:v>
                </c:pt>
                <c:pt idx="1">
                  <c:v>25</c:v>
                </c:pt>
                <c:pt idx="2">
                  <c:v>32</c:v>
                </c:pt>
                <c:pt idx="3">
                  <c:v>38</c:v>
                </c:pt>
                <c:pt idx="4">
                  <c:v>51</c:v>
                </c:pt>
                <c:pt idx="5">
                  <c:v>59</c:v>
                </c:pt>
                <c:pt idx="6">
                  <c:v>149</c:v>
                </c:pt>
                <c:pt idx="7">
                  <c:v>140</c:v>
                </c:pt>
                <c:pt idx="8">
                  <c:v>137</c:v>
                </c:pt>
                <c:pt idx="9">
                  <c:v>130</c:v>
                </c:pt>
                <c:pt idx="10">
                  <c:v>170</c:v>
                </c:pt>
                <c:pt idx="11">
                  <c:v>186</c:v>
                </c:pt>
                <c:pt idx="12">
                  <c:v>307</c:v>
                </c:pt>
                <c:pt idx="13">
                  <c:v>364</c:v>
                </c:pt>
                <c:pt idx="14">
                  <c:v>401</c:v>
                </c:pt>
                <c:pt idx="15">
                  <c:v>444</c:v>
                </c:pt>
                <c:pt idx="16">
                  <c:v>405</c:v>
                </c:pt>
                <c:pt idx="17">
                  <c:v>336</c:v>
                </c:pt>
                <c:pt idx="18">
                  <c:v>314</c:v>
                </c:pt>
                <c:pt idx="19">
                  <c:v>315</c:v>
                </c:pt>
                <c:pt idx="20">
                  <c:v>361</c:v>
                </c:pt>
                <c:pt idx="21">
                  <c:v>444</c:v>
                </c:pt>
                <c:pt idx="22">
                  <c:v>622</c:v>
                </c:pt>
                <c:pt idx="23">
                  <c:v>555</c:v>
                </c:pt>
                <c:pt idx="24">
                  <c:v>570</c:v>
                </c:pt>
                <c:pt idx="25">
                  <c:v>595</c:v>
                </c:pt>
                <c:pt idx="26">
                  <c:v>617</c:v>
                </c:pt>
                <c:pt idx="27">
                  <c:v>793</c:v>
                </c:pt>
                <c:pt idx="28">
                  <c:v>1004</c:v>
                </c:pt>
                <c:pt idx="29">
                  <c:v>707</c:v>
                </c:pt>
                <c:pt idx="30">
                  <c:v>958</c:v>
                </c:pt>
                <c:pt idx="31">
                  <c:v>808</c:v>
                </c:pt>
                <c:pt idx="32">
                  <c:v>782</c:v>
                </c:pt>
                <c:pt idx="33">
                  <c:v>963</c:v>
                </c:pt>
                <c:pt idx="34">
                  <c:v>724</c:v>
                </c:pt>
                <c:pt idx="35">
                  <c:v>658</c:v>
                </c:pt>
                <c:pt idx="36">
                  <c:v>552</c:v>
                </c:pt>
                <c:pt idx="37">
                  <c:v>522</c:v>
                </c:pt>
                <c:pt idx="38">
                  <c:v>534</c:v>
                </c:pt>
                <c:pt idx="39">
                  <c:v>508</c:v>
                </c:pt>
                <c:pt idx="40">
                  <c:v>517</c:v>
                </c:pt>
                <c:pt idx="41">
                  <c:v>456</c:v>
                </c:pt>
                <c:pt idx="42">
                  <c:v>449</c:v>
                </c:pt>
                <c:pt idx="43">
                  <c:v>301</c:v>
                </c:pt>
                <c:pt idx="44">
                  <c:v>251</c:v>
                </c:pt>
                <c:pt idx="45">
                  <c:v>204</c:v>
                </c:pt>
                <c:pt idx="46">
                  <c:v>123</c:v>
                </c:pt>
                <c:pt idx="47">
                  <c:v>155</c:v>
                </c:pt>
                <c:pt idx="48">
                  <c:v>176</c:v>
                </c:pt>
                <c:pt idx="49">
                  <c:v>148</c:v>
                </c:pt>
                <c:pt idx="50">
                  <c:v>145</c:v>
                </c:pt>
                <c:pt idx="51">
                  <c:v>134.21507</c:v>
                </c:pt>
                <c:pt idx="52">
                  <c:v>161.16879</c:v>
                </c:pt>
                <c:pt idx="53">
                  <c:v>189.49409000000003</c:v>
                </c:pt>
                <c:pt idx="54">
                  <c:v>168</c:v>
                </c:pt>
                <c:pt idx="55">
                  <c:v>188.16</c:v>
                </c:pt>
                <c:pt idx="56">
                  <c:v>210.74</c:v>
                </c:pt>
                <c:pt idx="57">
                  <c:v>236.03</c:v>
                </c:pt>
                <c:pt idx="58">
                  <c:v>264.35000000000002</c:v>
                </c:pt>
                <c:pt idx="59">
                  <c:v>272.55</c:v>
                </c:pt>
                <c:pt idx="60">
                  <c:v>272.55</c:v>
                </c:pt>
                <c:pt idx="61">
                  <c:v>272.55</c:v>
                </c:pt>
                <c:pt idx="62">
                  <c:v>272.55</c:v>
                </c:pt>
                <c:pt idx="63">
                  <c:v>272.55</c:v>
                </c:pt>
                <c:pt idx="64">
                  <c:v>272.55</c:v>
                </c:pt>
                <c:pt idx="65">
                  <c:v>272.55</c:v>
                </c:pt>
                <c:pt idx="66">
                  <c:v>272.55</c:v>
                </c:pt>
                <c:pt idx="67">
                  <c:v>272.55</c:v>
                </c:pt>
                <c:pt idx="68">
                  <c:v>272.55</c:v>
                </c:pt>
                <c:pt idx="69">
                  <c:v>272.55</c:v>
                </c:pt>
                <c:pt idx="70">
                  <c:v>272.55</c:v>
                </c:pt>
                <c:pt idx="71">
                  <c:v>272.55</c:v>
                </c:pt>
                <c:pt idx="72">
                  <c:v>272.55</c:v>
                </c:pt>
                <c:pt idx="73">
                  <c:v>272.55</c:v>
                </c:pt>
                <c:pt idx="74">
                  <c:v>272.55</c:v>
                </c:pt>
              </c:numCache>
            </c:numRef>
          </c:val>
          <c:extLst xmlns:c16r2="http://schemas.microsoft.com/office/drawing/2015/06/chart">
            <c:ext xmlns:c16="http://schemas.microsoft.com/office/drawing/2014/chart" uri="{C3380CC4-5D6E-409C-BE32-E72D297353CC}">
              <c16:uniqueId val="{00000000-F989-49D1-A350-4401882D4C3D}"/>
            </c:ext>
          </c:extLst>
        </c:ser>
        <c:dLbls>
          <c:showLegendKey val="0"/>
          <c:showVal val="0"/>
          <c:showCatName val="0"/>
          <c:showSerName val="0"/>
          <c:showPercent val="0"/>
          <c:showBubbleSize val="0"/>
        </c:dLbls>
        <c:gapWidth val="95"/>
        <c:overlap val="-27"/>
        <c:axId val="434197856"/>
        <c:axId val="434197464"/>
      </c:barChart>
      <c:catAx>
        <c:axId val="43419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34197464"/>
        <c:crosses val="autoZero"/>
        <c:auto val="1"/>
        <c:lblAlgn val="ctr"/>
        <c:lblOffset val="100"/>
        <c:noMultiLvlLbl val="0"/>
      </c:catAx>
      <c:valAx>
        <c:axId val="434197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19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下水道</c:v>
                </c:pt>
              </c:strCache>
            </c:strRef>
          </c:tx>
          <c:spPr>
            <a:solidFill>
              <a:schemeClr val="bg1">
                <a:lumMod val="50000"/>
              </a:schemeClr>
            </a:solidFill>
            <a:ln w="25370">
              <a:noFill/>
            </a:ln>
          </c:spPr>
          <c:invertIfNegative val="0"/>
          <c:dLbls>
            <c:spPr>
              <a:noFill/>
              <a:ln>
                <a:noFill/>
              </a:ln>
              <a:effectLst/>
            </c:spPr>
            <c:txPr>
              <a:bodyPr rot="-5400000" vert="horz"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Sheet1!$A$2:$A$44</c:f>
              <c:strCache>
                <c:ptCount val="43"/>
                <c:pt idx="0">
                  <c:v>大阪市</c:v>
                </c:pt>
                <c:pt idx="1">
                  <c:v>池田市</c:v>
                </c:pt>
                <c:pt idx="2">
                  <c:v>豊中市</c:v>
                </c:pt>
                <c:pt idx="3">
                  <c:v>吹田市</c:v>
                </c:pt>
                <c:pt idx="4">
                  <c:v>大東市</c:v>
                </c:pt>
                <c:pt idx="5">
                  <c:v>門真市</c:v>
                </c:pt>
                <c:pt idx="6">
                  <c:v>河南町</c:v>
                </c:pt>
                <c:pt idx="7">
                  <c:v>田尻町</c:v>
                </c:pt>
                <c:pt idx="8">
                  <c:v>貝塚市</c:v>
                </c:pt>
                <c:pt idx="9">
                  <c:v>茨木市</c:v>
                </c:pt>
                <c:pt idx="10">
                  <c:v>箕面市</c:v>
                </c:pt>
                <c:pt idx="11">
                  <c:v>高槻市</c:v>
                </c:pt>
                <c:pt idx="12">
                  <c:v>岬町</c:v>
                </c:pt>
                <c:pt idx="13">
                  <c:v>島本町</c:v>
                </c:pt>
                <c:pt idx="14">
                  <c:v>守口市</c:v>
                </c:pt>
                <c:pt idx="15">
                  <c:v>東大阪市</c:v>
                </c:pt>
                <c:pt idx="16">
                  <c:v>八尾市</c:v>
                </c:pt>
                <c:pt idx="17">
                  <c:v>四條畷市</c:v>
                </c:pt>
                <c:pt idx="18">
                  <c:v>大阪狭山市</c:v>
                </c:pt>
                <c:pt idx="19">
                  <c:v>羽曵野市</c:v>
                </c:pt>
                <c:pt idx="20">
                  <c:v>摂津市</c:v>
                </c:pt>
                <c:pt idx="21">
                  <c:v>和泉市</c:v>
                </c:pt>
                <c:pt idx="22">
                  <c:v>能勢町</c:v>
                </c:pt>
                <c:pt idx="23">
                  <c:v>河内長野市</c:v>
                </c:pt>
                <c:pt idx="24">
                  <c:v>寝屋川市</c:v>
                </c:pt>
                <c:pt idx="25">
                  <c:v>富田林市</c:v>
                </c:pt>
                <c:pt idx="26">
                  <c:v>藤井寺市</c:v>
                </c:pt>
                <c:pt idx="27">
                  <c:v>千早赤阪村</c:v>
                </c:pt>
                <c:pt idx="28">
                  <c:v>泉佐野市</c:v>
                </c:pt>
                <c:pt idx="29">
                  <c:v>豊能町</c:v>
                </c:pt>
                <c:pt idx="30">
                  <c:v>忠岡町</c:v>
                </c:pt>
                <c:pt idx="31">
                  <c:v>熊取町</c:v>
                </c:pt>
                <c:pt idx="32">
                  <c:v>太子町</c:v>
                </c:pt>
                <c:pt idx="33">
                  <c:v>高石市</c:v>
                </c:pt>
                <c:pt idx="34">
                  <c:v>交野市</c:v>
                </c:pt>
                <c:pt idx="35">
                  <c:v>枚方市</c:v>
                </c:pt>
                <c:pt idx="36">
                  <c:v>阪南市</c:v>
                </c:pt>
                <c:pt idx="37">
                  <c:v>柏原市</c:v>
                </c:pt>
                <c:pt idx="38">
                  <c:v>泉南市</c:v>
                </c:pt>
                <c:pt idx="39">
                  <c:v>松原市</c:v>
                </c:pt>
                <c:pt idx="40">
                  <c:v>岸和田市</c:v>
                </c:pt>
                <c:pt idx="41">
                  <c:v>堺市</c:v>
                </c:pt>
                <c:pt idx="42">
                  <c:v>泉大津市</c:v>
                </c:pt>
              </c:strCache>
            </c:strRef>
          </c:cat>
          <c:val>
            <c:numRef>
              <c:f>Sheet1!$B$2:$B$44</c:f>
              <c:numCache>
                <c:formatCode>General</c:formatCode>
                <c:ptCount val="43"/>
                <c:pt idx="0">
                  <c:v>1252</c:v>
                </c:pt>
                <c:pt idx="1">
                  <c:v>1328</c:v>
                </c:pt>
                <c:pt idx="2">
                  <c:v>1395</c:v>
                </c:pt>
                <c:pt idx="3">
                  <c:v>1580</c:v>
                </c:pt>
                <c:pt idx="4">
                  <c:v>1615</c:v>
                </c:pt>
                <c:pt idx="5">
                  <c:v>1749</c:v>
                </c:pt>
                <c:pt idx="6">
                  <c:v>1792</c:v>
                </c:pt>
                <c:pt idx="7">
                  <c:v>1800</c:v>
                </c:pt>
                <c:pt idx="8">
                  <c:v>1819</c:v>
                </c:pt>
                <c:pt idx="9">
                  <c:v>1890</c:v>
                </c:pt>
                <c:pt idx="10">
                  <c:v>1911</c:v>
                </c:pt>
                <c:pt idx="11">
                  <c:v>1929</c:v>
                </c:pt>
                <c:pt idx="12">
                  <c:v>1950</c:v>
                </c:pt>
                <c:pt idx="13">
                  <c:v>1987</c:v>
                </c:pt>
                <c:pt idx="14">
                  <c:v>2018</c:v>
                </c:pt>
                <c:pt idx="15">
                  <c:v>2049</c:v>
                </c:pt>
                <c:pt idx="16">
                  <c:v>2052</c:v>
                </c:pt>
                <c:pt idx="17">
                  <c:v>2166</c:v>
                </c:pt>
                <c:pt idx="18">
                  <c:v>2181</c:v>
                </c:pt>
                <c:pt idx="19">
                  <c:v>2190</c:v>
                </c:pt>
                <c:pt idx="20">
                  <c:v>2194</c:v>
                </c:pt>
                <c:pt idx="21">
                  <c:v>2203</c:v>
                </c:pt>
                <c:pt idx="22">
                  <c:v>2271</c:v>
                </c:pt>
                <c:pt idx="23">
                  <c:v>2289</c:v>
                </c:pt>
                <c:pt idx="24">
                  <c:v>2297</c:v>
                </c:pt>
                <c:pt idx="25">
                  <c:v>2339</c:v>
                </c:pt>
                <c:pt idx="26">
                  <c:v>2383</c:v>
                </c:pt>
                <c:pt idx="27">
                  <c:v>2397</c:v>
                </c:pt>
                <c:pt idx="28">
                  <c:v>2484</c:v>
                </c:pt>
                <c:pt idx="29">
                  <c:v>2484</c:v>
                </c:pt>
                <c:pt idx="30">
                  <c:v>2489</c:v>
                </c:pt>
                <c:pt idx="31">
                  <c:v>2490</c:v>
                </c:pt>
                <c:pt idx="32">
                  <c:v>2523</c:v>
                </c:pt>
                <c:pt idx="33">
                  <c:v>2531</c:v>
                </c:pt>
                <c:pt idx="34">
                  <c:v>2559</c:v>
                </c:pt>
                <c:pt idx="35">
                  <c:v>2570</c:v>
                </c:pt>
                <c:pt idx="36">
                  <c:v>2694</c:v>
                </c:pt>
                <c:pt idx="37">
                  <c:v>2754</c:v>
                </c:pt>
                <c:pt idx="38">
                  <c:v>2778</c:v>
                </c:pt>
                <c:pt idx="39">
                  <c:v>2816</c:v>
                </c:pt>
                <c:pt idx="40">
                  <c:v>2818</c:v>
                </c:pt>
                <c:pt idx="41">
                  <c:v>2824</c:v>
                </c:pt>
                <c:pt idx="42">
                  <c:v>2825</c:v>
                </c:pt>
              </c:numCache>
            </c:numRef>
          </c:val>
          <c:extLst xmlns:c16r2="http://schemas.microsoft.com/office/drawing/2015/06/chart">
            <c:ext xmlns:c16="http://schemas.microsoft.com/office/drawing/2014/chart" uri="{C3380CC4-5D6E-409C-BE32-E72D297353CC}">
              <c16:uniqueId val="{00000002-94D9-4962-B3D6-E1E7E6F004F7}"/>
            </c:ext>
          </c:extLst>
        </c:ser>
        <c:dLbls>
          <c:showLegendKey val="0"/>
          <c:showVal val="0"/>
          <c:showCatName val="0"/>
          <c:showSerName val="0"/>
          <c:showPercent val="0"/>
          <c:showBubbleSize val="0"/>
        </c:dLbls>
        <c:gapWidth val="90"/>
        <c:axId val="321620712"/>
        <c:axId val="321621888"/>
      </c:barChart>
      <c:catAx>
        <c:axId val="321620712"/>
        <c:scaling>
          <c:orientation val="minMax"/>
        </c:scaling>
        <c:delete val="0"/>
        <c:axPos val="b"/>
        <c:numFmt formatCode="General" sourceLinked="1"/>
        <c:majorTickMark val="none"/>
        <c:minorTickMark val="none"/>
        <c:tickLblPos val="nextTo"/>
        <c:spPr>
          <a:noFill/>
          <a:ln w="9489"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1621888"/>
        <c:crosses val="autoZero"/>
        <c:auto val="1"/>
        <c:lblAlgn val="ctr"/>
        <c:lblOffset val="100"/>
        <c:noMultiLvlLbl val="0"/>
      </c:catAx>
      <c:valAx>
        <c:axId val="321621888"/>
        <c:scaling>
          <c:orientation val="minMax"/>
        </c:scaling>
        <c:delete val="0"/>
        <c:axPos val="l"/>
        <c:majorGridlines>
          <c:spPr>
            <a:ln w="9489" cap="flat" cmpd="sng" algn="ctr">
              <a:noFill/>
              <a:round/>
            </a:ln>
            <a:effectLst/>
          </c:spPr>
        </c:majorGridlines>
        <c:numFmt formatCode="General" sourceLinked="1"/>
        <c:majorTickMark val="none"/>
        <c:minorTickMark val="none"/>
        <c:tickLblPos val="nextTo"/>
        <c:spPr>
          <a:ln w="9513">
            <a:noFill/>
          </a:ln>
        </c:spPr>
        <c:txPr>
          <a:bodyPr rot="-60000000" spcFirstLastPara="1" vertOverflow="ellipsis" vert="horz" wrap="square" anchor="ctr" anchorCtr="1"/>
          <a:lstStyle/>
          <a:p>
            <a:pPr>
              <a:defRPr sz="898"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21620712"/>
        <c:crosses val="autoZero"/>
        <c:crossBetween val="between"/>
      </c:valAx>
      <c:spPr>
        <a:noFill/>
        <a:ln w="25395">
          <a:noFill/>
        </a:ln>
      </c:spPr>
    </c:plotArea>
    <c:plotVisOnly val="1"/>
    <c:dispBlanksAs val="gap"/>
    <c:showDLblsOverMax val="0"/>
  </c:chart>
  <c:spPr>
    <a:noFill/>
    <a:ln>
      <a:noFill/>
    </a:ln>
  </c:spPr>
  <c:txPr>
    <a:bodyPr/>
    <a:lstStyle/>
    <a:p>
      <a:pPr>
        <a:defRPr sz="1097">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建設</c:v>
                </c:pt>
              </c:strCache>
            </c:strRef>
          </c:tx>
          <c:spPr>
            <a:solidFill>
              <a:schemeClr val="accent1"/>
            </a:solidFill>
            <a:ln>
              <a:noFill/>
            </a:ln>
            <a:effectLst/>
          </c:spPr>
          <c:invertIfNegative val="0"/>
          <c:cat>
            <c:numRef>
              <c:f>Sheet1!$A$2:$A$76</c:f>
              <c:numCache>
                <c:formatCode>General</c:formatCode>
                <c:ptCount val="7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pt idx="60">
                  <c:v>2025</c:v>
                </c:pt>
                <c:pt idx="61">
                  <c:v>2026</c:v>
                </c:pt>
                <c:pt idx="62">
                  <c:v>2027</c:v>
                </c:pt>
                <c:pt idx="63">
                  <c:v>2028</c:v>
                </c:pt>
                <c:pt idx="64">
                  <c:v>2029</c:v>
                </c:pt>
                <c:pt idx="65">
                  <c:v>2030</c:v>
                </c:pt>
                <c:pt idx="66">
                  <c:v>2031</c:v>
                </c:pt>
                <c:pt idx="67">
                  <c:v>2032</c:v>
                </c:pt>
                <c:pt idx="68">
                  <c:v>2033</c:v>
                </c:pt>
                <c:pt idx="69">
                  <c:v>2034</c:v>
                </c:pt>
                <c:pt idx="70">
                  <c:v>2035</c:v>
                </c:pt>
                <c:pt idx="71">
                  <c:v>2036</c:v>
                </c:pt>
                <c:pt idx="72">
                  <c:v>2037</c:v>
                </c:pt>
                <c:pt idx="73">
                  <c:v>2038</c:v>
                </c:pt>
                <c:pt idx="74">
                  <c:v>2039</c:v>
                </c:pt>
              </c:numCache>
            </c:numRef>
          </c:cat>
          <c:val>
            <c:numRef>
              <c:f>Sheet1!$B$2:$B$76</c:f>
              <c:numCache>
                <c:formatCode>General</c:formatCode>
                <c:ptCount val="75"/>
                <c:pt idx="0">
                  <c:v>92</c:v>
                </c:pt>
                <c:pt idx="1">
                  <c:v>79</c:v>
                </c:pt>
                <c:pt idx="2">
                  <c:v>109</c:v>
                </c:pt>
                <c:pt idx="3">
                  <c:v>119</c:v>
                </c:pt>
                <c:pt idx="4">
                  <c:v>143</c:v>
                </c:pt>
                <c:pt idx="5">
                  <c:v>169</c:v>
                </c:pt>
                <c:pt idx="6">
                  <c:v>223</c:v>
                </c:pt>
                <c:pt idx="7">
                  <c:v>255</c:v>
                </c:pt>
                <c:pt idx="8">
                  <c:v>234</c:v>
                </c:pt>
                <c:pt idx="9">
                  <c:v>298</c:v>
                </c:pt>
                <c:pt idx="10">
                  <c:v>348</c:v>
                </c:pt>
                <c:pt idx="11">
                  <c:v>358</c:v>
                </c:pt>
                <c:pt idx="12">
                  <c:v>381</c:v>
                </c:pt>
                <c:pt idx="13">
                  <c:v>365</c:v>
                </c:pt>
                <c:pt idx="14">
                  <c:v>380</c:v>
                </c:pt>
                <c:pt idx="15">
                  <c:v>353</c:v>
                </c:pt>
                <c:pt idx="16">
                  <c:v>407</c:v>
                </c:pt>
                <c:pt idx="17">
                  <c:v>350</c:v>
                </c:pt>
                <c:pt idx="18">
                  <c:v>394</c:v>
                </c:pt>
                <c:pt idx="19">
                  <c:v>368</c:v>
                </c:pt>
                <c:pt idx="20">
                  <c:v>393</c:v>
                </c:pt>
                <c:pt idx="21">
                  <c:v>418</c:v>
                </c:pt>
                <c:pt idx="22">
                  <c:v>442</c:v>
                </c:pt>
                <c:pt idx="23">
                  <c:v>429</c:v>
                </c:pt>
                <c:pt idx="24">
                  <c:v>423</c:v>
                </c:pt>
                <c:pt idx="25">
                  <c:v>439</c:v>
                </c:pt>
                <c:pt idx="26">
                  <c:v>468</c:v>
                </c:pt>
                <c:pt idx="27">
                  <c:v>681</c:v>
                </c:pt>
                <c:pt idx="28">
                  <c:v>705</c:v>
                </c:pt>
                <c:pt idx="29">
                  <c:v>595</c:v>
                </c:pt>
                <c:pt idx="30">
                  <c:v>678</c:v>
                </c:pt>
                <c:pt idx="31">
                  <c:v>754</c:v>
                </c:pt>
                <c:pt idx="32">
                  <c:v>592</c:v>
                </c:pt>
                <c:pt idx="33">
                  <c:v>652</c:v>
                </c:pt>
                <c:pt idx="34">
                  <c:v>811</c:v>
                </c:pt>
                <c:pt idx="35">
                  <c:v>709</c:v>
                </c:pt>
                <c:pt idx="36">
                  <c:v>692</c:v>
                </c:pt>
                <c:pt idx="37">
                  <c:v>700</c:v>
                </c:pt>
                <c:pt idx="38">
                  <c:v>593</c:v>
                </c:pt>
                <c:pt idx="39">
                  <c:v>487</c:v>
                </c:pt>
                <c:pt idx="40">
                  <c:v>432</c:v>
                </c:pt>
                <c:pt idx="41">
                  <c:v>329</c:v>
                </c:pt>
                <c:pt idx="42">
                  <c:v>339</c:v>
                </c:pt>
                <c:pt idx="43">
                  <c:v>441</c:v>
                </c:pt>
                <c:pt idx="44">
                  <c:v>400</c:v>
                </c:pt>
                <c:pt idx="45">
                  <c:v>385</c:v>
                </c:pt>
                <c:pt idx="46">
                  <c:v>408</c:v>
                </c:pt>
                <c:pt idx="47">
                  <c:v>356</c:v>
                </c:pt>
                <c:pt idx="48">
                  <c:v>330</c:v>
                </c:pt>
                <c:pt idx="49">
                  <c:v>424</c:v>
                </c:pt>
                <c:pt idx="50">
                  <c:v>389</c:v>
                </c:pt>
                <c:pt idx="51">
                  <c:v>401</c:v>
                </c:pt>
                <c:pt idx="52">
                  <c:v>536</c:v>
                </c:pt>
                <c:pt idx="53">
                  <c:v>545</c:v>
                </c:pt>
                <c:pt idx="54">
                  <c:v>546</c:v>
                </c:pt>
                <c:pt idx="55">
                  <c:v>541</c:v>
                </c:pt>
                <c:pt idx="56">
                  <c:v>527</c:v>
                </c:pt>
                <c:pt idx="57">
                  <c:v>527</c:v>
                </c:pt>
                <c:pt idx="58">
                  <c:v>506</c:v>
                </c:pt>
                <c:pt idx="59">
                  <c:v>534</c:v>
                </c:pt>
                <c:pt idx="60">
                  <c:v>534</c:v>
                </c:pt>
                <c:pt idx="61">
                  <c:v>534</c:v>
                </c:pt>
                <c:pt idx="62">
                  <c:v>534</c:v>
                </c:pt>
                <c:pt idx="63">
                  <c:v>534</c:v>
                </c:pt>
                <c:pt idx="64">
                  <c:v>534</c:v>
                </c:pt>
                <c:pt idx="65">
                  <c:v>534</c:v>
                </c:pt>
                <c:pt idx="66">
                  <c:v>534</c:v>
                </c:pt>
                <c:pt idx="67">
                  <c:v>534</c:v>
                </c:pt>
                <c:pt idx="68">
                  <c:v>534</c:v>
                </c:pt>
                <c:pt idx="69">
                  <c:v>534</c:v>
                </c:pt>
                <c:pt idx="70">
                  <c:v>534</c:v>
                </c:pt>
                <c:pt idx="71">
                  <c:v>534</c:v>
                </c:pt>
                <c:pt idx="72">
                  <c:v>534</c:v>
                </c:pt>
                <c:pt idx="73">
                  <c:v>534</c:v>
                </c:pt>
                <c:pt idx="74">
                  <c:v>534</c:v>
                </c:pt>
              </c:numCache>
            </c:numRef>
          </c:val>
          <c:extLst xmlns:c16r2="http://schemas.microsoft.com/office/drawing/2015/06/chart">
            <c:ext xmlns:c16="http://schemas.microsoft.com/office/drawing/2014/chart" uri="{C3380CC4-5D6E-409C-BE32-E72D297353CC}">
              <c16:uniqueId val="{00000000-F989-49D1-A350-4401882D4C3D}"/>
            </c:ext>
          </c:extLst>
        </c:ser>
        <c:dLbls>
          <c:showLegendKey val="0"/>
          <c:showVal val="0"/>
          <c:showCatName val="0"/>
          <c:showSerName val="0"/>
          <c:showPercent val="0"/>
          <c:showBubbleSize val="0"/>
        </c:dLbls>
        <c:gapWidth val="95"/>
        <c:overlap val="-27"/>
        <c:axId val="434196288"/>
        <c:axId val="434199424"/>
      </c:barChart>
      <c:catAx>
        <c:axId val="43419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34199424"/>
        <c:crosses val="autoZero"/>
        <c:auto val="1"/>
        <c:lblAlgn val="ctr"/>
        <c:lblOffset val="100"/>
        <c:noMultiLvlLbl val="0"/>
      </c:catAx>
      <c:valAx>
        <c:axId val="434199424"/>
        <c:scaling>
          <c:orientation val="minMax"/>
          <c:max val="1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419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人口当たり</c:v>
                </c:pt>
              </c:strCache>
            </c:strRef>
          </c:tx>
          <c:spPr>
            <a:solidFill>
              <a:schemeClr val="tx2">
                <a:lumMod val="20000"/>
                <a:lumOff val="80000"/>
              </a:schemeClr>
            </a:solidFill>
            <a:ln>
              <a:solidFill>
                <a:schemeClr val="tx2"/>
              </a:solidFill>
            </a:ln>
            <a:effectLst/>
          </c:spPr>
          <c:invertIfNegative val="0"/>
          <c:dPt>
            <c:idx val="4"/>
            <c:invertIfNegative val="0"/>
            <c:bubble3D val="0"/>
            <c:spPr>
              <a:solidFill>
                <a:schemeClr val="tx2">
                  <a:lumMod val="60000"/>
                  <a:lumOff val="40000"/>
                </a:schemeClr>
              </a:solidFill>
              <a:ln>
                <a:solidFill>
                  <a:schemeClr val="tx2"/>
                </a:solidFill>
              </a:ln>
              <a:effectLst/>
            </c:spPr>
          </c:dPt>
          <c:dLbls>
            <c:numFmt formatCode="#,##0_);[Red]\(#,##0\)" sourceLinked="0"/>
            <c:spPr>
              <a:noFill/>
              <a:ln>
                <a:noFill/>
              </a:ln>
              <a:effectLst/>
            </c:spPr>
            <c:txPr>
              <a:bodyPr rot="-2880000" spcFirstLastPara="1" vertOverflow="ellipsis"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埼玉県</c:v>
                </c:pt>
                <c:pt idx="1">
                  <c:v>東京都</c:v>
                </c:pt>
                <c:pt idx="2">
                  <c:v>神奈川県</c:v>
                </c:pt>
                <c:pt idx="3">
                  <c:v>愛知県</c:v>
                </c:pt>
                <c:pt idx="4">
                  <c:v>大阪府</c:v>
                </c:pt>
                <c:pt idx="5">
                  <c:v>兵庫県</c:v>
                </c:pt>
              </c:strCache>
            </c:strRef>
          </c:cat>
          <c:val>
            <c:numRef>
              <c:f>Sheet1!$B$2:$B$7</c:f>
              <c:numCache>
                <c:formatCode>General</c:formatCode>
                <c:ptCount val="6"/>
                <c:pt idx="0">
                  <c:v>15095</c:v>
                </c:pt>
                <c:pt idx="1">
                  <c:v>12061</c:v>
                </c:pt>
                <c:pt idx="2">
                  <c:v>16217</c:v>
                </c:pt>
                <c:pt idx="3">
                  <c:v>51566</c:v>
                </c:pt>
                <c:pt idx="4">
                  <c:v>41994</c:v>
                </c:pt>
                <c:pt idx="5">
                  <c:v>45630</c:v>
                </c:pt>
              </c:numCache>
            </c:numRef>
          </c:val>
        </c:ser>
        <c:dLbls>
          <c:showLegendKey val="0"/>
          <c:showVal val="0"/>
          <c:showCatName val="0"/>
          <c:showSerName val="0"/>
          <c:showPercent val="0"/>
          <c:showBubbleSize val="0"/>
        </c:dLbls>
        <c:gapWidth val="80"/>
        <c:overlap val="-27"/>
        <c:axId val="434198640"/>
        <c:axId val="434200208"/>
      </c:barChart>
      <c:catAx>
        <c:axId val="43419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4200208"/>
        <c:crosses val="autoZero"/>
        <c:auto val="1"/>
        <c:lblAlgn val="ctr"/>
        <c:lblOffset val="100"/>
        <c:noMultiLvlLbl val="0"/>
      </c:catAx>
      <c:valAx>
        <c:axId val="43420020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419864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人口当たり</c:v>
                </c:pt>
              </c:strCache>
            </c:strRef>
          </c:tx>
          <c:spPr>
            <a:solidFill>
              <a:schemeClr val="tx2">
                <a:lumMod val="20000"/>
                <a:lumOff val="80000"/>
              </a:schemeClr>
            </a:solidFill>
            <a:ln>
              <a:solidFill>
                <a:schemeClr val="tx2"/>
              </a:solidFill>
            </a:ln>
            <a:effectLst/>
          </c:spPr>
          <c:invertIfNegative val="0"/>
          <c:dPt>
            <c:idx val="4"/>
            <c:invertIfNegative val="0"/>
            <c:bubble3D val="0"/>
            <c:spPr>
              <a:solidFill>
                <a:schemeClr val="tx2">
                  <a:lumMod val="60000"/>
                  <a:lumOff val="40000"/>
                </a:schemeClr>
              </a:solidFill>
              <a:ln>
                <a:solidFill>
                  <a:schemeClr val="tx2"/>
                </a:solidFill>
              </a:ln>
              <a:effectLst/>
            </c:spPr>
          </c:dPt>
          <c:dLbls>
            <c:numFmt formatCode="#,##0_);[Red]\(#,##0\)" sourceLinked="0"/>
            <c:spPr>
              <a:noFill/>
              <a:ln>
                <a:noFill/>
              </a:ln>
              <a:effectLst/>
            </c:spPr>
            <c:txPr>
              <a:bodyPr rot="-3360000" spcFirstLastPara="1" vertOverflow="ellipsis"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さいたま市</c:v>
                </c:pt>
                <c:pt idx="1">
                  <c:v>東京都</c:v>
                </c:pt>
                <c:pt idx="2">
                  <c:v>横浜市</c:v>
                </c:pt>
                <c:pt idx="3">
                  <c:v>名古屋市</c:v>
                </c:pt>
                <c:pt idx="4">
                  <c:v>大阪市</c:v>
                </c:pt>
                <c:pt idx="5">
                  <c:v>神戸市</c:v>
                </c:pt>
              </c:strCache>
            </c:strRef>
          </c:cat>
          <c:val>
            <c:numRef>
              <c:f>Sheet1!$B$2:$B$7</c:f>
              <c:numCache>
                <c:formatCode>General</c:formatCode>
                <c:ptCount val="6"/>
                <c:pt idx="0">
                  <c:v>143347</c:v>
                </c:pt>
                <c:pt idx="1">
                  <c:v>152050</c:v>
                </c:pt>
                <c:pt idx="2">
                  <c:v>191113</c:v>
                </c:pt>
                <c:pt idx="3">
                  <c:v>196701</c:v>
                </c:pt>
                <c:pt idx="4">
                  <c:v>164902</c:v>
                </c:pt>
                <c:pt idx="5">
                  <c:v>85876</c:v>
                </c:pt>
              </c:numCache>
            </c:numRef>
          </c:val>
        </c:ser>
        <c:dLbls>
          <c:showLegendKey val="0"/>
          <c:showVal val="0"/>
          <c:showCatName val="0"/>
          <c:showSerName val="0"/>
          <c:showPercent val="0"/>
          <c:showBubbleSize val="0"/>
        </c:dLbls>
        <c:gapWidth val="80"/>
        <c:overlap val="-27"/>
        <c:axId val="434197072"/>
        <c:axId val="434199032"/>
      </c:barChart>
      <c:catAx>
        <c:axId val="43419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4199032"/>
        <c:crosses val="autoZero"/>
        <c:auto val="1"/>
        <c:lblAlgn val="ctr"/>
        <c:lblOffset val="100"/>
        <c:noMultiLvlLbl val="0"/>
      </c:catAx>
      <c:valAx>
        <c:axId val="43419903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34197072"/>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39769183290405E-2"/>
          <c:y val="2.9516760042534958E-2"/>
          <c:w val="0.91063669627294008"/>
          <c:h val="0.90267331407621376"/>
        </c:manualLayout>
      </c:layout>
      <c:bubbleChart>
        <c:varyColors val="0"/>
        <c:ser>
          <c:idx val="0"/>
          <c:order val="0"/>
          <c:tx>
            <c:strRef>
              <c:f>Sheet1!$B$1</c:f>
              <c:strCache>
                <c:ptCount val="1"/>
                <c:pt idx="0">
                  <c:v>下水道料金</c:v>
                </c:pt>
              </c:strCache>
            </c:strRef>
          </c:tx>
          <c:spPr>
            <a:solidFill>
              <a:schemeClr val="accent1">
                <a:lumMod val="20000"/>
                <a:lumOff val="80000"/>
              </a:schemeClr>
            </a:solidFill>
            <a:ln>
              <a:solidFill>
                <a:schemeClr val="tx2"/>
              </a:solidFill>
            </a:ln>
          </c:spPr>
          <c:invertIfNegative val="0"/>
          <c:dPt>
            <c:idx val="0"/>
            <c:invertIfNegative val="0"/>
            <c:bubble3D val="0"/>
            <c:spPr>
              <a:solidFill>
                <a:schemeClr val="accent1"/>
              </a:solidFill>
              <a:ln>
                <a:solidFill>
                  <a:schemeClr val="tx2"/>
                </a:solidFill>
              </a:ln>
            </c:spPr>
          </c:dPt>
          <c:dPt>
            <c:idx val="30"/>
            <c:invertIfNegative val="0"/>
            <c:bubble3D val="0"/>
          </c:dPt>
          <c:dPt>
            <c:idx val="43"/>
            <c:invertIfNegative val="0"/>
            <c:bubble3D val="0"/>
            <c:spPr>
              <a:solidFill>
                <a:schemeClr val="accent1"/>
              </a:solidFill>
              <a:ln>
                <a:solidFill>
                  <a:schemeClr val="tx2"/>
                </a:solidFill>
              </a:ln>
            </c:spPr>
          </c:dPt>
          <c:dPt>
            <c:idx val="63"/>
            <c:invertIfNegative val="0"/>
            <c:bubble3D val="0"/>
          </c:dPt>
          <c:dPt>
            <c:idx val="66"/>
            <c:invertIfNegative val="0"/>
            <c:bubble3D val="0"/>
          </c:dPt>
          <c:dPt>
            <c:idx val="71"/>
            <c:invertIfNegative val="0"/>
            <c:bubble3D val="0"/>
          </c:dPt>
          <c:dPt>
            <c:idx val="72"/>
            <c:invertIfNegative val="0"/>
            <c:bubble3D val="0"/>
            <c:spPr>
              <a:solidFill>
                <a:schemeClr val="accent1"/>
              </a:solidFill>
              <a:ln>
                <a:solidFill>
                  <a:schemeClr val="tx2"/>
                </a:solidFill>
              </a:ln>
            </c:spPr>
          </c:dPt>
          <c:dPt>
            <c:idx val="79"/>
            <c:invertIfNegative val="0"/>
            <c:bubble3D val="0"/>
          </c:dPt>
          <c:dPt>
            <c:idx val="81"/>
            <c:invertIfNegative val="0"/>
            <c:bubble3D val="0"/>
          </c:dPt>
          <c:dPt>
            <c:idx val="98"/>
            <c:invertIfNegative val="0"/>
            <c:bubble3D val="0"/>
          </c:dPt>
          <c:dPt>
            <c:idx val="104"/>
            <c:invertIfNegative val="0"/>
            <c:bubble3D val="0"/>
            <c:spPr>
              <a:solidFill>
                <a:schemeClr val="accent1"/>
              </a:solidFill>
              <a:ln>
                <a:solidFill>
                  <a:schemeClr val="tx2"/>
                </a:solidFill>
              </a:ln>
            </c:spPr>
          </c:dPt>
          <c:dPt>
            <c:idx val="113"/>
            <c:invertIfNegative val="0"/>
            <c:bubble3D val="0"/>
          </c:dPt>
          <c:dPt>
            <c:idx val="115"/>
            <c:invertIfNegative val="0"/>
            <c:bubble3D val="0"/>
          </c:dPt>
          <c:dPt>
            <c:idx val="146"/>
            <c:invertIfNegative val="0"/>
            <c:bubble3D val="0"/>
          </c:dPt>
          <c:dPt>
            <c:idx val="153"/>
            <c:invertIfNegative val="0"/>
            <c:bubble3D val="0"/>
          </c:dPt>
          <c:dPt>
            <c:idx val="154"/>
            <c:invertIfNegative val="0"/>
            <c:bubble3D val="0"/>
          </c:dPt>
          <c:dPt>
            <c:idx val="158"/>
            <c:invertIfNegative val="0"/>
            <c:bubble3D val="0"/>
            <c:spPr>
              <a:solidFill>
                <a:schemeClr val="accent1"/>
              </a:solidFill>
              <a:ln>
                <a:solidFill>
                  <a:schemeClr val="tx2"/>
                </a:solidFill>
              </a:ln>
            </c:spPr>
          </c:dPt>
          <c:dPt>
            <c:idx val="170"/>
            <c:invertIfNegative val="0"/>
            <c:bubble3D val="0"/>
          </c:dPt>
          <c:dPt>
            <c:idx val="176"/>
            <c:invertIfNegative val="0"/>
            <c:bubble3D val="0"/>
          </c:dPt>
          <c:dPt>
            <c:idx val="208"/>
            <c:invertIfNegative val="0"/>
            <c:bubble3D val="0"/>
            <c:spPr>
              <a:solidFill>
                <a:schemeClr val="accent1"/>
              </a:solidFill>
              <a:ln>
                <a:solidFill>
                  <a:schemeClr val="tx2"/>
                </a:solidFill>
              </a:ln>
            </c:spPr>
          </c:dPt>
          <c:xVal>
            <c:numRef>
              <c:f>Sheet1!$A$2:$A$247</c:f>
              <c:numCache>
                <c:formatCode>General</c:formatCode>
                <c:ptCount val="24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c:v>
                </c:pt>
                <c:pt idx="241">
                  <c:v>6</c:v>
                </c:pt>
                <c:pt idx="242">
                  <c:v>6</c:v>
                </c:pt>
                <c:pt idx="243">
                  <c:v>6</c:v>
                </c:pt>
                <c:pt idx="244">
                  <c:v>6</c:v>
                </c:pt>
                <c:pt idx="245">
                  <c:v>6</c:v>
                </c:pt>
              </c:numCache>
            </c:numRef>
          </c:xVal>
          <c:yVal>
            <c:numRef>
              <c:f>Sheet1!$B$2:$B$247</c:f>
              <c:numCache>
                <c:formatCode>#,##0_ </c:formatCode>
                <c:ptCount val="246"/>
                <c:pt idx="0">
                  <c:v>1252</c:v>
                </c:pt>
                <c:pt idx="1">
                  <c:v>2824</c:v>
                </c:pt>
                <c:pt idx="2">
                  <c:v>1328</c:v>
                </c:pt>
                <c:pt idx="3">
                  <c:v>1911</c:v>
                </c:pt>
                <c:pt idx="4">
                  <c:v>1395</c:v>
                </c:pt>
                <c:pt idx="5">
                  <c:v>1580</c:v>
                </c:pt>
                <c:pt idx="6">
                  <c:v>2194</c:v>
                </c:pt>
                <c:pt idx="7">
                  <c:v>1890</c:v>
                </c:pt>
                <c:pt idx="8">
                  <c:v>1929</c:v>
                </c:pt>
                <c:pt idx="9">
                  <c:v>1987</c:v>
                </c:pt>
                <c:pt idx="10">
                  <c:v>2570</c:v>
                </c:pt>
                <c:pt idx="11">
                  <c:v>2297</c:v>
                </c:pt>
                <c:pt idx="12">
                  <c:v>2018</c:v>
                </c:pt>
                <c:pt idx="13">
                  <c:v>1749</c:v>
                </c:pt>
                <c:pt idx="14">
                  <c:v>1615</c:v>
                </c:pt>
                <c:pt idx="15">
                  <c:v>2559</c:v>
                </c:pt>
                <c:pt idx="16">
                  <c:v>2166</c:v>
                </c:pt>
                <c:pt idx="17">
                  <c:v>2049</c:v>
                </c:pt>
                <c:pt idx="18">
                  <c:v>2052</c:v>
                </c:pt>
                <c:pt idx="19">
                  <c:v>2754</c:v>
                </c:pt>
                <c:pt idx="20">
                  <c:v>2816</c:v>
                </c:pt>
                <c:pt idx="21">
                  <c:v>2190</c:v>
                </c:pt>
                <c:pt idx="22">
                  <c:v>2383</c:v>
                </c:pt>
                <c:pt idx="23">
                  <c:v>2181</c:v>
                </c:pt>
                <c:pt idx="24">
                  <c:v>2339</c:v>
                </c:pt>
                <c:pt idx="25">
                  <c:v>2289</c:v>
                </c:pt>
                <c:pt idx="26">
                  <c:v>1792</c:v>
                </c:pt>
                <c:pt idx="27">
                  <c:v>2397</c:v>
                </c:pt>
                <c:pt idx="28">
                  <c:v>2523</c:v>
                </c:pt>
                <c:pt idx="29">
                  <c:v>2203</c:v>
                </c:pt>
                <c:pt idx="30">
                  <c:v>2825</c:v>
                </c:pt>
                <c:pt idx="31">
                  <c:v>2531</c:v>
                </c:pt>
                <c:pt idx="32">
                  <c:v>2489</c:v>
                </c:pt>
                <c:pt idx="33">
                  <c:v>2818</c:v>
                </c:pt>
                <c:pt idx="34">
                  <c:v>1819</c:v>
                </c:pt>
                <c:pt idx="35">
                  <c:v>2484</c:v>
                </c:pt>
                <c:pt idx="36">
                  <c:v>2490</c:v>
                </c:pt>
                <c:pt idx="37">
                  <c:v>1800</c:v>
                </c:pt>
                <c:pt idx="38">
                  <c:v>2778</c:v>
                </c:pt>
                <c:pt idx="39">
                  <c:v>1950</c:v>
                </c:pt>
                <c:pt idx="40">
                  <c:v>2694</c:v>
                </c:pt>
                <c:pt idx="41">
                  <c:v>2484</c:v>
                </c:pt>
                <c:pt idx="42">
                  <c:v>2271</c:v>
                </c:pt>
                <c:pt idx="43">
                  <c:v>2030</c:v>
                </c:pt>
                <c:pt idx="44">
                  <c:v>2030</c:v>
                </c:pt>
                <c:pt idx="45">
                  <c:v>1382</c:v>
                </c:pt>
                <c:pt idx="46">
                  <c:v>1134</c:v>
                </c:pt>
                <c:pt idx="47">
                  <c:v>1235</c:v>
                </c:pt>
                <c:pt idx="48">
                  <c:v>2087</c:v>
                </c:pt>
                <c:pt idx="49">
                  <c:v>892</c:v>
                </c:pt>
                <c:pt idx="50">
                  <c:v>1323</c:v>
                </c:pt>
                <c:pt idx="51">
                  <c:v>1252</c:v>
                </c:pt>
                <c:pt idx="52">
                  <c:v>2030</c:v>
                </c:pt>
                <c:pt idx="53">
                  <c:v>1134</c:v>
                </c:pt>
                <c:pt idx="54">
                  <c:v>1625</c:v>
                </c:pt>
                <c:pt idx="55">
                  <c:v>2030</c:v>
                </c:pt>
                <c:pt idx="56">
                  <c:v>1684</c:v>
                </c:pt>
                <c:pt idx="57">
                  <c:v>1688</c:v>
                </c:pt>
                <c:pt idx="58">
                  <c:v>1771</c:v>
                </c:pt>
                <c:pt idx="59">
                  <c:v>1036</c:v>
                </c:pt>
                <c:pt idx="60">
                  <c:v>1509</c:v>
                </c:pt>
                <c:pt idx="61">
                  <c:v>1620</c:v>
                </c:pt>
                <c:pt idx="62">
                  <c:v>1883</c:v>
                </c:pt>
                <c:pt idx="63">
                  <c:v>2095</c:v>
                </c:pt>
                <c:pt idx="64">
                  <c:v>1386</c:v>
                </c:pt>
                <c:pt idx="65">
                  <c:v>2030</c:v>
                </c:pt>
                <c:pt idx="66">
                  <c:v>2030</c:v>
                </c:pt>
                <c:pt idx="67">
                  <c:v>1157</c:v>
                </c:pt>
                <c:pt idx="68">
                  <c:v>1976</c:v>
                </c:pt>
                <c:pt idx="69">
                  <c:v>1583</c:v>
                </c:pt>
                <c:pt idx="70">
                  <c:v>1571</c:v>
                </c:pt>
                <c:pt idx="71">
                  <c:v>1976</c:v>
                </c:pt>
                <c:pt idx="72">
                  <c:v>1998</c:v>
                </c:pt>
                <c:pt idx="73">
                  <c:v>2116</c:v>
                </c:pt>
                <c:pt idx="74">
                  <c:v>1999</c:v>
                </c:pt>
                <c:pt idx="75">
                  <c:v>2398</c:v>
                </c:pt>
                <c:pt idx="76">
                  <c:v>2063</c:v>
                </c:pt>
                <c:pt idx="77">
                  <c:v>1844</c:v>
                </c:pt>
                <c:pt idx="78">
                  <c:v>1942</c:v>
                </c:pt>
                <c:pt idx="79">
                  <c:v>1998</c:v>
                </c:pt>
                <c:pt idx="80">
                  <c:v>2260</c:v>
                </c:pt>
                <c:pt idx="81">
                  <c:v>2589</c:v>
                </c:pt>
                <c:pt idx="82">
                  <c:v>1760</c:v>
                </c:pt>
                <c:pt idx="83">
                  <c:v>2868</c:v>
                </c:pt>
                <c:pt idx="84">
                  <c:v>2322</c:v>
                </c:pt>
                <c:pt idx="85">
                  <c:v>1938</c:v>
                </c:pt>
                <c:pt idx="86">
                  <c:v>1994</c:v>
                </c:pt>
                <c:pt idx="87">
                  <c:v>2289</c:v>
                </c:pt>
                <c:pt idx="88">
                  <c:v>1763</c:v>
                </c:pt>
                <c:pt idx="89">
                  <c:v>1938</c:v>
                </c:pt>
                <c:pt idx="90">
                  <c:v>1494</c:v>
                </c:pt>
                <c:pt idx="91">
                  <c:v>2060</c:v>
                </c:pt>
                <c:pt idx="92">
                  <c:v>2203</c:v>
                </c:pt>
                <c:pt idx="93">
                  <c:v>2231</c:v>
                </c:pt>
                <c:pt idx="94">
                  <c:v>2345</c:v>
                </c:pt>
                <c:pt idx="95">
                  <c:v>1296</c:v>
                </c:pt>
                <c:pt idx="96">
                  <c:v>1792</c:v>
                </c:pt>
                <c:pt idx="97">
                  <c:v>1723</c:v>
                </c:pt>
                <c:pt idx="98">
                  <c:v>1188</c:v>
                </c:pt>
                <c:pt idx="99">
                  <c:v>1654</c:v>
                </c:pt>
                <c:pt idx="100">
                  <c:v>2008</c:v>
                </c:pt>
                <c:pt idx="101">
                  <c:v>3341</c:v>
                </c:pt>
                <c:pt idx="102">
                  <c:v>2740</c:v>
                </c:pt>
                <c:pt idx="103">
                  <c:v>2077</c:v>
                </c:pt>
                <c:pt idx="104">
                  <c:v>2414</c:v>
                </c:pt>
                <c:pt idx="105">
                  <c:v>1566</c:v>
                </c:pt>
                <c:pt idx="106">
                  <c:v>1277</c:v>
                </c:pt>
                <c:pt idx="107">
                  <c:v>1915</c:v>
                </c:pt>
                <c:pt idx="108">
                  <c:v>2127</c:v>
                </c:pt>
                <c:pt idx="109">
                  <c:v>1944</c:v>
                </c:pt>
                <c:pt idx="110">
                  <c:v>1404</c:v>
                </c:pt>
                <c:pt idx="111">
                  <c:v>2268</c:v>
                </c:pt>
                <c:pt idx="112">
                  <c:v>1512</c:v>
                </c:pt>
                <c:pt idx="113">
                  <c:v>777</c:v>
                </c:pt>
                <c:pt idx="114">
                  <c:v>1782</c:v>
                </c:pt>
                <c:pt idx="115">
                  <c:v>2214</c:v>
                </c:pt>
                <c:pt idx="116">
                  <c:v>1239</c:v>
                </c:pt>
                <c:pt idx="117">
                  <c:v>1620</c:v>
                </c:pt>
                <c:pt idx="118">
                  <c:v>2710</c:v>
                </c:pt>
                <c:pt idx="119">
                  <c:v>2127</c:v>
                </c:pt>
                <c:pt idx="120">
                  <c:v>2005</c:v>
                </c:pt>
                <c:pt idx="121">
                  <c:v>1393</c:v>
                </c:pt>
                <c:pt idx="122">
                  <c:v>1998</c:v>
                </c:pt>
                <c:pt idx="123">
                  <c:v>1620</c:v>
                </c:pt>
                <c:pt idx="124">
                  <c:v>2656</c:v>
                </c:pt>
                <c:pt idx="125">
                  <c:v>1998</c:v>
                </c:pt>
                <c:pt idx="126">
                  <c:v>1890</c:v>
                </c:pt>
                <c:pt idx="127">
                  <c:v>2116</c:v>
                </c:pt>
                <c:pt idx="128">
                  <c:v>1803</c:v>
                </c:pt>
                <c:pt idx="129">
                  <c:v>2100</c:v>
                </c:pt>
                <c:pt idx="130">
                  <c:v>1285</c:v>
                </c:pt>
                <c:pt idx="131">
                  <c:v>1134</c:v>
                </c:pt>
                <c:pt idx="132">
                  <c:v>1609</c:v>
                </c:pt>
                <c:pt idx="133">
                  <c:v>1944</c:v>
                </c:pt>
                <c:pt idx="134">
                  <c:v>1836</c:v>
                </c:pt>
                <c:pt idx="135">
                  <c:v>1944</c:v>
                </c:pt>
                <c:pt idx="136">
                  <c:v>1663</c:v>
                </c:pt>
                <c:pt idx="137">
                  <c:v>1566</c:v>
                </c:pt>
                <c:pt idx="138">
                  <c:v>1940</c:v>
                </c:pt>
                <c:pt idx="139">
                  <c:v>1566</c:v>
                </c:pt>
                <c:pt idx="140">
                  <c:v>1836</c:v>
                </c:pt>
                <c:pt idx="141">
                  <c:v>1346</c:v>
                </c:pt>
                <c:pt idx="142">
                  <c:v>2032</c:v>
                </c:pt>
                <c:pt idx="143">
                  <c:v>1944</c:v>
                </c:pt>
                <c:pt idx="144">
                  <c:v>1512</c:v>
                </c:pt>
                <c:pt idx="145">
                  <c:v>2484</c:v>
                </c:pt>
                <c:pt idx="146">
                  <c:v>2484</c:v>
                </c:pt>
                <c:pt idx="147">
                  <c:v>2366</c:v>
                </c:pt>
                <c:pt idx="148">
                  <c:v>1512</c:v>
                </c:pt>
                <c:pt idx="149">
                  <c:v>2106</c:v>
                </c:pt>
                <c:pt idx="150">
                  <c:v>2160</c:v>
                </c:pt>
                <c:pt idx="151">
                  <c:v>2370</c:v>
                </c:pt>
                <c:pt idx="152">
                  <c:v>2268</c:v>
                </c:pt>
                <c:pt idx="153">
                  <c:v>1849</c:v>
                </c:pt>
                <c:pt idx="154">
                  <c:v>1836</c:v>
                </c:pt>
                <c:pt idx="155">
                  <c:v>1836</c:v>
                </c:pt>
                <c:pt idx="156">
                  <c:v>1998</c:v>
                </c:pt>
                <c:pt idx="157">
                  <c:v>1890</c:v>
                </c:pt>
                <c:pt idx="158">
                  <c:v>1771</c:v>
                </c:pt>
                <c:pt idx="159">
                  <c:v>1911</c:v>
                </c:pt>
                <c:pt idx="160">
                  <c:v>1990</c:v>
                </c:pt>
                <c:pt idx="161">
                  <c:v>1728</c:v>
                </c:pt>
                <c:pt idx="162">
                  <c:v>1998</c:v>
                </c:pt>
                <c:pt idx="163">
                  <c:v>1738</c:v>
                </c:pt>
                <c:pt idx="164">
                  <c:v>1734</c:v>
                </c:pt>
                <c:pt idx="165">
                  <c:v>2257</c:v>
                </c:pt>
                <c:pt idx="166">
                  <c:v>1954</c:v>
                </c:pt>
                <c:pt idx="167">
                  <c:v>2777</c:v>
                </c:pt>
                <c:pt idx="168">
                  <c:v>1944</c:v>
                </c:pt>
                <c:pt idx="169">
                  <c:v>1620</c:v>
                </c:pt>
                <c:pt idx="170">
                  <c:v>1890</c:v>
                </c:pt>
                <c:pt idx="171">
                  <c:v>1728</c:v>
                </c:pt>
                <c:pt idx="172">
                  <c:v>1620</c:v>
                </c:pt>
                <c:pt idx="173">
                  <c:v>1674</c:v>
                </c:pt>
                <c:pt idx="174">
                  <c:v>2592</c:v>
                </c:pt>
                <c:pt idx="175">
                  <c:v>1890</c:v>
                </c:pt>
                <c:pt idx="176">
                  <c:v>2019</c:v>
                </c:pt>
                <c:pt idx="177">
                  <c:v>1728</c:v>
                </c:pt>
                <c:pt idx="178">
                  <c:v>1836</c:v>
                </c:pt>
                <c:pt idx="179">
                  <c:v>1728</c:v>
                </c:pt>
                <c:pt idx="180">
                  <c:v>2376</c:v>
                </c:pt>
                <c:pt idx="181">
                  <c:v>2025</c:v>
                </c:pt>
                <c:pt idx="182">
                  <c:v>3240</c:v>
                </c:pt>
                <c:pt idx="183">
                  <c:v>1620</c:v>
                </c:pt>
                <c:pt idx="184">
                  <c:v>1566</c:v>
                </c:pt>
                <c:pt idx="185">
                  <c:v>1836</c:v>
                </c:pt>
                <c:pt idx="186">
                  <c:v>1553</c:v>
                </c:pt>
                <c:pt idx="187">
                  <c:v>1680</c:v>
                </c:pt>
                <c:pt idx="188">
                  <c:v>2025</c:v>
                </c:pt>
                <c:pt idx="189">
                  <c:v>1674</c:v>
                </c:pt>
                <c:pt idx="190">
                  <c:v>2808</c:v>
                </c:pt>
                <c:pt idx="191">
                  <c:v>2160</c:v>
                </c:pt>
                <c:pt idx="192">
                  <c:v>2160</c:v>
                </c:pt>
                <c:pt idx="193">
                  <c:v>2808</c:v>
                </c:pt>
                <c:pt idx="194">
                  <c:v>1620</c:v>
                </c:pt>
                <c:pt idx="195">
                  <c:v>2376</c:v>
                </c:pt>
                <c:pt idx="196">
                  <c:v>3240</c:v>
                </c:pt>
                <c:pt idx="197">
                  <c:v>1894</c:v>
                </c:pt>
                <c:pt idx="198">
                  <c:v>1894</c:v>
                </c:pt>
                <c:pt idx="199">
                  <c:v>1566</c:v>
                </c:pt>
                <c:pt idx="200">
                  <c:v>1944</c:v>
                </c:pt>
                <c:pt idx="201">
                  <c:v>1987</c:v>
                </c:pt>
                <c:pt idx="202">
                  <c:v>2052</c:v>
                </c:pt>
                <c:pt idx="203">
                  <c:v>1940</c:v>
                </c:pt>
                <c:pt idx="204">
                  <c:v>2160</c:v>
                </c:pt>
                <c:pt idx="205">
                  <c:v>1944</c:v>
                </c:pt>
                <c:pt idx="206">
                  <c:v>2592</c:v>
                </c:pt>
                <c:pt idx="207">
                  <c:v>2376</c:v>
                </c:pt>
                <c:pt idx="208" formatCode="General">
                  <c:v>1566</c:v>
                </c:pt>
                <c:pt idx="209" formatCode="General">
                  <c:v>1683</c:v>
                </c:pt>
                <c:pt idx="210" formatCode="General">
                  <c:v>2268</c:v>
                </c:pt>
                <c:pt idx="211" formatCode="General">
                  <c:v>2970</c:v>
                </c:pt>
                <c:pt idx="212" formatCode="General">
                  <c:v>1745</c:v>
                </c:pt>
                <c:pt idx="213" formatCode="General">
                  <c:v>2916</c:v>
                </c:pt>
                <c:pt idx="214" formatCode="General">
                  <c:v>2249</c:v>
                </c:pt>
                <c:pt idx="215" formatCode="General">
                  <c:v>2157</c:v>
                </c:pt>
                <c:pt idx="216" formatCode="General">
                  <c:v>2698</c:v>
                </c:pt>
                <c:pt idx="217" formatCode="General">
                  <c:v>1648</c:v>
                </c:pt>
                <c:pt idx="218" formatCode="General">
                  <c:v>1458</c:v>
                </c:pt>
                <c:pt idx="219" formatCode="General">
                  <c:v>1587</c:v>
                </c:pt>
                <c:pt idx="220" formatCode="General">
                  <c:v>2869</c:v>
                </c:pt>
                <c:pt idx="221" formatCode="General">
                  <c:v>2408</c:v>
                </c:pt>
                <c:pt idx="222" formatCode="General">
                  <c:v>1566</c:v>
                </c:pt>
                <c:pt idx="223" formatCode="General">
                  <c:v>2484</c:v>
                </c:pt>
                <c:pt idx="224" formatCode="General">
                  <c:v>1782</c:v>
                </c:pt>
                <c:pt idx="225" formatCode="General">
                  <c:v>4503</c:v>
                </c:pt>
                <c:pt idx="226" formatCode="General">
                  <c:v>3680</c:v>
                </c:pt>
                <c:pt idx="227" formatCode="General">
                  <c:v>2106</c:v>
                </c:pt>
                <c:pt idx="228" formatCode="General">
                  <c:v>3564</c:v>
                </c:pt>
                <c:pt idx="229" formatCode="General">
                  <c:v>2829</c:v>
                </c:pt>
                <c:pt idx="230" formatCode="General">
                  <c:v>3650</c:v>
                </c:pt>
                <c:pt idx="231" formatCode="General">
                  <c:v>2592</c:v>
                </c:pt>
                <c:pt idx="232" formatCode="General">
                  <c:v>2376</c:v>
                </c:pt>
                <c:pt idx="233" formatCode="General">
                  <c:v>2538</c:v>
                </c:pt>
                <c:pt idx="234" formatCode="General">
                  <c:v>4212</c:v>
                </c:pt>
                <c:pt idx="235" formatCode="General">
                  <c:v>3024</c:v>
                </c:pt>
                <c:pt idx="236" formatCode="General">
                  <c:v>2400</c:v>
                </c:pt>
                <c:pt idx="237" formatCode="General">
                  <c:v>3083</c:v>
                </c:pt>
                <c:pt idx="238" formatCode="General">
                  <c:v>1970</c:v>
                </c:pt>
                <c:pt idx="239" formatCode="General">
                  <c:v>1944</c:v>
                </c:pt>
                <c:pt idx="240" formatCode="General">
                  <c:v>3726</c:v>
                </c:pt>
                <c:pt idx="241" formatCode="General">
                  <c:v>4860</c:v>
                </c:pt>
                <c:pt idx="242" formatCode="General">
                  <c:v>1990</c:v>
                </c:pt>
                <c:pt idx="243" formatCode="General">
                  <c:v>3261</c:v>
                </c:pt>
                <c:pt idx="244" formatCode="General">
                  <c:v>2484</c:v>
                </c:pt>
                <c:pt idx="245" formatCode="General">
                  <c:v>2484</c:v>
                </c:pt>
              </c:numCache>
            </c:numRef>
          </c:yVal>
          <c:bubbleSize>
            <c:numRef>
              <c:f>Sheet1!$C$2:$C$247</c:f>
              <c:numCache>
                <c:formatCode>General</c:formatCode>
                <c:ptCount val="246"/>
                <c:pt idx="0">
                  <c:v>2686246</c:v>
                </c:pt>
                <c:pt idx="1">
                  <c:v>840016</c:v>
                </c:pt>
                <c:pt idx="2">
                  <c:v>103070</c:v>
                </c:pt>
                <c:pt idx="3">
                  <c:v>135284</c:v>
                </c:pt>
                <c:pt idx="4">
                  <c:v>394983</c:v>
                </c:pt>
                <c:pt idx="5">
                  <c:v>365904</c:v>
                </c:pt>
                <c:pt idx="6">
                  <c:v>85267</c:v>
                </c:pt>
                <c:pt idx="7">
                  <c:v>279216</c:v>
                </c:pt>
                <c:pt idx="8">
                  <c:v>353950</c:v>
                </c:pt>
                <c:pt idx="9">
                  <c:v>30064</c:v>
                </c:pt>
                <c:pt idx="10">
                  <c:v>404794</c:v>
                </c:pt>
                <c:pt idx="11">
                  <c:v>236691</c:v>
                </c:pt>
                <c:pt idx="12">
                  <c:v>144357</c:v>
                </c:pt>
                <c:pt idx="13">
                  <c:v>126380</c:v>
                </c:pt>
                <c:pt idx="14">
                  <c:v>124152</c:v>
                </c:pt>
                <c:pt idx="15">
                  <c:v>76577</c:v>
                </c:pt>
                <c:pt idx="16">
                  <c:v>56621</c:v>
                </c:pt>
                <c:pt idx="17">
                  <c:v>504029</c:v>
                </c:pt>
                <c:pt idx="18">
                  <c:v>269160</c:v>
                </c:pt>
                <c:pt idx="19">
                  <c:v>72860</c:v>
                </c:pt>
                <c:pt idx="20">
                  <c:v>121369</c:v>
                </c:pt>
                <c:pt idx="21">
                  <c:v>114284</c:v>
                </c:pt>
                <c:pt idx="22">
                  <c:v>65894</c:v>
                </c:pt>
                <c:pt idx="23">
                  <c:v>58090</c:v>
                </c:pt>
                <c:pt idx="24">
                  <c:v>115532</c:v>
                </c:pt>
                <c:pt idx="25">
                  <c:v>108303</c:v>
                </c:pt>
                <c:pt idx="26">
                  <c:v>16557</c:v>
                </c:pt>
                <c:pt idx="27">
                  <c:v>5550</c:v>
                </c:pt>
                <c:pt idx="28">
                  <c:v>13929</c:v>
                </c:pt>
                <c:pt idx="29">
                  <c:v>185650</c:v>
                </c:pt>
                <c:pt idx="30">
                  <c:v>76137</c:v>
                </c:pt>
                <c:pt idx="31">
                  <c:v>57746</c:v>
                </c:pt>
                <c:pt idx="32">
                  <c:v>17603</c:v>
                </c:pt>
                <c:pt idx="33">
                  <c:v>196586</c:v>
                </c:pt>
                <c:pt idx="34">
                  <c:v>89735</c:v>
                </c:pt>
                <c:pt idx="35">
                  <c:v>99447</c:v>
                </c:pt>
                <c:pt idx="36">
                  <c:v>44758</c:v>
                </c:pt>
                <c:pt idx="37">
                  <c:v>8522</c:v>
                </c:pt>
                <c:pt idx="38">
                  <c:v>62974</c:v>
                </c:pt>
                <c:pt idx="39">
                  <c:v>16268</c:v>
                </c:pt>
                <c:pt idx="40">
                  <c:v>55318</c:v>
                </c:pt>
                <c:pt idx="41">
                  <c:v>20181</c:v>
                </c:pt>
                <c:pt idx="42">
                  <c:v>10553</c:v>
                </c:pt>
                <c:pt idx="43">
                  <c:v>9143041</c:v>
                </c:pt>
                <c:pt idx="44">
                  <c:v>579740</c:v>
                </c:pt>
                <c:pt idx="45">
                  <c:v>180247</c:v>
                </c:pt>
                <c:pt idx="46">
                  <c:v>142548</c:v>
                </c:pt>
                <c:pt idx="47">
                  <c:v>188023</c:v>
                </c:pt>
                <c:pt idx="48">
                  <c:v>136657</c:v>
                </c:pt>
                <c:pt idx="49">
                  <c:v>259082</c:v>
                </c:pt>
                <c:pt idx="50">
                  <c:v>111247</c:v>
                </c:pt>
                <c:pt idx="51">
                  <c:v>226435</c:v>
                </c:pt>
                <c:pt idx="52">
                  <c:v>428766</c:v>
                </c:pt>
                <c:pt idx="53">
                  <c:v>120773</c:v>
                </c:pt>
                <c:pt idx="54">
                  <c:v>189692</c:v>
                </c:pt>
                <c:pt idx="55">
                  <c:v>182998</c:v>
                </c:pt>
                <c:pt idx="56">
                  <c:v>151872</c:v>
                </c:pt>
                <c:pt idx="57">
                  <c:v>122276</c:v>
                </c:pt>
                <c:pt idx="58">
                  <c:v>75407</c:v>
                </c:pt>
                <c:pt idx="59">
                  <c:v>58257</c:v>
                </c:pt>
                <c:pt idx="60">
                  <c:v>80508</c:v>
                </c:pt>
                <c:pt idx="61">
                  <c:v>85228</c:v>
                </c:pt>
                <c:pt idx="62">
                  <c:v>74369</c:v>
                </c:pt>
                <c:pt idx="63">
                  <c:v>116214</c:v>
                </c:pt>
                <c:pt idx="64">
                  <c:v>70524</c:v>
                </c:pt>
                <c:pt idx="65">
                  <c:v>147649</c:v>
                </c:pt>
                <c:pt idx="66">
                  <c:v>89792</c:v>
                </c:pt>
                <c:pt idx="67">
                  <c:v>55885</c:v>
                </c:pt>
                <c:pt idx="68">
                  <c:v>80825</c:v>
                </c:pt>
                <c:pt idx="69">
                  <c:v>199232</c:v>
                </c:pt>
                <c:pt idx="70">
                  <c:v>33037</c:v>
                </c:pt>
                <c:pt idx="71">
                  <c:v>17108</c:v>
                </c:pt>
                <c:pt idx="72">
                  <c:v>3710008</c:v>
                </c:pt>
                <c:pt idx="73">
                  <c:v>1461043</c:v>
                </c:pt>
                <c:pt idx="74">
                  <c:v>722931</c:v>
                </c:pt>
                <c:pt idx="75">
                  <c:v>407240</c:v>
                </c:pt>
                <c:pt idx="76">
                  <c:v>419916</c:v>
                </c:pt>
                <c:pt idx="77">
                  <c:v>237826</c:v>
                </c:pt>
                <c:pt idx="78">
                  <c:v>47508</c:v>
                </c:pt>
                <c:pt idx="79">
                  <c:v>257200</c:v>
                </c:pt>
                <c:pt idx="80">
                  <c:v>173530</c:v>
                </c:pt>
                <c:pt idx="81">
                  <c:v>195125</c:v>
                </c:pt>
                <c:pt idx="82">
                  <c:v>57729</c:v>
                </c:pt>
                <c:pt idx="83">
                  <c:v>45748</c:v>
                </c:pt>
                <c:pt idx="84">
                  <c:v>168842</c:v>
                </c:pt>
                <c:pt idx="85">
                  <c:v>225166</c:v>
                </c:pt>
                <c:pt idx="86">
                  <c:v>232621</c:v>
                </c:pt>
                <c:pt idx="87">
                  <c:v>100998</c:v>
                </c:pt>
                <c:pt idx="88">
                  <c:v>129259</c:v>
                </c:pt>
                <c:pt idx="89">
                  <c:v>129026</c:v>
                </c:pt>
                <c:pt idx="90">
                  <c:v>43363</c:v>
                </c:pt>
                <c:pt idx="91">
                  <c:v>83990</c:v>
                </c:pt>
                <c:pt idx="92">
                  <c:v>32478</c:v>
                </c:pt>
                <c:pt idx="93">
                  <c:v>32439</c:v>
                </c:pt>
                <c:pt idx="94">
                  <c:v>28767</c:v>
                </c:pt>
                <c:pt idx="95">
                  <c:v>9759</c:v>
                </c:pt>
                <c:pt idx="96">
                  <c:v>17280</c:v>
                </c:pt>
                <c:pt idx="97">
                  <c:v>11280</c:v>
                </c:pt>
                <c:pt idx="98">
                  <c:v>11026</c:v>
                </c:pt>
                <c:pt idx="99">
                  <c:v>16834</c:v>
                </c:pt>
                <c:pt idx="100">
                  <c:v>13137</c:v>
                </c:pt>
                <c:pt idx="101">
                  <c:v>7549</c:v>
                </c:pt>
                <c:pt idx="102">
                  <c:v>25749</c:v>
                </c:pt>
                <c:pt idx="103">
                  <c:v>40350</c:v>
                </c:pt>
                <c:pt idx="104">
                  <c:v>1172043</c:v>
                </c:pt>
                <c:pt idx="105">
                  <c:v>305776</c:v>
                </c:pt>
                <c:pt idx="106">
                  <c:v>319282</c:v>
                </c:pt>
                <c:pt idx="107">
                  <c:v>54981</c:v>
                </c:pt>
                <c:pt idx="108">
                  <c:v>44242</c:v>
                </c:pt>
                <c:pt idx="109">
                  <c:v>206137</c:v>
                </c:pt>
                <c:pt idx="110">
                  <c:v>146623</c:v>
                </c:pt>
                <c:pt idx="111">
                  <c:v>90966</c:v>
                </c:pt>
                <c:pt idx="112">
                  <c:v>82455</c:v>
                </c:pt>
                <c:pt idx="113">
                  <c:v>120677</c:v>
                </c:pt>
                <c:pt idx="114">
                  <c:v>131705</c:v>
                </c:pt>
                <c:pt idx="115">
                  <c:v>73937</c:v>
                </c:pt>
                <c:pt idx="116">
                  <c:v>77760</c:v>
                </c:pt>
                <c:pt idx="117">
                  <c:v>104547</c:v>
                </c:pt>
                <c:pt idx="118">
                  <c:v>33229</c:v>
                </c:pt>
                <c:pt idx="119">
                  <c:v>3660</c:v>
                </c:pt>
                <c:pt idx="120">
                  <c:v>87866</c:v>
                </c:pt>
                <c:pt idx="121">
                  <c:v>511278</c:v>
                </c:pt>
                <c:pt idx="122">
                  <c:v>45574</c:v>
                </c:pt>
                <c:pt idx="123">
                  <c:v>33823</c:v>
                </c:pt>
                <c:pt idx="124">
                  <c:v>53081</c:v>
                </c:pt>
                <c:pt idx="125">
                  <c:v>40641</c:v>
                </c:pt>
                <c:pt idx="126">
                  <c:v>20220</c:v>
                </c:pt>
                <c:pt idx="127">
                  <c:v>182515</c:v>
                </c:pt>
                <c:pt idx="128">
                  <c:v>227313</c:v>
                </c:pt>
                <c:pt idx="129">
                  <c:v>279899</c:v>
                </c:pt>
                <c:pt idx="130">
                  <c:v>70124</c:v>
                </c:pt>
                <c:pt idx="131">
                  <c:v>132844</c:v>
                </c:pt>
                <c:pt idx="132">
                  <c:v>152769</c:v>
                </c:pt>
                <c:pt idx="133">
                  <c:v>59063</c:v>
                </c:pt>
                <c:pt idx="134">
                  <c:v>106351</c:v>
                </c:pt>
                <c:pt idx="135">
                  <c:v>50730</c:v>
                </c:pt>
                <c:pt idx="136">
                  <c:v>63170</c:v>
                </c:pt>
                <c:pt idx="137">
                  <c:v>105956</c:v>
                </c:pt>
                <c:pt idx="138">
                  <c:v>42762</c:v>
                </c:pt>
                <c:pt idx="139">
                  <c:v>23304</c:v>
                </c:pt>
                <c:pt idx="140">
                  <c:v>58239</c:v>
                </c:pt>
                <c:pt idx="141">
                  <c:v>103315</c:v>
                </c:pt>
                <c:pt idx="142">
                  <c:v>34334</c:v>
                </c:pt>
                <c:pt idx="143">
                  <c:v>32322</c:v>
                </c:pt>
                <c:pt idx="144">
                  <c:v>30223</c:v>
                </c:pt>
                <c:pt idx="145">
                  <c:v>9094</c:v>
                </c:pt>
                <c:pt idx="146">
                  <c:v>11866</c:v>
                </c:pt>
                <c:pt idx="147">
                  <c:v>15685</c:v>
                </c:pt>
                <c:pt idx="148">
                  <c:v>10371</c:v>
                </c:pt>
                <c:pt idx="149">
                  <c:v>2569</c:v>
                </c:pt>
                <c:pt idx="150">
                  <c:v>723</c:v>
                </c:pt>
                <c:pt idx="151">
                  <c:v>401</c:v>
                </c:pt>
                <c:pt idx="152">
                  <c:v>7904</c:v>
                </c:pt>
                <c:pt idx="153">
                  <c:v>23645</c:v>
                </c:pt>
                <c:pt idx="154">
                  <c:v>27341</c:v>
                </c:pt>
                <c:pt idx="155">
                  <c:v>20522</c:v>
                </c:pt>
                <c:pt idx="156">
                  <c:v>115699</c:v>
                </c:pt>
                <c:pt idx="157">
                  <c:v>38504</c:v>
                </c:pt>
                <c:pt idx="158">
                  <c:v>2276590</c:v>
                </c:pt>
                <c:pt idx="159">
                  <c:v>373086</c:v>
                </c:pt>
                <c:pt idx="160">
                  <c:v>117382</c:v>
                </c:pt>
                <c:pt idx="161">
                  <c:v>130229</c:v>
                </c:pt>
                <c:pt idx="162">
                  <c:v>375889</c:v>
                </c:pt>
                <c:pt idx="163">
                  <c:v>74294</c:v>
                </c:pt>
                <c:pt idx="164">
                  <c:v>378928</c:v>
                </c:pt>
                <c:pt idx="165">
                  <c:v>80659</c:v>
                </c:pt>
                <c:pt idx="166">
                  <c:v>181158</c:v>
                </c:pt>
                <c:pt idx="167">
                  <c:v>63272</c:v>
                </c:pt>
                <c:pt idx="168">
                  <c:v>419844</c:v>
                </c:pt>
                <c:pt idx="169">
                  <c:v>182732</c:v>
                </c:pt>
                <c:pt idx="170">
                  <c:v>308184</c:v>
                </c:pt>
                <c:pt idx="171">
                  <c:v>70732</c:v>
                </c:pt>
                <c:pt idx="172">
                  <c:v>148569</c:v>
                </c:pt>
                <c:pt idx="173">
                  <c:v>56905</c:v>
                </c:pt>
                <c:pt idx="174">
                  <c:v>47362</c:v>
                </c:pt>
                <c:pt idx="175">
                  <c:v>111501</c:v>
                </c:pt>
                <c:pt idx="176">
                  <c:v>83886</c:v>
                </c:pt>
                <c:pt idx="177">
                  <c:v>45165</c:v>
                </c:pt>
                <c:pt idx="178">
                  <c:v>42642</c:v>
                </c:pt>
                <c:pt idx="179">
                  <c:v>49897</c:v>
                </c:pt>
                <c:pt idx="180">
                  <c:v>81921</c:v>
                </c:pt>
                <c:pt idx="181">
                  <c:v>24406</c:v>
                </c:pt>
                <c:pt idx="182">
                  <c:v>43343</c:v>
                </c:pt>
                <c:pt idx="183">
                  <c:v>88311</c:v>
                </c:pt>
                <c:pt idx="184">
                  <c:v>69636</c:v>
                </c:pt>
                <c:pt idx="185">
                  <c:v>27478</c:v>
                </c:pt>
                <c:pt idx="186">
                  <c:v>147055</c:v>
                </c:pt>
                <c:pt idx="187">
                  <c:v>62534</c:v>
                </c:pt>
                <c:pt idx="188">
                  <c:v>19054</c:v>
                </c:pt>
                <c:pt idx="189">
                  <c:v>39610</c:v>
                </c:pt>
                <c:pt idx="190">
                  <c:v>66332</c:v>
                </c:pt>
                <c:pt idx="191">
                  <c:v>83552</c:v>
                </c:pt>
                <c:pt idx="192">
                  <c:v>15059</c:v>
                </c:pt>
                <c:pt idx="193">
                  <c:v>36681</c:v>
                </c:pt>
                <c:pt idx="194">
                  <c:v>46336</c:v>
                </c:pt>
                <c:pt idx="195">
                  <c:v>136797</c:v>
                </c:pt>
                <c:pt idx="196">
                  <c:v>63572</c:v>
                </c:pt>
                <c:pt idx="197">
                  <c:v>22922</c:v>
                </c:pt>
                <c:pt idx="198">
                  <c:v>33927</c:v>
                </c:pt>
                <c:pt idx="199">
                  <c:v>166199</c:v>
                </c:pt>
                <c:pt idx="200">
                  <c:v>99083</c:v>
                </c:pt>
                <c:pt idx="201">
                  <c:v>69364</c:v>
                </c:pt>
                <c:pt idx="202">
                  <c:v>88824</c:v>
                </c:pt>
                <c:pt idx="203">
                  <c:v>61715</c:v>
                </c:pt>
                <c:pt idx="204">
                  <c:v>57038</c:v>
                </c:pt>
                <c:pt idx="205">
                  <c:v>42684</c:v>
                </c:pt>
                <c:pt idx="206">
                  <c:v>86959</c:v>
                </c:pt>
                <c:pt idx="207">
                  <c:v>31014</c:v>
                </c:pt>
                <c:pt idx="208">
                  <c:v>1537272</c:v>
                </c:pt>
                <c:pt idx="209">
                  <c:v>452563</c:v>
                </c:pt>
                <c:pt idx="210">
                  <c:v>91030</c:v>
                </c:pt>
                <c:pt idx="211">
                  <c:v>82250</c:v>
                </c:pt>
                <c:pt idx="212">
                  <c:v>487850</c:v>
                </c:pt>
                <c:pt idx="213">
                  <c:v>41490</c:v>
                </c:pt>
                <c:pt idx="214">
                  <c:v>535664</c:v>
                </c:pt>
                <c:pt idx="215">
                  <c:v>293409</c:v>
                </c:pt>
                <c:pt idx="216">
                  <c:v>37773</c:v>
                </c:pt>
                <c:pt idx="217">
                  <c:v>196883</c:v>
                </c:pt>
                <c:pt idx="218">
                  <c:v>95350</c:v>
                </c:pt>
                <c:pt idx="219">
                  <c:v>112691</c:v>
                </c:pt>
                <c:pt idx="220">
                  <c:v>30129</c:v>
                </c:pt>
                <c:pt idx="221">
                  <c:v>48567</c:v>
                </c:pt>
                <c:pt idx="222">
                  <c:v>224903</c:v>
                </c:pt>
                <c:pt idx="223">
                  <c:v>267435</c:v>
                </c:pt>
                <c:pt idx="224">
                  <c:v>77419</c:v>
                </c:pt>
                <c:pt idx="225">
                  <c:v>18070</c:v>
                </c:pt>
                <c:pt idx="226">
                  <c:v>24288</c:v>
                </c:pt>
                <c:pt idx="227">
                  <c:v>156375</c:v>
                </c:pt>
                <c:pt idx="228">
                  <c:v>40866</c:v>
                </c:pt>
                <c:pt idx="229">
                  <c:v>40310</c:v>
                </c:pt>
                <c:pt idx="230">
                  <c:v>44313</c:v>
                </c:pt>
                <c:pt idx="231">
                  <c:v>77178</c:v>
                </c:pt>
                <c:pt idx="232">
                  <c:v>48580</c:v>
                </c:pt>
                <c:pt idx="233">
                  <c:v>33690</c:v>
                </c:pt>
                <c:pt idx="234">
                  <c:v>64660</c:v>
                </c:pt>
                <c:pt idx="235">
                  <c:v>15224</c:v>
                </c:pt>
                <c:pt idx="236">
                  <c:v>19738</c:v>
                </c:pt>
                <c:pt idx="237">
                  <c:v>30805</c:v>
                </c:pt>
                <c:pt idx="238">
                  <c:v>31020</c:v>
                </c:pt>
                <c:pt idx="239">
                  <c:v>30838</c:v>
                </c:pt>
                <c:pt idx="240">
                  <c:v>21200</c:v>
                </c:pt>
                <c:pt idx="241">
                  <c:v>14819</c:v>
                </c:pt>
                <c:pt idx="242">
                  <c:v>33739</c:v>
                </c:pt>
                <c:pt idx="243">
                  <c:v>43977</c:v>
                </c:pt>
                <c:pt idx="244">
                  <c:v>44258</c:v>
                </c:pt>
                <c:pt idx="245">
                  <c:v>46912</c:v>
                </c:pt>
              </c:numCache>
            </c:numRef>
          </c:bubbleSize>
          <c:bubble3D val="0"/>
        </c:ser>
        <c:dLbls>
          <c:showLegendKey val="0"/>
          <c:showVal val="0"/>
          <c:showCatName val="0"/>
          <c:showSerName val="0"/>
          <c:showPercent val="0"/>
          <c:showBubbleSize val="0"/>
        </c:dLbls>
        <c:bubbleScale val="100"/>
        <c:showNegBubbles val="0"/>
        <c:axId val="321622280"/>
        <c:axId val="321623456"/>
      </c:bubbleChart>
      <c:valAx>
        <c:axId val="321622280"/>
        <c:scaling>
          <c:orientation val="minMax"/>
          <c:max val="6.5"/>
          <c:min val="0"/>
        </c:scaling>
        <c:delete val="0"/>
        <c:axPos val="b"/>
        <c:numFmt formatCode="General" sourceLinked="1"/>
        <c:majorTickMark val="out"/>
        <c:minorTickMark val="none"/>
        <c:tickLblPos val="nextTo"/>
        <c:txPr>
          <a:bodyPr rot="0" vert="horz"/>
          <a:lstStyle/>
          <a:p>
            <a:pPr>
              <a:defRPr sz="1099" b="0" i="0" u="none" strike="noStrike" baseline="0">
                <a:solidFill>
                  <a:srgbClr val="000000"/>
                </a:solidFill>
                <a:latin typeface="ＭＳ Ｐゴシック"/>
                <a:ea typeface="ＭＳ Ｐゴシック"/>
                <a:cs typeface="ＭＳ Ｐゴシック"/>
              </a:defRPr>
            </a:pPr>
            <a:endParaRPr lang="ja-JP"/>
          </a:p>
        </c:txPr>
        <c:crossAx val="321623456"/>
        <c:crosses val="autoZero"/>
        <c:crossBetween val="midCat"/>
        <c:majorUnit val="1"/>
      </c:valAx>
      <c:valAx>
        <c:axId val="321623456"/>
        <c:scaling>
          <c:orientation val="minMax"/>
          <c:max val="4000"/>
          <c:min val="0"/>
        </c:scaling>
        <c:delete val="0"/>
        <c:axPos val="l"/>
        <c:majorGridlines>
          <c:spPr>
            <a:ln>
              <a:noFill/>
            </a:ln>
          </c:spPr>
        </c:majorGridlines>
        <c:numFmt formatCode="#,##0_ " sourceLinked="1"/>
        <c:majorTickMark val="out"/>
        <c:minorTickMark val="none"/>
        <c:tickLblPos val="nextTo"/>
        <c:crossAx val="321622280"/>
        <c:crosses val="autoZero"/>
        <c:crossBetween val="midCat"/>
        <c:majorUnit val="1000"/>
      </c:valAx>
      <c:spPr>
        <a:noFill/>
        <a:ln w="25382">
          <a:noFill/>
        </a:ln>
      </c:spPr>
    </c:plotArea>
    <c:plotVisOnly val="1"/>
    <c:dispBlanksAs val="gap"/>
    <c:showDLblsOverMax val="0"/>
  </c:chart>
  <c:txPr>
    <a:bodyPr/>
    <a:lstStyle/>
    <a:p>
      <a:pPr>
        <a:defRPr sz="1097"/>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6587024861576"/>
          <c:y val="0.20826263585423044"/>
          <c:w val="0.57396527313943069"/>
          <c:h val="0.60066743044114179"/>
        </c:manualLayout>
      </c:layout>
      <c:barChart>
        <c:barDir val="col"/>
        <c:grouping val="stacked"/>
        <c:varyColors val="0"/>
        <c:ser>
          <c:idx val="0"/>
          <c:order val="0"/>
          <c:tx>
            <c:strRef>
              <c:f>Sheet1!$B$1</c:f>
              <c:strCache>
                <c:ptCount val="1"/>
                <c:pt idx="0">
                  <c:v>流域下水</c:v>
                </c:pt>
              </c:strCache>
            </c:strRef>
          </c:tx>
          <c:spPr>
            <a:solidFill>
              <a:schemeClr val="tx1">
                <a:lumMod val="50000"/>
                <a:lumOff val="50000"/>
              </a:schemeClr>
            </a:solidFill>
            <a:ln>
              <a:solidFill>
                <a:schemeClr val="tx1">
                  <a:lumMod val="75000"/>
                  <a:lumOff val="25000"/>
                </a:schemeClr>
              </a:solidFill>
            </a:ln>
          </c:spPr>
          <c:invertIfNegative val="0"/>
          <c:dLbls>
            <c:numFmt formatCode="#,##0_);[Red]\(#,##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東京都</c:v>
                </c:pt>
                <c:pt idx="1">
                  <c:v>大阪府</c:v>
                </c:pt>
                <c:pt idx="2">
                  <c:v>神奈川県</c:v>
                </c:pt>
                <c:pt idx="3">
                  <c:v>愛知県</c:v>
                </c:pt>
                <c:pt idx="4">
                  <c:v>埼玉県</c:v>
                </c:pt>
                <c:pt idx="5">
                  <c:v>兵庫県</c:v>
                </c:pt>
              </c:strCache>
            </c:strRef>
          </c:cat>
          <c:val>
            <c:numRef>
              <c:f>Sheet1!$B$2:$B$7</c:f>
              <c:numCache>
                <c:formatCode>General</c:formatCode>
                <c:ptCount val="6"/>
                <c:pt idx="0">
                  <c:v>28842855</c:v>
                </c:pt>
                <c:pt idx="1">
                  <c:v>51615404</c:v>
                </c:pt>
                <c:pt idx="2">
                  <c:v>13321349</c:v>
                </c:pt>
                <c:pt idx="3">
                  <c:v>18720392</c:v>
                </c:pt>
                <c:pt idx="4">
                  <c:v>47237620</c:v>
                </c:pt>
                <c:pt idx="5">
                  <c:v>21457947</c:v>
                </c:pt>
              </c:numCache>
            </c:numRef>
          </c:val>
          <c:extLst xmlns:c16r2="http://schemas.microsoft.com/office/drawing/2015/06/chart">
            <c:ext xmlns:c16="http://schemas.microsoft.com/office/drawing/2014/chart" uri="{C3380CC4-5D6E-409C-BE32-E72D297353CC}">
              <c16:uniqueId val="{00000000-66B7-4465-855E-7F17A79F294D}"/>
            </c:ext>
          </c:extLst>
        </c:ser>
        <c:ser>
          <c:idx val="1"/>
          <c:order val="1"/>
          <c:tx>
            <c:strRef>
              <c:f>Sheet1!$C$1</c:f>
              <c:strCache>
                <c:ptCount val="1"/>
                <c:pt idx="0">
                  <c:v>公共下水（県庁所在地政令市）</c:v>
                </c:pt>
              </c:strCache>
            </c:strRef>
          </c:tx>
          <c:spPr>
            <a:pattFill prst="pct25">
              <a:fgClr>
                <a:schemeClr val="bg1">
                  <a:lumMod val="50000"/>
                </a:schemeClr>
              </a:fgClr>
              <a:bgClr>
                <a:schemeClr val="bg1"/>
              </a:bgClr>
            </a:pattFill>
            <a:ln>
              <a:solidFill>
                <a:schemeClr val="tx1">
                  <a:lumMod val="75000"/>
                  <a:lumOff val="25000"/>
                </a:schemeClr>
              </a:solidFill>
            </a:ln>
          </c:spPr>
          <c:invertIfNegative val="0"/>
          <c:dLbls>
            <c:numFmt formatCode="0_);[Red]\(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東京都</c:v>
                </c:pt>
                <c:pt idx="1">
                  <c:v>大阪府</c:v>
                </c:pt>
                <c:pt idx="2">
                  <c:v>神奈川県</c:v>
                </c:pt>
                <c:pt idx="3">
                  <c:v>愛知県</c:v>
                </c:pt>
                <c:pt idx="4">
                  <c:v>埼玉県</c:v>
                </c:pt>
                <c:pt idx="5">
                  <c:v>兵庫県</c:v>
                </c:pt>
              </c:strCache>
            </c:strRef>
          </c:cat>
          <c:val>
            <c:numRef>
              <c:f>Sheet1!$C$2:$C$7</c:f>
              <c:numCache>
                <c:formatCode>General</c:formatCode>
                <c:ptCount val="6"/>
                <c:pt idx="0">
                  <c:v>306082896</c:v>
                </c:pt>
                <c:pt idx="1">
                  <c:v>107330901</c:v>
                </c:pt>
                <c:pt idx="2">
                  <c:v>169748870</c:v>
                </c:pt>
                <c:pt idx="3">
                  <c:v>68834126</c:v>
                </c:pt>
                <c:pt idx="4">
                  <c:v>23118480</c:v>
                </c:pt>
                <c:pt idx="5">
                  <c:v>33077748</c:v>
                </c:pt>
              </c:numCache>
            </c:numRef>
          </c:val>
          <c:extLst xmlns:c16r2="http://schemas.microsoft.com/office/drawing/2015/06/chart">
            <c:ext xmlns:c16="http://schemas.microsoft.com/office/drawing/2014/chart" uri="{C3380CC4-5D6E-409C-BE32-E72D297353CC}">
              <c16:uniqueId val="{00000001-66B7-4465-855E-7F17A79F294D}"/>
            </c:ext>
          </c:extLst>
        </c:ser>
        <c:ser>
          <c:idx val="2"/>
          <c:order val="2"/>
          <c:tx>
            <c:strRef>
              <c:f>Sheet1!$D$1</c:f>
              <c:strCache>
                <c:ptCount val="1"/>
                <c:pt idx="0">
                  <c:v>公共下水（その他市町村）</c:v>
                </c:pt>
              </c:strCache>
            </c:strRef>
          </c:tx>
          <c:spPr>
            <a:pattFill prst="pct10">
              <a:fgClr>
                <a:schemeClr val="tx1">
                  <a:lumMod val="75000"/>
                  <a:lumOff val="25000"/>
                </a:schemeClr>
              </a:fgClr>
              <a:bgClr>
                <a:schemeClr val="bg1"/>
              </a:bgClr>
            </a:pattFill>
            <a:ln>
              <a:solidFill>
                <a:schemeClr val="tx1">
                  <a:lumMod val="75000"/>
                  <a:lumOff val="25000"/>
                </a:schemeClr>
              </a:solidFill>
            </a:ln>
          </c:spPr>
          <c:invertIfNegative val="0"/>
          <c:dLbls>
            <c:numFmt formatCode="0_);[Red]\(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東京都</c:v>
                </c:pt>
                <c:pt idx="1">
                  <c:v>大阪府</c:v>
                </c:pt>
                <c:pt idx="2">
                  <c:v>神奈川県</c:v>
                </c:pt>
                <c:pt idx="3">
                  <c:v>愛知県</c:v>
                </c:pt>
                <c:pt idx="4">
                  <c:v>埼玉県</c:v>
                </c:pt>
                <c:pt idx="5">
                  <c:v>兵庫県</c:v>
                </c:pt>
              </c:strCache>
            </c:strRef>
          </c:cat>
          <c:val>
            <c:numRef>
              <c:f>Sheet1!$D$2:$D$7</c:f>
              <c:numCache>
                <c:formatCode>General</c:formatCode>
                <c:ptCount val="6"/>
                <c:pt idx="0">
                  <c:v>73829120</c:v>
                </c:pt>
                <c:pt idx="1">
                  <c:v>135084109</c:v>
                </c:pt>
                <c:pt idx="2">
                  <c:v>81022624</c:v>
                </c:pt>
                <c:pt idx="3">
                  <c:v>86830260</c:v>
                </c:pt>
                <c:pt idx="4">
                  <c:v>94006395</c:v>
                </c:pt>
                <c:pt idx="5">
                  <c:v>98241835</c:v>
                </c:pt>
              </c:numCache>
            </c:numRef>
          </c:val>
          <c:extLst xmlns:c16r2="http://schemas.microsoft.com/office/drawing/2015/06/chart">
            <c:ext xmlns:c16="http://schemas.microsoft.com/office/drawing/2014/chart" uri="{C3380CC4-5D6E-409C-BE32-E72D297353CC}">
              <c16:uniqueId val="{00000002-66B7-4465-855E-7F17A79F294D}"/>
            </c:ext>
          </c:extLst>
        </c:ser>
        <c:dLbls>
          <c:showLegendKey val="0"/>
          <c:showVal val="0"/>
          <c:showCatName val="0"/>
          <c:showSerName val="0"/>
          <c:showPercent val="0"/>
          <c:showBubbleSize val="0"/>
        </c:dLbls>
        <c:gapWidth val="75"/>
        <c:overlap val="100"/>
        <c:axId val="321619928"/>
        <c:axId val="321617968"/>
      </c:barChart>
      <c:catAx>
        <c:axId val="321619928"/>
        <c:scaling>
          <c:orientation val="minMax"/>
        </c:scaling>
        <c:delete val="0"/>
        <c:axPos val="b"/>
        <c:numFmt formatCode="General" sourceLinked="1"/>
        <c:majorTickMark val="out"/>
        <c:minorTickMark val="none"/>
        <c:tickLblPos val="nextTo"/>
        <c:txPr>
          <a:bodyPr rot="-5400000" vert="horz"/>
          <a:lstStyle/>
          <a:p>
            <a:pPr>
              <a:defRPr sz="1100"/>
            </a:pPr>
            <a:endParaRPr lang="ja-JP"/>
          </a:p>
        </c:txPr>
        <c:crossAx val="321617968"/>
        <c:crosses val="autoZero"/>
        <c:auto val="1"/>
        <c:lblAlgn val="ctr"/>
        <c:lblOffset val="100"/>
        <c:noMultiLvlLbl val="0"/>
      </c:catAx>
      <c:valAx>
        <c:axId val="321617968"/>
        <c:scaling>
          <c:orientation val="minMax"/>
        </c:scaling>
        <c:delete val="0"/>
        <c:axPos val="l"/>
        <c:majorGridlines>
          <c:spPr>
            <a:ln>
              <a:noFill/>
            </a:ln>
          </c:spPr>
        </c:majorGridlines>
        <c:numFmt formatCode="General" sourceLinked="1"/>
        <c:majorTickMark val="out"/>
        <c:minorTickMark val="none"/>
        <c:tickLblPos val="nextTo"/>
        <c:txPr>
          <a:bodyPr/>
          <a:lstStyle/>
          <a:p>
            <a:pPr>
              <a:defRPr sz="900"/>
            </a:pPr>
            <a:endParaRPr lang="ja-JP"/>
          </a:p>
        </c:txPr>
        <c:crossAx val="321619928"/>
        <c:crosses val="autoZero"/>
        <c:crossBetween val="between"/>
        <c:dispUnits>
          <c:builtInUnit val="hundredThousands"/>
        </c:dispUnits>
      </c:valAx>
      <c:spPr>
        <a:noFill/>
        <a:ln w="25387">
          <a:noFill/>
        </a:ln>
      </c:spPr>
    </c:plotArea>
    <c:legend>
      <c:legendPos val="r"/>
      <c:layout>
        <c:manualLayout>
          <c:xMode val="edge"/>
          <c:yMode val="edge"/>
          <c:x val="0.58047013341042686"/>
          <c:y val="0.19257528176041766"/>
          <c:w val="0.40074556277557644"/>
          <c:h val="0.12525404011644406"/>
        </c:manualLayout>
      </c:layout>
      <c:overlay val="0"/>
      <c:spPr>
        <a:solidFill>
          <a:schemeClr val="bg1"/>
        </a:solidFill>
      </c:spPr>
      <c:txPr>
        <a:bodyPr/>
        <a:lstStyle/>
        <a:p>
          <a:pPr>
            <a:defRPr sz="1000"/>
          </a:pPr>
          <a:endParaRPr lang="ja-JP"/>
        </a:p>
      </c:txPr>
    </c:legend>
    <c:plotVisOnly val="1"/>
    <c:dispBlanksAs val="gap"/>
    <c:showDLblsOverMax val="0"/>
  </c:chart>
  <c:txPr>
    <a:bodyPr/>
    <a:lstStyle/>
    <a:p>
      <a:pPr>
        <a:defRPr sz="1101">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6587024861576"/>
          <c:y val="0.20826263585423044"/>
          <c:w val="0.83756666972714444"/>
          <c:h val="0.60066743044114179"/>
        </c:manualLayout>
      </c:layout>
      <c:barChart>
        <c:barDir val="col"/>
        <c:grouping val="stacked"/>
        <c:varyColors val="0"/>
        <c:ser>
          <c:idx val="0"/>
          <c:order val="0"/>
          <c:tx>
            <c:strRef>
              <c:f>Sheet1!$B$1</c:f>
              <c:strCache>
                <c:ptCount val="1"/>
                <c:pt idx="0">
                  <c:v>流域下水</c:v>
                </c:pt>
              </c:strCache>
            </c:strRef>
          </c:tx>
          <c:spPr>
            <a:solidFill>
              <a:schemeClr val="tx1">
                <a:lumMod val="50000"/>
                <a:lumOff val="50000"/>
              </a:schemeClr>
            </a:solid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東京都</c:v>
                </c:pt>
                <c:pt idx="1">
                  <c:v>大阪府</c:v>
                </c:pt>
                <c:pt idx="2">
                  <c:v>神奈川県</c:v>
                </c:pt>
                <c:pt idx="3">
                  <c:v>愛知県</c:v>
                </c:pt>
                <c:pt idx="4">
                  <c:v>兵庫県</c:v>
                </c:pt>
                <c:pt idx="5">
                  <c:v>埼玉県</c:v>
                </c:pt>
              </c:strCache>
            </c:strRef>
          </c:cat>
          <c:val>
            <c:numRef>
              <c:f>Sheet1!$B$2:$B$7</c:f>
              <c:numCache>
                <c:formatCode>#,##0</c:formatCode>
                <c:ptCount val="6"/>
                <c:pt idx="0" formatCode="General">
                  <c:v>8051.0907399999996</c:v>
                </c:pt>
                <c:pt idx="1">
                  <c:v>21738</c:v>
                </c:pt>
                <c:pt idx="2">
                  <c:v>5567</c:v>
                </c:pt>
                <c:pt idx="3">
                  <c:v>8375</c:v>
                </c:pt>
                <c:pt idx="4">
                  <c:v>8107</c:v>
                </c:pt>
                <c:pt idx="5" formatCode="General">
                  <c:v>12153.864369999999</c:v>
                </c:pt>
              </c:numCache>
            </c:numRef>
          </c:val>
          <c:extLst xmlns:c16r2="http://schemas.microsoft.com/office/drawing/2015/06/chart">
            <c:ext xmlns:c16="http://schemas.microsoft.com/office/drawing/2014/chart" uri="{C3380CC4-5D6E-409C-BE32-E72D297353CC}">
              <c16:uniqueId val="{00000000-66B7-4465-855E-7F17A79F294D}"/>
            </c:ext>
          </c:extLst>
        </c:ser>
        <c:ser>
          <c:idx val="1"/>
          <c:order val="1"/>
          <c:tx>
            <c:strRef>
              <c:f>Sheet1!$C$1</c:f>
              <c:strCache>
                <c:ptCount val="1"/>
                <c:pt idx="0">
                  <c:v>公共下水・政令市</c:v>
                </c:pt>
              </c:strCache>
            </c:strRef>
          </c:tx>
          <c:spPr>
            <a:pattFill prst="pct25">
              <a:fgClr>
                <a:schemeClr val="bg1">
                  <a:lumMod val="50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東京都</c:v>
                </c:pt>
                <c:pt idx="1">
                  <c:v>大阪府</c:v>
                </c:pt>
                <c:pt idx="2">
                  <c:v>神奈川県</c:v>
                </c:pt>
                <c:pt idx="3">
                  <c:v>愛知県</c:v>
                </c:pt>
                <c:pt idx="4">
                  <c:v>兵庫県</c:v>
                </c:pt>
                <c:pt idx="5">
                  <c:v>埼玉県</c:v>
                </c:pt>
              </c:strCache>
            </c:strRef>
          </c:cat>
          <c:val>
            <c:numRef>
              <c:f>Sheet1!$C$2:$C$7</c:f>
              <c:numCache>
                <c:formatCode>#,##0</c:formatCode>
                <c:ptCount val="6"/>
                <c:pt idx="0" formatCode="General">
                  <c:v>85482.507010000001</c:v>
                </c:pt>
                <c:pt idx="1">
                  <c:v>27605</c:v>
                </c:pt>
                <c:pt idx="2">
                  <c:v>51131</c:v>
                </c:pt>
                <c:pt idx="3">
                  <c:v>18274</c:v>
                </c:pt>
                <c:pt idx="4">
                  <c:v>10406</c:v>
                </c:pt>
                <c:pt idx="5" formatCode="General">
                  <c:v>6339.7544699999999</c:v>
                </c:pt>
              </c:numCache>
            </c:numRef>
          </c:val>
          <c:extLst xmlns:c16r2="http://schemas.microsoft.com/office/drawing/2015/06/chart">
            <c:ext xmlns:c16="http://schemas.microsoft.com/office/drawing/2014/chart" uri="{C3380CC4-5D6E-409C-BE32-E72D297353CC}">
              <c16:uniqueId val="{00000001-66B7-4465-855E-7F17A79F294D}"/>
            </c:ext>
          </c:extLst>
        </c:ser>
        <c:ser>
          <c:idx val="2"/>
          <c:order val="2"/>
          <c:tx>
            <c:strRef>
              <c:f>Sheet1!$D$1</c:f>
              <c:strCache>
                <c:ptCount val="1"/>
                <c:pt idx="0">
                  <c:v>公共下水・その他市町村</c:v>
                </c:pt>
              </c:strCache>
            </c:strRef>
          </c:tx>
          <c:spPr>
            <a:pattFill prst="pct10">
              <a:fgClr>
                <a:schemeClr val="tx1">
                  <a:lumMod val="75000"/>
                  <a:lumOff val="25000"/>
                </a:schemeClr>
              </a:fgClr>
              <a:bgClr>
                <a:schemeClr val="bg1"/>
              </a:bgClr>
            </a:pattFill>
            <a:ln>
              <a:solidFill>
                <a:schemeClr val="tx1">
                  <a:lumMod val="75000"/>
                  <a:lumOff val="25000"/>
                </a:schemeClr>
              </a:solidFill>
            </a:ln>
          </c:spPr>
          <c:invertIfNegative val="0"/>
          <c:dLbls>
            <c:numFmt formatCode="#,##0.0_);[Red]\(#,##0.0\)" sourceLinked="0"/>
            <c:spPr>
              <a:noFill/>
              <a:ln>
                <a:noFill/>
              </a:ln>
              <a:effectLst/>
            </c:spPr>
            <c:txPr>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東京都</c:v>
                </c:pt>
                <c:pt idx="1">
                  <c:v>大阪府</c:v>
                </c:pt>
                <c:pt idx="2">
                  <c:v>神奈川県</c:v>
                </c:pt>
                <c:pt idx="3">
                  <c:v>愛知県</c:v>
                </c:pt>
                <c:pt idx="4">
                  <c:v>兵庫県</c:v>
                </c:pt>
                <c:pt idx="5">
                  <c:v>埼玉県</c:v>
                </c:pt>
              </c:strCache>
            </c:strRef>
          </c:cat>
          <c:val>
            <c:numRef>
              <c:f>Sheet1!$D$2:$D$7</c:f>
              <c:numCache>
                <c:formatCode>General</c:formatCode>
                <c:ptCount val="6"/>
                <c:pt idx="0">
                  <c:v>18166.1921</c:v>
                </c:pt>
                <c:pt idx="1">
                  <c:v>35768.04507</c:v>
                </c:pt>
                <c:pt idx="2">
                  <c:v>23146.078000000001</c:v>
                </c:pt>
                <c:pt idx="3">
                  <c:v>26442.149010000001</c:v>
                </c:pt>
                <c:pt idx="4">
                  <c:v>27197.739549999998</c:v>
                </c:pt>
                <c:pt idx="5" formatCode="#,##0">
                  <c:v>25860</c:v>
                </c:pt>
              </c:numCache>
            </c:numRef>
          </c:val>
          <c:extLst xmlns:c16r2="http://schemas.microsoft.com/office/drawing/2015/06/chart">
            <c:ext xmlns:c16="http://schemas.microsoft.com/office/drawing/2014/chart" uri="{C3380CC4-5D6E-409C-BE32-E72D297353CC}">
              <c16:uniqueId val="{00000002-66B7-4465-855E-7F17A79F294D}"/>
            </c:ext>
          </c:extLst>
        </c:ser>
        <c:dLbls>
          <c:showLegendKey val="0"/>
          <c:showVal val="0"/>
          <c:showCatName val="0"/>
          <c:showSerName val="0"/>
          <c:showPercent val="0"/>
          <c:showBubbleSize val="0"/>
        </c:dLbls>
        <c:gapWidth val="75"/>
        <c:overlap val="100"/>
        <c:axId val="321621104"/>
        <c:axId val="321622672"/>
      </c:barChart>
      <c:catAx>
        <c:axId val="321621104"/>
        <c:scaling>
          <c:orientation val="minMax"/>
        </c:scaling>
        <c:delete val="0"/>
        <c:axPos val="b"/>
        <c:numFmt formatCode="General" sourceLinked="1"/>
        <c:majorTickMark val="out"/>
        <c:minorTickMark val="none"/>
        <c:tickLblPos val="nextTo"/>
        <c:txPr>
          <a:bodyPr rot="-5400000" vert="horz"/>
          <a:lstStyle/>
          <a:p>
            <a:pPr>
              <a:defRPr sz="1100"/>
            </a:pPr>
            <a:endParaRPr lang="ja-JP"/>
          </a:p>
        </c:txPr>
        <c:crossAx val="321622672"/>
        <c:crosses val="autoZero"/>
        <c:auto val="1"/>
        <c:lblAlgn val="ctr"/>
        <c:lblOffset val="100"/>
        <c:noMultiLvlLbl val="0"/>
      </c:catAx>
      <c:valAx>
        <c:axId val="321622672"/>
        <c:scaling>
          <c:orientation val="minMax"/>
        </c:scaling>
        <c:delete val="0"/>
        <c:axPos val="l"/>
        <c:majorGridlines>
          <c:spPr>
            <a:ln>
              <a:noFill/>
            </a:ln>
          </c:spPr>
        </c:majorGridlines>
        <c:numFmt formatCode="General" sourceLinked="1"/>
        <c:majorTickMark val="out"/>
        <c:minorTickMark val="none"/>
        <c:tickLblPos val="nextTo"/>
        <c:txPr>
          <a:bodyPr/>
          <a:lstStyle/>
          <a:p>
            <a:pPr>
              <a:defRPr sz="900"/>
            </a:pPr>
            <a:endParaRPr lang="ja-JP"/>
          </a:p>
        </c:txPr>
        <c:crossAx val="321621104"/>
        <c:crosses val="autoZero"/>
        <c:crossBetween val="between"/>
        <c:dispUnits>
          <c:builtInUnit val="tenThousands"/>
        </c:dispUnits>
      </c:valAx>
      <c:spPr>
        <a:noFill/>
        <a:ln w="25387">
          <a:noFill/>
        </a:ln>
      </c:spPr>
    </c:plotArea>
    <c:plotVisOnly val="1"/>
    <c:dispBlanksAs val="gap"/>
    <c:showDLblsOverMax val="0"/>
  </c:chart>
  <c:txPr>
    <a:bodyPr/>
    <a:lstStyle/>
    <a:p>
      <a:pPr>
        <a:defRPr sz="1101">
          <a:latin typeface="Meiryo UI" panose="020B0604030504040204" pitchFamily="50" charset="-128"/>
          <a:ea typeface="Meiryo UI" panose="020B0604030504040204" pitchFamily="50" charset="-128"/>
          <a:cs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経常収支</c:v>
                </c:pt>
              </c:strCache>
            </c:strRef>
          </c:tx>
          <c:invertIfNegative val="0"/>
          <c:dLbls>
            <c:numFmt formatCode="#,##0.0_);[Red]\(#,##0.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兵庫県</c:v>
                </c:pt>
                <c:pt idx="1">
                  <c:v>愛知県</c:v>
                </c:pt>
                <c:pt idx="2">
                  <c:v>神奈川県</c:v>
                </c:pt>
                <c:pt idx="3">
                  <c:v>★埼玉県</c:v>
                </c:pt>
                <c:pt idx="4">
                  <c:v>★東京都</c:v>
                </c:pt>
                <c:pt idx="5">
                  <c:v>大阪府</c:v>
                </c:pt>
              </c:strCache>
            </c:strRef>
          </c:cat>
          <c:val>
            <c:numRef>
              <c:f>Sheet1!$B$2:$B$7</c:f>
              <c:numCache>
                <c:formatCode>General</c:formatCode>
                <c:ptCount val="6"/>
                <c:pt idx="0">
                  <c:v>64.69</c:v>
                </c:pt>
                <c:pt idx="1">
                  <c:v>65.13</c:v>
                </c:pt>
                <c:pt idx="2">
                  <c:v>74.42</c:v>
                </c:pt>
                <c:pt idx="3">
                  <c:v>101.17</c:v>
                </c:pt>
                <c:pt idx="4">
                  <c:v>99.49</c:v>
                </c:pt>
                <c:pt idx="5">
                  <c:v>55.23</c:v>
                </c:pt>
              </c:numCache>
            </c:numRef>
          </c:val>
          <c:extLst xmlns:c16r2="http://schemas.microsoft.com/office/drawing/2015/06/chart">
            <c:ext xmlns:c16="http://schemas.microsoft.com/office/drawing/2014/chart" uri="{C3380CC4-5D6E-409C-BE32-E72D297353CC}">
              <c16:uniqueId val="{00000000-683D-4D78-AC49-3D2F1CB95E8D}"/>
            </c:ext>
          </c:extLst>
        </c:ser>
        <c:dLbls>
          <c:showLegendKey val="0"/>
          <c:showVal val="0"/>
          <c:showCatName val="0"/>
          <c:showSerName val="0"/>
          <c:showPercent val="0"/>
          <c:showBubbleSize val="0"/>
        </c:dLbls>
        <c:gapWidth val="80"/>
        <c:axId val="321619144"/>
        <c:axId val="321619536"/>
      </c:barChart>
      <c:catAx>
        <c:axId val="321619144"/>
        <c:scaling>
          <c:orientation val="minMax"/>
        </c:scaling>
        <c:delete val="0"/>
        <c:axPos val="l"/>
        <c:numFmt formatCode="General" sourceLinked="1"/>
        <c:majorTickMark val="out"/>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21619536"/>
        <c:crosses val="autoZero"/>
        <c:auto val="1"/>
        <c:lblAlgn val="ctr"/>
        <c:lblOffset val="100"/>
        <c:noMultiLvlLbl val="0"/>
      </c:catAx>
      <c:valAx>
        <c:axId val="321619536"/>
        <c:scaling>
          <c:orientation val="minMax"/>
          <c:max val="120"/>
          <c:min val="0"/>
        </c:scaling>
        <c:delete val="0"/>
        <c:axPos val="b"/>
        <c:majorGridlines>
          <c:spPr>
            <a:ln>
              <a:noFill/>
            </a:ln>
          </c:spPr>
        </c:majorGridlines>
        <c:numFmt formatCode="General" sourceLinked="1"/>
        <c:majorTickMark val="out"/>
        <c:minorTickMark val="none"/>
        <c:tickLblPos val="nextTo"/>
        <c:txPr>
          <a:bodyPr/>
          <a:lstStyle/>
          <a:p>
            <a:pPr>
              <a:defRPr sz="1050"/>
            </a:pPr>
            <a:endParaRPr lang="ja-JP"/>
          </a:p>
        </c:txPr>
        <c:crossAx val="321619144"/>
        <c:crosses val="autoZero"/>
        <c:crossBetween val="between"/>
      </c:valAx>
      <c:spPr>
        <a:noFill/>
        <a:ln w="25421">
          <a:noFill/>
        </a:ln>
      </c:spPr>
    </c:plotArea>
    <c:plotVisOnly val="1"/>
    <c:dispBlanksAs val="gap"/>
    <c:showDLblsOverMax val="0"/>
  </c:chart>
  <c:txPr>
    <a:bodyPr/>
    <a:lstStyle/>
    <a:p>
      <a:pPr>
        <a:defRPr sz="1102"/>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負担金単価</c:v>
                </c:pt>
              </c:strCache>
            </c:strRef>
          </c:tx>
          <c:invertIfNegative val="0"/>
          <c:dLbls>
            <c:numFmt formatCode="#,##0.0_);[Red]\(#,##0.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兵庫県</c:v>
                </c:pt>
                <c:pt idx="1">
                  <c:v>愛知県</c:v>
                </c:pt>
                <c:pt idx="2">
                  <c:v>埼玉県</c:v>
                </c:pt>
                <c:pt idx="3">
                  <c:v>神奈川県</c:v>
                </c:pt>
                <c:pt idx="4">
                  <c:v>東京都</c:v>
                </c:pt>
                <c:pt idx="5">
                  <c:v>大阪府</c:v>
                </c:pt>
              </c:strCache>
            </c:strRef>
          </c:cat>
          <c:val>
            <c:numRef>
              <c:f>Sheet1!$B$2:$B$7</c:f>
              <c:numCache>
                <c:formatCode>General</c:formatCode>
                <c:ptCount val="6"/>
                <c:pt idx="0">
                  <c:v>85.48</c:v>
                </c:pt>
                <c:pt idx="1">
                  <c:v>74.42</c:v>
                </c:pt>
                <c:pt idx="2">
                  <c:v>31.65</c:v>
                </c:pt>
                <c:pt idx="3">
                  <c:v>52.61</c:v>
                </c:pt>
                <c:pt idx="4">
                  <c:v>43.38</c:v>
                </c:pt>
                <c:pt idx="5">
                  <c:v>78.790000000000006</c:v>
                </c:pt>
              </c:numCache>
            </c:numRef>
          </c:val>
          <c:extLst xmlns:c16r2="http://schemas.microsoft.com/office/drawing/2015/06/chart">
            <c:ext xmlns:c16="http://schemas.microsoft.com/office/drawing/2014/chart" uri="{C3380CC4-5D6E-409C-BE32-E72D297353CC}">
              <c16:uniqueId val="{00000000-B5C3-4FE3-925E-2D6A84EDB91F}"/>
            </c:ext>
          </c:extLst>
        </c:ser>
        <c:dLbls>
          <c:showLegendKey val="0"/>
          <c:showVal val="0"/>
          <c:showCatName val="0"/>
          <c:showSerName val="0"/>
          <c:showPercent val="0"/>
          <c:showBubbleSize val="0"/>
        </c:dLbls>
        <c:gapWidth val="80"/>
        <c:axId val="320438888"/>
        <c:axId val="320433792"/>
      </c:barChart>
      <c:catAx>
        <c:axId val="320438888"/>
        <c:scaling>
          <c:orientation val="minMax"/>
        </c:scaling>
        <c:delete val="1"/>
        <c:axPos val="l"/>
        <c:numFmt formatCode="General" sourceLinked="0"/>
        <c:majorTickMark val="out"/>
        <c:minorTickMark val="none"/>
        <c:tickLblPos val="nextTo"/>
        <c:crossAx val="320433792"/>
        <c:crosses val="autoZero"/>
        <c:auto val="1"/>
        <c:lblAlgn val="ctr"/>
        <c:lblOffset val="100"/>
        <c:noMultiLvlLbl val="0"/>
      </c:catAx>
      <c:valAx>
        <c:axId val="320433792"/>
        <c:scaling>
          <c:orientation val="minMax"/>
        </c:scaling>
        <c:delete val="0"/>
        <c:axPos val="b"/>
        <c:majorGridlines>
          <c:spPr>
            <a:ln>
              <a:noFill/>
            </a:ln>
          </c:spPr>
        </c:majorGridlines>
        <c:numFmt formatCode="General" sourceLinked="1"/>
        <c:majorTickMark val="out"/>
        <c:minorTickMark val="none"/>
        <c:tickLblPos val="nextTo"/>
        <c:txPr>
          <a:bodyPr/>
          <a:lstStyle/>
          <a:p>
            <a:pPr>
              <a:defRPr sz="1000"/>
            </a:pPr>
            <a:endParaRPr lang="ja-JP"/>
          </a:p>
        </c:txPr>
        <c:crossAx val="320438888"/>
        <c:crosses val="autoZero"/>
        <c:crossBetween val="between"/>
      </c:valAx>
      <c:spPr>
        <a:noFill/>
        <a:ln w="25412">
          <a:noFill/>
        </a:ln>
      </c:spPr>
    </c:plotArea>
    <c:plotVisOnly val="1"/>
    <c:dispBlanksAs val="gap"/>
    <c:showDLblsOverMax val="0"/>
  </c:chart>
  <c:txPr>
    <a:bodyPr/>
    <a:lstStyle/>
    <a:p>
      <a:pPr>
        <a:defRPr sz="11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負担金単価</c:v>
                </c:pt>
              </c:strCache>
            </c:strRef>
          </c:tx>
          <c:invertIfNegative val="0"/>
          <c:dLbls>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兵庫県</c:v>
                </c:pt>
                <c:pt idx="1">
                  <c:v>愛知県</c:v>
                </c:pt>
                <c:pt idx="2">
                  <c:v>埼玉県</c:v>
                </c:pt>
                <c:pt idx="3">
                  <c:v>神奈川県</c:v>
                </c:pt>
                <c:pt idx="4">
                  <c:v>東京都</c:v>
                </c:pt>
                <c:pt idx="5">
                  <c:v>大阪府</c:v>
                </c:pt>
              </c:strCache>
            </c:strRef>
          </c:cat>
          <c:val>
            <c:numRef>
              <c:f>Sheet1!$B$2:$B$7</c:f>
              <c:numCache>
                <c:formatCode>General</c:formatCode>
                <c:ptCount val="6"/>
                <c:pt idx="0">
                  <c:v>55.1</c:v>
                </c:pt>
                <c:pt idx="1">
                  <c:v>72</c:v>
                </c:pt>
                <c:pt idx="2">
                  <c:v>61.6</c:v>
                </c:pt>
                <c:pt idx="3">
                  <c:v>68</c:v>
                </c:pt>
                <c:pt idx="4">
                  <c:v>59.5</c:v>
                </c:pt>
                <c:pt idx="5">
                  <c:v>71.2</c:v>
                </c:pt>
              </c:numCache>
            </c:numRef>
          </c:val>
          <c:extLst xmlns:c16r2="http://schemas.microsoft.com/office/drawing/2015/06/chart">
            <c:ext xmlns:c16="http://schemas.microsoft.com/office/drawing/2014/chart" uri="{C3380CC4-5D6E-409C-BE32-E72D297353CC}">
              <c16:uniqueId val="{00000000-37B0-4E26-9F7C-FDB376F45856}"/>
            </c:ext>
          </c:extLst>
        </c:ser>
        <c:dLbls>
          <c:showLegendKey val="0"/>
          <c:showVal val="0"/>
          <c:showCatName val="0"/>
          <c:showSerName val="0"/>
          <c:showPercent val="0"/>
          <c:showBubbleSize val="0"/>
        </c:dLbls>
        <c:gapWidth val="80"/>
        <c:axId val="320433008"/>
        <c:axId val="320434576"/>
      </c:barChart>
      <c:catAx>
        <c:axId val="320433008"/>
        <c:scaling>
          <c:orientation val="minMax"/>
        </c:scaling>
        <c:delete val="1"/>
        <c:axPos val="l"/>
        <c:numFmt formatCode="General" sourceLinked="0"/>
        <c:majorTickMark val="out"/>
        <c:minorTickMark val="none"/>
        <c:tickLblPos val="nextTo"/>
        <c:crossAx val="320434576"/>
        <c:crosses val="autoZero"/>
        <c:auto val="1"/>
        <c:lblAlgn val="ctr"/>
        <c:lblOffset val="100"/>
        <c:noMultiLvlLbl val="0"/>
      </c:catAx>
      <c:valAx>
        <c:axId val="320434576"/>
        <c:scaling>
          <c:orientation val="minMax"/>
        </c:scaling>
        <c:delete val="0"/>
        <c:axPos val="b"/>
        <c:majorGridlines>
          <c:spPr>
            <a:ln>
              <a:noFill/>
            </a:ln>
          </c:spPr>
        </c:majorGridlines>
        <c:numFmt formatCode="General" sourceLinked="1"/>
        <c:majorTickMark val="out"/>
        <c:minorTickMark val="none"/>
        <c:tickLblPos val="nextTo"/>
        <c:txPr>
          <a:bodyPr/>
          <a:lstStyle/>
          <a:p>
            <a:pPr>
              <a:defRPr sz="1000"/>
            </a:pPr>
            <a:endParaRPr lang="ja-JP"/>
          </a:p>
        </c:txPr>
        <c:crossAx val="320433008"/>
        <c:crosses val="autoZero"/>
        <c:crossBetween val="between"/>
      </c:valAx>
      <c:spPr>
        <a:noFill/>
        <a:ln w="25412">
          <a:noFill/>
        </a:ln>
      </c:spPr>
    </c:plotArea>
    <c:plotVisOnly val="1"/>
    <c:dispBlanksAs val="gap"/>
    <c:showDLblsOverMax val="0"/>
  </c:chart>
  <c:txPr>
    <a:bodyPr/>
    <a:lstStyle/>
    <a:p>
      <a:pPr>
        <a:defRPr sz="11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負担金単価</c:v>
                </c:pt>
              </c:strCache>
            </c:strRef>
          </c:tx>
          <c:invertIfNegative val="0"/>
          <c:dLbls>
            <c:numFmt formatCode="#,##0.0_);[Red]\(#,##0.0\)" sourceLinked="0"/>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兵庫県</c:v>
                </c:pt>
                <c:pt idx="1">
                  <c:v>愛知県</c:v>
                </c:pt>
                <c:pt idx="2">
                  <c:v>神奈川県</c:v>
                </c:pt>
                <c:pt idx="3">
                  <c:v>★埼玉県</c:v>
                </c:pt>
                <c:pt idx="4">
                  <c:v>★東京都</c:v>
                </c:pt>
                <c:pt idx="5">
                  <c:v>大阪府</c:v>
                </c:pt>
              </c:strCache>
            </c:strRef>
          </c:cat>
          <c:val>
            <c:numRef>
              <c:f>Sheet1!$B$2:$B$7</c:f>
              <c:numCache>
                <c:formatCode>General</c:formatCode>
                <c:ptCount val="6"/>
                <c:pt idx="0">
                  <c:v>413617.86090395896</c:v>
                </c:pt>
                <c:pt idx="1">
                  <c:v>347486.59914862545</c:v>
                </c:pt>
                <c:pt idx="2">
                  <c:v>270108.63671647583</c:v>
                </c:pt>
                <c:pt idx="3">
                  <c:v>227238.23691523925</c:v>
                </c:pt>
                <c:pt idx="4">
                  <c:v>238976.24986939714</c:v>
                </c:pt>
                <c:pt idx="5">
                  <c:v>465266.15433185472</c:v>
                </c:pt>
              </c:numCache>
            </c:numRef>
          </c:val>
          <c:extLst xmlns:c16r2="http://schemas.microsoft.com/office/drawing/2015/06/chart">
            <c:ext xmlns:c16="http://schemas.microsoft.com/office/drawing/2014/chart" uri="{C3380CC4-5D6E-409C-BE32-E72D297353CC}">
              <c16:uniqueId val="{00000000-4EE0-4B17-BA32-58F68F212521}"/>
            </c:ext>
          </c:extLst>
        </c:ser>
        <c:dLbls>
          <c:showLegendKey val="0"/>
          <c:showVal val="0"/>
          <c:showCatName val="0"/>
          <c:showSerName val="0"/>
          <c:showPercent val="0"/>
          <c:showBubbleSize val="0"/>
        </c:dLbls>
        <c:gapWidth val="80"/>
        <c:axId val="434356656"/>
        <c:axId val="434359008"/>
      </c:barChart>
      <c:catAx>
        <c:axId val="434356656"/>
        <c:scaling>
          <c:orientation val="minMax"/>
        </c:scaling>
        <c:delete val="0"/>
        <c:axPos val="l"/>
        <c:numFmt formatCode="General" sourceLinked="0"/>
        <c:majorTickMark val="out"/>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34359008"/>
        <c:crosses val="autoZero"/>
        <c:auto val="1"/>
        <c:lblAlgn val="ctr"/>
        <c:lblOffset val="100"/>
        <c:noMultiLvlLbl val="0"/>
      </c:catAx>
      <c:valAx>
        <c:axId val="434359008"/>
        <c:scaling>
          <c:orientation val="minMax"/>
          <c:max val="500000"/>
          <c:min val="0"/>
        </c:scaling>
        <c:delete val="0"/>
        <c:axPos val="b"/>
        <c:majorGridlines>
          <c:spPr>
            <a:ln>
              <a:noFill/>
            </a:ln>
          </c:spPr>
        </c:majorGridlines>
        <c:numFmt formatCode="General" sourceLinked="1"/>
        <c:majorTickMark val="out"/>
        <c:minorTickMark val="none"/>
        <c:tickLblPos val="nextTo"/>
        <c:txPr>
          <a:bodyPr/>
          <a:lstStyle/>
          <a:p>
            <a:pPr>
              <a:defRPr sz="1000"/>
            </a:pPr>
            <a:endParaRPr lang="ja-JP"/>
          </a:p>
        </c:txPr>
        <c:crossAx val="434356656"/>
        <c:crosses val="autoZero"/>
        <c:crossBetween val="between"/>
        <c:majorUnit val="200000"/>
        <c:dispUnits>
          <c:builtInUnit val="tenThousands"/>
        </c:dispUnits>
      </c:valAx>
      <c:spPr>
        <a:noFill/>
        <a:ln w="25412">
          <a:noFill/>
        </a:ln>
      </c:spPr>
    </c:plotArea>
    <c:plotVisOnly val="1"/>
    <c:dispBlanksAs val="gap"/>
    <c:showDLblsOverMax val="0"/>
  </c:chart>
  <c:txPr>
    <a:bodyPr/>
    <a:lstStyle/>
    <a:p>
      <a:pPr>
        <a:defRPr sz="11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8B3B309-4E65-4A1B-93F3-6A71EEA1B58B}" type="datetimeFigureOut">
              <a:rPr kumimoji="1" lang="ja-JP" altLang="en-US" smtClean="0"/>
              <a:t>2018/1/25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A4DDB74-8E72-4562-85D9-E76D16A9EF8D}" type="slidenum">
              <a:rPr kumimoji="1" lang="ja-JP" altLang="en-US" smtClean="0"/>
              <a:t>‹#›</a:t>
            </a:fld>
            <a:endParaRPr kumimoji="1" lang="ja-JP" altLang="en-US"/>
          </a:p>
        </p:txBody>
      </p:sp>
    </p:spTree>
    <p:extLst>
      <p:ext uri="{BB962C8B-B14F-4D97-AF65-F5344CB8AC3E}">
        <p14:creationId xmlns:p14="http://schemas.microsoft.com/office/powerpoint/2010/main" val="37237629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1</a:t>
            </a:fld>
            <a:endParaRPr kumimoji="1" lang="ja-JP" altLang="en-US"/>
          </a:p>
        </p:txBody>
      </p:sp>
    </p:spTree>
    <p:extLst>
      <p:ext uri="{BB962C8B-B14F-4D97-AF65-F5344CB8AC3E}">
        <p14:creationId xmlns:p14="http://schemas.microsoft.com/office/powerpoint/2010/main" val="59932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18</a:t>
            </a:fld>
            <a:endParaRPr kumimoji="1" lang="ja-JP" altLang="en-US"/>
          </a:p>
        </p:txBody>
      </p:sp>
    </p:spTree>
    <p:extLst>
      <p:ext uri="{BB962C8B-B14F-4D97-AF65-F5344CB8AC3E}">
        <p14:creationId xmlns:p14="http://schemas.microsoft.com/office/powerpoint/2010/main" val="224680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20</a:t>
            </a:fld>
            <a:endParaRPr kumimoji="1" lang="ja-JP" altLang="en-US"/>
          </a:p>
        </p:txBody>
      </p:sp>
    </p:spTree>
    <p:extLst>
      <p:ext uri="{BB962C8B-B14F-4D97-AF65-F5344CB8AC3E}">
        <p14:creationId xmlns:p14="http://schemas.microsoft.com/office/powerpoint/2010/main" val="272028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35</a:t>
            </a:fld>
            <a:endParaRPr kumimoji="1" lang="ja-JP" altLang="en-US"/>
          </a:p>
        </p:txBody>
      </p:sp>
    </p:spTree>
    <p:extLst>
      <p:ext uri="{BB962C8B-B14F-4D97-AF65-F5344CB8AC3E}">
        <p14:creationId xmlns:p14="http://schemas.microsoft.com/office/powerpoint/2010/main" val="285991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2</a:t>
            </a:fld>
            <a:endParaRPr kumimoji="1" lang="ja-JP" altLang="en-US"/>
          </a:p>
        </p:txBody>
      </p:sp>
    </p:spTree>
    <p:extLst>
      <p:ext uri="{BB962C8B-B14F-4D97-AF65-F5344CB8AC3E}">
        <p14:creationId xmlns:p14="http://schemas.microsoft.com/office/powerpoint/2010/main" val="109155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6</a:t>
            </a:fld>
            <a:endParaRPr kumimoji="1" lang="ja-JP" altLang="en-US"/>
          </a:p>
        </p:txBody>
      </p:sp>
    </p:spTree>
    <p:extLst>
      <p:ext uri="{BB962C8B-B14F-4D97-AF65-F5344CB8AC3E}">
        <p14:creationId xmlns:p14="http://schemas.microsoft.com/office/powerpoint/2010/main" val="18278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8</a:t>
            </a:fld>
            <a:endParaRPr kumimoji="1" lang="ja-JP" altLang="en-US"/>
          </a:p>
        </p:txBody>
      </p:sp>
    </p:spTree>
    <p:extLst>
      <p:ext uri="{BB962C8B-B14F-4D97-AF65-F5344CB8AC3E}">
        <p14:creationId xmlns:p14="http://schemas.microsoft.com/office/powerpoint/2010/main" val="104984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10</a:t>
            </a:fld>
            <a:endParaRPr kumimoji="1" lang="ja-JP" altLang="en-US"/>
          </a:p>
        </p:txBody>
      </p:sp>
    </p:spTree>
    <p:extLst>
      <p:ext uri="{BB962C8B-B14F-4D97-AF65-F5344CB8AC3E}">
        <p14:creationId xmlns:p14="http://schemas.microsoft.com/office/powerpoint/2010/main" val="401059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12</a:t>
            </a:fld>
            <a:endParaRPr kumimoji="1" lang="ja-JP" altLang="en-US"/>
          </a:p>
        </p:txBody>
      </p:sp>
    </p:spTree>
    <p:extLst>
      <p:ext uri="{BB962C8B-B14F-4D97-AF65-F5344CB8AC3E}">
        <p14:creationId xmlns:p14="http://schemas.microsoft.com/office/powerpoint/2010/main" val="673275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15</a:t>
            </a:fld>
            <a:endParaRPr kumimoji="1" lang="ja-JP" altLang="en-US"/>
          </a:p>
        </p:txBody>
      </p:sp>
    </p:spTree>
    <p:extLst>
      <p:ext uri="{BB962C8B-B14F-4D97-AF65-F5344CB8AC3E}">
        <p14:creationId xmlns:p14="http://schemas.microsoft.com/office/powerpoint/2010/main" val="329004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16</a:t>
            </a:fld>
            <a:endParaRPr kumimoji="1" lang="ja-JP" altLang="en-US"/>
          </a:p>
        </p:txBody>
      </p:sp>
    </p:spTree>
    <p:extLst>
      <p:ext uri="{BB962C8B-B14F-4D97-AF65-F5344CB8AC3E}">
        <p14:creationId xmlns:p14="http://schemas.microsoft.com/office/powerpoint/2010/main" val="6733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A4DDB74-8E72-4562-85D9-E76D16A9EF8D}" type="slidenum">
              <a:rPr kumimoji="1" lang="ja-JP" altLang="en-US" smtClean="0"/>
              <a:t>17</a:t>
            </a:fld>
            <a:endParaRPr kumimoji="1" lang="ja-JP" altLang="en-US"/>
          </a:p>
        </p:txBody>
      </p:sp>
    </p:spTree>
    <p:extLst>
      <p:ext uri="{BB962C8B-B14F-4D97-AF65-F5344CB8AC3E}">
        <p14:creationId xmlns:p14="http://schemas.microsoft.com/office/powerpoint/2010/main" val="26282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0BDC0C-D76A-4B3C-881F-A267E8FBD31C}" type="datetime1">
              <a:rPr kumimoji="1" lang="ja-JP" altLang="en-US" smtClean="0"/>
              <a:t>2018/1/25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235658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1045C5-23A9-4035-90C0-4782BBE08295}" type="datetime1">
              <a:rPr kumimoji="1" lang="ja-JP" altLang="en-US" smtClean="0"/>
              <a:t>2018/1/25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157921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2CDCDE-1343-4760-8C21-2EE089E640AA}" type="datetime1">
              <a:rPr kumimoji="1" lang="ja-JP" altLang="en-US" smtClean="0"/>
              <a:t>2018/1/25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15485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B22C5A-15C1-46B4-B4AD-6FB8BFCACA89}" type="datetime1">
              <a:rPr kumimoji="1" lang="ja-JP" altLang="en-US" smtClean="0"/>
              <a:t>2018/1/25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269159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97B7888-F5DE-4CF3-9D45-D81AF7EA4D34}" type="datetime1">
              <a:rPr kumimoji="1" lang="ja-JP" altLang="en-US" smtClean="0"/>
              <a:t>2018/1/25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67316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B4B560F-0A8B-4D47-972C-4E3FAE2E1CE7}" type="datetime1">
              <a:rPr kumimoji="1" lang="ja-JP" altLang="en-US" smtClean="0"/>
              <a:t>2018/1/25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199339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5F29DD8-1FBE-4059-8F4A-1C34D38E1087}" type="datetime1">
              <a:rPr kumimoji="1" lang="ja-JP" altLang="en-US" smtClean="0"/>
              <a:t>2018/1/25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174618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F623021-C762-4DF8-BC49-6A024880F8F5}" type="datetime1">
              <a:rPr kumimoji="1" lang="ja-JP" altLang="en-US" smtClean="0"/>
              <a:t>2018/1/25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280552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FFC908-0197-4D07-84B8-774D2C7602B1}" type="datetime1">
              <a:rPr kumimoji="1" lang="ja-JP" altLang="en-US" smtClean="0"/>
              <a:t>2018/1/25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330448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F23916A-9E1C-4738-AF89-5AB8BEB1EF93}" type="datetime1">
              <a:rPr kumimoji="1" lang="ja-JP" altLang="en-US" smtClean="0"/>
              <a:t>2018/1/25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606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3C6445-10B4-45DA-ADAD-1E98CAD67784}" type="datetime1">
              <a:rPr kumimoji="1" lang="ja-JP" altLang="en-US" smtClean="0"/>
              <a:t>2018/1/25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70838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3DCF3-9A5A-4841-9D4C-D8D91DD2056B}" type="datetime1">
              <a:rPr kumimoji="1" lang="ja-JP" altLang="en-US" smtClean="0"/>
              <a:t>2018/1/25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88DD7-173D-4F28-AC6B-0C9397949D1E}" type="slidenum">
              <a:rPr kumimoji="1" lang="ja-JP" altLang="en-US" smtClean="0"/>
              <a:t>‹#›</a:t>
            </a:fld>
            <a:endParaRPr kumimoji="1" lang="ja-JP" altLang="en-US"/>
          </a:p>
        </p:txBody>
      </p:sp>
    </p:spTree>
    <p:extLst>
      <p:ext uri="{BB962C8B-B14F-4D97-AF65-F5344CB8AC3E}">
        <p14:creationId xmlns:p14="http://schemas.microsoft.com/office/powerpoint/2010/main" val="153844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71799" y="5229200"/>
            <a:ext cx="3531145" cy="861774"/>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整備部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建設局</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24881" y="2276872"/>
            <a:ext cx="7707559" cy="1477328"/>
          </a:xfrm>
          <a:prstGeom prst="rect">
            <a:avLst/>
          </a:prstGeom>
          <a:noFill/>
        </p:spPr>
        <p:txBody>
          <a:bodyPr wrap="none" rtlCol="0">
            <a:spAutoFit/>
          </a:bodyPr>
          <a:lstStyle/>
          <a:p>
            <a:r>
              <a:rPr lang="ja-JP" altLang="en-US" sz="3000" dirty="0"/>
              <a:t>副首都実現に向けた都市機能の強化について</a:t>
            </a:r>
            <a:endParaRPr lang="en-US" altLang="ja-JP" sz="3000" dirty="0"/>
          </a:p>
          <a:p>
            <a:endParaRPr lang="en-US" altLang="ja-JP" sz="3200" dirty="0"/>
          </a:p>
          <a:p>
            <a:pPr algn="ctr"/>
            <a:r>
              <a:rPr lang="ja-JP" altLang="en-US" sz="2800" dirty="0"/>
              <a:t>～下水道事業</a:t>
            </a:r>
            <a:r>
              <a:rPr lang="ja-JP" altLang="en-US" sz="2800" dirty="0" smtClean="0"/>
              <a:t>の課題整理～</a:t>
            </a:r>
            <a:endParaRPr lang="en-US" altLang="ja-JP" sz="2800" dirty="0"/>
          </a:p>
        </p:txBody>
      </p:sp>
      <p:sp>
        <p:nvSpPr>
          <p:cNvPr id="8" name="テキスト ボックス 5"/>
          <p:cNvSpPr txBox="1">
            <a:spLocks noChangeArrowheads="1"/>
          </p:cNvSpPr>
          <p:nvPr/>
        </p:nvSpPr>
        <p:spPr bwMode="auto">
          <a:xfrm>
            <a:off x="7245333" y="116634"/>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Ｈ</a:t>
            </a:r>
            <a:r>
              <a:rPr lang="en-US" altLang="ja-JP" sz="1100" dirty="0" smtClean="0">
                <a:solidFill>
                  <a:srgbClr val="000000"/>
                </a:solidFill>
                <a:latin typeface="Meiryo UI" pitchFamily="50" charset="-128"/>
                <a:ea typeface="Meiryo UI" pitchFamily="50" charset="-128"/>
                <a:cs typeface="Meiryo UI" pitchFamily="50" charset="-128"/>
              </a:rPr>
              <a:t>30.1.26</a:t>
            </a:r>
            <a:endParaRPr lang="en-US" altLang="ja-JP" sz="11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第</a:t>
            </a:r>
            <a:r>
              <a:rPr lang="en-US" altLang="ja-JP" sz="1100" dirty="0" smtClean="0">
                <a:solidFill>
                  <a:srgbClr val="000000"/>
                </a:solidFill>
                <a:latin typeface="Meiryo UI" pitchFamily="50" charset="-128"/>
                <a:ea typeface="Meiryo UI" pitchFamily="50" charset="-128"/>
                <a:cs typeface="Meiryo UI" pitchFamily="50" charset="-128"/>
              </a:rPr>
              <a:t>12</a:t>
            </a:r>
            <a:r>
              <a:rPr lang="ja-JP" altLang="en-US" sz="1100" dirty="0" smtClean="0">
                <a:solidFill>
                  <a:srgbClr val="000000"/>
                </a:solidFill>
                <a:latin typeface="Meiryo UI" pitchFamily="50" charset="-128"/>
                <a:ea typeface="Meiryo UI" pitchFamily="50" charset="-128"/>
                <a:cs typeface="Meiryo UI" pitchFamily="50" charset="-128"/>
              </a:rPr>
              <a:t>回</a:t>
            </a:r>
            <a:r>
              <a:rPr lang="ja-JP" altLang="en-US" sz="1100" dirty="0">
                <a:solidFill>
                  <a:srgbClr val="000000"/>
                </a:solidFill>
                <a:latin typeface="Meiryo UI" pitchFamily="50" charset="-128"/>
                <a:ea typeface="Meiryo UI" pitchFamily="50" charset="-128"/>
                <a:cs typeface="Meiryo UI" pitchFamily="50" charset="-128"/>
              </a:rPr>
              <a:t>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9" name="テキスト ボックス 8"/>
          <p:cNvSpPr txBox="1">
            <a:spLocks noChangeArrowheads="1"/>
          </p:cNvSpPr>
          <p:nvPr/>
        </p:nvSpPr>
        <p:spPr bwMode="auto">
          <a:xfrm>
            <a:off x="7517812" y="548680"/>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Meiryo UI" pitchFamily="50" charset="-128"/>
                <a:ea typeface="Meiryo UI" pitchFamily="50" charset="-128"/>
                <a:cs typeface="Meiryo UI" pitchFamily="50" charset="-128"/>
              </a:rPr>
              <a:t>資料</a:t>
            </a:r>
            <a:r>
              <a:rPr lang="ja-JP" altLang="en-US" sz="1400" dirty="0">
                <a:solidFill>
                  <a:srgbClr val="000000"/>
                </a:solidFill>
                <a:latin typeface="Meiryo UI" pitchFamily="50" charset="-128"/>
                <a:ea typeface="Meiryo UI" pitchFamily="50" charset="-128"/>
                <a:cs typeface="Meiryo UI" pitchFamily="50" charset="-128"/>
              </a:rPr>
              <a:t>３</a:t>
            </a:r>
            <a:endParaRPr lang="en-US" altLang="ja-JP" sz="14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43541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830"/>
          <a:stretch/>
        </p:blipFill>
        <p:spPr bwMode="auto">
          <a:xfrm>
            <a:off x="4283968" y="963003"/>
            <a:ext cx="4824536" cy="541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2651900769"/>
              </p:ext>
            </p:extLst>
          </p:nvPr>
        </p:nvGraphicFramePr>
        <p:xfrm>
          <a:off x="137115" y="3182244"/>
          <a:ext cx="3971322" cy="3673424"/>
        </p:xfrm>
        <a:graphic>
          <a:graphicData uri="http://schemas.openxmlformats.org/drawingml/2006/table">
            <a:tbl>
              <a:tblPr firstRow="1" bandRow="1">
                <a:tableStyleId>{5940675A-B579-460E-94D1-54222C63F5DA}</a:tableStyleId>
              </a:tblPr>
              <a:tblGrid>
                <a:gridCol w="733743">
                  <a:extLst>
                    <a:ext uri="{9D8B030D-6E8A-4147-A177-3AD203B41FA5}">
                      <a16:colId xmlns="" xmlns:a16="http://schemas.microsoft.com/office/drawing/2014/main" val="20000"/>
                    </a:ext>
                  </a:extLst>
                </a:gridCol>
                <a:gridCol w="449580">
                  <a:extLst>
                    <a:ext uri="{9D8B030D-6E8A-4147-A177-3AD203B41FA5}">
                      <a16:colId xmlns="" xmlns:a16="http://schemas.microsoft.com/office/drawing/2014/main" val="20001"/>
                    </a:ext>
                  </a:extLst>
                </a:gridCol>
                <a:gridCol w="713092">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648072">
                  <a:extLst>
                    <a:ext uri="{9D8B030D-6E8A-4147-A177-3AD203B41FA5}">
                      <a16:colId xmlns="" xmlns:a16="http://schemas.microsoft.com/office/drawing/2014/main" val="20004"/>
                    </a:ext>
                  </a:extLst>
                </a:gridCol>
                <a:gridCol w="706755">
                  <a:extLst>
                    <a:ext uri="{9D8B030D-6E8A-4147-A177-3AD203B41FA5}">
                      <a16:colId xmlns="" xmlns:a16="http://schemas.microsoft.com/office/drawing/2014/main" val="20005"/>
                    </a:ext>
                  </a:extLst>
                </a:gridCol>
              </a:tblGrid>
              <a:tr h="273503">
                <a:tc grid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流域・処理区</a:t>
                      </a:r>
                    </a:p>
                  </a:txBody>
                  <a:tcPr marT="42203" marB="42203">
                    <a:solidFill>
                      <a:schemeClr val="accent1">
                        <a:lumMod val="20000"/>
                        <a:lumOff val="80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計画人口</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marT="42203" marB="42203">
                    <a:solidFill>
                      <a:schemeClr val="accent1">
                        <a:lumMod val="20000"/>
                        <a:lumOff val="80000"/>
                      </a:schemeClr>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現有処理</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能力</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（万㎥／日）</a:t>
                      </a:r>
                    </a:p>
                  </a:txBody>
                  <a:tcPr marT="42203" marB="42203">
                    <a:solidFill>
                      <a:schemeClr val="accent1">
                        <a:lumMod val="20000"/>
                        <a:lumOff val="80000"/>
                      </a:schemeClr>
                    </a:solidFill>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合流</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solidFill>
                      <a:schemeClr val="accent1">
                        <a:lumMod val="20000"/>
                        <a:lumOff val="80000"/>
                      </a:schemeClr>
                    </a:solidFill>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solidFill>
                      <a:schemeClr val="accent1">
                        <a:lumMod val="20000"/>
                        <a:lumOff val="80000"/>
                      </a:schemeClr>
                    </a:solidFill>
                  </a:tcPr>
                </a:tc>
                <a:extLst>
                  <a:ext uri="{0D108BD9-81ED-4DB2-BD59-A6C34878D82A}">
                    <a16:rowId xmlns="" xmlns:a16="http://schemas.microsoft.com/office/drawing/2014/main" val="10000"/>
                  </a:ext>
                </a:extLst>
              </a:tr>
              <a:tr h="175193">
                <a:tc gridSpan="2">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①猪名川</a:t>
                      </a:r>
                    </a:p>
                  </a:txBody>
                  <a:tcPr marT="42203" marB="42203"/>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41.8</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18.5</a:t>
                      </a: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一部合流</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01"/>
                  </a:ext>
                </a:extLst>
              </a:tr>
              <a:tr h="175193">
                <a:tc gridSpan="2">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②安威川</a:t>
                      </a:r>
                    </a:p>
                  </a:txBody>
                  <a:tcPr marT="42203" marB="42203"/>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57.1</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25.6</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一部合流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T="42203" marB="42203"/>
                </a:tc>
                <a:extLst>
                  <a:ext uri="{0D108BD9-81ED-4DB2-BD59-A6C34878D82A}">
                    <a16:rowId xmlns="" xmlns:a16="http://schemas.microsoft.com/office/drawing/2014/main" val="10002"/>
                  </a:ext>
                </a:extLst>
              </a:tr>
              <a:tr h="175193">
                <a:tc gridSpan="2">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③淀川右岸</a:t>
                      </a:r>
                    </a:p>
                  </a:txBody>
                  <a:tcPr marT="42203" marB="42203"/>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42.1</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一部合流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T="42203" marB="42203"/>
                </a:tc>
                <a:extLst>
                  <a:ext uri="{0D108BD9-81ED-4DB2-BD59-A6C34878D82A}">
                    <a16:rowId xmlns="" xmlns:a16="http://schemas.microsoft.com/office/drawing/2014/main" val="10003"/>
                  </a:ext>
                </a:extLst>
              </a:tr>
              <a:tr h="175193">
                <a:tc gridSpan="2">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④淀川左岸</a:t>
                      </a:r>
                    </a:p>
                  </a:txBody>
                  <a:tcPr marT="42203" marB="42203"/>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平成元年</a:t>
                      </a:r>
                    </a:p>
                  </a:txBody>
                  <a:tcPr marT="42203" marB="42203"/>
                </a:tc>
                <a:extLst>
                  <a:ext uri="{0D108BD9-81ED-4DB2-BD59-A6C34878D82A}">
                    <a16:rowId xmlns="" xmlns:a16="http://schemas.microsoft.com/office/drawing/2014/main" val="10004"/>
                  </a:ext>
                </a:extLst>
              </a:tr>
              <a:tr h="175193">
                <a:tc rowSpan="2">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⑤寝屋川</a:t>
                      </a:r>
                    </a:p>
                  </a:txBody>
                  <a:tcPr marT="42203" marB="42203"/>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一部合流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T="42203" marB="42203"/>
                </a:tc>
                <a:extLst>
                  <a:ext uri="{0D108BD9-81ED-4DB2-BD59-A6C34878D82A}">
                    <a16:rowId xmlns="" xmlns:a16="http://schemas.microsoft.com/office/drawing/2014/main" val="10005"/>
                  </a:ext>
                </a:extLst>
              </a:tr>
              <a:tr h="175193">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78.7</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一部合流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06"/>
                  </a:ext>
                </a:extLst>
              </a:tr>
              <a:tr h="175193">
                <a:tc rowSpan="3">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⑥大和川</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下流</a:t>
                      </a:r>
                    </a:p>
                  </a:txBody>
                  <a:tcPr marT="42203" marB="42203"/>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42.3</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13.8</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T="42203" marB="42203"/>
                </a:tc>
                <a:extLst>
                  <a:ext uri="{0D108BD9-81ED-4DB2-BD59-A6C34878D82A}">
                    <a16:rowId xmlns="" xmlns:a16="http://schemas.microsoft.com/office/drawing/2014/main" val="10007"/>
                  </a:ext>
                </a:extLst>
              </a:tr>
              <a:tr h="175193">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23.4</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T="42203" marB="42203"/>
                </a:tc>
                <a:extLst>
                  <a:ext uri="{0D108BD9-81ED-4DB2-BD59-A6C34878D82A}">
                    <a16:rowId xmlns="" xmlns:a16="http://schemas.microsoft.com/office/drawing/2014/main" val="10008"/>
                  </a:ext>
                </a:extLst>
              </a:tr>
              <a:tr h="175193">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21.5</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T="42203" marB="42203"/>
                </a:tc>
                <a:extLst>
                  <a:ext uri="{0D108BD9-81ED-4DB2-BD59-A6C34878D82A}">
                    <a16:rowId xmlns="" xmlns:a16="http://schemas.microsoft.com/office/drawing/2014/main" val="10009"/>
                  </a:ext>
                </a:extLst>
              </a:tr>
              <a:tr h="175193">
                <a:tc rowSpan="3">
                  <a:txBody>
                    <a:bodyPr/>
                    <a:lstStyle/>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⑦南大阪</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湾岸</a:t>
                      </a:r>
                    </a:p>
                  </a:txBody>
                  <a:tcPr marT="42203" marB="42203"/>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21.3</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marT="42203" marB="42203"/>
                </a:tc>
                <a:extLst>
                  <a:ext uri="{0D108BD9-81ED-4DB2-BD59-A6C34878D82A}">
                    <a16:rowId xmlns="" xmlns:a16="http://schemas.microsoft.com/office/drawing/2014/main" val="10010"/>
                  </a:ext>
                </a:extLst>
              </a:tr>
              <a:tr h="175193">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平成元年</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11"/>
                  </a:ext>
                </a:extLst>
              </a:tr>
              <a:tr h="175193">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南部</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13.4</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tc>
                <a:tc>
                  <a:txBody>
                    <a:bodyPr/>
                    <a:lstStyle/>
                    <a:p>
                      <a:pPr algn="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平成５年</a:t>
                      </a:r>
                    </a:p>
                  </a:txBody>
                  <a:tcPr marT="42203" marB="42203"/>
                </a:tc>
                <a:extLst>
                  <a:ext uri="{0D108BD9-81ED-4DB2-BD59-A6C34878D82A}">
                    <a16:rowId xmlns="" xmlns:a16="http://schemas.microsoft.com/office/drawing/2014/main" val="10012"/>
                  </a:ext>
                </a:extLst>
              </a:tr>
              <a:tr h="175193">
                <a:tc grid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　計</a:t>
                      </a:r>
                    </a:p>
                  </a:txBody>
                  <a:tcPr marT="42203" marB="42203"/>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508.2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225.2</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13"/>
                  </a:ext>
                </a:extLst>
              </a:tr>
            </a:tbl>
          </a:graphicData>
        </a:graphic>
      </p:graphicFrame>
      <p:sp>
        <p:nvSpPr>
          <p:cNvPr id="6" name="テキスト ボックス 5"/>
          <p:cNvSpPr txBox="1"/>
          <p:nvPr/>
        </p:nvSpPr>
        <p:spPr>
          <a:xfrm>
            <a:off x="107504" y="2863778"/>
            <a:ext cx="204414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■７流域（</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処理区）</a:t>
            </a:r>
          </a:p>
        </p:txBody>
      </p:sp>
      <p:sp>
        <p:nvSpPr>
          <p:cNvPr id="8" name="テキスト ボックス 29"/>
          <p:cNvSpPr txBox="1">
            <a:spLocks noChangeArrowheads="1"/>
          </p:cNvSpPr>
          <p:nvPr/>
        </p:nvSpPr>
        <p:spPr bwMode="auto">
          <a:xfrm>
            <a:off x="3491880" y="72736"/>
            <a:ext cx="2472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大阪府の流域下水道</a:t>
            </a:r>
            <a:endParaRPr lang="en-US" altLang="ja-JP" sz="1800" b="1" dirty="0">
              <a:latin typeface="Meiryo UI" pitchFamily="50" charset="-128"/>
              <a:ea typeface="Meiryo UI" pitchFamily="50" charset="-128"/>
              <a:cs typeface="Meiryo UI"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87865112"/>
              </p:ext>
            </p:extLst>
          </p:nvPr>
        </p:nvGraphicFramePr>
        <p:xfrm>
          <a:off x="148264" y="768922"/>
          <a:ext cx="2520280" cy="1764322"/>
        </p:xfrm>
        <a:graphic>
          <a:graphicData uri="http://schemas.openxmlformats.org/drawingml/2006/table">
            <a:tbl>
              <a:tblPr firstRow="1" bandRow="1">
                <a:tableStyleId>{5940675A-B579-460E-94D1-54222C63F5DA}</a:tableStyleId>
              </a:tblPr>
              <a:tblGrid>
                <a:gridCol w="1296144">
                  <a:extLst>
                    <a:ext uri="{9D8B030D-6E8A-4147-A177-3AD203B41FA5}">
                      <a16:colId xmlns="" xmlns:a16="http://schemas.microsoft.com/office/drawing/2014/main" val="20000"/>
                    </a:ext>
                  </a:extLst>
                </a:gridCol>
                <a:gridCol w="1224136">
                  <a:extLst>
                    <a:ext uri="{9D8B030D-6E8A-4147-A177-3AD203B41FA5}">
                      <a16:colId xmlns="" xmlns:a16="http://schemas.microsoft.com/office/drawing/2014/main" val="20001"/>
                    </a:ext>
                  </a:extLst>
                </a:gridCol>
              </a:tblGrid>
              <a:tr h="208085">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流域・処理区</a:t>
                      </a:r>
                    </a:p>
                  </a:txBody>
                  <a:tcPr marT="42203" marB="42203">
                    <a:solidFill>
                      <a:schemeClr val="accent1">
                        <a:lumMod val="20000"/>
                        <a:lumOff val="80000"/>
                      </a:schemeClr>
                    </a:solidFill>
                  </a:tcPr>
                </a:tc>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solidFill>
                      <a:schemeClr val="accent1">
                        <a:lumMod val="20000"/>
                        <a:lumOff val="80000"/>
                      </a:schemeClr>
                    </a:solidFill>
                  </a:tcPr>
                </a:tc>
                <a:extLst>
                  <a:ext uri="{0D108BD9-81ED-4DB2-BD59-A6C34878D82A}">
                    <a16:rowId xmlns="" xmlns:a16="http://schemas.microsoft.com/office/drawing/2014/main" val="10000"/>
                  </a:ext>
                </a:extLst>
              </a:tr>
              <a:tr h="208085">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計画人口</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01"/>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年間処理水量</a:t>
                      </a:r>
                    </a:p>
                  </a:txBody>
                  <a:tcPr marT="42203" marB="42203"/>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64,334</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a:txBody>
                  <a:tcPr marT="42203" marB="42203">
                    <a:noFill/>
                  </a:tcPr>
                </a:tc>
                <a:extLst>
                  <a:ext uri="{0D108BD9-81ED-4DB2-BD59-A6C34878D82A}">
                    <a16:rowId xmlns="" xmlns:a16="http://schemas.microsoft.com/office/drawing/2014/main" val="10002"/>
                  </a:ext>
                </a:extLst>
              </a:tr>
              <a:tr h="208085">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管路延長</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ｋｍ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03"/>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処理場数</a:t>
                      </a:r>
                    </a:p>
                  </a:txBody>
                  <a:tcPr marT="42203" marB="42203"/>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04"/>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ポンプ所数</a:t>
                      </a:r>
                    </a:p>
                  </a:txBody>
                  <a:tcPr marT="42203" marB="42203"/>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ヶ所</a:t>
                      </a:r>
                    </a:p>
                  </a:txBody>
                  <a:tcPr marT="42203" marB="42203"/>
                </a:tc>
                <a:extLst>
                  <a:ext uri="{0D108BD9-81ED-4DB2-BD59-A6C34878D82A}">
                    <a16:rowId xmlns="" xmlns:a16="http://schemas.microsoft.com/office/drawing/2014/main" val="10005"/>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普及率</a:t>
                      </a:r>
                    </a:p>
                  </a:txBody>
                  <a:tcPr marT="42203" marB="42203"/>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 xmlns:a16="http://schemas.microsoft.com/office/drawing/2014/main" val="10006"/>
                  </a:ext>
                </a:extLst>
              </a:tr>
            </a:tbl>
          </a:graphicData>
        </a:graphic>
      </p:graphicFrame>
      <p:sp>
        <p:nvSpPr>
          <p:cNvPr id="10" name="テキスト ボックス 9"/>
          <p:cNvSpPr txBox="1"/>
          <p:nvPr/>
        </p:nvSpPr>
        <p:spPr>
          <a:xfrm>
            <a:off x="107504" y="476672"/>
            <a:ext cx="214513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■大阪府流域下水の概要</a:t>
            </a:r>
          </a:p>
        </p:txBody>
      </p:sp>
      <p:sp>
        <p:nvSpPr>
          <p:cNvPr id="2" name="スライド番号プレースホルダー 1"/>
          <p:cNvSpPr>
            <a:spLocks noGrp="1"/>
          </p:cNvSpPr>
          <p:nvPr>
            <p:ph type="sldNum" sz="quarter" idx="12"/>
          </p:nvPr>
        </p:nvSpPr>
        <p:spPr>
          <a:xfrm>
            <a:off x="6974904" y="6520259"/>
            <a:ext cx="2133600" cy="365125"/>
          </a:xfrm>
        </p:spPr>
        <p:txBody>
          <a:bodyPr/>
          <a:lstStyle/>
          <a:p>
            <a:fld id="{FF288DD7-173D-4F28-AC6B-0C9397949D1E}" type="slidenum">
              <a:rPr kumimoji="1" lang="ja-JP" altLang="en-US" smtClean="0"/>
              <a:t>10</a:t>
            </a:fld>
            <a:endParaRPr kumimoji="1" lang="ja-JP" altLang="en-US" dirty="0"/>
          </a:p>
        </p:txBody>
      </p:sp>
      <p:sp>
        <p:nvSpPr>
          <p:cNvPr id="12" name="テキスト ボックス 1"/>
          <p:cNvSpPr txBox="1">
            <a:spLocks noChangeArrowheads="1"/>
          </p:cNvSpPr>
          <p:nvPr/>
        </p:nvSpPr>
        <p:spPr bwMode="auto">
          <a:xfrm>
            <a:off x="6306261" y="6325870"/>
            <a:ext cx="27302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年度決算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年度末大阪府下水道統計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525904" y="476672"/>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
          <p:cNvSpPr txBox="1">
            <a:spLocks noChangeArrowheads="1"/>
          </p:cNvSpPr>
          <p:nvPr/>
        </p:nvSpPr>
        <p:spPr bwMode="auto">
          <a:xfrm>
            <a:off x="2715098" y="1772816"/>
            <a:ext cx="29370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計画人口は、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公営企業年鑑の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数値</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２６末普状況調査の八幡市除く数値</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末時点の完成延長（事業費換算延長ではない）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全体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計画上</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の管路延長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594km</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末時点の流域下水道区域内の人口</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普及率</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1"/>
          <p:cNvSpPr txBox="1">
            <a:spLocks noChangeArrowheads="1"/>
          </p:cNvSpPr>
          <p:nvPr/>
        </p:nvSpPr>
        <p:spPr bwMode="auto">
          <a:xfrm>
            <a:off x="4067944" y="6309320"/>
            <a:ext cx="22763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原田水みらいセンターの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現有処理能力は、大阪府分</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。（大阪府分</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は、全施設能力を府と県の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全体計画</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水量で按分して求めている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0603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9"/>
          <p:cNvSpPr txBox="1">
            <a:spLocks noChangeArrowheads="1"/>
          </p:cNvSpPr>
          <p:nvPr/>
        </p:nvSpPr>
        <p:spPr bwMode="auto">
          <a:xfrm>
            <a:off x="3347864" y="116632"/>
            <a:ext cx="2472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大阪市の公共下水道</a:t>
            </a:r>
            <a:endParaRPr lang="en-US" altLang="ja-JP" sz="1800" b="1" dirty="0">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96752"/>
            <a:ext cx="4929127" cy="5396225"/>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269413431"/>
              </p:ext>
            </p:extLst>
          </p:nvPr>
        </p:nvGraphicFramePr>
        <p:xfrm>
          <a:off x="249888" y="3277112"/>
          <a:ext cx="3629144" cy="3536264"/>
        </p:xfrm>
        <a:graphic>
          <a:graphicData uri="http://schemas.openxmlformats.org/drawingml/2006/table">
            <a:tbl>
              <a:tblPr firstRow="1" bandRow="1">
                <a:tableStyleId>{5940675A-B579-460E-94D1-54222C63F5DA}</a:tableStyleId>
              </a:tblPr>
              <a:tblGrid>
                <a:gridCol w="785430">
                  <a:extLst>
                    <a:ext uri="{9D8B030D-6E8A-4147-A177-3AD203B41FA5}">
                      <a16:colId xmlns:a16="http://schemas.microsoft.com/office/drawing/2014/main" xmlns="" val="20000"/>
                    </a:ext>
                  </a:extLst>
                </a:gridCol>
                <a:gridCol w="709481"/>
                <a:gridCol w="72008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694073">
                  <a:extLst>
                    <a:ext uri="{9D8B030D-6E8A-4147-A177-3AD203B41FA5}">
                      <a16:colId xmlns:a16="http://schemas.microsoft.com/office/drawing/2014/main" xmlns="" val="20003"/>
                    </a:ext>
                  </a:extLst>
                </a:gridCol>
              </a:tblGrid>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処理区</a:t>
                      </a:r>
                    </a:p>
                  </a:txBody>
                  <a:tcPr marT="42203" marB="42203">
                    <a:solidFill>
                      <a:schemeClr val="accent1">
                        <a:lumMod val="20000"/>
                        <a:lumOff val="80000"/>
                      </a:schemeClr>
                    </a:solidFill>
                  </a:tcPr>
                </a:tc>
                <a:tc>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計画人口</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solidFill>
                      <a:schemeClr val="accent1">
                        <a:lumMod val="20000"/>
                        <a:lumOff val="80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処理能力</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solidFill>
                      <a:schemeClr val="accent1">
                        <a:lumMod val="20000"/>
                        <a:lumOff val="80000"/>
                      </a:schemeClr>
                    </a:solidFill>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合流</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分流</a:t>
                      </a:r>
                    </a:p>
                  </a:txBody>
                  <a:tcPr marT="42203" marB="42203">
                    <a:solidFill>
                      <a:schemeClr val="accent1">
                        <a:lumMod val="20000"/>
                        <a:lumOff val="80000"/>
                      </a:schemeClr>
                    </a:solidFill>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solidFill>
                      <a:schemeClr val="accent1">
                        <a:lumMod val="20000"/>
                        <a:lumOff val="80000"/>
                      </a:schemeClr>
                    </a:solidFill>
                  </a:tcPr>
                </a:tc>
                <a:extLst>
                  <a:ext uri="{0D108BD9-81ED-4DB2-BD59-A6C34878D82A}">
                    <a16:rowId xmlns:a16="http://schemas.microsoft.com/office/drawing/2014/main" xmlns="" val="10000"/>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①中浜</a:t>
                      </a:r>
                    </a:p>
                  </a:txBody>
                  <a:tcPr marT="42203" marB="42203"/>
                </a:tc>
                <a:tc>
                  <a:txBody>
                    <a:bodyPr/>
                    <a:lstStyle/>
                    <a:p>
                      <a:pPr algn="r"/>
                      <a:r>
                        <a:rPr kumimoji="1" lang="en-US" altLang="ja-JP" sz="10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30.4</a:t>
                      </a:r>
                      <a:endParaRPr kumimoji="1" lang="en-US" altLang="ja-JP"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28.8</a:t>
                      </a: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1"/>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②今福</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32.1</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合流</a:t>
                      </a:r>
                      <a:endPar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2"/>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③放出</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15.4</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3"/>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④津守</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26.8</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36.3</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4"/>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⑤市岡</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5"/>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⑥千島</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7.9</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6"/>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⑦住之江</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7"/>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⑧平野</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32.3</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8"/>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⑨海老江</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15.6</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32.6</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9"/>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⑩大野</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24.5</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10"/>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⑪此花</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16.8</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一部分流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11"/>
                  </a:ext>
                </a:extLst>
              </a:tr>
              <a:tr h="0">
                <a:tc>
                  <a:txBody>
                    <a:bodyPr/>
                    <a:lstStyle/>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⑫十八条</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22.0</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合流</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12"/>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　計</a:t>
                      </a:r>
                    </a:p>
                  </a:txBody>
                  <a:tcPr marT="42203" marB="42203"/>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264.5</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284.4</a:t>
                      </a:r>
                    </a:p>
                  </a:txBody>
                  <a:tcPr marT="42203" marB="42203"/>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13"/>
                  </a:ext>
                </a:extLst>
              </a:tr>
            </a:tbl>
          </a:graphicData>
        </a:graphic>
      </p:graphicFrame>
      <p:sp>
        <p:nvSpPr>
          <p:cNvPr id="8" name="テキスト ボックス 7"/>
          <p:cNvSpPr txBox="1"/>
          <p:nvPr/>
        </p:nvSpPr>
        <p:spPr>
          <a:xfrm>
            <a:off x="189208" y="2993814"/>
            <a:ext cx="1146468"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処理区</a:t>
            </a:r>
          </a:p>
        </p:txBody>
      </p:sp>
      <p:graphicFrame>
        <p:nvGraphicFramePr>
          <p:cNvPr id="9" name="表 8"/>
          <p:cNvGraphicFramePr>
            <a:graphicFrameLocks noGrp="1"/>
          </p:cNvGraphicFramePr>
          <p:nvPr>
            <p:extLst>
              <p:ext uri="{D42A27DB-BD31-4B8C-83A1-F6EECF244321}">
                <p14:modId xmlns:p14="http://schemas.microsoft.com/office/powerpoint/2010/main" val="929533225"/>
              </p:ext>
            </p:extLst>
          </p:nvPr>
        </p:nvGraphicFramePr>
        <p:xfrm>
          <a:off x="278632" y="764704"/>
          <a:ext cx="2520280" cy="1764322"/>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tblGrid>
              <a:tr h="208085">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流域・処理区</a:t>
                      </a:r>
                    </a:p>
                  </a:txBody>
                  <a:tcPr marT="42203" marB="42203">
                    <a:solidFill>
                      <a:schemeClr val="accent1">
                        <a:lumMod val="20000"/>
                        <a:lumOff val="80000"/>
                      </a:schemeClr>
                    </a:solidFill>
                  </a:tcPr>
                </a:tc>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solidFill>
                      <a:schemeClr val="accent1">
                        <a:lumMod val="20000"/>
                        <a:lumOff val="80000"/>
                      </a:schemeClr>
                    </a:solidFill>
                  </a:tcPr>
                </a:tc>
                <a:extLst>
                  <a:ext uri="{0D108BD9-81ED-4DB2-BD59-A6C34878D82A}">
                    <a16:rowId xmlns:a16="http://schemas.microsoft.com/office/drawing/2014/main" xmlns="" val="10000"/>
                  </a:ext>
                </a:extLst>
              </a:tr>
              <a:tr h="208085">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計画人口</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1"/>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年間処理水量</a:t>
                      </a:r>
                    </a:p>
                  </a:txBody>
                  <a:tcPr marT="42203" marB="42203"/>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66,301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p>
                  </a:txBody>
                  <a:tcPr marT="42203" marB="42203"/>
                </a:tc>
                <a:extLst>
                  <a:ext uri="{0D108BD9-81ED-4DB2-BD59-A6C34878D82A}">
                    <a16:rowId xmlns:a16="http://schemas.microsoft.com/office/drawing/2014/main" xmlns="" val="10002"/>
                  </a:ext>
                </a:extLst>
              </a:tr>
              <a:tr h="208085">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管路延長</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4,920km</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3"/>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処理場数</a:t>
                      </a:r>
                    </a:p>
                  </a:txBody>
                  <a:tcPr marT="42203" marB="4220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4"/>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ポンプ所数</a:t>
                      </a:r>
                    </a:p>
                  </a:txBody>
                  <a:tcPr marT="42203" marB="42203"/>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2203" marB="42203"/>
                </a:tc>
                <a:extLst>
                  <a:ext uri="{0D108BD9-81ED-4DB2-BD59-A6C34878D82A}">
                    <a16:rowId xmlns:a16="http://schemas.microsoft.com/office/drawing/2014/main" xmlns="" val="10005"/>
                  </a:ext>
                </a:extLst>
              </a:tr>
              <a:tr h="208085">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普及率</a:t>
                      </a:r>
                    </a:p>
                  </a:txBody>
                  <a:tcPr marT="42203" marB="42203"/>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99.9</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T="42203" marB="42203"/>
                </a:tc>
                <a:extLst>
                  <a:ext uri="{0D108BD9-81ED-4DB2-BD59-A6C34878D82A}">
                    <a16:rowId xmlns:a16="http://schemas.microsoft.com/office/drawing/2014/main" xmlns="" val="10006"/>
                  </a:ext>
                </a:extLst>
              </a:tr>
            </a:tbl>
          </a:graphicData>
        </a:graphic>
      </p:graphicFrame>
      <p:sp>
        <p:nvSpPr>
          <p:cNvPr id="10" name="テキスト ボックス 9"/>
          <p:cNvSpPr txBox="1"/>
          <p:nvPr/>
        </p:nvSpPr>
        <p:spPr>
          <a:xfrm>
            <a:off x="179512" y="476672"/>
            <a:ext cx="214513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■大阪市公共下水の概要</a:t>
            </a:r>
          </a:p>
        </p:txBody>
      </p:sp>
      <p:sp>
        <p:nvSpPr>
          <p:cNvPr id="12" name="テキスト ボックス 1"/>
          <p:cNvSpPr txBox="1">
            <a:spLocks noChangeArrowheads="1"/>
          </p:cNvSpPr>
          <p:nvPr/>
        </p:nvSpPr>
        <p:spPr bwMode="auto">
          <a:xfrm>
            <a:off x="4114342" y="6422756"/>
            <a:ext cx="26532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決算</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p>
          <a:p>
            <a:pPr>
              <a:spcBef>
                <a:spcPct val="0"/>
              </a:spcBef>
              <a:buFontTx/>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年度末大阪府下水道統計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525904" y="476672"/>
            <a:ext cx="83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948264" y="6477246"/>
            <a:ext cx="2133600" cy="365125"/>
          </a:xfrm>
        </p:spPr>
        <p:txBody>
          <a:bodyPr/>
          <a:lstStyle/>
          <a:p>
            <a:fld id="{FF288DD7-173D-4F28-AC6B-0C9397949D1E}" type="slidenum">
              <a:rPr kumimoji="1" lang="ja-JP" altLang="en-US" smtClean="0">
                <a:solidFill>
                  <a:schemeClr val="tx1"/>
                </a:solidFill>
              </a:rPr>
              <a:t>11</a:t>
            </a:fld>
            <a:endParaRPr kumimoji="1" lang="ja-JP" altLang="en-US">
              <a:solidFill>
                <a:schemeClr val="tx1"/>
              </a:solidFill>
            </a:endParaRPr>
          </a:p>
        </p:txBody>
      </p:sp>
      <p:sp>
        <p:nvSpPr>
          <p:cNvPr id="13" name="テキスト ボックス 1"/>
          <p:cNvSpPr txBox="1">
            <a:spLocks noChangeArrowheads="1"/>
          </p:cNvSpPr>
          <p:nvPr/>
        </p:nvSpPr>
        <p:spPr bwMode="auto">
          <a:xfrm>
            <a:off x="220272" y="2491071"/>
            <a:ext cx="4134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処理場には汚泥のみの処理場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を含み、ポンプ場には処理場</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内</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ポンプ所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を含む</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計画人口には流域関連処理区の</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万人を含む</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72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B2DC1139-A2ED-44A8-A6B0-52E2A75082B3}"/>
              </a:ext>
            </a:extLst>
          </p:cNvPr>
          <p:cNvSpPr txBox="1"/>
          <p:nvPr/>
        </p:nvSpPr>
        <p:spPr>
          <a:xfrm>
            <a:off x="2956893" y="174664"/>
            <a:ext cx="3342582"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大阪府における下水道普及率</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539552" y="764704"/>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グラフ 6"/>
          <p:cNvGraphicFramePr>
            <a:graphicFrameLocks noGrp="1"/>
          </p:cNvGraphicFramePr>
          <p:nvPr>
            <p:extLst>
              <p:ext uri="{D42A27DB-BD31-4B8C-83A1-F6EECF244321}">
                <p14:modId xmlns:p14="http://schemas.microsoft.com/office/powerpoint/2010/main" val="1644017771"/>
              </p:ext>
            </p:extLst>
          </p:nvPr>
        </p:nvGraphicFramePr>
        <p:xfrm>
          <a:off x="4211960" y="847182"/>
          <a:ext cx="4766721" cy="6010818"/>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p:cNvPicPr>
            <a:picLocks noChangeAspect="1"/>
          </p:cNvPicPr>
          <p:nvPr/>
        </p:nvPicPr>
        <p:blipFill rotWithShape="1">
          <a:blip r:embed="rId4"/>
          <a:srcRect l="5728" t="25522" r="65918" b="37965"/>
          <a:stretch/>
        </p:blipFill>
        <p:spPr>
          <a:xfrm>
            <a:off x="323527" y="1268760"/>
            <a:ext cx="3672409" cy="2658779"/>
          </a:xfrm>
          <a:prstGeom prst="rect">
            <a:avLst/>
          </a:prstGeom>
        </p:spPr>
      </p:pic>
      <p:cxnSp>
        <p:nvCxnSpPr>
          <p:cNvPr id="3" name="直線コネクタ 2"/>
          <p:cNvCxnSpPr/>
          <p:nvPr/>
        </p:nvCxnSpPr>
        <p:spPr>
          <a:xfrm flipV="1">
            <a:off x="7753231" y="1268760"/>
            <a:ext cx="0" cy="5364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24128" y="4077072"/>
            <a:ext cx="1962397" cy="276999"/>
          </a:xfrm>
          <a:prstGeom prst="rect">
            <a:avLst/>
          </a:prstGeom>
          <a:solidFill>
            <a:schemeClr val="bg1"/>
          </a:solid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H27</a:t>
            </a:r>
            <a:r>
              <a:rPr kumimoji="1" lang="ja-JP" altLang="en-US" sz="1200" dirty="0" smtClean="0">
                <a:latin typeface="Meiryo UI" panose="020B0604030504040204" pitchFamily="50" charset="-128"/>
                <a:ea typeface="Meiryo UI" panose="020B0604030504040204" pitchFamily="50" charset="-128"/>
              </a:rPr>
              <a:t>全国平均　</a:t>
            </a:r>
            <a:r>
              <a:rPr kumimoji="1" lang="en-US" altLang="ja-JP" sz="1200" dirty="0" smtClean="0">
                <a:latin typeface="Meiryo UI" panose="020B0604030504040204" pitchFamily="50" charset="-128"/>
                <a:ea typeface="Meiryo UI" panose="020B0604030504040204" pitchFamily="50" charset="-128"/>
              </a:rPr>
              <a:t>77.8</a:t>
            </a:r>
            <a:r>
              <a:rPr kumimoji="1"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77427171"/>
              </p:ext>
            </p:extLst>
          </p:nvPr>
        </p:nvGraphicFramePr>
        <p:xfrm>
          <a:off x="395536" y="4437110"/>
          <a:ext cx="2242076" cy="1872210"/>
        </p:xfrm>
        <a:graphic>
          <a:graphicData uri="http://schemas.openxmlformats.org/drawingml/2006/table">
            <a:tbl>
              <a:tblPr firstRow="1" bandRow="1">
                <a:tableStyleId>{5940675A-B579-460E-94D1-54222C63F5DA}</a:tableStyleId>
              </a:tblPr>
              <a:tblGrid>
                <a:gridCol w="1121038"/>
                <a:gridCol w="1121038"/>
              </a:tblGrid>
              <a:tr h="312035">
                <a:tc>
                  <a:txBody>
                    <a:bodyPr/>
                    <a:lstStyle/>
                    <a:p>
                      <a:pPr algn="ctr"/>
                      <a:r>
                        <a:rPr kumimoji="1" lang="ja-JP" altLang="en-US" sz="1400" dirty="0" smtClean="0">
                          <a:latin typeface="Meiryo UI" panose="020B0604030504040204" pitchFamily="50" charset="-128"/>
                          <a:ea typeface="Meiryo UI" panose="020B0604030504040204" pitchFamily="50" charset="-128"/>
                        </a:rPr>
                        <a:t>都道府県</a:t>
                      </a:r>
                      <a:endParaRPr kumimoji="1" lang="ja-JP" altLang="en-US" sz="1400"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普及率</a:t>
                      </a:r>
                      <a:endParaRPr kumimoji="1" lang="ja-JP" altLang="en-US" sz="1400"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r>
              <a:tr h="312035">
                <a:tc>
                  <a:txBody>
                    <a:bodyPr/>
                    <a:lstStyle/>
                    <a:p>
                      <a:r>
                        <a:rPr kumimoji="1" lang="ja-JP" altLang="en-US" sz="1400" dirty="0" smtClean="0">
                          <a:latin typeface="Meiryo UI" panose="020B0604030504040204" pitchFamily="50" charset="-128"/>
                          <a:ea typeface="Meiryo UI" panose="020B0604030504040204" pitchFamily="50" charset="-128"/>
                        </a:rPr>
                        <a:t>東京都</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99.5</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tc>
              </a:tr>
              <a:tr h="312035">
                <a:tc>
                  <a:txBody>
                    <a:bodyPr/>
                    <a:lstStyle/>
                    <a:p>
                      <a:r>
                        <a:rPr kumimoji="1" lang="ja-JP" altLang="en-US" sz="1400" dirty="0" smtClean="0">
                          <a:latin typeface="Meiryo UI" panose="020B0604030504040204" pitchFamily="50" charset="-128"/>
                          <a:ea typeface="Meiryo UI" panose="020B0604030504040204" pitchFamily="50" charset="-128"/>
                        </a:rPr>
                        <a:t>神奈川県</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96.5</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tc>
              </a:tr>
              <a:tr h="312035">
                <a:tc>
                  <a:txBody>
                    <a:bodyPr/>
                    <a:lstStyle/>
                    <a:p>
                      <a:r>
                        <a:rPr kumimoji="1" lang="ja-JP" altLang="en-US" sz="1400" dirty="0" smtClean="0">
                          <a:latin typeface="Meiryo UI" panose="020B0604030504040204" pitchFamily="50" charset="-128"/>
                          <a:ea typeface="Meiryo UI" panose="020B0604030504040204" pitchFamily="50" charset="-128"/>
                        </a:rPr>
                        <a:t>愛知県</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76.5</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tc>
              </a:tr>
              <a:tr h="312035">
                <a:tc>
                  <a:txBody>
                    <a:bodyPr/>
                    <a:lstStyle/>
                    <a:p>
                      <a:r>
                        <a:rPr kumimoji="1" lang="ja-JP" altLang="en-US" sz="1400" dirty="0" smtClean="0">
                          <a:latin typeface="Meiryo UI" panose="020B0604030504040204" pitchFamily="50" charset="-128"/>
                          <a:ea typeface="Meiryo UI" panose="020B0604030504040204" pitchFamily="50" charset="-128"/>
                        </a:rPr>
                        <a:t>兵庫県</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92.5</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tc>
              </a:tr>
              <a:tr h="312035">
                <a:tc>
                  <a:txBody>
                    <a:bodyPr/>
                    <a:lstStyle/>
                    <a:p>
                      <a:r>
                        <a:rPr kumimoji="1" lang="ja-JP" altLang="en-US" sz="1400" dirty="0" smtClean="0">
                          <a:latin typeface="Meiryo UI" panose="020B0604030504040204" pitchFamily="50" charset="-128"/>
                          <a:ea typeface="Meiryo UI" panose="020B0604030504040204" pitchFamily="50" charset="-128"/>
                        </a:rPr>
                        <a:t>全国平均</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rPr>
                        <a:t>77.8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nchor="ctr"/>
                </a:tc>
              </a:tr>
            </a:tbl>
          </a:graphicData>
        </a:graphic>
      </p:graphicFrame>
      <p:sp>
        <p:nvSpPr>
          <p:cNvPr id="4" name="正方形/長方形 3"/>
          <p:cNvSpPr/>
          <p:nvPr/>
        </p:nvSpPr>
        <p:spPr>
          <a:xfrm>
            <a:off x="400801" y="1667438"/>
            <a:ext cx="3348000" cy="2948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8473" y="1037042"/>
            <a:ext cx="2484976"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＜大阪府内の下水道普及率＞</a:t>
            </a:r>
            <a:endParaRPr kumimoji="1" lang="ja-JP" altLang="en-US"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34328" y="4096269"/>
            <a:ext cx="3605474"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＜主要府県の下水道普及率</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H27</a:t>
            </a:r>
            <a:r>
              <a:rPr kumimoji="1" lang="ja-JP" altLang="en-US" sz="1200" b="1" dirty="0" smtClean="0">
                <a:latin typeface="Meiryo UI" panose="020B0604030504040204" pitchFamily="50" charset="-128"/>
                <a:ea typeface="Meiryo UI" panose="020B0604030504040204" pitchFamily="50" charset="-128"/>
              </a:rPr>
              <a:t>末現在）</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
          <p:cNvSpPr txBox="1">
            <a:spLocks noChangeArrowheads="1"/>
          </p:cNvSpPr>
          <p:nvPr/>
        </p:nvSpPr>
        <p:spPr bwMode="auto">
          <a:xfrm>
            <a:off x="1403648" y="6422756"/>
            <a:ext cx="3219151"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69" dirty="0" smtClean="0">
                <a:latin typeface="Meiryo UI" panose="020B0604030504040204" pitchFamily="50" charset="-128"/>
                <a:ea typeface="Meiryo UI" panose="020B0604030504040204" pitchFamily="50" charset="-128"/>
                <a:cs typeface="Meiryo UI" panose="020B0604030504040204" pitchFamily="50" charset="-128"/>
              </a:rPr>
              <a:t>：大阪府内の下水道普及率　大阪府都市整備部調べ</a:t>
            </a:r>
            <a:endParaRPr lang="en-US" altLang="ja-JP" sz="969"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　</a:t>
            </a:r>
            <a:r>
              <a:rPr lang="ja-JP" altLang="en-US" sz="969" dirty="0" smtClean="0">
                <a:latin typeface="Meiryo UI" panose="020B0604030504040204" pitchFamily="50" charset="-128"/>
                <a:ea typeface="Meiryo UI" panose="020B0604030504040204" pitchFamily="50" charset="-128"/>
                <a:cs typeface="Meiryo UI" panose="020B0604030504040204" pitchFamily="50" charset="-128"/>
              </a:rPr>
              <a:t>　　　　主要府県の下水道普及率　国土交通省</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0"/>
          <p:cNvSpPr>
            <a:spLocks noGrp="1"/>
          </p:cNvSpPr>
          <p:nvPr>
            <p:ph type="sldNum" sz="quarter" idx="12"/>
          </p:nvPr>
        </p:nvSpPr>
        <p:spPr>
          <a:xfrm>
            <a:off x="6849359" y="6448251"/>
            <a:ext cx="2133600" cy="365125"/>
          </a:xfrm>
        </p:spPr>
        <p:txBody>
          <a:bodyPr/>
          <a:lstStyle/>
          <a:p>
            <a:fld id="{FF288DD7-173D-4F28-AC6B-0C9397949D1E}" type="slidenum">
              <a:rPr kumimoji="1" lang="ja-JP" altLang="en-US" smtClean="0"/>
              <a:t>12</a:t>
            </a:fld>
            <a:endParaRPr kumimoji="1" lang="ja-JP" altLang="en-US"/>
          </a:p>
        </p:txBody>
      </p:sp>
    </p:spTree>
    <p:extLst>
      <p:ext uri="{BB962C8B-B14F-4D97-AF65-F5344CB8AC3E}">
        <p14:creationId xmlns:p14="http://schemas.microsoft.com/office/powerpoint/2010/main" val="416175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29"/>
          <p:cNvSpPr txBox="1">
            <a:spLocks noChangeArrowheads="1"/>
          </p:cNvSpPr>
          <p:nvPr/>
        </p:nvSpPr>
        <p:spPr bwMode="auto">
          <a:xfrm>
            <a:off x="3099055" y="188640"/>
            <a:ext cx="2985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大阪府内の下水道使用料</a:t>
            </a:r>
            <a:endParaRPr lang="en-US" altLang="ja-JP" sz="2000" b="1" dirty="0">
              <a:latin typeface="Meiryo UI" pitchFamily="50" charset="-128"/>
              <a:ea typeface="Meiryo UI" pitchFamily="50" charset="-128"/>
              <a:cs typeface="Meiryo UI" pitchFamily="50" charset="-128"/>
            </a:endParaRPr>
          </a:p>
        </p:txBody>
      </p:sp>
      <p:graphicFrame>
        <p:nvGraphicFramePr>
          <p:cNvPr id="2" name="グラフ 5"/>
          <p:cNvGraphicFramePr>
            <a:graphicFrameLocks/>
          </p:cNvGraphicFramePr>
          <p:nvPr>
            <p:extLst/>
          </p:nvPr>
        </p:nvGraphicFramePr>
        <p:xfrm>
          <a:off x="323528" y="2338934"/>
          <a:ext cx="8028000" cy="4186410"/>
        </p:xfrm>
        <a:graphic>
          <a:graphicData uri="http://schemas.openxmlformats.org/drawingml/2006/chart">
            <c:chart xmlns:c="http://schemas.openxmlformats.org/drawingml/2006/chart" xmlns:r="http://schemas.openxmlformats.org/officeDocument/2006/relationships" r:id="rId2"/>
          </a:graphicData>
        </a:graphic>
      </p:graphicFrame>
      <p:sp>
        <p:nvSpPr>
          <p:cNvPr id="18437" name="テキスト ボックス 8"/>
          <p:cNvSpPr txBox="1">
            <a:spLocks noChangeArrowheads="1"/>
          </p:cNvSpPr>
          <p:nvPr/>
        </p:nvSpPr>
        <p:spPr bwMode="auto">
          <a:xfrm>
            <a:off x="8363783" y="3235386"/>
            <a:ext cx="713657" cy="3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831" dirty="0">
                <a:latin typeface="Meiryo UI" pitchFamily="50" charset="-128"/>
                <a:ea typeface="Meiryo UI" pitchFamily="50" charset="-128"/>
                <a:cs typeface="Meiryo UI" pitchFamily="50" charset="-128"/>
              </a:rPr>
              <a:t>大阪府平均</a:t>
            </a:r>
            <a:endParaRPr lang="en-US" altLang="ja-JP" sz="831" dirty="0">
              <a:latin typeface="Meiryo UI" pitchFamily="50" charset="-128"/>
              <a:ea typeface="Meiryo UI" pitchFamily="50" charset="-128"/>
              <a:cs typeface="Meiryo UI" pitchFamily="50" charset="-128"/>
            </a:endParaRPr>
          </a:p>
          <a:p>
            <a:pPr>
              <a:spcBef>
                <a:spcPct val="0"/>
              </a:spcBef>
              <a:buFontTx/>
              <a:buNone/>
            </a:pPr>
            <a:r>
              <a:rPr lang="en-US" altLang="ja-JP" sz="831" dirty="0">
                <a:latin typeface="Meiryo UI" pitchFamily="50" charset="-128"/>
                <a:ea typeface="Meiryo UI" pitchFamily="50" charset="-128"/>
                <a:cs typeface="Meiryo UI" pitchFamily="50" charset="-128"/>
              </a:rPr>
              <a:t>2,202</a:t>
            </a:r>
            <a:r>
              <a:rPr lang="ja-JP" altLang="en-US" sz="831" dirty="0">
                <a:latin typeface="Meiryo UI" pitchFamily="50" charset="-128"/>
                <a:ea typeface="Meiryo UI" pitchFamily="50" charset="-128"/>
                <a:cs typeface="Meiryo UI" pitchFamily="50" charset="-128"/>
              </a:rPr>
              <a:t>円</a:t>
            </a:r>
            <a:endParaRPr lang="en-US" altLang="ja-JP" sz="831" dirty="0">
              <a:latin typeface="Meiryo UI" pitchFamily="50" charset="-128"/>
              <a:ea typeface="Meiryo UI" pitchFamily="50" charset="-128"/>
              <a:cs typeface="Meiryo UI" pitchFamily="50" charset="-128"/>
            </a:endParaRPr>
          </a:p>
        </p:txBody>
      </p:sp>
      <p:cxnSp>
        <p:nvCxnSpPr>
          <p:cNvPr id="10" name="直線コネクタ 9">
            <a:extLst/>
          </p:cNvPr>
          <p:cNvCxnSpPr/>
          <p:nvPr/>
        </p:nvCxnSpPr>
        <p:spPr>
          <a:xfrm>
            <a:off x="703111" y="3350455"/>
            <a:ext cx="7632000" cy="0"/>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91723" y="1048058"/>
            <a:ext cx="8040717" cy="546945"/>
          </a:xfrm>
          <a:prstGeom prst="rect">
            <a:avLst/>
          </a:prstGeom>
          <a:noFill/>
        </p:spPr>
        <p:txBody>
          <a:bodyPr wrap="square" rtlCol="0">
            <a:spAutoFit/>
          </a:bodyPr>
          <a:lstStyle/>
          <a:p>
            <a:pPr marL="263776" indent="-263776">
              <a:buFont typeface="Arial" panose="020B0604020202020204" pitchFamily="34" charset="0"/>
              <a:buChar char="•"/>
            </a:pPr>
            <a:r>
              <a:rPr lang="ja-JP" altLang="en-US" sz="1477" dirty="0" smtClean="0">
                <a:latin typeface="Meiryo UI" panose="020B0604030504040204" pitchFamily="50" charset="-128"/>
                <a:ea typeface="Meiryo UI" panose="020B0604030504040204" pitchFamily="50" charset="-128"/>
                <a:cs typeface="Meiryo UI" panose="020B0604030504040204" pitchFamily="50" charset="-128"/>
              </a:rPr>
              <a:t>下水道</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使用料の最安は大阪市の</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1,252</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円、最高は泉大津市の</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2,825</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円で、料金格差は</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77" dirty="0">
                <a:latin typeface="Meiryo UI" panose="020B0604030504040204" pitchFamily="50" charset="-128"/>
                <a:ea typeface="Meiryo UI" panose="020B0604030504040204" pitchFamily="50" charset="-128"/>
                <a:cs typeface="Meiryo UI" panose="020B0604030504040204" pitchFamily="50" charset="-128"/>
              </a:rPr>
              <a:t>　　（水道</a:t>
            </a:r>
            <a:r>
              <a:rPr lang="ja-JP" altLang="en-US" sz="1477" dirty="0" smtClean="0">
                <a:latin typeface="Meiryo UI" panose="020B0604030504040204" pitchFamily="50" charset="-128"/>
                <a:ea typeface="Meiryo UI" panose="020B0604030504040204" pitchFamily="50" charset="-128"/>
                <a:cs typeface="Meiryo UI" panose="020B0604030504040204" pitchFamily="50" charset="-128"/>
              </a:rPr>
              <a:t>も</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料金格差は</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77" dirty="0" smtClean="0">
                <a:latin typeface="Meiryo UI" panose="020B0604030504040204" pitchFamily="50" charset="-128"/>
                <a:ea typeface="Meiryo UI" panose="020B0604030504040204" pitchFamily="50" charset="-128"/>
                <a:cs typeface="Meiryo UI" panose="020B0604030504040204" pitchFamily="50" charset="-128"/>
              </a:rPr>
              <a:t>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最安：吹田市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2,068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）、最高：能勢町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4,806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a:t>
            </a:r>
            <a:r>
              <a:rPr lang="ja-JP" altLang="en-US" sz="1477"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8"/>
          <p:cNvSpPr txBox="1">
            <a:spLocks noChangeArrowheads="1"/>
          </p:cNvSpPr>
          <p:nvPr/>
        </p:nvSpPr>
        <p:spPr bwMode="auto">
          <a:xfrm>
            <a:off x="8363783" y="2657761"/>
            <a:ext cx="607859" cy="3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831" dirty="0">
                <a:latin typeface="Meiryo UI" pitchFamily="50" charset="-128"/>
                <a:ea typeface="Meiryo UI" pitchFamily="50" charset="-128"/>
                <a:cs typeface="Meiryo UI" pitchFamily="50" charset="-128"/>
              </a:rPr>
              <a:t>全国平均</a:t>
            </a:r>
            <a:endParaRPr lang="en-US" altLang="ja-JP" sz="831" dirty="0">
              <a:latin typeface="Meiryo UI" pitchFamily="50" charset="-128"/>
              <a:ea typeface="Meiryo UI" pitchFamily="50" charset="-128"/>
              <a:cs typeface="Meiryo UI" pitchFamily="50" charset="-128"/>
            </a:endParaRPr>
          </a:p>
          <a:p>
            <a:pPr>
              <a:spcBef>
                <a:spcPct val="0"/>
              </a:spcBef>
              <a:buFontTx/>
              <a:buNone/>
            </a:pPr>
            <a:r>
              <a:rPr lang="en-US" altLang="ja-JP" sz="831" dirty="0">
                <a:latin typeface="Meiryo UI" pitchFamily="50" charset="-128"/>
                <a:ea typeface="Meiryo UI" pitchFamily="50" charset="-128"/>
                <a:cs typeface="Meiryo UI" pitchFamily="50" charset="-128"/>
              </a:rPr>
              <a:t>2,748</a:t>
            </a:r>
            <a:r>
              <a:rPr lang="ja-JP" altLang="en-US" sz="831" dirty="0">
                <a:latin typeface="Meiryo UI" pitchFamily="50" charset="-128"/>
                <a:ea typeface="Meiryo UI" pitchFamily="50" charset="-128"/>
                <a:cs typeface="Meiryo UI" pitchFamily="50" charset="-128"/>
              </a:rPr>
              <a:t>円</a:t>
            </a:r>
            <a:endParaRPr lang="en-US" altLang="ja-JP" sz="831" dirty="0">
              <a:latin typeface="Meiryo UI" pitchFamily="50" charset="-128"/>
              <a:ea typeface="Meiryo UI" pitchFamily="50" charset="-128"/>
              <a:cs typeface="Meiryo UI" pitchFamily="50" charset="-128"/>
            </a:endParaRPr>
          </a:p>
        </p:txBody>
      </p:sp>
      <p:cxnSp>
        <p:nvCxnSpPr>
          <p:cNvPr id="13" name="直線コネクタ 12">
            <a:extLst/>
          </p:cNvPr>
          <p:cNvCxnSpPr/>
          <p:nvPr/>
        </p:nvCxnSpPr>
        <p:spPr>
          <a:xfrm>
            <a:off x="703111" y="2764002"/>
            <a:ext cx="7632000" cy="0"/>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25904" y="675280"/>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6823383" y="6395910"/>
            <a:ext cx="2133600" cy="365125"/>
          </a:xfrm>
        </p:spPr>
        <p:txBody>
          <a:bodyPr/>
          <a:lstStyle/>
          <a:p>
            <a:fld id="{FF288DD7-173D-4F28-AC6B-0C9397949D1E}" type="slidenum">
              <a:rPr kumimoji="1" lang="ja-JP" altLang="en-US" smtClean="0"/>
              <a:t>13</a:t>
            </a:fld>
            <a:endParaRPr kumimoji="1" lang="ja-JP" altLang="en-US"/>
          </a:p>
        </p:txBody>
      </p:sp>
      <p:sp>
        <p:nvSpPr>
          <p:cNvPr id="6" name="テキスト ボックス 5"/>
          <p:cNvSpPr txBox="1"/>
          <p:nvPr/>
        </p:nvSpPr>
        <p:spPr>
          <a:xfrm>
            <a:off x="6463030" y="1864772"/>
            <a:ext cx="191270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一般家庭用</a:t>
            </a:r>
            <a:r>
              <a:rPr kumimoji="1" lang="en-US" altLang="ja-JP" sz="1100" dirty="0" smtClean="0">
                <a:latin typeface="Meiryo UI" panose="020B0604030504040204" pitchFamily="50" charset="-128"/>
                <a:ea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rPr>
              <a:t>㎥／円（月）</a:t>
            </a:r>
            <a:endParaRPr kumimoji="1" lang="ja-JP" altLang="en-US" sz="1100" dirty="0">
              <a:latin typeface="Meiryo UI" panose="020B0604030504040204" pitchFamily="50" charset="-128"/>
              <a:ea typeface="Meiryo UI" panose="020B0604030504040204" pitchFamily="50" charset="-128"/>
            </a:endParaRPr>
          </a:p>
        </p:txBody>
      </p:sp>
      <p:sp>
        <p:nvSpPr>
          <p:cNvPr id="14" name="テキスト ボックス 1"/>
          <p:cNvSpPr txBox="1">
            <a:spLocks noChangeArrowheads="1"/>
          </p:cNvSpPr>
          <p:nvPr/>
        </p:nvSpPr>
        <p:spPr bwMode="auto">
          <a:xfrm>
            <a:off x="5684224" y="6555409"/>
            <a:ext cx="27302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288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8"/>
          <p:cNvSpPr txBox="1">
            <a:spLocks noChangeArrowheads="1"/>
          </p:cNvSpPr>
          <p:nvPr/>
        </p:nvSpPr>
        <p:spPr bwMode="auto">
          <a:xfrm>
            <a:off x="3040245" y="149528"/>
            <a:ext cx="35942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000" b="1" dirty="0">
                <a:latin typeface="Meiryo UI" pitchFamily="50" charset="-128"/>
                <a:ea typeface="Meiryo UI" pitchFamily="50" charset="-128"/>
                <a:cs typeface="Meiryo UI" pitchFamily="50" charset="-128"/>
              </a:rPr>
              <a:t>下水道</a:t>
            </a:r>
            <a:r>
              <a:rPr lang="ja-JP" altLang="en-US" sz="2000" b="1" dirty="0" smtClean="0">
                <a:latin typeface="Meiryo UI" pitchFamily="50" charset="-128"/>
                <a:ea typeface="Meiryo UI" pitchFamily="50" charset="-128"/>
                <a:cs typeface="Meiryo UI" pitchFamily="50" charset="-128"/>
              </a:rPr>
              <a:t>料金　主要都市との比較</a:t>
            </a:r>
            <a:endParaRPr lang="ja-JP" altLang="en-US" sz="2000" b="1" dirty="0">
              <a:latin typeface="Meiryo UI" pitchFamily="50" charset="-128"/>
              <a:ea typeface="Meiryo UI" pitchFamily="50" charset="-128"/>
              <a:cs typeface="Meiryo UI" pitchFamily="50" charset="-128"/>
            </a:endParaRPr>
          </a:p>
        </p:txBody>
      </p:sp>
      <p:graphicFrame>
        <p:nvGraphicFramePr>
          <p:cNvPr id="2" name="グラフ 1"/>
          <p:cNvGraphicFramePr>
            <a:graphicFrameLocks/>
          </p:cNvGraphicFramePr>
          <p:nvPr>
            <p:extLst>
              <p:ext uri="{D42A27DB-BD31-4B8C-83A1-F6EECF244321}">
                <p14:modId xmlns:p14="http://schemas.microsoft.com/office/powerpoint/2010/main" val="182545140"/>
              </p:ext>
            </p:extLst>
          </p:nvPr>
        </p:nvGraphicFramePr>
        <p:xfrm>
          <a:off x="-19050" y="1567962"/>
          <a:ext cx="8811358" cy="4652597"/>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テキスト ボックス 7"/>
          <p:cNvSpPr txBox="1">
            <a:spLocks noChangeArrowheads="1"/>
          </p:cNvSpPr>
          <p:nvPr/>
        </p:nvSpPr>
        <p:spPr bwMode="auto">
          <a:xfrm>
            <a:off x="2765181" y="5946531"/>
            <a:ext cx="679994"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東京都</a:t>
            </a:r>
          </a:p>
        </p:txBody>
      </p:sp>
      <p:sp>
        <p:nvSpPr>
          <p:cNvPr id="15365" name="テキスト ボックス 9"/>
          <p:cNvSpPr txBox="1">
            <a:spLocks noChangeArrowheads="1"/>
          </p:cNvSpPr>
          <p:nvPr/>
        </p:nvSpPr>
        <p:spPr bwMode="auto">
          <a:xfrm>
            <a:off x="3881805" y="5946531"/>
            <a:ext cx="845103"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神奈川県</a:t>
            </a:r>
          </a:p>
        </p:txBody>
      </p:sp>
      <p:sp>
        <p:nvSpPr>
          <p:cNvPr id="15366" name="テキスト ボックス 10"/>
          <p:cNvSpPr txBox="1">
            <a:spLocks noChangeArrowheads="1"/>
          </p:cNvSpPr>
          <p:nvPr/>
        </p:nvSpPr>
        <p:spPr bwMode="auto">
          <a:xfrm>
            <a:off x="6450623" y="5946531"/>
            <a:ext cx="679994"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愛知県</a:t>
            </a:r>
          </a:p>
        </p:txBody>
      </p:sp>
      <p:sp>
        <p:nvSpPr>
          <p:cNvPr id="12" name="テキスト ボックス 11"/>
          <p:cNvSpPr txBox="1"/>
          <p:nvPr/>
        </p:nvSpPr>
        <p:spPr>
          <a:xfrm>
            <a:off x="1543050" y="5946531"/>
            <a:ext cx="679994" cy="291170"/>
          </a:xfrm>
          <a:prstGeom prst="rect">
            <a:avLst/>
          </a:prstGeom>
          <a:solidFill>
            <a:schemeClr val="tx1">
              <a:lumMod val="75000"/>
              <a:lumOff val="25000"/>
            </a:schemeClr>
          </a:solidFill>
        </p:spPr>
        <p:txBody>
          <a:bodyPr wrap="none">
            <a:spAutoFit/>
          </a:bodyPr>
          <a:lstStyle/>
          <a:p>
            <a:pPr eaLnBrk="0" hangingPunct="0">
              <a:defRPr/>
            </a:pP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15368" name="テキスト ボックス 12"/>
          <p:cNvSpPr txBox="1">
            <a:spLocks noChangeArrowheads="1"/>
          </p:cNvSpPr>
          <p:nvPr/>
        </p:nvSpPr>
        <p:spPr bwMode="auto">
          <a:xfrm>
            <a:off x="7719646" y="5946531"/>
            <a:ext cx="679994"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兵庫県</a:t>
            </a:r>
          </a:p>
        </p:txBody>
      </p:sp>
      <p:sp>
        <p:nvSpPr>
          <p:cNvPr id="15369" name="テキスト ボックス 5"/>
          <p:cNvSpPr txBox="1">
            <a:spLocks noChangeArrowheads="1"/>
          </p:cNvSpPr>
          <p:nvPr/>
        </p:nvSpPr>
        <p:spPr bwMode="auto">
          <a:xfrm>
            <a:off x="4966247" y="1412257"/>
            <a:ext cx="40238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dirty="0" smtClean="0">
                <a:latin typeface="Meiryo UI" panose="020B0604030504040204" pitchFamily="50" charset="-128"/>
                <a:ea typeface="Meiryo UI" panose="020B0604030504040204" pitchFamily="50" charset="-128"/>
              </a:rPr>
              <a:t>（凡例）</a:t>
            </a:r>
            <a:r>
              <a:rPr lang="ja-JP" altLang="en-US" sz="1000" dirty="0">
                <a:latin typeface="Meiryo UI" panose="020B0604030504040204" pitchFamily="50" charset="-128"/>
                <a:ea typeface="Meiryo UI" panose="020B0604030504040204" pitchFamily="50" charset="-128"/>
              </a:rPr>
              <a:t>　○の大きさは人口規模。網掛けは政令市（東京は特別区部）</a:t>
            </a:r>
          </a:p>
        </p:txBody>
      </p:sp>
      <p:sp>
        <p:nvSpPr>
          <p:cNvPr id="15370" name="スライド番号プレースホルダー 2"/>
          <p:cNvSpPr>
            <a:spLocks noGrp="1" noChangeArrowheads="1"/>
          </p:cNvSpPr>
          <p:nvPr>
            <p:ph type="sldNum" sz="quarter" idx="12"/>
          </p:nvPr>
        </p:nvSpPr>
        <p:spPr bwMode="auto">
          <a:xfrm>
            <a:off x="7074904" y="6485763"/>
            <a:ext cx="1969477"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2954">
                <a:solidFill>
                  <a:schemeClr val="tx1"/>
                </a:solidFill>
                <a:latin typeface="Calibri" pitchFamily="34" charset="0"/>
                <a:ea typeface="ＭＳ Ｐゴシック" charset="-128"/>
              </a:defRPr>
            </a:lvl1pPr>
            <a:lvl2pPr marL="685817" indent="-263776" eaLnBrk="0" hangingPunct="0">
              <a:spcBef>
                <a:spcPct val="20000"/>
              </a:spcBef>
              <a:buFont typeface="Arial" charset="0"/>
              <a:buChar char="–"/>
              <a:defRPr kumimoji="1" sz="2585">
                <a:solidFill>
                  <a:schemeClr val="tx1"/>
                </a:solidFill>
                <a:latin typeface="Calibri" pitchFamily="34" charset="0"/>
                <a:ea typeface="ＭＳ Ｐゴシック" charset="-128"/>
              </a:defRPr>
            </a:lvl2pPr>
            <a:lvl3pPr marL="1055103" indent="-211021" eaLnBrk="0" hangingPunct="0">
              <a:spcBef>
                <a:spcPct val="20000"/>
              </a:spcBef>
              <a:buFont typeface="Arial" charset="0"/>
              <a:buChar char="•"/>
              <a:defRPr kumimoji="1" sz="2215">
                <a:solidFill>
                  <a:schemeClr val="tx1"/>
                </a:solidFill>
                <a:latin typeface="Calibri" pitchFamily="34" charset="0"/>
                <a:ea typeface="ＭＳ Ｐゴシック" charset="-128"/>
              </a:defRPr>
            </a:lvl3pPr>
            <a:lvl4pPr marL="1477145" indent="-211021" eaLnBrk="0" hangingPunct="0">
              <a:spcBef>
                <a:spcPct val="20000"/>
              </a:spcBef>
              <a:buFont typeface="Arial" charset="0"/>
              <a:buChar char="–"/>
              <a:defRPr kumimoji="1" sz="1846">
                <a:solidFill>
                  <a:schemeClr val="tx1"/>
                </a:solidFill>
                <a:latin typeface="Calibri" pitchFamily="34" charset="0"/>
                <a:ea typeface="ＭＳ Ｐゴシック" charset="-128"/>
              </a:defRPr>
            </a:lvl4pPr>
            <a:lvl5pPr marL="1899186" indent="-211021" eaLnBrk="0" hangingPunct="0">
              <a:spcBef>
                <a:spcPct val="20000"/>
              </a:spcBef>
              <a:buFont typeface="Arial" charset="0"/>
              <a:buChar char="»"/>
              <a:defRPr kumimoji="1" sz="1846">
                <a:solidFill>
                  <a:schemeClr val="tx1"/>
                </a:solidFill>
                <a:latin typeface="Calibri" pitchFamily="34" charset="0"/>
                <a:ea typeface="ＭＳ Ｐゴシック" charset="-128"/>
              </a:defRPr>
            </a:lvl5pPr>
            <a:lvl6pPr marL="2321227"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6pPr>
            <a:lvl7pPr marL="2743269"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7pPr>
            <a:lvl8pPr marL="3165310"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8pPr>
            <a:lvl9pPr marL="3587351" indent="-211021" eaLnBrk="0" fontAlgn="base" hangingPunct="0">
              <a:spcBef>
                <a:spcPct val="20000"/>
              </a:spcBef>
              <a:spcAft>
                <a:spcPct val="0"/>
              </a:spcAft>
              <a:buFont typeface="Arial" charset="0"/>
              <a:buChar char="»"/>
              <a:defRPr kumimoji="1" sz="1846">
                <a:solidFill>
                  <a:schemeClr val="tx1"/>
                </a:solidFill>
                <a:latin typeface="Calibri" pitchFamily="34" charset="0"/>
                <a:ea typeface="ＭＳ Ｐゴシック" charset="-128"/>
              </a:defRPr>
            </a:lvl9pPr>
          </a:lstStyle>
          <a:p>
            <a:pPr eaLnBrk="1" hangingPunct="1">
              <a:spcBef>
                <a:spcPct val="0"/>
              </a:spcBef>
              <a:buFontTx/>
              <a:buNone/>
            </a:pPr>
            <a:fld id="{F43C656F-0BAD-4535-8C0A-D0C83ED09EA9}" type="slidenum">
              <a:rPr lang="ja-JP" altLang="en-US" sz="1108"/>
              <a:pPr eaLnBrk="1" hangingPunct="1">
                <a:spcBef>
                  <a:spcPct val="0"/>
                </a:spcBef>
                <a:buFontTx/>
                <a:buNone/>
              </a:pPr>
              <a:t>14</a:t>
            </a:fld>
            <a:endParaRPr lang="ja-JP" altLang="en-US" sz="1108"/>
          </a:p>
        </p:txBody>
      </p:sp>
      <p:cxnSp>
        <p:nvCxnSpPr>
          <p:cNvPr id="18" name="直線コネクタ 17"/>
          <p:cNvCxnSpPr/>
          <p:nvPr/>
        </p:nvCxnSpPr>
        <p:spPr>
          <a:xfrm>
            <a:off x="597877" y="3628292"/>
            <a:ext cx="7908681"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372" name="テキスト ボックス 18"/>
          <p:cNvSpPr txBox="1">
            <a:spLocks noChangeArrowheads="1"/>
          </p:cNvSpPr>
          <p:nvPr/>
        </p:nvSpPr>
        <p:spPr bwMode="auto">
          <a:xfrm>
            <a:off x="660264" y="2361820"/>
            <a:ext cx="1013419"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831">
                <a:latin typeface="Meiryo UI" pitchFamily="50" charset="-128"/>
                <a:ea typeface="Meiryo UI" pitchFamily="50" charset="-128"/>
                <a:cs typeface="Meiryo UI" pitchFamily="50" charset="-128"/>
              </a:rPr>
              <a:t>全国平均</a:t>
            </a:r>
            <a:r>
              <a:rPr lang="en-US" altLang="ja-JP" sz="831">
                <a:latin typeface="Meiryo UI" pitchFamily="50" charset="-128"/>
                <a:ea typeface="Meiryo UI" pitchFamily="50" charset="-128"/>
                <a:cs typeface="Meiryo UI" pitchFamily="50" charset="-128"/>
              </a:rPr>
              <a:t>2,748</a:t>
            </a:r>
            <a:r>
              <a:rPr lang="ja-JP" altLang="en-US" sz="831">
                <a:latin typeface="Meiryo UI" pitchFamily="50" charset="-128"/>
                <a:ea typeface="Meiryo UI" pitchFamily="50" charset="-128"/>
                <a:cs typeface="Meiryo UI" pitchFamily="50" charset="-128"/>
              </a:rPr>
              <a:t>円</a:t>
            </a:r>
            <a:endParaRPr lang="en-US" altLang="ja-JP" sz="831">
              <a:latin typeface="Meiryo UI" pitchFamily="50" charset="-128"/>
              <a:ea typeface="Meiryo UI" pitchFamily="50" charset="-128"/>
              <a:cs typeface="Meiryo UI" pitchFamily="50" charset="-128"/>
            </a:endParaRPr>
          </a:p>
        </p:txBody>
      </p:sp>
      <p:sp>
        <p:nvSpPr>
          <p:cNvPr id="15373" name="テキスト ボックス 3"/>
          <p:cNvSpPr txBox="1">
            <a:spLocks noChangeArrowheads="1"/>
          </p:cNvSpPr>
          <p:nvPr/>
        </p:nvSpPr>
        <p:spPr bwMode="auto">
          <a:xfrm>
            <a:off x="133350" y="1368669"/>
            <a:ext cx="70564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15"/>
              <a:t>円／</a:t>
            </a:r>
            <a:r>
              <a:rPr lang="en-US" altLang="ja-JP" sz="1015"/>
              <a:t>20</a:t>
            </a:r>
            <a:r>
              <a:rPr lang="ja-JP" altLang="en-US" sz="1015"/>
              <a:t>㎥</a:t>
            </a:r>
          </a:p>
        </p:txBody>
      </p:sp>
      <p:sp>
        <p:nvSpPr>
          <p:cNvPr id="15374" name="テキスト ボックス 19"/>
          <p:cNvSpPr txBox="1">
            <a:spLocks noChangeArrowheads="1"/>
          </p:cNvSpPr>
          <p:nvPr/>
        </p:nvSpPr>
        <p:spPr bwMode="auto">
          <a:xfrm>
            <a:off x="1419119" y="5372418"/>
            <a:ext cx="910827"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969" dirty="0">
                <a:latin typeface="Meiryo UI" pitchFamily="50" charset="-128"/>
                <a:ea typeface="Meiryo UI" pitchFamily="50" charset="-128"/>
                <a:cs typeface="Meiryo UI" pitchFamily="50" charset="-128"/>
              </a:rPr>
              <a:t>平均</a:t>
            </a:r>
            <a:r>
              <a:rPr lang="en-US" altLang="ja-JP" sz="969" dirty="0">
                <a:latin typeface="Meiryo UI" pitchFamily="50" charset="-128"/>
                <a:ea typeface="Meiryo UI" pitchFamily="50" charset="-128"/>
                <a:cs typeface="Meiryo UI" pitchFamily="50" charset="-128"/>
              </a:rPr>
              <a:t>2,202</a:t>
            </a:r>
            <a:r>
              <a:rPr lang="ja-JP" altLang="en-US" sz="969" dirty="0">
                <a:latin typeface="Meiryo UI" pitchFamily="50" charset="-128"/>
                <a:ea typeface="Meiryo UI" pitchFamily="50" charset="-128"/>
                <a:cs typeface="Meiryo UI" pitchFamily="50" charset="-128"/>
              </a:rPr>
              <a:t>円</a:t>
            </a:r>
            <a:endParaRPr lang="en-US" altLang="ja-JP" sz="969" dirty="0">
              <a:latin typeface="Meiryo UI" pitchFamily="50" charset="-128"/>
              <a:ea typeface="Meiryo UI" pitchFamily="50" charset="-128"/>
              <a:cs typeface="Meiryo UI" pitchFamily="50" charset="-128"/>
            </a:endParaRPr>
          </a:p>
          <a:p>
            <a:pPr algn="ctr">
              <a:spcBef>
                <a:spcPct val="0"/>
              </a:spcBef>
              <a:buFontTx/>
              <a:buNone/>
            </a:pPr>
            <a:r>
              <a:rPr lang="en-US" altLang="ja-JP" sz="969" dirty="0">
                <a:latin typeface="Meiryo UI" pitchFamily="50" charset="-128"/>
                <a:ea typeface="Meiryo UI" pitchFamily="50" charset="-128"/>
                <a:cs typeface="Meiryo UI" pitchFamily="50" charset="-128"/>
              </a:rPr>
              <a:t>【2.3</a:t>
            </a:r>
            <a:r>
              <a:rPr lang="ja-JP" altLang="en-US" sz="969" dirty="0">
                <a:latin typeface="Meiryo UI" pitchFamily="50" charset="-128"/>
                <a:ea typeface="Meiryo UI" pitchFamily="50" charset="-128"/>
                <a:cs typeface="Meiryo UI" pitchFamily="50" charset="-128"/>
              </a:rPr>
              <a:t>倍</a:t>
            </a:r>
            <a:r>
              <a:rPr lang="en-US" altLang="ja-JP" sz="969" dirty="0">
                <a:latin typeface="Meiryo UI" pitchFamily="50" charset="-128"/>
                <a:ea typeface="Meiryo UI" pitchFamily="50" charset="-128"/>
                <a:cs typeface="Meiryo UI" pitchFamily="50" charset="-128"/>
              </a:rPr>
              <a:t>】</a:t>
            </a:r>
            <a:endParaRPr lang="ja-JP" altLang="en-US" sz="969" dirty="0">
              <a:latin typeface="Meiryo UI" pitchFamily="50" charset="-128"/>
              <a:ea typeface="Meiryo UI" pitchFamily="50" charset="-128"/>
              <a:cs typeface="Meiryo UI" pitchFamily="50" charset="-128"/>
            </a:endParaRPr>
          </a:p>
        </p:txBody>
      </p:sp>
      <p:sp>
        <p:nvSpPr>
          <p:cNvPr id="15375" name="テキスト ボックス 22"/>
          <p:cNvSpPr txBox="1">
            <a:spLocks noChangeArrowheads="1"/>
          </p:cNvSpPr>
          <p:nvPr/>
        </p:nvSpPr>
        <p:spPr bwMode="auto">
          <a:xfrm>
            <a:off x="2584832" y="5372418"/>
            <a:ext cx="910827"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969" dirty="0">
                <a:latin typeface="Meiryo UI" pitchFamily="50" charset="-128"/>
                <a:ea typeface="Meiryo UI" pitchFamily="50" charset="-128"/>
                <a:cs typeface="Meiryo UI" pitchFamily="50" charset="-128"/>
              </a:rPr>
              <a:t>平均</a:t>
            </a:r>
            <a:r>
              <a:rPr lang="en-US" altLang="ja-JP" sz="969" dirty="0">
                <a:latin typeface="Meiryo UI" pitchFamily="50" charset="-128"/>
                <a:ea typeface="Meiryo UI" pitchFamily="50" charset="-128"/>
                <a:cs typeface="Meiryo UI" pitchFamily="50" charset="-128"/>
              </a:rPr>
              <a:t>1,626</a:t>
            </a:r>
            <a:r>
              <a:rPr lang="ja-JP" altLang="en-US" sz="969" dirty="0">
                <a:latin typeface="Meiryo UI" pitchFamily="50" charset="-128"/>
                <a:ea typeface="Meiryo UI" pitchFamily="50" charset="-128"/>
                <a:cs typeface="Meiryo UI" pitchFamily="50" charset="-128"/>
              </a:rPr>
              <a:t>円</a:t>
            </a:r>
            <a:endParaRPr lang="en-US" altLang="ja-JP" sz="969" dirty="0">
              <a:latin typeface="Meiryo UI" pitchFamily="50" charset="-128"/>
              <a:ea typeface="Meiryo UI" pitchFamily="50" charset="-128"/>
              <a:cs typeface="Meiryo UI" pitchFamily="50" charset="-128"/>
            </a:endParaRPr>
          </a:p>
          <a:p>
            <a:pPr algn="ctr">
              <a:spcBef>
                <a:spcPct val="0"/>
              </a:spcBef>
              <a:buFontTx/>
              <a:buNone/>
            </a:pPr>
            <a:r>
              <a:rPr lang="en-US" altLang="ja-JP" sz="969" dirty="0">
                <a:latin typeface="Meiryo UI" pitchFamily="50" charset="-128"/>
                <a:ea typeface="Meiryo UI" pitchFamily="50" charset="-128"/>
                <a:cs typeface="Meiryo UI" pitchFamily="50" charset="-128"/>
              </a:rPr>
              <a:t>【2.3</a:t>
            </a:r>
            <a:r>
              <a:rPr lang="ja-JP" altLang="en-US" sz="969" dirty="0">
                <a:latin typeface="Meiryo UI" pitchFamily="50" charset="-128"/>
                <a:ea typeface="Meiryo UI" pitchFamily="50" charset="-128"/>
                <a:cs typeface="Meiryo UI" pitchFamily="50" charset="-128"/>
              </a:rPr>
              <a:t>倍</a:t>
            </a:r>
            <a:r>
              <a:rPr lang="en-US" altLang="ja-JP" sz="969" dirty="0">
                <a:latin typeface="Meiryo UI" pitchFamily="50" charset="-128"/>
                <a:ea typeface="Meiryo UI" pitchFamily="50" charset="-128"/>
                <a:cs typeface="Meiryo UI" pitchFamily="50" charset="-128"/>
              </a:rPr>
              <a:t>】</a:t>
            </a:r>
            <a:endParaRPr lang="ja-JP" altLang="en-US" sz="969" dirty="0">
              <a:latin typeface="Meiryo UI" pitchFamily="50" charset="-128"/>
              <a:ea typeface="Meiryo UI" pitchFamily="50" charset="-128"/>
              <a:cs typeface="Meiryo UI" pitchFamily="50" charset="-128"/>
            </a:endParaRPr>
          </a:p>
        </p:txBody>
      </p:sp>
      <p:sp>
        <p:nvSpPr>
          <p:cNvPr id="15376" name="テキスト ボックス 23"/>
          <p:cNvSpPr txBox="1">
            <a:spLocks noChangeArrowheads="1"/>
          </p:cNvSpPr>
          <p:nvPr/>
        </p:nvSpPr>
        <p:spPr bwMode="auto">
          <a:xfrm>
            <a:off x="3835538" y="5372418"/>
            <a:ext cx="910827"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969" dirty="0">
                <a:latin typeface="Meiryo UI" pitchFamily="50" charset="-128"/>
                <a:ea typeface="Meiryo UI" pitchFamily="50" charset="-128"/>
                <a:cs typeface="Meiryo UI" pitchFamily="50" charset="-128"/>
              </a:rPr>
              <a:t>平均</a:t>
            </a:r>
            <a:r>
              <a:rPr lang="en-US" altLang="ja-JP" sz="969" dirty="0">
                <a:latin typeface="Meiryo UI" pitchFamily="50" charset="-128"/>
                <a:ea typeface="Meiryo UI" pitchFamily="50" charset="-128"/>
                <a:cs typeface="Meiryo UI" pitchFamily="50" charset="-128"/>
              </a:rPr>
              <a:t>2,070</a:t>
            </a:r>
            <a:r>
              <a:rPr lang="ja-JP" altLang="en-US" sz="969" dirty="0">
                <a:latin typeface="Meiryo UI" pitchFamily="50" charset="-128"/>
                <a:ea typeface="Meiryo UI" pitchFamily="50" charset="-128"/>
                <a:cs typeface="Meiryo UI" pitchFamily="50" charset="-128"/>
              </a:rPr>
              <a:t>円</a:t>
            </a:r>
            <a:endParaRPr lang="en-US" altLang="ja-JP" sz="969" dirty="0">
              <a:latin typeface="Meiryo UI" pitchFamily="50" charset="-128"/>
              <a:ea typeface="Meiryo UI" pitchFamily="50" charset="-128"/>
              <a:cs typeface="Meiryo UI" pitchFamily="50" charset="-128"/>
            </a:endParaRPr>
          </a:p>
          <a:p>
            <a:pPr algn="ctr">
              <a:spcBef>
                <a:spcPct val="0"/>
              </a:spcBef>
              <a:buFontTx/>
              <a:buNone/>
            </a:pPr>
            <a:r>
              <a:rPr lang="en-US" altLang="ja-JP" sz="969" dirty="0">
                <a:latin typeface="Meiryo UI" pitchFamily="50" charset="-128"/>
                <a:ea typeface="Meiryo UI" pitchFamily="50" charset="-128"/>
                <a:cs typeface="Meiryo UI" pitchFamily="50" charset="-128"/>
              </a:rPr>
              <a:t>【2.8</a:t>
            </a:r>
            <a:r>
              <a:rPr lang="ja-JP" altLang="en-US" sz="969" dirty="0">
                <a:latin typeface="Meiryo UI" pitchFamily="50" charset="-128"/>
                <a:ea typeface="Meiryo UI" pitchFamily="50" charset="-128"/>
                <a:cs typeface="Meiryo UI" pitchFamily="50" charset="-128"/>
              </a:rPr>
              <a:t>倍</a:t>
            </a:r>
            <a:r>
              <a:rPr lang="en-US" altLang="ja-JP" sz="969" dirty="0">
                <a:latin typeface="Meiryo UI" pitchFamily="50" charset="-128"/>
                <a:ea typeface="Meiryo UI" pitchFamily="50" charset="-128"/>
                <a:cs typeface="Meiryo UI" pitchFamily="50" charset="-128"/>
              </a:rPr>
              <a:t>】</a:t>
            </a:r>
            <a:endParaRPr lang="ja-JP" altLang="en-US" sz="969" dirty="0">
              <a:latin typeface="Meiryo UI" pitchFamily="50" charset="-128"/>
              <a:ea typeface="Meiryo UI" pitchFamily="50" charset="-128"/>
              <a:cs typeface="Meiryo UI" pitchFamily="50" charset="-128"/>
            </a:endParaRPr>
          </a:p>
        </p:txBody>
      </p:sp>
      <p:sp>
        <p:nvSpPr>
          <p:cNvPr id="15377" name="テキスト ボックス 24"/>
          <p:cNvSpPr txBox="1">
            <a:spLocks noChangeArrowheads="1"/>
          </p:cNvSpPr>
          <p:nvPr/>
        </p:nvSpPr>
        <p:spPr bwMode="auto">
          <a:xfrm>
            <a:off x="6199936" y="5372418"/>
            <a:ext cx="910827"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969" dirty="0">
                <a:latin typeface="Meiryo UI" pitchFamily="50" charset="-128"/>
                <a:ea typeface="Meiryo UI" pitchFamily="50" charset="-128"/>
                <a:cs typeface="Meiryo UI" pitchFamily="50" charset="-128"/>
              </a:rPr>
              <a:t>平均</a:t>
            </a:r>
            <a:r>
              <a:rPr lang="en-US" altLang="ja-JP" sz="969" dirty="0">
                <a:latin typeface="Meiryo UI" pitchFamily="50" charset="-128"/>
                <a:ea typeface="Meiryo UI" pitchFamily="50" charset="-128"/>
                <a:cs typeface="Meiryo UI" pitchFamily="50" charset="-128"/>
              </a:rPr>
              <a:t>2,025</a:t>
            </a:r>
            <a:r>
              <a:rPr lang="ja-JP" altLang="en-US" sz="969" dirty="0">
                <a:latin typeface="Meiryo UI" pitchFamily="50" charset="-128"/>
                <a:ea typeface="Meiryo UI" pitchFamily="50" charset="-128"/>
                <a:cs typeface="Meiryo UI" pitchFamily="50" charset="-128"/>
              </a:rPr>
              <a:t>円</a:t>
            </a:r>
            <a:endParaRPr lang="en-US" altLang="ja-JP" sz="969" dirty="0">
              <a:latin typeface="Meiryo UI" pitchFamily="50" charset="-128"/>
              <a:ea typeface="Meiryo UI" pitchFamily="50" charset="-128"/>
              <a:cs typeface="Meiryo UI" pitchFamily="50" charset="-128"/>
            </a:endParaRPr>
          </a:p>
          <a:p>
            <a:pPr algn="ctr">
              <a:spcBef>
                <a:spcPct val="0"/>
              </a:spcBef>
              <a:buFontTx/>
              <a:buNone/>
            </a:pPr>
            <a:r>
              <a:rPr lang="en-US" altLang="ja-JP" sz="969" dirty="0">
                <a:latin typeface="Meiryo UI" pitchFamily="50" charset="-128"/>
                <a:ea typeface="Meiryo UI" pitchFamily="50" charset="-128"/>
                <a:cs typeface="Meiryo UI" pitchFamily="50" charset="-128"/>
              </a:rPr>
              <a:t>【2.1</a:t>
            </a:r>
            <a:r>
              <a:rPr lang="ja-JP" altLang="en-US" sz="969" dirty="0">
                <a:latin typeface="Meiryo UI" pitchFamily="50" charset="-128"/>
                <a:ea typeface="Meiryo UI" pitchFamily="50" charset="-128"/>
                <a:cs typeface="Meiryo UI" pitchFamily="50" charset="-128"/>
              </a:rPr>
              <a:t>倍</a:t>
            </a:r>
            <a:r>
              <a:rPr lang="en-US" altLang="ja-JP" sz="969" dirty="0">
                <a:latin typeface="Meiryo UI" pitchFamily="50" charset="-128"/>
                <a:ea typeface="Meiryo UI" pitchFamily="50" charset="-128"/>
                <a:cs typeface="Meiryo UI" pitchFamily="50" charset="-128"/>
              </a:rPr>
              <a:t>】</a:t>
            </a:r>
            <a:endParaRPr lang="ja-JP" altLang="en-US" sz="969" dirty="0">
              <a:latin typeface="Meiryo UI" pitchFamily="50" charset="-128"/>
              <a:ea typeface="Meiryo UI" pitchFamily="50" charset="-128"/>
              <a:cs typeface="Meiryo UI" pitchFamily="50" charset="-128"/>
            </a:endParaRPr>
          </a:p>
        </p:txBody>
      </p:sp>
      <p:sp>
        <p:nvSpPr>
          <p:cNvPr id="15378" name="テキスト ボックス 25"/>
          <p:cNvSpPr txBox="1">
            <a:spLocks noChangeArrowheads="1"/>
          </p:cNvSpPr>
          <p:nvPr/>
        </p:nvSpPr>
        <p:spPr bwMode="auto">
          <a:xfrm>
            <a:off x="7508524" y="5372418"/>
            <a:ext cx="910827"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969" dirty="0">
                <a:latin typeface="Meiryo UI" pitchFamily="50" charset="-128"/>
                <a:ea typeface="Meiryo UI" pitchFamily="50" charset="-128"/>
                <a:cs typeface="Meiryo UI" pitchFamily="50" charset="-128"/>
              </a:rPr>
              <a:t>平均</a:t>
            </a:r>
            <a:r>
              <a:rPr lang="en-US" altLang="ja-JP" sz="969" dirty="0">
                <a:latin typeface="Meiryo UI" pitchFamily="50" charset="-128"/>
                <a:ea typeface="Meiryo UI" pitchFamily="50" charset="-128"/>
                <a:cs typeface="Meiryo UI" pitchFamily="50" charset="-128"/>
              </a:rPr>
              <a:t>2,202</a:t>
            </a:r>
            <a:r>
              <a:rPr lang="ja-JP" altLang="en-US" sz="969" dirty="0">
                <a:latin typeface="Meiryo UI" pitchFamily="50" charset="-128"/>
                <a:ea typeface="Meiryo UI" pitchFamily="50" charset="-128"/>
                <a:cs typeface="Meiryo UI" pitchFamily="50" charset="-128"/>
              </a:rPr>
              <a:t>円</a:t>
            </a:r>
            <a:endParaRPr lang="en-US" altLang="ja-JP" sz="969" dirty="0">
              <a:latin typeface="Meiryo UI" pitchFamily="50" charset="-128"/>
              <a:ea typeface="Meiryo UI" pitchFamily="50" charset="-128"/>
              <a:cs typeface="Meiryo UI" pitchFamily="50" charset="-128"/>
            </a:endParaRPr>
          </a:p>
          <a:p>
            <a:pPr algn="ctr">
              <a:spcBef>
                <a:spcPct val="0"/>
              </a:spcBef>
              <a:buFontTx/>
              <a:buNone/>
            </a:pPr>
            <a:r>
              <a:rPr lang="en-US" altLang="ja-JP" sz="969" dirty="0">
                <a:latin typeface="Meiryo UI" pitchFamily="50" charset="-128"/>
                <a:ea typeface="Meiryo UI" pitchFamily="50" charset="-128"/>
                <a:cs typeface="Meiryo UI" pitchFamily="50" charset="-128"/>
              </a:rPr>
              <a:t>【3.3</a:t>
            </a:r>
            <a:r>
              <a:rPr lang="ja-JP" altLang="en-US" sz="969" dirty="0">
                <a:latin typeface="Meiryo UI" pitchFamily="50" charset="-128"/>
                <a:ea typeface="Meiryo UI" pitchFamily="50" charset="-128"/>
                <a:cs typeface="Meiryo UI" pitchFamily="50" charset="-128"/>
              </a:rPr>
              <a:t>倍</a:t>
            </a:r>
            <a:r>
              <a:rPr lang="en-US" altLang="ja-JP" sz="969" dirty="0">
                <a:latin typeface="Meiryo UI" pitchFamily="50" charset="-128"/>
                <a:ea typeface="Meiryo UI" pitchFamily="50" charset="-128"/>
                <a:cs typeface="Meiryo UI" pitchFamily="50" charset="-128"/>
              </a:rPr>
              <a:t>】</a:t>
            </a:r>
            <a:endParaRPr lang="ja-JP" altLang="en-US" sz="969" dirty="0">
              <a:latin typeface="Meiryo UI" pitchFamily="50" charset="-128"/>
              <a:ea typeface="Meiryo UI" pitchFamily="50" charset="-128"/>
              <a:cs typeface="Meiryo UI" pitchFamily="50" charset="-128"/>
            </a:endParaRPr>
          </a:p>
        </p:txBody>
      </p:sp>
      <p:sp>
        <p:nvSpPr>
          <p:cNvPr id="15379" name="テキスト ボックス 26"/>
          <p:cNvSpPr txBox="1">
            <a:spLocks noChangeArrowheads="1"/>
          </p:cNvSpPr>
          <p:nvPr/>
        </p:nvSpPr>
        <p:spPr bwMode="auto">
          <a:xfrm>
            <a:off x="1887143" y="4504593"/>
            <a:ext cx="90762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831">
                <a:latin typeface="Meiryo UI" pitchFamily="50" charset="-128"/>
                <a:ea typeface="Meiryo UI" pitchFamily="50" charset="-128"/>
                <a:cs typeface="Meiryo UI" pitchFamily="50" charset="-128"/>
              </a:rPr>
              <a:t>大阪市</a:t>
            </a:r>
            <a:r>
              <a:rPr lang="en-US" altLang="ja-JP" sz="831">
                <a:latin typeface="Meiryo UI" pitchFamily="50" charset="-128"/>
                <a:ea typeface="Meiryo UI" pitchFamily="50" charset="-128"/>
                <a:cs typeface="Meiryo UI" pitchFamily="50" charset="-128"/>
              </a:rPr>
              <a:t>1,252</a:t>
            </a:r>
            <a:r>
              <a:rPr lang="ja-JP" altLang="en-US" sz="831">
                <a:latin typeface="Meiryo UI" pitchFamily="50" charset="-128"/>
                <a:ea typeface="Meiryo UI" pitchFamily="50" charset="-128"/>
                <a:cs typeface="Meiryo UI" pitchFamily="50" charset="-128"/>
              </a:rPr>
              <a:t>円</a:t>
            </a:r>
          </a:p>
        </p:txBody>
      </p:sp>
      <p:sp>
        <p:nvSpPr>
          <p:cNvPr id="15380" name="テキスト ボックス 27"/>
          <p:cNvSpPr txBox="1">
            <a:spLocks noChangeArrowheads="1"/>
          </p:cNvSpPr>
          <p:nvPr/>
        </p:nvSpPr>
        <p:spPr bwMode="auto">
          <a:xfrm>
            <a:off x="3146639" y="3705958"/>
            <a:ext cx="90762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831">
                <a:latin typeface="Meiryo UI" pitchFamily="50" charset="-128"/>
                <a:ea typeface="Meiryo UI" pitchFamily="50" charset="-128"/>
                <a:cs typeface="Meiryo UI" pitchFamily="50" charset="-128"/>
              </a:rPr>
              <a:t>特別区</a:t>
            </a:r>
            <a:r>
              <a:rPr lang="en-US" altLang="ja-JP" sz="831">
                <a:latin typeface="Meiryo UI" pitchFamily="50" charset="-128"/>
                <a:ea typeface="Meiryo UI" pitchFamily="50" charset="-128"/>
                <a:cs typeface="Meiryo UI" pitchFamily="50" charset="-128"/>
              </a:rPr>
              <a:t>2,030</a:t>
            </a:r>
            <a:r>
              <a:rPr lang="ja-JP" altLang="en-US" sz="831">
                <a:latin typeface="Meiryo UI" pitchFamily="50" charset="-128"/>
                <a:ea typeface="Meiryo UI" pitchFamily="50" charset="-128"/>
                <a:cs typeface="Meiryo UI" pitchFamily="50" charset="-128"/>
              </a:rPr>
              <a:t>円</a:t>
            </a:r>
          </a:p>
        </p:txBody>
      </p:sp>
      <p:sp>
        <p:nvSpPr>
          <p:cNvPr id="15381" name="テキスト ボックス 28"/>
          <p:cNvSpPr txBox="1">
            <a:spLocks noChangeArrowheads="1"/>
          </p:cNvSpPr>
          <p:nvPr/>
        </p:nvSpPr>
        <p:spPr bwMode="auto">
          <a:xfrm>
            <a:off x="4409801" y="3727939"/>
            <a:ext cx="90762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831">
                <a:latin typeface="Meiryo UI" pitchFamily="50" charset="-128"/>
                <a:ea typeface="Meiryo UI" pitchFamily="50" charset="-128"/>
                <a:cs typeface="Meiryo UI" pitchFamily="50" charset="-128"/>
              </a:rPr>
              <a:t>横浜市</a:t>
            </a:r>
            <a:r>
              <a:rPr lang="en-US" altLang="ja-JP" sz="831">
                <a:latin typeface="Meiryo UI" pitchFamily="50" charset="-128"/>
                <a:ea typeface="Meiryo UI" pitchFamily="50" charset="-128"/>
                <a:cs typeface="Meiryo UI" pitchFamily="50" charset="-128"/>
              </a:rPr>
              <a:t>1,998</a:t>
            </a:r>
            <a:r>
              <a:rPr lang="ja-JP" altLang="en-US" sz="831">
                <a:latin typeface="Meiryo UI" pitchFamily="50" charset="-128"/>
                <a:ea typeface="Meiryo UI" pitchFamily="50" charset="-128"/>
                <a:cs typeface="Meiryo UI" pitchFamily="50" charset="-128"/>
              </a:rPr>
              <a:t>円</a:t>
            </a:r>
          </a:p>
        </p:txBody>
      </p:sp>
      <p:sp>
        <p:nvSpPr>
          <p:cNvPr id="15382" name="テキスト ボックス 29"/>
          <p:cNvSpPr txBox="1">
            <a:spLocks noChangeArrowheads="1"/>
          </p:cNvSpPr>
          <p:nvPr/>
        </p:nvSpPr>
        <p:spPr bwMode="auto">
          <a:xfrm>
            <a:off x="6759400" y="3947746"/>
            <a:ext cx="1013419"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831">
                <a:latin typeface="Meiryo UI" pitchFamily="50" charset="-128"/>
                <a:ea typeface="Meiryo UI" pitchFamily="50" charset="-128"/>
                <a:cs typeface="Meiryo UI" pitchFamily="50" charset="-128"/>
              </a:rPr>
              <a:t>名古屋市</a:t>
            </a:r>
            <a:r>
              <a:rPr lang="en-US" altLang="ja-JP" sz="831">
                <a:latin typeface="Meiryo UI" pitchFamily="50" charset="-128"/>
                <a:ea typeface="Meiryo UI" pitchFamily="50" charset="-128"/>
                <a:cs typeface="Meiryo UI" pitchFamily="50" charset="-128"/>
              </a:rPr>
              <a:t>1,771</a:t>
            </a:r>
            <a:r>
              <a:rPr lang="ja-JP" altLang="en-US" sz="831">
                <a:latin typeface="Meiryo UI" pitchFamily="50" charset="-128"/>
                <a:ea typeface="Meiryo UI" pitchFamily="50" charset="-128"/>
                <a:cs typeface="Meiryo UI" pitchFamily="50" charset="-128"/>
              </a:rPr>
              <a:t>円</a:t>
            </a:r>
          </a:p>
        </p:txBody>
      </p:sp>
      <p:sp>
        <p:nvSpPr>
          <p:cNvPr id="15383" name="テキスト ボックス 30"/>
          <p:cNvSpPr txBox="1">
            <a:spLocks noChangeArrowheads="1"/>
          </p:cNvSpPr>
          <p:nvPr/>
        </p:nvSpPr>
        <p:spPr bwMode="auto">
          <a:xfrm>
            <a:off x="8052747" y="4160228"/>
            <a:ext cx="90762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831">
                <a:latin typeface="Meiryo UI" pitchFamily="50" charset="-128"/>
                <a:ea typeface="Meiryo UI" pitchFamily="50" charset="-128"/>
                <a:cs typeface="Meiryo UI" pitchFamily="50" charset="-128"/>
              </a:rPr>
              <a:t>神戸市</a:t>
            </a:r>
            <a:r>
              <a:rPr lang="en-US" altLang="ja-JP" sz="831">
                <a:latin typeface="Meiryo UI" pitchFamily="50" charset="-128"/>
                <a:ea typeface="Meiryo UI" pitchFamily="50" charset="-128"/>
                <a:cs typeface="Meiryo UI" pitchFamily="50" charset="-128"/>
              </a:rPr>
              <a:t>1,252</a:t>
            </a:r>
            <a:r>
              <a:rPr lang="ja-JP" altLang="en-US" sz="831">
                <a:latin typeface="Meiryo UI" pitchFamily="50" charset="-128"/>
                <a:ea typeface="Meiryo UI" pitchFamily="50" charset="-128"/>
                <a:cs typeface="Meiryo UI" pitchFamily="50" charset="-128"/>
              </a:rPr>
              <a:t>円</a:t>
            </a:r>
          </a:p>
        </p:txBody>
      </p:sp>
      <p:sp>
        <p:nvSpPr>
          <p:cNvPr id="15384" name="テキスト ボックス 32"/>
          <p:cNvSpPr txBox="1">
            <a:spLocks noChangeArrowheads="1"/>
          </p:cNvSpPr>
          <p:nvPr/>
        </p:nvSpPr>
        <p:spPr bwMode="auto">
          <a:xfrm>
            <a:off x="607364" y="3896973"/>
            <a:ext cx="1119217"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831">
                <a:latin typeface="Meiryo UI" pitchFamily="50" charset="-128"/>
                <a:ea typeface="Meiryo UI" pitchFamily="50" charset="-128"/>
                <a:cs typeface="Meiryo UI" pitchFamily="50" charset="-128"/>
              </a:rPr>
              <a:t>政令市平均</a:t>
            </a:r>
            <a:r>
              <a:rPr lang="en-US" altLang="ja-JP" sz="831">
                <a:latin typeface="Meiryo UI" pitchFamily="50" charset="-128"/>
                <a:ea typeface="Meiryo UI" pitchFamily="50" charset="-128"/>
                <a:cs typeface="Meiryo UI" pitchFamily="50" charset="-128"/>
              </a:rPr>
              <a:t>2,174</a:t>
            </a:r>
            <a:r>
              <a:rPr lang="ja-JP" altLang="en-US" sz="831">
                <a:latin typeface="Meiryo UI" pitchFamily="50" charset="-128"/>
                <a:ea typeface="Meiryo UI" pitchFamily="50" charset="-128"/>
                <a:cs typeface="Meiryo UI" pitchFamily="50" charset="-128"/>
              </a:rPr>
              <a:t>円</a:t>
            </a:r>
            <a:endParaRPr lang="en-US" altLang="ja-JP" sz="831">
              <a:latin typeface="Meiryo UI" pitchFamily="50" charset="-128"/>
              <a:ea typeface="Meiryo UI" pitchFamily="50" charset="-128"/>
              <a:cs typeface="Meiryo UI" pitchFamily="50" charset="-128"/>
            </a:endParaRPr>
          </a:p>
        </p:txBody>
      </p:sp>
      <p:cxnSp>
        <p:nvCxnSpPr>
          <p:cNvPr id="34" name="直線コネクタ 33">
            <a:extLst>
              <a:ext uri="{FF2B5EF4-FFF2-40B4-BE49-F238E27FC236}"/>
            </a:extLst>
          </p:cNvPr>
          <p:cNvCxnSpPr/>
          <p:nvPr/>
        </p:nvCxnSpPr>
        <p:spPr>
          <a:xfrm>
            <a:off x="597877" y="2930769"/>
            <a:ext cx="7908681"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386" name="テキスト ボックス 10"/>
          <p:cNvSpPr txBox="1">
            <a:spLocks noChangeArrowheads="1"/>
          </p:cNvSpPr>
          <p:nvPr/>
        </p:nvSpPr>
        <p:spPr bwMode="auto">
          <a:xfrm>
            <a:off x="5234354" y="5946531"/>
            <a:ext cx="679994" cy="291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埼玉県</a:t>
            </a:r>
          </a:p>
        </p:txBody>
      </p:sp>
      <p:sp>
        <p:nvSpPr>
          <p:cNvPr id="15387" name="テキスト ボックス 28"/>
          <p:cNvSpPr txBox="1">
            <a:spLocks noChangeArrowheads="1"/>
          </p:cNvSpPr>
          <p:nvPr/>
        </p:nvSpPr>
        <p:spPr bwMode="auto">
          <a:xfrm>
            <a:off x="5465191" y="3282462"/>
            <a:ext cx="101983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831">
                <a:latin typeface="Meiryo UI" pitchFamily="50" charset="-128"/>
                <a:ea typeface="Meiryo UI" pitchFamily="50" charset="-128"/>
                <a:cs typeface="Meiryo UI" pitchFamily="50" charset="-128"/>
              </a:rPr>
              <a:t>さいたま市</a:t>
            </a:r>
            <a:r>
              <a:rPr lang="en-US" altLang="ja-JP" sz="831">
                <a:latin typeface="Meiryo UI" pitchFamily="50" charset="-128"/>
                <a:ea typeface="Meiryo UI" pitchFamily="50" charset="-128"/>
                <a:cs typeface="Meiryo UI" pitchFamily="50" charset="-128"/>
              </a:rPr>
              <a:t>2,414</a:t>
            </a:r>
            <a:r>
              <a:rPr lang="ja-JP" altLang="en-US" sz="831">
                <a:latin typeface="Meiryo UI" pitchFamily="50" charset="-128"/>
                <a:ea typeface="Meiryo UI" pitchFamily="50" charset="-128"/>
                <a:cs typeface="Meiryo UI" pitchFamily="50" charset="-128"/>
              </a:rPr>
              <a:t>円</a:t>
            </a:r>
          </a:p>
        </p:txBody>
      </p:sp>
      <p:sp>
        <p:nvSpPr>
          <p:cNvPr id="15388" name="テキスト ボックス 24"/>
          <p:cNvSpPr txBox="1">
            <a:spLocks noChangeArrowheads="1"/>
          </p:cNvSpPr>
          <p:nvPr/>
        </p:nvSpPr>
        <p:spPr bwMode="auto">
          <a:xfrm>
            <a:off x="5065728" y="5372418"/>
            <a:ext cx="910827" cy="3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969" dirty="0">
                <a:latin typeface="Meiryo UI" pitchFamily="50" charset="-128"/>
                <a:ea typeface="Meiryo UI" pitchFamily="50" charset="-128"/>
                <a:cs typeface="Meiryo UI" pitchFamily="50" charset="-128"/>
              </a:rPr>
              <a:t>平均</a:t>
            </a:r>
            <a:r>
              <a:rPr lang="en-US" altLang="ja-JP" sz="969" dirty="0">
                <a:latin typeface="Meiryo UI" pitchFamily="50" charset="-128"/>
                <a:ea typeface="Meiryo UI" pitchFamily="50" charset="-128"/>
                <a:cs typeface="Meiryo UI" pitchFamily="50" charset="-128"/>
              </a:rPr>
              <a:t>1,867</a:t>
            </a:r>
            <a:r>
              <a:rPr lang="ja-JP" altLang="en-US" sz="969" dirty="0">
                <a:latin typeface="Meiryo UI" pitchFamily="50" charset="-128"/>
                <a:ea typeface="Meiryo UI" pitchFamily="50" charset="-128"/>
                <a:cs typeface="Meiryo UI" pitchFamily="50" charset="-128"/>
              </a:rPr>
              <a:t>円</a:t>
            </a:r>
            <a:endParaRPr lang="en-US" altLang="ja-JP" sz="969" dirty="0">
              <a:latin typeface="Meiryo UI" pitchFamily="50" charset="-128"/>
              <a:ea typeface="Meiryo UI" pitchFamily="50" charset="-128"/>
              <a:cs typeface="Meiryo UI" pitchFamily="50" charset="-128"/>
            </a:endParaRPr>
          </a:p>
          <a:p>
            <a:pPr algn="ctr">
              <a:spcBef>
                <a:spcPct val="0"/>
              </a:spcBef>
              <a:buFontTx/>
              <a:buNone/>
            </a:pPr>
            <a:r>
              <a:rPr lang="en-US" altLang="ja-JP" sz="969" dirty="0">
                <a:latin typeface="Meiryo UI" pitchFamily="50" charset="-128"/>
                <a:ea typeface="Meiryo UI" pitchFamily="50" charset="-128"/>
                <a:cs typeface="Meiryo UI" pitchFamily="50" charset="-128"/>
              </a:rPr>
              <a:t>【3.5</a:t>
            </a:r>
            <a:r>
              <a:rPr lang="ja-JP" altLang="en-US" sz="969" dirty="0">
                <a:latin typeface="Meiryo UI" pitchFamily="50" charset="-128"/>
                <a:ea typeface="Meiryo UI" pitchFamily="50" charset="-128"/>
                <a:cs typeface="Meiryo UI" pitchFamily="50" charset="-128"/>
              </a:rPr>
              <a:t>倍</a:t>
            </a:r>
            <a:r>
              <a:rPr lang="en-US" altLang="ja-JP" sz="969" dirty="0">
                <a:latin typeface="Meiryo UI" pitchFamily="50" charset="-128"/>
                <a:ea typeface="Meiryo UI" pitchFamily="50" charset="-128"/>
                <a:cs typeface="Meiryo UI" pitchFamily="50" charset="-128"/>
              </a:rPr>
              <a:t>】</a:t>
            </a:r>
            <a:endParaRPr lang="ja-JP" altLang="en-US" sz="969"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1182016" y="904996"/>
            <a:ext cx="7568461" cy="319639"/>
          </a:xfrm>
          <a:prstGeom prst="rect">
            <a:avLst/>
          </a:prstGeom>
          <a:noFill/>
        </p:spPr>
        <p:txBody>
          <a:bodyPr wrap="square" rtlCol="0">
            <a:spAutoFit/>
          </a:bodyPr>
          <a:lstStyle/>
          <a:p>
            <a:pPr marL="263776" indent="-263776">
              <a:buFont typeface="Arial" panose="020B0604020202020204" pitchFamily="34" charset="0"/>
              <a:buChar char="•"/>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政令市の</a:t>
            </a:r>
            <a:r>
              <a:rPr lang="ja-JP" altLang="en-US" sz="1477" dirty="0" smtClean="0">
                <a:latin typeface="Meiryo UI" panose="020B0604030504040204" pitchFamily="50" charset="-128"/>
                <a:ea typeface="Meiryo UI" panose="020B0604030504040204" pitchFamily="50" charset="-128"/>
                <a:cs typeface="Meiryo UI" panose="020B0604030504040204" pitchFamily="50" charset="-128"/>
              </a:rPr>
              <a:t>大阪市は比較的安い。大阪</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の料金格差</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倍は、他</a:t>
            </a:r>
            <a:r>
              <a:rPr lang="ja-JP" altLang="en-US" sz="1477" dirty="0" smtClean="0">
                <a:latin typeface="Meiryo UI" panose="020B0604030504040204" pitchFamily="50" charset="-128"/>
                <a:ea typeface="Meiryo UI" panose="020B0604030504040204" pitchFamily="50" charset="-128"/>
                <a:cs typeface="Meiryo UI" panose="020B0604030504040204" pitchFamily="50" charset="-128"/>
              </a:rPr>
              <a:t>都市並みか、それ以下。</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525904" y="675280"/>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H="1">
            <a:off x="838992" y="2582008"/>
            <a:ext cx="327980" cy="348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38992" y="3660314"/>
            <a:ext cx="336719" cy="1829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1"/>
          <p:cNvSpPr txBox="1">
            <a:spLocks noChangeArrowheads="1"/>
          </p:cNvSpPr>
          <p:nvPr/>
        </p:nvSpPr>
        <p:spPr bwMode="auto">
          <a:xfrm>
            <a:off x="5684224" y="6555409"/>
            <a:ext cx="27302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3933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3312672641"/>
              </p:ext>
            </p:extLst>
          </p:nvPr>
        </p:nvGraphicFramePr>
        <p:xfrm>
          <a:off x="4003138" y="934478"/>
          <a:ext cx="5115867" cy="5321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グラフ 66"/>
          <p:cNvGraphicFramePr>
            <a:graphicFrameLocks/>
          </p:cNvGraphicFramePr>
          <p:nvPr>
            <p:extLst>
              <p:ext uri="{D42A27DB-BD31-4B8C-83A1-F6EECF244321}">
                <p14:modId xmlns:p14="http://schemas.microsoft.com/office/powerpoint/2010/main" val="1581286975"/>
              </p:ext>
            </p:extLst>
          </p:nvPr>
        </p:nvGraphicFramePr>
        <p:xfrm>
          <a:off x="61254" y="943035"/>
          <a:ext cx="3737096" cy="532101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959580" y="1917564"/>
            <a:ext cx="1136850" cy="415498"/>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82.6</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万円）</a:t>
            </a:r>
          </a:p>
        </p:txBody>
      </p:sp>
      <p:cxnSp>
        <p:nvCxnSpPr>
          <p:cNvPr id="6" name="直線コネクタ 5"/>
          <p:cNvCxnSpPr>
            <a:stCxn id="2" idx="1"/>
          </p:cNvCxnSpPr>
          <p:nvPr/>
        </p:nvCxnSpPr>
        <p:spPr>
          <a:xfrm flipH="1">
            <a:off x="872822" y="2125313"/>
            <a:ext cx="86758" cy="167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516972" y="2387859"/>
            <a:ext cx="1088760" cy="415498"/>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兆</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5110</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96.3</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a:stCxn id="36" idx="1"/>
          </p:cNvCxnSpPr>
          <p:nvPr/>
        </p:nvCxnSpPr>
        <p:spPr>
          <a:xfrm flipH="1">
            <a:off x="1402110" y="2595608"/>
            <a:ext cx="114862" cy="299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181924" y="5739269"/>
            <a:ext cx="364202" cy="307777"/>
          </a:xfrm>
          <a:prstGeom prst="rect">
            <a:avLst/>
          </a:prstGeom>
          <a:noFill/>
        </p:spPr>
        <p:txBody>
          <a:bodyPr wrap="none" rtlCol="0">
            <a:spAutoFit/>
          </a:bodyPr>
          <a:lstStyle/>
          <a:p>
            <a:r>
              <a:rPr kumimoji="1" lang="ja-JP" altLang="en-US" sz="1400" dirty="0">
                <a:solidFill>
                  <a:srgbClr val="FF0000"/>
                </a:solidFill>
              </a:rPr>
              <a:t>▲</a:t>
            </a:r>
          </a:p>
        </p:txBody>
      </p:sp>
      <p:sp>
        <p:nvSpPr>
          <p:cNvPr id="53" name="テキスト ボックス 52"/>
          <p:cNvSpPr txBox="1"/>
          <p:nvPr/>
        </p:nvSpPr>
        <p:spPr>
          <a:xfrm>
            <a:off x="2266206" y="2742229"/>
            <a:ext cx="1048685" cy="415498"/>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兆</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9844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87.5</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万円）</a:t>
            </a:r>
          </a:p>
        </p:txBody>
      </p:sp>
      <p:cxnSp>
        <p:nvCxnSpPr>
          <p:cNvPr id="54" name="直線コネクタ 53"/>
          <p:cNvCxnSpPr>
            <a:stCxn id="53" idx="1"/>
          </p:cNvCxnSpPr>
          <p:nvPr/>
        </p:nvCxnSpPr>
        <p:spPr>
          <a:xfrm flipH="1">
            <a:off x="2056622" y="2949978"/>
            <a:ext cx="209584" cy="120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 xmlns:a16="http://schemas.microsoft.com/office/drawing/2014/main" id="{BE6F65DE-0F2E-49C6-A5C2-0EEE2C948610}"/>
              </a:ext>
            </a:extLst>
          </p:cNvPr>
          <p:cNvSpPr txBox="1"/>
          <p:nvPr/>
        </p:nvSpPr>
        <p:spPr>
          <a:xfrm>
            <a:off x="964723" y="116632"/>
            <a:ext cx="735169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主要都府県の下水道事業における総事業費（総投資）と経常経費</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4996528" y="1909197"/>
            <a:ext cx="1015021" cy="415498"/>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4,088</a:t>
            </a:r>
            <a:r>
              <a:rPr kumimoji="1" lang="ja-JP" altLang="en-US" sz="1100" dirty="0">
                <a:latin typeface="Meiryo UI" panose="020B0604030504040204" pitchFamily="50" charset="-128"/>
                <a:ea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30,244</a:t>
            </a:r>
            <a:r>
              <a:rPr kumimoji="1" lang="ja-JP" altLang="en-US" sz="1000" dirty="0">
                <a:latin typeface="Meiryo UI" panose="020B0604030504040204" pitchFamily="50" charset="-128"/>
                <a:ea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endParaRPr>
          </a:p>
        </p:txBody>
      </p:sp>
      <p:cxnSp>
        <p:nvCxnSpPr>
          <p:cNvPr id="61" name="直線コネクタ 60"/>
          <p:cNvCxnSpPr>
            <a:stCxn id="60" idx="1"/>
          </p:cNvCxnSpPr>
          <p:nvPr/>
        </p:nvCxnSpPr>
        <p:spPr>
          <a:xfrm flipH="1">
            <a:off x="4909770" y="2116946"/>
            <a:ext cx="86758" cy="167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5568184" y="2464072"/>
            <a:ext cx="1138453" cy="430887"/>
          </a:xfrm>
          <a:prstGeom prst="rect">
            <a:avLst/>
          </a:prstGeom>
          <a:noFill/>
        </p:spPr>
        <p:txBody>
          <a:bodyPr wrap="none" rtlCol="0">
            <a:spAutoFit/>
          </a:bodyPr>
          <a:lstStyle/>
          <a:p>
            <a:r>
              <a:rPr lang="en-US" altLang="ja-JP" sz="1100" b="1" dirty="0">
                <a:latin typeface="Meiryo UI" panose="020B0604030504040204" pitchFamily="50" charset="-128"/>
                <a:ea typeface="Meiryo UI" panose="020B0604030504040204" pitchFamily="50" charset="-128"/>
              </a:rPr>
              <a:t>2,940</a:t>
            </a:r>
            <a:r>
              <a:rPr kumimoji="1" lang="ja-JP" altLang="en-US" sz="1100" b="1" dirty="0">
                <a:latin typeface="Meiryo UI" panose="020B0604030504040204" pitchFamily="50" charset="-128"/>
                <a:ea typeface="Meiryo UI" panose="020B0604030504040204" pitchFamily="50" charset="-128"/>
              </a:rPr>
              <a:t>億円</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33,263</a:t>
            </a:r>
            <a:r>
              <a:rPr kumimoji="1" lang="ja-JP" altLang="en-US" sz="1100" b="1" dirty="0">
                <a:latin typeface="Meiryo UI" panose="020B0604030504040204" pitchFamily="50" charset="-128"/>
                <a:ea typeface="Meiryo UI" panose="020B0604030504040204" pitchFamily="50" charset="-128"/>
              </a:rPr>
              <a:t>円）</a:t>
            </a:r>
          </a:p>
        </p:txBody>
      </p:sp>
      <p:cxnSp>
        <p:nvCxnSpPr>
          <p:cNvPr id="63" name="直線コネクタ 62"/>
          <p:cNvCxnSpPr>
            <a:cxnSpLocks/>
            <a:stCxn id="62" idx="1"/>
          </p:cNvCxnSpPr>
          <p:nvPr/>
        </p:nvCxnSpPr>
        <p:spPr>
          <a:xfrm flipH="1">
            <a:off x="5434558" y="2679516"/>
            <a:ext cx="133626" cy="3083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210422" y="1706821"/>
            <a:ext cx="441146" cy="246221"/>
          </a:xfrm>
          <a:prstGeom prst="rect">
            <a:avLst/>
          </a:prstGeom>
          <a:noFill/>
        </p:spPr>
        <p:txBody>
          <a:bodyPr wrap="none" rtlCol="0">
            <a:spAutoFit/>
          </a:bodyPr>
          <a:lstStyle/>
          <a:p>
            <a:r>
              <a:rPr lang="ja-JP" altLang="en-US" sz="1000" dirty="0"/>
              <a:t>億</a:t>
            </a:r>
            <a:r>
              <a:rPr kumimoji="1" lang="ja-JP" altLang="en-US" sz="1000" dirty="0"/>
              <a:t>円</a:t>
            </a:r>
          </a:p>
        </p:txBody>
      </p:sp>
      <p:sp>
        <p:nvSpPr>
          <p:cNvPr id="65" name="テキスト ボックス 64"/>
          <p:cNvSpPr txBox="1"/>
          <p:nvPr/>
        </p:nvSpPr>
        <p:spPr>
          <a:xfrm>
            <a:off x="5506566" y="1335502"/>
            <a:ext cx="214513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経常経費の事業者別比較</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5252278" y="5739269"/>
            <a:ext cx="364202" cy="307777"/>
          </a:xfrm>
          <a:prstGeom prst="rect">
            <a:avLst/>
          </a:prstGeom>
          <a:noFill/>
        </p:spPr>
        <p:txBody>
          <a:bodyPr wrap="none" rtlCol="0">
            <a:spAutoFit/>
          </a:bodyPr>
          <a:lstStyle/>
          <a:p>
            <a:r>
              <a:rPr kumimoji="1" lang="ja-JP" altLang="en-US" sz="1400" dirty="0">
                <a:solidFill>
                  <a:srgbClr val="FF0000"/>
                </a:solidFill>
              </a:rPr>
              <a:t>▲</a:t>
            </a:r>
          </a:p>
        </p:txBody>
      </p:sp>
      <p:sp>
        <p:nvSpPr>
          <p:cNvPr id="68" name="テキスト ボックス 67"/>
          <p:cNvSpPr txBox="1"/>
          <p:nvPr/>
        </p:nvSpPr>
        <p:spPr>
          <a:xfrm>
            <a:off x="183960" y="1727313"/>
            <a:ext cx="441146" cy="246221"/>
          </a:xfrm>
          <a:prstGeom prst="rect">
            <a:avLst/>
          </a:prstGeom>
          <a:noFill/>
        </p:spPr>
        <p:txBody>
          <a:bodyPr wrap="none" rtlCol="0">
            <a:spAutoFit/>
          </a:bodyPr>
          <a:lstStyle/>
          <a:p>
            <a:r>
              <a:rPr lang="ja-JP" altLang="en-US" sz="1000" dirty="0"/>
              <a:t>兆</a:t>
            </a:r>
            <a:r>
              <a:rPr kumimoji="1" lang="ja-JP" altLang="en-US" sz="1000" dirty="0" smtClean="0"/>
              <a:t>円</a:t>
            </a:r>
            <a:endParaRPr kumimoji="1" lang="ja-JP" altLang="en-US" sz="1000" dirty="0"/>
          </a:p>
        </p:txBody>
      </p:sp>
      <p:sp>
        <p:nvSpPr>
          <p:cNvPr id="69" name="テキスト ボックス 68"/>
          <p:cNvSpPr txBox="1"/>
          <p:nvPr/>
        </p:nvSpPr>
        <p:spPr>
          <a:xfrm>
            <a:off x="7211204" y="3430524"/>
            <a:ext cx="1675459" cy="400110"/>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域内総事業費</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人口一人あたり事業費</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0" name="テキスト ボックス 69"/>
          <p:cNvSpPr txBox="1"/>
          <p:nvPr/>
        </p:nvSpPr>
        <p:spPr>
          <a:xfrm>
            <a:off x="754038" y="1335502"/>
            <a:ext cx="312777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総事業費（総投資）の事業者別比較</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525904" y="579744"/>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 xmlns:a16="http://schemas.microsoft.com/office/drawing/2014/main" id="{0BDD2EB2-F2CB-464E-8C65-F58FE9336097}"/>
              </a:ext>
            </a:extLst>
          </p:cNvPr>
          <p:cNvSpPr txBox="1"/>
          <p:nvPr/>
        </p:nvSpPr>
        <p:spPr>
          <a:xfrm>
            <a:off x="6003713" y="2930957"/>
            <a:ext cx="1015021" cy="415498"/>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2,640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28,938</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円）</a:t>
            </a:r>
          </a:p>
        </p:txBody>
      </p:sp>
      <p:cxnSp>
        <p:nvCxnSpPr>
          <p:cNvPr id="26" name="直線コネクタ 25">
            <a:extLst>
              <a:ext uri="{FF2B5EF4-FFF2-40B4-BE49-F238E27FC236}">
                <a16:creationId xmlns="" xmlns:a16="http://schemas.microsoft.com/office/drawing/2014/main" id="{D4DD3437-17ED-4D2C-BEC3-33B445DF01D7}"/>
              </a:ext>
            </a:extLst>
          </p:cNvPr>
          <p:cNvCxnSpPr>
            <a:cxnSpLocks/>
            <a:stCxn id="25" idx="1"/>
          </p:cNvCxnSpPr>
          <p:nvPr/>
        </p:nvCxnSpPr>
        <p:spPr>
          <a:xfrm flipH="1">
            <a:off x="5906477" y="3138706"/>
            <a:ext cx="97236" cy="157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1870" y="6518034"/>
            <a:ext cx="4059125"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東京都は、公共下水（県庁所在地政令市）も都</a:t>
            </a:r>
            <a:r>
              <a:rPr kumimoji="1" lang="ja-JP" altLang="en-US" sz="1050" dirty="0" smtClean="0">
                <a:latin typeface="Meiryo UI" panose="020B0604030504040204" pitchFamily="50" charset="-128"/>
                <a:ea typeface="Meiryo UI" panose="020B0604030504040204" pitchFamily="50" charset="-128"/>
              </a:rPr>
              <a:t>が事業者管理者</a:t>
            </a:r>
            <a:endParaRPr kumimoji="1" lang="ja-JP" altLang="en-US" sz="105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41988" y="3612422"/>
            <a:ext cx="287258" cy="215444"/>
          </a:xfrm>
          <a:prstGeom prst="rect">
            <a:avLst/>
          </a:prstGeom>
          <a:noFill/>
        </p:spPr>
        <p:txBody>
          <a:bodyPr wrap="none" rtlCol="0">
            <a:spAutoFit/>
          </a:bodyPr>
          <a:lstStyle/>
          <a:p>
            <a:r>
              <a:rPr kumimoji="1" lang="en-US" altLang="ja-JP" sz="800" dirty="0"/>
              <a:t>※</a:t>
            </a:r>
            <a:endParaRPr kumimoji="1" lang="ja-JP" altLang="en-US" sz="800" dirty="0"/>
          </a:p>
        </p:txBody>
      </p:sp>
      <p:sp>
        <p:nvSpPr>
          <p:cNvPr id="3" name="スライド番号プレースホルダー 2"/>
          <p:cNvSpPr>
            <a:spLocks noGrp="1"/>
          </p:cNvSpPr>
          <p:nvPr>
            <p:ph type="sldNum" sz="quarter" idx="12"/>
          </p:nvPr>
        </p:nvSpPr>
        <p:spPr>
          <a:xfrm>
            <a:off x="6948264" y="6420745"/>
            <a:ext cx="2133600" cy="365125"/>
          </a:xfrm>
        </p:spPr>
        <p:txBody>
          <a:bodyPr/>
          <a:lstStyle/>
          <a:p>
            <a:fld id="{FF288DD7-173D-4F28-AC6B-0C9397949D1E}" type="slidenum">
              <a:rPr kumimoji="1" lang="ja-JP" altLang="en-US" smtClean="0"/>
              <a:t>15</a:t>
            </a:fld>
            <a:endParaRPr kumimoji="1" lang="ja-JP" altLang="en-US"/>
          </a:p>
        </p:txBody>
      </p:sp>
      <p:sp>
        <p:nvSpPr>
          <p:cNvPr id="30" name="テキスト ボックス 29"/>
          <p:cNvSpPr txBox="1"/>
          <p:nvPr/>
        </p:nvSpPr>
        <p:spPr>
          <a:xfrm>
            <a:off x="4859268" y="3639718"/>
            <a:ext cx="287258" cy="215444"/>
          </a:xfrm>
          <a:prstGeom prst="rect">
            <a:avLst/>
          </a:prstGeom>
          <a:noFill/>
        </p:spPr>
        <p:txBody>
          <a:bodyPr wrap="none" rtlCol="0">
            <a:spAutoFit/>
          </a:bodyPr>
          <a:lstStyle/>
          <a:p>
            <a:r>
              <a:rPr kumimoji="1" lang="en-US" altLang="ja-JP" sz="800" dirty="0"/>
              <a:t>※</a:t>
            </a:r>
            <a:endParaRPr kumimoji="1" lang="ja-JP" altLang="en-US" sz="800" dirty="0"/>
          </a:p>
        </p:txBody>
      </p:sp>
      <p:sp>
        <p:nvSpPr>
          <p:cNvPr id="31" name="テキスト ボックス 1"/>
          <p:cNvSpPr txBox="1">
            <a:spLocks noChangeArrowheads="1"/>
          </p:cNvSpPr>
          <p:nvPr/>
        </p:nvSpPr>
        <p:spPr bwMode="auto">
          <a:xfrm>
            <a:off x="5684224" y="6555409"/>
            <a:ext cx="27302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602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23"/>
          <p:cNvGraphicFramePr>
            <a:graphicFrameLocks/>
          </p:cNvGraphicFramePr>
          <p:nvPr>
            <p:extLst>
              <p:ext uri="{D42A27DB-BD31-4B8C-83A1-F6EECF244321}">
                <p14:modId xmlns:p14="http://schemas.microsoft.com/office/powerpoint/2010/main" val="4174790364"/>
              </p:ext>
            </p:extLst>
          </p:nvPr>
        </p:nvGraphicFramePr>
        <p:xfrm>
          <a:off x="971600" y="4249093"/>
          <a:ext cx="2492620"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テキスト ボックス 29"/>
          <p:cNvSpPr txBox="1">
            <a:spLocks noChangeArrowheads="1"/>
          </p:cNvSpPr>
          <p:nvPr/>
        </p:nvSpPr>
        <p:spPr bwMode="auto">
          <a:xfrm>
            <a:off x="2380698" y="71488"/>
            <a:ext cx="4907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経営指標比較</a:t>
            </a:r>
            <a:r>
              <a:rPr lang="ja-JP" altLang="en-US" sz="2000" b="1" dirty="0" smtClean="0">
                <a:latin typeface="Meiryo UI" pitchFamily="50" charset="-128"/>
                <a:ea typeface="Meiryo UI" pitchFamily="50" charset="-128"/>
                <a:cs typeface="Meiryo UI" pitchFamily="50" charset="-128"/>
              </a:rPr>
              <a:t>（主な流域下水道事業者）</a:t>
            </a:r>
            <a:endParaRPr lang="en-US" altLang="ja-JP" sz="2000" b="1" dirty="0">
              <a:latin typeface="Meiryo UI" pitchFamily="50" charset="-128"/>
              <a:ea typeface="Meiryo UI" pitchFamily="50" charset="-128"/>
              <a:cs typeface="Meiryo UI" pitchFamily="50" charset="-128"/>
            </a:endParaRPr>
          </a:p>
        </p:txBody>
      </p:sp>
      <p:sp>
        <p:nvSpPr>
          <p:cNvPr id="22535" name="テキスト ボックス 27"/>
          <p:cNvSpPr txBox="1">
            <a:spLocks noChangeArrowheads="1"/>
          </p:cNvSpPr>
          <p:nvPr/>
        </p:nvSpPr>
        <p:spPr bwMode="auto">
          <a:xfrm>
            <a:off x="4147584" y="4034690"/>
            <a:ext cx="117532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汚水処理原価</a:t>
            </a:r>
          </a:p>
        </p:txBody>
      </p:sp>
      <p:sp>
        <p:nvSpPr>
          <p:cNvPr id="22537" name="テキスト ボックス 30"/>
          <p:cNvSpPr txBox="1">
            <a:spLocks noChangeArrowheads="1"/>
          </p:cNvSpPr>
          <p:nvPr/>
        </p:nvSpPr>
        <p:spPr bwMode="auto">
          <a:xfrm>
            <a:off x="6733987" y="4034690"/>
            <a:ext cx="117532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処理場利用率</a:t>
            </a:r>
          </a:p>
        </p:txBody>
      </p:sp>
      <p:graphicFrame>
        <p:nvGraphicFramePr>
          <p:cNvPr id="4" name="グラフ 31"/>
          <p:cNvGraphicFramePr>
            <a:graphicFrameLocks/>
          </p:cNvGraphicFramePr>
          <p:nvPr>
            <p:extLst>
              <p:ext uri="{D42A27DB-BD31-4B8C-83A1-F6EECF244321}">
                <p14:modId xmlns:p14="http://schemas.microsoft.com/office/powerpoint/2010/main" val="1399859929"/>
              </p:ext>
            </p:extLst>
          </p:nvPr>
        </p:nvGraphicFramePr>
        <p:xfrm>
          <a:off x="3995936" y="4249093"/>
          <a:ext cx="1761231" cy="223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33" name="直線コネクタ 32"/>
          <p:cNvCxnSpPr/>
          <p:nvPr/>
        </p:nvCxnSpPr>
        <p:spPr>
          <a:xfrm>
            <a:off x="4160060" y="4427160"/>
            <a:ext cx="0" cy="17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グラフ 16"/>
          <p:cNvGraphicFramePr>
            <a:graphicFrameLocks/>
          </p:cNvGraphicFramePr>
          <p:nvPr>
            <p:extLst>
              <p:ext uri="{D42A27DB-BD31-4B8C-83A1-F6EECF244321}">
                <p14:modId xmlns:p14="http://schemas.microsoft.com/office/powerpoint/2010/main" val="1848866988"/>
              </p:ext>
            </p:extLst>
          </p:nvPr>
        </p:nvGraphicFramePr>
        <p:xfrm>
          <a:off x="6534693" y="4249093"/>
          <a:ext cx="1761231" cy="2232000"/>
        </p:xfrm>
        <a:graphic>
          <a:graphicData uri="http://schemas.openxmlformats.org/drawingml/2006/chart">
            <c:chart xmlns:c="http://schemas.openxmlformats.org/drawingml/2006/chart" xmlns:r="http://schemas.openxmlformats.org/officeDocument/2006/relationships" r:id="rId5"/>
          </a:graphicData>
        </a:graphic>
      </p:graphicFrame>
      <p:sp>
        <p:nvSpPr>
          <p:cNvPr id="22545" name="テキスト ボックス 19"/>
          <p:cNvSpPr txBox="1">
            <a:spLocks noChangeArrowheads="1"/>
          </p:cNvSpPr>
          <p:nvPr/>
        </p:nvSpPr>
        <p:spPr bwMode="auto">
          <a:xfrm>
            <a:off x="1606554" y="4034690"/>
            <a:ext cx="128753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経常収支比率</a:t>
            </a:r>
            <a:r>
              <a:rPr lang="en-US" altLang="ja-JP" sz="1292" b="1">
                <a:latin typeface="Meiryo UI" pitchFamily="50" charset="-128"/>
                <a:ea typeface="Meiryo UI" pitchFamily="50" charset="-128"/>
                <a:cs typeface="Meiryo UI" pitchFamily="50" charset="-128"/>
              </a:rPr>
              <a:t>*</a:t>
            </a:r>
            <a:endParaRPr lang="ja-JP" altLang="en-US" sz="1292" b="1">
              <a:latin typeface="Meiryo UI" pitchFamily="50" charset="-128"/>
              <a:ea typeface="Meiryo UI" pitchFamily="50" charset="-128"/>
              <a:cs typeface="Meiryo UI" pitchFamily="50" charset="-128"/>
            </a:endParaRPr>
          </a:p>
        </p:txBody>
      </p:sp>
      <p:sp>
        <p:nvSpPr>
          <p:cNvPr id="22546" name="テキスト ボックス 1"/>
          <p:cNvSpPr txBox="1">
            <a:spLocks noChangeArrowheads="1"/>
          </p:cNvSpPr>
          <p:nvPr/>
        </p:nvSpPr>
        <p:spPr bwMode="auto">
          <a:xfrm>
            <a:off x="539552" y="6444128"/>
            <a:ext cx="71192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rPr>
              <a:t>注）★の東京都と埼玉県は、企業会計法適用団体（それ以外は非適用で減価償却費を含まない）ため単純比較はできない。</a:t>
            </a:r>
            <a:endParaRPr lang="en-US" altLang="ja-JP" sz="1050" dirty="0">
              <a:latin typeface="Meiryo UI" panose="020B0604030504040204" pitchFamily="50" charset="-128"/>
              <a:ea typeface="Meiryo UI" panose="020B0604030504040204" pitchFamily="50" charset="-128"/>
            </a:endParaRPr>
          </a:p>
          <a:p>
            <a:pPr>
              <a:spcBef>
                <a:spcPct val="0"/>
              </a:spcBef>
              <a:buFontTx/>
              <a:buNone/>
            </a:pPr>
            <a:r>
              <a:rPr lang="ja-JP" altLang="en-US" sz="1050" dirty="0">
                <a:latin typeface="Meiryo UI" panose="020B0604030504040204" pitchFamily="50" charset="-128"/>
                <a:ea typeface="Meiryo UI" panose="020B0604030504040204" pitchFamily="50" charset="-128"/>
              </a:rPr>
              <a:t>　　大阪府、神奈川県、愛知県、兵庫県の経常収支比率は収益的収支比率に読み替える</a:t>
            </a:r>
            <a:endParaRPr lang="en-US" altLang="ja-JP" sz="105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2403872" y="4427160"/>
            <a:ext cx="0" cy="17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217956" y="4427160"/>
            <a:ext cx="0" cy="17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651875" y="4427160"/>
            <a:ext cx="0" cy="17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63577" y="535013"/>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a:xfrm>
            <a:off x="6801048" y="6395333"/>
            <a:ext cx="2133600" cy="365125"/>
          </a:xfrm>
        </p:spPr>
        <p:txBody>
          <a:bodyPr/>
          <a:lstStyle/>
          <a:p>
            <a:fld id="{FF288DD7-173D-4F28-AC6B-0C9397949D1E}" type="slidenum">
              <a:rPr kumimoji="1" lang="ja-JP" altLang="en-US" smtClean="0"/>
              <a:t>16</a:t>
            </a:fld>
            <a:endParaRPr kumimoji="1" lang="ja-JP" altLang="en-US"/>
          </a:p>
        </p:txBody>
      </p:sp>
      <p:graphicFrame>
        <p:nvGraphicFramePr>
          <p:cNvPr id="21" name="グラフ 20"/>
          <p:cNvGraphicFramePr>
            <a:graphicFrameLocks/>
          </p:cNvGraphicFramePr>
          <p:nvPr>
            <p:extLst>
              <p:ext uri="{D42A27DB-BD31-4B8C-83A1-F6EECF244321}">
                <p14:modId xmlns:p14="http://schemas.microsoft.com/office/powerpoint/2010/main" val="710814184"/>
              </p:ext>
            </p:extLst>
          </p:nvPr>
        </p:nvGraphicFramePr>
        <p:xfrm>
          <a:off x="971600" y="1845072"/>
          <a:ext cx="2326412" cy="2232000"/>
        </p:xfrm>
        <a:graphic>
          <a:graphicData uri="http://schemas.openxmlformats.org/drawingml/2006/chart">
            <c:chart xmlns:c="http://schemas.openxmlformats.org/drawingml/2006/chart" xmlns:r="http://schemas.openxmlformats.org/officeDocument/2006/relationships" r:id="rId6"/>
          </a:graphicData>
        </a:graphic>
      </p:graphicFrame>
      <p:sp>
        <p:nvSpPr>
          <p:cNvPr id="22" name="テキスト ボックス 27"/>
          <p:cNvSpPr txBox="1">
            <a:spLocks noChangeArrowheads="1"/>
          </p:cNvSpPr>
          <p:nvPr/>
        </p:nvSpPr>
        <p:spPr bwMode="auto">
          <a:xfrm>
            <a:off x="1619296" y="1486342"/>
            <a:ext cx="14542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100" b="1" dirty="0">
                <a:latin typeface="Meiryo UI" pitchFamily="50" charset="-128"/>
                <a:ea typeface="Meiryo UI" pitchFamily="50" charset="-128"/>
                <a:cs typeface="Meiryo UI" pitchFamily="50" charset="-128"/>
              </a:rPr>
              <a:t>処理人口あたり</a:t>
            </a:r>
            <a:endParaRPr lang="en-US" altLang="ja-JP" sz="1100" b="1" dirty="0">
              <a:latin typeface="Meiryo UI" pitchFamily="50" charset="-128"/>
              <a:ea typeface="Meiryo UI" pitchFamily="50" charset="-128"/>
              <a:cs typeface="Meiryo UI" pitchFamily="50" charset="-128"/>
            </a:endParaRPr>
          </a:p>
          <a:p>
            <a:pPr algn="ctr">
              <a:spcBef>
                <a:spcPct val="0"/>
              </a:spcBef>
              <a:buFontTx/>
              <a:buNone/>
            </a:pPr>
            <a:r>
              <a:rPr lang="ja-JP" altLang="en-US" sz="1100" b="1" dirty="0" smtClean="0">
                <a:latin typeface="Meiryo UI" pitchFamily="50" charset="-128"/>
                <a:ea typeface="Meiryo UI" pitchFamily="50" charset="-128"/>
                <a:cs typeface="Meiryo UI" pitchFamily="50" charset="-128"/>
              </a:rPr>
              <a:t>総事業費（総投資）</a:t>
            </a:r>
            <a:endParaRPr lang="en-US" altLang="ja-JP" sz="1100" b="1" dirty="0">
              <a:latin typeface="Meiryo UI" pitchFamily="50" charset="-128"/>
              <a:ea typeface="Meiryo UI" pitchFamily="50" charset="-128"/>
              <a:cs typeface="Meiryo UI" pitchFamily="50" charset="-128"/>
            </a:endParaRPr>
          </a:p>
        </p:txBody>
      </p:sp>
      <p:sp>
        <p:nvSpPr>
          <p:cNvPr id="23" name="テキスト ボックス 27"/>
          <p:cNvSpPr txBox="1">
            <a:spLocks noChangeArrowheads="1"/>
          </p:cNvSpPr>
          <p:nvPr/>
        </p:nvSpPr>
        <p:spPr bwMode="auto">
          <a:xfrm>
            <a:off x="4120128" y="1486342"/>
            <a:ext cx="14542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100" b="1" dirty="0">
                <a:latin typeface="Meiryo UI" pitchFamily="50" charset="-128"/>
                <a:ea typeface="Meiryo UI" pitchFamily="50" charset="-128"/>
                <a:cs typeface="Meiryo UI" pitchFamily="50" charset="-128"/>
              </a:rPr>
              <a:t>処理人口あたり</a:t>
            </a:r>
            <a:endParaRPr lang="en-US" altLang="ja-JP" sz="1100" b="1" dirty="0">
              <a:latin typeface="Meiryo UI" pitchFamily="50" charset="-128"/>
              <a:ea typeface="Meiryo UI" pitchFamily="50" charset="-128"/>
              <a:cs typeface="Meiryo UI" pitchFamily="50" charset="-128"/>
            </a:endParaRPr>
          </a:p>
          <a:p>
            <a:pPr algn="ctr">
              <a:spcBef>
                <a:spcPct val="0"/>
              </a:spcBef>
              <a:buFontTx/>
              <a:buNone/>
            </a:pPr>
            <a:r>
              <a:rPr lang="ja-JP" altLang="en-US" sz="1100" b="1" dirty="0" smtClean="0">
                <a:latin typeface="Meiryo UI" pitchFamily="50" charset="-128"/>
                <a:ea typeface="Meiryo UI" pitchFamily="50" charset="-128"/>
                <a:cs typeface="Meiryo UI" pitchFamily="50" charset="-128"/>
              </a:rPr>
              <a:t>総費用（経常経費）</a:t>
            </a:r>
            <a:endParaRPr lang="en-US" altLang="ja-JP" sz="1100" b="1" dirty="0">
              <a:latin typeface="Meiryo UI" pitchFamily="50" charset="-128"/>
              <a:ea typeface="Meiryo UI" pitchFamily="50" charset="-128"/>
              <a:cs typeface="Meiryo UI" pitchFamily="50" charset="-128"/>
            </a:endParaRPr>
          </a:p>
        </p:txBody>
      </p:sp>
      <p:graphicFrame>
        <p:nvGraphicFramePr>
          <p:cNvPr id="31" name="グラフ 20"/>
          <p:cNvGraphicFramePr>
            <a:graphicFrameLocks/>
          </p:cNvGraphicFramePr>
          <p:nvPr>
            <p:extLst>
              <p:ext uri="{D42A27DB-BD31-4B8C-83A1-F6EECF244321}">
                <p14:modId xmlns:p14="http://schemas.microsoft.com/office/powerpoint/2010/main" val="2295245240"/>
              </p:ext>
            </p:extLst>
          </p:nvPr>
        </p:nvGraphicFramePr>
        <p:xfrm>
          <a:off x="3983056" y="1833881"/>
          <a:ext cx="1991265" cy="2232000"/>
        </p:xfrm>
        <a:graphic>
          <a:graphicData uri="http://schemas.openxmlformats.org/drawingml/2006/chart">
            <c:chart xmlns:c="http://schemas.openxmlformats.org/drawingml/2006/chart" xmlns:r="http://schemas.openxmlformats.org/officeDocument/2006/relationships" r:id="rId7"/>
          </a:graphicData>
        </a:graphic>
      </p:graphicFrame>
      <p:cxnSp>
        <p:nvCxnSpPr>
          <p:cNvPr id="32" name="直線コネクタ 31"/>
          <p:cNvCxnSpPr/>
          <p:nvPr/>
        </p:nvCxnSpPr>
        <p:spPr>
          <a:xfrm>
            <a:off x="2850022" y="2022767"/>
            <a:ext cx="0" cy="18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258709" y="2022767"/>
            <a:ext cx="0" cy="18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165847" y="2017293"/>
            <a:ext cx="0" cy="18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792354" y="3782193"/>
            <a:ext cx="415498" cy="230832"/>
          </a:xfrm>
          <a:prstGeom prst="rect">
            <a:avLst/>
          </a:prstGeom>
          <a:noFill/>
        </p:spPr>
        <p:txBody>
          <a:bodyPr wrap="none">
            <a:spAutoFit/>
          </a:bodyPr>
          <a:lstStyle/>
          <a:p>
            <a:pP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43" name="テキスト ボックス 42"/>
          <p:cNvSpPr txBox="1"/>
          <p:nvPr/>
        </p:nvSpPr>
        <p:spPr>
          <a:xfrm>
            <a:off x="5779452" y="3792145"/>
            <a:ext cx="415498" cy="230832"/>
          </a:xfrm>
          <a:prstGeom prst="rect">
            <a:avLst/>
          </a:prstGeom>
          <a:noFill/>
        </p:spPr>
        <p:txBody>
          <a:bodyPr wrap="none">
            <a:spAutoFit/>
          </a:bodyPr>
          <a:lstStyle/>
          <a:p>
            <a:pPr>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千円</a:t>
            </a:r>
          </a:p>
        </p:txBody>
      </p:sp>
      <p:sp>
        <p:nvSpPr>
          <p:cNvPr id="44" name="テキスト ボックス 43"/>
          <p:cNvSpPr txBox="1"/>
          <p:nvPr/>
        </p:nvSpPr>
        <p:spPr>
          <a:xfrm>
            <a:off x="8193627" y="6228684"/>
            <a:ext cx="287258" cy="215444"/>
          </a:xfrm>
          <a:prstGeom prst="rect">
            <a:avLst/>
          </a:prstGeom>
          <a:noFill/>
        </p:spPr>
        <p:txBody>
          <a:bodyPr wrap="none">
            <a:spAutoFit/>
          </a:bodyPr>
          <a:lstStyle/>
          <a:p>
            <a:pPr>
              <a:defRPr/>
            </a:pPr>
            <a:r>
              <a:rPr lang="ja-JP" altLang="en-US" sz="800" dirty="0"/>
              <a:t>％</a:t>
            </a:r>
          </a:p>
        </p:txBody>
      </p:sp>
      <p:sp>
        <p:nvSpPr>
          <p:cNvPr id="45" name="テキスト ボックス 44"/>
          <p:cNvSpPr txBox="1"/>
          <p:nvPr/>
        </p:nvSpPr>
        <p:spPr>
          <a:xfrm>
            <a:off x="3019333" y="6209131"/>
            <a:ext cx="287258" cy="215444"/>
          </a:xfrm>
          <a:prstGeom prst="rect">
            <a:avLst/>
          </a:prstGeom>
          <a:noFill/>
        </p:spPr>
        <p:txBody>
          <a:bodyPr wrap="none">
            <a:spAutoFit/>
          </a:bodyPr>
          <a:lstStyle/>
          <a:p>
            <a:pPr>
              <a:defRPr/>
            </a:pPr>
            <a:r>
              <a:rPr lang="ja-JP" altLang="en-US" sz="800" dirty="0"/>
              <a:t>％</a:t>
            </a:r>
          </a:p>
        </p:txBody>
      </p:sp>
      <p:sp>
        <p:nvSpPr>
          <p:cNvPr id="46" name="テキスト ボックス 45"/>
          <p:cNvSpPr txBox="1"/>
          <p:nvPr/>
        </p:nvSpPr>
        <p:spPr>
          <a:xfrm>
            <a:off x="5613538" y="6205433"/>
            <a:ext cx="287258" cy="215444"/>
          </a:xfrm>
          <a:prstGeom prst="rect">
            <a:avLst/>
          </a:prstGeom>
          <a:noFill/>
        </p:spPr>
        <p:txBody>
          <a:bodyPr wrap="none">
            <a:spAutoFit/>
          </a:bodyPr>
          <a:lstStyle/>
          <a:p>
            <a:pPr>
              <a:defRPr/>
            </a:pPr>
            <a:r>
              <a:rPr lang="ja-JP" altLang="en-US" sz="800" dirty="0"/>
              <a:t>円</a:t>
            </a:r>
          </a:p>
        </p:txBody>
      </p:sp>
      <p:cxnSp>
        <p:nvCxnSpPr>
          <p:cNvPr id="49" name="直線コネクタ 48"/>
          <p:cNvCxnSpPr/>
          <p:nvPr/>
        </p:nvCxnSpPr>
        <p:spPr>
          <a:xfrm>
            <a:off x="6698869" y="4427160"/>
            <a:ext cx="0" cy="176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73936" y="764704"/>
            <a:ext cx="7814318"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処理人口あたりの投資が多い（大阪においては、原則公共下水が担う雨水対策費のウエイトが高いため、投資が多くなる傾向にある）。</a:t>
            </a:r>
            <a:endParaRPr kumimoji="1" lang="en-US" altLang="ja-JP" sz="140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6194950" y="2210860"/>
            <a:ext cx="2676376" cy="1046440"/>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大阪府</a:t>
            </a:r>
            <a:r>
              <a:rPr lang="ja-JP" altLang="en-US" sz="1050" dirty="0">
                <a:latin typeface="Meiryo UI" panose="020B0604030504040204" pitchFamily="50" charset="-128"/>
                <a:ea typeface="Meiryo UI" panose="020B0604030504040204" pitchFamily="50" charset="-128"/>
              </a:rPr>
              <a:t>は起債償還額に借換分の費用を含むため、見かけ</a:t>
            </a:r>
            <a:r>
              <a:rPr lang="ja-JP" altLang="en-US" sz="1050" dirty="0" smtClean="0">
                <a:latin typeface="Meiryo UI" panose="020B0604030504040204" pitchFamily="50" charset="-128"/>
                <a:ea typeface="Meiryo UI" panose="020B0604030504040204" pitchFamily="50" charset="-128"/>
              </a:rPr>
              <a:t>上、収益的</a:t>
            </a:r>
            <a:r>
              <a:rPr lang="ja-JP" altLang="en-US" sz="1050" dirty="0">
                <a:latin typeface="Meiryo UI" panose="020B0604030504040204" pitchFamily="50" charset="-128"/>
                <a:ea typeface="Meiryo UI" panose="020B0604030504040204" pitchFamily="50" charset="-128"/>
              </a:rPr>
              <a:t>収支比率が低く、汚水処理原価が高くなる</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控除後　収支比率：</a:t>
            </a:r>
            <a:r>
              <a:rPr lang="en-US" altLang="ja-JP" sz="1000" dirty="0">
                <a:latin typeface="Meiryo UI" panose="020B0604030504040204" pitchFamily="50" charset="-128"/>
                <a:ea typeface="Meiryo UI" panose="020B0604030504040204" pitchFamily="50" charset="-128"/>
              </a:rPr>
              <a:t>64.9</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処理原価</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61.2</a:t>
            </a:r>
            <a:r>
              <a:rPr lang="ja-JP" altLang="en-US" sz="1000" dirty="0">
                <a:latin typeface="Meiryo UI" panose="020B0604030504040204" pitchFamily="50" charset="-128"/>
                <a:ea typeface="Meiryo UI" panose="020B0604030504040204" pitchFamily="50" charset="-128"/>
              </a:rPr>
              <a:t>円）</a:t>
            </a:r>
          </a:p>
        </p:txBody>
      </p:sp>
      <p:sp>
        <p:nvSpPr>
          <p:cNvPr id="36" name="テキスト ボックス 1"/>
          <p:cNvSpPr txBox="1">
            <a:spLocks noChangeArrowheads="1"/>
          </p:cNvSpPr>
          <p:nvPr/>
        </p:nvSpPr>
        <p:spPr bwMode="auto">
          <a:xfrm>
            <a:off x="6142363" y="6619436"/>
            <a:ext cx="2545890"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969"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969"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69"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969"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969"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02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23"/>
          <p:cNvGraphicFramePr>
            <a:graphicFrameLocks/>
          </p:cNvGraphicFramePr>
          <p:nvPr>
            <p:extLst>
              <p:ext uri="{D42A27DB-BD31-4B8C-83A1-F6EECF244321}">
                <p14:modId xmlns:p14="http://schemas.microsoft.com/office/powerpoint/2010/main" val="1172888778"/>
              </p:ext>
            </p:extLst>
          </p:nvPr>
        </p:nvGraphicFramePr>
        <p:xfrm>
          <a:off x="854088" y="4221336"/>
          <a:ext cx="2492620"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テキスト ボックス 29"/>
          <p:cNvSpPr txBox="1">
            <a:spLocks noChangeArrowheads="1"/>
          </p:cNvSpPr>
          <p:nvPr/>
        </p:nvSpPr>
        <p:spPr bwMode="auto">
          <a:xfrm>
            <a:off x="2295812" y="91035"/>
            <a:ext cx="4907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経営指標比較</a:t>
            </a:r>
            <a:r>
              <a:rPr lang="ja-JP" altLang="en-US" sz="2000" b="1" dirty="0" smtClean="0">
                <a:latin typeface="Meiryo UI" pitchFamily="50" charset="-128"/>
                <a:ea typeface="Meiryo UI" pitchFamily="50" charset="-128"/>
                <a:cs typeface="Meiryo UI" pitchFamily="50" charset="-128"/>
              </a:rPr>
              <a:t>（主な公共下水道事業者）</a:t>
            </a:r>
            <a:endParaRPr lang="en-US" altLang="ja-JP" sz="2000" b="1" dirty="0">
              <a:latin typeface="Meiryo UI" pitchFamily="50" charset="-128"/>
              <a:ea typeface="Meiryo UI" pitchFamily="50" charset="-128"/>
              <a:cs typeface="Meiryo UI" pitchFamily="50" charset="-128"/>
            </a:endParaRPr>
          </a:p>
        </p:txBody>
      </p:sp>
      <p:sp>
        <p:nvSpPr>
          <p:cNvPr id="29703" name="テキスト ボックス 27"/>
          <p:cNvSpPr txBox="1">
            <a:spLocks noChangeArrowheads="1"/>
          </p:cNvSpPr>
          <p:nvPr/>
        </p:nvSpPr>
        <p:spPr bwMode="auto">
          <a:xfrm>
            <a:off x="4119319" y="4007710"/>
            <a:ext cx="117532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汚水処理原価</a:t>
            </a:r>
          </a:p>
        </p:txBody>
      </p:sp>
      <p:sp>
        <p:nvSpPr>
          <p:cNvPr id="29705" name="テキスト ボックス 30"/>
          <p:cNvSpPr txBox="1">
            <a:spLocks noChangeArrowheads="1"/>
          </p:cNvSpPr>
          <p:nvPr/>
        </p:nvSpPr>
        <p:spPr bwMode="auto">
          <a:xfrm>
            <a:off x="6629870" y="400771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b="1" dirty="0">
                <a:latin typeface="Meiryo UI" pitchFamily="50" charset="-128"/>
                <a:ea typeface="Meiryo UI" pitchFamily="50" charset="-128"/>
                <a:cs typeface="Meiryo UI" pitchFamily="50" charset="-128"/>
              </a:rPr>
              <a:t>処理場</a:t>
            </a:r>
            <a:r>
              <a:rPr lang="ja-JP" altLang="en-US" sz="1200" b="1" dirty="0" smtClean="0">
                <a:latin typeface="Meiryo UI" pitchFamily="50" charset="-128"/>
                <a:ea typeface="Meiryo UI" pitchFamily="50" charset="-128"/>
                <a:cs typeface="Meiryo UI" pitchFamily="50" charset="-128"/>
              </a:rPr>
              <a:t>利用率</a:t>
            </a:r>
            <a:endParaRPr lang="en-US" altLang="ja-JP" sz="1200" b="1" dirty="0" smtClean="0">
              <a:latin typeface="Meiryo UI" pitchFamily="50" charset="-128"/>
              <a:ea typeface="Meiryo UI" pitchFamily="50" charset="-128"/>
              <a:cs typeface="Meiryo UI" pitchFamily="50" charset="-128"/>
            </a:endParaRPr>
          </a:p>
          <a:p>
            <a:pPr>
              <a:spcBef>
                <a:spcPct val="0"/>
              </a:spcBef>
              <a:buFontTx/>
              <a:buNone/>
            </a:pPr>
            <a:r>
              <a:rPr lang="ja-JP" altLang="en-US" sz="1100" b="1" dirty="0" smtClean="0">
                <a:latin typeface="Meiryo UI" pitchFamily="50" charset="-128"/>
                <a:ea typeface="Meiryo UI" pitchFamily="50" charset="-128"/>
                <a:cs typeface="Meiryo UI" pitchFamily="50" charset="-128"/>
              </a:rPr>
              <a:t>（稼働率）</a:t>
            </a:r>
            <a:endParaRPr lang="ja-JP" altLang="en-US" sz="1100" b="1" dirty="0">
              <a:latin typeface="Meiryo UI" pitchFamily="50" charset="-128"/>
              <a:ea typeface="Meiryo UI" pitchFamily="50" charset="-128"/>
              <a:cs typeface="Meiryo UI" pitchFamily="50" charset="-128"/>
            </a:endParaRPr>
          </a:p>
        </p:txBody>
      </p:sp>
      <p:graphicFrame>
        <p:nvGraphicFramePr>
          <p:cNvPr id="4" name="グラフ 31"/>
          <p:cNvGraphicFramePr>
            <a:graphicFrameLocks/>
          </p:cNvGraphicFramePr>
          <p:nvPr>
            <p:extLst>
              <p:ext uri="{D42A27DB-BD31-4B8C-83A1-F6EECF244321}">
                <p14:modId xmlns:p14="http://schemas.microsoft.com/office/powerpoint/2010/main" val="2306457833"/>
              </p:ext>
            </p:extLst>
          </p:nvPr>
        </p:nvGraphicFramePr>
        <p:xfrm>
          <a:off x="4010861" y="4221336"/>
          <a:ext cx="1904686" cy="223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33" name="直線コネクタ 32"/>
          <p:cNvCxnSpPr/>
          <p:nvPr/>
        </p:nvCxnSpPr>
        <p:spPr>
          <a:xfrm>
            <a:off x="4174985" y="4421588"/>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グラフ 16"/>
          <p:cNvGraphicFramePr>
            <a:graphicFrameLocks/>
          </p:cNvGraphicFramePr>
          <p:nvPr>
            <p:extLst>
              <p:ext uri="{D42A27DB-BD31-4B8C-83A1-F6EECF244321}">
                <p14:modId xmlns:p14="http://schemas.microsoft.com/office/powerpoint/2010/main" val="1489774268"/>
              </p:ext>
            </p:extLst>
          </p:nvPr>
        </p:nvGraphicFramePr>
        <p:xfrm>
          <a:off x="6511328" y="4221336"/>
          <a:ext cx="1761231" cy="2232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直線コネクタ 17"/>
          <p:cNvCxnSpPr/>
          <p:nvPr/>
        </p:nvCxnSpPr>
        <p:spPr>
          <a:xfrm>
            <a:off x="6713641" y="4421588"/>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713" name="テキスト ボックス 19"/>
          <p:cNvSpPr txBox="1">
            <a:spLocks noChangeArrowheads="1"/>
          </p:cNvSpPr>
          <p:nvPr/>
        </p:nvSpPr>
        <p:spPr bwMode="auto">
          <a:xfrm>
            <a:off x="1553980" y="4007710"/>
            <a:ext cx="1175322"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92" b="1">
                <a:latin typeface="Meiryo UI" pitchFamily="50" charset="-128"/>
                <a:ea typeface="Meiryo UI" pitchFamily="50" charset="-128"/>
                <a:cs typeface="Meiryo UI" pitchFamily="50" charset="-128"/>
              </a:rPr>
              <a:t>経常収支比率</a:t>
            </a:r>
          </a:p>
        </p:txBody>
      </p:sp>
      <p:sp>
        <p:nvSpPr>
          <p:cNvPr id="29714" name="テキスト ボックス 1"/>
          <p:cNvSpPr txBox="1">
            <a:spLocks noChangeArrowheads="1"/>
          </p:cNvSpPr>
          <p:nvPr/>
        </p:nvSpPr>
        <p:spPr bwMode="auto">
          <a:xfrm>
            <a:off x="931006" y="6487721"/>
            <a:ext cx="435728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rPr>
              <a:t>注）東京都は特別区部の公共下水道事業分。政令市は全て公営企業会計</a:t>
            </a:r>
            <a:endParaRPr lang="en-US" altLang="ja-JP" sz="105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499541" y="4421588"/>
            <a:ext cx="0" cy="17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867345" y="4421588"/>
            <a:ext cx="0" cy="17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572893" y="4421588"/>
            <a:ext cx="0" cy="172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39552" y="560305"/>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a:xfrm>
            <a:off x="6896202" y="6492875"/>
            <a:ext cx="2133600" cy="365125"/>
          </a:xfrm>
        </p:spPr>
        <p:txBody>
          <a:bodyPr/>
          <a:lstStyle/>
          <a:p>
            <a:fld id="{FF288DD7-173D-4F28-AC6B-0C9397949D1E}" type="slidenum">
              <a:rPr kumimoji="1" lang="ja-JP" altLang="en-US" smtClean="0"/>
              <a:t>17</a:t>
            </a:fld>
            <a:endParaRPr kumimoji="1" lang="ja-JP" altLang="en-US"/>
          </a:p>
        </p:txBody>
      </p:sp>
      <p:graphicFrame>
        <p:nvGraphicFramePr>
          <p:cNvPr id="21" name="グラフ 20"/>
          <p:cNvGraphicFramePr>
            <a:graphicFrameLocks/>
          </p:cNvGraphicFramePr>
          <p:nvPr>
            <p:extLst>
              <p:ext uri="{D42A27DB-BD31-4B8C-83A1-F6EECF244321}">
                <p14:modId xmlns:p14="http://schemas.microsoft.com/office/powerpoint/2010/main" val="682365050"/>
              </p:ext>
            </p:extLst>
          </p:nvPr>
        </p:nvGraphicFramePr>
        <p:xfrm>
          <a:off x="4002538" y="1701056"/>
          <a:ext cx="2167547" cy="223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0"/>
          <p:cNvGraphicFramePr>
            <a:graphicFrameLocks/>
          </p:cNvGraphicFramePr>
          <p:nvPr>
            <p:extLst>
              <p:ext uri="{D42A27DB-BD31-4B8C-83A1-F6EECF244321}">
                <p14:modId xmlns:p14="http://schemas.microsoft.com/office/powerpoint/2010/main" val="1461450769"/>
              </p:ext>
            </p:extLst>
          </p:nvPr>
        </p:nvGraphicFramePr>
        <p:xfrm>
          <a:off x="860955" y="1669731"/>
          <a:ext cx="2441113" cy="2232000"/>
        </p:xfrm>
        <a:graphic>
          <a:graphicData uri="http://schemas.openxmlformats.org/drawingml/2006/chart">
            <c:chart xmlns:c="http://schemas.openxmlformats.org/drawingml/2006/chart" xmlns:r="http://schemas.openxmlformats.org/officeDocument/2006/relationships" r:id="rId7"/>
          </a:graphicData>
        </a:graphic>
      </p:graphicFrame>
      <p:sp>
        <p:nvSpPr>
          <p:cNvPr id="31" name="テキスト ボックス 27"/>
          <p:cNvSpPr txBox="1">
            <a:spLocks noChangeArrowheads="1"/>
          </p:cNvSpPr>
          <p:nvPr/>
        </p:nvSpPr>
        <p:spPr bwMode="auto">
          <a:xfrm>
            <a:off x="1444845" y="1321548"/>
            <a:ext cx="14542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100" b="1" dirty="0">
                <a:latin typeface="Meiryo UI" pitchFamily="50" charset="-128"/>
                <a:ea typeface="Meiryo UI" pitchFamily="50" charset="-128"/>
                <a:cs typeface="Meiryo UI" pitchFamily="50" charset="-128"/>
              </a:rPr>
              <a:t>処理人口あたり</a:t>
            </a:r>
            <a:endParaRPr lang="en-US" altLang="ja-JP" sz="1100" b="1" dirty="0">
              <a:latin typeface="Meiryo UI" pitchFamily="50" charset="-128"/>
              <a:ea typeface="Meiryo UI" pitchFamily="50" charset="-128"/>
              <a:cs typeface="Meiryo UI" pitchFamily="50" charset="-128"/>
            </a:endParaRPr>
          </a:p>
          <a:p>
            <a:pPr algn="ctr">
              <a:spcBef>
                <a:spcPct val="0"/>
              </a:spcBef>
              <a:buFontTx/>
              <a:buNone/>
            </a:pPr>
            <a:r>
              <a:rPr lang="ja-JP" altLang="en-US" sz="1100" b="1" dirty="0" smtClean="0">
                <a:latin typeface="Meiryo UI" pitchFamily="50" charset="-128"/>
                <a:ea typeface="Meiryo UI" pitchFamily="50" charset="-128"/>
                <a:cs typeface="Meiryo UI" pitchFamily="50" charset="-128"/>
              </a:rPr>
              <a:t>総事業費（総投資）</a:t>
            </a:r>
            <a:endParaRPr lang="en-US" altLang="ja-JP" sz="1100" b="1" dirty="0">
              <a:latin typeface="Meiryo UI" pitchFamily="50" charset="-128"/>
              <a:ea typeface="Meiryo UI" pitchFamily="50" charset="-128"/>
              <a:cs typeface="Meiryo UI" pitchFamily="50" charset="-128"/>
            </a:endParaRPr>
          </a:p>
        </p:txBody>
      </p:sp>
      <p:sp>
        <p:nvSpPr>
          <p:cNvPr id="32" name="テキスト ボックス 27"/>
          <p:cNvSpPr txBox="1">
            <a:spLocks noChangeArrowheads="1"/>
          </p:cNvSpPr>
          <p:nvPr/>
        </p:nvSpPr>
        <p:spPr bwMode="auto">
          <a:xfrm>
            <a:off x="4140083" y="1321548"/>
            <a:ext cx="14542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100" b="1" dirty="0">
                <a:latin typeface="Meiryo UI" pitchFamily="50" charset="-128"/>
                <a:ea typeface="Meiryo UI" pitchFamily="50" charset="-128"/>
                <a:cs typeface="Meiryo UI" pitchFamily="50" charset="-128"/>
              </a:rPr>
              <a:t>処理人口あたり</a:t>
            </a:r>
            <a:endParaRPr lang="en-US" altLang="ja-JP" sz="1100" b="1" dirty="0">
              <a:latin typeface="Meiryo UI" pitchFamily="50" charset="-128"/>
              <a:ea typeface="Meiryo UI" pitchFamily="50" charset="-128"/>
              <a:cs typeface="Meiryo UI" pitchFamily="50" charset="-128"/>
            </a:endParaRPr>
          </a:p>
          <a:p>
            <a:pPr algn="ctr">
              <a:spcBef>
                <a:spcPct val="0"/>
              </a:spcBef>
              <a:buFontTx/>
              <a:buNone/>
            </a:pPr>
            <a:r>
              <a:rPr lang="ja-JP" altLang="en-US" sz="1100" b="1" dirty="0" smtClean="0">
                <a:latin typeface="Meiryo UI" pitchFamily="50" charset="-128"/>
                <a:ea typeface="Meiryo UI" pitchFamily="50" charset="-128"/>
                <a:cs typeface="Meiryo UI" pitchFamily="50" charset="-128"/>
              </a:rPr>
              <a:t>総費用（経常経費）</a:t>
            </a:r>
            <a:endParaRPr lang="en-US" altLang="ja-JP" sz="1100" b="1"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2783827" y="3640005"/>
            <a:ext cx="389850" cy="215444"/>
          </a:xfrm>
          <a:prstGeom prst="rect">
            <a:avLst/>
          </a:prstGeom>
          <a:noFill/>
        </p:spPr>
        <p:txBody>
          <a:bodyPr wrap="none">
            <a:spAutoFit/>
          </a:bodyPr>
          <a:lstStyle/>
          <a:p>
            <a:pPr>
              <a:defRPr/>
            </a:pPr>
            <a:r>
              <a:rPr lang="ja-JP" altLang="en-US" sz="800" dirty="0"/>
              <a:t>万円</a:t>
            </a:r>
          </a:p>
        </p:txBody>
      </p:sp>
      <p:sp>
        <p:nvSpPr>
          <p:cNvPr id="37" name="テキスト ボックス 36"/>
          <p:cNvSpPr txBox="1"/>
          <p:nvPr/>
        </p:nvSpPr>
        <p:spPr>
          <a:xfrm>
            <a:off x="5982350" y="3668137"/>
            <a:ext cx="389850" cy="215444"/>
          </a:xfrm>
          <a:prstGeom prst="rect">
            <a:avLst/>
          </a:prstGeom>
          <a:noFill/>
        </p:spPr>
        <p:txBody>
          <a:bodyPr wrap="none">
            <a:spAutoFit/>
          </a:bodyPr>
          <a:lstStyle/>
          <a:p>
            <a:pPr>
              <a:defRPr/>
            </a:pPr>
            <a:r>
              <a:rPr lang="ja-JP" altLang="en-US" sz="800" dirty="0" smtClean="0"/>
              <a:t>千円</a:t>
            </a:r>
            <a:endParaRPr lang="ja-JP" altLang="en-US" sz="800" dirty="0"/>
          </a:p>
        </p:txBody>
      </p:sp>
      <p:sp>
        <p:nvSpPr>
          <p:cNvPr id="45" name="テキスト ボックス 44"/>
          <p:cNvSpPr txBox="1"/>
          <p:nvPr/>
        </p:nvSpPr>
        <p:spPr>
          <a:xfrm>
            <a:off x="8167876" y="6183151"/>
            <a:ext cx="287258" cy="215444"/>
          </a:xfrm>
          <a:prstGeom prst="rect">
            <a:avLst/>
          </a:prstGeom>
          <a:noFill/>
        </p:spPr>
        <p:txBody>
          <a:bodyPr wrap="none">
            <a:spAutoFit/>
          </a:bodyPr>
          <a:lstStyle/>
          <a:p>
            <a:pPr>
              <a:defRPr/>
            </a:pPr>
            <a:r>
              <a:rPr lang="ja-JP" altLang="en-US" sz="800" dirty="0"/>
              <a:t>％</a:t>
            </a:r>
          </a:p>
        </p:txBody>
      </p:sp>
      <p:sp>
        <p:nvSpPr>
          <p:cNvPr id="46" name="テキスト ボックス 45"/>
          <p:cNvSpPr txBox="1"/>
          <p:nvPr/>
        </p:nvSpPr>
        <p:spPr>
          <a:xfrm>
            <a:off x="3199734" y="6196030"/>
            <a:ext cx="287258" cy="215444"/>
          </a:xfrm>
          <a:prstGeom prst="rect">
            <a:avLst/>
          </a:prstGeom>
          <a:noFill/>
        </p:spPr>
        <p:txBody>
          <a:bodyPr wrap="none">
            <a:spAutoFit/>
          </a:bodyPr>
          <a:lstStyle/>
          <a:p>
            <a:pPr>
              <a:defRPr/>
            </a:pPr>
            <a:r>
              <a:rPr lang="ja-JP" altLang="en-US" sz="800" dirty="0"/>
              <a:t>％</a:t>
            </a:r>
          </a:p>
        </p:txBody>
      </p:sp>
      <p:sp>
        <p:nvSpPr>
          <p:cNvPr id="47" name="テキスト ボックス 46"/>
          <p:cNvSpPr txBox="1"/>
          <p:nvPr/>
        </p:nvSpPr>
        <p:spPr>
          <a:xfrm>
            <a:off x="5772496" y="6181821"/>
            <a:ext cx="287258" cy="215444"/>
          </a:xfrm>
          <a:prstGeom prst="rect">
            <a:avLst/>
          </a:prstGeom>
          <a:noFill/>
        </p:spPr>
        <p:txBody>
          <a:bodyPr wrap="none">
            <a:spAutoFit/>
          </a:bodyPr>
          <a:lstStyle/>
          <a:p>
            <a:pPr>
              <a:defRPr/>
            </a:pPr>
            <a:r>
              <a:rPr lang="ja-JP" altLang="en-US" sz="800" dirty="0"/>
              <a:t>円</a:t>
            </a:r>
          </a:p>
        </p:txBody>
      </p:sp>
      <p:cxnSp>
        <p:nvCxnSpPr>
          <p:cNvPr id="49" name="直線コネクタ 48"/>
          <p:cNvCxnSpPr/>
          <p:nvPr/>
        </p:nvCxnSpPr>
        <p:spPr>
          <a:xfrm>
            <a:off x="4179925" y="1857895"/>
            <a:ext cx="0" cy="18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410085" y="1857895"/>
            <a:ext cx="0" cy="183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404061" y="1857895"/>
            <a:ext cx="0" cy="183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970436" y="760558"/>
            <a:ext cx="7357110"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大阪市は経常収支比率が低い一方で、汚水処理原価や処理人口あたりの事業費は低く抑えられている</a:t>
            </a:r>
            <a:endParaRPr kumimoji="1" lang="ja-JP" altLang="en-US" sz="1400" dirty="0">
              <a:latin typeface="Meiryo UI" panose="020B0604030504040204" pitchFamily="50" charset="-128"/>
              <a:ea typeface="Meiryo UI" panose="020B0604030504040204" pitchFamily="50" charset="-128"/>
            </a:endParaRPr>
          </a:p>
        </p:txBody>
      </p:sp>
      <p:sp>
        <p:nvSpPr>
          <p:cNvPr id="35" name="テキスト ボックス 1"/>
          <p:cNvSpPr txBox="1">
            <a:spLocks noChangeArrowheads="1"/>
          </p:cNvSpPr>
          <p:nvPr/>
        </p:nvSpPr>
        <p:spPr bwMode="auto">
          <a:xfrm>
            <a:off x="5684224" y="6555409"/>
            <a:ext cx="27302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61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8"/>
          <p:cNvSpPr txBox="1">
            <a:spLocks noChangeArrowheads="1"/>
          </p:cNvSpPr>
          <p:nvPr/>
        </p:nvSpPr>
        <p:spPr bwMode="auto">
          <a:xfrm>
            <a:off x="2843808" y="852300"/>
            <a:ext cx="3267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a:latin typeface="Meiryo UI" pitchFamily="50" charset="-128"/>
                <a:ea typeface="Meiryo UI" pitchFamily="50" charset="-128"/>
                <a:cs typeface="Meiryo UI" pitchFamily="50" charset="-128"/>
              </a:rPr>
              <a:t>第２章　今後</a:t>
            </a:r>
            <a:r>
              <a:rPr lang="ja-JP" altLang="en-US" sz="2800" b="1" dirty="0" smtClean="0">
                <a:latin typeface="Meiryo UI" pitchFamily="50" charset="-128"/>
                <a:ea typeface="Meiryo UI" pitchFamily="50" charset="-128"/>
                <a:cs typeface="Meiryo UI" pitchFamily="50" charset="-128"/>
              </a:rPr>
              <a:t>の課題</a:t>
            </a:r>
            <a:endParaRPr lang="ja-JP" altLang="en-US" sz="2800" b="1"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971600" y="1916832"/>
            <a:ext cx="7293847" cy="3426579"/>
          </a:xfrm>
          <a:prstGeom prst="rect">
            <a:avLst/>
          </a:prstGeom>
          <a:noFill/>
        </p:spPr>
        <p:txBody>
          <a:bodyPr wrap="square" rtlCol="0">
            <a:spAutoFit/>
          </a:bodyPr>
          <a:lstStyle/>
          <a:p>
            <a:pPr marL="285750" indent="-285750">
              <a:lnSpc>
                <a:spcPts val="2600"/>
              </a:lnSpc>
              <a:buFont typeface="Wingdings" panose="05000000000000000000" pitchFamily="2" charset="2"/>
              <a:buChar char="ü"/>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整備の着手が早かった大阪では、施設や管路の老朽化が相当程度進行しており、改築更新需要が、今後ますます増大。（今後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年で、大阪府流域下</a:t>
            </a:r>
            <a:r>
              <a:rPr lang="ja-JP" altLang="en-US" dirty="0">
                <a:latin typeface="Meiryo UI" panose="020B0604030504040204" pitchFamily="50" charset="-128"/>
                <a:ea typeface="Meiryo UI" panose="020B0604030504040204" pitchFamily="50" charset="-128"/>
                <a:cs typeface="Meiryo UI" panose="020B0604030504040204" pitchFamily="50" charset="-128"/>
              </a:rPr>
              <a:t>水道で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2,400</a:t>
            </a:r>
            <a:r>
              <a:rPr lang="ja-JP" altLang="en-US" dirty="0">
                <a:latin typeface="Meiryo UI" panose="020B0604030504040204" pitchFamily="50" charset="-128"/>
                <a:ea typeface="Meiryo UI" panose="020B0604030504040204" pitchFamily="50" charset="-128"/>
                <a:cs typeface="Meiryo UI" panose="020B0604030504040204" pitchFamily="50" charset="-128"/>
              </a:rPr>
              <a:t>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円、大阪市公共下水道では約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5,300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億円の投資が見込まれる。改築</a:t>
            </a:r>
            <a:r>
              <a:rPr lang="ja-JP" altLang="en-US" dirty="0">
                <a:latin typeface="Meiryo UI" panose="020B0604030504040204" pitchFamily="50" charset="-128"/>
                <a:ea typeface="Meiryo UI" panose="020B0604030504040204" pitchFamily="50" charset="-128"/>
                <a:cs typeface="Meiryo UI" panose="020B0604030504040204" pitchFamily="50" charset="-128"/>
              </a:rPr>
              <a:t>投資と浸水対策等の新規事業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を含む）</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、人口減少による受給者の減少、即ち下水道使用量の減少は、収入減につながり、事業環境もますます厳しさを増す。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Wingdings" panose="05000000000000000000" pitchFamily="2" charset="2"/>
              <a:buChar char="ü"/>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末の起債現在</a:t>
            </a:r>
            <a:r>
              <a:rPr lang="ja-JP" altLang="en-US" dirty="0">
                <a:latin typeface="Meiryo UI" panose="020B0604030504040204" pitchFamily="50" charset="-128"/>
                <a:ea typeface="Meiryo UI" panose="020B0604030504040204" pitchFamily="50" charset="-128"/>
                <a:cs typeface="Meiryo UI" panose="020B0604030504040204" pitchFamily="50" charset="-128"/>
              </a:rPr>
              <a:t>高は、大阪府が</a:t>
            </a:r>
            <a:r>
              <a:rPr lang="en-US" altLang="ja-JP" dirty="0">
                <a:latin typeface="Meiryo UI" panose="020B0604030504040204" pitchFamily="50" charset="-128"/>
                <a:ea typeface="Meiryo UI" panose="020B0604030504040204" pitchFamily="50" charset="-128"/>
                <a:cs typeface="Meiryo UI" panose="020B0604030504040204" pitchFamily="50" charset="-128"/>
              </a:rPr>
              <a:t>1,962</a:t>
            </a:r>
            <a:r>
              <a:rPr lang="ja-JP" altLang="en-US" dirty="0">
                <a:latin typeface="Meiryo UI" panose="020B0604030504040204" pitchFamily="50" charset="-128"/>
                <a:ea typeface="Meiryo UI" panose="020B0604030504040204" pitchFamily="50" charset="-128"/>
                <a:cs typeface="Meiryo UI" panose="020B0604030504040204" pitchFamily="50" charset="-128"/>
              </a:rPr>
              <a:t>億円、大阪市が</a:t>
            </a:r>
            <a:r>
              <a:rPr lang="en-US" altLang="ja-JP" dirty="0">
                <a:latin typeface="Meiryo UI" panose="020B0604030504040204" pitchFamily="50" charset="-128"/>
                <a:ea typeface="Meiryo UI" panose="020B0604030504040204" pitchFamily="50" charset="-128"/>
                <a:cs typeface="Meiryo UI" panose="020B0604030504040204" pitchFamily="50" charset="-128"/>
              </a:rPr>
              <a:t>4,814</a:t>
            </a:r>
            <a:r>
              <a:rPr lang="ja-JP" altLang="en-US"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3" name="スライド番号プレースホルダー 2"/>
          <p:cNvSpPr>
            <a:spLocks noGrp="1"/>
          </p:cNvSpPr>
          <p:nvPr>
            <p:ph type="sldNum" sz="quarter" idx="12"/>
          </p:nvPr>
        </p:nvSpPr>
        <p:spPr>
          <a:xfrm>
            <a:off x="6804248" y="6309320"/>
            <a:ext cx="2133600" cy="365125"/>
          </a:xfrm>
        </p:spPr>
        <p:txBody>
          <a:bodyPr/>
          <a:lstStyle/>
          <a:p>
            <a:fld id="{FF288DD7-173D-4F28-AC6B-0C9397949D1E}" type="slidenum">
              <a:rPr kumimoji="1" lang="ja-JP" altLang="en-US" smtClean="0"/>
              <a:t>18</a:t>
            </a:fld>
            <a:endParaRPr kumimoji="1" lang="ja-JP" altLang="en-US"/>
          </a:p>
        </p:txBody>
      </p:sp>
    </p:spTree>
    <p:extLst>
      <p:ext uri="{BB962C8B-B14F-4D97-AF65-F5344CB8AC3E}">
        <p14:creationId xmlns:p14="http://schemas.microsoft.com/office/powerpoint/2010/main" val="163678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7158" y="2745679"/>
            <a:ext cx="2268000" cy="34064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グラフ 10"/>
          <p:cNvGraphicFramePr/>
          <p:nvPr>
            <p:extLst/>
          </p:nvPr>
        </p:nvGraphicFramePr>
        <p:xfrm>
          <a:off x="1187624" y="2646350"/>
          <a:ext cx="5342057" cy="360276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29"/>
          <p:cNvSpPr txBox="1">
            <a:spLocks noChangeArrowheads="1"/>
          </p:cNvSpPr>
          <p:nvPr/>
        </p:nvSpPr>
        <p:spPr bwMode="auto">
          <a:xfrm>
            <a:off x="3537143" y="103400"/>
            <a:ext cx="2215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下水道</a:t>
            </a:r>
            <a:r>
              <a:rPr lang="ja-JP" altLang="en-US" sz="2000" b="1" dirty="0">
                <a:latin typeface="Meiryo UI" pitchFamily="50" charset="-128"/>
                <a:ea typeface="Meiryo UI" pitchFamily="50" charset="-128"/>
                <a:cs typeface="Meiryo UI" pitchFamily="50" charset="-128"/>
              </a:rPr>
              <a:t>管</a:t>
            </a:r>
            <a:r>
              <a:rPr lang="ja-JP" altLang="en-US" sz="2000" b="1" dirty="0" smtClean="0">
                <a:latin typeface="Meiryo UI" pitchFamily="50" charset="-128"/>
                <a:ea typeface="Meiryo UI" pitchFamily="50" charset="-128"/>
                <a:cs typeface="Meiryo UI" pitchFamily="50" charset="-128"/>
              </a:rPr>
              <a:t>の老朽化</a:t>
            </a:r>
            <a:endParaRPr lang="en-US" altLang="ja-JP" sz="2000" b="1" dirty="0">
              <a:latin typeface="Meiryo UI" pitchFamily="50" charset="-128"/>
              <a:ea typeface="Meiryo UI" pitchFamily="50" charset="-128"/>
              <a:cs typeface="Meiryo UI" pitchFamily="50" charset="-128"/>
            </a:endParaRPr>
          </a:p>
        </p:txBody>
      </p:sp>
      <p:cxnSp>
        <p:nvCxnSpPr>
          <p:cNvPr id="6" name="直線コネクタ 5"/>
          <p:cNvCxnSpPr/>
          <p:nvPr/>
        </p:nvCxnSpPr>
        <p:spPr>
          <a:xfrm>
            <a:off x="632769"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083603" y="2700934"/>
            <a:ext cx="1556837" cy="446276"/>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rPr>
              <a:t>敷設後</a:t>
            </a:r>
            <a:r>
              <a:rPr lang="en-US" altLang="ja-JP" sz="1200" b="1" dirty="0">
                <a:latin typeface="Meiryo UI" panose="020B0604030504040204" pitchFamily="50" charset="-128"/>
                <a:ea typeface="Meiryo UI" panose="020B0604030504040204" pitchFamily="50" charset="-128"/>
              </a:rPr>
              <a:t>50</a:t>
            </a:r>
            <a:r>
              <a:rPr lang="ja-JP" altLang="en-US" sz="1200" b="1" dirty="0">
                <a:latin typeface="Meiryo UI" panose="020B0604030504040204" pitchFamily="50" charset="-128"/>
                <a:ea typeface="Meiryo UI" panose="020B0604030504040204" pitchFamily="50" charset="-128"/>
              </a:rPr>
              <a:t>年経過</a:t>
            </a:r>
            <a:endParaRPr lang="en-US" altLang="ja-JP" sz="12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1968</a:t>
            </a:r>
            <a:r>
              <a:rPr kumimoji="1" lang="ja-JP" altLang="en-US" sz="1100" b="1" dirty="0">
                <a:latin typeface="Meiryo UI" panose="020B0604030504040204" pitchFamily="50" charset="-128"/>
                <a:ea typeface="Meiryo UI" panose="020B0604030504040204" pitchFamily="50" charset="-128"/>
              </a:rPr>
              <a:t>年以前敷設）</a:t>
            </a:r>
          </a:p>
        </p:txBody>
      </p:sp>
      <p:cxnSp>
        <p:nvCxnSpPr>
          <p:cNvPr id="8" name="直線コネクタ 7"/>
          <p:cNvCxnSpPr>
            <a:stCxn id="9" idx="3"/>
          </p:cNvCxnSpPr>
          <p:nvPr/>
        </p:nvCxnSpPr>
        <p:spPr>
          <a:xfrm>
            <a:off x="3428204" y="4749252"/>
            <a:ext cx="487811" cy="647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228837" y="4533808"/>
            <a:ext cx="1199367"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大阪市 </a:t>
            </a:r>
            <a:r>
              <a:rPr kumimoji="1" lang="en-US" altLang="ja-JP" sz="1100" dirty="0">
                <a:latin typeface="Meiryo UI" panose="020B0604030504040204" pitchFamily="50" charset="-128"/>
                <a:ea typeface="Meiryo UI" panose="020B0604030504040204" pitchFamily="50" charset="-128"/>
              </a:rPr>
              <a:t>1,923</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39</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18975" y="5445223"/>
            <a:ext cx="889987"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大阪府</a:t>
            </a:r>
            <a:r>
              <a:rPr lang="en-US" altLang="ja-JP" sz="1050" dirty="0">
                <a:latin typeface="Meiryo UI" panose="020B0604030504040204" pitchFamily="50" charset="-128"/>
                <a:ea typeface="Meiryo UI" panose="020B0604030504040204" pitchFamily="50" charset="-128"/>
              </a:rPr>
              <a:t>31</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5.5</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3519482" y="5582166"/>
            <a:ext cx="403653" cy="9238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152660" y="2282184"/>
            <a:ext cx="2092239" cy="307777"/>
          </a:xfrm>
          <a:prstGeom prst="rect">
            <a:avLst/>
          </a:prstGeom>
          <a:noFill/>
        </p:spPr>
        <p:txBody>
          <a:bodyPr vert="horz" wrap="none" rtlCol="0">
            <a:spAutoFit/>
          </a:bodyPr>
          <a:lstStyle/>
          <a:p>
            <a:r>
              <a:rPr kumimoji="1" lang="ja-JP" altLang="en-US" sz="1400" b="1" u="sng" dirty="0">
                <a:latin typeface="Meiryo UI" panose="020B0604030504040204" pitchFamily="50" charset="-128"/>
                <a:ea typeface="Meiryo UI" panose="020B0604030504040204" pitchFamily="50" charset="-128"/>
              </a:rPr>
              <a:t>管路延長の推移と老朽化</a:t>
            </a:r>
          </a:p>
        </p:txBody>
      </p:sp>
      <p:sp>
        <p:nvSpPr>
          <p:cNvPr id="26" name="テキスト ボックス 25"/>
          <p:cNvSpPr txBox="1"/>
          <p:nvPr/>
        </p:nvSpPr>
        <p:spPr>
          <a:xfrm>
            <a:off x="5773825" y="3099307"/>
            <a:ext cx="699230" cy="253916"/>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rPr>
              <a:t>4,920</a:t>
            </a:r>
            <a:r>
              <a:rPr kumimoji="1" lang="ja-JP" altLang="en-US" sz="1000" dirty="0">
                <a:latin typeface="Meiryo UI" panose="020B0604030504040204" pitchFamily="50" charset="-128"/>
                <a:ea typeface="Meiryo UI" panose="020B0604030504040204" pitchFamily="50" charset="-128"/>
              </a:rPr>
              <a:t>㎞</a:t>
            </a:r>
          </a:p>
        </p:txBody>
      </p:sp>
      <p:sp>
        <p:nvSpPr>
          <p:cNvPr id="27" name="テキスト ボックス 26"/>
          <p:cNvSpPr txBox="1"/>
          <p:nvPr/>
        </p:nvSpPr>
        <p:spPr>
          <a:xfrm>
            <a:off x="1041193" y="846172"/>
            <a:ext cx="7283152" cy="126188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大阪市では</a:t>
            </a:r>
            <a:r>
              <a:rPr kumimoji="1" lang="ja-JP" altLang="en-US" sz="1600" dirty="0">
                <a:latin typeface="Meiryo UI" panose="020B0604030504040204" pitchFamily="50" charset="-128"/>
                <a:ea typeface="Meiryo UI" panose="020B0604030504040204" pitchFamily="50" charset="-128"/>
              </a:rPr>
              <a:t>管路延長</a:t>
            </a:r>
            <a:r>
              <a:rPr kumimoji="1" lang="en-US" altLang="ja-JP" sz="1600" dirty="0">
                <a:latin typeface="Meiryo UI" panose="020B0604030504040204" pitchFamily="50" charset="-128"/>
                <a:ea typeface="Meiryo UI" panose="020B0604030504040204" pitchFamily="50" charset="-128"/>
              </a:rPr>
              <a:t>4920</a:t>
            </a:r>
            <a:r>
              <a:rPr kumimoji="1" lang="ja-JP" altLang="en-US" sz="1600" dirty="0">
                <a:latin typeface="Meiryo UI" panose="020B0604030504040204" pitchFamily="50" charset="-128"/>
                <a:ea typeface="Meiryo UI" panose="020B0604030504040204" pitchFamily="50" charset="-128"/>
              </a:rPr>
              <a:t>㎞のうち、</a:t>
            </a:r>
            <a:r>
              <a:rPr lang="en-US" altLang="ja-JP" sz="1600" dirty="0">
                <a:latin typeface="Meiryo UI" panose="020B0604030504040204" pitchFamily="50" charset="-128"/>
                <a:ea typeface="Meiryo UI" panose="020B0604030504040204" pitchFamily="50" charset="-128"/>
              </a:rPr>
              <a:t>39%</a:t>
            </a:r>
            <a:r>
              <a:rPr kumimoji="1" lang="ja-JP" altLang="en-US" sz="1600" dirty="0">
                <a:latin typeface="Meiryo UI" panose="020B0604030504040204" pitchFamily="50" charset="-128"/>
                <a:ea typeface="Meiryo UI" panose="020B0604030504040204" pitchFamily="50" charset="-128"/>
              </a:rPr>
              <a:t>にあたる</a:t>
            </a:r>
            <a:r>
              <a:rPr kumimoji="1" lang="en-US" altLang="ja-JP" sz="1600" dirty="0">
                <a:latin typeface="Meiryo UI" panose="020B0604030504040204" pitchFamily="50" charset="-128"/>
                <a:ea typeface="Meiryo UI" panose="020B0604030504040204" pitchFamily="50" charset="-128"/>
              </a:rPr>
              <a:t>1,923</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rPr>
              <a:t>法</a:t>
            </a:r>
            <a:r>
              <a:rPr lang="ja-JP" altLang="en-US" sz="1600" dirty="0">
                <a:latin typeface="Meiryo UI" panose="020B0604030504040204" pitchFamily="50" charset="-128"/>
                <a:ea typeface="Meiryo UI" panose="020B0604030504040204" pitchFamily="50" charset="-128"/>
              </a:rPr>
              <a:t>定</a:t>
            </a:r>
            <a:r>
              <a:rPr kumimoji="1" lang="ja-JP" altLang="en-US" sz="1600" dirty="0" smtClean="0">
                <a:latin typeface="Meiryo UI" panose="020B0604030504040204" pitchFamily="50" charset="-128"/>
                <a:ea typeface="Meiryo UI" panose="020B0604030504040204" pitchFamily="50" charset="-128"/>
              </a:rPr>
              <a:t>耐用</a:t>
            </a:r>
            <a:r>
              <a:rPr kumimoji="1" lang="ja-JP" altLang="en-US" sz="1600" dirty="0">
                <a:latin typeface="Meiryo UI" panose="020B0604030504040204" pitchFamily="50" charset="-128"/>
                <a:ea typeface="Meiryo UI" panose="020B0604030504040204" pitchFamily="50" charset="-128"/>
              </a:rPr>
              <a:t>年数の</a:t>
            </a:r>
            <a:r>
              <a:rPr kumimoji="1" lang="en-US" altLang="ja-JP" sz="1600" dirty="0">
                <a:latin typeface="Meiryo UI" panose="020B0604030504040204" pitchFamily="50" charset="-128"/>
                <a:ea typeface="Meiryo UI" panose="020B0604030504040204" pitchFamily="50" charset="-128"/>
              </a:rPr>
              <a:t>50</a:t>
            </a:r>
            <a:r>
              <a:rPr kumimoji="1" lang="ja-JP" altLang="en-US" sz="1600" dirty="0" smtClean="0">
                <a:latin typeface="Meiryo UI" panose="020B0604030504040204" pitchFamily="50" charset="-128"/>
                <a:ea typeface="Meiryo UI" panose="020B0604030504040204" pitchFamily="50" charset="-128"/>
              </a:rPr>
              <a:t>年を経過。</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大阪府は大阪市より経過年度は浅く、基幹管路で総延長が短いこともあり、</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年経過</a:t>
            </a:r>
            <a:r>
              <a:rPr kumimoji="1" lang="ja-JP" altLang="en-US" sz="1600" dirty="0" smtClean="0">
                <a:latin typeface="Meiryo UI" panose="020B0604030504040204" pitchFamily="50" charset="-128"/>
                <a:ea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rPr>
              <a:t>5.5</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31</a:t>
            </a:r>
            <a:r>
              <a:rPr kumimoji="1" lang="en-US" altLang="ja-JP"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854464" y="5224975"/>
            <a:ext cx="553357" cy="246221"/>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rPr>
              <a:t>561</a:t>
            </a:r>
            <a:r>
              <a:rPr kumimoji="1" lang="ja-JP" altLang="en-US" sz="1000" dirty="0">
                <a:latin typeface="Meiryo UI" panose="020B0604030504040204" pitchFamily="50" charset="-128"/>
                <a:ea typeface="Meiryo UI" panose="020B0604030504040204" pitchFamily="50" charset="-128"/>
              </a:rPr>
              <a:t>㎞</a:t>
            </a:r>
          </a:p>
        </p:txBody>
      </p:sp>
      <p:pic>
        <p:nvPicPr>
          <p:cNvPr id="36" name="図 35"/>
          <p:cNvPicPr>
            <a:picLocks noChangeAspect="1"/>
          </p:cNvPicPr>
          <p:nvPr/>
        </p:nvPicPr>
        <p:blipFill>
          <a:blip r:embed="rId3"/>
          <a:stretch>
            <a:fillRect/>
          </a:stretch>
        </p:blipFill>
        <p:spPr>
          <a:xfrm>
            <a:off x="7181495" y="2622814"/>
            <a:ext cx="1453076" cy="1050123"/>
          </a:xfrm>
          <a:prstGeom prst="rect">
            <a:avLst/>
          </a:prstGeom>
        </p:spPr>
      </p:pic>
      <p:pic>
        <p:nvPicPr>
          <p:cNvPr id="40" name="図 39"/>
          <p:cNvPicPr>
            <a:picLocks noChangeAspect="1"/>
          </p:cNvPicPr>
          <p:nvPr/>
        </p:nvPicPr>
        <p:blipFill>
          <a:blip r:embed="rId4"/>
          <a:stretch>
            <a:fillRect/>
          </a:stretch>
        </p:blipFill>
        <p:spPr>
          <a:xfrm>
            <a:off x="7197486" y="3931246"/>
            <a:ext cx="1458005" cy="882738"/>
          </a:xfrm>
          <a:prstGeom prst="rect">
            <a:avLst/>
          </a:prstGeom>
        </p:spPr>
      </p:pic>
      <p:sp>
        <p:nvSpPr>
          <p:cNvPr id="42" name="テキスト ボックス 41"/>
          <p:cNvSpPr txBox="1"/>
          <p:nvPr/>
        </p:nvSpPr>
        <p:spPr>
          <a:xfrm>
            <a:off x="7101861" y="4916068"/>
            <a:ext cx="1553630" cy="369332"/>
          </a:xfrm>
          <a:prstGeom prst="rect">
            <a:avLst/>
          </a:prstGeom>
          <a:noFill/>
        </p:spPr>
        <p:txBody>
          <a:bodyPr wrap="none" rtlCol="0">
            <a:spAutoFit/>
          </a:bodyPr>
          <a:lstStyle/>
          <a:p>
            <a:r>
              <a:rPr kumimoji="1" lang="en-US" altLang="ja-JP" sz="900" dirty="0"/>
              <a:t>2016</a:t>
            </a:r>
            <a:r>
              <a:rPr kumimoji="1" lang="ja-JP" altLang="en-US" sz="900" dirty="0"/>
              <a:t>年</a:t>
            </a:r>
            <a:r>
              <a:rPr kumimoji="1" lang="en-US" altLang="ja-JP" sz="900" dirty="0"/>
              <a:t>8</a:t>
            </a:r>
            <a:r>
              <a:rPr kumimoji="1" lang="ja-JP" altLang="en-US" sz="900" dirty="0"/>
              <a:t>月</a:t>
            </a:r>
            <a:endParaRPr kumimoji="1" lang="en-US" altLang="ja-JP" sz="900" dirty="0"/>
          </a:p>
          <a:p>
            <a:r>
              <a:rPr lang="en-US" altLang="ja-JP" sz="900" dirty="0"/>
              <a:t>JR</a:t>
            </a:r>
            <a:r>
              <a:rPr lang="ja-JP" altLang="en-US" sz="900" dirty="0"/>
              <a:t>博多駅前の道路陥没事故</a:t>
            </a:r>
            <a:endParaRPr kumimoji="1" lang="ja-JP" altLang="en-US" sz="900" dirty="0"/>
          </a:p>
        </p:txBody>
      </p:sp>
      <p:sp>
        <p:nvSpPr>
          <p:cNvPr id="24" name="正方形/長方形 23"/>
          <p:cNvSpPr/>
          <p:nvPr/>
        </p:nvSpPr>
        <p:spPr>
          <a:xfrm>
            <a:off x="1551440" y="6226268"/>
            <a:ext cx="4572000" cy="261610"/>
          </a:xfrm>
          <a:prstGeom prst="rect">
            <a:avLst/>
          </a:prstGeom>
        </p:spPr>
        <p:txBody>
          <a:bodyPr>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府内にはこれ以外に、市町村公共下水道の管路が</a:t>
            </a:r>
            <a:r>
              <a:rPr lang="en-US" altLang="ja-JP" sz="1100" dirty="0" smtClean="0">
                <a:latin typeface="Meiryo UI" panose="020B0604030504040204" pitchFamily="50" charset="-128"/>
                <a:ea typeface="Meiryo UI" panose="020B0604030504040204" pitchFamily="50" charset="-128"/>
              </a:rPr>
              <a:t>17,403</a:t>
            </a:r>
            <a:r>
              <a:rPr lang="ja-JP" altLang="en-US" sz="1100" dirty="0" smtClean="0">
                <a:latin typeface="Meiryo UI" panose="020B0604030504040204" pitchFamily="50" charset="-128"/>
                <a:ea typeface="Meiryo UI" panose="020B0604030504040204" pitchFamily="50" charset="-128"/>
              </a:rPr>
              <a:t>㎞ある。</a:t>
            </a:r>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59688" y="6357073"/>
            <a:ext cx="2133600" cy="365125"/>
          </a:xfrm>
        </p:spPr>
        <p:txBody>
          <a:bodyPr/>
          <a:lstStyle/>
          <a:p>
            <a:fld id="{FF288DD7-173D-4F28-AC6B-0C9397949D1E}" type="slidenum">
              <a:rPr kumimoji="1" lang="ja-JP" altLang="en-US" smtClean="0"/>
              <a:t>19</a:t>
            </a:fld>
            <a:endParaRPr kumimoji="1" lang="ja-JP" altLang="en-US" dirty="0"/>
          </a:p>
        </p:txBody>
      </p:sp>
      <p:cxnSp>
        <p:nvCxnSpPr>
          <p:cNvPr id="10" name="直線矢印コネクタ 9"/>
          <p:cNvCxnSpPr/>
          <p:nvPr/>
        </p:nvCxnSpPr>
        <p:spPr>
          <a:xfrm>
            <a:off x="3965158" y="3147210"/>
            <a:ext cx="1450949" cy="0"/>
          </a:xfrm>
          <a:prstGeom prst="straightConnector1">
            <a:avLst/>
          </a:prstGeom>
          <a:ln>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910567" y="2830235"/>
            <a:ext cx="1505540"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今後さらに老朽化が進む</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836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37002" y="1196752"/>
            <a:ext cx="7279414" cy="3760004"/>
          </a:xfrm>
          <a:prstGeom prst="rect">
            <a:avLst/>
          </a:prstGeom>
          <a:noFill/>
        </p:spPr>
        <p:txBody>
          <a:bodyPr wrap="square" rtlCol="0">
            <a:spAutoFit/>
          </a:bodyPr>
          <a:lstStyle/>
          <a:p>
            <a:pPr marL="285750" indent="-285750">
              <a:lnSpc>
                <a:spcPts val="2600"/>
              </a:lnSpc>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大阪は他府県に先立って下水</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施設や管路の耐用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年数を超え（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老朽化が進み）</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、今後本格的な施設設備の更新時期</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迎える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一方で、人口</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減少に伴う市町村の使⽤料収</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⼊は減少が見込まれる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Arial" panose="020B0604020202020204" pitchFamily="34" charset="0"/>
              <a:buChar char="•"/>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6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このような状況のなか、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ts val="2600"/>
              </a:lnSpc>
              <a:buAutoNum type="arabicParenBoth"/>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大阪府では</a:t>
            </a:r>
            <a:r>
              <a:rPr lang="ja-JP" altLang="en-US" dirty="0">
                <a:latin typeface="Meiryo UI" panose="020B0604030504040204" pitchFamily="50" charset="-128"/>
                <a:ea typeface="Meiryo UI" panose="020B0604030504040204" pitchFamily="50" charset="-128"/>
                <a:cs typeface="Meiryo UI" panose="020B0604030504040204" pitchFamily="50" charset="-128"/>
              </a:rPr>
              <a:t>、処理場の運転管理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を処理区ごとに民間企業に包括委託</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ts val="2600"/>
              </a:lnSpc>
              <a:buAutoNum type="arabicParenBoth"/>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大阪市は株式会社を設立し、</a:t>
            </a:r>
            <a:r>
              <a:rPr lang="ja-JP" altLang="en-US" dirty="0">
                <a:latin typeface="Meiryo UI" panose="020B0604030504040204" pitchFamily="50" charset="-128"/>
                <a:ea typeface="Meiryo UI" panose="020B0604030504040204" pitchFamily="50" charset="-128"/>
                <a:cs typeface="Meiryo UI" panose="020B0604030504040204" pitchFamily="50" charset="-128"/>
              </a:rPr>
              <a:t>同社に包括委託を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など、効率化を進めている。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nSpc>
                <a:spcPts val="2600"/>
              </a:lnSpc>
              <a:buAutoNum type="arabicParenBoth"/>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2600"/>
              </a:lnSpc>
              <a:buFont typeface="Arial" panose="020B0604020202020204" pitchFamily="34" charset="0"/>
              <a:buChar cha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今回</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は、その現状と今後の課題を整理した。</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67544" y="159023"/>
            <a:ext cx="424847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はじめに　・・・課題認識</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FF288DD7-173D-4F28-AC6B-0C9397949D1E}" type="slidenum">
              <a:rPr kumimoji="1" lang="ja-JP" altLang="en-US" smtClean="0"/>
              <a:t>2</a:t>
            </a:fld>
            <a:endParaRPr kumimoji="1" lang="ja-JP" altLang="en-US"/>
          </a:p>
        </p:txBody>
      </p:sp>
    </p:spTree>
    <p:extLst>
      <p:ext uri="{BB962C8B-B14F-4D97-AF65-F5344CB8AC3E}">
        <p14:creationId xmlns:p14="http://schemas.microsoft.com/office/powerpoint/2010/main" val="4255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9"/>
          <p:cNvSpPr txBox="1">
            <a:spLocks noChangeArrowheads="1"/>
          </p:cNvSpPr>
          <p:nvPr/>
        </p:nvSpPr>
        <p:spPr bwMode="auto">
          <a:xfrm>
            <a:off x="3222487" y="64708"/>
            <a:ext cx="2861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None/>
            </a:pPr>
            <a:r>
              <a:rPr lang="ja-JP" altLang="en-US" sz="2000" b="1" dirty="0">
                <a:latin typeface="Meiryo UI" pitchFamily="50" charset="-128"/>
                <a:ea typeface="Meiryo UI" pitchFamily="50" charset="-128"/>
                <a:cs typeface="Meiryo UI" pitchFamily="50" charset="-128"/>
              </a:rPr>
              <a:t>機械・</a:t>
            </a:r>
            <a:r>
              <a:rPr lang="ja-JP" altLang="en-US" sz="2000" b="1" dirty="0" smtClean="0">
                <a:latin typeface="Meiryo UI" pitchFamily="50" charset="-128"/>
                <a:ea typeface="Meiryo UI" pitchFamily="50" charset="-128"/>
                <a:cs typeface="Meiryo UI" pitchFamily="50" charset="-128"/>
              </a:rPr>
              <a:t>電気設備の老朽化</a:t>
            </a:r>
            <a:endParaRPr lang="en-US" altLang="ja-JP" sz="2000" b="1" dirty="0">
              <a:latin typeface="Meiryo UI" pitchFamily="50" charset="-128"/>
              <a:ea typeface="Meiryo UI" pitchFamily="50" charset="-128"/>
              <a:cs typeface="Meiryo UI" pitchFamily="50" charset="-128"/>
            </a:endParaRPr>
          </a:p>
        </p:txBody>
      </p:sp>
      <p:cxnSp>
        <p:nvCxnSpPr>
          <p:cNvPr id="29" name="直線コネクタ 28"/>
          <p:cNvCxnSpPr/>
          <p:nvPr/>
        </p:nvCxnSpPr>
        <p:spPr>
          <a:xfrm>
            <a:off x="494840" y="548680"/>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3" name="表 62"/>
          <p:cNvGraphicFramePr>
            <a:graphicFrameLocks noGrp="1"/>
          </p:cNvGraphicFramePr>
          <p:nvPr>
            <p:extLst>
              <p:ext uri="{D42A27DB-BD31-4B8C-83A1-F6EECF244321}">
                <p14:modId xmlns:p14="http://schemas.microsoft.com/office/powerpoint/2010/main" val="3886359740"/>
              </p:ext>
            </p:extLst>
          </p:nvPr>
        </p:nvGraphicFramePr>
        <p:xfrm>
          <a:off x="1230186" y="5417783"/>
          <a:ext cx="6798198" cy="1143000"/>
        </p:xfrm>
        <a:graphic>
          <a:graphicData uri="http://schemas.openxmlformats.org/drawingml/2006/table">
            <a:tbl>
              <a:tblPr firstRow="1" bandRow="1">
                <a:tableStyleId>{5940675A-B579-460E-94D1-54222C63F5DA}</a:tableStyleId>
              </a:tblPr>
              <a:tblGrid>
                <a:gridCol w="638470"/>
                <a:gridCol w="3079864"/>
                <a:gridCol w="3079864"/>
              </a:tblGrid>
              <a:tr h="173721">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健全度</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時間計画型予防保全の例（電気設備）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状態監視型予防保全の例（機械設備）</a:t>
                      </a:r>
                    </a:p>
                  </a:txBody>
                  <a:tcPr/>
                </a:tc>
              </a:tr>
              <a:tr h="865655">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５</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４</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３</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２</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１</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処分制限期限（適化法上）を超過していない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標準耐用年数（国の基準等）を超過していない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平均使用年数（使用実績）を超過していない</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平均使用年数（使用実績）を超過している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計画期間内に必要部品の供給が停止されている　等</a:t>
                      </a: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設置当初の状態</a:t>
                      </a:r>
                    </a:p>
                    <a:p>
                      <a:r>
                        <a:rPr kumimoji="1" lang="ja-JP" altLang="en-US" sz="1050" dirty="0" smtClean="0">
                          <a:solidFill>
                            <a:schemeClr val="tx1"/>
                          </a:solidFill>
                          <a:latin typeface="Meiryo UI" panose="020B0604030504040204" pitchFamily="50" charset="-128"/>
                          <a:ea typeface="Meiryo UI" panose="020B0604030504040204" pitchFamily="50" charset="-128"/>
                        </a:rPr>
                        <a:t>劣化の兆候が表れ始めた状態</a:t>
                      </a:r>
                    </a:p>
                    <a:p>
                      <a:r>
                        <a:rPr kumimoji="1" lang="ja-JP" altLang="en-US" sz="1050" dirty="0" smtClean="0">
                          <a:solidFill>
                            <a:schemeClr val="tx1"/>
                          </a:solidFill>
                          <a:latin typeface="Meiryo UI" panose="020B0604030504040204" pitchFamily="50" charset="-128"/>
                          <a:ea typeface="Meiryo UI" panose="020B0604030504040204" pitchFamily="50" charset="-128"/>
                        </a:rPr>
                        <a:t>劣化が進行しているが、性能を回復できる状態</a:t>
                      </a:r>
                    </a:p>
                    <a:p>
                      <a:r>
                        <a:rPr kumimoji="1" lang="ja-JP" altLang="en-US" sz="1050" dirty="0" smtClean="0">
                          <a:solidFill>
                            <a:schemeClr val="tx1"/>
                          </a:solidFill>
                          <a:latin typeface="Meiryo UI" panose="020B0604030504040204" pitchFamily="50" charset="-128"/>
                          <a:ea typeface="Meiryo UI" panose="020B0604030504040204" pitchFamily="50" charset="-128"/>
                        </a:rPr>
                        <a:t>劣化が進行し、十分に機能発揮できない状態</a:t>
                      </a:r>
                    </a:p>
                    <a:p>
                      <a:r>
                        <a:rPr kumimoji="1" lang="ja-JP" altLang="en-US" sz="1050" dirty="0" smtClean="0">
                          <a:solidFill>
                            <a:schemeClr val="tx1"/>
                          </a:solidFill>
                          <a:latin typeface="Meiryo UI" panose="020B0604030504040204" pitchFamily="50" charset="-128"/>
                          <a:ea typeface="Meiryo UI" panose="020B0604030504040204" pitchFamily="50" charset="-128"/>
                        </a:rPr>
                        <a:t>機能が果たせない状態</a:t>
                      </a:r>
                    </a:p>
                  </a:txBody>
                  <a:tcPr/>
                </a:tc>
              </a:tr>
            </a:tbl>
          </a:graphicData>
        </a:graphic>
      </p:graphicFrame>
      <p:sp>
        <p:nvSpPr>
          <p:cNvPr id="2" name="スライド番号プレースホルダー 1"/>
          <p:cNvSpPr>
            <a:spLocks noGrp="1"/>
          </p:cNvSpPr>
          <p:nvPr>
            <p:ph type="sldNum" sz="quarter" idx="12"/>
          </p:nvPr>
        </p:nvSpPr>
        <p:spPr>
          <a:xfrm>
            <a:off x="6974904" y="6475547"/>
            <a:ext cx="2133600" cy="365125"/>
          </a:xfrm>
        </p:spPr>
        <p:txBody>
          <a:bodyPr/>
          <a:lstStyle/>
          <a:p>
            <a:fld id="{FF288DD7-173D-4F28-AC6B-0C9397949D1E}" type="slidenum">
              <a:rPr kumimoji="1" lang="ja-JP" altLang="en-US" smtClean="0"/>
              <a:t>20</a:t>
            </a:fld>
            <a:endParaRPr kumimoji="1" lang="ja-JP" altLang="en-US"/>
          </a:p>
        </p:txBody>
      </p:sp>
      <p:graphicFrame>
        <p:nvGraphicFramePr>
          <p:cNvPr id="25" name="グラフ 24"/>
          <p:cNvGraphicFramePr>
            <a:graphicFrameLocks/>
          </p:cNvGraphicFramePr>
          <p:nvPr>
            <p:extLst/>
          </p:nvPr>
        </p:nvGraphicFramePr>
        <p:xfrm>
          <a:off x="4869351" y="2446625"/>
          <a:ext cx="3303049" cy="25933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extLst>
              <p:ext uri="{D42A27DB-BD31-4B8C-83A1-F6EECF244321}">
                <p14:modId xmlns:p14="http://schemas.microsoft.com/office/powerpoint/2010/main" val="570201130"/>
              </p:ext>
            </p:extLst>
          </p:nvPr>
        </p:nvGraphicFramePr>
        <p:xfrm>
          <a:off x="652845" y="2454242"/>
          <a:ext cx="4063172" cy="256654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直線矢印コネクタ 10"/>
          <p:cNvCxnSpPr/>
          <p:nvPr/>
        </p:nvCxnSpPr>
        <p:spPr>
          <a:xfrm>
            <a:off x="1043608" y="5705815"/>
            <a:ext cx="0" cy="85496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95033" y="6603282"/>
            <a:ext cx="1402948"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健全度低い（古い）</a:t>
            </a:r>
            <a:endParaRPr kumimoji="1" lang="ja-JP" altLang="en-US"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1072813" y="1963351"/>
            <a:ext cx="3139147" cy="3397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大阪府の健全度　</a:t>
            </a:r>
            <a:r>
              <a:rPr kumimoji="1" lang="en-US" altLang="ja-JP" sz="1400" b="1" dirty="0" smtClean="0">
                <a:latin typeface="Meiryo UI" panose="020B0604030504040204" pitchFamily="50" charset="-128"/>
                <a:ea typeface="Meiryo UI" panose="020B0604030504040204" pitchFamily="50" charset="-128"/>
              </a:rPr>
              <a:t>(H29</a:t>
            </a:r>
            <a:r>
              <a:rPr kumimoji="1" lang="ja-JP" altLang="en-US" sz="1400" b="1" dirty="0" smtClean="0">
                <a:latin typeface="Meiryo UI" panose="020B0604030504040204" pitchFamily="50" charset="-128"/>
                <a:ea typeface="Meiryo UI" panose="020B0604030504040204" pitchFamily="50" charset="-128"/>
              </a:rPr>
              <a:t>現在）</a:t>
            </a:r>
            <a:endParaRPr kumimoji="1" lang="ja-JP" altLang="en-US" sz="14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869351" y="1961909"/>
            <a:ext cx="3242729" cy="342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大阪市の健全度</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H29</a:t>
            </a:r>
            <a:r>
              <a:rPr lang="ja-JP" altLang="en-US" sz="1400" b="1" dirty="0" smtClean="0">
                <a:solidFill>
                  <a:schemeClr val="tx1"/>
                </a:solidFill>
                <a:latin typeface="Meiryo UI" panose="020B0604030504040204" pitchFamily="50" charset="-128"/>
                <a:ea typeface="Meiryo UI" panose="020B0604030504040204" pitchFamily="50" charset="-128"/>
              </a:rPr>
              <a:t>現在）</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32355" y="800420"/>
            <a:ext cx="7491200" cy="95410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平成</a:t>
            </a:r>
            <a:r>
              <a:rPr kumimoji="1" lang="en-US" altLang="ja-JP" sz="1400" dirty="0" smtClean="0">
                <a:latin typeface="Meiryo UI" panose="020B0604030504040204" pitchFamily="50" charset="-128"/>
                <a:ea typeface="Meiryo UI" panose="020B0604030504040204" pitchFamily="50" charset="-128"/>
              </a:rPr>
              <a:t>29</a:t>
            </a:r>
            <a:r>
              <a:rPr kumimoji="1" lang="ja-JP" altLang="en-US" sz="1400" dirty="0" smtClean="0">
                <a:latin typeface="Meiryo UI" panose="020B0604030504040204" pitchFamily="50" charset="-128"/>
                <a:ea typeface="Meiryo UI" panose="020B0604030504040204" pitchFamily="50" charset="-128"/>
              </a:rPr>
              <a:t>年度現在、</a:t>
            </a:r>
            <a:r>
              <a:rPr lang="ja-JP" altLang="en-US" sz="1400" dirty="0">
                <a:latin typeface="Meiryo UI" panose="020B0604030504040204" pitchFamily="50" charset="-128"/>
                <a:ea typeface="Meiryo UI" panose="020B0604030504040204" pitchFamily="50" charset="-128"/>
              </a:rPr>
              <a:t>更新緊急度の高い健全度レベル２を下回って</a:t>
            </a:r>
            <a:r>
              <a:rPr lang="ja-JP" altLang="en-US" sz="1400" dirty="0" smtClean="0">
                <a:latin typeface="Meiryo UI" panose="020B0604030504040204" pitchFamily="50" charset="-128"/>
                <a:ea typeface="Meiryo UI" panose="020B0604030504040204" pitchFamily="50" charset="-128"/>
              </a:rPr>
              <a:t>いる機械・電気設備は、</a:t>
            </a:r>
            <a:r>
              <a:rPr kumimoji="1" lang="ja-JP" altLang="en-US" sz="1400" dirty="0" smtClean="0">
                <a:latin typeface="Meiryo UI" panose="020B0604030504040204" pitchFamily="50" charset="-128"/>
                <a:ea typeface="Meiryo UI" panose="020B0604030504040204" pitchFamily="50" charset="-128"/>
              </a:rPr>
              <a:t>大阪府、大阪市ともに１割が対象となっている。</a:t>
            </a:r>
            <a:endParaRPr kumimoji="1"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このまま何も講じなければ、</a:t>
            </a:r>
            <a:r>
              <a:rPr lang="en-US" altLang="ja-JP" sz="1400" b="1" u="sng" dirty="0" smtClean="0">
                <a:latin typeface="Meiryo UI" panose="020B0604030504040204" pitchFamily="50" charset="-128"/>
                <a:ea typeface="Meiryo UI" panose="020B0604030504040204" pitchFamily="50" charset="-128"/>
              </a:rPr>
              <a:t>10</a:t>
            </a:r>
            <a:r>
              <a:rPr lang="ja-JP" altLang="en-US" sz="1400" b="1" u="sng" dirty="0" smtClean="0">
                <a:latin typeface="Meiryo UI" panose="020B0604030504040204" pitchFamily="50" charset="-128"/>
                <a:ea typeface="Meiryo UI" panose="020B0604030504040204" pitchFamily="50" charset="-128"/>
              </a:rPr>
              <a:t>年後の健全度２以下の比率は、大阪府は約５割、大阪市は４割以上に達する</a:t>
            </a:r>
            <a:r>
              <a:rPr lang="ja-JP" altLang="en-US" sz="1400" dirty="0" smtClean="0">
                <a:latin typeface="Meiryo UI" panose="020B0604030504040204" pitchFamily="50" charset="-128"/>
                <a:ea typeface="Meiryo UI" panose="020B0604030504040204" pitchFamily="50" charset="-128"/>
              </a:rPr>
              <a:t>と予測している。</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288325" y="5091708"/>
            <a:ext cx="6914072"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＜健全度基準＞　</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大阪府下記の両基準を用いて判定し、大阪市は機械、電気設備ともに右の状態監視保全で判定。</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9099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p:nvPr>
            <p:extLst>
              <p:ext uri="{D42A27DB-BD31-4B8C-83A1-F6EECF244321}">
                <p14:modId xmlns:p14="http://schemas.microsoft.com/office/powerpoint/2010/main" val="449015501"/>
              </p:ext>
            </p:extLst>
          </p:nvPr>
        </p:nvGraphicFramePr>
        <p:xfrm>
          <a:off x="628177" y="1133572"/>
          <a:ext cx="5870952" cy="2813065"/>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29"/>
          <p:cNvSpPr txBox="1">
            <a:spLocks noChangeArrowheads="1"/>
          </p:cNvSpPr>
          <p:nvPr/>
        </p:nvSpPr>
        <p:spPr bwMode="auto">
          <a:xfrm>
            <a:off x="3172794" y="76562"/>
            <a:ext cx="3130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建設改良費の</a:t>
            </a:r>
            <a:r>
              <a:rPr lang="ja-JP" altLang="en-US" sz="2000" b="1" dirty="0" smtClean="0">
                <a:latin typeface="Meiryo UI" pitchFamily="50" charset="-128"/>
                <a:ea typeface="Meiryo UI" pitchFamily="50" charset="-128"/>
                <a:cs typeface="Meiryo UI" pitchFamily="50" charset="-128"/>
              </a:rPr>
              <a:t>実績と見込み</a:t>
            </a:r>
            <a:endParaRPr lang="en-US" altLang="ja-JP" sz="2000" b="1"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720472" y="544912"/>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014160" y="1039088"/>
            <a:ext cx="1635383" cy="754053"/>
          </a:xfrm>
          <a:prstGeom prst="rect">
            <a:avLst/>
          </a:prstGeom>
          <a:noFill/>
        </p:spPr>
        <p:txBody>
          <a:bodyPr wrap="none" rtlCol="0">
            <a:spAutoFit/>
          </a:bodyPr>
          <a:lstStyle/>
          <a:p>
            <a:pPr algn="ctr"/>
            <a:r>
              <a:rPr lang="en-US" altLang="ja-JP" sz="1100" b="1" dirty="0" smtClean="0">
                <a:latin typeface="Meiryo UI" panose="020B0604030504040204" pitchFamily="50" charset="-128"/>
                <a:ea typeface="Meiryo UI" panose="020B0604030504040204" pitchFamily="50" charset="-128"/>
              </a:rPr>
              <a:t>1965~2017</a:t>
            </a:r>
            <a:r>
              <a:rPr lang="ja-JP" altLang="en-US" sz="1100" b="1"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[51</a:t>
            </a:r>
            <a:r>
              <a:rPr lang="ja-JP" altLang="en-US" sz="1100" b="1" dirty="0" smtClean="0">
                <a:latin typeface="Meiryo UI" panose="020B0604030504040204" pitchFamily="50" charset="-128"/>
                <a:ea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1200" b="1" u="sng" dirty="0" smtClean="0">
                <a:latin typeface="Meiryo UI" panose="020B0604030504040204" pitchFamily="50" charset="-128"/>
                <a:ea typeface="Meiryo UI" panose="020B0604030504040204" pitchFamily="50" charset="-128"/>
              </a:rPr>
              <a:t>総額約</a:t>
            </a:r>
            <a:r>
              <a:rPr kumimoji="1" lang="en-US" altLang="ja-JP" sz="1200" b="1" u="sng" dirty="0" smtClean="0">
                <a:latin typeface="Meiryo UI" panose="020B0604030504040204" pitchFamily="50" charset="-128"/>
                <a:ea typeface="Meiryo UI" panose="020B0604030504040204" pitchFamily="50" charset="-128"/>
              </a:rPr>
              <a:t>2</a:t>
            </a:r>
            <a:r>
              <a:rPr kumimoji="1" lang="ja-JP" altLang="en-US" sz="1200" b="1" u="sng" dirty="0" smtClean="0">
                <a:latin typeface="Meiryo UI" panose="020B0604030504040204" pitchFamily="50" charset="-128"/>
                <a:ea typeface="Meiryo UI" panose="020B0604030504040204" pitchFamily="50" charset="-128"/>
              </a:rPr>
              <a:t>兆</a:t>
            </a:r>
            <a:r>
              <a:rPr kumimoji="1" lang="en-US" altLang="ja-JP" sz="1200" b="1" u="sng" dirty="0" smtClean="0">
                <a:latin typeface="Meiryo UI" panose="020B0604030504040204" pitchFamily="50" charset="-128"/>
                <a:ea typeface="Meiryo UI" panose="020B0604030504040204" pitchFamily="50" charset="-128"/>
              </a:rPr>
              <a:t>2000</a:t>
            </a:r>
            <a:r>
              <a:rPr kumimoji="1" lang="ja-JP" altLang="en-US" sz="1200" b="1" u="sng" dirty="0" smtClean="0">
                <a:latin typeface="Meiryo UI" panose="020B0604030504040204" pitchFamily="50" charset="-128"/>
                <a:ea typeface="Meiryo UI" panose="020B0604030504040204" pitchFamily="50" charset="-128"/>
              </a:rPr>
              <a:t>億円</a:t>
            </a:r>
            <a:endParaRPr kumimoji="1" lang="en-US" altLang="ja-JP" sz="1200" b="1" u="sng"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（年</a:t>
            </a:r>
            <a:r>
              <a:rPr lang="ja-JP" altLang="en-US" sz="1100" b="1" dirty="0" smtClean="0">
                <a:latin typeface="Meiryo UI" panose="020B0604030504040204" pitchFamily="50" charset="-128"/>
                <a:ea typeface="Meiryo UI" panose="020B0604030504040204" pitchFamily="50" charset="-128"/>
              </a:rPr>
              <a:t>平均約</a:t>
            </a:r>
            <a:r>
              <a:rPr lang="en-US" altLang="ja-JP" sz="1100" b="1" dirty="0" smtClean="0">
                <a:latin typeface="Meiryo UI" panose="020B0604030504040204" pitchFamily="50" charset="-128"/>
                <a:ea typeface="Meiryo UI" panose="020B0604030504040204" pitchFamily="50" charset="-128"/>
              </a:rPr>
              <a:t>400</a:t>
            </a:r>
            <a:r>
              <a:rPr lang="ja-JP" altLang="en-US" sz="1100" b="1" dirty="0" smtClean="0">
                <a:latin typeface="Meiryo UI" panose="020B0604030504040204" pitchFamily="50" charset="-128"/>
                <a:ea typeface="Meiryo UI" panose="020B0604030504040204" pitchFamily="50" charset="-128"/>
              </a:rPr>
              <a:t>億円</a:t>
            </a:r>
            <a:r>
              <a:rPr lang="ja-JP" altLang="en-US" sz="1100" b="1" dirty="0">
                <a:latin typeface="Meiryo UI" panose="020B0604030504040204" pitchFamily="50" charset="-128"/>
                <a:ea typeface="Meiryo UI" panose="020B0604030504040204" pitchFamily="50" charset="-128"/>
              </a:rPr>
              <a:t>）</a:t>
            </a:r>
            <a:endParaRPr kumimoji="1" lang="en-US" altLang="ja-JP" sz="1100" b="1" dirty="0">
              <a:latin typeface="Meiryo UI" panose="020B0604030504040204" pitchFamily="50" charset="-128"/>
              <a:ea typeface="Meiryo UI" panose="020B0604030504040204" pitchFamily="50" charset="-128"/>
            </a:endParaRPr>
          </a:p>
        </p:txBody>
      </p:sp>
      <p:cxnSp>
        <p:nvCxnSpPr>
          <p:cNvPr id="8" name="直線矢印コネクタ 7"/>
          <p:cNvCxnSpPr/>
          <p:nvPr/>
        </p:nvCxnSpPr>
        <p:spPr>
          <a:xfrm>
            <a:off x="1115616" y="982483"/>
            <a:ext cx="3708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803926" y="1039088"/>
            <a:ext cx="1659429" cy="784830"/>
          </a:xfrm>
          <a:prstGeom prst="rect">
            <a:avLst/>
          </a:prstGeom>
          <a:noFill/>
        </p:spPr>
        <p:txBody>
          <a:bodyPr wrap="none" rtlCol="0">
            <a:spAutoFit/>
          </a:bodyPr>
          <a:lstStyle/>
          <a:p>
            <a:pPr algn="ctr"/>
            <a:r>
              <a:rPr lang="en-US" altLang="ja-JP" sz="1100" b="1" dirty="0" smtClean="0">
                <a:latin typeface="Meiryo UI" panose="020B0604030504040204" pitchFamily="50" charset="-128"/>
                <a:ea typeface="Meiryo UI" panose="020B0604030504040204" pitchFamily="50" charset="-128"/>
              </a:rPr>
              <a:t>2018</a:t>
            </a:r>
            <a:r>
              <a:rPr lang="ja-JP" altLang="en-US" sz="1100" b="1" dirty="0" smtClean="0">
                <a:latin typeface="Meiryo UI" panose="020B0604030504040204" pitchFamily="50" charset="-128"/>
                <a:ea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rPr>
              <a:t>2046  [22</a:t>
            </a:r>
            <a:r>
              <a:rPr lang="ja-JP" altLang="en-US" sz="1100" b="1" dirty="0" smtClean="0">
                <a:latin typeface="Meiryo UI" panose="020B0604030504040204" pitchFamily="50" charset="-128"/>
                <a:ea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200" b="1" u="sng" dirty="0" smtClean="0">
                <a:latin typeface="Meiryo UI" panose="020B0604030504040204" pitchFamily="50" charset="-128"/>
                <a:ea typeface="Meiryo UI" panose="020B0604030504040204" pitchFamily="50" charset="-128"/>
              </a:rPr>
              <a:t>総額</a:t>
            </a:r>
            <a:r>
              <a:rPr kumimoji="1" lang="en-US" altLang="ja-JP" sz="1200" b="1" u="sng" dirty="0" smtClean="0">
                <a:latin typeface="Meiryo UI" panose="020B0604030504040204" pitchFamily="50" charset="-128"/>
                <a:ea typeface="Meiryo UI" panose="020B0604030504040204" pitchFamily="50" charset="-128"/>
              </a:rPr>
              <a:t>5,618</a:t>
            </a:r>
            <a:r>
              <a:rPr kumimoji="1" lang="ja-JP" altLang="en-US" sz="1200" b="1" u="sng" dirty="0" smtClean="0">
                <a:latin typeface="Meiryo UI" panose="020B0604030504040204" pitchFamily="50" charset="-128"/>
                <a:ea typeface="Meiryo UI" panose="020B0604030504040204" pitchFamily="50" charset="-128"/>
              </a:rPr>
              <a:t>億円</a:t>
            </a:r>
            <a:endParaRPr kumimoji="1" lang="en-US" altLang="ja-JP" sz="1200" b="1" u="sng" dirty="0" smtClean="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年平均約</a:t>
            </a:r>
            <a:r>
              <a:rPr lang="en-US" altLang="ja-JP" sz="1100" b="1" dirty="0" smtClean="0">
                <a:latin typeface="Meiryo UI" panose="020B0604030504040204" pitchFamily="50" charset="-128"/>
                <a:ea typeface="Meiryo UI" panose="020B0604030504040204" pitchFamily="50" charset="-128"/>
              </a:rPr>
              <a:t>255</a:t>
            </a:r>
            <a:r>
              <a:rPr lang="ja-JP" altLang="en-US" sz="1100" b="1" dirty="0" smtClean="0">
                <a:latin typeface="Meiryo UI" panose="020B0604030504040204" pitchFamily="50" charset="-128"/>
                <a:ea typeface="Meiryo UI" panose="020B0604030504040204" pitchFamily="50" charset="-128"/>
              </a:rPr>
              <a:t>億円）</a:t>
            </a:r>
            <a:endParaRPr lang="en-US" altLang="ja-JP" sz="1100" b="1"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07504" y="1074733"/>
            <a:ext cx="400110" cy="2777758"/>
          </a:xfrm>
          <a:prstGeom prst="rect">
            <a:avLst/>
          </a:prstGeom>
          <a:solidFill>
            <a:schemeClr val="bg1">
              <a:lumMod val="85000"/>
            </a:schemeClr>
          </a:solidFill>
          <a:ln>
            <a:solidFill>
              <a:schemeClr val="bg1">
                <a:lumMod val="75000"/>
              </a:schemeClr>
            </a:solidFill>
          </a:ln>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rPr>
              <a:t>大阪府流域下水</a:t>
            </a:r>
            <a:endParaRPr kumimoji="1" lang="ja-JP" altLang="en-US" sz="1400" b="1" dirty="0">
              <a:latin typeface="Meiryo UI" panose="020B0604030504040204" pitchFamily="50" charset="-128"/>
              <a:ea typeface="Meiryo UI" panose="020B0604030504040204" pitchFamily="50" charset="-128"/>
            </a:endParaRPr>
          </a:p>
        </p:txBody>
      </p:sp>
      <p:cxnSp>
        <p:nvCxnSpPr>
          <p:cNvPr id="19" name="直線矢印コネクタ 18"/>
          <p:cNvCxnSpPr/>
          <p:nvPr/>
        </p:nvCxnSpPr>
        <p:spPr>
          <a:xfrm>
            <a:off x="4820028" y="982483"/>
            <a:ext cx="1584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01469" y="4034589"/>
            <a:ext cx="400110" cy="2771999"/>
          </a:xfrm>
          <a:prstGeom prst="rect">
            <a:avLst/>
          </a:prstGeom>
          <a:solidFill>
            <a:schemeClr val="bg1">
              <a:lumMod val="85000"/>
            </a:schemeClr>
          </a:solidFill>
          <a:ln>
            <a:solidFill>
              <a:schemeClr val="bg1">
                <a:lumMod val="75000"/>
              </a:schemeClr>
            </a:solidFill>
          </a:ln>
        </p:spPr>
        <p:txBody>
          <a:bodyPr vert="eaVert" wrap="square" rtlCol="0">
            <a:spAutoFit/>
          </a:bodyPr>
          <a:lstStyle/>
          <a:p>
            <a:pPr algn="ctr"/>
            <a:r>
              <a:rPr lang="ja-JP" altLang="en-US" sz="1400" b="1" dirty="0">
                <a:latin typeface="Meiryo UI" panose="020B0604030504040204" pitchFamily="50" charset="-128"/>
                <a:ea typeface="Meiryo UI" panose="020B0604030504040204" pitchFamily="50" charset="-128"/>
              </a:rPr>
              <a:t>大阪市公共下水</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18775" y="652048"/>
            <a:ext cx="1273105"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＜過去の投資＞</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745275" y="2058688"/>
            <a:ext cx="1178528" cy="523220"/>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10</a:t>
            </a:r>
            <a:r>
              <a:rPr kumimoji="1" lang="ja-JP" altLang="en-US" sz="1100" b="1" dirty="0" smtClean="0">
                <a:latin typeface="Meiryo UI" panose="020B0604030504040204" pitchFamily="50" charset="-128"/>
                <a:ea typeface="Meiryo UI" panose="020B0604030504040204" pitchFamily="50" charset="-128"/>
              </a:rPr>
              <a:t>ヵ年計画＞</a:t>
            </a:r>
            <a:endParaRPr kumimoji="1" lang="en-US" altLang="ja-JP" sz="1100" b="1" dirty="0" smtClean="0">
              <a:latin typeface="Meiryo UI" panose="020B0604030504040204" pitchFamily="50" charset="-128"/>
              <a:ea typeface="Meiryo UI" panose="020B0604030504040204" pitchFamily="50" charset="-128"/>
            </a:endParaRPr>
          </a:p>
          <a:p>
            <a:pPr algn="ctr"/>
            <a:endParaRPr lang="en-US" altLang="ja-JP" sz="600" b="1" dirty="0" smtClean="0">
              <a:latin typeface="Meiryo UI" panose="020B0604030504040204" pitchFamily="50" charset="-128"/>
              <a:ea typeface="Meiryo UI" panose="020B0604030504040204" pitchFamily="50" charset="-128"/>
            </a:endParaRPr>
          </a:p>
          <a:p>
            <a:pPr algn="ctr"/>
            <a:r>
              <a:rPr lang="en-US" altLang="ja-JP" sz="1100" b="1" dirty="0" smtClean="0">
                <a:latin typeface="Meiryo UI" panose="020B0604030504040204" pitchFamily="50" charset="-128"/>
                <a:ea typeface="Meiryo UI" panose="020B0604030504040204" pitchFamily="50" charset="-128"/>
              </a:rPr>
              <a:t>2,430</a:t>
            </a:r>
            <a:r>
              <a:rPr lang="ja-JP" altLang="en-US" sz="1100" b="1" dirty="0" smtClean="0">
                <a:latin typeface="Meiryo UI" panose="020B0604030504040204" pitchFamily="50" charset="-128"/>
                <a:ea typeface="Meiryo UI" panose="020B0604030504040204" pitchFamily="50" charset="-128"/>
              </a:rPr>
              <a:t>億円</a:t>
            </a:r>
            <a:endParaRPr lang="en-US" altLang="ja-JP" sz="1100" b="1" dirty="0">
              <a:latin typeface="Meiryo UI" panose="020B0604030504040204" pitchFamily="50" charset="-128"/>
              <a:ea typeface="Meiryo UI" panose="020B0604030504040204" pitchFamily="50" charset="-128"/>
            </a:endParaRPr>
          </a:p>
        </p:txBody>
      </p:sp>
      <p:sp>
        <p:nvSpPr>
          <p:cNvPr id="30" name="右矢印 29"/>
          <p:cNvSpPr/>
          <p:nvPr/>
        </p:nvSpPr>
        <p:spPr>
          <a:xfrm>
            <a:off x="6534891" y="6381328"/>
            <a:ext cx="2448000" cy="288000"/>
          </a:xfrm>
          <a:prstGeom prst="rightArrow">
            <a:avLst/>
          </a:prstGeom>
          <a:gradFill flip="none" rotWithShape="1">
            <a:lin ang="81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6902896" y="6498048"/>
            <a:ext cx="2133600" cy="365125"/>
          </a:xfrm>
        </p:spPr>
        <p:txBody>
          <a:bodyPr/>
          <a:lstStyle/>
          <a:p>
            <a:fld id="{FF288DD7-173D-4F28-AC6B-0C9397949D1E}" type="slidenum">
              <a:rPr kumimoji="1" lang="ja-JP" altLang="en-US" smtClean="0"/>
              <a:t>21</a:t>
            </a:fld>
            <a:endParaRPr kumimoji="1" lang="ja-JP" altLang="en-US"/>
          </a:p>
        </p:txBody>
      </p:sp>
      <p:sp>
        <p:nvSpPr>
          <p:cNvPr id="4" name="テキスト ボックス 3"/>
          <p:cNvSpPr txBox="1"/>
          <p:nvPr/>
        </p:nvSpPr>
        <p:spPr>
          <a:xfrm>
            <a:off x="565932" y="980728"/>
            <a:ext cx="415498" cy="230832"/>
          </a:xfrm>
          <a:prstGeom prst="rect">
            <a:avLst/>
          </a:prstGeom>
          <a:noFill/>
        </p:spPr>
        <p:txBody>
          <a:bodyPr wrap="none" rtlCol="0">
            <a:spAutoFit/>
          </a:bodyPr>
          <a:lstStyle/>
          <a:p>
            <a:r>
              <a:rPr kumimoji="1" lang="ja-JP" altLang="en-US" sz="900" dirty="0" smtClean="0"/>
              <a:t>億円</a:t>
            </a:r>
            <a:endParaRPr kumimoji="1" lang="ja-JP" altLang="en-US" sz="900" dirty="0"/>
          </a:p>
        </p:txBody>
      </p:sp>
      <p:sp>
        <p:nvSpPr>
          <p:cNvPr id="28" name="テキスト ボックス 27"/>
          <p:cNvSpPr txBox="1"/>
          <p:nvPr/>
        </p:nvSpPr>
        <p:spPr>
          <a:xfrm>
            <a:off x="516268" y="3931896"/>
            <a:ext cx="415498" cy="230832"/>
          </a:xfrm>
          <a:prstGeom prst="rect">
            <a:avLst/>
          </a:prstGeom>
          <a:noFill/>
        </p:spPr>
        <p:txBody>
          <a:bodyPr wrap="none" rtlCol="0">
            <a:spAutoFit/>
          </a:bodyPr>
          <a:lstStyle/>
          <a:p>
            <a:r>
              <a:rPr kumimoji="1" lang="ja-JP" altLang="en-US" sz="900" dirty="0" smtClean="0"/>
              <a:t>億円</a:t>
            </a:r>
            <a:endParaRPr kumimoji="1" lang="ja-JP" altLang="en-US" sz="900" dirty="0"/>
          </a:p>
        </p:txBody>
      </p:sp>
      <p:pic>
        <p:nvPicPr>
          <p:cNvPr id="13" name="図 12"/>
          <p:cNvPicPr>
            <a:picLocks noChangeAspect="1"/>
          </p:cNvPicPr>
          <p:nvPr/>
        </p:nvPicPr>
        <p:blipFill>
          <a:blip r:embed="rId3"/>
          <a:stretch>
            <a:fillRect/>
          </a:stretch>
        </p:blipFill>
        <p:spPr>
          <a:xfrm>
            <a:off x="6451543" y="776707"/>
            <a:ext cx="2894776" cy="1212133"/>
          </a:xfrm>
          <a:prstGeom prst="rect">
            <a:avLst/>
          </a:prstGeom>
        </p:spPr>
      </p:pic>
      <p:graphicFrame>
        <p:nvGraphicFramePr>
          <p:cNvPr id="44" name="グラフ 43"/>
          <p:cNvGraphicFramePr/>
          <p:nvPr>
            <p:extLst/>
          </p:nvPr>
        </p:nvGraphicFramePr>
        <p:xfrm>
          <a:off x="698120" y="3993523"/>
          <a:ext cx="5870952" cy="2813065"/>
        </p:xfrm>
        <a:graphic>
          <a:graphicData uri="http://schemas.openxmlformats.org/drawingml/2006/chart">
            <c:chart xmlns:c="http://schemas.openxmlformats.org/drawingml/2006/chart" xmlns:r="http://schemas.openxmlformats.org/officeDocument/2006/relationships" r:id="rId4"/>
          </a:graphicData>
        </a:graphic>
      </p:graphicFrame>
      <p:sp>
        <p:nvSpPr>
          <p:cNvPr id="45" name="テキスト ボックス 44"/>
          <p:cNvSpPr txBox="1"/>
          <p:nvPr/>
        </p:nvSpPr>
        <p:spPr>
          <a:xfrm>
            <a:off x="4926922" y="652048"/>
            <a:ext cx="138691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今後</a:t>
            </a:r>
            <a:r>
              <a:rPr kumimoji="1" lang="ja-JP" altLang="en-US" sz="1200" dirty="0" smtClean="0">
                <a:latin typeface="Meiryo UI" panose="020B0604030504040204" pitchFamily="50" charset="-128"/>
                <a:ea typeface="Meiryo UI" panose="020B0604030504040204" pitchFamily="50" charset="-128"/>
              </a:rPr>
              <a:t>の見込み＞</a:t>
            </a:r>
            <a:endParaRPr kumimoji="1" lang="ja-JP" altLang="en-US" sz="12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4887199" y="4200864"/>
            <a:ext cx="1601721" cy="446276"/>
          </a:xfrm>
          <a:prstGeom prst="rect">
            <a:avLst/>
          </a:prstGeom>
          <a:noFill/>
        </p:spPr>
        <p:txBody>
          <a:bodyPr wrap="none" rtlCol="0">
            <a:spAutoFit/>
          </a:bodyPr>
          <a:lstStyle/>
          <a:p>
            <a:pPr algn="ctr"/>
            <a:r>
              <a:rPr kumimoji="1" lang="ja-JP" altLang="en-US" sz="1200" b="1" u="sng" dirty="0" smtClean="0">
                <a:latin typeface="Meiryo UI" panose="020B0604030504040204" pitchFamily="50" charset="-128"/>
                <a:ea typeface="Meiryo UI" panose="020B0604030504040204" pitchFamily="50" charset="-128"/>
              </a:rPr>
              <a:t>総額</a:t>
            </a:r>
            <a:r>
              <a:rPr kumimoji="1" lang="en-US" altLang="ja-JP" sz="1200" b="1" u="sng" dirty="0" smtClean="0">
                <a:latin typeface="Meiryo UI" panose="020B0604030504040204" pitchFamily="50" charset="-128"/>
                <a:ea typeface="Meiryo UI" panose="020B0604030504040204" pitchFamily="50" charset="-128"/>
              </a:rPr>
              <a:t>1</a:t>
            </a:r>
            <a:r>
              <a:rPr kumimoji="1" lang="ja-JP" altLang="en-US" sz="1200" b="1" u="sng" dirty="0" smtClean="0">
                <a:latin typeface="Meiryo UI" panose="020B0604030504040204" pitchFamily="50" charset="-128"/>
                <a:ea typeface="Meiryo UI" panose="020B0604030504040204" pitchFamily="50" charset="-128"/>
              </a:rPr>
              <a:t>兆</a:t>
            </a:r>
            <a:r>
              <a:rPr lang="en-US" altLang="ja-JP" sz="1200" b="1" u="sng" dirty="0" smtClean="0">
                <a:latin typeface="Meiryo UI" panose="020B0604030504040204" pitchFamily="50" charset="-128"/>
                <a:ea typeface="Meiryo UI" panose="020B0604030504040204" pitchFamily="50" charset="-128"/>
              </a:rPr>
              <a:t>1,736</a:t>
            </a:r>
            <a:r>
              <a:rPr kumimoji="1" lang="ja-JP" altLang="en-US" sz="1200" b="1" u="sng" dirty="0" smtClean="0">
                <a:latin typeface="Meiryo UI" panose="020B0604030504040204" pitchFamily="50" charset="-128"/>
                <a:ea typeface="Meiryo UI" panose="020B0604030504040204" pitchFamily="50" charset="-128"/>
              </a:rPr>
              <a:t>億円</a:t>
            </a:r>
            <a:endParaRPr kumimoji="1" lang="en-US" altLang="ja-JP" sz="1200" b="1" u="sng" dirty="0" smtClean="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年平均約</a:t>
            </a:r>
            <a:r>
              <a:rPr lang="en-US" altLang="ja-JP" sz="1100" b="1" dirty="0" smtClean="0">
                <a:latin typeface="Meiryo UI" panose="020B0604030504040204" pitchFamily="50" charset="-128"/>
                <a:ea typeface="Meiryo UI" panose="020B0604030504040204" pitchFamily="50" charset="-128"/>
              </a:rPr>
              <a:t>533</a:t>
            </a:r>
            <a:r>
              <a:rPr lang="ja-JP" altLang="en-US" sz="1100" b="1" dirty="0" smtClean="0">
                <a:latin typeface="Meiryo UI" panose="020B0604030504040204" pitchFamily="50" charset="-128"/>
                <a:ea typeface="Meiryo UI" panose="020B0604030504040204" pitchFamily="50" charset="-128"/>
              </a:rPr>
              <a:t>億円）</a:t>
            </a:r>
            <a:endParaRPr lang="en-US" altLang="ja-JP" sz="1100" b="1"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574575" y="2631252"/>
            <a:ext cx="2484000" cy="2031325"/>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今後</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年で、大阪府は約</a:t>
            </a:r>
            <a:r>
              <a:rPr lang="en-US" altLang="ja-JP" sz="1400" dirty="0" smtClean="0">
                <a:latin typeface="Meiryo UI" panose="020B0604030504040204" pitchFamily="50" charset="-128"/>
                <a:ea typeface="Meiryo UI" panose="020B0604030504040204" pitchFamily="50" charset="-128"/>
              </a:rPr>
              <a:t>2,400</a:t>
            </a:r>
            <a:r>
              <a:rPr lang="ja-JP" altLang="en-US" sz="1400" dirty="0" smtClean="0">
                <a:latin typeface="Meiryo UI" panose="020B0604030504040204" pitchFamily="50" charset="-128"/>
                <a:ea typeface="Meiryo UI" panose="020B0604030504040204" pitchFamily="50" charset="-128"/>
              </a:rPr>
              <a:t>億円、大阪市は約</a:t>
            </a:r>
            <a:r>
              <a:rPr lang="en-US" altLang="ja-JP" sz="1400" dirty="0" smtClean="0">
                <a:latin typeface="Meiryo UI" panose="020B0604030504040204" pitchFamily="50" charset="-128"/>
                <a:ea typeface="Meiryo UI" panose="020B0604030504040204" pitchFamily="50" charset="-128"/>
              </a:rPr>
              <a:t>5,300</a:t>
            </a:r>
            <a:r>
              <a:rPr lang="ja-JP" altLang="en-US" sz="1400" dirty="0" smtClean="0">
                <a:latin typeface="Meiryo UI" panose="020B0604030504040204" pitchFamily="50" charset="-128"/>
                <a:ea typeface="Meiryo UI" panose="020B0604030504040204" pitchFamily="50" charset="-128"/>
              </a:rPr>
              <a:t>憶円の建設投資を見込んでいる。</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smtClean="0">
                <a:latin typeface="Meiryo UI" panose="020B0604030504040204" pitchFamily="50" charset="-128"/>
                <a:ea typeface="Meiryo UI" panose="020B0604030504040204" pitchFamily="50" charset="-128"/>
              </a:rPr>
              <a:t>2050</a:t>
            </a:r>
            <a:r>
              <a:rPr lang="ja-JP" altLang="en-US" sz="1400" dirty="0" smtClean="0">
                <a:latin typeface="Meiryo UI" panose="020B0604030504040204" pitchFamily="50" charset="-128"/>
                <a:ea typeface="Meiryo UI" panose="020B0604030504040204" pitchFamily="50" charset="-128"/>
              </a:rPr>
              <a:t>年前後からは、管路（土木）を含む更新需要はさらに高まっていく（上図：大阪府の例）</a:t>
            </a:r>
            <a:endParaRPr kumimoji="1" lang="ja-JP" altLang="en-US" sz="1400" dirty="0">
              <a:latin typeface="Meiryo UI" panose="020B0604030504040204" pitchFamily="50" charset="-128"/>
              <a:ea typeface="Meiryo UI" panose="020B0604030504040204" pitchFamily="50" charset="-128"/>
            </a:endParaRPr>
          </a:p>
        </p:txBody>
      </p:sp>
      <p:cxnSp>
        <p:nvCxnSpPr>
          <p:cNvPr id="49" name="直線矢印コネクタ 48"/>
          <p:cNvCxnSpPr/>
          <p:nvPr/>
        </p:nvCxnSpPr>
        <p:spPr>
          <a:xfrm>
            <a:off x="4874941" y="1988840"/>
            <a:ext cx="720000" cy="0"/>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761624" y="4781756"/>
            <a:ext cx="1178528" cy="523220"/>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10</a:t>
            </a:r>
            <a:r>
              <a:rPr kumimoji="1" lang="ja-JP" altLang="en-US" sz="1100" b="1" dirty="0" smtClean="0">
                <a:latin typeface="Meiryo UI" panose="020B0604030504040204" pitchFamily="50" charset="-128"/>
                <a:ea typeface="Meiryo UI" panose="020B0604030504040204" pitchFamily="50" charset="-128"/>
              </a:rPr>
              <a:t>ヵ年計画＞</a:t>
            </a:r>
            <a:endParaRPr kumimoji="1" lang="en-US" altLang="ja-JP" sz="1100" b="1" dirty="0" smtClean="0">
              <a:latin typeface="Meiryo UI" panose="020B0604030504040204" pitchFamily="50" charset="-128"/>
              <a:ea typeface="Meiryo UI" panose="020B0604030504040204" pitchFamily="50" charset="-128"/>
            </a:endParaRPr>
          </a:p>
          <a:p>
            <a:pPr algn="ctr"/>
            <a:endParaRPr lang="en-US" altLang="ja-JP" sz="600" b="1" dirty="0" smtClean="0">
              <a:latin typeface="Meiryo UI" panose="020B0604030504040204" pitchFamily="50" charset="-128"/>
              <a:ea typeface="Meiryo UI" panose="020B0604030504040204" pitchFamily="50" charset="-128"/>
            </a:endParaRPr>
          </a:p>
          <a:p>
            <a:pPr algn="ctr"/>
            <a:r>
              <a:rPr lang="en-US" altLang="ja-JP" sz="1100" b="1" dirty="0" smtClean="0">
                <a:latin typeface="Meiryo UI" panose="020B0604030504040204" pitchFamily="50" charset="-128"/>
                <a:ea typeface="Meiryo UI" panose="020B0604030504040204" pitchFamily="50" charset="-128"/>
              </a:rPr>
              <a:t>5,328</a:t>
            </a:r>
            <a:r>
              <a:rPr lang="ja-JP" altLang="en-US" sz="1100" b="1" dirty="0" smtClean="0">
                <a:latin typeface="Meiryo UI" panose="020B0604030504040204" pitchFamily="50" charset="-128"/>
                <a:ea typeface="Meiryo UI" panose="020B0604030504040204" pitchFamily="50" charset="-128"/>
              </a:rPr>
              <a:t>億円</a:t>
            </a:r>
            <a:endParaRPr lang="en-US" altLang="ja-JP" sz="1100" b="1" dirty="0">
              <a:latin typeface="Meiryo UI" panose="020B0604030504040204" pitchFamily="50" charset="-128"/>
              <a:ea typeface="Meiryo UI" panose="020B0604030504040204" pitchFamily="50" charset="-128"/>
            </a:endParaRPr>
          </a:p>
        </p:txBody>
      </p:sp>
      <p:cxnSp>
        <p:nvCxnSpPr>
          <p:cNvPr id="52" name="直線矢印コネクタ 51"/>
          <p:cNvCxnSpPr/>
          <p:nvPr/>
        </p:nvCxnSpPr>
        <p:spPr>
          <a:xfrm>
            <a:off x="4818835" y="4739204"/>
            <a:ext cx="720000" cy="0"/>
          </a:xfrm>
          <a:prstGeom prst="straightConnector1">
            <a:avLst/>
          </a:prstGeom>
          <a:ln w="2857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4823875" y="729578"/>
            <a:ext cx="0" cy="30243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1115616" y="4077072"/>
            <a:ext cx="3708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820028" y="4077072"/>
            <a:ext cx="15840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4815320" y="3933056"/>
            <a:ext cx="0" cy="280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044891" y="4203672"/>
            <a:ext cx="1628972" cy="446276"/>
          </a:xfrm>
          <a:prstGeom prst="rect">
            <a:avLst/>
          </a:prstGeom>
          <a:noFill/>
        </p:spPr>
        <p:txBody>
          <a:bodyPr wrap="none" rtlCol="0">
            <a:spAutoFit/>
          </a:bodyPr>
          <a:lstStyle/>
          <a:p>
            <a:pPr algn="ctr"/>
            <a:r>
              <a:rPr kumimoji="1" lang="ja-JP" altLang="en-US" sz="1200" b="1" u="sng" dirty="0" smtClean="0">
                <a:latin typeface="Meiryo UI" panose="020B0604030504040204" pitchFamily="50" charset="-128"/>
                <a:ea typeface="Meiryo UI" panose="020B0604030504040204" pitchFamily="50" charset="-128"/>
              </a:rPr>
              <a:t>総額約</a:t>
            </a:r>
            <a:r>
              <a:rPr kumimoji="1" lang="en-US" altLang="ja-JP" sz="1200" b="1" u="sng" dirty="0" smtClean="0">
                <a:latin typeface="Meiryo UI" panose="020B0604030504040204" pitchFamily="50" charset="-128"/>
                <a:ea typeface="Meiryo UI" panose="020B0604030504040204" pitchFamily="50" charset="-128"/>
              </a:rPr>
              <a:t>2</a:t>
            </a:r>
            <a:r>
              <a:rPr kumimoji="1" lang="ja-JP" altLang="en-US" sz="1200" b="1" u="sng" dirty="0" smtClean="0">
                <a:latin typeface="Meiryo UI" panose="020B0604030504040204" pitchFamily="50" charset="-128"/>
                <a:ea typeface="Meiryo UI" panose="020B0604030504040204" pitchFamily="50" charset="-128"/>
              </a:rPr>
              <a:t>兆</a:t>
            </a:r>
            <a:r>
              <a:rPr kumimoji="1" lang="en-US" altLang="ja-JP" sz="1200" b="1" u="sng" dirty="0" smtClean="0">
                <a:latin typeface="Meiryo UI" panose="020B0604030504040204" pitchFamily="50" charset="-128"/>
                <a:ea typeface="Meiryo UI" panose="020B0604030504040204" pitchFamily="50" charset="-128"/>
              </a:rPr>
              <a:t>2000</a:t>
            </a:r>
            <a:r>
              <a:rPr kumimoji="1" lang="ja-JP" altLang="en-US" sz="1200" b="1" u="sng" dirty="0" smtClean="0">
                <a:latin typeface="Meiryo UI" panose="020B0604030504040204" pitchFamily="50" charset="-128"/>
                <a:ea typeface="Meiryo UI" panose="020B0604030504040204" pitchFamily="50" charset="-128"/>
              </a:rPr>
              <a:t>億円</a:t>
            </a:r>
            <a:endParaRPr kumimoji="1" lang="en-US" altLang="ja-JP" sz="1200" b="1" u="sng"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（年</a:t>
            </a:r>
            <a:r>
              <a:rPr lang="ja-JP" altLang="en-US" sz="1100" b="1" dirty="0" smtClean="0">
                <a:latin typeface="Meiryo UI" panose="020B0604030504040204" pitchFamily="50" charset="-128"/>
                <a:ea typeface="Meiryo UI" panose="020B0604030504040204" pitchFamily="50" charset="-128"/>
              </a:rPr>
              <a:t>平均約</a:t>
            </a:r>
            <a:r>
              <a:rPr lang="en-US" altLang="ja-JP" sz="1100" b="1" dirty="0" smtClean="0">
                <a:latin typeface="Meiryo UI" panose="020B0604030504040204" pitchFamily="50" charset="-128"/>
                <a:ea typeface="Meiryo UI" panose="020B0604030504040204" pitchFamily="50" charset="-128"/>
              </a:rPr>
              <a:t>400</a:t>
            </a:r>
            <a:r>
              <a:rPr lang="ja-JP" altLang="en-US" sz="1100" b="1" dirty="0" smtClean="0">
                <a:latin typeface="Meiryo UI" panose="020B0604030504040204" pitchFamily="50" charset="-128"/>
                <a:ea typeface="Meiryo UI" panose="020B0604030504040204" pitchFamily="50" charset="-128"/>
              </a:rPr>
              <a:t>億円</a:t>
            </a:r>
            <a:r>
              <a:rPr lang="ja-JP" altLang="en-US" sz="1100" b="1" dirty="0">
                <a:latin typeface="Meiryo UI" panose="020B0604030504040204" pitchFamily="50" charset="-128"/>
                <a:ea typeface="Meiryo UI" panose="020B0604030504040204" pitchFamily="50" charset="-128"/>
              </a:rPr>
              <a:t>）</a:t>
            </a:r>
            <a:endParaRPr kumimoji="1" lang="en-US" altLang="ja-JP"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900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787335" y="6381328"/>
            <a:ext cx="2133600" cy="365125"/>
          </a:xfrm>
        </p:spPr>
        <p:txBody>
          <a:bodyPr/>
          <a:lstStyle/>
          <a:p>
            <a:fld id="{FF288DD7-173D-4F28-AC6B-0C9397949D1E}" type="slidenum">
              <a:rPr kumimoji="1" lang="ja-JP" altLang="en-US" smtClean="0"/>
              <a:t>22</a:t>
            </a:fld>
            <a:endParaRPr kumimoji="1" lang="ja-JP" altLang="en-US"/>
          </a:p>
        </p:txBody>
      </p:sp>
      <p:sp>
        <p:nvSpPr>
          <p:cNvPr id="4" name="テキスト ボックス 3">
            <a:extLst>
              <a:ext uri="{FF2B5EF4-FFF2-40B4-BE49-F238E27FC236}">
                <a16:creationId xmlns:a16="http://schemas.microsoft.com/office/drawing/2014/main" xmlns="" id="{B2DC1139-A2ED-44A8-A6B0-52E2A75082B3}"/>
              </a:ext>
            </a:extLst>
          </p:cNvPr>
          <p:cNvSpPr txBox="1"/>
          <p:nvPr/>
        </p:nvSpPr>
        <p:spPr>
          <a:xfrm>
            <a:off x="2663788" y="116630"/>
            <a:ext cx="346601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下水道事業に</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かかる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起債</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残高</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590230" y="2240553"/>
            <a:ext cx="2483373" cy="461665"/>
          </a:xfrm>
          <a:prstGeom prst="rect">
            <a:avLst/>
          </a:prstGeom>
          <a:noFill/>
        </p:spPr>
        <p:txBody>
          <a:bodyPr wrap="none" rtlCol="0">
            <a:spAutoFit/>
          </a:bodyPr>
          <a:lstStyle/>
          <a:p>
            <a:pPr algn="ctr"/>
            <a:r>
              <a:rPr lang="ja-JP" altLang="en-US" sz="1200" b="1" dirty="0" smtClean="0">
                <a:latin typeface="Meiryo UI" panose="020B0604030504040204" pitchFamily="50" charset="-128"/>
                <a:ea typeface="Meiryo UI" panose="020B0604030504040204" pitchFamily="50" charset="-128"/>
              </a:rPr>
              <a:t>主要流域</a:t>
            </a:r>
            <a:r>
              <a:rPr lang="ja-JP" altLang="en-US" sz="1200" b="1" dirty="0">
                <a:latin typeface="Meiryo UI" panose="020B0604030504040204" pitchFamily="50" charset="-128"/>
                <a:ea typeface="Meiryo UI" panose="020B0604030504040204" pitchFamily="50" charset="-128"/>
              </a:rPr>
              <a:t>下</a:t>
            </a:r>
            <a:r>
              <a:rPr lang="ja-JP" altLang="en-US" sz="1200" b="1" dirty="0" smtClean="0">
                <a:latin typeface="Meiryo UI" panose="020B0604030504040204" pitchFamily="50" charset="-128"/>
                <a:ea typeface="Meiryo UI" panose="020B0604030504040204" pitchFamily="50" charset="-128"/>
              </a:rPr>
              <a:t>水道</a:t>
            </a:r>
            <a:r>
              <a:rPr lang="ja-JP" altLang="en-US" sz="1200" b="1" dirty="0">
                <a:latin typeface="Meiryo UI" panose="020B0604030504040204" pitchFamily="50" charset="-128"/>
                <a:ea typeface="Meiryo UI" panose="020B0604030504040204" pitchFamily="50" charset="-128"/>
              </a:rPr>
              <a:t>事</a:t>
            </a:r>
            <a:r>
              <a:rPr lang="ja-JP" altLang="en-US" sz="1200" b="1" dirty="0" smtClean="0">
                <a:latin typeface="Meiryo UI" panose="020B0604030504040204" pitchFamily="50" charset="-128"/>
                <a:ea typeface="Meiryo UI" panose="020B0604030504040204" pitchFamily="50" charset="-128"/>
              </a:rPr>
              <a:t>業者の</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処理区内人口一人当たり</a:t>
            </a:r>
            <a:r>
              <a:rPr lang="ja-JP" altLang="en-US" sz="1200" b="1" dirty="0">
                <a:latin typeface="Meiryo UI" panose="020B0604030504040204" pitchFamily="50" charset="-128"/>
                <a:ea typeface="Meiryo UI" panose="020B0604030504040204" pitchFamily="50" charset="-128"/>
              </a:rPr>
              <a:t>起債</a:t>
            </a:r>
            <a:r>
              <a:rPr lang="ja-JP" altLang="en-US" sz="1200" b="1" dirty="0" smtClean="0">
                <a:latin typeface="Meiryo UI" panose="020B0604030504040204" pitchFamily="50" charset="-128"/>
                <a:ea typeface="Meiryo UI" panose="020B0604030504040204" pitchFamily="50" charset="-128"/>
              </a:rPr>
              <a:t>残高</a:t>
            </a:r>
            <a:endParaRPr lang="en-US" altLang="ja-JP" sz="1200" b="1"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35606" y="6309320"/>
            <a:ext cx="3313728" cy="415498"/>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出典：地方公営企業法適用団体　地方公営企業年鑑</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神奈川県、愛知県、兵庫県</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各団体の</a:t>
            </a:r>
            <a:r>
              <a:rPr kumimoji="1" lang="ja-JP" altLang="en-US" sz="1050" dirty="0" smtClean="0">
                <a:latin typeface="Meiryo UI" panose="020B0604030504040204" pitchFamily="50" charset="-128"/>
                <a:ea typeface="Meiryo UI" panose="020B0604030504040204" pitchFamily="50" charset="-128"/>
              </a:rPr>
              <a:t>公表</a:t>
            </a:r>
            <a:r>
              <a:rPr lang="ja-JP" altLang="en-US" sz="1050" dirty="0" smtClean="0">
                <a:latin typeface="Meiryo UI" panose="020B0604030504040204" pitchFamily="50" charset="-128"/>
                <a:ea typeface="Meiryo UI" panose="020B0604030504040204" pitchFamily="50" charset="-128"/>
              </a:rPr>
              <a:t>資料</a:t>
            </a:r>
            <a:endParaRPr kumimoji="1" lang="ja-JP" altLang="en-US" sz="105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21776" y="1025665"/>
            <a:ext cx="7296909"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起債</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年度末現在高は、大阪府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億円、大阪市が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4,814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処理区人口あたりではそれぞれ</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千円に及び、改革を加速させ、着実な償還を進めていく必要がある。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p:nvPr>
            <p:extLst>
              <p:ext uri="{D42A27DB-BD31-4B8C-83A1-F6EECF244321}">
                <p14:modId xmlns:p14="http://schemas.microsoft.com/office/powerpoint/2010/main" val="2244220731"/>
              </p:ext>
            </p:extLst>
          </p:nvPr>
        </p:nvGraphicFramePr>
        <p:xfrm>
          <a:off x="959526" y="2781994"/>
          <a:ext cx="3329446" cy="3127213"/>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1080870" y="2551253"/>
            <a:ext cx="466794" cy="261610"/>
          </a:xfrm>
          <a:prstGeom prst="rect">
            <a:avLst/>
          </a:prstGeom>
          <a:noFill/>
        </p:spPr>
        <p:txBody>
          <a:bodyPr wrap="none" rtlCol="0">
            <a:spAutoFit/>
          </a:bodyPr>
          <a:lstStyle/>
          <a:p>
            <a:r>
              <a:rPr kumimoji="1" lang="ja-JP" altLang="en-US" sz="1100" dirty="0" smtClean="0"/>
              <a:t>（円）</a:t>
            </a:r>
            <a:endParaRPr kumimoji="1" lang="ja-JP" altLang="en-US" sz="1100" dirty="0"/>
          </a:p>
        </p:txBody>
      </p:sp>
      <p:sp>
        <p:nvSpPr>
          <p:cNvPr id="20" name="テキスト ボックス 19"/>
          <p:cNvSpPr txBox="1"/>
          <p:nvPr/>
        </p:nvSpPr>
        <p:spPr>
          <a:xfrm>
            <a:off x="5569564" y="2240553"/>
            <a:ext cx="2483373" cy="461665"/>
          </a:xfrm>
          <a:prstGeom prst="rect">
            <a:avLst/>
          </a:prstGeom>
          <a:noFill/>
        </p:spPr>
        <p:txBody>
          <a:bodyPr wrap="none" rtlCol="0">
            <a:spAutoFit/>
          </a:bodyPr>
          <a:lstStyle/>
          <a:p>
            <a:pPr algn="ctr"/>
            <a:r>
              <a:rPr lang="ja-JP" altLang="en-US" sz="1200" b="1" dirty="0" smtClean="0">
                <a:latin typeface="Meiryo UI" panose="020B0604030504040204" pitchFamily="50" charset="-128"/>
                <a:ea typeface="Meiryo UI" panose="020B0604030504040204" pitchFamily="50" charset="-128"/>
              </a:rPr>
              <a:t>主要公共下水道</a:t>
            </a:r>
            <a:r>
              <a:rPr lang="ja-JP" altLang="en-US" sz="1200" b="1" dirty="0">
                <a:latin typeface="Meiryo UI" panose="020B0604030504040204" pitchFamily="50" charset="-128"/>
                <a:ea typeface="Meiryo UI" panose="020B0604030504040204" pitchFamily="50" charset="-128"/>
              </a:rPr>
              <a:t>事</a:t>
            </a:r>
            <a:r>
              <a:rPr lang="ja-JP" altLang="en-US" sz="1200" b="1" dirty="0" smtClean="0">
                <a:latin typeface="Meiryo UI" panose="020B0604030504040204" pitchFamily="50" charset="-128"/>
                <a:ea typeface="Meiryo UI" panose="020B0604030504040204" pitchFamily="50" charset="-128"/>
              </a:rPr>
              <a:t>業者の</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処理区内人口一人当たり</a:t>
            </a:r>
            <a:r>
              <a:rPr lang="ja-JP" altLang="en-US" sz="1200" b="1" dirty="0">
                <a:latin typeface="Meiryo UI" panose="020B0604030504040204" pitchFamily="50" charset="-128"/>
                <a:ea typeface="Meiryo UI" panose="020B0604030504040204" pitchFamily="50" charset="-128"/>
              </a:rPr>
              <a:t>起債</a:t>
            </a:r>
            <a:r>
              <a:rPr lang="ja-JP" altLang="en-US" sz="1200" b="1" dirty="0" smtClean="0">
                <a:latin typeface="Meiryo UI" panose="020B0604030504040204" pitchFamily="50" charset="-128"/>
                <a:ea typeface="Meiryo UI" panose="020B0604030504040204" pitchFamily="50" charset="-128"/>
              </a:rPr>
              <a:t>残高</a:t>
            </a:r>
            <a:endParaRPr lang="en-US" altLang="ja-JP" sz="1200" b="1" dirty="0" smtClean="0">
              <a:latin typeface="Meiryo UI" panose="020B0604030504040204" pitchFamily="50" charset="-128"/>
              <a:ea typeface="Meiryo UI" panose="020B0604030504040204" pitchFamily="50" charset="-128"/>
            </a:endParaRPr>
          </a:p>
        </p:txBody>
      </p:sp>
      <p:graphicFrame>
        <p:nvGraphicFramePr>
          <p:cNvPr id="21" name="グラフ 20"/>
          <p:cNvGraphicFramePr/>
          <p:nvPr>
            <p:extLst>
              <p:ext uri="{D42A27DB-BD31-4B8C-83A1-F6EECF244321}">
                <p14:modId xmlns:p14="http://schemas.microsoft.com/office/powerpoint/2010/main" val="1094747059"/>
              </p:ext>
            </p:extLst>
          </p:nvPr>
        </p:nvGraphicFramePr>
        <p:xfrm>
          <a:off x="4938859" y="2781994"/>
          <a:ext cx="3377557" cy="3127213"/>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5185326" y="2551253"/>
            <a:ext cx="466794" cy="261610"/>
          </a:xfrm>
          <a:prstGeom prst="rect">
            <a:avLst/>
          </a:prstGeom>
          <a:noFill/>
        </p:spPr>
        <p:txBody>
          <a:bodyPr wrap="none" rtlCol="0">
            <a:spAutoFit/>
          </a:bodyPr>
          <a:lstStyle/>
          <a:p>
            <a:r>
              <a:rPr kumimoji="1" lang="ja-JP" altLang="en-US" sz="1100" dirty="0" smtClean="0"/>
              <a:t>（円）</a:t>
            </a:r>
            <a:endParaRPr kumimoji="1" lang="ja-JP" altLang="en-US" sz="1100" dirty="0"/>
          </a:p>
        </p:txBody>
      </p:sp>
    </p:spTree>
    <p:extLst>
      <p:ext uri="{BB962C8B-B14F-4D97-AF65-F5344CB8AC3E}">
        <p14:creationId xmlns:p14="http://schemas.microsoft.com/office/powerpoint/2010/main" val="314605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8"/>
          <p:cNvSpPr txBox="1">
            <a:spLocks noChangeArrowheads="1"/>
          </p:cNvSpPr>
          <p:nvPr/>
        </p:nvSpPr>
        <p:spPr bwMode="auto">
          <a:xfrm>
            <a:off x="1547664" y="658446"/>
            <a:ext cx="5945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smtClean="0">
                <a:latin typeface="Meiryo UI" pitchFamily="50" charset="-128"/>
                <a:ea typeface="Meiryo UI" pitchFamily="50" charset="-128"/>
                <a:cs typeface="Meiryo UI" pitchFamily="50" charset="-128"/>
              </a:rPr>
              <a:t>第３章</a:t>
            </a:r>
            <a:r>
              <a:rPr lang="ja-JP" altLang="en-US" sz="2800" b="1" dirty="0">
                <a:latin typeface="Meiryo UI" pitchFamily="50" charset="-128"/>
                <a:ea typeface="Meiryo UI" pitchFamily="50" charset="-128"/>
                <a:cs typeface="Meiryo UI" pitchFamily="50" charset="-128"/>
              </a:rPr>
              <a:t>　民間活用による運営の</a:t>
            </a:r>
            <a:r>
              <a:rPr lang="ja-JP" altLang="en-US" sz="2800" b="1" dirty="0" smtClean="0">
                <a:latin typeface="Meiryo UI" pitchFamily="50" charset="-128"/>
                <a:ea typeface="Meiryo UI" pitchFamily="50" charset="-128"/>
                <a:cs typeface="Meiryo UI" pitchFamily="50" charset="-128"/>
              </a:rPr>
              <a:t>最適化</a:t>
            </a:r>
            <a:endParaRPr lang="ja-JP" altLang="en-US" sz="2800" b="1"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1115616" y="2060848"/>
            <a:ext cx="7000179" cy="3970318"/>
          </a:xfrm>
          <a:prstGeom prst="rect">
            <a:avLst/>
          </a:prstGeom>
          <a:noFill/>
        </p:spPr>
        <p:txBody>
          <a:bodyPr wrap="square" rtlCol="0">
            <a:spAutoFit/>
          </a:bodyPr>
          <a:lstStyle/>
          <a:p>
            <a:pPr marL="342900" indent="-342900">
              <a:buFont typeface="+mj-lt"/>
              <a:buAutoNum type="arabicPeriod"/>
            </a:pPr>
            <a:r>
              <a:rPr lang="ja-JP" altLang="en-US" dirty="0">
                <a:latin typeface="Meiryo UI" panose="020B0604030504040204" pitchFamily="50" charset="-128"/>
                <a:ea typeface="Meiryo UI" panose="020B0604030504040204" pitchFamily="50" charset="-128"/>
                <a:cs typeface="Meiryo UI" panose="020B0604030504040204" pitchFamily="50" charset="-128"/>
              </a:rPr>
              <a:t>下水道事業の民間活用策については、指定管理や包括委託、</a:t>
            </a:r>
            <a:r>
              <a:rPr lang="en-US" altLang="ja-JP" dirty="0">
                <a:latin typeface="Meiryo UI" panose="020B0604030504040204" pitchFamily="50" charset="-128"/>
                <a:ea typeface="Meiryo UI" panose="020B0604030504040204" pitchFamily="50" charset="-128"/>
                <a:cs typeface="Meiryo UI" panose="020B0604030504040204" pitchFamily="50" charset="-128"/>
              </a:rPr>
              <a:t>PFI</a:t>
            </a:r>
            <a:r>
              <a:rPr lang="ja-JP" altLang="en-US" dirty="0">
                <a:latin typeface="Meiryo UI" panose="020B0604030504040204" pitchFamily="50" charset="-128"/>
                <a:ea typeface="Meiryo UI" panose="020B0604030504040204" pitchFamily="50" charset="-128"/>
                <a:cs typeface="Meiryo UI" panose="020B0604030504040204" pitchFamily="50" charset="-128"/>
              </a:rPr>
              <a:t>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DBO</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コンセッション方式など</a:t>
            </a:r>
            <a:r>
              <a:rPr lang="ja-JP" altLang="en-US" dirty="0">
                <a:latin typeface="Meiryo UI" panose="020B0604030504040204" pitchFamily="50" charset="-128"/>
                <a:ea typeface="Meiryo UI" panose="020B0604030504040204" pitchFamily="50" charset="-128"/>
                <a:cs typeface="Meiryo UI" panose="020B0604030504040204" pitchFamily="50" charset="-128"/>
              </a:rPr>
              <a:t>、様々なバリエーションがある。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dirty="0">
                <a:latin typeface="Meiryo UI" panose="020B0604030504040204" pitchFamily="50" charset="-128"/>
                <a:ea typeface="Meiryo UI" panose="020B0604030504040204" pitchFamily="50" charset="-128"/>
                <a:cs typeface="Meiryo UI" panose="020B0604030504040204" pitchFamily="50" charset="-128"/>
              </a:rPr>
              <a:t>と大阪市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でも、</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これまでも</a:t>
            </a:r>
            <a:r>
              <a:rPr lang="en-US" altLang="ja-JP" dirty="0">
                <a:latin typeface="Meiryo UI" panose="020B0604030504040204" pitchFamily="50" charset="-128"/>
                <a:ea typeface="Meiryo UI" panose="020B0604030504040204" pitchFamily="50" charset="-128"/>
                <a:cs typeface="Meiryo UI" panose="020B0604030504040204" pitchFamily="50" charset="-128"/>
              </a:rPr>
              <a:t>PFI</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や包括</a:t>
            </a:r>
            <a:r>
              <a:rPr lang="ja-JP" altLang="en-US" dirty="0">
                <a:latin typeface="Meiryo UI" panose="020B0604030504040204" pitchFamily="50" charset="-128"/>
                <a:ea typeface="Meiryo UI" panose="020B0604030504040204" pitchFamily="50" charset="-128"/>
                <a:cs typeface="Meiryo UI" panose="020B0604030504040204" pitchFamily="50" charset="-128"/>
              </a:rPr>
              <a:t>委託の導入など、積極的な民間活用策に取り組んで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きた。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国（国土交通省）は、コンセッション方式の積極的導入を奨励し、すでにコンセッション方式の導入検討を進めている自治体がある（検討中は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自治体。浜松市は</a:t>
            </a:r>
            <a:r>
              <a:rPr lang="ja-JP" altLang="en-US" dirty="0">
                <a:latin typeface="Meiryo UI" panose="020B0604030504040204" pitchFamily="50" charset="-128"/>
                <a:ea typeface="Meiryo UI" panose="020B0604030504040204" pitchFamily="50" charset="-128"/>
                <a:cs typeface="Meiryo UI" panose="020B0604030504040204" pitchFamily="50" charset="-128"/>
              </a:rPr>
              <a:t>一部の処理区で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月から全国初のコンセッション方式をスタート）。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大阪府・市においても、今後ますます更新需要が高まる中、大阪市が先行して検討を始めているコンセッション方式の導入について、大阪府の流域下水道とあわせ、連携して検討を進めていく。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288DD7-173D-4F28-AC6B-0C9397949D1E}" type="slidenum">
              <a:rPr kumimoji="1" lang="ja-JP" altLang="en-US" smtClean="0"/>
              <a:t>23</a:t>
            </a:fld>
            <a:endParaRPr kumimoji="1" lang="ja-JP" altLang="en-US"/>
          </a:p>
        </p:txBody>
      </p:sp>
    </p:spTree>
    <p:extLst>
      <p:ext uri="{BB962C8B-B14F-4D97-AF65-F5344CB8AC3E}">
        <p14:creationId xmlns:p14="http://schemas.microsoft.com/office/powerpoint/2010/main" val="212250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3"/>
          <p:cNvSpPr txBox="1">
            <a:spLocks noChangeArrowheads="1"/>
          </p:cNvSpPr>
          <p:nvPr/>
        </p:nvSpPr>
        <p:spPr bwMode="auto">
          <a:xfrm>
            <a:off x="1187624" y="111366"/>
            <a:ext cx="7215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000" b="1" dirty="0">
                <a:latin typeface="Meiryo UI" pitchFamily="50" charset="-128"/>
                <a:ea typeface="Meiryo UI" pitchFamily="50" charset="-128"/>
                <a:cs typeface="Meiryo UI" pitchFamily="50" charset="-128"/>
              </a:rPr>
              <a:t>下水道事業に</a:t>
            </a:r>
            <a:r>
              <a:rPr lang="ja-JP" altLang="en-US" sz="2000" b="1" dirty="0" smtClean="0">
                <a:latin typeface="Meiryo UI" pitchFamily="50" charset="-128"/>
                <a:ea typeface="Meiryo UI" pitchFamily="50" charset="-128"/>
                <a:cs typeface="Meiryo UI" pitchFamily="50" charset="-128"/>
              </a:rPr>
              <a:t>かかる民間活用等の</a:t>
            </a:r>
            <a:r>
              <a:rPr lang="ja-JP" altLang="en-US" sz="2000" b="1" dirty="0">
                <a:latin typeface="Meiryo UI" pitchFamily="50" charset="-128"/>
                <a:ea typeface="Meiryo UI" pitchFamily="50" charset="-128"/>
                <a:cs typeface="Meiryo UI" pitchFamily="50" charset="-128"/>
              </a:rPr>
              <a:t>取組み状況　（</a:t>
            </a:r>
            <a:r>
              <a:rPr lang="en-US" altLang="ja-JP" sz="2000" b="1" dirty="0">
                <a:latin typeface="Meiryo UI" pitchFamily="50" charset="-128"/>
                <a:ea typeface="Meiryo UI" pitchFamily="50" charset="-128"/>
                <a:cs typeface="Meiryo UI" pitchFamily="50" charset="-128"/>
              </a:rPr>
              <a:t>H27.4</a:t>
            </a:r>
            <a:r>
              <a:rPr lang="ja-JP" altLang="en-US" sz="2000" b="1" dirty="0">
                <a:latin typeface="Meiryo UI" pitchFamily="50" charset="-128"/>
                <a:ea typeface="Meiryo UI" pitchFamily="50" charset="-128"/>
                <a:cs typeface="Meiryo UI" pitchFamily="50" charset="-128"/>
              </a:rPr>
              <a:t>現在）</a:t>
            </a:r>
          </a:p>
        </p:txBody>
      </p:sp>
      <p:sp>
        <p:nvSpPr>
          <p:cNvPr id="5" name="正方形/長方形 4">
            <a:extLst/>
          </p:cNvPr>
          <p:cNvSpPr/>
          <p:nvPr/>
        </p:nvSpPr>
        <p:spPr>
          <a:xfrm>
            <a:off x="659505" y="914400"/>
            <a:ext cx="6611815" cy="162804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sz="1662"/>
          </a:p>
        </p:txBody>
      </p:sp>
      <p:sp>
        <p:nvSpPr>
          <p:cNvPr id="6" name="正方形/長方形 5">
            <a:extLst/>
          </p:cNvPr>
          <p:cNvSpPr/>
          <p:nvPr/>
        </p:nvSpPr>
        <p:spPr>
          <a:xfrm>
            <a:off x="1096189" y="1150328"/>
            <a:ext cx="1695450" cy="1197219"/>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477" dirty="0" smtClean="0">
                <a:latin typeface="Meiryo UI" panose="020B0604030504040204" pitchFamily="50" charset="-128"/>
                <a:ea typeface="Meiryo UI" panose="020B0604030504040204" pitchFamily="50" charset="-128"/>
                <a:cs typeface="Meiryo UI" panose="020B0604030504040204" pitchFamily="50" charset="-128"/>
              </a:rPr>
              <a:t>管路等</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Km</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p:cNvPr>
          <p:cNvSpPr/>
          <p:nvPr/>
        </p:nvSpPr>
        <p:spPr>
          <a:xfrm>
            <a:off x="2788709" y="1150328"/>
            <a:ext cx="4330211" cy="1197219"/>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処理施設（全国約</a:t>
            </a:r>
            <a:r>
              <a:rPr lang="en-US" altLang="ja-JP" sz="1477" dirty="0">
                <a:latin typeface="Meiryo UI" panose="020B0604030504040204" pitchFamily="50" charset="-128"/>
                <a:ea typeface="Meiryo UI" panose="020B0604030504040204" pitchFamily="50" charset="-128"/>
                <a:cs typeface="Meiryo UI" panose="020B0604030504040204" pitchFamily="50" charset="-128"/>
              </a:rPr>
              <a:t>2,200</a:t>
            </a:r>
            <a:r>
              <a:rPr lang="ja-JP" altLang="en-US" sz="1477" dirty="0">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lang="ja-JP" altLang="en-US" sz="14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p:cNvPr>
          <p:cNvSpPr/>
          <p:nvPr/>
        </p:nvSpPr>
        <p:spPr>
          <a:xfrm>
            <a:off x="392805" y="911470"/>
            <a:ext cx="524608" cy="1628043"/>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66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下水道施設</a:t>
            </a:r>
          </a:p>
        </p:txBody>
      </p:sp>
      <p:sp>
        <p:nvSpPr>
          <p:cNvPr id="9" name="正方形/長方形 8">
            <a:extLst/>
          </p:cNvPr>
          <p:cNvSpPr/>
          <p:nvPr/>
        </p:nvSpPr>
        <p:spPr>
          <a:xfrm>
            <a:off x="3027566" y="1547446"/>
            <a:ext cx="1880089" cy="663820"/>
          </a:xfrm>
          <a:prstGeom prst="rect">
            <a:avLst/>
          </a:prstGeom>
          <a:solidFill>
            <a:schemeClr val="bg1"/>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水処理施設</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p:cNvPr>
          <p:cNvSpPr/>
          <p:nvPr/>
        </p:nvSpPr>
        <p:spPr>
          <a:xfrm>
            <a:off x="5039540" y="1547446"/>
            <a:ext cx="1880088" cy="663820"/>
          </a:xfrm>
          <a:prstGeom prst="rect">
            <a:avLst/>
          </a:prstGeom>
          <a:solidFill>
            <a:schemeClr val="bg1"/>
          </a:solidFill>
          <a:ln>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1477" dirty="0">
                <a:latin typeface="Meiryo UI" panose="020B0604030504040204" pitchFamily="50" charset="-128"/>
                <a:ea typeface="Meiryo UI" panose="020B0604030504040204" pitchFamily="50" charset="-128"/>
                <a:cs typeface="Meiryo UI" panose="020B0604030504040204" pitchFamily="50" charset="-128"/>
              </a:rPr>
              <a:t>汚水処理施設</a:t>
            </a:r>
            <a:endParaRPr lang="en-US" altLang="ja-JP" sz="1477" dirty="0">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lang="en-US" altLang="ja-JP" sz="184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p:cNvPr>
          <p:cNvSpPr/>
          <p:nvPr/>
        </p:nvSpPr>
        <p:spPr>
          <a:xfrm>
            <a:off x="5917304" y="1896208"/>
            <a:ext cx="996462" cy="331177"/>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69" dirty="0"/>
              <a:t>下水汚泥</a:t>
            </a:r>
            <a:endParaRPr lang="en-US" altLang="ja-JP" sz="969" dirty="0"/>
          </a:p>
          <a:p>
            <a:pPr algn="ctr">
              <a:defRPr/>
            </a:pPr>
            <a:r>
              <a:rPr lang="ja-JP" altLang="en-US" sz="969" dirty="0"/>
              <a:t>有効利用施設</a:t>
            </a:r>
          </a:p>
        </p:txBody>
      </p:sp>
      <p:sp>
        <p:nvSpPr>
          <p:cNvPr id="12" name="下矢印 11">
            <a:extLst/>
          </p:cNvPr>
          <p:cNvSpPr/>
          <p:nvPr/>
        </p:nvSpPr>
        <p:spPr>
          <a:xfrm>
            <a:off x="1657432" y="2354874"/>
            <a:ext cx="568569" cy="698988"/>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
        <p:nvSpPr>
          <p:cNvPr id="13" name="下矢印 12">
            <a:extLst/>
          </p:cNvPr>
          <p:cNvSpPr/>
          <p:nvPr/>
        </p:nvSpPr>
        <p:spPr>
          <a:xfrm>
            <a:off x="3849647" y="2354874"/>
            <a:ext cx="568569" cy="698988"/>
          </a:xfrm>
          <a:prstGeom prst="down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
        <p:nvSpPr>
          <p:cNvPr id="14" name="下矢印 13">
            <a:extLst/>
          </p:cNvPr>
          <p:cNvSpPr/>
          <p:nvPr/>
        </p:nvSpPr>
        <p:spPr>
          <a:xfrm>
            <a:off x="6589917" y="2246436"/>
            <a:ext cx="199292" cy="79863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p>
        </p:txBody>
      </p:sp>
      <p:sp>
        <p:nvSpPr>
          <p:cNvPr id="15" name="正方形/長方形 14">
            <a:extLst/>
          </p:cNvPr>
          <p:cNvSpPr/>
          <p:nvPr/>
        </p:nvSpPr>
        <p:spPr>
          <a:xfrm>
            <a:off x="1096189" y="3108082"/>
            <a:ext cx="1595804" cy="51288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包括的民間委託</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件</a:t>
            </a:r>
          </a:p>
        </p:txBody>
      </p:sp>
      <p:sp>
        <p:nvSpPr>
          <p:cNvPr id="16" name="正方形/長方形 15">
            <a:extLst/>
          </p:cNvPr>
          <p:cNvSpPr/>
          <p:nvPr/>
        </p:nvSpPr>
        <p:spPr>
          <a:xfrm>
            <a:off x="3284009" y="3108082"/>
            <a:ext cx="1595803" cy="51288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包括的民間委託</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380</a:t>
            </a:r>
            <a:r>
              <a:rPr lang="ja-JP" altLang="en-US" sz="1292"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292"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p:cNvPr>
          <p:cNvSpPr/>
          <p:nvPr/>
        </p:nvSpPr>
        <p:spPr>
          <a:xfrm>
            <a:off x="6052120" y="3108082"/>
            <a:ext cx="1595804" cy="512885"/>
          </a:xfrm>
          <a:prstGeom prst="rect">
            <a:avLst/>
          </a:prstGeom>
          <a:solidFill>
            <a:schemeClr val="accent1"/>
          </a:solidFill>
          <a:ln w="12700">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　</a:t>
            </a:r>
            <a:r>
              <a:rPr lang="en-US" altLang="ja-JP"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DBO</a:t>
            </a: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　</a:t>
            </a:r>
            <a:r>
              <a:rPr lang="en-US" altLang="ja-JP"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件</a:t>
            </a:r>
          </a:p>
        </p:txBody>
      </p:sp>
      <p:graphicFrame>
        <p:nvGraphicFramePr>
          <p:cNvPr id="18" name="表 17">
            <a:extLst/>
          </p:cNvPr>
          <p:cNvGraphicFramePr>
            <a:graphicFrameLocks noGrp="1"/>
          </p:cNvGraphicFramePr>
          <p:nvPr>
            <p:extLst/>
          </p:nvPr>
        </p:nvGraphicFramePr>
        <p:xfrm>
          <a:off x="791390" y="3774831"/>
          <a:ext cx="2143858" cy="2354954"/>
        </p:xfrm>
        <a:graphic>
          <a:graphicData uri="http://schemas.openxmlformats.org/drawingml/2006/table">
            <a:tbl>
              <a:tblPr firstRow="1" bandRow="1">
                <a:tableStyleId>{5940675A-B579-460E-94D1-54222C63F5DA}</a:tableStyleId>
              </a:tblPr>
              <a:tblGrid>
                <a:gridCol w="857895">
                  <a:extLst>
                    <a:ext uri="{9D8B030D-6E8A-4147-A177-3AD203B41FA5}">
                      <a16:colId xmlns:a16="http://schemas.microsoft.com/office/drawing/2014/main" xmlns="" val="20000"/>
                    </a:ext>
                  </a:extLst>
                </a:gridCol>
                <a:gridCol w="1285963">
                  <a:extLst>
                    <a:ext uri="{9D8B030D-6E8A-4147-A177-3AD203B41FA5}">
                      <a16:colId xmlns:a16="http://schemas.microsoft.com/office/drawing/2014/main" xmlns="" val="20001"/>
                    </a:ext>
                  </a:extLst>
                </a:gridCol>
              </a:tblGrid>
              <a:tr h="259023">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自治体名</a:t>
                      </a:r>
                    </a:p>
                  </a:txBody>
                  <a:tcPr marL="84441" marR="84441" marT="42126" marB="42126"/>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実施エリア</a:t>
                      </a:r>
                    </a:p>
                  </a:txBody>
                  <a:tcPr marL="84441" marR="84441" marT="42126" marB="42126"/>
                </a:tc>
                <a:extLst>
                  <a:ext uri="{0D108BD9-81ED-4DB2-BD59-A6C34878D82A}">
                    <a16:rowId xmlns:a16="http://schemas.microsoft.com/office/drawing/2014/main" xmlns="" val="10000"/>
                  </a:ext>
                </a:extLst>
              </a:tr>
              <a:tr h="2095931">
                <a:tc>
                  <a:txBody>
                    <a:bodyPr/>
                    <a:lstStyle/>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堺市</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河内長野市</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大阪狭山市</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旭川市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岩見沢市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守谷市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青梅市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かく</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ほ</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伊東市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富士市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大津市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鳥取市</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marL="84441" marR="84441" marT="42126" marB="42126"/>
                </a:tc>
                <a:tc>
                  <a:txBody>
                    <a:bodyPr/>
                    <a:lstStyle/>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北区、東区、美原区</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開発団地</a:t>
                      </a: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地区</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市内全域</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公共下水道全域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公共下水道全域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公共下水道全域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公共下水道区域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公共下水道区域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公共下水道区域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公共下水道区域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公共下水道全域</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公共下水道区域</a:t>
                      </a:r>
                    </a:p>
                  </a:txBody>
                  <a:tcPr marL="84441" marR="84441" marT="42126" marB="42126"/>
                </a:tc>
                <a:extLst>
                  <a:ext uri="{0D108BD9-81ED-4DB2-BD59-A6C34878D82A}">
                    <a16:rowId xmlns:a16="http://schemas.microsoft.com/office/drawing/2014/main" xmlns="" val="10001"/>
                  </a:ext>
                </a:extLst>
              </a:tr>
            </a:tbl>
          </a:graphicData>
        </a:graphic>
      </p:graphicFrame>
      <p:graphicFrame>
        <p:nvGraphicFramePr>
          <p:cNvPr id="20" name="表 19">
            <a:extLst/>
          </p:cNvPr>
          <p:cNvGraphicFramePr>
            <a:graphicFrameLocks noGrp="1"/>
          </p:cNvGraphicFramePr>
          <p:nvPr>
            <p:extLst>
              <p:ext uri="{D42A27DB-BD31-4B8C-83A1-F6EECF244321}">
                <p14:modId xmlns:p14="http://schemas.microsoft.com/office/powerpoint/2010/main" val="2771702022"/>
              </p:ext>
            </p:extLst>
          </p:nvPr>
        </p:nvGraphicFramePr>
        <p:xfrm>
          <a:off x="5105482" y="3725008"/>
          <a:ext cx="1771651" cy="1717431"/>
        </p:xfrm>
        <a:graphic>
          <a:graphicData uri="http://schemas.openxmlformats.org/drawingml/2006/table">
            <a:tbl>
              <a:tblPr firstRow="1" bandRow="1">
                <a:tableStyleId>{5940675A-B579-460E-94D1-54222C63F5DA}</a:tableStyleId>
              </a:tblPr>
              <a:tblGrid>
                <a:gridCol w="677077">
                  <a:extLst>
                    <a:ext uri="{9D8B030D-6E8A-4147-A177-3AD203B41FA5}">
                      <a16:colId xmlns:a16="http://schemas.microsoft.com/office/drawing/2014/main" xmlns="" val="20000"/>
                    </a:ext>
                  </a:extLst>
                </a:gridCol>
                <a:gridCol w="1094574">
                  <a:extLst>
                    <a:ext uri="{9D8B030D-6E8A-4147-A177-3AD203B41FA5}">
                      <a16:colId xmlns:a16="http://schemas.microsoft.com/office/drawing/2014/main" xmlns="" val="20001"/>
                    </a:ext>
                  </a:extLst>
                </a:gridCol>
              </a:tblGrid>
              <a:tr h="225237">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自治体名</a:t>
                      </a:r>
                    </a:p>
                  </a:txBody>
                  <a:tcPr marL="84378" marR="84378" marT="42232" marB="42232"/>
                </a:tc>
                <a:tc>
                  <a:txBody>
                    <a:bodyPr/>
                    <a:lstStyle/>
                    <a:p>
                      <a:pPr algn="ct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事業 </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件</a:t>
                      </a:r>
                    </a:p>
                  </a:txBody>
                  <a:tcPr marL="84378" marR="84378" marT="42232" marB="42232"/>
                </a:tc>
                <a:extLst>
                  <a:ext uri="{0D108BD9-81ED-4DB2-BD59-A6C34878D82A}">
                    <a16:rowId xmlns:a16="http://schemas.microsoft.com/office/drawing/2014/main" xmlns="" val="10000"/>
                  </a:ext>
                </a:extLst>
              </a:tr>
              <a:tr h="1492194">
                <a:tc>
                  <a:txBody>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横浜市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横浜市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横浜市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黒部市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愛知県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豊橋市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84378" marR="84378" marT="42232" marB="42232"/>
                </a:tc>
                <a:tc>
                  <a:txBody>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消化ガス発電</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汚泥固形燃料化</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改良土プラント</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北部消化ガス発電</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下水汚泥燃料化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常用発電</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バイオマスエネ施設</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汚泥処理施設</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バイオマス</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施設　等</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84378" marR="84378" marT="42232" marB="42232"/>
                </a:tc>
                <a:extLst>
                  <a:ext uri="{0D108BD9-81ED-4DB2-BD59-A6C34878D82A}">
                    <a16:rowId xmlns:a16="http://schemas.microsoft.com/office/drawing/2014/main" xmlns="" val="10001"/>
                  </a:ext>
                </a:extLst>
              </a:tr>
            </a:tbl>
          </a:graphicData>
        </a:graphic>
      </p:graphicFrame>
      <p:graphicFrame>
        <p:nvGraphicFramePr>
          <p:cNvPr id="21" name="表 20">
            <a:extLst/>
          </p:cNvPr>
          <p:cNvGraphicFramePr>
            <a:graphicFrameLocks noGrp="1"/>
          </p:cNvGraphicFramePr>
          <p:nvPr>
            <p:extLst>
              <p:ext uri="{D42A27DB-BD31-4B8C-83A1-F6EECF244321}">
                <p14:modId xmlns:p14="http://schemas.microsoft.com/office/powerpoint/2010/main" val="753600944"/>
              </p:ext>
            </p:extLst>
          </p:nvPr>
        </p:nvGraphicFramePr>
        <p:xfrm>
          <a:off x="6953332" y="3725008"/>
          <a:ext cx="1764987" cy="2842846"/>
        </p:xfrm>
        <a:graphic>
          <a:graphicData uri="http://schemas.openxmlformats.org/drawingml/2006/table">
            <a:tbl>
              <a:tblPr firstRow="1" bandRow="1">
                <a:tableStyleId>{5940675A-B579-460E-94D1-54222C63F5DA}</a:tableStyleId>
              </a:tblPr>
              <a:tblGrid>
                <a:gridCol w="677069">
                  <a:extLst>
                    <a:ext uri="{9D8B030D-6E8A-4147-A177-3AD203B41FA5}">
                      <a16:colId xmlns:a16="http://schemas.microsoft.com/office/drawing/2014/main" xmlns="" val="20000"/>
                    </a:ext>
                  </a:extLst>
                </a:gridCol>
                <a:gridCol w="1087918">
                  <a:extLst>
                    <a:ext uri="{9D8B030D-6E8A-4147-A177-3AD203B41FA5}">
                      <a16:colId xmlns:a16="http://schemas.microsoft.com/office/drawing/2014/main" xmlns="" val="20001"/>
                    </a:ext>
                  </a:extLst>
                </a:gridCol>
              </a:tblGrid>
              <a:tr h="225176">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自治体名</a:t>
                      </a:r>
                    </a:p>
                  </a:txBody>
                  <a:tcPr marL="84378" marR="84378" marT="42221" marB="42221"/>
                </a:tc>
                <a:tc>
                  <a:txBody>
                    <a:bodyPr/>
                    <a:lstStyle/>
                    <a:p>
                      <a:pPr algn="ct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DBO</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事業</a:t>
                      </a:r>
                      <a:r>
                        <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件</a:t>
                      </a:r>
                    </a:p>
                  </a:txBody>
                  <a:tcPr marL="84378" marR="84378" marT="42221" marB="42221"/>
                </a:tc>
                <a:extLst>
                  <a:ext uri="{0D108BD9-81ED-4DB2-BD59-A6C34878D82A}">
                    <a16:rowId xmlns:a16="http://schemas.microsoft.com/office/drawing/2014/main" xmlns="" val="10000"/>
                  </a:ext>
                </a:extLst>
              </a:tr>
              <a:tr h="2617670">
                <a:tc>
                  <a:txBody>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900" b="1"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宮城県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兵庫県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愛知県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埼玉県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滋賀県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広島県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京都府</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広島市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熊本市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西海市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北九州市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静岡市</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84378" marR="84378" marT="42221" marB="42221"/>
                </a:tc>
                <a:tc>
                  <a:txBody>
                    <a:bodyPr/>
                    <a:lstStyle/>
                    <a:p>
                      <a:r>
                        <a:rPr kumimoji="1" lang="ja-JP" altLang="en-US" sz="900" b="1" dirty="0">
                          <a:latin typeface="Meiryo UI" panose="020B0604030504040204" pitchFamily="50" charset="-128"/>
                          <a:ea typeface="Meiryo UI" panose="020B0604030504040204" pitchFamily="50" charset="-128"/>
                          <a:cs typeface="Meiryo UI" panose="020B0604030504040204" pitchFamily="50" charset="-128"/>
                        </a:rPr>
                        <a:t>脱水分離液処理</a:t>
                      </a:r>
                      <a:endParaRPr kumimoji="1"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小水力発電</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汚泥炭化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汚泥ガス化炉</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汚泥炭化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汚泥燃料化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広域溶融炉</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汚泥燃料化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固形燃料化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固形燃料化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固形燃料化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固形燃料化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回収施設</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固形燃料化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固形燃料化</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84378" marR="84378" marT="42221" marB="42221"/>
                </a:tc>
                <a:extLst>
                  <a:ext uri="{0D108BD9-81ED-4DB2-BD59-A6C34878D82A}">
                    <a16:rowId xmlns:a16="http://schemas.microsoft.com/office/drawing/2014/main" xmlns="" val="10001"/>
                  </a:ext>
                </a:extLst>
              </a:tr>
            </a:tbl>
          </a:graphicData>
        </a:graphic>
      </p:graphicFrame>
      <p:sp>
        <p:nvSpPr>
          <p:cNvPr id="34867" name="テキスト ボックス 23"/>
          <p:cNvSpPr txBox="1">
            <a:spLocks noChangeArrowheads="1"/>
          </p:cNvSpPr>
          <p:nvPr/>
        </p:nvSpPr>
        <p:spPr bwMode="auto">
          <a:xfrm>
            <a:off x="434727" y="6500739"/>
            <a:ext cx="544251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rPr>
              <a:t>出典：下水道における新たなＰＰＰ／ＰＦＩ事業の促進に向けた検討会</a:t>
            </a:r>
            <a:r>
              <a:rPr lang="ja-JP" altLang="en-US" sz="1050" dirty="0" smtClean="0">
                <a:latin typeface="Meiryo UI" panose="020B0604030504040204" pitchFamily="50" charset="-128"/>
                <a:ea typeface="Meiryo UI" panose="020B0604030504040204" pitchFamily="50" charset="-128"/>
              </a:rPr>
              <a:t>資料（国土交通省）</a:t>
            </a:r>
            <a:endParaRPr lang="ja-JP" altLang="en-US" sz="1050" dirty="0">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539552" y="560305"/>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789209" y="6459658"/>
            <a:ext cx="2133600" cy="365125"/>
          </a:xfrm>
        </p:spPr>
        <p:txBody>
          <a:bodyPr/>
          <a:lstStyle/>
          <a:p>
            <a:fld id="{FF288DD7-173D-4F28-AC6B-0C9397949D1E}" type="slidenum">
              <a:rPr kumimoji="1" lang="ja-JP" altLang="en-US" smtClean="0"/>
              <a:t>24</a:t>
            </a:fld>
            <a:endParaRPr kumimoji="1" lang="ja-JP" altLang="en-US"/>
          </a:p>
        </p:txBody>
      </p:sp>
    </p:spTree>
    <p:extLst>
      <p:ext uri="{BB962C8B-B14F-4D97-AF65-F5344CB8AC3E}">
        <p14:creationId xmlns:p14="http://schemas.microsoft.com/office/powerpoint/2010/main" val="222301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79572419"/>
              </p:ext>
            </p:extLst>
          </p:nvPr>
        </p:nvGraphicFramePr>
        <p:xfrm>
          <a:off x="179512" y="523448"/>
          <a:ext cx="8652965" cy="6217920"/>
        </p:xfrm>
        <a:graphic>
          <a:graphicData uri="http://schemas.openxmlformats.org/drawingml/2006/table">
            <a:tbl>
              <a:tblPr firstRow="1" bandRow="1">
                <a:tableStyleId>{5940675A-B579-460E-94D1-54222C63F5DA}</a:tableStyleId>
              </a:tblPr>
              <a:tblGrid>
                <a:gridCol w="749618"/>
                <a:gridCol w="953637">
                  <a:extLst>
                    <a:ext uri="{9D8B030D-6E8A-4147-A177-3AD203B41FA5}">
                      <a16:colId xmlns:a16="http://schemas.microsoft.com/office/drawing/2014/main" xmlns="" val="20000"/>
                    </a:ext>
                  </a:extLst>
                </a:gridCol>
                <a:gridCol w="384977">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gridCol w="933667">
                  <a:extLst>
                    <a:ext uri="{9D8B030D-6E8A-4147-A177-3AD203B41FA5}">
                      <a16:colId xmlns:a16="http://schemas.microsoft.com/office/drawing/2014/main" xmlns="" val="20004"/>
                    </a:ext>
                  </a:extLst>
                </a:gridCol>
                <a:gridCol w="835313">
                  <a:extLst>
                    <a:ext uri="{9D8B030D-6E8A-4147-A177-3AD203B41FA5}">
                      <a16:colId xmlns:a16="http://schemas.microsoft.com/office/drawing/2014/main" xmlns="" val="20005"/>
                    </a:ext>
                  </a:extLst>
                </a:gridCol>
                <a:gridCol w="835313">
                  <a:extLst>
                    <a:ext uri="{9D8B030D-6E8A-4147-A177-3AD203B41FA5}">
                      <a16:colId xmlns:a16="http://schemas.microsoft.com/office/drawing/2014/main" xmlns="" val="20006"/>
                    </a:ext>
                  </a:extLst>
                </a:gridCol>
              </a:tblGrid>
              <a:tr h="392339">
                <a:tc>
                  <a:txBody>
                    <a:bodyPr/>
                    <a:lstStyle/>
                    <a:p>
                      <a:pPr algn="ctr"/>
                      <a:r>
                        <a:rPr kumimoji="1" lang="ja-JP" altLang="en-US" sz="1200" b="1" dirty="0" smtClean="0">
                          <a:latin typeface="Meiryo UI" panose="020B0604030504040204" pitchFamily="50" charset="-128"/>
                          <a:ea typeface="Meiryo UI" panose="020B0604030504040204" pitchFamily="50" charset="-128"/>
                        </a:rPr>
                        <a:t>タイプ</a:t>
                      </a:r>
                      <a:endParaRPr kumimoji="1" lang="ja-JP" altLang="en-US" sz="120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方式</a:t>
                      </a:r>
                      <a:endParaRPr kumimoji="1" lang="ja-JP" altLang="en-US" sz="120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対象</a:t>
                      </a:r>
                    </a:p>
                  </a:txBody>
                  <a:tcPr anchor="ctr">
                    <a:solidFill>
                      <a:schemeClr val="tx2">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内容</a:t>
                      </a:r>
                    </a:p>
                  </a:txBody>
                  <a:tcPr anchor="ctr">
                    <a:solidFill>
                      <a:schemeClr val="tx2">
                        <a:lumMod val="20000"/>
                        <a:lumOff val="80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メリット・デメリット</a:t>
                      </a:r>
                      <a:endParaRPr kumimoji="1" lang="ja-JP" altLang="en-US" sz="120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anchor="ctr">
                    <a:solidFill>
                      <a:schemeClr val="tx2">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大阪市</a:t>
                      </a:r>
                    </a:p>
                  </a:txBody>
                  <a:tcPr anchor="ctr">
                    <a:solidFill>
                      <a:schemeClr val="tx2">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その他の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自治体</a:t>
                      </a:r>
                    </a:p>
                  </a:txBody>
                  <a:tcPr anchor="ctr">
                    <a:solidFill>
                      <a:schemeClr val="tx2">
                        <a:lumMod val="20000"/>
                        <a:lumOff val="80000"/>
                      </a:schemeClr>
                    </a:solidFill>
                  </a:tcPr>
                </a:tc>
                <a:extLst>
                  <a:ext uri="{0D108BD9-81ED-4DB2-BD59-A6C34878D82A}">
                    <a16:rowId xmlns:a16="http://schemas.microsoft.com/office/drawing/2014/main" xmlns="" val="10000"/>
                  </a:ext>
                </a:extLst>
              </a:tr>
              <a:tr h="505833">
                <a:tc rowSpan="3">
                  <a:txBody>
                    <a:bodyPr/>
                    <a:lstStyle/>
                    <a:p>
                      <a:r>
                        <a:rPr kumimoji="1" lang="ja-JP" altLang="en-US" sz="1200" dirty="0" smtClean="0">
                          <a:latin typeface="Meiryo UI" panose="020B0604030504040204" pitchFamily="50" charset="-128"/>
                          <a:ea typeface="Meiryo UI" panose="020B0604030504040204" pitchFamily="50" charset="-128"/>
                        </a:rPr>
                        <a:t>タイプ１</a:t>
                      </a:r>
                      <a:endParaRPr kumimoji="1" lang="ja-JP" altLang="en-US" sz="1200" dirty="0">
                        <a:latin typeface="Meiryo UI" panose="020B0604030504040204" pitchFamily="50" charset="-128"/>
                        <a:ea typeface="Meiryo UI" panose="020B0604030504040204" pitchFamily="50" charset="-128"/>
                      </a:endParaRPr>
                    </a:p>
                  </a:txBody>
                  <a:tcPr/>
                </a:tc>
                <a:tc rowSpan="3">
                  <a:txBody>
                    <a:bodyPr/>
                    <a:lstStyle/>
                    <a:p>
                      <a:r>
                        <a:rPr kumimoji="1" lang="ja-JP" altLang="en-US" sz="1200" dirty="0">
                          <a:latin typeface="Meiryo UI" panose="020B0604030504040204" pitchFamily="50" charset="-128"/>
                          <a:ea typeface="Meiryo UI" panose="020B0604030504040204" pitchFamily="50" charset="-128"/>
                        </a:rPr>
                        <a:t>業務</a:t>
                      </a:r>
                      <a:r>
                        <a:rPr kumimoji="1" lang="ja-JP" altLang="en-US" sz="1200" dirty="0" smtClean="0">
                          <a:latin typeface="Meiryo UI" panose="020B0604030504040204" pitchFamily="50" charset="-128"/>
                          <a:ea typeface="Meiryo UI" panose="020B0604030504040204" pitchFamily="50" charset="-128"/>
                        </a:rPr>
                        <a:t>委託</a:t>
                      </a:r>
                      <a:endParaRPr kumimoji="1" lang="en-US" altLang="ja-JP" sz="1200" dirty="0">
                        <a:latin typeface="Meiryo UI" panose="020B0604030504040204" pitchFamily="50" charset="-128"/>
                        <a:ea typeface="Meiryo UI" panose="020B0604030504040204" pitchFamily="50" charset="-128"/>
                      </a:endParaRPr>
                    </a:p>
                  </a:txBody>
                  <a:tcPr/>
                </a:tc>
                <a:tc rowSpan="3">
                  <a:txBody>
                    <a:bodyPr/>
                    <a:lstStyle/>
                    <a:p>
                      <a:r>
                        <a:rPr kumimoji="1" lang="ja-JP" altLang="en-US" sz="1200" dirty="0">
                          <a:latin typeface="Meiryo UI" panose="020B0604030504040204" pitchFamily="50" charset="-128"/>
                          <a:ea typeface="Meiryo UI" panose="020B0604030504040204" pitchFamily="50" charset="-128"/>
                        </a:rPr>
                        <a:t>維持管理</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施設の維持管理など個別業務を</a:t>
                      </a:r>
                      <a:r>
                        <a:rPr kumimoji="1" lang="ja-JP" altLang="en-US" sz="1200" dirty="0" smtClean="0">
                          <a:latin typeface="Meiryo UI" panose="020B0604030504040204" pitchFamily="50" charset="-128"/>
                          <a:ea typeface="Meiryo UI" panose="020B0604030504040204" pitchFamily="50" charset="-128"/>
                        </a:rPr>
                        <a:t>委託</a:t>
                      </a:r>
                      <a:endParaRPr kumimoji="1" lang="en-US" altLang="ja-JP" sz="120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rowSpan="3">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公共が強く関与していく必要があり、民間企業の創意工夫の余地が少ないため、コスト縮減は限定的</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職員数の削減の一方、自治体としてのノウハウが一部喪失</a:t>
                      </a:r>
                    </a:p>
                  </a:txBody>
                  <a:tcPr/>
                </a:tc>
                <a:tc rowSpan="3">
                  <a:txBody>
                    <a:bodyPr/>
                    <a:lstStyle/>
                    <a:p>
                      <a:r>
                        <a:rPr kumimoji="1" lang="ja-JP" altLang="en-US" sz="1200" dirty="0">
                          <a:latin typeface="Meiryo UI" panose="020B0604030504040204" pitchFamily="50" charset="-128"/>
                          <a:ea typeface="Meiryo UI" panose="020B0604030504040204" pitchFamily="50" charset="-128"/>
                        </a:rPr>
                        <a:t>ユーティリテイや設備保全</a:t>
                      </a:r>
                      <a:endParaRPr kumimoji="1" lang="en-US" altLang="ja-JP" sz="1200" dirty="0">
                        <a:latin typeface="Meiryo UI" panose="020B0604030504040204" pitchFamily="50" charset="-128"/>
                        <a:ea typeface="Meiryo UI" panose="020B0604030504040204" pitchFamily="50" charset="-128"/>
                      </a:endParaRPr>
                    </a:p>
                  </a:txBody>
                  <a:tcPr/>
                </a:tc>
                <a:tc rowSpan="3">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3">
                  <a:txBody>
                    <a:bodyPr/>
                    <a:lstStyle/>
                    <a:p>
                      <a:r>
                        <a:rPr kumimoji="1" lang="ja-JP" altLang="en-US" sz="1200" dirty="0">
                          <a:latin typeface="Meiryo UI" panose="020B0604030504040204" pitchFamily="50" charset="-128"/>
                          <a:ea typeface="Meiryo UI" panose="020B0604030504040204" pitchFamily="50" charset="-128"/>
                        </a:rPr>
                        <a:t>東京都、その他の自治体</a:t>
                      </a:r>
                    </a:p>
                  </a:txBody>
                  <a:tcPr/>
                </a:tc>
                <a:extLst>
                  <a:ext uri="{0D108BD9-81ED-4DB2-BD59-A6C34878D82A}">
                    <a16:rowId xmlns:a16="http://schemas.microsoft.com/office/drawing/2014/main" xmlns="" val="10001"/>
                  </a:ext>
                </a:extLst>
              </a:tr>
              <a:tr h="4185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仕様書発注</a:t>
                      </a:r>
                      <a:endParaRPr kumimoji="1" lang="en-US" altLang="ja-JP"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41858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原則単年度契約</a:t>
                      </a:r>
                      <a:endParaRPr kumimoji="1" lang="en-US" altLang="ja-JP"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684076">
                <a:tc rowSpan="3">
                  <a:txBody>
                    <a:bodyPr/>
                    <a:lstStyle/>
                    <a:p>
                      <a:r>
                        <a:rPr kumimoji="1" lang="ja-JP" altLang="en-US" sz="1200" dirty="0" smtClean="0">
                          <a:latin typeface="Meiryo UI" panose="020B0604030504040204" pitchFamily="50" charset="-128"/>
                          <a:ea typeface="Meiryo UI" panose="020B0604030504040204" pitchFamily="50" charset="-128"/>
                        </a:rPr>
                        <a:t>タイプ２</a:t>
                      </a:r>
                      <a:endParaRPr kumimoji="1" lang="ja-JP" altLang="en-US" sz="1200" dirty="0">
                        <a:latin typeface="Meiryo UI" panose="020B0604030504040204" pitchFamily="50" charset="-128"/>
                        <a:ea typeface="Meiryo UI" panose="020B0604030504040204" pitchFamily="50" charset="-128"/>
                      </a:endParaRPr>
                    </a:p>
                  </a:txBody>
                  <a:tcPr/>
                </a:tc>
                <a:tc rowSpan="3">
                  <a:txBody>
                    <a:bodyPr/>
                    <a:lstStyle/>
                    <a:p>
                      <a:r>
                        <a:rPr kumimoji="1" lang="ja-JP" altLang="en-US" sz="1200" dirty="0">
                          <a:latin typeface="Meiryo UI" panose="020B0604030504040204" pitchFamily="50" charset="-128"/>
                          <a:ea typeface="Meiryo UI" panose="020B0604030504040204" pitchFamily="50" charset="-128"/>
                        </a:rPr>
                        <a:t>包括委託</a:t>
                      </a:r>
                    </a:p>
                  </a:txBody>
                  <a:tcPr/>
                </a:tc>
                <a:tc rowSpan="3">
                  <a:txBody>
                    <a:bodyPr/>
                    <a:lstStyle/>
                    <a:p>
                      <a:r>
                        <a:rPr kumimoji="1" lang="ja-JP" altLang="en-US" sz="1200" dirty="0">
                          <a:latin typeface="Meiryo UI" panose="020B0604030504040204" pitchFamily="50" charset="-128"/>
                          <a:ea typeface="Meiryo UI" panose="020B0604030504040204" pitchFamily="50" charset="-128"/>
                        </a:rPr>
                        <a:t>維持管理</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サービスの質を確保しつつ民間の創意工夫を生かした効率的な維持</a:t>
                      </a:r>
                      <a:r>
                        <a:rPr kumimoji="1" lang="ja-JP" altLang="en-US" sz="1200" dirty="0" smtClean="0">
                          <a:latin typeface="Meiryo UI" panose="020B0604030504040204" pitchFamily="50" charset="-128"/>
                          <a:ea typeface="Meiryo UI" panose="020B0604030504040204" pitchFamily="50" charset="-128"/>
                        </a:rPr>
                        <a:t>管理</a:t>
                      </a:r>
                      <a:endParaRPr kumimoji="1" lang="en-US" altLang="ja-JP" sz="120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rowSpan="3">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民間事業者のインセンティブが働きやすく、コスト縮減につながる</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職員数の削減の一方、民間事業者の技術力に依存することで、自治体としてのノウハウが喪失</a:t>
                      </a:r>
                    </a:p>
                  </a:txBody>
                  <a:tcPr/>
                </a:tc>
                <a:tc rowSpan="3">
                  <a:txBody>
                    <a:bodyPr/>
                    <a:lstStyle/>
                    <a:p>
                      <a:r>
                        <a:rPr kumimoji="1" lang="ja-JP" altLang="en-US" sz="1200" dirty="0">
                          <a:latin typeface="Meiryo UI" panose="020B0604030504040204" pitchFamily="50" charset="-128"/>
                          <a:ea typeface="Meiryo UI" panose="020B0604030504040204" pitchFamily="50" charset="-128"/>
                        </a:rPr>
                        <a:t>運転管理業務等を</a:t>
                      </a:r>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件の包括委託に分けて実施</a:t>
                      </a:r>
                    </a:p>
                  </a:txBody>
                  <a:tcPr>
                    <a:solidFill>
                      <a:schemeClr val="accent6">
                        <a:lumMod val="40000"/>
                        <a:lumOff val="60000"/>
                      </a:schemeClr>
                    </a:solidFill>
                  </a:tcPr>
                </a:tc>
                <a:tc rowSpan="3">
                  <a:txBody>
                    <a:bodyPr/>
                    <a:lstStyle/>
                    <a:p>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出資子会社に包括委託（随意契約）</a:t>
                      </a:r>
                    </a:p>
                  </a:txBody>
                  <a:tcPr>
                    <a:solidFill>
                      <a:schemeClr val="accent6">
                        <a:lumMod val="40000"/>
                        <a:lumOff val="60000"/>
                      </a:schemeClr>
                    </a:solidFill>
                  </a:tcPr>
                </a:tc>
                <a:tc rowSpan="3">
                  <a:txBody>
                    <a:bodyPr/>
                    <a:lstStyle/>
                    <a:p>
                      <a:r>
                        <a:rPr kumimoji="1" lang="ja-JP" altLang="en-US" sz="1200" dirty="0">
                          <a:latin typeface="Meiryo UI" panose="020B0604030504040204" pitchFamily="50" charset="-128"/>
                          <a:ea typeface="Meiryo UI" panose="020B0604030504040204" pitchFamily="50" charset="-128"/>
                        </a:rPr>
                        <a:t>大牟田市など</a:t>
                      </a:r>
                    </a:p>
                  </a:txBody>
                  <a:tcPr/>
                </a:tc>
                <a:extLst>
                  <a:ext uri="{0D108BD9-81ED-4DB2-BD59-A6C34878D82A}">
                    <a16:rowId xmlns:a16="http://schemas.microsoft.com/office/drawing/2014/main" xmlns="" val="10002"/>
                  </a:ext>
                </a:extLst>
              </a:tr>
              <a:tr h="3420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性能発注</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20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複数年契約</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259552">
                <a:tc rowSpan="3">
                  <a:txBody>
                    <a:bodyPr/>
                    <a:lstStyle/>
                    <a:p>
                      <a:r>
                        <a:rPr kumimoji="1" lang="ja-JP" altLang="en-US" sz="1200" dirty="0" smtClean="0">
                          <a:latin typeface="Meiryo UI" panose="020B0604030504040204" pitchFamily="50" charset="-128"/>
                          <a:ea typeface="Meiryo UI" panose="020B0604030504040204" pitchFamily="50" charset="-128"/>
                        </a:rPr>
                        <a:t>タイプ３</a:t>
                      </a:r>
                      <a:endParaRPr kumimoji="1" lang="ja-JP" altLang="en-US" sz="1200" dirty="0">
                        <a:latin typeface="Meiryo UI" panose="020B0604030504040204" pitchFamily="50" charset="-128"/>
                        <a:ea typeface="Meiryo UI" panose="020B0604030504040204" pitchFamily="50" charset="-128"/>
                      </a:endParaRPr>
                    </a:p>
                  </a:txBody>
                  <a:tcPr/>
                </a:tc>
                <a:tc rowSpan="3">
                  <a:txBody>
                    <a:bodyPr/>
                    <a:lstStyle/>
                    <a:p>
                      <a:r>
                        <a:rPr kumimoji="1" lang="ja-JP" altLang="en-US" sz="1200" dirty="0">
                          <a:latin typeface="Meiryo UI" panose="020B0604030504040204" pitchFamily="50" charset="-128"/>
                          <a:ea typeface="Meiryo UI" panose="020B0604030504040204" pitchFamily="50" charset="-128"/>
                        </a:rPr>
                        <a:t>コンセッション</a:t>
                      </a:r>
                      <a:endParaRPr kumimoji="1" lang="en-US" altLang="ja-JP" sz="12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（公共施設</a:t>
                      </a:r>
                      <a:r>
                        <a:rPr kumimoji="1" lang="ja-JP" altLang="en-US" sz="1100" dirty="0" smtClean="0">
                          <a:latin typeface="Meiryo UI" panose="020B0604030504040204" pitchFamily="50" charset="-128"/>
                          <a:ea typeface="Meiryo UI" panose="020B0604030504040204" pitchFamily="50" charset="-128"/>
                        </a:rPr>
                        <a:t>等運営権</a:t>
                      </a:r>
                      <a:r>
                        <a:rPr kumimoji="1" lang="ja-JP" altLang="en-US" sz="1100" dirty="0">
                          <a:latin typeface="Meiryo UI" panose="020B0604030504040204" pitchFamily="50" charset="-128"/>
                          <a:ea typeface="Meiryo UI" panose="020B0604030504040204" pitchFamily="50" charset="-128"/>
                        </a:rPr>
                        <a:t>）</a:t>
                      </a:r>
                    </a:p>
                  </a:txBody>
                  <a:tcPr/>
                </a:tc>
                <a:tc rowSpan="3">
                  <a:txBody>
                    <a:bodyPr/>
                    <a:lstStyle/>
                    <a:p>
                      <a:r>
                        <a:rPr kumimoji="1" lang="ja-JP" altLang="en-US" sz="1200" dirty="0">
                          <a:latin typeface="Meiryo UI" panose="020B0604030504040204" pitchFamily="50" charset="-128"/>
                          <a:ea typeface="Meiryo UI" panose="020B0604030504040204" pitchFamily="50" charset="-128"/>
                        </a:rPr>
                        <a:t>維持管理</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改築更新</a:t>
                      </a:r>
                    </a:p>
                  </a:txBody>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利用料金の徴収を行う公共施設について、施設の所有権を自治体が有したまま、施設の運営権を民間事業者に</a:t>
                      </a:r>
                      <a:r>
                        <a:rPr kumimoji="1" lang="ja-JP" altLang="en-US" sz="1200" dirty="0" smtClean="0">
                          <a:latin typeface="Meiryo UI" panose="020B0604030504040204" pitchFamily="50" charset="-128"/>
                          <a:ea typeface="Meiryo UI" panose="020B0604030504040204" pitchFamily="50" charset="-128"/>
                        </a:rPr>
                        <a:t>設定</a:t>
                      </a:r>
                      <a:endParaRPr kumimoji="1" lang="en-US" altLang="ja-JP" sz="120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rowSpan="3">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改築更新事業も含めた、長期間にわたる契約であることから、包括的民間委託に比べて、民間事業者のインセンティブが働きやすく、より多くのコスト縮減となる</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事業者撤退などの想定外のリスク発生の可能性がある</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職員数の削減の一方、民間事業者の技術力に強く依存することで、自治体としての</a:t>
                      </a:r>
                      <a:r>
                        <a:rPr kumimoji="1" lang="ja-JP" altLang="en-US" sz="1200" dirty="0" smtClean="0">
                          <a:latin typeface="Meiryo UI" panose="020B0604030504040204" pitchFamily="50" charset="-128"/>
                          <a:ea typeface="Meiryo UI" panose="020B0604030504040204" pitchFamily="50" charset="-128"/>
                        </a:rPr>
                        <a:t>ノウハウが喪失</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国費などの財源スキーム等の整理が必要</a:t>
                      </a:r>
                    </a:p>
                  </a:txBody>
                  <a:tcPr/>
                </a:tc>
                <a:tc rowSpan="3">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3">
                  <a:txBody>
                    <a:bodyPr/>
                    <a:lstStyle/>
                    <a:p>
                      <a:endParaRPr kumimoji="1" lang="en-US" altLang="ja-JP" sz="1100" dirty="0">
                        <a:latin typeface="Meiryo UI" panose="020B0604030504040204" pitchFamily="50" charset="-128"/>
                        <a:ea typeface="Meiryo UI" panose="020B0604030504040204" pitchFamily="50" charset="-128"/>
                      </a:endParaRPr>
                    </a:p>
                  </a:txBody>
                  <a:tcPr/>
                </a:tc>
                <a:tc rowSpan="3">
                  <a:txBody>
                    <a:bodyPr/>
                    <a:lstStyle/>
                    <a:p>
                      <a:r>
                        <a:rPr kumimoji="1" lang="ja-JP" altLang="en-US" sz="1200" dirty="0">
                          <a:latin typeface="Meiryo UI" panose="020B0604030504040204" pitchFamily="50" charset="-128"/>
                          <a:ea typeface="Meiryo UI" panose="020B0604030504040204" pitchFamily="50" charset="-128"/>
                        </a:rPr>
                        <a:t>浜松市</a:t>
                      </a:r>
                      <a:endParaRPr kumimoji="1" lang="en-US" altLang="ja-JP" sz="12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2018</a:t>
                      </a:r>
                      <a:r>
                        <a:rPr kumimoji="1" lang="ja-JP" altLang="en-US" sz="1100" dirty="0">
                          <a:latin typeface="Meiryo UI" panose="020B0604030504040204" pitchFamily="50" charset="-128"/>
                          <a:ea typeface="Meiryo UI" panose="020B0604030504040204" pitchFamily="50" charset="-128"/>
                        </a:rPr>
                        <a:t>年度より実施）</a:t>
                      </a:r>
                      <a:endParaRPr kumimoji="1" lang="en-US" altLang="ja-JP" sz="11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対象施設は１処理場＋２ポンプ場</a:t>
                      </a:r>
                      <a:endParaRPr kumimoji="1" lang="en-US" altLang="ja-JP" sz="1100" dirty="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管路は</a:t>
                      </a:r>
                      <a:r>
                        <a:rPr kumimoji="1" lang="ja-JP" altLang="en-US" sz="1100" dirty="0">
                          <a:latin typeface="Meiryo UI" panose="020B0604030504040204" pitchFamily="50" charset="-128"/>
                          <a:ea typeface="Meiryo UI" panose="020B0604030504040204" pitchFamily="50" charset="-128"/>
                        </a:rPr>
                        <a:t>対象外</a:t>
                      </a:r>
                      <a:r>
                        <a:rPr kumimoji="1" lang="en-US" altLang="ja-JP" sz="1100" dirty="0">
                          <a:latin typeface="Meiryo UI" panose="020B0604030504040204" pitchFamily="50" charset="-128"/>
                          <a:ea typeface="Meiryo UI" panose="020B0604030504040204" pitchFamily="50" charset="-128"/>
                        </a:rPr>
                        <a:t>)</a:t>
                      </a:r>
                    </a:p>
                    <a:p>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xmlns="" val="10003"/>
                  </a:ext>
                </a:extLst>
              </a:tr>
              <a:tr h="36848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性能発注</a:t>
                      </a:r>
                      <a:endParaRPr kumimoji="1" lang="ja-JP" altLang="en-US" sz="120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9966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複数年契約</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smtClean="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テキスト ボックス 2">
            <a:extLst>
              <a:ext uri="{FF2B5EF4-FFF2-40B4-BE49-F238E27FC236}">
                <a16:creationId xmlns:a16="http://schemas.microsoft.com/office/drawing/2014/main" xmlns="" id="{27A3F5B7-A25B-4C62-A6E8-689903BA907B}"/>
              </a:ext>
            </a:extLst>
          </p:cNvPr>
          <p:cNvSpPr txBox="1">
            <a:spLocks noChangeArrowheads="1"/>
          </p:cNvSpPr>
          <p:nvPr/>
        </p:nvSpPr>
        <p:spPr bwMode="auto">
          <a:xfrm>
            <a:off x="2411760" y="32597"/>
            <a:ext cx="4604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下水道施設における民間活用の運営手法</a:t>
            </a:r>
            <a:endParaRPr lang="en-US" altLang="ja-JP" sz="2000" b="1"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6772528" y="6466984"/>
            <a:ext cx="2133600" cy="365125"/>
          </a:xfrm>
        </p:spPr>
        <p:txBody>
          <a:bodyPr/>
          <a:lstStyle/>
          <a:p>
            <a:fld id="{FF288DD7-173D-4F28-AC6B-0C9397949D1E}" type="slidenum">
              <a:rPr kumimoji="1" lang="ja-JP" altLang="en-US" smtClean="0"/>
              <a:t>25</a:t>
            </a:fld>
            <a:endParaRPr kumimoji="1" lang="ja-JP" altLang="en-US"/>
          </a:p>
        </p:txBody>
      </p:sp>
    </p:spTree>
    <p:extLst>
      <p:ext uri="{BB962C8B-B14F-4D97-AF65-F5344CB8AC3E}">
        <p14:creationId xmlns:p14="http://schemas.microsoft.com/office/powerpoint/2010/main" val="231041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259632" y="1472932"/>
            <a:ext cx="504000" cy="25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計画</a:t>
            </a:r>
          </a:p>
        </p:txBody>
      </p:sp>
      <p:sp>
        <p:nvSpPr>
          <p:cNvPr id="28" name="正方形/長方形 27"/>
          <p:cNvSpPr/>
          <p:nvPr/>
        </p:nvSpPr>
        <p:spPr>
          <a:xfrm>
            <a:off x="1835752" y="1472932"/>
            <a:ext cx="504000" cy="25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建設</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483768" y="1483060"/>
            <a:ext cx="1515356" cy="2317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維持管理</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483920" y="1829628"/>
            <a:ext cx="684000" cy="468000"/>
          </a:xfrm>
          <a:prstGeom prst="roundRect">
            <a:avLst/>
          </a:prstGeom>
          <a:pattFill prst="pct30">
            <a:fgClr>
              <a:schemeClr val="accent6">
                <a:lumMod val="60000"/>
                <a:lumOff val="40000"/>
              </a:schemeClr>
            </a:fgClr>
            <a:bgClr>
              <a:schemeClr val="bg1"/>
            </a:bgClr>
          </a:patt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（一部事務組合）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33858" y="1792028"/>
            <a:ext cx="998478" cy="543201"/>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259632" y="1829628"/>
            <a:ext cx="1080000" cy="468000"/>
          </a:xfrm>
          <a:prstGeom prst="roundRect">
            <a:avLst>
              <a:gd name="adj" fmla="val 1984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sz="1200"/>
          </a:p>
        </p:txBody>
      </p:sp>
      <p:sp>
        <p:nvSpPr>
          <p:cNvPr id="36" name="角丸四角形 35"/>
          <p:cNvSpPr/>
          <p:nvPr/>
        </p:nvSpPr>
        <p:spPr>
          <a:xfrm>
            <a:off x="1259632" y="2854172"/>
            <a:ext cx="1080000" cy="468000"/>
          </a:xfrm>
          <a:prstGeom prst="roundRect">
            <a:avLst>
              <a:gd name="adj" fmla="val 2061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sz="1200" dirty="0">
              <a:solidFill>
                <a:schemeClr val="tx1"/>
              </a:solidFill>
            </a:endParaRPr>
          </a:p>
        </p:txBody>
      </p:sp>
      <p:sp>
        <p:nvSpPr>
          <p:cNvPr id="37" name="テキスト ボックス 36"/>
          <p:cNvSpPr txBox="1"/>
          <p:nvPr/>
        </p:nvSpPr>
        <p:spPr>
          <a:xfrm>
            <a:off x="1385653" y="1919555"/>
            <a:ext cx="810083" cy="288147"/>
          </a:xfrm>
          <a:prstGeom prst="rect">
            <a:avLst/>
          </a:prstGeom>
          <a:noFill/>
        </p:spPr>
        <p:txBody>
          <a:bodyPr wrap="square" lIns="36000" tIns="36000" rIns="36000" bIns="36000" rtlCol="0" anchor="ctr" anchorCtr="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42" name="テキスト ボックス 41"/>
          <p:cNvSpPr txBox="1"/>
          <p:nvPr/>
        </p:nvSpPr>
        <p:spPr>
          <a:xfrm>
            <a:off x="1403648" y="2944099"/>
            <a:ext cx="810083" cy="288147"/>
          </a:xfrm>
          <a:prstGeom prst="rect">
            <a:avLst/>
          </a:prstGeom>
          <a:noFill/>
        </p:spPr>
        <p:txBody>
          <a:bodyPr wrap="square" lIns="36000" tIns="36000" rIns="36000" bIns="36000" rtlCol="0" anchor="ctr" anchorCtr="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44" name="テキスト ボックス 43"/>
          <p:cNvSpPr txBox="1"/>
          <p:nvPr/>
        </p:nvSpPr>
        <p:spPr>
          <a:xfrm>
            <a:off x="2161351" y="113141"/>
            <a:ext cx="4990469"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これ</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までの主な</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改革①（</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経営形態の見直し）</a:t>
            </a:r>
          </a:p>
        </p:txBody>
      </p:sp>
      <p:cxnSp>
        <p:nvCxnSpPr>
          <p:cNvPr id="45" name="直線コネクタ 44"/>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233858" y="3749895"/>
            <a:ext cx="998478" cy="543201"/>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25295" y="4725144"/>
            <a:ext cx="4107440" cy="1292662"/>
          </a:xfrm>
          <a:prstGeom prst="rect">
            <a:avLst/>
          </a:prstGeom>
        </p:spPr>
        <p:txBody>
          <a:bodyPr wrap="square">
            <a:spAutoFit/>
          </a:bodyPr>
          <a:lstStyle/>
          <a:p>
            <a:pPr marL="285750" indent="-285750">
              <a:spcBef>
                <a:spcPct val="0"/>
              </a:spcBef>
              <a:buFont typeface="Arial" panose="020B0604020202020204" pitchFamily="34" charset="0"/>
              <a:buChar char="•"/>
              <a:defRPr/>
            </a:pPr>
            <a:r>
              <a:rPr lang="ja-JP" altLang="en-US" sz="1400" dirty="0">
                <a:latin typeface="Meiryo UI" pitchFamily="50" charset="-128"/>
                <a:ea typeface="Meiryo UI" pitchFamily="50" charset="-128"/>
              </a:rPr>
              <a:t>平成</a:t>
            </a:r>
            <a:r>
              <a:rPr lang="en-US" altLang="ja-JP" sz="1400" dirty="0">
                <a:latin typeface="Meiryo UI" pitchFamily="50" charset="-128"/>
                <a:ea typeface="Meiryo UI" pitchFamily="50" charset="-128"/>
              </a:rPr>
              <a:t>20</a:t>
            </a:r>
            <a:r>
              <a:rPr lang="ja-JP" altLang="en-US" sz="1400" dirty="0">
                <a:latin typeface="Meiryo UI" pitchFamily="50" charset="-128"/>
                <a:ea typeface="Meiryo UI" pitchFamily="50" charset="-128"/>
              </a:rPr>
              <a:t>年以降、市町村の一部事務組合が実施していた維持管理業務を府へ</a:t>
            </a:r>
            <a:r>
              <a:rPr lang="ja-JP" altLang="en-US" sz="1400" dirty="0" smtClean="0">
                <a:latin typeface="Meiryo UI" pitchFamily="50" charset="-128"/>
                <a:ea typeface="Meiryo UI" pitchFamily="50" charset="-128"/>
              </a:rPr>
              <a:t>一元化</a:t>
            </a:r>
            <a:endParaRPr lang="en-US" altLang="ja-JP" sz="1400" dirty="0">
              <a:latin typeface="Meiryo UI" pitchFamily="50" charset="-128"/>
              <a:ea typeface="Meiryo UI" pitchFamily="50" charset="-128"/>
            </a:endParaRPr>
          </a:p>
          <a:p>
            <a:pPr marL="285750" indent="-285750">
              <a:spcBef>
                <a:spcPct val="0"/>
              </a:spcBef>
              <a:buFont typeface="Arial" panose="020B0604020202020204" pitchFamily="34" charset="0"/>
              <a:buChar char="•"/>
              <a:defRPr/>
            </a:pPr>
            <a:endParaRPr lang="en-US" altLang="ja-JP" sz="1100" dirty="0">
              <a:latin typeface="Meiryo UI" pitchFamily="50" charset="-128"/>
              <a:ea typeface="Meiryo UI" pitchFamily="50" charset="-128"/>
            </a:endParaRPr>
          </a:p>
          <a:p>
            <a:pPr marL="285750" indent="-285750">
              <a:spcBef>
                <a:spcPct val="0"/>
              </a:spcBef>
              <a:buFont typeface="Arial" panose="020B0604020202020204" pitchFamily="34" charset="0"/>
              <a:buChar char="•"/>
              <a:defRPr/>
            </a:pPr>
            <a:endParaRPr lang="en-US" altLang="ja-JP" sz="1100" dirty="0">
              <a:latin typeface="Meiryo UI" pitchFamily="50" charset="-128"/>
              <a:ea typeface="Meiryo UI" pitchFamily="50" charset="-128"/>
            </a:endParaRPr>
          </a:p>
          <a:p>
            <a:pPr marL="285750" indent="-285750">
              <a:spcBef>
                <a:spcPct val="0"/>
              </a:spcBef>
              <a:buFont typeface="Arial" panose="020B0604020202020204" pitchFamily="34" charset="0"/>
              <a:buChar char="•"/>
              <a:defRPr/>
            </a:pPr>
            <a:r>
              <a:rPr lang="ja-JP" altLang="en-US" sz="1400" dirty="0">
                <a:latin typeface="Meiryo UI" pitchFamily="50" charset="-128"/>
                <a:ea typeface="Meiryo UI" pitchFamily="50" charset="-128"/>
              </a:rPr>
              <a:t>平成</a:t>
            </a:r>
            <a:r>
              <a:rPr lang="en-US" altLang="ja-JP" sz="1400" dirty="0">
                <a:latin typeface="Meiryo UI" pitchFamily="50" charset="-128"/>
                <a:ea typeface="Meiryo UI" pitchFamily="50" charset="-128"/>
              </a:rPr>
              <a:t>30</a:t>
            </a:r>
            <a:r>
              <a:rPr lang="ja-JP" altLang="en-US" sz="1400" dirty="0">
                <a:latin typeface="Meiryo UI" pitchFamily="50" charset="-128"/>
                <a:ea typeface="Meiryo UI" pitchFamily="50" charset="-128"/>
              </a:rPr>
              <a:t>年度からの公営企業会計を導入し、経営の見える</a:t>
            </a:r>
            <a:r>
              <a:rPr lang="ja-JP" altLang="en-US" sz="1400" dirty="0" smtClean="0">
                <a:latin typeface="Meiryo UI" pitchFamily="50" charset="-128"/>
                <a:ea typeface="Meiryo UI" pitchFamily="50" charset="-128"/>
              </a:rPr>
              <a:t>化を</a:t>
            </a:r>
            <a:r>
              <a:rPr lang="ja-JP" altLang="en-US" sz="1400" dirty="0">
                <a:latin typeface="Meiryo UI" pitchFamily="50" charset="-128"/>
                <a:ea typeface="Meiryo UI" pitchFamily="50" charset="-128"/>
              </a:rPr>
              <a:t>図る</a:t>
            </a:r>
            <a:endParaRPr lang="en-US" altLang="ja-JP" sz="1400" dirty="0">
              <a:latin typeface="Meiryo UI" pitchFamily="50" charset="-128"/>
              <a:ea typeface="Meiryo UI" pitchFamily="50" charset="-128"/>
            </a:endParaRPr>
          </a:p>
        </p:txBody>
      </p:sp>
      <p:sp>
        <p:nvSpPr>
          <p:cNvPr id="22" name="正方形/長方形 21"/>
          <p:cNvSpPr/>
          <p:nvPr/>
        </p:nvSpPr>
        <p:spPr>
          <a:xfrm>
            <a:off x="136482" y="1037884"/>
            <a:ext cx="4291502" cy="5721343"/>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46091" y="832144"/>
            <a:ext cx="3912119" cy="411125"/>
          </a:xfrm>
          <a:prstGeom prst="rect">
            <a:avLst/>
          </a:prstGeom>
          <a:solidFill>
            <a:schemeClr val="accent5"/>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大阪府流域下水道</a:t>
            </a:r>
          </a:p>
        </p:txBody>
      </p:sp>
      <p:sp>
        <p:nvSpPr>
          <p:cNvPr id="53" name="正方形/長方形 52"/>
          <p:cNvSpPr/>
          <p:nvPr/>
        </p:nvSpPr>
        <p:spPr>
          <a:xfrm>
            <a:off x="4525750" y="1052736"/>
            <a:ext cx="4291502" cy="5721343"/>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719625" y="839444"/>
            <a:ext cx="3912119" cy="411125"/>
          </a:xfrm>
          <a:prstGeom prst="rect">
            <a:avLst/>
          </a:prstGeom>
          <a:solidFill>
            <a:schemeClr val="accent5"/>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大阪市公共下水道事業</a:t>
            </a:r>
          </a:p>
        </p:txBody>
      </p:sp>
      <p:sp>
        <p:nvSpPr>
          <p:cNvPr id="55" name="正方形/長方形 54"/>
          <p:cNvSpPr/>
          <p:nvPr/>
        </p:nvSpPr>
        <p:spPr>
          <a:xfrm>
            <a:off x="5815644" y="1472932"/>
            <a:ext cx="504000" cy="25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計画</a:t>
            </a:r>
          </a:p>
        </p:txBody>
      </p:sp>
      <p:sp>
        <p:nvSpPr>
          <p:cNvPr id="56" name="正方形/長方形 55"/>
          <p:cNvSpPr/>
          <p:nvPr/>
        </p:nvSpPr>
        <p:spPr>
          <a:xfrm>
            <a:off x="6444264" y="1472932"/>
            <a:ext cx="504000" cy="252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建設</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7039780" y="1483060"/>
            <a:ext cx="1515356" cy="2317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維持管理</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4725650" y="1792028"/>
            <a:ext cx="998478" cy="543201"/>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明治</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692329" y="2816572"/>
            <a:ext cx="998478" cy="543201"/>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4725650" y="3749895"/>
            <a:ext cx="998478" cy="543201"/>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5815643" y="1829628"/>
            <a:ext cx="2772000" cy="468000"/>
          </a:xfrm>
          <a:prstGeom prst="roundRect">
            <a:avLst>
              <a:gd name="adj" fmla="val 2061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solidFill>
                <a:schemeClr val="tx1"/>
              </a:solidFill>
            </a:endParaRPr>
          </a:p>
        </p:txBody>
      </p:sp>
      <p:sp>
        <p:nvSpPr>
          <p:cNvPr id="62" name="テキスト ボックス 61"/>
          <p:cNvSpPr txBox="1"/>
          <p:nvPr/>
        </p:nvSpPr>
        <p:spPr>
          <a:xfrm>
            <a:off x="6837619" y="1906676"/>
            <a:ext cx="771275" cy="288147"/>
          </a:xfrm>
          <a:prstGeom prst="rect">
            <a:avLst/>
          </a:prstGeom>
          <a:noFill/>
        </p:spPr>
        <p:txBody>
          <a:bodyPr wrap="square" lIns="36000" tIns="36000" rIns="36000" bIns="36000" rtlCol="0" anchor="ctr" anchorCtr="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63" name="角丸四角形 62"/>
          <p:cNvSpPr/>
          <p:nvPr/>
        </p:nvSpPr>
        <p:spPr>
          <a:xfrm>
            <a:off x="5815643" y="2854172"/>
            <a:ext cx="1132621" cy="468000"/>
          </a:xfrm>
          <a:prstGeom prst="roundRect">
            <a:avLst>
              <a:gd name="adj" fmla="val 2061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solidFill>
                <a:schemeClr val="tx1"/>
              </a:solidFill>
            </a:endParaRPr>
          </a:p>
        </p:txBody>
      </p:sp>
      <p:sp>
        <p:nvSpPr>
          <p:cNvPr id="64" name="角丸四角形 63"/>
          <p:cNvSpPr/>
          <p:nvPr/>
        </p:nvSpPr>
        <p:spPr>
          <a:xfrm>
            <a:off x="7101658" y="2854172"/>
            <a:ext cx="1436954" cy="468000"/>
          </a:xfrm>
          <a:prstGeom prst="round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7184384" y="2857340"/>
            <a:ext cx="1271502" cy="461665"/>
          </a:xfrm>
          <a:prstGeom prst="rect">
            <a:avLst/>
          </a:prstGeom>
        </p:spPr>
        <p:txBody>
          <a:bodyPr wrap="non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都市技術センター</a:t>
            </a:r>
          </a:p>
        </p:txBody>
      </p:sp>
      <p:sp>
        <p:nvSpPr>
          <p:cNvPr id="66" name="角丸四角形 65"/>
          <p:cNvSpPr/>
          <p:nvPr/>
        </p:nvSpPr>
        <p:spPr>
          <a:xfrm>
            <a:off x="5815643" y="3787495"/>
            <a:ext cx="1097012" cy="468000"/>
          </a:xfrm>
          <a:prstGeom prst="roundRect">
            <a:avLst>
              <a:gd name="adj" fmla="val 2061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dirty="0">
              <a:solidFill>
                <a:schemeClr val="tx1"/>
              </a:solidFill>
            </a:endParaRPr>
          </a:p>
        </p:txBody>
      </p:sp>
      <p:sp>
        <p:nvSpPr>
          <p:cNvPr id="67" name="角丸四角形 66"/>
          <p:cNvSpPr/>
          <p:nvPr/>
        </p:nvSpPr>
        <p:spPr>
          <a:xfrm>
            <a:off x="7101658" y="3787495"/>
            <a:ext cx="1436954" cy="468000"/>
          </a:xfrm>
          <a:prstGeom prst="round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7220535" y="3789041"/>
            <a:ext cx="1199201" cy="461665"/>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クリアウオーター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a:t>
            </a:r>
          </a:p>
        </p:txBody>
      </p:sp>
      <p:sp>
        <p:nvSpPr>
          <p:cNvPr id="69" name="テキスト ボックス 68"/>
          <p:cNvSpPr txBox="1"/>
          <p:nvPr/>
        </p:nvSpPr>
        <p:spPr>
          <a:xfrm>
            <a:off x="5999281" y="2931031"/>
            <a:ext cx="771275" cy="288147"/>
          </a:xfrm>
          <a:prstGeom prst="rect">
            <a:avLst/>
          </a:prstGeom>
          <a:noFill/>
        </p:spPr>
        <p:txBody>
          <a:bodyPr wrap="square" lIns="36000" tIns="36000" rIns="36000" bIns="36000" rtlCol="0" anchor="ctr" anchorCtr="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70" name="テキスト ボックス 69"/>
          <p:cNvSpPr txBox="1"/>
          <p:nvPr/>
        </p:nvSpPr>
        <p:spPr>
          <a:xfrm>
            <a:off x="5999281" y="3877422"/>
            <a:ext cx="771275" cy="288147"/>
          </a:xfrm>
          <a:prstGeom prst="rect">
            <a:avLst/>
          </a:prstGeom>
          <a:noFill/>
        </p:spPr>
        <p:txBody>
          <a:bodyPr wrap="square" lIns="36000" tIns="36000" rIns="36000" bIns="36000" rtlCol="0" anchor="ctr" anchorCtr="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50" name="二等辺三角形 49"/>
          <p:cNvSpPr/>
          <p:nvPr/>
        </p:nvSpPr>
        <p:spPr>
          <a:xfrm rot="10800000">
            <a:off x="1345701" y="2422190"/>
            <a:ext cx="2567353" cy="252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2" name="二等辺三角形 51"/>
          <p:cNvSpPr/>
          <p:nvPr/>
        </p:nvSpPr>
        <p:spPr>
          <a:xfrm rot="10800000">
            <a:off x="5868144" y="2437502"/>
            <a:ext cx="2567353" cy="252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1" name="二等辺三角形 70"/>
          <p:cNvSpPr/>
          <p:nvPr/>
        </p:nvSpPr>
        <p:spPr>
          <a:xfrm rot="10800000">
            <a:off x="5868144" y="3449821"/>
            <a:ext cx="2567353" cy="252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2" name="二等辺三角形 71"/>
          <p:cNvSpPr/>
          <p:nvPr/>
        </p:nvSpPr>
        <p:spPr>
          <a:xfrm rot="10800000">
            <a:off x="1333039" y="3427987"/>
            <a:ext cx="2567353" cy="252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3" name="角丸四角形 72"/>
          <p:cNvSpPr/>
          <p:nvPr/>
        </p:nvSpPr>
        <p:spPr>
          <a:xfrm>
            <a:off x="1238399" y="3787495"/>
            <a:ext cx="1080000" cy="468000"/>
          </a:xfrm>
          <a:prstGeom prst="roundRect">
            <a:avLst>
              <a:gd name="adj" fmla="val 2061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ja-JP" altLang="en-US" sz="1200" dirty="0">
              <a:solidFill>
                <a:schemeClr val="tx1"/>
              </a:solidFill>
            </a:endParaRPr>
          </a:p>
        </p:txBody>
      </p:sp>
      <p:sp>
        <p:nvSpPr>
          <p:cNvPr id="77" name="テキスト ボックス 76"/>
          <p:cNvSpPr txBox="1"/>
          <p:nvPr/>
        </p:nvSpPr>
        <p:spPr>
          <a:xfrm>
            <a:off x="733097" y="3861086"/>
            <a:ext cx="2091420" cy="288147"/>
          </a:xfrm>
          <a:prstGeom prst="rect">
            <a:avLst/>
          </a:prstGeom>
          <a:noFill/>
        </p:spPr>
        <p:txBody>
          <a:bodyPr wrap="square" lIns="36000" tIns="36000" rIns="36000" bIns="36000" rtlCol="0" anchor="ctr" anchorCtr="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33858" y="2829235"/>
            <a:ext cx="998478" cy="543201"/>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844944" y="2148183"/>
            <a:ext cx="1975528" cy="211203"/>
          </a:xfrm>
          <a:prstGeom prst="rect">
            <a:avLst/>
          </a:prstGeom>
          <a:noFill/>
        </p:spPr>
        <p:txBody>
          <a:bodyPr wrap="square" lIns="36000" tIns="36000" rIns="36000" bIns="36000" rtlCol="0" anchor="ctr" anchorCtr="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昭和</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　公営企業会計</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導入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F288DD7-173D-4F28-AC6B-0C9397949D1E}" type="slidenum">
              <a:rPr kumimoji="1" lang="ja-JP" altLang="en-US" smtClean="0"/>
              <a:t>26</a:t>
            </a:fld>
            <a:endParaRPr kumimoji="1" lang="ja-JP" altLang="en-US"/>
          </a:p>
        </p:txBody>
      </p:sp>
      <p:sp>
        <p:nvSpPr>
          <p:cNvPr id="49" name="角丸四角形 48"/>
          <p:cNvSpPr/>
          <p:nvPr/>
        </p:nvSpPr>
        <p:spPr>
          <a:xfrm>
            <a:off x="3241446" y="1824203"/>
            <a:ext cx="792000" cy="468000"/>
          </a:xfrm>
          <a:prstGeom prst="round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2496647" y="2835132"/>
            <a:ext cx="1502477" cy="468000"/>
          </a:xfrm>
          <a:prstGeom prst="round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民間企業（業務委託）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2496648" y="3749895"/>
            <a:ext cx="1502477" cy="468000"/>
          </a:xfrm>
          <a:prstGeom prst="round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民間企業（業務委託）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592023" y="4744106"/>
            <a:ext cx="4107440" cy="1815882"/>
          </a:xfrm>
          <a:prstGeom prst="rect">
            <a:avLst/>
          </a:prstGeom>
        </p:spPr>
        <p:txBody>
          <a:bodyPr wrap="square">
            <a:spAutoFit/>
          </a:bodyPr>
          <a:lstStyle/>
          <a:p>
            <a:pPr marL="285750" indent="-285750">
              <a:spcBef>
                <a:spcPct val="0"/>
              </a:spcBef>
              <a:buFont typeface="Arial" panose="020B0604020202020204" pitchFamily="34" charset="0"/>
              <a:buChar char="•"/>
              <a:defRPr/>
            </a:pPr>
            <a:r>
              <a:rPr lang="ja-JP" altLang="en-US" sz="1400" dirty="0">
                <a:latin typeface="Meiryo UI" pitchFamily="50" charset="-128"/>
                <a:ea typeface="Meiryo UI" pitchFamily="50" charset="-128"/>
              </a:rPr>
              <a:t>平成</a:t>
            </a:r>
            <a:r>
              <a:rPr lang="en-US" altLang="ja-JP" sz="1400" dirty="0">
                <a:latin typeface="Meiryo UI" pitchFamily="50" charset="-128"/>
                <a:ea typeface="Meiryo UI" pitchFamily="50" charset="-128"/>
              </a:rPr>
              <a:t>25</a:t>
            </a:r>
            <a:r>
              <a:rPr lang="ja-JP" altLang="en-US" sz="1400" dirty="0">
                <a:latin typeface="Meiryo UI" pitchFamily="50" charset="-128"/>
                <a:ea typeface="Meiryo UI" pitchFamily="50" charset="-128"/>
              </a:rPr>
              <a:t>年に、現業部門を（一財）都市技術センター</a:t>
            </a:r>
            <a:r>
              <a:rPr lang="ja-JP" altLang="en-US" sz="1400" dirty="0" smtClean="0">
                <a:latin typeface="Meiryo UI" pitchFamily="50" charset="-128"/>
                <a:ea typeface="Meiryo UI" pitchFamily="50" charset="-128"/>
              </a:rPr>
              <a:t>に派遣し</a:t>
            </a:r>
            <a:r>
              <a:rPr lang="ja-JP" altLang="en-US" sz="1400" dirty="0">
                <a:latin typeface="Meiryo UI" pitchFamily="50" charset="-128"/>
                <a:ea typeface="Meiryo UI" pitchFamily="50" charset="-128"/>
              </a:rPr>
              <a:t>、維持管理業務を包括委託</a:t>
            </a:r>
            <a:endParaRPr lang="en-US" altLang="ja-JP" sz="1400" dirty="0">
              <a:latin typeface="Meiryo UI" pitchFamily="50" charset="-128"/>
              <a:ea typeface="Meiryo UI" pitchFamily="50" charset="-128"/>
            </a:endParaRPr>
          </a:p>
          <a:p>
            <a:pPr marL="285750" indent="-285750">
              <a:spcBef>
                <a:spcPct val="0"/>
              </a:spcBef>
              <a:buFont typeface="Arial" panose="020B0604020202020204" pitchFamily="34" charset="0"/>
              <a:buChar char="•"/>
              <a:defRPr/>
            </a:pPr>
            <a:endParaRPr lang="en-US" altLang="ja-JP" sz="1400" dirty="0">
              <a:latin typeface="Meiryo UI" pitchFamily="50" charset="-128"/>
              <a:ea typeface="Meiryo UI" pitchFamily="50" charset="-128"/>
            </a:endParaRPr>
          </a:p>
          <a:p>
            <a:pPr marL="285750" indent="-285750">
              <a:spcBef>
                <a:spcPct val="0"/>
              </a:spcBef>
              <a:buFont typeface="Arial" panose="020B0604020202020204" pitchFamily="34" charset="0"/>
              <a:buChar char="•"/>
              <a:defRPr/>
            </a:pPr>
            <a:r>
              <a:rPr lang="ja-JP" altLang="en-US" sz="1400" dirty="0">
                <a:latin typeface="Meiryo UI" pitchFamily="50" charset="-128"/>
                <a:ea typeface="Meiryo UI" pitchFamily="50" charset="-128"/>
              </a:rPr>
              <a:t>平成</a:t>
            </a:r>
            <a:r>
              <a:rPr lang="en-US" altLang="ja-JP" sz="1400" dirty="0" smtClean="0">
                <a:latin typeface="Meiryo UI" pitchFamily="50" charset="-128"/>
                <a:ea typeface="Meiryo UI" pitchFamily="50" charset="-128"/>
              </a:rPr>
              <a:t>28</a:t>
            </a:r>
            <a:r>
              <a:rPr lang="ja-JP" altLang="en-US" sz="1400" dirty="0" smtClean="0">
                <a:latin typeface="Meiryo UI" pitchFamily="50" charset="-128"/>
                <a:ea typeface="Meiryo UI" pitchFamily="50" charset="-128"/>
              </a:rPr>
              <a:t>年</a:t>
            </a:r>
            <a:r>
              <a:rPr lang="en-US" altLang="ja-JP" sz="1400" dirty="0">
                <a:latin typeface="Meiryo UI" pitchFamily="50" charset="-128"/>
                <a:ea typeface="Meiryo UI" pitchFamily="50" charset="-128"/>
              </a:rPr>
              <a:t>7</a:t>
            </a:r>
            <a:r>
              <a:rPr lang="ja-JP" altLang="en-US" sz="1400" dirty="0">
                <a:latin typeface="Meiryo UI" pitchFamily="50" charset="-128"/>
                <a:ea typeface="Meiryo UI" pitchFamily="50" charset="-128"/>
              </a:rPr>
              <a:t>月に、市</a:t>
            </a:r>
            <a:r>
              <a:rPr lang="en-US" altLang="ja-JP" sz="1400" dirty="0">
                <a:latin typeface="Meiryo UI" pitchFamily="50" charset="-128"/>
                <a:ea typeface="Meiryo UI" pitchFamily="50" charset="-128"/>
              </a:rPr>
              <a:t>100</a:t>
            </a:r>
            <a:r>
              <a:rPr lang="ja-JP" altLang="en-US" sz="1400" dirty="0">
                <a:latin typeface="Meiryo UI" pitchFamily="50" charset="-128"/>
                <a:ea typeface="Meiryo UI" pitchFamily="50" charset="-128"/>
              </a:rPr>
              <a:t>％出資のクリアウオーター</a:t>
            </a:r>
            <a:r>
              <a:rPr lang="en-US" altLang="ja-JP" sz="1400" dirty="0">
                <a:latin typeface="Meiryo UI" pitchFamily="50" charset="-128"/>
                <a:ea typeface="Meiryo UI" pitchFamily="50" charset="-128"/>
              </a:rPr>
              <a:t>OSAKA</a:t>
            </a:r>
            <a:r>
              <a:rPr lang="ja-JP" altLang="en-US" sz="1400" dirty="0">
                <a:latin typeface="Meiryo UI" pitchFamily="50" charset="-128"/>
                <a:ea typeface="Meiryo UI" pitchFamily="50" charset="-128"/>
              </a:rPr>
              <a:t>株式会社（</a:t>
            </a:r>
            <a:r>
              <a:rPr lang="en-US" altLang="ja-JP" sz="1400" dirty="0">
                <a:latin typeface="Meiryo UI" pitchFamily="50" charset="-128"/>
                <a:ea typeface="Meiryo UI" pitchFamily="50" charset="-128"/>
              </a:rPr>
              <a:t>CWO</a:t>
            </a:r>
            <a:r>
              <a:rPr lang="ja-JP" altLang="en-US" sz="1400" dirty="0">
                <a:latin typeface="Meiryo UI" pitchFamily="50" charset="-128"/>
                <a:ea typeface="Meiryo UI" pitchFamily="50" charset="-128"/>
              </a:rPr>
              <a:t>）を</a:t>
            </a:r>
            <a:r>
              <a:rPr lang="ja-JP" altLang="en-US" sz="1400" dirty="0" smtClean="0">
                <a:latin typeface="Meiryo UI" pitchFamily="50" charset="-128"/>
                <a:ea typeface="Meiryo UI" pitchFamily="50" charset="-128"/>
              </a:rPr>
              <a:t>設立。平成</a:t>
            </a:r>
            <a:r>
              <a:rPr lang="en-US" altLang="ja-JP" sz="1400" dirty="0" smtClean="0">
                <a:latin typeface="Meiryo UI" pitchFamily="50" charset="-128"/>
                <a:ea typeface="Meiryo UI" pitchFamily="50" charset="-128"/>
              </a:rPr>
              <a:t>29</a:t>
            </a:r>
            <a:r>
              <a:rPr lang="ja-JP" altLang="en-US" sz="1400" dirty="0" smtClean="0">
                <a:latin typeface="Meiryo UI" pitchFamily="50" charset="-128"/>
                <a:ea typeface="Meiryo UI" pitchFamily="50" charset="-128"/>
              </a:rPr>
              <a:t>年</a:t>
            </a:r>
            <a:r>
              <a:rPr lang="en-US" altLang="ja-JP" sz="1400" dirty="0">
                <a:latin typeface="Meiryo UI" pitchFamily="50" charset="-128"/>
                <a:ea typeface="Meiryo UI" pitchFamily="50" charset="-128"/>
              </a:rPr>
              <a:t>4</a:t>
            </a:r>
            <a:r>
              <a:rPr lang="ja-JP" altLang="en-US" sz="1400" dirty="0" smtClean="0">
                <a:latin typeface="Meiryo UI" pitchFamily="50" charset="-128"/>
                <a:ea typeface="Meiryo UI" pitchFamily="50" charset="-128"/>
              </a:rPr>
              <a:t>月から現業</a:t>
            </a:r>
            <a:r>
              <a:rPr lang="ja-JP" altLang="en-US" sz="1400" dirty="0">
                <a:latin typeface="Meiryo UI" pitchFamily="50" charset="-128"/>
                <a:ea typeface="Meiryo UI" pitchFamily="50" charset="-128"/>
              </a:rPr>
              <a:t>部門</a:t>
            </a:r>
            <a:r>
              <a:rPr lang="ja-JP" altLang="en-US" sz="1400" dirty="0" smtClean="0">
                <a:latin typeface="Meiryo UI" pitchFamily="50" charset="-128"/>
                <a:ea typeface="Meiryo UI" pitchFamily="50" charset="-128"/>
              </a:rPr>
              <a:t>を</a:t>
            </a:r>
            <a:r>
              <a:rPr lang="en-US" altLang="ja-JP" sz="1400" dirty="0" smtClean="0">
                <a:latin typeface="Meiryo UI" pitchFamily="50" charset="-128"/>
                <a:ea typeface="Meiryo UI" pitchFamily="50" charset="-128"/>
              </a:rPr>
              <a:t>CWO</a:t>
            </a:r>
            <a:r>
              <a:rPr lang="ja-JP" altLang="en-US" sz="1400" dirty="0" smtClean="0">
                <a:latin typeface="Meiryo UI" pitchFamily="50" charset="-128"/>
                <a:ea typeface="Meiryo UI" pitchFamily="50" charset="-128"/>
              </a:rPr>
              <a:t>に転籍するとともに、維持</a:t>
            </a:r>
            <a:r>
              <a:rPr lang="ja-JP" altLang="en-US" sz="1400" dirty="0">
                <a:latin typeface="Meiryo UI" pitchFamily="50" charset="-128"/>
                <a:ea typeface="Meiryo UI" pitchFamily="50" charset="-128"/>
              </a:rPr>
              <a:t>管理業務に加え</a:t>
            </a:r>
            <a:r>
              <a:rPr lang="ja-JP" altLang="en-US" sz="1400" dirty="0" smtClean="0">
                <a:latin typeface="Meiryo UI" pitchFamily="50" charset="-128"/>
                <a:ea typeface="Meiryo UI" pitchFamily="50" charset="-128"/>
              </a:rPr>
              <a:t>、小規模単純更新など一部の建設業務含めた</a:t>
            </a:r>
            <a:r>
              <a:rPr lang="en-US" altLang="ja-JP" sz="1400" dirty="0" smtClean="0">
                <a:latin typeface="Meiryo UI" pitchFamily="50" charset="-128"/>
                <a:ea typeface="Meiryo UI" pitchFamily="50" charset="-128"/>
              </a:rPr>
              <a:t>5</a:t>
            </a:r>
            <a:r>
              <a:rPr lang="ja-JP" altLang="en-US" sz="1400" dirty="0" smtClean="0">
                <a:latin typeface="Meiryo UI" pitchFamily="50" charset="-128"/>
                <a:ea typeface="Meiryo UI" pitchFamily="50" charset="-128"/>
              </a:rPr>
              <a:t>年間の包括委託を実施。</a:t>
            </a:r>
            <a:endParaRPr lang="en-US" altLang="ja-JP" sz="1400" dirty="0">
              <a:latin typeface="Meiryo UI" pitchFamily="50" charset="-128"/>
              <a:ea typeface="Meiryo UI" pitchFamily="50" charset="-128"/>
            </a:endParaRPr>
          </a:p>
        </p:txBody>
      </p:sp>
      <p:sp>
        <p:nvSpPr>
          <p:cNvPr id="75" name="テキスト ボックス 74"/>
          <p:cNvSpPr txBox="1"/>
          <p:nvPr/>
        </p:nvSpPr>
        <p:spPr>
          <a:xfrm>
            <a:off x="1528217" y="4245044"/>
            <a:ext cx="2091420" cy="211203"/>
          </a:xfrm>
          <a:prstGeom prst="rect">
            <a:avLst/>
          </a:prstGeom>
          <a:noFill/>
        </p:spPr>
        <p:txBody>
          <a:bodyPr wrap="square" lIns="36000" tIns="36000" rIns="36000" bIns="36000" rtlCol="0" anchor="ctr" anchorCtr="0">
            <a:spAutoFit/>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公営</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企業会計</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導入</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4742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06825" y="97309"/>
            <a:ext cx="625042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これまでの主な</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改革②（民間活用とアセットマネジメント）</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36482" y="1037884"/>
            <a:ext cx="4459624" cy="5721343"/>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71849" y="832144"/>
            <a:ext cx="3912119" cy="411125"/>
          </a:xfrm>
          <a:prstGeom prst="rect">
            <a:avLst/>
          </a:prstGeom>
          <a:solidFill>
            <a:schemeClr val="accent5"/>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大阪府流域下水道</a:t>
            </a:r>
          </a:p>
        </p:txBody>
      </p:sp>
      <p:sp>
        <p:nvSpPr>
          <p:cNvPr id="10" name="正方形/長方形 9"/>
          <p:cNvSpPr/>
          <p:nvPr/>
        </p:nvSpPr>
        <p:spPr>
          <a:xfrm>
            <a:off x="4760842" y="1052736"/>
            <a:ext cx="4248000" cy="5721343"/>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932040" y="839444"/>
            <a:ext cx="3912119" cy="411125"/>
          </a:xfrm>
          <a:prstGeom prst="rect">
            <a:avLst/>
          </a:prstGeom>
          <a:solidFill>
            <a:schemeClr val="accent5"/>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大阪市公共下水道事業</a:t>
            </a:r>
          </a:p>
        </p:txBody>
      </p:sp>
      <p:sp>
        <p:nvSpPr>
          <p:cNvPr id="12" name="テキスト ボックス 11"/>
          <p:cNvSpPr txBox="1"/>
          <p:nvPr/>
        </p:nvSpPr>
        <p:spPr>
          <a:xfrm>
            <a:off x="236776" y="1296056"/>
            <a:ext cx="4248000" cy="5693866"/>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１．</a:t>
            </a:r>
            <a:r>
              <a:rPr lang="ja-JP" altLang="en-US" sz="1400" b="1" dirty="0">
                <a:latin typeface="Meiryo UI" panose="020B0604030504040204" pitchFamily="50" charset="-128"/>
                <a:ea typeface="Meiryo UI" panose="020B0604030504040204" pitchFamily="50" charset="-128"/>
              </a:rPr>
              <a:t>民間の積極的活用</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下水道公社等の外郭団体を持たず、維持管理業務は原則民間企業にすべてアウトソーシング</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latin typeface="Meiryo UI" panose="020B0604030504040204" pitchFamily="50" charset="-128"/>
                <a:ea typeface="Meiryo UI" panose="020B0604030504040204" pitchFamily="50" charset="-128"/>
              </a:rPr>
              <a:t>WTO</a:t>
            </a:r>
            <a:r>
              <a:rPr lang="ja-JP" altLang="en-US" sz="1400" dirty="0">
                <a:latin typeface="Meiryo UI" panose="020B0604030504040204" pitchFamily="50" charset="-128"/>
                <a:ea typeface="Meiryo UI" panose="020B0604030504040204" pitchFamily="50" charset="-128"/>
              </a:rPr>
              <a:t>案件の適用、業務の集約化、契約期間の長期化等に取組み、民間のノウハウを積極的に活用</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将来事業用地において太陽光発電事業や消化ガス発電</a:t>
            </a:r>
            <a:r>
              <a:rPr lang="ja-JP" altLang="en-US" sz="1400" dirty="0" smtClean="0">
                <a:latin typeface="Meiryo UI" panose="020B0604030504040204" pitchFamily="50" charset="-128"/>
                <a:ea typeface="Meiryo UI" panose="020B0604030504040204" pitchFamily="50" charset="-128"/>
              </a:rPr>
              <a:t>事業も実施</a:t>
            </a:r>
            <a:endParaRPr lang="ja-JP" altLang="en-US"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２．</a:t>
            </a:r>
            <a:r>
              <a:rPr kumimoji="1" lang="ja-JP" altLang="en-US" sz="1400" b="1" dirty="0">
                <a:latin typeface="Meiryo UI" panose="020B0604030504040204" pitchFamily="50" charset="-128"/>
                <a:ea typeface="Meiryo UI" panose="020B0604030504040204" pitchFamily="50" charset="-128"/>
              </a:rPr>
              <a:t>アセットマネジメントの推進</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「大阪府都市基盤施設長寿命化計画</a:t>
            </a:r>
            <a:r>
              <a:rPr lang="en-US" altLang="ja-JP" sz="1400" dirty="0">
                <a:latin typeface="Meiryo UI" panose="020B0604030504040204" pitchFamily="50" charset="-128"/>
                <a:ea typeface="Meiryo UI" panose="020B0604030504040204" pitchFamily="50" charset="-128"/>
              </a:rPr>
              <a:t>(H23)</a:t>
            </a:r>
            <a:r>
              <a:rPr lang="ja-JP" altLang="en-US" sz="1400" dirty="0">
                <a:latin typeface="Meiryo UI" panose="020B0604030504040204" pitchFamily="50" charset="-128"/>
                <a:ea typeface="Meiryo UI" panose="020B0604030504040204" pitchFamily="50" charset="-128"/>
              </a:rPr>
              <a:t>」に基づき、戦略的な維持管理を推進</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「ストックマネジメント実施方針」を策定し</a:t>
            </a:r>
            <a:r>
              <a:rPr kumimoji="1"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更に計画的・効率的な</a:t>
            </a:r>
            <a:r>
              <a:rPr kumimoji="1" lang="ja-JP" altLang="en-US" sz="1400" dirty="0" smtClean="0">
                <a:latin typeface="Meiryo UI" panose="020B0604030504040204" pitchFamily="50" charset="-128"/>
                <a:ea typeface="Meiryo UI" panose="020B0604030504040204" pitchFamily="50" charset="-128"/>
              </a:rPr>
              <a:t>維持</a:t>
            </a:r>
            <a:r>
              <a:rPr kumimoji="1" lang="ja-JP" altLang="en-US" sz="1400" dirty="0">
                <a:latin typeface="Meiryo UI" panose="020B0604030504040204" pitchFamily="50" charset="-128"/>
                <a:ea typeface="Meiryo UI" panose="020B0604030504040204" pitchFamily="50" charset="-128"/>
              </a:rPr>
              <a:t>管理、更新計画を策定予定</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pic>
        <p:nvPicPr>
          <p:cNvPr id="13" name="オブジェクト 12"/>
          <p:cNvPicPr>
            <a:picLocks noChangeAspect="1"/>
          </p:cNvPicPr>
          <p:nvPr/>
        </p:nvPicPr>
        <p:blipFill>
          <a:blip r:embed="rId2" cstate="print"/>
          <a:stretch>
            <a:fillRect/>
          </a:stretch>
        </p:blipFill>
        <p:spPr>
          <a:xfrm>
            <a:off x="396244" y="5268564"/>
            <a:ext cx="3929063" cy="1490663"/>
          </a:xfrm>
          <a:prstGeom prst="rect">
            <a:avLst/>
          </a:prstGeom>
        </p:spPr>
      </p:pic>
      <p:graphicFrame>
        <p:nvGraphicFramePr>
          <p:cNvPr id="2" name="表 1"/>
          <p:cNvGraphicFramePr>
            <a:graphicFrameLocks noGrp="1"/>
          </p:cNvGraphicFramePr>
          <p:nvPr>
            <p:extLst/>
          </p:nvPr>
        </p:nvGraphicFramePr>
        <p:xfrm>
          <a:off x="400267" y="2953227"/>
          <a:ext cx="4099725" cy="1082040"/>
        </p:xfrm>
        <a:graphic>
          <a:graphicData uri="http://schemas.openxmlformats.org/drawingml/2006/table">
            <a:tbl>
              <a:tblPr firstRow="1" bandRow="1">
                <a:tableStyleId>{5940675A-B579-460E-94D1-54222C63F5DA}</a:tableStyleId>
              </a:tblPr>
              <a:tblGrid>
                <a:gridCol w="1011667">
                  <a:extLst>
                    <a:ext uri="{9D8B030D-6E8A-4147-A177-3AD203B41FA5}">
                      <a16:colId xmlns="" xmlns:a16="http://schemas.microsoft.com/office/drawing/2014/main" val="20000"/>
                    </a:ext>
                  </a:extLst>
                </a:gridCol>
                <a:gridCol w="1114743">
                  <a:extLst>
                    <a:ext uri="{9D8B030D-6E8A-4147-A177-3AD203B41FA5}">
                      <a16:colId xmlns="" xmlns:a16="http://schemas.microsoft.com/office/drawing/2014/main" val="20001"/>
                    </a:ext>
                  </a:extLst>
                </a:gridCol>
                <a:gridCol w="1044310">
                  <a:extLst>
                    <a:ext uri="{9D8B030D-6E8A-4147-A177-3AD203B41FA5}">
                      <a16:colId xmlns="" xmlns:a16="http://schemas.microsoft.com/office/drawing/2014/main" val="20002"/>
                    </a:ext>
                  </a:extLst>
                </a:gridCol>
                <a:gridCol w="929005">
                  <a:extLst>
                    <a:ext uri="{9D8B030D-6E8A-4147-A177-3AD203B41FA5}">
                      <a16:colId xmlns="" xmlns:a16="http://schemas.microsoft.com/office/drawing/2014/main" val="20003"/>
                    </a:ext>
                  </a:extLst>
                </a:gridCol>
              </a:tblGrid>
              <a:tr h="0">
                <a:tc>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電力・燃料・薬品</a:t>
                      </a:r>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運転管理</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設備保全等</a:t>
                      </a:r>
                    </a:p>
                  </a:txBody>
                  <a:tcPr/>
                </a:tc>
                <a:extLst>
                  <a:ext uri="{0D108BD9-81ED-4DB2-BD59-A6C34878D82A}">
                    <a16:rowId xmlns="" xmlns:a16="http://schemas.microsoft.com/office/drawing/2014/main" val="10000"/>
                  </a:ext>
                </a:extLst>
              </a:tr>
              <a:tr h="0">
                <a:tc>
                  <a:txBody>
                    <a:bodyPr/>
                    <a:lstStyle/>
                    <a:p>
                      <a:r>
                        <a:rPr kumimoji="1" lang="ja-JP" altLang="en-US" sz="1100" dirty="0">
                          <a:latin typeface="Meiryo UI" panose="020B0604030504040204" pitchFamily="50" charset="-128"/>
                          <a:ea typeface="Meiryo UI" panose="020B0604030504040204" pitchFamily="50" charset="-128"/>
                        </a:rPr>
                        <a:t>業務手法</a:t>
                      </a:r>
                    </a:p>
                  </a:txBody>
                  <a:tcPr/>
                </a:tc>
                <a:tc>
                  <a:txBody>
                    <a:bodyPr/>
                    <a:lstStyle/>
                    <a:p>
                      <a:r>
                        <a:rPr kumimoji="1" lang="ja-JP" altLang="en-US" sz="1100" dirty="0">
                          <a:latin typeface="Meiryo UI" panose="020B0604030504040204" pitchFamily="50" charset="-128"/>
                          <a:ea typeface="Meiryo UI" panose="020B0604030504040204" pitchFamily="50" charset="-128"/>
                        </a:rPr>
                        <a:t>府で一括調達</a:t>
                      </a:r>
                    </a:p>
                  </a:txBody>
                  <a:tcPr/>
                </a:tc>
                <a:tc>
                  <a:txBody>
                    <a:bodyPr/>
                    <a:lstStyle/>
                    <a:p>
                      <a:r>
                        <a:rPr kumimoji="1" lang="en-US" altLang="ja-JP" sz="1100" b="1" dirty="0">
                          <a:latin typeface="Meiryo UI" panose="020B0604030504040204" pitchFamily="50" charset="-128"/>
                          <a:ea typeface="Meiryo UI" panose="020B0604030504040204" pitchFamily="50" charset="-128"/>
                        </a:rPr>
                        <a:t>20</a:t>
                      </a:r>
                      <a:r>
                        <a:rPr kumimoji="1" lang="ja-JP" altLang="en-US" sz="1100" b="1" dirty="0">
                          <a:latin typeface="Meiryo UI" panose="020B0604030504040204" pitchFamily="50" charset="-128"/>
                          <a:ea typeface="Meiryo UI" panose="020B0604030504040204" pitchFamily="50" charset="-128"/>
                        </a:rPr>
                        <a:t>件に分けて包括委託</a:t>
                      </a:r>
                    </a:p>
                  </a:txBody>
                  <a:tcPr/>
                </a:tc>
                <a:tc>
                  <a:txBody>
                    <a:bodyPr/>
                    <a:lstStyle/>
                    <a:p>
                      <a:r>
                        <a:rPr kumimoji="1" lang="ja-JP" altLang="en-US" sz="1100" dirty="0">
                          <a:latin typeface="Meiryo UI" panose="020B0604030504040204" pitchFamily="50" charset="-128"/>
                          <a:ea typeface="Meiryo UI" panose="020B0604030504040204" pitchFamily="50" charset="-128"/>
                        </a:rPr>
                        <a:t>個別契約</a:t>
                      </a:r>
                    </a:p>
                  </a:txBody>
                  <a:tcPr/>
                </a:tc>
                <a:extLst>
                  <a:ext uri="{0D108BD9-81ED-4DB2-BD59-A6C34878D82A}">
                    <a16:rowId xmlns="" xmlns:a16="http://schemas.microsoft.com/office/drawing/2014/main" val="10001"/>
                  </a:ext>
                </a:extLst>
              </a:tr>
              <a:tr h="0">
                <a:tc>
                  <a:txBody>
                    <a:bodyPr/>
                    <a:lstStyle/>
                    <a:p>
                      <a:r>
                        <a:rPr kumimoji="1" lang="ja-JP" altLang="en-US" sz="1100" dirty="0">
                          <a:latin typeface="Meiryo UI" panose="020B0604030504040204" pitchFamily="50" charset="-128"/>
                          <a:ea typeface="Meiryo UI" panose="020B0604030504040204" pitchFamily="50" charset="-128"/>
                        </a:rPr>
                        <a:t>事業費</a:t>
                      </a:r>
                      <a:endParaRPr kumimoji="1" lang="en-US" altLang="ja-JP" sz="11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H27/</a:t>
                      </a:r>
                      <a:r>
                        <a:rPr kumimoji="1" lang="ja-JP" altLang="en-US" sz="900" dirty="0" smtClean="0">
                          <a:latin typeface="Meiryo UI" panose="020B0604030504040204" pitchFamily="50" charset="-128"/>
                          <a:ea typeface="Meiryo UI" panose="020B0604030504040204" pitchFamily="50" charset="-128"/>
                        </a:rPr>
                        <a:t>百万円）</a:t>
                      </a:r>
                      <a:endParaRPr kumimoji="1" lang="ja-JP" altLang="en-US" sz="900" dirty="0">
                        <a:latin typeface="Meiryo UI" panose="020B0604030504040204" pitchFamily="50" charset="-128"/>
                        <a:ea typeface="Meiryo UI" panose="020B0604030504040204" pitchFamily="50" charset="-128"/>
                      </a:endParaRPr>
                    </a:p>
                  </a:txBody>
                  <a:tcPr marL="72000" marR="36000"/>
                </a:tc>
                <a:tc>
                  <a:txBody>
                    <a:bodyPr/>
                    <a:lstStyle/>
                    <a:p>
                      <a:pPr algn="r"/>
                      <a:r>
                        <a:rPr kumimoji="1" lang="en-US" altLang="ja-JP" sz="1100" dirty="0">
                          <a:latin typeface="Meiryo UI" panose="020B0604030504040204" pitchFamily="50" charset="-128"/>
                          <a:ea typeface="Meiryo UI" panose="020B0604030504040204" pitchFamily="50" charset="-128"/>
                        </a:rPr>
                        <a:t>6,539</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7,537</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6,549</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a:xfrm>
            <a:off x="6830888" y="6453336"/>
            <a:ext cx="2133600" cy="365125"/>
          </a:xfrm>
        </p:spPr>
        <p:txBody>
          <a:bodyPr/>
          <a:lstStyle/>
          <a:p>
            <a:fld id="{FF288DD7-173D-4F28-AC6B-0C9397949D1E}" type="slidenum">
              <a:rPr kumimoji="1" lang="ja-JP" altLang="en-US" smtClean="0"/>
              <a:t>27</a:t>
            </a:fld>
            <a:endParaRPr kumimoji="1" lang="ja-JP" altLang="en-US"/>
          </a:p>
        </p:txBody>
      </p:sp>
      <p:sp>
        <p:nvSpPr>
          <p:cNvPr id="15" name="テキスト ボックス 14"/>
          <p:cNvSpPr txBox="1"/>
          <p:nvPr/>
        </p:nvSpPr>
        <p:spPr>
          <a:xfrm>
            <a:off x="4860032" y="1322076"/>
            <a:ext cx="4221001" cy="529375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１．</a:t>
            </a:r>
            <a:r>
              <a:rPr kumimoji="1" lang="ja-JP" altLang="en-US" sz="1400" b="1" dirty="0">
                <a:latin typeface="Meiryo UI" panose="020B0604030504040204" pitchFamily="50" charset="-128"/>
                <a:ea typeface="Meiryo UI" panose="020B0604030504040204" pitchFamily="50" charset="-128"/>
              </a:rPr>
              <a:t>民間の</a:t>
            </a:r>
            <a:r>
              <a:rPr lang="ja-JP" altLang="en-US" sz="1400" b="1" dirty="0">
                <a:latin typeface="Meiryo UI" panose="020B0604030504040204" pitchFamily="50" charset="-128"/>
                <a:ea typeface="Meiryo UI" panose="020B0604030504040204" pitchFamily="50" charset="-128"/>
              </a:rPr>
              <a:t>積極的活用</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a:latin typeface="Meiryo UI" panose="020B0604030504040204" pitchFamily="50" charset="-128"/>
                <a:ea typeface="Meiryo UI" panose="020B0604030504040204" pitchFamily="50" charset="-128"/>
              </a:rPr>
              <a:t>H28.</a:t>
            </a:r>
            <a:r>
              <a:rPr lang="ja-JP" altLang="en-US" sz="1400" dirty="0">
                <a:latin typeface="Meiryo UI" panose="020B0604030504040204" pitchFamily="50" charset="-128"/>
                <a:ea typeface="Meiryo UI" panose="020B0604030504040204" pitchFamily="50" charset="-128"/>
              </a:rPr>
              <a:t>７に設立した新会社（</a:t>
            </a:r>
            <a:r>
              <a:rPr lang="en-US" altLang="ja-JP" sz="1400" dirty="0">
                <a:latin typeface="Meiryo UI" panose="020B0604030504040204" pitchFamily="50" charset="-128"/>
                <a:ea typeface="Meiryo UI" panose="020B0604030504040204" pitchFamily="50" charset="-128"/>
              </a:rPr>
              <a:t>CWO</a:t>
            </a:r>
            <a:r>
              <a:rPr lang="ja-JP" altLang="en-US" sz="1400" dirty="0">
                <a:latin typeface="Meiryo UI" panose="020B0604030504040204" pitchFamily="50" charset="-128"/>
                <a:ea typeface="Meiryo UI" panose="020B0604030504040204" pitchFamily="50" charset="-128"/>
              </a:rPr>
              <a:t>）に、</a:t>
            </a:r>
            <a:r>
              <a:rPr lang="en-US" altLang="ja-JP" sz="1400" dirty="0">
                <a:latin typeface="Meiryo UI" panose="020B0604030504040204" pitchFamily="50" charset="-128"/>
                <a:ea typeface="Meiryo UI" panose="020B0604030504040204" pitchFamily="50" charset="-128"/>
              </a:rPr>
              <a:t>H29.4</a:t>
            </a:r>
            <a:r>
              <a:rPr lang="ja-JP" altLang="en-US" sz="1400" dirty="0">
                <a:latin typeface="Meiryo UI" panose="020B0604030504040204" pitchFamily="50" charset="-128"/>
                <a:ea typeface="Meiryo UI" panose="020B0604030504040204" pitchFamily="50" charset="-128"/>
              </a:rPr>
              <a:t>より下水道施設の維持管理を包括委託</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民間の技術的能力や創意工夫を活用し、コストの削減環境負荷の低減を図る</a:t>
            </a:r>
            <a:endParaRPr lang="en-US" altLang="ja-JP" sz="14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①津守下水処理場消化ガス発電事業（</a:t>
            </a:r>
            <a:r>
              <a:rPr lang="en-US" altLang="ja-JP" sz="1100" dirty="0" smtClean="0">
                <a:latin typeface="Meiryo UI" panose="020B0604030504040204" pitchFamily="50" charset="-128"/>
                <a:ea typeface="Meiryo UI" panose="020B0604030504040204" pitchFamily="50" charset="-128"/>
              </a:rPr>
              <a:t>PFI</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H19</a:t>
            </a:r>
            <a:r>
              <a:rPr lang="ja-JP" altLang="en-US" sz="11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②平野下水処理場下水汚泥固形燃料化事業</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PFI:H26</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9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再生可能エネルギーの固定価格買取制度（</a:t>
            </a:r>
            <a:r>
              <a:rPr kumimoji="1" lang="en-US" altLang="ja-JP" sz="1400" dirty="0" smtClean="0">
                <a:latin typeface="Meiryo UI" panose="020B0604030504040204" pitchFamily="50" charset="-128"/>
                <a:ea typeface="Meiryo UI" panose="020B0604030504040204" pitchFamily="50" charset="-128"/>
              </a:rPr>
              <a:t>FIT</a:t>
            </a:r>
            <a:r>
              <a:rPr kumimoji="1" lang="ja-JP" altLang="en-US" sz="1400" dirty="0" smtClean="0">
                <a:latin typeface="Meiryo UI" panose="020B0604030504040204" pitchFamily="50" charset="-128"/>
                <a:ea typeface="Meiryo UI" panose="020B0604030504040204" pitchFamily="50" charset="-128"/>
              </a:rPr>
              <a:t>）を活用し、民設民営による消化ガス発電事業を実施。</a:t>
            </a:r>
            <a:endParaRPr kumimoji="1"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アセットマネジメントの推進</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「大阪市公共施設マネジメント基本方針</a:t>
            </a:r>
            <a:r>
              <a:rPr lang="en-US" altLang="ja-JP" sz="1100" dirty="0">
                <a:latin typeface="Meiryo UI" panose="020B0604030504040204" pitchFamily="50" charset="-128"/>
                <a:ea typeface="Meiryo UI" panose="020B0604030504040204" pitchFamily="50" charset="-128"/>
              </a:rPr>
              <a:t>(H27)</a:t>
            </a:r>
            <a:r>
              <a:rPr lang="ja-JP" altLang="en-US" sz="1400" dirty="0">
                <a:latin typeface="Meiryo UI" panose="020B0604030504040204" pitchFamily="50" charset="-128"/>
                <a:ea typeface="Meiryo UI" panose="020B0604030504040204" pitchFamily="50" charset="-128"/>
              </a:rPr>
              <a:t>」に基づき、総合的かつ計画的な施設の維持管理を推進</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個別施設計画として「下水道施設管理基本方針</a:t>
            </a:r>
            <a:r>
              <a:rPr lang="en-US" altLang="ja-JP" sz="1100" dirty="0">
                <a:latin typeface="Meiryo UI" panose="020B0604030504040204" pitchFamily="50" charset="-128"/>
                <a:ea typeface="Meiryo UI" panose="020B0604030504040204" pitchFamily="50" charset="-128"/>
              </a:rPr>
              <a:t>(H29)</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を公表。</a:t>
            </a:r>
            <a:r>
              <a:rPr lang="ja-JP" altLang="en-US" sz="1400" dirty="0">
                <a:latin typeface="Meiryo UI" panose="020B0604030504040204" pitchFamily="50" charset="-128"/>
                <a:ea typeface="Meiryo UI" panose="020B0604030504040204" pitchFamily="50" charset="-128"/>
              </a:rPr>
              <a:t>ストックマネジメントを導入し、計画的・効率的な施設管理</a:t>
            </a:r>
            <a:r>
              <a:rPr lang="ja-JP" altLang="en-US" sz="1200" dirty="0">
                <a:latin typeface="Meiryo UI" panose="020B0604030504040204" pitchFamily="50" charset="-128"/>
                <a:ea typeface="Meiryo UI" panose="020B0604030504040204" pitchFamily="50" charset="-128"/>
              </a:rPr>
              <a:t>（改築、維持管理）</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実施する。</a:t>
            </a:r>
            <a:endParaRPr lang="en-US" altLang="ja-JP" sz="1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6974810" y="3683441"/>
            <a:ext cx="1923087" cy="1442315"/>
          </a:xfrm>
          <a:prstGeom prst="rect">
            <a:avLst/>
          </a:prstGeom>
        </p:spPr>
      </p:pic>
      <p:sp>
        <p:nvSpPr>
          <p:cNvPr id="4" name="正方形/長方形 3"/>
          <p:cNvSpPr/>
          <p:nvPr/>
        </p:nvSpPr>
        <p:spPr>
          <a:xfrm>
            <a:off x="5207345" y="3665935"/>
            <a:ext cx="1763187" cy="738664"/>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土地占用料を含む年間約</a:t>
            </a:r>
            <a:r>
              <a:rPr lang="en-US" altLang="ja-JP" sz="1400" dirty="0" smtClean="0">
                <a:latin typeface="Meiryo UI" panose="020B0604030504040204" pitchFamily="50" charset="-128"/>
                <a:ea typeface="Meiryo UI" panose="020B0604030504040204" pitchFamily="50" charset="-128"/>
              </a:rPr>
              <a:t>3.3</a:t>
            </a:r>
            <a:r>
              <a:rPr lang="ja-JP" altLang="en-US" sz="1400" dirty="0" smtClean="0">
                <a:latin typeface="Meiryo UI" panose="020B0604030504040204" pitchFamily="50" charset="-128"/>
                <a:ea typeface="Meiryo UI" panose="020B0604030504040204" pitchFamily="50" charset="-128"/>
              </a:rPr>
              <a:t>億円の本市収益</a:t>
            </a:r>
            <a:r>
              <a:rPr lang="ja-JP" altLang="en-US" sz="1200" dirty="0" smtClean="0">
                <a:latin typeface="Meiryo UI" panose="020B0604030504040204" pitchFamily="50" charset="-128"/>
                <a:ea typeface="Meiryo UI" panose="020B0604030504040204" pitchFamily="50" charset="-128"/>
              </a:rPr>
              <a:t>（税抜・</a:t>
            </a:r>
            <a:r>
              <a:rPr lang="en-US" altLang="ja-JP" sz="1200" dirty="0" smtClean="0">
                <a:latin typeface="Meiryo UI" panose="020B0604030504040204" pitchFamily="50" charset="-128"/>
                <a:ea typeface="Meiryo UI" panose="020B0604030504040204" pitchFamily="50" charset="-128"/>
              </a:rPr>
              <a:t>20</a:t>
            </a:r>
            <a:r>
              <a:rPr lang="ja-JP" altLang="en-US" sz="1200" dirty="0" smtClean="0">
                <a:latin typeface="Meiryo UI" panose="020B0604030504040204" pitchFamily="50" charset="-128"/>
                <a:ea typeface="Meiryo UI" panose="020B0604030504040204" pitchFamily="50" charset="-128"/>
              </a:rPr>
              <a:t>年間）</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932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5656" y="6383410"/>
            <a:ext cx="2133600" cy="365125"/>
          </a:xfrm>
        </p:spPr>
        <p:txBody>
          <a:bodyPr/>
          <a:lstStyle/>
          <a:p>
            <a:fld id="{FF288DD7-173D-4F28-AC6B-0C9397949D1E}" type="slidenum">
              <a:rPr kumimoji="1" lang="ja-JP" altLang="en-US" smtClean="0"/>
              <a:t>28</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697394428"/>
              </p:ext>
            </p:extLst>
          </p:nvPr>
        </p:nvGraphicFramePr>
        <p:xfrm>
          <a:off x="251520" y="986049"/>
          <a:ext cx="7200800" cy="5474301"/>
        </p:xfrm>
        <a:graphic>
          <a:graphicData uri="http://schemas.openxmlformats.org/drawingml/2006/table">
            <a:tbl>
              <a:tblPr firstRow="1" bandRow="1">
                <a:tableStyleId>{5940675A-B579-460E-94D1-54222C63F5DA}</a:tableStyleId>
              </a:tblPr>
              <a:tblGrid>
                <a:gridCol w="954405"/>
                <a:gridCol w="6246395"/>
              </a:tblGrid>
              <a:tr h="397677">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solidFill>
                      <a:schemeClr val="accent5"/>
                    </a:solidFill>
                  </a:tcPr>
                </a:tc>
                <a:tc>
                  <a:txBody>
                    <a:bodyPr/>
                    <a:lstStyle/>
                    <a:p>
                      <a:pPr algn="l"/>
                      <a:r>
                        <a:rPr kumimoji="1" lang="en-US" altLang="ja-JP" sz="1100" dirty="0" smtClean="0">
                          <a:latin typeface="Meiryo UI" panose="020B0604030504040204" pitchFamily="50" charset="-128"/>
                          <a:ea typeface="Meiryo UI" panose="020B0604030504040204" pitchFamily="50" charset="-128"/>
                        </a:rPr>
                        <a:t>1964       </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2007</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08    09</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10</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11</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12</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13</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14</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15 </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16</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17</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rPr>
                        <a:t>  18 </a:t>
                      </a: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5"/>
                    </a:solidFill>
                  </a:tcPr>
                </a:tc>
              </a:tr>
              <a:tr h="864096">
                <a:tc>
                  <a:txBody>
                    <a:bodyPr/>
                    <a:lstStyle/>
                    <a:p>
                      <a:pPr algn="ctr"/>
                      <a:r>
                        <a:rPr kumimoji="1" lang="ja-JP" altLang="en-US" sz="1400" dirty="0" smtClean="0">
                          <a:latin typeface="Meiryo UI" panose="020B0604030504040204" pitchFamily="50" charset="-128"/>
                          <a:ea typeface="Meiryo UI" panose="020B0604030504040204" pitchFamily="50" charset="-128"/>
                        </a:rPr>
                        <a:t>会計の</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見える化</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r>
              <a:tr h="3276424">
                <a:tc>
                  <a:txBody>
                    <a:bodyPr/>
                    <a:lstStyle/>
                    <a:p>
                      <a:pPr algn="ctr"/>
                      <a:r>
                        <a:rPr kumimoji="1" lang="ja-JP" altLang="en-US" sz="1400" dirty="0" smtClean="0">
                          <a:latin typeface="Meiryo UI" panose="020B0604030504040204" pitchFamily="50" charset="-128"/>
                          <a:ea typeface="Meiryo UI" panose="020B0604030504040204" pitchFamily="50" charset="-128"/>
                        </a:rPr>
                        <a:t>民間活力</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r>
              <a:tr h="936104">
                <a:tc>
                  <a:txBody>
                    <a:bodyPr/>
                    <a:lstStyle/>
                    <a:p>
                      <a:pPr algn="ctr"/>
                      <a:r>
                        <a:rPr kumimoji="1" lang="ja-JP" altLang="en-US" sz="1400" dirty="0" smtClean="0">
                          <a:latin typeface="Meiryo UI" panose="020B0604030504040204" pitchFamily="50" charset="-128"/>
                          <a:ea typeface="Meiryo UI" panose="020B0604030504040204" pitchFamily="50" charset="-128"/>
                        </a:rPr>
                        <a:t>その他</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の改革</a:t>
                      </a:r>
                      <a:endParaRPr kumimoji="1" lang="en-US" altLang="ja-JP" sz="1400" dirty="0" smtClean="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r>
            </a:tbl>
          </a:graphicData>
        </a:graphic>
      </p:graphicFrame>
      <p:sp>
        <p:nvSpPr>
          <p:cNvPr id="7" name="テキスト ボックス 6"/>
          <p:cNvSpPr txBox="1"/>
          <p:nvPr/>
        </p:nvSpPr>
        <p:spPr>
          <a:xfrm>
            <a:off x="5711408" y="4431247"/>
            <a:ext cx="1657826" cy="461665"/>
          </a:xfrm>
          <a:prstGeom prst="rect">
            <a:avLst/>
          </a:prstGeom>
          <a:noFill/>
        </p:spPr>
        <p:txBody>
          <a:bodyPr wrap="non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出資株式会社</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529618" y="5544969"/>
            <a:ext cx="1904689" cy="430887"/>
          </a:xfrm>
          <a:prstGeom prst="rect">
            <a:avLst/>
          </a:prstGeom>
          <a:noFill/>
        </p:spPr>
        <p:txBody>
          <a:bodyPr wrap="none" rtlCol="0">
            <a:spAutoFit/>
          </a:body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流域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下道事業を府に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一元化</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850541" y="3975522"/>
            <a:ext cx="2505814" cy="461665"/>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ＰＦＩ導入</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（下水汚泥固形燃料化）</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40591" y="2671954"/>
            <a:ext cx="3659318" cy="461665"/>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包括委託導入（運転管理）</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WTO</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適用</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754154" y="5944576"/>
            <a:ext cx="2316660" cy="430887"/>
          </a:xfrm>
          <a:prstGeom prst="rect">
            <a:avLst/>
          </a:prstGeom>
          <a:noFill/>
        </p:spPr>
        <p:txBody>
          <a:bodyPr wrap="none" rtlCol="0">
            <a:spAutoFit/>
          </a:bodyPr>
          <a:lstStyle/>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海外プロモーション推進（海外展開）</a:t>
            </a:r>
          </a:p>
        </p:txBody>
      </p:sp>
      <p:sp>
        <p:nvSpPr>
          <p:cNvPr id="13" name="テキスト ボックス 12"/>
          <p:cNvSpPr txBox="1"/>
          <p:nvPr/>
        </p:nvSpPr>
        <p:spPr>
          <a:xfrm>
            <a:off x="1208116" y="1455734"/>
            <a:ext cx="2444900" cy="461665"/>
          </a:xfrm>
          <a:prstGeom prst="rect">
            <a:avLst/>
          </a:prstGeom>
          <a:noFill/>
        </p:spPr>
        <p:txBody>
          <a:bodyPr wrap="non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1967~</a:t>
            </a: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公営</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企業会計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導入（公共下水）</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333485" y="1396605"/>
            <a:ext cx="1107996" cy="830997"/>
          </a:xfrm>
          <a:prstGeom prst="rect">
            <a:avLst/>
          </a:prstGeom>
          <a:noFill/>
        </p:spPr>
        <p:txBody>
          <a:bodyPr wrap="non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公営企業</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会計導入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（流域下水）</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小波 14"/>
          <p:cNvSpPr/>
          <p:nvPr/>
        </p:nvSpPr>
        <p:spPr>
          <a:xfrm rot="5400000">
            <a:off x="1555003" y="1131734"/>
            <a:ext cx="540000" cy="108000"/>
          </a:xfrm>
          <a:prstGeom prst="doubleWav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920583" y="2247822"/>
            <a:ext cx="2119491" cy="461665"/>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ＰＦＩ導入（消化ガス発電）</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395670" y="3543370"/>
            <a:ext cx="2719014" cy="461665"/>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（一財）都市技術センターへ包括委託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15616" y="6512053"/>
            <a:ext cx="2156360" cy="261610"/>
          </a:xfrm>
          <a:prstGeom prst="rect">
            <a:avLst/>
          </a:prstGeom>
          <a:noFill/>
        </p:spPr>
        <p:txBody>
          <a:bodyPr wrap="non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（凡例）　●大阪府　　▲大阪市</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7640660" y="1989049"/>
            <a:ext cx="1388517" cy="3823229"/>
          </a:xfrm>
          <a:prstGeom prst="rightArrow">
            <a:avLst>
              <a:gd name="adj1" fmla="val 68233"/>
              <a:gd name="adj2" fmla="val 72898"/>
            </a:avLst>
          </a:prstGeom>
          <a:gradFill flip="none" rotWithShape="1">
            <a:lin ang="108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21" name="テキスト ボックス 20"/>
          <p:cNvSpPr txBox="1"/>
          <p:nvPr/>
        </p:nvSpPr>
        <p:spPr>
          <a:xfrm>
            <a:off x="7932456" y="1788379"/>
            <a:ext cx="923330" cy="4196020"/>
          </a:xfrm>
          <a:prstGeom prst="rect">
            <a:avLst/>
          </a:prstGeom>
          <a:noFill/>
        </p:spPr>
        <p:txBody>
          <a:bodyPr vert="eaVert" wrap="none" rtlCol="0">
            <a:spAutoFit/>
          </a:bodyP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（コンセッション導入検討など）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府市連携によるさらなる改革の推進</a:t>
            </a:r>
          </a:p>
        </p:txBody>
      </p:sp>
      <p:sp>
        <p:nvSpPr>
          <p:cNvPr id="22" name="山形 21"/>
          <p:cNvSpPr/>
          <p:nvPr/>
        </p:nvSpPr>
        <p:spPr>
          <a:xfrm>
            <a:off x="7538384" y="971408"/>
            <a:ext cx="1480056" cy="397124"/>
          </a:xfrm>
          <a:prstGeom prst="chevron">
            <a:avLst>
              <a:gd name="adj" fmla="val 19023"/>
            </a:avLst>
          </a:prstGeom>
          <a:solidFill>
            <a:schemeClr val="tx1">
              <a:lumMod val="75000"/>
              <a:lumOff val="2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次のステップ</a:t>
            </a:r>
          </a:p>
        </p:txBody>
      </p:sp>
      <p:sp>
        <p:nvSpPr>
          <p:cNvPr id="23" name="テキスト ボックス 22"/>
          <p:cNvSpPr txBox="1"/>
          <p:nvPr/>
        </p:nvSpPr>
        <p:spPr>
          <a:xfrm>
            <a:off x="1956171" y="188640"/>
            <a:ext cx="5537093" cy="400110"/>
          </a:xfrm>
          <a:prstGeom prst="rect">
            <a:avLst/>
          </a:prstGeom>
          <a:noFill/>
        </p:spPr>
        <p:txBody>
          <a:bodyPr wrap="none" rtlCol="0">
            <a:spAutoFit/>
          </a:bodyPr>
          <a:lstStyle/>
          <a:p>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府市のこれまでの主な改革とさらなる取組みの推進</a:t>
            </a:r>
          </a:p>
        </p:txBody>
      </p:sp>
      <p:cxnSp>
        <p:nvCxnSpPr>
          <p:cNvPr id="24" name="直線コネクタ 23"/>
          <p:cNvCxnSpPr/>
          <p:nvPr/>
        </p:nvCxnSpPr>
        <p:spPr>
          <a:xfrm>
            <a:off x="251520" y="679817"/>
            <a:ext cx="86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395670" y="3099647"/>
            <a:ext cx="1856598" cy="461665"/>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PPP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（太陽光発電）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125152" y="4850416"/>
            <a:ext cx="1351330"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PPP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（消化ガス発電）</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4067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F288DD7-173D-4F28-AC6B-0C9397949D1E}" type="slidenum">
              <a:rPr kumimoji="1" lang="ja-JP" altLang="en-US" smtClean="0"/>
              <a:t>29</a:t>
            </a:fld>
            <a:endParaRPr kumimoji="1" lang="ja-JP" altLang="en-US"/>
          </a:p>
        </p:txBody>
      </p:sp>
      <p:pic>
        <p:nvPicPr>
          <p:cNvPr id="5" name="図 4"/>
          <p:cNvPicPr>
            <a:picLocks noChangeAspect="1"/>
          </p:cNvPicPr>
          <p:nvPr/>
        </p:nvPicPr>
        <p:blipFill rotWithShape="1">
          <a:blip r:embed="rId2"/>
          <a:srcRect l="17347" t="14564" r="19008" b="17515"/>
          <a:stretch/>
        </p:blipFill>
        <p:spPr>
          <a:xfrm>
            <a:off x="467544" y="1196752"/>
            <a:ext cx="8160908" cy="4896544"/>
          </a:xfrm>
          <a:prstGeom prst="rect">
            <a:avLst/>
          </a:prstGeom>
        </p:spPr>
      </p:pic>
      <p:sp>
        <p:nvSpPr>
          <p:cNvPr id="6" name="テキスト ボックス 2">
            <a:extLst>
              <a:ext uri="{FF2B5EF4-FFF2-40B4-BE49-F238E27FC236}">
                <a16:creationId xmlns:a16="http://schemas.microsoft.com/office/drawing/2014/main" xmlns="" id="{27A3F5B7-A25B-4C62-A6E8-689903BA907B}"/>
              </a:ext>
            </a:extLst>
          </p:cNvPr>
          <p:cNvSpPr txBox="1">
            <a:spLocks noChangeArrowheads="1"/>
          </p:cNvSpPr>
          <p:nvPr/>
        </p:nvSpPr>
        <p:spPr bwMode="auto">
          <a:xfrm>
            <a:off x="1712146" y="146677"/>
            <a:ext cx="58961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国における取り組み</a:t>
            </a:r>
            <a:r>
              <a:rPr lang="ja-JP" altLang="en-US" sz="1800" b="1" dirty="0" smtClean="0">
                <a:latin typeface="Meiryo UI" pitchFamily="50" charset="-128"/>
                <a:ea typeface="Meiryo UI" pitchFamily="50" charset="-128"/>
                <a:cs typeface="Meiryo UI" pitchFamily="50" charset="-128"/>
              </a:rPr>
              <a:t>（コンセッション方式のメリット等整理）</a:t>
            </a:r>
            <a:endParaRPr lang="en-US" altLang="ja-JP" sz="1800" b="1"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610229" y="678314"/>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21185" y="6233239"/>
            <a:ext cx="5036956"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下水道施設の運営における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PPP/PFI</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の活用に関する検討会資料（国土交通省）</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990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9952" y="332656"/>
            <a:ext cx="1005403"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619672" y="979235"/>
            <a:ext cx="5581975" cy="4955203"/>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第１章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大阪の下水道事業</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下水道事業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の概要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水道事業と下水道事業の比較</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下水道事業の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仕組み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　大阪府と大阪市の下水道事業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下水道使用料（料金）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　経営指標比較</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第２章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今後の課題</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施設設備の老朽化</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建設改良費の見込み</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起債</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残高</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第３章</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民間活用による運営の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最適化</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多様な民間活用運営手法</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　大阪府と大阪市のこれ</a:t>
            </a:r>
            <a:r>
              <a:rPr lang="ja-JP" altLang="en-US"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の改革</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コンセッション</a:t>
            </a:r>
            <a:r>
              <a:rPr lang="ja-JP" altLang="en-US" dirty="0">
                <a:latin typeface="Meiryo UI" panose="020B0604030504040204" pitchFamily="50" charset="-128"/>
                <a:ea typeface="Meiryo UI" panose="020B0604030504040204" pitchFamily="50" charset="-128"/>
                <a:cs typeface="Meiryo UI" panose="020B0604030504040204" pitchFamily="50" charset="-128"/>
              </a:rPr>
              <a:t>方式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の導入検討状況</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288DD7-173D-4F28-AC6B-0C9397949D1E}" type="slidenum">
              <a:rPr kumimoji="1" lang="ja-JP" altLang="en-US" smtClean="0"/>
              <a:t>3</a:t>
            </a:fld>
            <a:endParaRPr kumimoji="1" lang="ja-JP" altLang="en-US"/>
          </a:p>
        </p:txBody>
      </p:sp>
      <p:sp>
        <p:nvSpPr>
          <p:cNvPr id="6" name="正方形/長方形 5"/>
          <p:cNvSpPr/>
          <p:nvPr/>
        </p:nvSpPr>
        <p:spPr>
          <a:xfrm>
            <a:off x="3995936" y="1340768"/>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4</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5020637" y="1548238"/>
            <a:ext cx="2304256" cy="359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dirty="0" smtClean="0">
                <a:solidFill>
                  <a:schemeClr val="tx1"/>
                </a:solidFill>
                <a:latin typeface="Meiryo UI" pitchFamily="50" charset="-128"/>
                <a:ea typeface="Meiryo UI" pitchFamily="50" charset="-128"/>
                <a:cs typeface="Meiryo UI" pitchFamily="50" charset="-128"/>
              </a:rPr>
              <a:t>・・・・・・・・・・・・・・・・・</a:t>
            </a:r>
            <a:r>
              <a:rPr lang="en-US" altLang="ja-JP" dirty="0">
                <a:solidFill>
                  <a:schemeClr val="tx1"/>
                </a:solidFill>
                <a:latin typeface="Meiryo UI" pitchFamily="50" charset="-128"/>
                <a:ea typeface="Meiryo UI" pitchFamily="50" charset="-128"/>
                <a:cs typeface="Meiryo UI" pitchFamily="50" charset="-128"/>
              </a:rPr>
              <a:t>6</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8" name="正方形/長方形 7"/>
          <p:cNvSpPr/>
          <p:nvPr/>
        </p:nvSpPr>
        <p:spPr>
          <a:xfrm>
            <a:off x="4139952" y="1881988"/>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smtClean="0">
                <a:solidFill>
                  <a:schemeClr val="tx1"/>
                </a:solidFill>
                <a:latin typeface="Meiryo UI" pitchFamily="50" charset="-128"/>
                <a:ea typeface="Meiryo UI" pitchFamily="50" charset="-128"/>
                <a:cs typeface="Meiryo UI" pitchFamily="50" charset="-128"/>
              </a:rPr>
              <a:t>・</a:t>
            </a:r>
            <a:r>
              <a:rPr lang="en-US" altLang="ja-JP" dirty="0">
                <a:solidFill>
                  <a:schemeClr val="tx1"/>
                </a:solidFill>
                <a:latin typeface="Meiryo UI" pitchFamily="50" charset="-128"/>
                <a:ea typeface="Meiryo UI" pitchFamily="50" charset="-128"/>
                <a:cs typeface="Meiryo UI" pitchFamily="50" charset="-128"/>
              </a:rPr>
              <a:t>8</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5238033" y="5590845"/>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29</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4243199" y="2430013"/>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13</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3440701" y="2725387"/>
            <a:ext cx="3811845" cy="230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15</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3923929" y="3585840"/>
            <a:ext cx="3392158"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smtClean="0">
                <a:solidFill>
                  <a:schemeClr val="tx1"/>
                </a:solidFill>
                <a:latin typeface="Meiryo UI" pitchFamily="50" charset="-128"/>
                <a:ea typeface="Meiryo UI" pitchFamily="50" charset="-128"/>
                <a:cs typeface="Meiryo UI" pitchFamily="50" charset="-128"/>
              </a:rPr>
              <a:t>・</a:t>
            </a:r>
            <a:r>
              <a:rPr lang="en-US" altLang="ja-JP" dirty="0" smtClean="0">
                <a:solidFill>
                  <a:schemeClr val="tx1"/>
                </a:solidFill>
                <a:latin typeface="Meiryo UI" pitchFamily="50" charset="-128"/>
                <a:ea typeface="Meiryo UI" pitchFamily="50" charset="-128"/>
                <a:cs typeface="Meiryo UI" pitchFamily="50" charset="-128"/>
              </a:rPr>
              <a:t>18</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4" name="正方形/長方形 13"/>
          <p:cNvSpPr/>
          <p:nvPr/>
        </p:nvSpPr>
        <p:spPr>
          <a:xfrm>
            <a:off x="4171179" y="3861218"/>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en-US" altLang="ja-JP" dirty="0" smtClean="0">
                <a:solidFill>
                  <a:schemeClr val="tx1"/>
                </a:solidFill>
                <a:latin typeface="Meiryo UI" pitchFamily="50" charset="-128"/>
                <a:ea typeface="Meiryo UI" pitchFamily="50" charset="-128"/>
                <a:cs typeface="Meiryo UI" pitchFamily="50" charset="-128"/>
              </a:rPr>
              <a:t>2</a:t>
            </a:r>
            <a:r>
              <a:rPr lang="en-US" altLang="ja-JP" dirty="0">
                <a:solidFill>
                  <a:schemeClr val="tx1"/>
                </a:solidFill>
                <a:latin typeface="Meiryo UI" pitchFamily="50" charset="-128"/>
                <a:ea typeface="Meiryo UI" pitchFamily="50" charset="-128"/>
                <a:cs typeface="Meiryo UI" pitchFamily="50" charset="-128"/>
              </a:rPr>
              <a:t>1</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5" name="正方形/長方形 14"/>
          <p:cNvSpPr/>
          <p:nvPr/>
        </p:nvSpPr>
        <p:spPr>
          <a:xfrm>
            <a:off x="3131840" y="4148118"/>
            <a:ext cx="4201770"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smtClean="0">
                <a:solidFill>
                  <a:schemeClr val="tx1"/>
                </a:solidFill>
                <a:latin typeface="Meiryo UI" pitchFamily="50" charset="-128"/>
                <a:ea typeface="Meiryo UI" pitchFamily="50" charset="-128"/>
                <a:cs typeface="Meiryo UI" pitchFamily="50" charset="-128"/>
              </a:rPr>
              <a:t>・</a:t>
            </a:r>
            <a:r>
              <a:rPr lang="en-US" altLang="ja-JP" dirty="0" smtClean="0">
                <a:solidFill>
                  <a:schemeClr val="tx1"/>
                </a:solidFill>
                <a:latin typeface="Meiryo UI" pitchFamily="50" charset="-128"/>
                <a:ea typeface="Meiryo UI" pitchFamily="50" charset="-128"/>
                <a:cs typeface="Meiryo UI" pitchFamily="50" charset="-128"/>
              </a:rPr>
              <a:t>2</a:t>
            </a:r>
            <a:r>
              <a:rPr lang="en-US" altLang="ja-JP" dirty="0">
                <a:solidFill>
                  <a:schemeClr val="tx1"/>
                </a:solidFill>
                <a:latin typeface="Meiryo UI" pitchFamily="50" charset="-128"/>
                <a:ea typeface="Meiryo UI" pitchFamily="50" charset="-128"/>
                <a:cs typeface="Meiryo UI" pitchFamily="50" charset="-128"/>
              </a:rPr>
              <a:t>2</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6" name="正方形/長方形 15"/>
          <p:cNvSpPr/>
          <p:nvPr/>
        </p:nvSpPr>
        <p:spPr>
          <a:xfrm>
            <a:off x="4642653" y="5010576"/>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smtClean="0">
                <a:solidFill>
                  <a:schemeClr val="tx1"/>
                </a:solidFill>
                <a:latin typeface="Meiryo UI" pitchFamily="50" charset="-128"/>
                <a:ea typeface="Meiryo UI" pitchFamily="50" charset="-128"/>
                <a:cs typeface="Meiryo UI" pitchFamily="50" charset="-128"/>
              </a:rPr>
              <a:t>・</a:t>
            </a:r>
            <a:r>
              <a:rPr lang="en-US" altLang="ja-JP" dirty="0" smtClean="0">
                <a:solidFill>
                  <a:schemeClr val="tx1"/>
                </a:solidFill>
                <a:latin typeface="Meiryo UI" pitchFamily="50" charset="-128"/>
                <a:ea typeface="Meiryo UI" pitchFamily="50" charset="-128"/>
                <a:cs typeface="Meiryo UI" pitchFamily="50" charset="-128"/>
              </a:rPr>
              <a:t>2</a:t>
            </a:r>
            <a:r>
              <a:rPr lang="en-US" altLang="ja-JP" dirty="0">
                <a:solidFill>
                  <a:schemeClr val="tx1"/>
                </a:solidFill>
                <a:latin typeface="Meiryo UI" pitchFamily="50" charset="-128"/>
                <a:ea typeface="Meiryo UI" pitchFamily="50" charset="-128"/>
                <a:cs typeface="Meiryo UI" pitchFamily="50" charset="-128"/>
              </a:rPr>
              <a:t>4</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5232725" y="5301739"/>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en-US" altLang="ja-JP" dirty="0" smtClean="0">
                <a:solidFill>
                  <a:schemeClr val="tx1"/>
                </a:solidFill>
                <a:latin typeface="Meiryo UI" pitchFamily="50" charset="-128"/>
                <a:ea typeface="Meiryo UI" pitchFamily="50" charset="-128"/>
                <a:cs typeface="Meiryo UI" pitchFamily="50" charset="-128"/>
              </a:rPr>
              <a:t>26</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4932040" y="2163987"/>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a:t>
            </a:r>
            <a:r>
              <a:rPr lang="en-US" altLang="ja-JP" dirty="0" smtClean="0">
                <a:solidFill>
                  <a:schemeClr val="tx1"/>
                </a:solidFill>
                <a:latin typeface="Meiryo UI" pitchFamily="50" charset="-128"/>
                <a:ea typeface="Meiryo UI" pitchFamily="50" charset="-128"/>
                <a:cs typeface="Meiryo UI" pitchFamily="50" charset="-128"/>
              </a:rPr>
              <a:t>10</a:t>
            </a:r>
            <a:endParaRPr kumimoji="1" lang="ja-JP" altLang="en-US"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56432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19920" y="95351"/>
            <a:ext cx="5750292"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他の自治体のコンセッション</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導入検討事例　</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浜松市</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正方形/長方形 5"/>
          <p:cNvSpPr/>
          <p:nvPr/>
        </p:nvSpPr>
        <p:spPr>
          <a:xfrm>
            <a:off x="411527" y="1484784"/>
            <a:ext cx="4104456" cy="4955203"/>
          </a:xfrm>
          <a:prstGeom prst="rect">
            <a:avLst/>
          </a:prstGeom>
          <a:ln>
            <a:solidFill>
              <a:schemeClr val="bg1">
                <a:lumMod val="75000"/>
              </a:schemeClr>
            </a:solidFill>
          </a:ln>
        </p:spPr>
        <p:txBody>
          <a:bodyPr wrap="square">
            <a:spAutoFit/>
          </a:bodyPr>
          <a:lstStyle/>
          <a:p>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１．導入の経過</a:t>
            </a:r>
            <a:endParaRPr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a:p>
            <a:r>
              <a:rPr lang="zh-TW" altLang="en-US" sz="11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zh-TW" sz="1100" b="1" dirty="0">
                <a:latin typeface="Meiryo UI" panose="020B0604030504040204" pitchFamily="50" charset="-128"/>
                <a:ea typeface="Meiryo UI" panose="020B0604030504040204" pitchFamily="50" charset="-128"/>
                <a:cs typeface="Meiryo UI" panose="020B0604030504040204" pitchFamily="50" charset="-128"/>
              </a:rPr>
              <a:t>23</a:t>
            </a:r>
            <a:r>
              <a:rPr lang="zh-TW" altLang="en-US" sz="1100" b="1"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公共施設等運営権活用検討業務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有用性を調査）</a:t>
            </a: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西遠流域下水道事業調査業務（導</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入可能性調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査）</a:t>
            </a: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コンセッション方式導入決定</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実施方針案公表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募集要項公表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優先交渉権者選定・基本協定締結</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２．導入の理由</a:t>
            </a:r>
            <a:endParaRPr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①コスト縮減効果</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市直営に比較し、コンセッション導入によりＶＦＭ</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％と試算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②職員の増員抑制効果</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・静岡県管理では職員</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人工を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配置（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年度に県から移管）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・包括委託では７人工が必要</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・コンセッション方式では</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３人工の配置</a:t>
            </a:r>
            <a:endParaRPr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３．導入の効果</a:t>
            </a:r>
            <a:endParaRPr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①運営権対価</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億円（事業期間</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年間）</a:t>
            </a: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②コスト削減効果</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VFM=8,656</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14.4%</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・市が自ら実施する場合の予定事業費総額＝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60,047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・運営権者が実施した場合の予定事業費総額＝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51,390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③業務改善効果</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・改築と維持管理のパッケージによる事業費の削減効果</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・運営支援ツールや多機能タブレットの導入による業務効率化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・世界レベルの下水処理パフォーマンスによる業務改善</a:t>
            </a:r>
          </a:p>
        </p:txBody>
      </p:sp>
      <p:pic>
        <p:nvPicPr>
          <p:cNvPr id="7" name="図 6"/>
          <p:cNvPicPr>
            <a:picLocks noChangeAspect="1"/>
          </p:cNvPicPr>
          <p:nvPr/>
        </p:nvPicPr>
        <p:blipFill rotWithShape="1">
          <a:blip r:embed="rId2"/>
          <a:srcRect l="17901" t="20469" r="17901" b="22320"/>
          <a:stretch/>
        </p:blipFill>
        <p:spPr>
          <a:xfrm>
            <a:off x="4828955" y="4697352"/>
            <a:ext cx="3875729" cy="1941860"/>
          </a:xfrm>
          <a:prstGeom prst="rect">
            <a:avLst/>
          </a:prstGeom>
        </p:spPr>
      </p:pic>
      <p:pic>
        <p:nvPicPr>
          <p:cNvPr id="8" name="図 7"/>
          <p:cNvPicPr>
            <a:picLocks noChangeAspect="1"/>
          </p:cNvPicPr>
          <p:nvPr/>
        </p:nvPicPr>
        <p:blipFill rotWithShape="1">
          <a:blip r:embed="rId3"/>
          <a:srcRect l="16241" t="14563" r="19007" b="5703"/>
          <a:stretch/>
        </p:blipFill>
        <p:spPr>
          <a:xfrm>
            <a:off x="4644008" y="1478367"/>
            <a:ext cx="4245624" cy="2939277"/>
          </a:xfrm>
          <a:prstGeom prst="rect">
            <a:avLst/>
          </a:prstGeom>
        </p:spPr>
      </p:pic>
      <p:sp>
        <p:nvSpPr>
          <p:cNvPr id="10" name="テキスト ボックス 9"/>
          <p:cNvSpPr txBox="1"/>
          <p:nvPr/>
        </p:nvSpPr>
        <p:spPr>
          <a:xfrm>
            <a:off x="332631" y="6568041"/>
            <a:ext cx="439415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下水道における課題解決のための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PPP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説明会　浜松市資料（ＰＦＩ機構）</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53896" y="631230"/>
            <a:ext cx="8450766"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浜松市</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では、全国初の下水道事業によるコンセッションの導入を決め</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、事業期間は平成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主な導入効果</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①運営権対価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億</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コスト削減　</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86.6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億円、③職員減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人工→３人工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525904" y="517616"/>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902896" y="6403539"/>
            <a:ext cx="2133600" cy="365125"/>
          </a:xfrm>
        </p:spPr>
        <p:txBody>
          <a:bodyPr/>
          <a:lstStyle/>
          <a:p>
            <a:fld id="{FF288DD7-173D-4F28-AC6B-0C9397949D1E}" type="slidenum">
              <a:rPr kumimoji="1" lang="ja-JP" altLang="en-US" smtClean="0"/>
              <a:t>30</a:t>
            </a:fld>
            <a:endParaRPr kumimoji="1" lang="ja-JP" altLang="en-US"/>
          </a:p>
        </p:txBody>
      </p:sp>
    </p:spTree>
    <p:extLst>
      <p:ext uri="{BB962C8B-B14F-4D97-AF65-F5344CB8AC3E}">
        <p14:creationId xmlns:p14="http://schemas.microsoft.com/office/powerpoint/2010/main" val="361325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16241" t="12247" r="17347" b="9106"/>
          <a:stretch/>
        </p:blipFill>
        <p:spPr>
          <a:xfrm>
            <a:off x="3550987" y="692696"/>
            <a:ext cx="4958653" cy="3301484"/>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2532844342"/>
              </p:ext>
            </p:extLst>
          </p:nvPr>
        </p:nvGraphicFramePr>
        <p:xfrm>
          <a:off x="2195736" y="4116572"/>
          <a:ext cx="6313904" cy="2362200"/>
        </p:xfrm>
        <a:graphic>
          <a:graphicData uri="http://schemas.openxmlformats.org/drawingml/2006/table">
            <a:tbl>
              <a:tblPr firstRow="1" bandRow="1">
                <a:tableStyleId>{5940675A-B579-460E-94D1-54222C63F5DA}</a:tableStyleId>
              </a:tblPr>
              <a:tblGrid>
                <a:gridCol w="1138555">
                  <a:extLst>
                    <a:ext uri="{9D8B030D-6E8A-4147-A177-3AD203B41FA5}">
                      <a16:colId xmlns:a16="http://schemas.microsoft.com/office/drawing/2014/main" xmlns="" val="20000"/>
                    </a:ext>
                  </a:extLst>
                </a:gridCol>
                <a:gridCol w="2821885">
                  <a:extLst>
                    <a:ext uri="{9D8B030D-6E8A-4147-A177-3AD203B41FA5}">
                      <a16:colId xmlns:a16="http://schemas.microsoft.com/office/drawing/2014/main" xmlns="" val="20001"/>
                    </a:ext>
                  </a:extLst>
                </a:gridCol>
                <a:gridCol w="1249680">
                  <a:extLst>
                    <a:ext uri="{9D8B030D-6E8A-4147-A177-3AD203B41FA5}">
                      <a16:colId xmlns:a16="http://schemas.microsoft.com/office/drawing/2014/main" xmlns="" val="20002"/>
                    </a:ext>
                  </a:extLst>
                </a:gridCol>
                <a:gridCol w="1103784">
                  <a:extLst>
                    <a:ext uri="{9D8B030D-6E8A-4147-A177-3AD203B41FA5}">
                      <a16:colId xmlns:a16="http://schemas.microsoft.com/office/drawing/2014/main" xmlns="" val="20003"/>
                    </a:ext>
                  </a:extLst>
                </a:gridCol>
              </a:tblGrid>
              <a:tr h="362059">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区分</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施設</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管理対象</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（運営権設定対象）</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改築対象</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（業務範囲）</a:t>
                      </a:r>
                    </a:p>
                  </a:txBody>
                  <a:tcPr anchor="ctr"/>
                </a:tc>
                <a:extLst>
                  <a:ext uri="{0D108BD9-81ED-4DB2-BD59-A6C34878D82A}">
                    <a16:rowId xmlns:a16="http://schemas.microsoft.com/office/drawing/2014/main" xmlns="" val="10000"/>
                  </a:ext>
                </a:extLst>
              </a:tr>
              <a:tr h="362059">
                <a:tc rowSpan="2">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浄水・処理施設</a:t>
                      </a:r>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浄水・処理施設内の機械・電気設備</a:t>
                      </a: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（建物の付属設備含む）</a:t>
                      </a: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a:txBody>
                  <a:tcPr anchor="ctr" anchorCtr="1"/>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a:txBody>
                  <a:tcPr anchor="ctr" anchorCtr="1"/>
                </a:tc>
                <a:extLst>
                  <a:ext uri="{0D108BD9-81ED-4DB2-BD59-A6C34878D82A}">
                    <a16:rowId xmlns:a16="http://schemas.microsoft.com/office/drawing/2014/main" xmlns="" val="10001"/>
                  </a:ext>
                </a:extLst>
              </a:tr>
              <a:tr h="268192">
                <a:tc vMerge="1">
                  <a:txBody>
                    <a:bodyPr/>
                    <a:lstStyle/>
                    <a:p>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浄水・処理施設内の土木建築施設</a:t>
                      </a: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a:txBody>
                  <a:tcPr anchor="ctr" anchorCtr="1"/>
                </a:tc>
                <a:tc>
                  <a:txBody>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extLst>
                  <a:ext uri="{0D108BD9-81ED-4DB2-BD59-A6C34878D82A}">
                    <a16:rowId xmlns:a16="http://schemas.microsoft.com/office/drawing/2014/main" xmlns="" val="10002"/>
                  </a:ext>
                </a:extLst>
              </a:tr>
              <a:tr h="362059">
                <a:tc rowSpan="2">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浄水・処理施設</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以外</a:t>
                      </a:r>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テレメータ室、配水池制御弁室、中継所等の機械・電気設備</a:t>
                      </a: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a:txBody>
                  <a:tcPr anchor="ctr" anchorCtr="1"/>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a:txBody>
                  <a:tcPr anchor="ctr" anchorCtr="1"/>
                </a:tc>
                <a:extLst>
                  <a:ext uri="{0D108BD9-81ED-4DB2-BD59-A6C34878D82A}">
                    <a16:rowId xmlns:a16="http://schemas.microsoft.com/office/drawing/2014/main" xmlns="" val="10003"/>
                  </a:ext>
                </a:extLst>
              </a:tr>
              <a:tr h="362059">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テレメータ室、配水池、制御弁室、中継所等の土木建築施設</a:t>
                      </a: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p>
                  </a:txBody>
                  <a:tcPr anchor="ctr" anchorCtr="1"/>
                </a:tc>
                <a:tc>
                  <a:txBody>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extLst>
                  <a:ext uri="{0D108BD9-81ED-4DB2-BD59-A6C34878D82A}">
                    <a16:rowId xmlns:a16="http://schemas.microsoft.com/office/drawing/2014/main" xmlns="" val="10004"/>
                  </a:ext>
                </a:extLst>
              </a:tr>
              <a:tr h="362059">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管路その他</a:t>
                      </a:r>
                    </a:p>
                  </a:txBody>
                  <a:tcPr/>
                </a:tc>
                <a:tc>
                  <a:txBody>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浄水・処理施設外の取水・導水・送水管路及びそれらに附帯する手動管弁類、コンクリート構造物</a:t>
                      </a:r>
                    </a:p>
                  </a:txBody>
                  <a:tcPr/>
                </a:tc>
                <a:tc>
                  <a:txBody>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tc>
                  <a:txBody>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chorCtr="1"/>
                </a:tc>
                <a:extLst>
                  <a:ext uri="{0D108BD9-81ED-4DB2-BD59-A6C34878D82A}">
                    <a16:rowId xmlns:a16="http://schemas.microsoft.com/office/drawing/2014/main" xmlns="" val="10005"/>
                  </a:ext>
                </a:extLst>
              </a:tr>
            </a:tbl>
          </a:graphicData>
        </a:graphic>
      </p:graphicFrame>
      <p:sp>
        <p:nvSpPr>
          <p:cNvPr id="7" name="テキスト ボックス 6"/>
          <p:cNvSpPr txBox="1"/>
          <p:nvPr/>
        </p:nvSpPr>
        <p:spPr>
          <a:xfrm>
            <a:off x="1691680" y="136294"/>
            <a:ext cx="5750292"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他の自治体のコンセッション</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導入検討</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事例</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宮城県</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1500" y="1092236"/>
            <a:ext cx="3240360" cy="1077218"/>
          </a:xfrm>
          <a:prstGeom prst="rect">
            <a:avLst/>
          </a:prstGeom>
          <a:noFill/>
          <a:ln>
            <a:noFill/>
          </a:ln>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宮城県では、上水道、工業用水道、流域下水道の３事業の運営権を一体とした、特徴的なコンセッションの検討を進めている。</a:t>
            </a:r>
          </a:p>
        </p:txBody>
      </p:sp>
      <p:cxnSp>
        <p:nvCxnSpPr>
          <p:cNvPr id="9" name="直線コネクタ 8"/>
          <p:cNvCxnSpPr/>
          <p:nvPr/>
        </p:nvCxnSpPr>
        <p:spPr>
          <a:xfrm>
            <a:off x="525904" y="476672"/>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876256" y="6433748"/>
            <a:ext cx="2133600" cy="365125"/>
          </a:xfrm>
        </p:spPr>
        <p:txBody>
          <a:bodyPr/>
          <a:lstStyle/>
          <a:p>
            <a:fld id="{FF288DD7-173D-4F28-AC6B-0C9397949D1E}" type="slidenum">
              <a:rPr kumimoji="1" lang="ja-JP" altLang="en-US" smtClean="0"/>
              <a:t>31</a:t>
            </a:fld>
            <a:endParaRPr kumimoji="1" lang="ja-JP" altLang="en-US"/>
          </a:p>
        </p:txBody>
      </p:sp>
      <p:sp>
        <p:nvSpPr>
          <p:cNvPr id="10" name="テキスト ボックス 9"/>
          <p:cNvSpPr txBox="1"/>
          <p:nvPr/>
        </p:nvSpPr>
        <p:spPr>
          <a:xfrm>
            <a:off x="332631" y="6568041"/>
            <a:ext cx="439415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下水道における課題解決のための</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PPP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説明会　浜松市資料（ＰＦＩ機構）</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10169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矢印 6"/>
          <p:cNvSpPr/>
          <p:nvPr/>
        </p:nvSpPr>
        <p:spPr>
          <a:xfrm>
            <a:off x="2003104" y="5669502"/>
            <a:ext cx="6457328" cy="43204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415759" y="62040"/>
            <a:ext cx="457529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下水道事業のコンセッション導入検討状況</a:t>
            </a:r>
          </a:p>
        </p:txBody>
      </p:sp>
      <p:graphicFrame>
        <p:nvGraphicFramePr>
          <p:cNvPr id="2" name="表 1"/>
          <p:cNvGraphicFramePr>
            <a:graphicFrameLocks noGrp="1"/>
          </p:cNvGraphicFramePr>
          <p:nvPr>
            <p:extLst>
              <p:ext uri="{D42A27DB-BD31-4B8C-83A1-F6EECF244321}">
                <p14:modId xmlns:p14="http://schemas.microsoft.com/office/powerpoint/2010/main" val="2710991641"/>
              </p:ext>
            </p:extLst>
          </p:nvPr>
        </p:nvGraphicFramePr>
        <p:xfrm>
          <a:off x="490802" y="890978"/>
          <a:ext cx="8096821" cy="3764280"/>
        </p:xfrm>
        <a:graphic>
          <a:graphicData uri="http://schemas.openxmlformats.org/drawingml/2006/table">
            <a:tbl>
              <a:tblPr firstRow="1" bandRow="1">
                <a:tableStyleId>{5940675A-B579-460E-94D1-54222C63F5DA}</a:tableStyleId>
              </a:tblPr>
              <a:tblGrid>
                <a:gridCol w="1435847">
                  <a:extLst>
                    <a:ext uri="{9D8B030D-6E8A-4147-A177-3AD203B41FA5}">
                      <a16:colId xmlns:a16="http://schemas.microsoft.com/office/drawing/2014/main" xmlns="" val="20000"/>
                    </a:ext>
                  </a:extLst>
                </a:gridCol>
                <a:gridCol w="5165631">
                  <a:extLst>
                    <a:ext uri="{9D8B030D-6E8A-4147-A177-3AD203B41FA5}">
                      <a16:colId xmlns:a16="http://schemas.microsoft.com/office/drawing/2014/main" xmlns="" val="20001"/>
                    </a:ext>
                  </a:extLst>
                </a:gridCol>
                <a:gridCol w="1495343">
                  <a:extLst>
                    <a:ext uri="{9D8B030D-6E8A-4147-A177-3AD203B41FA5}">
                      <a16:colId xmlns:a16="http://schemas.microsoft.com/office/drawing/2014/main" xmlns="" val="20002"/>
                    </a:ext>
                  </a:extLst>
                </a:gridCol>
              </a:tblGrid>
              <a:tr h="262035">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自治体名</a:t>
                      </a:r>
                    </a:p>
                  </a:txBody>
                  <a:tcPr>
                    <a:solidFill>
                      <a:schemeClr val="bg1">
                        <a:lumMod val="85000"/>
                      </a:schemeClr>
                    </a:solidFill>
                  </a:tcPr>
                </a:tc>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検討状況</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処理水量／日</a:t>
                      </a:r>
                    </a:p>
                  </a:txBody>
                  <a:tcPr>
                    <a:solidFill>
                      <a:schemeClr val="bg1">
                        <a:lumMod val="85000"/>
                      </a:schemeClr>
                    </a:solidFill>
                  </a:tcPr>
                </a:tc>
                <a:extLst>
                  <a:ext uri="{0D108BD9-81ED-4DB2-BD59-A6C34878D82A}">
                    <a16:rowId xmlns:a16="http://schemas.microsoft.com/office/drawing/2014/main" xmlns="" val="10000"/>
                  </a:ext>
                </a:extLst>
              </a:tr>
              <a:tr h="386156">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★宮城県</a:t>
                      </a: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上水道、工業用水、流域下水の３事業を一体化したコンセッション導入を検討</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327,000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（流域下水のみ）</a:t>
                      </a:r>
                    </a:p>
                  </a:txBody>
                  <a:tcPr/>
                </a:tc>
                <a:extLst>
                  <a:ext uri="{0D108BD9-81ED-4DB2-BD59-A6C34878D82A}">
                    <a16:rowId xmlns:a16="http://schemas.microsoft.com/office/drawing/2014/main" xmlns="" val="10001"/>
                  </a:ext>
                </a:extLst>
              </a:tr>
              <a:tr h="386156">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宮城県村田町</a:t>
                      </a: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公共下水道、農業集落排水、上下水道、工業用水の４事業のコンセッション導入を検討</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3,080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（公共下水のみ）</a:t>
                      </a:r>
                    </a:p>
                  </a:txBody>
                  <a:tcPr/>
                </a:tc>
                <a:extLst>
                  <a:ext uri="{0D108BD9-81ED-4DB2-BD59-A6C34878D82A}">
                    <a16:rowId xmlns:a16="http://schemas.microsoft.com/office/drawing/2014/main" xmlns="" val="10002"/>
                  </a:ext>
                </a:extLst>
              </a:tr>
              <a:tr h="248243">
                <a:tc>
                  <a:txBody>
                    <a:bodyPr/>
                    <a:lstStyle/>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★東京都</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コンセッションを含めた、民間を活用した運営方法について検討を開始（</a:t>
                      </a: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H29.12</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b="0" dirty="0">
                          <a:latin typeface="Meiryo UI" panose="020B0604030504040204" pitchFamily="50" charset="-128"/>
                          <a:ea typeface="Meiryo UI" panose="020B0604030504040204" pitchFamily="50" charset="-128"/>
                          <a:cs typeface="Meiryo UI" panose="020B0604030504040204" pitchFamily="50" charset="-128"/>
                        </a:rPr>
                        <a:t>7,358,000</a:t>
                      </a: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㎥／日</a:t>
                      </a:r>
                    </a:p>
                  </a:txBody>
                  <a:tcPr/>
                </a:tc>
                <a:extLst>
                  <a:ext uri="{0D108BD9-81ED-4DB2-BD59-A6C34878D82A}">
                    <a16:rowId xmlns:a16="http://schemas.microsoft.com/office/drawing/2014/main" xmlns="" val="10003"/>
                  </a:ext>
                </a:extLst>
              </a:tr>
              <a:tr h="24824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神奈川県三浦市</a:t>
                      </a:r>
                    </a:p>
                  </a:txBody>
                  <a:tcP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月頃の事業者募集を予定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8,050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p>
                  </a:txBody>
                  <a:tcPr/>
                </a:tc>
                <a:extLst>
                  <a:ext uri="{0D108BD9-81ED-4DB2-BD59-A6C34878D82A}">
                    <a16:rowId xmlns:a16="http://schemas.microsoft.com/office/drawing/2014/main" xmlns="" val="10004"/>
                  </a:ext>
                </a:extLst>
              </a:tr>
              <a:tr h="24824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静岡県浜松市</a:t>
                      </a:r>
                    </a:p>
                  </a:txBody>
                  <a:tcP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年度に事業者を選定し、基本協定を締結。</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122,000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p>
                  </a:txBody>
                  <a:tcPr/>
                </a:tc>
                <a:extLst>
                  <a:ext uri="{0D108BD9-81ED-4DB2-BD59-A6C34878D82A}">
                    <a16:rowId xmlns:a16="http://schemas.microsoft.com/office/drawing/2014/main" xmlns="" val="10005"/>
                  </a:ext>
                </a:extLst>
              </a:tr>
              <a:tr h="24824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石川県小松市</a:t>
                      </a:r>
                    </a:p>
                  </a:txBody>
                  <a:tcP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年度に事業者募集を予定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36,100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p>
                  </a:txBody>
                  <a:tcPr/>
                </a:tc>
                <a:extLst>
                  <a:ext uri="{0D108BD9-81ED-4DB2-BD59-A6C34878D82A}">
                    <a16:rowId xmlns:a16="http://schemas.microsoft.com/office/drawing/2014/main" xmlns="" val="10006"/>
                  </a:ext>
                </a:extLst>
              </a:tr>
              <a:tr h="248243">
                <a:tc>
                  <a:txBody>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40000"/>
                        <a:lumOff val="60000"/>
                      </a:schemeClr>
                    </a:solidFill>
                  </a:tcPr>
                </a:tc>
                <a:tc>
                  <a:txBody>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コンセッションを含め、更なる民間を活用した運営方法について検討を開始</a:t>
                      </a:r>
                    </a:p>
                  </a:txBody>
                  <a:tcPr>
                    <a:solidFill>
                      <a:schemeClr val="accent6">
                        <a:lumMod val="40000"/>
                        <a:lumOff val="60000"/>
                      </a:schemeClr>
                    </a:solidFill>
                  </a:tcPr>
                </a:tc>
                <a:tc>
                  <a:txBody>
                    <a:body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2,252,000</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／日</a:t>
                      </a:r>
                    </a:p>
                  </a:txBody>
                  <a:tcPr>
                    <a:solidFill>
                      <a:schemeClr val="accent6">
                        <a:lumMod val="40000"/>
                        <a:lumOff val="60000"/>
                      </a:schemeClr>
                    </a:solidFill>
                  </a:tcPr>
                </a:tc>
                <a:extLst>
                  <a:ext uri="{0D108BD9-81ED-4DB2-BD59-A6C34878D82A}">
                    <a16:rowId xmlns:a16="http://schemas.microsoft.com/office/drawing/2014/main" xmlns="" val="10007"/>
                  </a:ext>
                </a:extLst>
              </a:tr>
              <a:tr h="248243">
                <a:tc>
                  <a:txBody>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大阪府大阪市</a:t>
                      </a:r>
                    </a:p>
                  </a:txBody>
                  <a:tcPr>
                    <a:solidFill>
                      <a:schemeClr val="accent6">
                        <a:lumMod val="40000"/>
                        <a:lumOff val="60000"/>
                      </a:schemeClr>
                    </a:solidFill>
                  </a:tcPr>
                </a:tc>
                <a:tc>
                  <a:txBody>
                    <a:bodyPr/>
                    <a:lstStyle/>
                    <a:p>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1"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月に新会社（ＣＷＯ）を設立。将来のコンセッション導入を視野に検討中</a:t>
                      </a:r>
                    </a:p>
                  </a:txBody>
                  <a:tcPr>
                    <a:solidFill>
                      <a:schemeClr val="accent6">
                        <a:lumMod val="40000"/>
                        <a:lumOff val="60000"/>
                      </a:schemeClr>
                    </a:solidFill>
                  </a:tcPr>
                </a:tc>
                <a:tc>
                  <a:txBody>
                    <a:bodyPr/>
                    <a:lstStyle/>
                    <a:p>
                      <a:pPr algn="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2,844,000㎥</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40000"/>
                        <a:lumOff val="60000"/>
                      </a:schemeClr>
                    </a:solidFill>
                  </a:tcPr>
                </a:tc>
                <a:extLst>
                  <a:ext uri="{0D108BD9-81ED-4DB2-BD59-A6C34878D82A}">
                    <a16:rowId xmlns:a16="http://schemas.microsoft.com/office/drawing/2014/main" xmlns="" val="10008"/>
                  </a:ext>
                </a:extLst>
              </a:tr>
              <a:tr h="386156">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奈良県奈良市</a:t>
                      </a:r>
                    </a:p>
                  </a:txBody>
                  <a:tcPr/>
                </a:tc>
                <a:tc>
                  <a:txBody>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月にコンセッション実施方針にかかる条例案が否決。事業内容を精査し、事業化を検討</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391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p>
                  </a:txBody>
                  <a:tcPr/>
                </a:tc>
                <a:extLst>
                  <a:ext uri="{0D108BD9-81ED-4DB2-BD59-A6C34878D82A}">
                    <a16:rowId xmlns:a16="http://schemas.microsoft.com/office/drawing/2014/main" xmlns="" val="10009"/>
                  </a:ext>
                </a:extLst>
              </a:tr>
              <a:tr h="24824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山口県宇部市</a:t>
                      </a: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事業内容や事業開始時期などの詳細を検討中</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39,640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p>
                  </a:txBody>
                  <a:tcPr/>
                </a:tc>
                <a:extLst>
                  <a:ext uri="{0D108BD9-81ED-4DB2-BD59-A6C34878D82A}">
                    <a16:rowId xmlns:a16="http://schemas.microsoft.com/office/drawing/2014/main" xmlns="" val="10010"/>
                  </a:ext>
                </a:extLst>
              </a:tr>
              <a:tr h="248243">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高知県須崎市</a:t>
                      </a: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事業内容を精査中。早ければ</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年度下半期に事業者募集の予定</a:t>
                      </a:r>
                    </a:p>
                  </a:txBody>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1,800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／日</a:t>
                      </a:r>
                    </a:p>
                  </a:txBody>
                  <a:tcPr/>
                </a:tc>
                <a:extLst>
                  <a:ext uri="{0D108BD9-81ED-4DB2-BD59-A6C34878D82A}">
                    <a16:rowId xmlns:a16="http://schemas.microsoft.com/office/drawing/2014/main" xmlns="" val="10011"/>
                  </a:ext>
                </a:extLst>
              </a:tr>
            </a:tbl>
          </a:graphicData>
        </a:graphic>
      </p:graphicFrame>
      <p:graphicFrame>
        <p:nvGraphicFramePr>
          <p:cNvPr id="3" name="表 2"/>
          <p:cNvGraphicFramePr>
            <a:graphicFrameLocks noGrp="1"/>
          </p:cNvGraphicFramePr>
          <p:nvPr>
            <p:extLst/>
          </p:nvPr>
        </p:nvGraphicFramePr>
        <p:xfrm>
          <a:off x="467542" y="5665536"/>
          <a:ext cx="8208914" cy="914400"/>
        </p:xfrm>
        <a:graphic>
          <a:graphicData uri="http://schemas.openxmlformats.org/drawingml/2006/table">
            <a:tbl>
              <a:tblPr firstRow="1" bandRow="1">
                <a:tableStyleId>{5940675A-B579-460E-94D1-54222C63F5DA}</a:tableStyleId>
              </a:tblPr>
              <a:tblGrid>
                <a:gridCol w="1243842">
                  <a:extLst>
                    <a:ext uri="{9D8B030D-6E8A-4147-A177-3AD203B41FA5}">
                      <a16:colId xmlns:a16="http://schemas.microsoft.com/office/drawing/2014/main" xmlns="" val="20000"/>
                    </a:ext>
                  </a:extLst>
                </a:gridCol>
                <a:gridCol w="1015584">
                  <a:extLst>
                    <a:ext uri="{9D8B030D-6E8A-4147-A177-3AD203B41FA5}">
                      <a16:colId xmlns:a16="http://schemas.microsoft.com/office/drawing/2014/main" xmlns="" val="20001"/>
                    </a:ext>
                  </a:extLst>
                </a:gridCol>
                <a:gridCol w="1015584">
                  <a:extLst>
                    <a:ext uri="{9D8B030D-6E8A-4147-A177-3AD203B41FA5}">
                      <a16:colId xmlns:a16="http://schemas.microsoft.com/office/drawing/2014/main" xmlns="" val="20002"/>
                    </a:ext>
                  </a:extLst>
                </a:gridCol>
                <a:gridCol w="1015584">
                  <a:extLst>
                    <a:ext uri="{9D8B030D-6E8A-4147-A177-3AD203B41FA5}">
                      <a16:colId xmlns:a16="http://schemas.microsoft.com/office/drawing/2014/main" xmlns="" val="20003"/>
                    </a:ext>
                  </a:extLst>
                </a:gridCol>
                <a:gridCol w="1015584">
                  <a:extLst>
                    <a:ext uri="{9D8B030D-6E8A-4147-A177-3AD203B41FA5}">
                      <a16:colId xmlns:a16="http://schemas.microsoft.com/office/drawing/2014/main" xmlns="" val="20004"/>
                    </a:ext>
                  </a:extLst>
                </a:gridCol>
                <a:gridCol w="1015584">
                  <a:extLst>
                    <a:ext uri="{9D8B030D-6E8A-4147-A177-3AD203B41FA5}">
                      <a16:colId xmlns:a16="http://schemas.microsoft.com/office/drawing/2014/main" xmlns="" val="20005"/>
                    </a:ext>
                  </a:extLst>
                </a:gridCol>
                <a:gridCol w="1015584">
                  <a:extLst>
                    <a:ext uri="{9D8B030D-6E8A-4147-A177-3AD203B41FA5}">
                      <a16:colId xmlns:a16="http://schemas.microsoft.com/office/drawing/2014/main" xmlns="" val="20006"/>
                    </a:ext>
                  </a:extLst>
                </a:gridCol>
                <a:gridCol w="871568">
                  <a:extLst>
                    <a:ext uri="{9D8B030D-6E8A-4147-A177-3AD203B41FA5}">
                      <a16:colId xmlns:a16="http://schemas.microsoft.com/office/drawing/2014/main" xmlns="" val="20007"/>
                    </a:ext>
                  </a:extLst>
                </a:gridCol>
              </a:tblGrid>
              <a:tr h="362950">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下水道事業者</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導入可能性調査</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デューデリジェンス</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マーケットサウンディング</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条例案の提出・公表</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実施方針の策定</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事業者公募</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事業開始</a:t>
                      </a:r>
                    </a:p>
                  </a:txBody>
                  <a:tcPr>
                    <a:solidFill>
                      <a:schemeClr val="bg1">
                        <a:lumMod val="85000"/>
                      </a:schemeClr>
                    </a:solidFill>
                  </a:tcPr>
                </a:tc>
                <a:extLst>
                  <a:ext uri="{0D108BD9-81ED-4DB2-BD59-A6C34878D82A}">
                    <a16:rowId xmlns:a16="http://schemas.microsoft.com/office/drawing/2014/main" xmlns="" val="10000"/>
                  </a:ext>
                </a:extLst>
              </a:tr>
              <a:tr h="362950">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都道府県：</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42</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市町村：</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1428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４件</a:t>
                      </a:r>
                      <a:r>
                        <a:rPr kumimoji="1" lang="ja-JP" altLang="en-US" sz="1200" b="1" u="sng"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u="sng" dirty="0">
                          <a:latin typeface="Meiryo UI" panose="020B0604030504040204" pitchFamily="50" charset="-128"/>
                          <a:ea typeface="Meiryo UI" panose="020B0604030504040204" pitchFamily="50" charset="-128"/>
                          <a:cs typeface="Meiryo UI" panose="020B0604030504040204" pitchFamily="50" charset="-128"/>
                        </a:rPr>
                        <a:t>2</a:t>
                      </a: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（宮城県等）</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a:txBody>
                  <a:tcPr/>
                </a:tc>
                <a:tc>
                  <a:txBody>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（須崎市等）</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（奈良市等）</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１件</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（浜松市）</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a:txBody>
                  <a:tcPr/>
                </a:tc>
                <a:extLst>
                  <a:ext uri="{0D108BD9-81ED-4DB2-BD59-A6C34878D82A}">
                    <a16:rowId xmlns:a16="http://schemas.microsoft.com/office/drawing/2014/main" xmlns="" val="10001"/>
                  </a:ext>
                </a:extLst>
              </a:tr>
            </a:tbl>
          </a:graphicData>
        </a:graphic>
      </p:graphicFrame>
      <p:sp>
        <p:nvSpPr>
          <p:cNvPr id="6" name="テキスト ボックス 5"/>
          <p:cNvSpPr txBox="1"/>
          <p:nvPr/>
        </p:nvSpPr>
        <p:spPr>
          <a:xfrm>
            <a:off x="453894" y="4684200"/>
            <a:ext cx="7226658"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出典：下水道情報　</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H29.1.31</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号を一部加工　　処理水量は「晴天時最大処理水量」。</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東京都の処理水量は流域＋公共の合計</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  H29.12.26</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の都政改革本部の報告を受けて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東京都を追加。また、今回の検討を受けて大阪府を追加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★は都道府県</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81192" y="568440"/>
            <a:ext cx="6713697"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■自治体におけるコンセッション導入の検討状況一覧（建制順）　→　</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１団体が検討中</a:t>
            </a:r>
          </a:p>
        </p:txBody>
      </p:sp>
      <p:sp>
        <p:nvSpPr>
          <p:cNvPr id="10" name="テキスト ボックス 9"/>
          <p:cNvSpPr txBox="1"/>
          <p:nvPr/>
        </p:nvSpPr>
        <p:spPr>
          <a:xfrm>
            <a:off x="440246" y="5349703"/>
            <a:ext cx="5859296"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■コンセッション検討の進捗状況　→　浜松市が先行（</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年度からスタート）</a:t>
            </a:r>
          </a:p>
        </p:txBody>
      </p:sp>
      <p:sp>
        <p:nvSpPr>
          <p:cNvPr id="11" name="テキスト ボックス 10"/>
          <p:cNvSpPr txBox="1"/>
          <p:nvPr/>
        </p:nvSpPr>
        <p:spPr>
          <a:xfrm>
            <a:off x="467542" y="6585576"/>
            <a:ext cx="3640740"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出典：財政制度等審議会財政制度</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分科会資料（財務省</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525904" y="476672"/>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6873682" y="6426863"/>
            <a:ext cx="2133600" cy="365125"/>
          </a:xfrm>
        </p:spPr>
        <p:txBody>
          <a:bodyPr/>
          <a:lstStyle/>
          <a:p>
            <a:fld id="{FF288DD7-173D-4F28-AC6B-0C9397949D1E}" type="slidenum">
              <a:rPr kumimoji="1" lang="ja-JP" altLang="en-US" smtClean="0"/>
              <a:t>32</a:t>
            </a:fld>
            <a:endParaRPr kumimoji="1" lang="ja-JP" altLang="en-US"/>
          </a:p>
        </p:txBody>
      </p:sp>
    </p:spTree>
    <p:extLst>
      <p:ext uri="{BB962C8B-B14F-4D97-AF65-F5344CB8AC3E}">
        <p14:creationId xmlns:p14="http://schemas.microsoft.com/office/powerpoint/2010/main" val="3643288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1403648" y="2472104"/>
            <a:ext cx="3168352" cy="1835154"/>
          </a:xfrm>
          <a:prstGeom prst="roundRect">
            <a:avLst>
              <a:gd name="adj" fmla="val 863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969" tIns="41985" rIns="83969" bIns="41985" rtlCol="0" anchor="ctr"/>
          <a:lstStyle/>
          <a:p>
            <a:pPr algn="ctr"/>
            <a:endParaRPr kumimoji="1" lang="ja-JP" altLang="en-US"/>
          </a:p>
        </p:txBody>
      </p:sp>
      <p:cxnSp>
        <p:nvCxnSpPr>
          <p:cNvPr id="11" name="直線コネクタ 10"/>
          <p:cNvCxnSpPr/>
          <p:nvPr/>
        </p:nvCxnSpPr>
        <p:spPr>
          <a:xfrm>
            <a:off x="2987824" y="1985462"/>
            <a:ext cx="0" cy="288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403648" y="2273495"/>
            <a:ext cx="3168352" cy="462940"/>
          </a:xfrm>
          <a:prstGeom prst="rect">
            <a:avLst/>
          </a:prstGeom>
          <a:solidFill>
            <a:schemeClr val="bg1"/>
          </a:solidFill>
          <a:ln>
            <a:solidFill>
              <a:schemeClr val="tx1"/>
            </a:solidFill>
          </a:ln>
        </p:spPr>
        <p:txBody>
          <a:bodyPr wrap="none" lIns="36000" tIns="36000" rIns="36000" bIns="36000" rtlCol="0" anchor="ctr">
            <a:noAutofit/>
          </a:bodyPr>
          <a:lstStyle/>
          <a:p>
            <a:pPr algn="ctr"/>
            <a:r>
              <a:rPr lang="ja-JP" altLang="en-US" sz="1600" b="1" dirty="0">
                <a:latin typeface="Meiryo UI" panose="020B0604030504040204" pitchFamily="50" charset="-128"/>
                <a:ea typeface="Meiryo UI" panose="020B0604030504040204" pitchFamily="50" charset="-128"/>
              </a:rPr>
              <a:t>下水道事業最適化検討チーム</a:t>
            </a:r>
            <a:endParaRPr lang="en-US" altLang="ja-JP" sz="1600" b="1" dirty="0">
              <a:latin typeface="Meiryo UI" panose="020B0604030504040204" pitchFamily="50" charset="-128"/>
              <a:ea typeface="Meiryo UI" panose="020B0604030504040204" pitchFamily="50" charset="-128"/>
            </a:endParaRPr>
          </a:p>
        </p:txBody>
      </p:sp>
      <p:sp>
        <p:nvSpPr>
          <p:cNvPr id="21" name="Rectangle 5"/>
          <p:cNvSpPr>
            <a:spLocks noChangeArrowheads="1"/>
          </p:cNvSpPr>
          <p:nvPr/>
        </p:nvSpPr>
        <p:spPr bwMode="auto">
          <a:xfrm>
            <a:off x="294147" y="836712"/>
            <a:ext cx="8526325" cy="3437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059" tIns="33059" rIns="33059" bIns="33059" numCol="1" anchor="ctr" anchorCtr="0" compatLnSpc="1">
            <a:prstTxWarp prst="textNoShape">
              <a:avLst/>
            </a:prstTxWarp>
            <a:spAutoFit/>
          </a:bodyPr>
          <a:lstStyle/>
          <a:p>
            <a:pPr fontAlgn="base">
              <a:spcBef>
                <a:spcPct val="0"/>
              </a:spcBef>
              <a:spcAft>
                <a:spcPct val="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下水道事業の持続可能性を確保するため、民間活用の手法について検討する。</a:t>
            </a:r>
          </a:p>
        </p:txBody>
      </p:sp>
      <p:sp>
        <p:nvSpPr>
          <p:cNvPr id="22" name="下矢印 21"/>
          <p:cNvSpPr/>
          <p:nvPr/>
        </p:nvSpPr>
        <p:spPr>
          <a:xfrm rot="5400000">
            <a:off x="4898171" y="3027443"/>
            <a:ext cx="1368152" cy="72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444208" y="3713654"/>
            <a:ext cx="543739" cy="307777"/>
          </a:xfrm>
          <a:prstGeom prst="rect">
            <a:avLst/>
          </a:prstGeom>
          <a:noFill/>
          <a:ln>
            <a:noFill/>
            <a:prstDash val="dash"/>
          </a:ln>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助言</a:t>
            </a:r>
          </a:p>
        </p:txBody>
      </p:sp>
      <p:sp>
        <p:nvSpPr>
          <p:cNvPr id="24" name="正方形/長方形 23"/>
          <p:cNvSpPr/>
          <p:nvPr/>
        </p:nvSpPr>
        <p:spPr>
          <a:xfrm>
            <a:off x="1403648" y="1481407"/>
            <a:ext cx="6408712" cy="504056"/>
          </a:xfrm>
          <a:prstGeom prst="rect">
            <a:avLst/>
          </a:prstGeom>
          <a:noFill/>
          <a:ln>
            <a:solidFill>
              <a:schemeClr val="tx1"/>
            </a:solidFill>
            <a:prstDash val="dash"/>
          </a:ln>
        </p:spPr>
        <p:txBody>
          <a:bodyPr wrap="square" lIns="68415" tIns="34208" rIns="68415" bIns="34208" rtlCol="0" anchor="ctr">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627784" y="1625422"/>
            <a:ext cx="4103995" cy="315305"/>
          </a:xfrm>
          <a:prstGeom prst="rect">
            <a:avLst/>
          </a:prstGeom>
          <a:noFill/>
        </p:spPr>
        <p:txBody>
          <a:bodyPr wrap="none" lIns="68415" tIns="34208" rIns="68415" bIns="34208"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本部長（知事）、副本部長（市長）、本部員</a:t>
            </a:r>
          </a:p>
        </p:txBody>
      </p:sp>
      <p:sp>
        <p:nvSpPr>
          <p:cNvPr id="20" name="テキスト ボックス 17"/>
          <p:cNvSpPr txBox="1"/>
          <p:nvPr/>
        </p:nvSpPr>
        <p:spPr>
          <a:xfrm>
            <a:off x="3563172" y="1324491"/>
            <a:ext cx="2066065" cy="313831"/>
          </a:xfrm>
          <a:prstGeom prst="rect">
            <a:avLst/>
          </a:prstGeom>
          <a:solidFill>
            <a:srgbClr val="1F497D"/>
          </a:solidFill>
          <a:ln w="28575">
            <a:noFill/>
          </a:ln>
        </p:spPr>
        <p:txBody>
          <a:bodyPr wrap="square" lIns="0" tIns="0" rIns="0" bIns="0" rtlCol="0" anchor="ctr" anchorCtr="0">
            <a:no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algn="ct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副首都推進本部会議</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228184" y="3137590"/>
            <a:ext cx="902811" cy="523220"/>
          </a:xfrm>
          <a:prstGeom prst="rect">
            <a:avLst/>
          </a:prstGeom>
          <a:solidFill>
            <a:schemeClr val="bg1"/>
          </a:solidFill>
          <a:ln>
            <a:solidFill>
              <a:schemeClr val="tx1"/>
            </a:solidFill>
            <a:prstDash val="dash"/>
          </a:ln>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特別顧問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特別参与</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574960" y="2798043"/>
            <a:ext cx="2525819" cy="1457698"/>
          </a:xfrm>
          <a:prstGeom prst="rect">
            <a:avLst/>
          </a:prstGeom>
          <a:noFill/>
          <a:ln>
            <a:noFill/>
          </a:ln>
        </p:spPr>
        <p:txBody>
          <a:bodyPr wrap="square" lIns="36000" tIns="36000" rIns="36000" bIns="36000" anchor="ctr" anchorCtr="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＜大阪府都市整備部＞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・下水道室長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・下水道室事業課長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＜大阪市建設局＞</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・下水道河川部長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下水道事業改革担当課長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67544" y="4655871"/>
            <a:ext cx="2259943" cy="331011"/>
          </a:xfrm>
          <a:prstGeom prst="rect">
            <a:avLst/>
          </a:prstGeom>
        </p:spPr>
        <p:txBody>
          <a:bodyPr wrap="square" lIns="83969" tIns="41985" rIns="83969" bIns="41985">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＜主な検討事項＞</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028150" y="128644"/>
            <a:ext cx="2861681"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の検討の進め方</a:t>
            </a:r>
          </a:p>
        </p:txBody>
      </p:sp>
      <p:sp>
        <p:nvSpPr>
          <p:cNvPr id="27" name="テキスト ボックス 26"/>
          <p:cNvSpPr txBox="1"/>
          <p:nvPr/>
        </p:nvSpPr>
        <p:spPr>
          <a:xfrm>
            <a:off x="639255" y="4986882"/>
            <a:ext cx="8208912" cy="1600438"/>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　コスト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削減効果が大きいとされるコンセッション方式の導入について、大阪府の流域下水道と大阪市の公共下水</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道が連携して、検討を進めていく。</a:t>
            </a:r>
          </a:p>
          <a:p>
            <a:pPr marL="285750" indent="-285750">
              <a:buFont typeface="Wingdings" panose="05000000000000000000" pitchFamily="2" charset="2"/>
              <a:buChar char="n"/>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検討にあたっては、府流域下水道事業と市公共下水道事業の連携や、段階的に進めるスキームも含めて、多</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様なバリエーションについて検証。</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わが国では事例の少ない下水道事業におけるコンセッション導入の検討であるため、海外の先進事例の調査を</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積極的に行い、当該分野における産業振興という視点も踏まえた検討を行う。</a:t>
            </a:r>
          </a:p>
        </p:txBody>
      </p:sp>
      <p:sp>
        <p:nvSpPr>
          <p:cNvPr id="2" name="スライド番号プレースホルダー 1"/>
          <p:cNvSpPr>
            <a:spLocks noGrp="1"/>
          </p:cNvSpPr>
          <p:nvPr>
            <p:ph type="sldNum" sz="quarter" idx="12"/>
          </p:nvPr>
        </p:nvSpPr>
        <p:spPr>
          <a:xfrm>
            <a:off x="6830888" y="6420955"/>
            <a:ext cx="2133600" cy="365125"/>
          </a:xfrm>
        </p:spPr>
        <p:txBody>
          <a:bodyPr/>
          <a:lstStyle/>
          <a:p>
            <a:fld id="{FF288DD7-173D-4F28-AC6B-0C9397949D1E}" type="slidenum">
              <a:rPr kumimoji="1" lang="ja-JP" altLang="en-US" smtClean="0"/>
              <a:t>33</a:t>
            </a:fld>
            <a:endParaRPr kumimoji="1" lang="ja-JP" altLang="en-US"/>
          </a:p>
        </p:txBody>
      </p:sp>
    </p:spTree>
    <p:extLst>
      <p:ext uri="{BB962C8B-B14F-4D97-AF65-F5344CB8AC3E}">
        <p14:creationId xmlns:p14="http://schemas.microsoft.com/office/powerpoint/2010/main" val="86191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35896" y="2564904"/>
            <a:ext cx="2236510" cy="707886"/>
          </a:xfrm>
          <a:prstGeom prst="rect">
            <a:avLst/>
          </a:prstGeom>
          <a:noFill/>
        </p:spPr>
        <p:txBody>
          <a:bodyPr wrap="none" rtlCol="0">
            <a:spAutoFit/>
          </a:bodyPr>
          <a:lstStyle/>
          <a:p>
            <a:pPr algn="ctr"/>
            <a:r>
              <a:rPr kumimoji="1" lang="ja-JP" altLang="en-US" sz="4000" dirty="0">
                <a:latin typeface="Meiryo UI" panose="020B0604030504040204" pitchFamily="50" charset="-128"/>
                <a:ea typeface="Meiryo UI" panose="020B0604030504040204" pitchFamily="50" charset="-128"/>
              </a:rPr>
              <a:t>参考</a:t>
            </a:r>
            <a:r>
              <a:rPr kumimoji="1" lang="ja-JP" altLang="en-US" sz="4000" dirty="0" smtClean="0">
                <a:latin typeface="Meiryo UI" panose="020B0604030504040204" pitchFamily="50" charset="-128"/>
                <a:ea typeface="Meiryo UI" panose="020B0604030504040204" pitchFamily="50" charset="-128"/>
              </a:rPr>
              <a:t>資料</a:t>
            </a:r>
            <a:endParaRPr kumimoji="1" lang="en-US" altLang="ja-JP" sz="4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44060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467544" y="69792"/>
            <a:ext cx="8532452" cy="452804"/>
          </a:xfrm>
        </p:spPr>
        <p:txBody>
          <a:bodyPr>
            <a:normAutofit/>
          </a:bodyPr>
          <a:lstStyle/>
          <a:p>
            <a:pPr eaLnBrk="1" hangingPunct="1"/>
            <a:r>
              <a:rPr lang="ja-JP" altLang="en-US" sz="2000" b="1" dirty="0">
                <a:latin typeface="Meiryo UI" pitchFamily="50" charset="-128"/>
                <a:ea typeface="Meiryo UI" pitchFamily="50" charset="-128"/>
                <a:cs typeface="Meiryo UI" pitchFamily="50" charset="-128"/>
              </a:rPr>
              <a:t>下水道事業の種別（公共と流域）</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0" y="1282092"/>
            <a:ext cx="4266586" cy="370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テキスト ボックス 5"/>
          <p:cNvSpPr txBox="1">
            <a:spLocks noChangeArrowheads="1"/>
          </p:cNvSpPr>
          <p:nvPr/>
        </p:nvSpPr>
        <p:spPr bwMode="auto">
          <a:xfrm>
            <a:off x="306590" y="5556734"/>
            <a:ext cx="30652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上図は下水道グローバルセンター（</a:t>
            </a:r>
            <a:r>
              <a:rPr lang="en-US" altLang="ja-JP" sz="1050" dirty="0">
                <a:latin typeface="Meiryo UI" panose="020B0604030504040204" pitchFamily="50" charset="-128"/>
                <a:ea typeface="Meiryo UI" panose="020B0604030504040204" pitchFamily="50" charset="-128"/>
              </a:rPr>
              <a:t>GCUS</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HP</a:t>
            </a:r>
            <a:r>
              <a:rPr lang="ja-JP" altLang="en-US" sz="1050" dirty="0">
                <a:latin typeface="Meiryo UI" panose="020B0604030504040204" pitchFamily="50" charset="-128"/>
                <a:ea typeface="Meiryo UI" panose="020B0604030504040204" pitchFamily="50" charset="-128"/>
              </a:rPr>
              <a:t>より</a:t>
            </a:r>
            <a:endParaRPr lang="en-US" altLang="ja-JP" sz="1050" dirty="0">
              <a:latin typeface="Meiryo UI" panose="020B0604030504040204" pitchFamily="50" charset="-128"/>
              <a:ea typeface="Meiryo UI" panose="020B0604030504040204" pitchFamily="50" charset="-128"/>
            </a:endParaRPr>
          </a:p>
        </p:txBody>
      </p:sp>
      <p:sp>
        <p:nvSpPr>
          <p:cNvPr id="2" name="四角形: 角を丸くする 1">
            <a:extLst/>
          </p:cNvPr>
          <p:cNvSpPr/>
          <p:nvPr/>
        </p:nvSpPr>
        <p:spPr>
          <a:xfrm>
            <a:off x="2555776" y="1558978"/>
            <a:ext cx="540000" cy="216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15" b="1" dirty="0">
                <a:latin typeface="Meiryo UI" panose="020B0604030504040204" pitchFamily="50" charset="-128"/>
                <a:ea typeface="Meiryo UI" panose="020B0604030504040204" pitchFamily="50" charset="-128"/>
              </a:rPr>
              <a:t>単独</a:t>
            </a:r>
          </a:p>
        </p:txBody>
      </p:sp>
      <p:sp>
        <p:nvSpPr>
          <p:cNvPr id="8202" name="テキスト ボックス 9"/>
          <p:cNvSpPr txBox="1">
            <a:spLocks noChangeArrowheads="1"/>
          </p:cNvSpPr>
          <p:nvPr/>
        </p:nvSpPr>
        <p:spPr bwMode="auto">
          <a:xfrm>
            <a:off x="467544" y="5257784"/>
            <a:ext cx="38427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b="1" dirty="0">
                <a:latin typeface="Meiryo UI" pitchFamily="50" charset="-128"/>
                <a:ea typeface="Meiryo UI" pitchFamily="50" charset="-128"/>
                <a:cs typeface="Meiryo UI" pitchFamily="50" charset="-128"/>
              </a:rPr>
              <a:t>流域下水道に接続しているものを「流域関連公共下水道」という</a:t>
            </a:r>
          </a:p>
        </p:txBody>
      </p:sp>
      <p:cxnSp>
        <p:nvCxnSpPr>
          <p:cNvPr id="12" name="直線矢印コネクタ 11">
            <a:extLst/>
          </p:cNvPr>
          <p:cNvCxnSpPr/>
          <p:nvPr/>
        </p:nvCxnSpPr>
        <p:spPr>
          <a:xfrm flipV="1">
            <a:off x="2627784" y="4295500"/>
            <a:ext cx="0" cy="9416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2295992415"/>
              </p:ext>
            </p:extLst>
          </p:nvPr>
        </p:nvGraphicFramePr>
        <p:xfrm>
          <a:off x="4499992" y="1299228"/>
          <a:ext cx="4536504" cy="4290447"/>
        </p:xfrm>
        <a:graphic>
          <a:graphicData uri="http://schemas.openxmlformats.org/drawingml/2006/table">
            <a:tbl>
              <a:tblPr firstRow="1" bandRow="1">
                <a:tableStyleId>{5940675A-B579-460E-94D1-54222C63F5DA}</a:tableStyleId>
              </a:tblPr>
              <a:tblGrid>
                <a:gridCol w="194222">
                  <a:extLst>
                    <a:ext uri="{9D8B030D-6E8A-4147-A177-3AD203B41FA5}">
                      <a16:colId xmlns="" xmlns:a16="http://schemas.microsoft.com/office/drawing/2014/main" val="20000"/>
                    </a:ext>
                  </a:extLst>
                </a:gridCol>
                <a:gridCol w="813890">
                  <a:extLst>
                    <a:ext uri="{9D8B030D-6E8A-4147-A177-3AD203B41FA5}">
                      <a16:colId xmlns="" xmlns:a16="http://schemas.microsoft.com/office/drawing/2014/main" val="20001"/>
                    </a:ext>
                  </a:extLst>
                </a:gridCol>
                <a:gridCol w="1656184">
                  <a:extLst>
                    <a:ext uri="{9D8B030D-6E8A-4147-A177-3AD203B41FA5}">
                      <a16:colId xmlns="" xmlns:a16="http://schemas.microsoft.com/office/drawing/2014/main" val="20002"/>
                    </a:ext>
                  </a:extLst>
                </a:gridCol>
                <a:gridCol w="1872208">
                  <a:extLst>
                    <a:ext uri="{9D8B030D-6E8A-4147-A177-3AD203B41FA5}">
                      <a16:colId xmlns="" xmlns:a16="http://schemas.microsoft.com/office/drawing/2014/main" val="20003"/>
                    </a:ext>
                  </a:extLst>
                </a:gridCol>
              </a:tblGrid>
              <a:tr h="398224">
                <a:tc gridSpan="2">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種別</a:t>
                      </a:r>
                    </a:p>
                  </a:txBody>
                  <a:tcPr marL="84411" marR="84411" marT="42195" marB="42195">
                    <a:lnB w="2857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p>
                  </a:txBody>
                  <a:tcPr marL="84411" marR="84411" marT="42195" marB="42195">
                    <a:lnB w="285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大阪の自治体</a:t>
                      </a:r>
                    </a:p>
                  </a:txBody>
                  <a:tcPr marL="84411" marR="84411" marT="42195" marB="42195">
                    <a:lnB w="2857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0"/>
                  </a:ext>
                </a:extLst>
              </a:tr>
              <a:tr h="479545">
                <a:tc gridSpan="2">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1" marR="84411" marT="42195" marB="42195">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以上の市町村の区域における下水を排除し、かつ、終末処理場を有する</a:t>
                      </a:r>
                    </a:p>
                  </a:txBody>
                  <a:tcPr marL="84411" marR="84411" marT="42195" marB="42195">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p>
                  </a:txBody>
                  <a:tcPr marL="84411" marR="84411" marT="42195" marB="42195">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25836">
                <a:tc gridSpan="2">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公共下水道</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1" marR="84411" marT="42195" marB="42195">
                    <a:lnT w="28575" cap="flat" cmpd="sng" algn="ctr">
                      <a:solidFill>
                        <a:schemeClr val="tx1"/>
                      </a:solidFill>
                      <a:prstDash val="solid"/>
                      <a:round/>
                      <a:headEnd type="none" w="med" len="med"/>
                      <a:tailEnd type="none" w="med" len="med"/>
                    </a:lnT>
                    <a:lnB w="12700" cmpd="sng">
                      <a:noFill/>
                    </a:lnB>
                  </a:tcPr>
                </a:tc>
                <a:tc hMerge="1">
                  <a:txBody>
                    <a:bodyPr/>
                    <a:lstStyle/>
                    <a:p>
                      <a:endParaRPr kumimoji="1" lang="ja-JP" altLang="en-US" dirty="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市街地の下水を排除・処理する</a:t>
                      </a:r>
                    </a:p>
                  </a:txBody>
                  <a:tcPr marL="84411" marR="84411" marT="42195" marB="42195">
                    <a:lnT w="28575" cap="flat" cmpd="sng" algn="ctr">
                      <a:solidFill>
                        <a:schemeClr val="tx1"/>
                      </a:solidFill>
                      <a:prstDash val="solid"/>
                      <a:round/>
                      <a:headEnd type="none" w="med" len="med"/>
                      <a:tailEnd type="none" w="med" len="med"/>
                    </a:lnT>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1" marR="84411" marT="42195" marB="42195">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2"/>
                  </a:ext>
                </a:extLst>
              </a:tr>
              <a:tr h="491138">
                <a:tc rowSpan="3">
                  <a:txBody>
                    <a:bodyPr/>
                    <a:lstStyle/>
                    <a:p>
                      <a:endParaRPr kumimoji="1"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1" marR="84411" marT="42195" marB="42195">
                    <a:lnT w="12700" cmpd="sng">
                      <a:noFill/>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単独のみ</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1" marR="84411" marT="42195" marB="42195"/>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自ら終末処理場を有し、自治体内で下水道処理が全て完結</a:t>
                      </a:r>
                    </a:p>
                  </a:txBody>
                  <a:tcPr marL="84411" marR="84411" marT="42195" marB="42195"/>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能勢町</a:t>
                      </a:r>
                    </a:p>
                  </a:txBody>
                  <a:tcPr marL="84411" marR="84411" marT="42195" marB="42195"/>
                </a:tc>
                <a:extLst>
                  <a:ext uri="{0D108BD9-81ED-4DB2-BD59-A6C34878D82A}">
                    <a16:rowId xmlns="" xmlns:a16="http://schemas.microsoft.com/office/drawing/2014/main" val="10003"/>
                  </a:ext>
                </a:extLst>
              </a:tr>
              <a:tr h="683377">
                <a:tc vMerge="1">
                  <a:txBody>
                    <a:bodyPr/>
                    <a:lstStyle/>
                    <a:p>
                      <a:endParaRPr kumimoji="1" lang="ja-JP" altLang="en-US" sz="140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流域併用</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1" marR="84411" marT="42195" marB="42195"/>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自ら終末処理場を持ちながら、一部を流域</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下水道に</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接続（併用）</a:t>
                      </a:r>
                    </a:p>
                  </a:txBody>
                  <a:tcPr marL="84411" marR="84411" marT="42195" marB="42195"/>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大阪市、堺市、岸和田市、豊中市、池田市、守口市、四條畷市、吹田市、河内長野市</a:t>
                      </a:r>
                    </a:p>
                  </a:txBody>
                  <a:tcPr marL="84411" marR="84411" marT="42195" marB="42195"/>
                </a:tc>
                <a:extLst>
                  <a:ext uri="{0D108BD9-81ED-4DB2-BD59-A6C34878D82A}">
                    <a16:rowId xmlns="" xmlns:a16="http://schemas.microsoft.com/office/drawing/2014/main" val="10004"/>
                  </a:ext>
                </a:extLst>
              </a:tr>
              <a:tr h="491138">
                <a:tc vMerge="1">
                  <a:txBody>
                    <a:bodyPr/>
                    <a:lstStyle/>
                    <a:p>
                      <a:endParaRPr kumimoji="1" lang="ja-JP" altLang="en-US" sz="140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関連のみ</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1" marR="84411" marT="42195" marB="42195"/>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終末処理場を持たず、全ての下水を流域</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下水道に</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接続</a:t>
                      </a:r>
                    </a:p>
                  </a:txBody>
                  <a:tcPr marL="84411" marR="84411" marT="42195" marB="42195"/>
                </a:tc>
                <a:tc>
                  <a:txBody>
                    <a:bodyPr/>
                    <a:lstStyle/>
                    <a:p>
                      <a:r>
                        <a:rPr kumimoji="1" lang="zh-TW"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枚方市、茨木市、寝屋川市、大東市、</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八尾市、東大阪市</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、泉大津市、</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和泉市</a:t>
                      </a:r>
                      <a:r>
                        <a:rPr kumimoji="1" lang="zh-TW"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、箕面市、柏原市、高槻市、貝塚市、泉佐野市、富田林市</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、松原市</a:t>
                      </a:r>
                      <a:r>
                        <a:rPr kumimoji="1" lang="zh-TW"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羽曳野市</a:t>
                      </a:r>
                      <a:r>
                        <a:rPr kumimoji="1"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門真市</a:t>
                      </a:r>
                      <a:r>
                        <a:rPr kumimoji="1" lang="zh-TW"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、摂津市、高石市、藤井寺市、泉南市、交野市、大阪狭山市、阪南市、島本町、豊能町、忠岡町、熊取町、田尻町、岬町、太子町、河南町、千早赤阪村</a:t>
                      </a:r>
                    </a:p>
                  </a:txBody>
                  <a:tcPr marL="84411" marR="84411" marT="42195" marB="42195"/>
                </a:tc>
                <a:extLst>
                  <a:ext uri="{0D108BD9-81ED-4DB2-BD59-A6C34878D82A}">
                    <a16:rowId xmlns="" xmlns:a16="http://schemas.microsoft.com/office/drawing/2014/main" val="10005"/>
                  </a:ext>
                </a:extLst>
              </a:tr>
            </a:tbl>
          </a:graphicData>
        </a:graphic>
      </p:graphicFrame>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593" t="18195" r="30530" b="64308"/>
          <a:stretch/>
        </p:blipFill>
        <p:spPr bwMode="auto">
          <a:xfrm>
            <a:off x="89390" y="1917477"/>
            <a:ext cx="544789" cy="49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四角形: 角を丸くする 1">
            <a:extLst/>
          </p:cNvPr>
          <p:cNvSpPr/>
          <p:nvPr/>
        </p:nvSpPr>
        <p:spPr>
          <a:xfrm>
            <a:off x="3162904" y="3341762"/>
            <a:ext cx="720000" cy="216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15" b="1" dirty="0">
                <a:latin typeface="Meiryo UI" panose="020B0604030504040204" pitchFamily="50" charset="-128"/>
                <a:ea typeface="Meiryo UI" panose="020B0604030504040204" pitchFamily="50" charset="-128"/>
              </a:rPr>
              <a:t>流域関連</a:t>
            </a:r>
          </a:p>
        </p:txBody>
      </p:sp>
      <p:sp>
        <p:nvSpPr>
          <p:cNvPr id="18" name="四角形: 角を丸くする 1">
            <a:extLst/>
          </p:cNvPr>
          <p:cNvSpPr/>
          <p:nvPr/>
        </p:nvSpPr>
        <p:spPr>
          <a:xfrm>
            <a:off x="1489035" y="1917501"/>
            <a:ext cx="720000" cy="216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15" b="1" dirty="0">
                <a:latin typeface="Meiryo UI" panose="020B0604030504040204" pitchFamily="50" charset="-128"/>
                <a:ea typeface="Meiryo UI" panose="020B0604030504040204" pitchFamily="50" charset="-128"/>
              </a:rPr>
              <a:t>流域併用</a:t>
            </a:r>
          </a:p>
        </p:txBody>
      </p:sp>
      <p:sp>
        <p:nvSpPr>
          <p:cNvPr id="14" name="四角形: 角を丸くする 1">
            <a:extLst/>
          </p:cNvPr>
          <p:cNvSpPr/>
          <p:nvPr/>
        </p:nvSpPr>
        <p:spPr>
          <a:xfrm>
            <a:off x="107544" y="2944477"/>
            <a:ext cx="720000" cy="216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15" b="1" dirty="0">
                <a:latin typeface="Meiryo UI" panose="020B0604030504040204" pitchFamily="50" charset="-128"/>
                <a:ea typeface="Meiryo UI" panose="020B0604030504040204" pitchFamily="50" charset="-128"/>
              </a:rPr>
              <a:t>流域併用</a:t>
            </a:r>
          </a:p>
        </p:txBody>
      </p:sp>
      <p:cxnSp>
        <p:nvCxnSpPr>
          <p:cNvPr id="15" name="直線コネクタ 14"/>
          <p:cNvCxnSpPr/>
          <p:nvPr/>
        </p:nvCxnSpPr>
        <p:spPr>
          <a:xfrm>
            <a:off x="525904" y="62068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fld id="{FF288DD7-173D-4F28-AC6B-0C9397949D1E}" type="slidenum">
              <a:rPr kumimoji="1" lang="ja-JP" altLang="en-US" smtClean="0"/>
              <a:t>35</a:t>
            </a:fld>
            <a:endParaRPr kumimoji="1" lang="ja-JP" altLang="en-US"/>
          </a:p>
        </p:txBody>
      </p:sp>
      <p:sp>
        <p:nvSpPr>
          <p:cNvPr id="16" name="四角形: 角を丸くする 1">
            <a:extLst/>
          </p:cNvPr>
          <p:cNvSpPr/>
          <p:nvPr/>
        </p:nvSpPr>
        <p:spPr>
          <a:xfrm>
            <a:off x="107584" y="2944477"/>
            <a:ext cx="720000" cy="216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15" b="1" dirty="0" smtClean="0">
                <a:latin typeface="Meiryo UI" panose="020B0604030504040204" pitchFamily="50" charset="-128"/>
                <a:ea typeface="Meiryo UI" panose="020B0604030504040204" pitchFamily="50" charset="-128"/>
              </a:rPr>
              <a:t>流域関連</a:t>
            </a:r>
            <a:endParaRPr lang="ja-JP" altLang="en-US" sz="1015"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5017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8"/>
          <p:cNvSpPr txBox="1">
            <a:spLocks noChangeArrowheads="1"/>
          </p:cNvSpPr>
          <p:nvPr/>
        </p:nvSpPr>
        <p:spPr bwMode="auto">
          <a:xfrm>
            <a:off x="3195105" y="188640"/>
            <a:ext cx="29642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大阪</a:t>
            </a:r>
            <a:r>
              <a:rPr lang="ja-JP" altLang="en-US" sz="2000" b="1" dirty="0">
                <a:latin typeface="Meiryo UI" pitchFamily="50" charset="-128"/>
                <a:ea typeface="Meiryo UI" pitchFamily="50" charset="-128"/>
                <a:cs typeface="Meiryo UI" pitchFamily="50" charset="-128"/>
              </a:rPr>
              <a:t>の下水道</a:t>
            </a:r>
            <a:r>
              <a:rPr lang="ja-JP" altLang="en-US" sz="2000" b="1" dirty="0" smtClean="0">
                <a:latin typeface="Meiryo UI" pitchFamily="50" charset="-128"/>
                <a:ea typeface="Meiryo UI" pitchFamily="50" charset="-128"/>
                <a:cs typeface="Meiryo UI" pitchFamily="50" charset="-128"/>
              </a:rPr>
              <a:t>事業の概要</a:t>
            </a:r>
            <a:endParaRPr lang="ja-JP" altLang="en-US" sz="2000" b="1"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627242" y="981442"/>
            <a:ext cx="7843333" cy="5955476"/>
          </a:xfrm>
          <a:prstGeom prst="rect">
            <a:avLst/>
          </a:prstGeom>
          <a:noFill/>
          <a:ln>
            <a:solidFill>
              <a:schemeClr val="bg1">
                <a:lumMod val="85000"/>
              </a:schemeClr>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■流域下水道と公共下水道</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流域下水道は、二つ以上の市町村の下水を排除するもので、終末処理場やポンプ場、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幹線管路など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の施設の設置・維持管理を行うもので、都道府県が実施するもの。（猪名川流域は全国で唯一大阪府と兵庫県にまたがって事業を実施しており、豊中市が建設と維持管理業務を受託している）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公共下水道は、原則として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市町村が行う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もので、大阪市や堺市のように、自らが終末処理場を持ち、集水から処理まで区域内で一括処理している「単独公共下水道」と、家庭や工場等からの下水は集水するが、その後の終末処理まで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の工程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を流域下水道で行う「流域関連公共下水道」がある。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■大阪府と大阪市の下水道事業</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わが国で最初に流域下水道に着手し、広域化を図ってきた経緯があり、「流域下水道」としては最大級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一般的な「汚水対策」に加え、低地ゆえの浸水対策や、閉鎖性水域である大阪湾の環境対策（高度処理）を積極的に進めてきており、他大都市と比較して非常に多くの投資を行ってきている。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元々、建設は大阪府、維持管理は市町村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の一部事務組合で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運営していたが、平成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に建設と維持管理を一元化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させている。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ü"/>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全国的には多く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の流域下水道事業者が、維持管理運営部分を出資公社などへ委託に出しているのに対し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、大阪府では、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ユーティリティは直接調達、</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維持管理は包括的に民間委託、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設備保全は専門企業に業務委託などそれぞれの特徴を考慮し、発注方式を分けて最適化させながら運営している。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②大阪市</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わが国では東京都、横浜市に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次ぐ、流域下水道への接続の少ない大規模な公共下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事業管理者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大阪市の現業部門を、外郭団体の（一般財団法人）都市技術センター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へ派遣し、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さらに平成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月に設立した大阪市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％出資によるクリアウォーター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に転籍した経緯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3776" indent="-263776">
              <a:buFont typeface="Wingdings" panose="05000000000000000000" pitchFamily="2" charset="2"/>
              <a:buChar char="ü"/>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現在は、同株式会社へ「随意契約」により維持管理運営を包括委託している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p>
          <a:p>
            <a:pPr marL="263776" indent="-263776">
              <a:buFont typeface="Wingdings" panose="05000000000000000000" pitchFamily="2" charset="2"/>
              <a:buChar char="ü"/>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大阪市において流域下水道には約３％分接続している。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732240" y="6356350"/>
            <a:ext cx="2133600" cy="365125"/>
          </a:xfrm>
        </p:spPr>
        <p:txBody>
          <a:bodyPr/>
          <a:lstStyle/>
          <a:p>
            <a:fld id="{FF288DD7-173D-4F28-AC6B-0C9397949D1E}" type="slidenum">
              <a:rPr kumimoji="1" lang="ja-JP" altLang="en-US" smtClean="0"/>
              <a:t>36</a:t>
            </a:fld>
            <a:endParaRPr kumimoji="1" lang="ja-JP" altLang="en-US"/>
          </a:p>
        </p:txBody>
      </p:sp>
      <p:cxnSp>
        <p:nvCxnSpPr>
          <p:cNvPr id="5" name="直線コネクタ 4"/>
          <p:cNvCxnSpPr/>
          <p:nvPr/>
        </p:nvCxnSpPr>
        <p:spPr>
          <a:xfrm>
            <a:off x="498909" y="692696"/>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033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F288DD7-173D-4F28-AC6B-0C9397949D1E}" type="slidenum">
              <a:rPr kumimoji="1" lang="ja-JP" altLang="en-US" smtClean="0"/>
              <a:t>37</a:t>
            </a:fld>
            <a:endParaRPr kumimoji="1" lang="ja-JP" altLang="en-US"/>
          </a:p>
        </p:txBody>
      </p:sp>
      <p:graphicFrame>
        <p:nvGraphicFramePr>
          <p:cNvPr id="5" name="コンテンツ プレースホルダ 3"/>
          <p:cNvGraphicFramePr>
            <a:graphicFrameLocks/>
          </p:cNvGraphicFramePr>
          <p:nvPr>
            <p:extLst>
              <p:ext uri="{D42A27DB-BD31-4B8C-83A1-F6EECF244321}">
                <p14:modId xmlns:p14="http://schemas.microsoft.com/office/powerpoint/2010/main" val="379099818"/>
              </p:ext>
            </p:extLst>
          </p:nvPr>
        </p:nvGraphicFramePr>
        <p:xfrm>
          <a:off x="894739" y="1196752"/>
          <a:ext cx="7853725" cy="4768008"/>
        </p:xfrm>
        <a:graphic>
          <a:graphicData uri="http://schemas.openxmlformats.org/drawingml/2006/table">
            <a:tbl>
              <a:tblPr firstRow="1" bandRow="1">
                <a:tableStyleId>{5940675A-B579-460E-94D1-54222C63F5DA}</a:tableStyleId>
              </a:tblPr>
              <a:tblGrid>
                <a:gridCol w="2072484"/>
                <a:gridCol w="1641289"/>
                <a:gridCol w="4139952"/>
              </a:tblGrid>
              <a:tr h="497473">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事業スキーム</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solidFill>
                      <a:srgbClr val="33CCFF"/>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事業レベル</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solidFill>
                      <a:srgbClr val="33CCFF"/>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内　容</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solidFill>
                      <a:srgbClr val="33CCFF"/>
                    </a:solidFill>
                  </a:tcPr>
                </a:tc>
              </a:tr>
              <a:tr h="711691">
                <a:tc>
                  <a:txBody>
                    <a:bodyPr/>
                    <a:lstStyle/>
                    <a:p>
                      <a:pPr algn="just">
                        <a:lnSpc>
                          <a:spcPct val="100000"/>
                        </a:lnSpc>
                      </a:pPr>
                      <a:r>
                        <a:rPr kumimoji="1" lang="ja-JP" altLang="en-US" sz="1400" baseline="0" dirty="0" smtClean="0">
                          <a:latin typeface="Meiryo UI" panose="020B0604030504040204" pitchFamily="50" charset="-128"/>
                          <a:ea typeface="Meiryo UI" panose="020B0604030504040204" pitchFamily="50" charset="-128"/>
                        </a:rPr>
                        <a:t>業務委託</a:t>
                      </a:r>
                      <a:endParaRPr kumimoji="1" lang="ja-JP" altLang="en-US" sz="1400" baseline="0" dirty="0">
                        <a:latin typeface="Meiryo UI" panose="020B0604030504040204" pitchFamily="50" charset="-128"/>
                        <a:ea typeface="Meiryo UI" panose="020B0604030504040204" pitchFamily="50" charset="-128"/>
                      </a:endParaRPr>
                    </a:p>
                  </a:txBody>
                  <a:tcPr marL="36000" marR="36000" marT="36000" marB="36000" anchor="ctr">
                    <a:solidFill>
                      <a:srgbClr val="CCECFF"/>
                    </a:solidFill>
                  </a:tcPr>
                </a:tc>
                <a:tc rowSpan="3">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rPr>
                        <a:t>維持管理</a:t>
                      </a:r>
                    </a:p>
                  </a:txBody>
                  <a:tcPr marL="36000" marR="36000" marT="36000" marB="36000" anchor="ctr"/>
                </a:tc>
                <a:tc>
                  <a:txBody>
                    <a:bodyPr/>
                    <a:lstStyle/>
                    <a:p>
                      <a:pPr marL="171450" indent="-171450" algn="just">
                        <a:lnSpc>
                          <a:spcPct val="100000"/>
                        </a:lnSpc>
                        <a:buFont typeface="Arial" panose="020B0604020202020204" pitchFamily="34" charset="0"/>
                        <a:buChar char="•"/>
                      </a:pPr>
                      <a:r>
                        <a:rPr kumimoji="1" lang="ja-JP" altLang="en-US" sz="1400" baseline="0" dirty="0" smtClean="0">
                          <a:latin typeface="Meiryo UI" panose="020B0604030504040204" pitchFamily="50" charset="-128"/>
                          <a:ea typeface="Meiryo UI" panose="020B0604030504040204" pitchFamily="50" charset="-128"/>
                        </a:rPr>
                        <a:t>施設の維持管理を仕様発注により個別業務を委託</a:t>
                      </a:r>
                      <a:endParaRPr kumimoji="1" lang="ja-JP" altLang="en-US" sz="1400" baseline="0" dirty="0">
                        <a:solidFill>
                          <a:srgbClr val="000000"/>
                        </a:solidFill>
                        <a:latin typeface="Meiryo UI" panose="020B0604030504040204" pitchFamily="50" charset="-128"/>
                        <a:ea typeface="Meiryo UI" panose="020B0604030504040204" pitchFamily="50" charset="-128"/>
                      </a:endParaRPr>
                    </a:p>
                  </a:txBody>
                  <a:tcPr marL="36000" marR="36000" marT="36000" marB="36000" anchor="ctr"/>
                </a:tc>
              </a:tr>
              <a:tr h="711691">
                <a:tc>
                  <a:txBody>
                    <a:bodyPr/>
                    <a:lstStyle/>
                    <a:p>
                      <a:pPr algn="just">
                        <a:lnSpc>
                          <a:spcPct val="100000"/>
                        </a:lnSpc>
                      </a:pPr>
                      <a:r>
                        <a:rPr kumimoji="1" lang="ja-JP" altLang="en-US" sz="1400" baseline="0" dirty="0" smtClean="0">
                          <a:latin typeface="Meiryo UI" panose="020B0604030504040204" pitchFamily="50" charset="-128"/>
                          <a:ea typeface="Meiryo UI" panose="020B0604030504040204" pitchFamily="50" charset="-128"/>
                        </a:rPr>
                        <a:t>包括</a:t>
                      </a:r>
                      <a:r>
                        <a:rPr kumimoji="1" lang="ja-JP" altLang="en-US" sz="1400" dirty="0" smtClean="0">
                          <a:latin typeface="Meiryo UI" panose="020B0604030504040204" pitchFamily="50" charset="-128"/>
                          <a:ea typeface="Meiryo UI" panose="020B0604030504040204" pitchFamily="50" charset="-128"/>
                        </a:rPr>
                        <a:t>業務委託</a:t>
                      </a:r>
                      <a:endParaRPr kumimoji="1" lang="ja-JP" altLang="en-US" sz="1400" baseline="0" dirty="0">
                        <a:latin typeface="Meiryo UI" panose="020B0604030504040204" pitchFamily="50" charset="-128"/>
                        <a:ea typeface="Meiryo UI" panose="020B0604030504040204" pitchFamily="50" charset="-128"/>
                      </a:endParaRPr>
                    </a:p>
                  </a:txBody>
                  <a:tcPr marL="36000" marR="36000" marT="36000" marB="36000" anchor="ctr">
                    <a:solidFill>
                      <a:srgbClr val="CCECFF"/>
                    </a:solidFill>
                  </a:tcPr>
                </a:tc>
                <a:tc vMerge="1">
                  <a:txBody>
                    <a:bodyPr/>
                    <a:lstStyle/>
                    <a:p>
                      <a:pPr algn="ctr">
                        <a:lnSpc>
                          <a:spcPts val="1300"/>
                        </a:lnSpc>
                      </a:pPr>
                      <a:endParaRPr kumimoji="1" lang="ja-JP" altLang="en-US" sz="1200" dirty="0" smtClean="0">
                        <a:latin typeface="HG丸ｺﾞｼｯｸM-PRO" pitchFamily="50" charset="-128"/>
                        <a:ea typeface="HG丸ｺﾞｼｯｸM-PRO" pitchFamily="50" charset="-128"/>
                      </a:endParaRPr>
                    </a:p>
                  </a:txBody>
                  <a:tcPr marL="72000" marR="72000" marT="72000" marB="72000" anchor="ct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latin typeface="Meiryo UI" panose="020B0604030504040204" pitchFamily="50" charset="-128"/>
                          <a:ea typeface="Meiryo UI" panose="020B0604030504040204" pitchFamily="50" charset="-128"/>
                        </a:rPr>
                        <a:t>施設の維持管理を性能発注により、まとまった業務を委託</a:t>
                      </a:r>
                      <a:endParaRPr kumimoji="1" lang="ja-JP" altLang="en-US" sz="1400" baseline="0" dirty="0">
                        <a:solidFill>
                          <a:srgbClr val="000000"/>
                        </a:solidFill>
                        <a:latin typeface="Meiryo UI" panose="020B0604030504040204" pitchFamily="50" charset="-128"/>
                        <a:ea typeface="Meiryo UI" panose="020B0604030504040204" pitchFamily="50" charset="-128"/>
                      </a:endParaRPr>
                    </a:p>
                  </a:txBody>
                  <a:tcPr marL="36000" marR="36000" marT="36000" marB="36000" anchor="ctr"/>
                </a:tc>
              </a:tr>
              <a:tr h="711691">
                <a:tc>
                  <a:txBody>
                    <a:bodyPr/>
                    <a:lstStyle/>
                    <a:p>
                      <a:pPr algn="just">
                        <a:lnSpc>
                          <a:spcPct val="100000"/>
                        </a:lnSpc>
                      </a:pPr>
                      <a:r>
                        <a:rPr kumimoji="1" lang="ja-JP" altLang="en-US" sz="1400" dirty="0" smtClean="0">
                          <a:latin typeface="Meiryo UI" panose="020B0604030504040204" pitchFamily="50" charset="-128"/>
                          <a:ea typeface="Meiryo UI" panose="020B0604030504040204" pitchFamily="50" charset="-128"/>
                        </a:rPr>
                        <a:t>指定管理者</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solidFill>
                      <a:srgbClr val="CCECFF"/>
                    </a:solidFill>
                  </a:tcPr>
                </a:tc>
                <a:tc vMerge="1">
                  <a:txBody>
                    <a:bodyPr/>
                    <a:lstStyle/>
                    <a:p>
                      <a:pPr algn="ctr">
                        <a:lnSpc>
                          <a:spcPts val="1300"/>
                        </a:lnSpc>
                      </a:pPr>
                      <a:endParaRPr kumimoji="1" lang="ja-JP" altLang="en-US" sz="1200" dirty="0" smtClean="0">
                        <a:latin typeface="HG丸ｺﾞｼｯｸM-PRO" pitchFamily="50" charset="-128"/>
                        <a:ea typeface="HG丸ｺﾞｼｯｸM-PRO" pitchFamily="50" charset="-128"/>
                      </a:endParaRPr>
                    </a:p>
                  </a:txBody>
                  <a:tcPr marL="72000" marR="72000" marT="72000" marB="72000" anchor="ct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latin typeface="Meiryo UI" panose="020B0604030504040204" pitchFamily="50" charset="-128"/>
                          <a:ea typeface="Meiryo UI" panose="020B0604030504040204" pitchFamily="50" charset="-128"/>
                        </a:rPr>
                        <a:t>地方公共団体の指定で、公の施設の管理を実施</a:t>
                      </a:r>
                      <a:endParaRPr kumimoji="1" lang="ja-JP" altLang="en-US" sz="1400" dirty="0">
                        <a:solidFill>
                          <a:srgbClr val="000000"/>
                        </a:solidFill>
                        <a:latin typeface="Meiryo UI" panose="020B0604030504040204" pitchFamily="50" charset="-128"/>
                        <a:ea typeface="Meiryo UI" panose="020B0604030504040204" pitchFamily="50" charset="-128"/>
                      </a:endParaRPr>
                    </a:p>
                  </a:txBody>
                  <a:tcPr marL="36000" marR="36000" marT="36000" marB="36000" anchor="ctr"/>
                </a:tc>
              </a:tr>
              <a:tr h="7116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aseline="0" dirty="0" smtClean="0">
                          <a:latin typeface="Meiryo UI" panose="020B0604030504040204" pitchFamily="50" charset="-128"/>
                          <a:ea typeface="Meiryo UI" panose="020B0604030504040204" pitchFamily="50" charset="-128"/>
                        </a:rPr>
                        <a:t>個別プロジェクト型ＰＦＩ</a:t>
                      </a:r>
                    </a:p>
                  </a:txBody>
                  <a:tcPr marL="36000" marR="36000" marT="36000" marB="36000" anchor="ctr">
                    <a:solidFill>
                      <a:srgbClr val="CCECFF"/>
                    </a:solidFill>
                  </a:tcPr>
                </a:tc>
                <a:tc rowSpan="2">
                  <a:txBody>
                    <a:bodyPr/>
                    <a:lstStyle/>
                    <a:p>
                      <a:pPr algn="ctr">
                        <a:lnSpc>
                          <a:spcPct val="100000"/>
                        </a:lnSpc>
                      </a:pPr>
                      <a:r>
                        <a:rPr kumimoji="1" lang="ja-JP" altLang="en-US" sz="1400" baseline="0" dirty="0" smtClean="0">
                          <a:latin typeface="Meiryo UI" panose="020B0604030504040204" pitchFamily="50" charset="-128"/>
                          <a:ea typeface="Meiryo UI" panose="020B0604030504040204" pitchFamily="50" charset="-128"/>
                        </a:rPr>
                        <a:t>個別改築更新</a:t>
                      </a:r>
                      <a:endParaRPr kumimoji="1" lang="en-US" altLang="ja-JP" sz="1400" baseline="0" dirty="0" smtClean="0">
                        <a:latin typeface="Meiryo UI" panose="020B0604030504040204" pitchFamily="50" charset="-128"/>
                        <a:ea typeface="Meiryo UI" panose="020B0604030504040204" pitchFamily="50" charset="-128"/>
                      </a:endParaRPr>
                    </a:p>
                    <a:p>
                      <a:pPr algn="ctr">
                        <a:lnSpc>
                          <a:spcPct val="100000"/>
                        </a:lnSpc>
                      </a:pPr>
                      <a:r>
                        <a:rPr kumimoji="1" lang="ja-JP" altLang="en-US" sz="1400" baseline="0" dirty="0" smtClean="0">
                          <a:latin typeface="Meiryo UI" panose="020B0604030504040204" pitchFamily="50" charset="-128"/>
                          <a:ea typeface="Meiryo UI" panose="020B0604030504040204" pitchFamily="50" charset="-128"/>
                        </a:rPr>
                        <a:t>＋</a:t>
                      </a:r>
                      <a:endParaRPr kumimoji="1" lang="en-US" altLang="ja-JP" sz="1400" baseline="0" dirty="0" smtClean="0">
                        <a:latin typeface="Meiryo UI" panose="020B0604030504040204" pitchFamily="50" charset="-128"/>
                        <a:ea typeface="Meiryo UI" panose="020B0604030504040204" pitchFamily="50" charset="-128"/>
                      </a:endParaRPr>
                    </a:p>
                    <a:p>
                      <a:pPr algn="ctr">
                        <a:lnSpc>
                          <a:spcPct val="100000"/>
                        </a:lnSpc>
                      </a:pPr>
                      <a:r>
                        <a:rPr kumimoji="1" lang="ja-JP" altLang="en-US" sz="1400" baseline="0" dirty="0" smtClean="0">
                          <a:latin typeface="Meiryo UI" panose="020B0604030504040204" pitchFamily="50" charset="-128"/>
                          <a:ea typeface="Meiryo UI" panose="020B0604030504040204" pitchFamily="50" charset="-128"/>
                        </a:rPr>
                        <a:t>維持管理</a:t>
                      </a:r>
                    </a:p>
                  </a:txBody>
                  <a:tcPr marL="36000" marR="36000" marT="36000" marB="36000" anchor="ctr" anchorCtr="1"/>
                </a:tc>
                <a:tc>
                  <a:txBody>
                    <a:bodyPr/>
                    <a:lstStyle/>
                    <a:p>
                      <a:pPr marL="171450" indent="-171450" algn="just">
                        <a:lnSpc>
                          <a:spcPct val="100000"/>
                        </a:lnSpc>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民間事業者が資金調達から維持管理までを実施</a:t>
                      </a:r>
                      <a:endParaRPr kumimoji="1" lang="ja-JP" altLang="en-US" sz="1400" dirty="0">
                        <a:solidFill>
                          <a:srgbClr val="000000"/>
                        </a:solidFill>
                        <a:latin typeface="Meiryo UI" panose="020B0604030504040204" pitchFamily="50" charset="-128"/>
                        <a:ea typeface="Meiryo UI" panose="020B0604030504040204" pitchFamily="50" charset="-128"/>
                      </a:endParaRPr>
                    </a:p>
                  </a:txBody>
                  <a:tcPr marL="36000" marR="36000" marT="36000" marB="36000" anchor="ctr"/>
                </a:tc>
              </a:tr>
              <a:tr h="711691">
                <a:tc>
                  <a:txBody>
                    <a:bodyPr/>
                    <a:lstStyle/>
                    <a:p>
                      <a:pPr algn="just">
                        <a:lnSpc>
                          <a:spcPct val="100000"/>
                        </a:lnSpc>
                      </a:pPr>
                      <a:r>
                        <a:rPr kumimoji="1" lang="zh-TW" altLang="en-US" sz="1400" baseline="0" dirty="0" smtClean="0">
                          <a:latin typeface="Meiryo UI" panose="020B0604030504040204" pitchFamily="50" charset="-128"/>
                          <a:ea typeface="Meiryo UI" panose="020B0604030504040204" pitchFamily="50" charset="-128"/>
                        </a:rPr>
                        <a:t>ＤＢＯ</a:t>
                      </a:r>
                      <a:endParaRPr kumimoji="1" lang="en-US" altLang="zh-TW" sz="1400" baseline="0" dirty="0" smtClean="0">
                        <a:latin typeface="Meiryo UI" panose="020B0604030504040204" pitchFamily="50" charset="-128"/>
                        <a:ea typeface="Meiryo UI" panose="020B0604030504040204" pitchFamily="50" charset="-128"/>
                      </a:endParaRPr>
                    </a:p>
                  </a:txBody>
                  <a:tcPr marL="36000" marR="36000" marT="36000" marB="36000" anchor="ctr">
                    <a:solidFill>
                      <a:srgbClr val="CCECFF"/>
                    </a:solidFill>
                  </a:tcPr>
                </a:tc>
                <a:tc vMerge="1">
                  <a:txBody>
                    <a:bodyPr/>
                    <a:lstStyle/>
                    <a:p>
                      <a:endParaRPr kumimoji="1" lang="ja-JP" altLang="en-US"/>
                    </a:p>
                  </a:txBody>
                  <a:tcPr/>
                </a:tc>
                <a:tc>
                  <a:txBody>
                    <a:bodyPr/>
                    <a:lstStyle/>
                    <a:p>
                      <a:pPr marL="171450" indent="-171450" algn="just">
                        <a:lnSpc>
                          <a:spcPct val="100000"/>
                        </a:lnSpc>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資金調達は公共が負担</a:t>
                      </a:r>
                      <a:endParaRPr lang="en-US" altLang="ja-JP" sz="1400" dirty="0" smtClean="0">
                        <a:latin typeface="Meiryo UI" panose="020B0604030504040204" pitchFamily="50" charset="-128"/>
                        <a:ea typeface="Meiryo UI" panose="020B0604030504040204" pitchFamily="50" charset="-128"/>
                      </a:endParaRPr>
                    </a:p>
                    <a:p>
                      <a:pPr marL="171450" indent="-171450" algn="just">
                        <a:lnSpc>
                          <a:spcPct val="100000"/>
                        </a:lnSpc>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設計・建設、運営を民間が一体的に実施</a:t>
                      </a:r>
                      <a:endParaRPr kumimoji="1" lang="ja-JP" altLang="en-US" sz="1400" baseline="0" dirty="0">
                        <a:solidFill>
                          <a:srgbClr val="000000"/>
                        </a:solidFill>
                        <a:latin typeface="Meiryo UI" panose="020B0604030504040204" pitchFamily="50" charset="-128"/>
                        <a:ea typeface="Meiryo UI" panose="020B0604030504040204" pitchFamily="50" charset="-128"/>
                      </a:endParaRPr>
                    </a:p>
                  </a:txBody>
                  <a:tcPr marL="36000" marR="36000" marT="36000" marB="36000" anchor="ctr"/>
                </a:tc>
              </a:tr>
              <a:tr h="7116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公共施設等運営権事業</a:t>
                      </a:r>
                      <a:endParaRPr kumimoji="1" lang="ja-JP" altLang="en-US" sz="1400" baseline="30000" dirty="0" smtClean="0">
                        <a:latin typeface="Meiryo UI" panose="020B0604030504040204" pitchFamily="50" charset="-128"/>
                        <a:ea typeface="Meiryo UI" panose="020B0604030504040204" pitchFamily="50" charset="-128"/>
                      </a:endParaRPr>
                    </a:p>
                  </a:txBody>
                  <a:tcPr marL="36000" marR="36000" marT="36000" marB="36000" anchor="ctr">
                    <a:solidFill>
                      <a:srgbClr val="CCECFF"/>
                    </a:solidFill>
                  </a:tcPr>
                </a:tc>
                <a:tc>
                  <a:txBody>
                    <a:bodyPr/>
                    <a:lstStyle/>
                    <a:p>
                      <a:pPr algn="ctr">
                        <a:lnSpc>
                          <a:spcPct val="100000"/>
                        </a:lnSpc>
                      </a:pPr>
                      <a:r>
                        <a:rPr kumimoji="1" lang="ja-JP" altLang="en-US" sz="1400" baseline="0" dirty="0" smtClean="0">
                          <a:latin typeface="Meiryo UI" panose="020B0604030504040204" pitchFamily="50" charset="-128"/>
                          <a:ea typeface="Meiryo UI" panose="020B0604030504040204" pitchFamily="50" charset="-128"/>
                        </a:rPr>
                        <a:t>維持管理</a:t>
                      </a:r>
                    </a:p>
                    <a:p>
                      <a:pPr algn="ctr">
                        <a:lnSpc>
                          <a:spcPct val="100000"/>
                        </a:lnSpc>
                      </a:pPr>
                      <a:r>
                        <a:rPr kumimoji="1" lang="ja-JP" altLang="en-US" sz="1400" baseline="0" dirty="0" smtClean="0">
                          <a:latin typeface="Meiryo UI" panose="020B0604030504040204" pitchFamily="50" charset="-128"/>
                          <a:ea typeface="Meiryo UI" panose="020B0604030504040204" pitchFamily="50" charset="-128"/>
                        </a:rPr>
                        <a:t>＋</a:t>
                      </a:r>
                      <a:endParaRPr kumimoji="1" lang="en-US" altLang="ja-JP" sz="1400" baseline="0" dirty="0" smtClean="0">
                        <a:latin typeface="Meiryo UI" panose="020B0604030504040204" pitchFamily="50" charset="-128"/>
                        <a:ea typeface="Meiryo UI" panose="020B0604030504040204" pitchFamily="50" charset="-128"/>
                      </a:endParaRPr>
                    </a:p>
                    <a:p>
                      <a:pPr algn="ctr">
                        <a:lnSpc>
                          <a:spcPct val="100000"/>
                        </a:lnSpc>
                      </a:pPr>
                      <a:r>
                        <a:rPr kumimoji="1" lang="ja-JP" altLang="en-US" sz="1400" baseline="0" dirty="0" smtClean="0">
                          <a:latin typeface="Meiryo UI" panose="020B0604030504040204" pitchFamily="50" charset="-128"/>
                          <a:ea typeface="Meiryo UI" panose="020B0604030504040204" pitchFamily="50" charset="-128"/>
                        </a:rPr>
                        <a:t>改築更新</a:t>
                      </a:r>
                    </a:p>
                  </a:txBody>
                  <a:tcPr marL="36000" marR="36000" marT="36000" marB="36000" anchor="ct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smtClean="0">
                          <a:latin typeface="Meiryo UI" panose="020B0604030504040204" pitchFamily="50" charset="-128"/>
                          <a:ea typeface="Meiryo UI" panose="020B0604030504040204" pitchFamily="50" charset="-128"/>
                        </a:rPr>
                        <a:t>PFI</a:t>
                      </a:r>
                      <a:r>
                        <a:rPr kumimoji="1" lang="ja-JP" altLang="en-US" sz="1400" dirty="0" smtClean="0">
                          <a:latin typeface="Meiryo UI" panose="020B0604030504040204" pitchFamily="50" charset="-128"/>
                          <a:ea typeface="Meiryo UI" panose="020B0604030504040204" pitchFamily="50" charset="-128"/>
                        </a:rPr>
                        <a:t>の一手法。施設運営権を民間事業者へ付与</a:t>
                      </a:r>
                      <a:endParaRPr kumimoji="1" lang="ja-JP" altLang="en-US" sz="1400" dirty="0" smtClean="0">
                        <a:solidFill>
                          <a:srgbClr val="000000"/>
                        </a:solidFill>
                        <a:latin typeface="Meiryo UI" panose="020B0604030504040204" pitchFamily="50" charset="-128"/>
                        <a:ea typeface="Meiryo UI" panose="020B0604030504040204" pitchFamily="50" charset="-128"/>
                      </a:endParaRPr>
                    </a:p>
                  </a:txBody>
                  <a:tcPr marL="36000" marR="36000" marT="36000" marB="36000" anchor="ctr"/>
                </a:tc>
              </a:tr>
            </a:tbl>
          </a:graphicData>
        </a:graphic>
      </p:graphicFrame>
      <p:sp>
        <p:nvSpPr>
          <p:cNvPr id="6" name="テキスト ボックス 28"/>
          <p:cNvSpPr txBox="1">
            <a:spLocks noChangeArrowheads="1"/>
          </p:cNvSpPr>
          <p:nvPr/>
        </p:nvSpPr>
        <p:spPr bwMode="auto">
          <a:xfrm>
            <a:off x="3040323" y="188640"/>
            <a:ext cx="30171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民間活用策の種類とレベル</a:t>
            </a:r>
            <a:endParaRPr lang="ja-JP" altLang="en-US" sz="2000" b="1"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498909" y="692696"/>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p:nvPr/>
        </p:nvCxnSpPr>
        <p:spPr>
          <a:xfrm>
            <a:off x="683568" y="1772816"/>
            <a:ext cx="0" cy="4191944"/>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4329" y="4120713"/>
            <a:ext cx="400110" cy="1887696"/>
          </a:xfrm>
          <a:prstGeom prst="rect">
            <a:avLst/>
          </a:prstGeom>
          <a:noFill/>
        </p:spPr>
        <p:txBody>
          <a:bodyPr vert="eaVert" wrap="none" rtlCol="0">
            <a:spAutoFit/>
          </a:bodyPr>
          <a:lstStyle/>
          <a:p>
            <a:r>
              <a:rPr kumimoji="1" lang="ja-JP" altLang="en-US" sz="1400" dirty="0" smtClean="0">
                <a:latin typeface="Meiryo UI" panose="020B0604030504040204" pitchFamily="50" charset="-128"/>
                <a:ea typeface="Meiryo UI" panose="020B0604030504040204" pitchFamily="50" charset="-128"/>
              </a:rPr>
              <a:t>民間活用レベルが高い</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7007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a:extLst>
              <a:ext uri="{FF2B5EF4-FFF2-40B4-BE49-F238E27FC236}">
                <a16:creationId xmlns:a16="http://schemas.microsoft.com/office/drawing/2014/main" xmlns="" id="{27A3F5B7-A25B-4C62-A6E8-689903BA907B}"/>
              </a:ext>
            </a:extLst>
          </p:cNvPr>
          <p:cNvSpPr txBox="1">
            <a:spLocks noChangeArrowheads="1"/>
          </p:cNvSpPr>
          <p:nvPr/>
        </p:nvSpPr>
        <p:spPr bwMode="auto">
          <a:xfrm>
            <a:off x="879831" y="156620"/>
            <a:ext cx="77283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国における取り組み</a:t>
            </a:r>
            <a:r>
              <a:rPr lang="ja-JP" altLang="en-US" sz="1800" b="1" dirty="0" smtClean="0">
                <a:latin typeface="Meiryo UI" pitchFamily="50" charset="-128"/>
                <a:ea typeface="Meiryo UI" pitchFamily="50" charset="-128"/>
                <a:cs typeface="Meiryo UI" pitchFamily="50" charset="-128"/>
              </a:rPr>
              <a:t>（コンセッション方式の積極的導入のための展開について）</a:t>
            </a:r>
            <a:endParaRPr lang="en-US" altLang="ja-JP" sz="1800" b="1" dirty="0">
              <a:latin typeface="Meiryo UI" pitchFamily="50" charset="-128"/>
              <a:ea typeface="Meiryo UI" pitchFamily="50" charset="-128"/>
              <a:cs typeface="Meiryo UI" pitchFamily="50" charset="-128"/>
            </a:endParaRPr>
          </a:p>
        </p:txBody>
      </p:sp>
      <p:pic>
        <p:nvPicPr>
          <p:cNvPr id="7" name="図 6"/>
          <p:cNvPicPr>
            <a:picLocks noChangeAspect="1"/>
          </p:cNvPicPr>
          <p:nvPr/>
        </p:nvPicPr>
        <p:blipFill rotWithShape="1">
          <a:blip r:embed="rId2"/>
          <a:srcRect l="19561" t="19485" r="19008" b="11610"/>
          <a:stretch/>
        </p:blipFill>
        <p:spPr>
          <a:xfrm>
            <a:off x="1331640" y="1904036"/>
            <a:ext cx="7276589" cy="4588839"/>
          </a:xfrm>
          <a:prstGeom prst="rect">
            <a:avLst/>
          </a:prstGeom>
        </p:spPr>
      </p:pic>
      <p:sp>
        <p:nvSpPr>
          <p:cNvPr id="12" name="正方形/長方形 11"/>
          <p:cNvSpPr/>
          <p:nvPr/>
        </p:nvSpPr>
        <p:spPr>
          <a:xfrm>
            <a:off x="746910" y="889556"/>
            <a:ext cx="7861319" cy="523220"/>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コンセッション方式には多様なバリエーションがあり、各事業体の状況や、下水道サービスの特性に合った展開方法を検討する必要がある。</a:t>
            </a:r>
          </a:p>
        </p:txBody>
      </p:sp>
      <p:cxnSp>
        <p:nvCxnSpPr>
          <p:cNvPr id="8" name="直線コネクタ 7"/>
          <p:cNvCxnSpPr/>
          <p:nvPr/>
        </p:nvCxnSpPr>
        <p:spPr>
          <a:xfrm>
            <a:off x="610229" y="678314"/>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75656" y="6552560"/>
            <a:ext cx="5036956"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下水道施設の運営における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PPP/PFI</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の活用に関する検討会資料（国土交通省）</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17240" y="6369998"/>
            <a:ext cx="2133600" cy="365125"/>
          </a:xfrm>
        </p:spPr>
        <p:txBody>
          <a:bodyPr/>
          <a:lstStyle/>
          <a:p>
            <a:fld id="{FF288DD7-173D-4F28-AC6B-0C9397949D1E}" type="slidenum">
              <a:rPr kumimoji="1" lang="ja-JP" altLang="en-US" smtClean="0"/>
              <a:t>38</a:t>
            </a:fld>
            <a:endParaRPr kumimoji="1" lang="ja-JP" altLang="en-US"/>
          </a:p>
        </p:txBody>
      </p:sp>
      <p:sp>
        <p:nvSpPr>
          <p:cNvPr id="3" name="正方形/長方形 2"/>
          <p:cNvSpPr/>
          <p:nvPr/>
        </p:nvSpPr>
        <p:spPr>
          <a:xfrm>
            <a:off x="2679947" y="1604489"/>
            <a:ext cx="4134465"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コンセッション方式の積極的</a:t>
            </a:r>
            <a:r>
              <a:rPr lang="ja-JP" altLang="en-US" sz="1400" b="1" dirty="0" smtClean="0">
                <a:latin typeface="Meiryo UI" panose="020B0604030504040204" pitchFamily="50" charset="-128"/>
                <a:ea typeface="Meiryo UI" panose="020B0604030504040204" pitchFamily="50" charset="-128"/>
              </a:rPr>
              <a:t>導入のための展開イメージ</a:t>
            </a:r>
            <a:endParaRPr lang="ja-JP" altLang="en-US" sz="1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0487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225506" y="1196752"/>
          <a:ext cx="8666974" cy="4896544"/>
        </p:xfrm>
        <a:graphic>
          <a:graphicData uri="http://schemas.openxmlformats.org/drawingml/2006/table">
            <a:tbl>
              <a:tblPr firstRow="1" bandRow="1">
                <a:tableStyleId>{5940675A-B579-460E-94D1-54222C63F5DA}</a:tableStyleId>
              </a:tblPr>
              <a:tblGrid>
                <a:gridCol w="886143">
                  <a:extLst>
                    <a:ext uri="{9D8B030D-6E8A-4147-A177-3AD203B41FA5}">
                      <a16:colId xmlns="" xmlns:a16="http://schemas.microsoft.com/office/drawing/2014/main" val="20000"/>
                    </a:ext>
                  </a:extLst>
                </a:gridCol>
                <a:gridCol w="3788093">
                  <a:extLst>
                    <a:ext uri="{9D8B030D-6E8A-4147-A177-3AD203B41FA5}">
                      <a16:colId xmlns="" xmlns:a16="http://schemas.microsoft.com/office/drawing/2014/main" val="20001"/>
                    </a:ext>
                  </a:extLst>
                </a:gridCol>
                <a:gridCol w="3992738">
                  <a:extLst>
                    <a:ext uri="{9D8B030D-6E8A-4147-A177-3AD203B41FA5}">
                      <a16:colId xmlns="" xmlns:a16="http://schemas.microsoft.com/office/drawing/2014/main" val="20002"/>
                    </a:ext>
                  </a:extLst>
                </a:gridCol>
              </a:tblGrid>
              <a:tr h="373868">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コンセッション導入における課題</a:t>
                      </a:r>
                    </a:p>
                  </a:txBody>
                  <a:tcPr anchor="ctr">
                    <a:solidFill>
                      <a:schemeClr val="accent5"/>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具体的内容</a:t>
                      </a:r>
                    </a:p>
                  </a:txBody>
                  <a:tcPr anchor="ctr">
                    <a:solidFill>
                      <a:schemeClr val="accent5"/>
                    </a:solidFill>
                  </a:tcPr>
                </a:tc>
                <a:extLst>
                  <a:ext uri="{0D108BD9-81ED-4DB2-BD59-A6C34878D82A}">
                    <a16:rowId xmlns="" xmlns:a16="http://schemas.microsoft.com/office/drawing/2014/main" val="10000"/>
                  </a:ext>
                </a:extLst>
              </a:tr>
              <a:tr h="553325">
                <a:tc rowSpan="5">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p>
                  </a:txBody>
                  <a:tcPr anchor="ctr">
                    <a:solidFill>
                      <a:schemeClr val="accent5"/>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①異常時・災害時等における官民リスクの分担</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市街地から浸水を守るための雨水の排除や震災時等の対応</a:t>
                      </a:r>
                    </a:p>
                  </a:txBody>
                  <a:tcPr anchor="ctr"/>
                </a:tc>
                <a:extLst>
                  <a:ext uri="{0D108BD9-81ED-4DB2-BD59-A6C34878D82A}">
                    <a16:rowId xmlns="" xmlns:a16="http://schemas.microsoft.com/office/drawing/2014/main" val="10001"/>
                  </a:ext>
                </a:extLst>
              </a:tr>
              <a:tr h="553325">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②運営権者に対するサービス水準のモニタリング</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将来、職員の技術力が低下した状態での適切な監視・評価</a:t>
                      </a:r>
                    </a:p>
                  </a:txBody>
                  <a:tcPr anchor="ctr"/>
                </a:tc>
                <a:extLst>
                  <a:ext uri="{0D108BD9-81ED-4DB2-BD59-A6C34878D82A}">
                    <a16:rowId xmlns="" xmlns:a16="http://schemas.microsoft.com/office/drawing/2014/main" val="10002"/>
                  </a:ext>
                </a:extLst>
              </a:tr>
              <a:tr h="553325">
                <a:tc v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③契約期間途中で運営権者が自らの都合で撤退</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撤退された場合、職員の確保などの体制構築が困難</a:t>
                      </a:r>
                    </a:p>
                  </a:txBody>
                  <a:tcPr anchor="ctr"/>
                </a:tc>
                <a:extLst>
                  <a:ext uri="{0D108BD9-81ED-4DB2-BD59-A6C34878D82A}">
                    <a16:rowId xmlns="" xmlns:a16="http://schemas.microsoft.com/office/drawing/2014/main" val="10003"/>
                  </a:ext>
                </a:extLst>
              </a:tr>
              <a:tr h="553325">
                <a:tc v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④改築更新財源が不足すると、運営権者</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が自社の利益の</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ため不適切</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なコスト</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抑制のおそれ</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設備の故障や放流水質の悪化などサービス水準の低下</a:t>
                      </a:r>
                    </a:p>
                  </a:txBody>
                  <a:tcPr anchor="ctr"/>
                </a:tc>
                <a:extLst>
                  <a:ext uri="{0D108BD9-81ED-4DB2-BD59-A6C34878D82A}">
                    <a16:rowId xmlns="" xmlns:a16="http://schemas.microsoft.com/office/drawing/2014/main" val="10004"/>
                  </a:ext>
                </a:extLst>
              </a:tr>
              <a:tr h="553325">
                <a:tc v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⑤民間事業者の競争環境</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対象施設の精査による適切な発注規模等の設定</a:t>
                      </a:r>
                    </a:p>
                  </a:txBody>
                  <a:tcPr anchor="ctr"/>
                </a:tc>
                <a:extLst>
                  <a:ext uri="{0D108BD9-81ED-4DB2-BD59-A6C34878D82A}">
                    <a16:rowId xmlns="" xmlns:a16="http://schemas.microsoft.com/office/drawing/2014/main" val="10005"/>
                  </a:ext>
                </a:extLst>
              </a:tr>
              <a:tr h="553325">
                <a:tc rowSpan="2">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a:t>
                      </a:r>
                    </a:p>
                  </a:txBody>
                  <a:tcPr anchor="ctr">
                    <a:solidFill>
                      <a:schemeClr val="accent5"/>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⑥適切な料金設定の仕組み</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海外では結果的に料金値上げとなった事例あり</a:t>
                      </a:r>
                    </a:p>
                  </a:txBody>
                  <a:tcPr anchor="ctr"/>
                </a:tc>
                <a:extLst>
                  <a:ext uri="{0D108BD9-81ED-4DB2-BD59-A6C34878D82A}">
                    <a16:rowId xmlns="" xmlns:a16="http://schemas.microsoft.com/office/drawing/2014/main" val="10006"/>
                  </a:ext>
                </a:extLst>
              </a:tr>
              <a:tr h="1202726">
                <a:tc v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⑦財源スキーム（国費、一般会計繰入金）等</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長期契約に対応した国費や一般会計繰入金の担保</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国費対象事業に係る国への適切な</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流域下水道の場合、流域関連市町村との合意形成が必要</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7"/>
                  </a:ext>
                </a:extLst>
              </a:tr>
            </a:tbl>
          </a:graphicData>
        </a:graphic>
      </p:graphicFrame>
      <p:cxnSp>
        <p:nvCxnSpPr>
          <p:cNvPr id="5" name="直線コネクタ 4"/>
          <p:cNvCxnSpPr/>
          <p:nvPr/>
        </p:nvCxnSpPr>
        <p:spPr>
          <a:xfrm>
            <a:off x="225506" y="764704"/>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339437" y="195157"/>
            <a:ext cx="4536819"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コンセッション導入に向けて解決すべき課題</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695906" y="6342780"/>
            <a:ext cx="2133600" cy="365125"/>
          </a:xfrm>
        </p:spPr>
        <p:txBody>
          <a:bodyPr/>
          <a:lstStyle/>
          <a:p>
            <a:fld id="{FF288DD7-173D-4F28-AC6B-0C9397949D1E}" type="slidenum">
              <a:rPr kumimoji="1" lang="ja-JP" altLang="en-US" smtClean="0"/>
              <a:t>39</a:t>
            </a:fld>
            <a:endParaRPr kumimoji="1" lang="ja-JP" altLang="en-US"/>
          </a:p>
        </p:txBody>
      </p:sp>
    </p:spTree>
    <p:extLst>
      <p:ext uri="{BB962C8B-B14F-4D97-AF65-F5344CB8AC3E}">
        <p14:creationId xmlns:p14="http://schemas.microsoft.com/office/powerpoint/2010/main" val="149536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32240" y="6356410"/>
            <a:ext cx="2133600" cy="365125"/>
          </a:xfrm>
        </p:spPr>
        <p:txBody>
          <a:bodyPr/>
          <a:lstStyle/>
          <a:p>
            <a:fld id="{FF288DD7-173D-4F28-AC6B-0C9397949D1E}" type="slidenum">
              <a:rPr kumimoji="1" lang="ja-JP" altLang="en-US" smtClean="0"/>
              <a:t>4</a:t>
            </a:fld>
            <a:endParaRPr kumimoji="1" lang="ja-JP" altLang="en-US" dirty="0"/>
          </a:p>
        </p:txBody>
      </p:sp>
      <p:sp>
        <p:nvSpPr>
          <p:cNvPr id="5" name="テキスト ボックス 28"/>
          <p:cNvSpPr txBox="1">
            <a:spLocks noChangeArrowheads="1"/>
          </p:cNvSpPr>
          <p:nvPr/>
        </p:nvSpPr>
        <p:spPr bwMode="auto">
          <a:xfrm>
            <a:off x="1812762" y="404664"/>
            <a:ext cx="578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a:latin typeface="Meiryo UI" pitchFamily="50" charset="-128"/>
                <a:ea typeface="Meiryo UI" pitchFamily="50" charset="-128"/>
                <a:cs typeface="Meiryo UI" pitchFamily="50" charset="-128"/>
              </a:rPr>
              <a:t>第１章　大阪の下水道事業（概要）</a:t>
            </a:r>
          </a:p>
        </p:txBody>
      </p:sp>
      <p:sp>
        <p:nvSpPr>
          <p:cNvPr id="6" name="テキスト ボックス 5"/>
          <p:cNvSpPr txBox="1"/>
          <p:nvPr/>
        </p:nvSpPr>
        <p:spPr>
          <a:xfrm>
            <a:off x="958721" y="1188789"/>
            <a:ext cx="7488832" cy="5350183"/>
          </a:xfrm>
          <a:prstGeom prst="rect">
            <a:avLst/>
          </a:prstGeom>
          <a:noFill/>
        </p:spPr>
        <p:txBody>
          <a:bodyPr wrap="square" rtlCol="0">
            <a:spAutoFit/>
          </a:bodyPr>
          <a:lstStyle/>
          <a:p>
            <a:pPr>
              <a:lnSpc>
                <a:spcPts val="21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１．下水道事業の仕組み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下水道事業は、市町村からの汚水等を受けて都道府県が処理する流域下水道と、住民から汚水等を受けて市町村が処理する（または流域につなぐ）公共下水道からなる。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Wingdings" panose="05000000000000000000" pitchFamily="2" charset="2"/>
              <a:buChar char="ü"/>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下水道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事業は、雨水対策（災害対策）や環境対策など、公共が担う部分が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600"/>
              </a:lnSpc>
              <a:buFont typeface="Wingdings" panose="05000000000000000000" pitchFamily="2" charset="2"/>
              <a:buChar char="ü"/>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水道事業と比較し、建設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、維持管理にかかる費用について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や自治体の負担割合が高い。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２．大阪の現況</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は、昭和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年代以降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対応。汚水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整備や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浸水解消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に向け、下水道の普及拡大を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進めてきた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。その結果、普及率は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95.8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％と高い。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下水道料金の大阪府平均は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2,202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㎥／円）で、全国平均（同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2,748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円）より低い。一方で、大阪府内では最も高い団体と最も低い団体の料金は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倍となっている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00"/>
              </a:lnSpc>
              <a:buFont typeface="Wingdings" panose="05000000000000000000" pitchFamily="2" charset="2"/>
              <a:buChar char="ü"/>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大阪全域の下水道の総事業費（総投資）は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兆円に達し（うち流域下水道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兆円、大阪市公共下水道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兆円）、人口一人当たりの総事業費は他の主要都府県と比べても多い。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682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p:cNvPr>
          <p:cNvSpPr/>
          <p:nvPr/>
        </p:nvSpPr>
        <p:spPr>
          <a:xfrm>
            <a:off x="2919046" y="1302727"/>
            <a:ext cx="2809143" cy="4431323"/>
          </a:xfrm>
          <a:prstGeom prst="roundRect">
            <a:avLst>
              <a:gd name="adj" fmla="val 7391"/>
            </a:avLst>
          </a:prstGeom>
          <a:solidFill>
            <a:schemeClr val="accent6">
              <a:lumMod val="40000"/>
              <a:lumOff val="6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77"/>
          </a:p>
        </p:txBody>
      </p:sp>
      <p:sp>
        <p:nvSpPr>
          <p:cNvPr id="6" name="角丸四角形 5">
            <a:extLst/>
          </p:cNvPr>
          <p:cNvSpPr/>
          <p:nvPr/>
        </p:nvSpPr>
        <p:spPr>
          <a:xfrm>
            <a:off x="5930412" y="1302728"/>
            <a:ext cx="2987919" cy="4432788"/>
          </a:xfrm>
          <a:prstGeom prst="roundRect">
            <a:avLst>
              <a:gd name="adj" fmla="val 7391"/>
            </a:avLst>
          </a:prstGeom>
          <a:solidFill>
            <a:schemeClr val="accent5">
              <a:lumMod val="40000"/>
              <a:lumOff val="6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477"/>
          </a:p>
        </p:txBody>
      </p:sp>
      <p:cxnSp>
        <p:nvCxnSpPr>
          <p:cNvPr id="8" name="直線コネクタ 7">
            <a:extLst/>
          </p:cNvPr>
          <p:cNvCxnSpPr/>
          <p:nvPr/>
        </p:nvCxnSpPr>
        <p:spPr>
          <a:xfrm>
            <a:off x="111370" y="2870689"/>
            <a:ext cx="87835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3" name="テキスト ボックス 8"/>
          <p:cNvSpPr txBox="1">
            <a:spLocks noChangeArrowheads="1"/>
          </p:cNvSpPr>
          <p:nvPr/>
        </p:nvSpPr>
        <p:spPr bwMode="auto">
          <a:xfrm>
            <a:off x="3801208" y="1334967"/>
            <a:ext cx="941283"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77" b="1">
                <a:latin typeface="Meiryo UI" pitchFamily="50" charset="-128"/>
                <a:ea typeface="Meiryo UI" pitchFamily="50" charset="-128"/>
                <a:cs typeface="Meiryo UI" pitchFamily="50" charset="-128"/>
              </a:rPr>
              <a:t>汚水処理</a:t>
            </a:r>
          </a:p>
        </p:txBody>
      </p:sp>
      <p:cxnSp>
        <p:nvCxnSpPr>
          <p:cNvPr id="10" name="直線コネクタ 9">
            <a:extLst/>
          </p:cNvPr>
          <p:cNvCxnSpPr/>
          <p:nvPr/>
        </p:nvCxnSpPr>
        <p:spPr>
          <a:xfrm>
            <a:off x="111370" y="3821723"/>
            <a:ext cx="87835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p:cNvPr>
          <p:cNvCxnSpPr/>
          <p:nvPr/>
        </p:nvCxnSpPr>
        <p:spPr>
          <a:xfrm>
            <a:off x="493835" y="4731727"/>
            <a:ext cx="8424496"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角丸四角形 15">
            <a:extLst/>
          </p:cNvPr>
          <p:cNvSpPr/>
          <p:nvPr/>
        </p:nvSpPr>
        <p:spPr>
          <a:xfrm>
            <a:off x="2919047" y="5851281"/>
            <a:ext cx="5977304" cy="348762"/>
          </a:xfrm>
          <a:prstGeom prst="roundRect">
            <a:avLst>
              <a:gd name="adj" fmla="val 7391"/>
            </a:avLst>
          </a:prstGeom>
          <a:solidFill>
            <a:schemeClr val="accent2">
              <a:lumMod val="60000"/>
              <a:lumOff val="40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77" b="1" dirty="0">
                <a:solidFill>
                  <a:schemeClr val="tx1"/>
                </a:solidFill>
                <a:latin typeface="Meiryo UI" panose="020B0604030504040204" pitchFamily="50" charset="-128"/>
                <a:ea typeface="Meiryo UI" panose="020B0604030504040204" pitchFamily="50" charset="-128"/>
              </a:rPr>
              <a:t>合流式　（雨水と汚水を</a:t>
            </a:r>
            <a:r>
              <a:rPr lang="ja-JP" altLang="en-US" sz="1477" b="1" dirty="0" smtClean="0">
                <a:solidFill>
                  <a:schemeClr val="tx1"/>
                </a:solidFill>
                <a:latin typeface="Meiryo UI" panose="020B0604030504040204" pitchFamily="50" charset="-128"/>
                <a:ea typeface="Meiryo UI" panose="020B0604030504040204" pitchFamily="50" charset="-128"/>
              </a:rPr>
              <a:t>同一管路系統</a:t>
            </a:r>
            <a:r>
              <a:rPr lang="ja-JP" altLang="en-US" sz="1477" b="1" dirty="0">
                <a:solidFill>
                  <a:schemeClr val="tx1"/>
                </a:solidFill>
                <a:latin typeface="Meiryo UI" panose="020B0604030504040204" pitchFamily="50" charset="-128"/>
                <a:ea typeface="Meiryo UI" panose="020B0604030504040204" pitchFamily="50" charset="-128"/>
              </a:rPr>
              <a:t>で処理）</a:t>
            </a:r>
          </a:p>
        </p:txBody>
      </p:sp>
      <p:sp>
        <p:nvSpPr>
          <p:cNvPr id="17" name="正方形/長方形 16">
            <a:extLst/>
          </p:cNvPr>
          <p:cNvSpPr/>
          <p:nvPr/>
        </p:nvSpPr>
        <p:spPr>
          <a:xfrm>
            <a:off x="111369" y="3880339"/>
            <a:ext cx="298938" cy="172768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ja-JP" altLang="en-US" sz="1477" dirty="0">
                <a:latin typeface="HGP創英角ﾎﾟｯﾌﾟ体" pitchFamily="50" charset="-128"/>
                <a:ea typeface="HGP創英角ﾎﾟｯﾌﾟ体" pitchFamily="50" charset="-128"/>
              </a:rPr>
              <a:t>公共下水</a:t>
            </a:r>
          </a:p>
        </p:txBody>
      </p:sp>
      <p:sp>
        <p:nvSpPr>
          <p:cNvPr id="18" name="正方形/長方形 17">
            <a:extLst/>
          </p:cNvPr>
          <p:cNvSpPr/>
          <p:nvPr/>
        </p:nvSpPr>
        <p:spPr>
          <a:xfrm>
            <a:off x="3068515" y="1645627"/>
            <a:ext cx="2592266" cy="1129811"/>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8" b="1" dirty="0">
                <a:solidFill>
                  <a:schemeClr val="tx1"/>
                </a:solidFill>
                <a:latin typeface="Meiryo UI" panose="020B0604030504040204" pitchFamily="50" charset="-128"/>
                <a:ea typeface="Meiryo UI" panose="020B0604030504040204" pitchFamily="50" charset="-128"/>
              </a:rPr>
              <a:t>＜役割＞・・・環境対策</a:t>
            </a:r>
            <a:endParaRPr lang="en-US" altLang="ja-JP" sz="1108" b="1"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　汚水処理による衛生環境の改善及び</a:t>
            </a:r>
            <a:endParaRPr lang="en-US" altLang="ja-JP" sz="1108"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水質保全</a:t>
            </a:r>
            <a:endParaRPr lang="en-US" altLang="ja-JP" sz="1108" dirty="0">
              <a:solidFill>
                <a:schemeClr val="tx1"/>
              </a:solidFill>
              <a:latin typeface="Meiryo UI" panose="020B0604030504040204" pitchFamily="50" charset="-128"/>
              <a:ea typeface="Meiryo UI" panose="020B0604030504040204" pitchFamily="50" charset="-128"/>
            </a:endParaRPr>
          </a:p>
          <a:p>
            <a:pPr eaLnBrk="1" hangingPunct="1">
              <a:defRPr/>
            </a:pPr>
            <a:endParaRPr lang="en-US" altLang="ja-JP" sz="969"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b="1" dirty="0">
                <a:solidFill>
                  <a:schemeClr val="tx1"/>
                </a:solidFill>
                <a:latin typeface="Meiryo UI" panose="020B0604030504040204" pitchFamily="50" charset="-128"/>
                <a:ea typeface="Meiryo UI" panose="020B0604030504040204" pitchFamily="50" charset="-128"/>
              </a:rPr>
              <a:t>＜財源＞・・・利用者負担</a:t>
            </a:r>
            <a:endParaRPr lang="en-US" altLang="ja-JP" sz="1108" b="1"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　利用者（住民）の使用料</a:t>
            </a:r>
          </a:p>
        </p:txBody>
      </p:sp>
      <p:sp>
        <p:nvSpPr>
          <p:cNvPr id="19" name="正方形/長方形 18">
            <a:extLst/>
          </p:cNvPr>
          <p:cNvSpPr/>
          <p:nvPr/>
        </p:nvSpPr>
        <p:spPr>
          <a:xfrm>
            <a:off x="6076950" y="1645627"/>
            <a:ext cx="2736000" cy="1129811"/>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8" b="1" dirty="0">
                <a:solidFill>
                  <a:schemeClr val="tx1"/>
                </a:solidFill>
                <a:latin typeface="Meiryo UI" panose="020B0604030504040204" pitchFamily="50" charset="-128"/>
                <a:ea typeface="Meiryo UI" panose="020B0604030504040204" pitchFamily="50" charset="-128"/>
              </a:rPr>
              <a:t>＜役割＞・・・安全対策</a:t>
            </a:r>
            <a:endParaRPr lang="en-US" altLang="ja-JP" sz="1108" b="1"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　雨水の円滑な河川等の放流による浸水</a:t>
            </a:r>
            <a:endParaRPr lang="en-US" altLang="ja-JP" sz="1108"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被害の解消（</a:t>
            </a:r>
            <a:r>
              <a:rPr lang="ja-JP" altLang="en-US" sz="1108" dirty="0" smtClean="0">
                <a:solidFill>
                  <a:schemeClr val="tx1"/>
                </a:solidFill>
                <a:latin typeface="Meiryo UI" panose="020B0604030504040204" pitchFamily="50" charset="-128"/>
                <a:ea typeface="Meiryo UI" panose="020B0604030504040204" pitchFamily="50" charset="-128"/>
              </a:rPr>
              <a:t>市町村公共下水が主体</a:t>
            </a:r>
            <a:r>
              <a:rPr lang="ja-JP" altLang="en-US" sz="1108" dirty="0">
                <a:solidFill>
                  <a:schemeClr val="tx1"/>
                </a:solidFill>
                <a:latin typeface="Meiryo UI" panose="020B0604030504040204" pitchFamily="50" charset="-128"/>
                <a:ea typeface="Meiryo UI" panose="020B0604030504040204" pitchFamily="50" charset="-128"/>
              </a:rPr>
              <a:t>）</a:t>
            </a:r>
            <a:endParaRPr lang="en-US" altLang="ja-JP" sz="1108" dirty="0">
              <a:solidFill>
                <a:schemeClr val="tx1"/>
              </a:solidFill>
              <a:latin typeface="Meiryo UI" panose="020B0604030504040204" pitchFamily="50" charset="-128"/>
              <a:ea typeface="Meiryo UI" panose="020B0604030504040204" pitchFamily="50" charset="-128"/>
            </a:endParaRPr>
          </a:p>
          <a:p>
            <a:pPr eaLnBrk="1" hangingPunct="1">
              <a:defRPr/>
            </a:pPr>
            <a:endParaRPr lang="en-US" altLang="ja-JP" sz="923"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b="1" dirty="0">
                <a:solidFill>
                  <a:schemeClr val="tx1"/>
                </a:solidFill>
                <a:latin typeface="Meiryo UI" panose="020B0604030504040204" pitchFamily="50" charset="-128"/>
                <a:ea typeface="Meiryo UI" panose="020B0604030504040204" pitchFamily="50" charset="-128"/>
              </a:rPr>
              <a:t>＜財源＞・・・税負担</a:t>
            </a:r>
            <a:endParaRPr lang="en-US" altLang="ja-JP" sz="1108" b="1"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　自治体の一般会計（国補助含む）</a:t>
            </a:r>
          </a:p>
        </p:txBody>
      </p:sp>
      <p:sp>
        <p:nvSpPr>
          <p:cNvPr id="7180" name="テキスト ボックス 19"/>
          <p:cNvSpPr txBox="1">
            <a:spLocks noChangeArrowheads="1"/>
          </p:cNvSpPr>
          <p:nvPr/>
        </p:nvSpPr>
        <p:spPr bwMode="auto">
          <a:xfrm>
            <a:off x="6931270" y="1336431"/>
            <a:ext cx="941283"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77" b="1">
                <a:latin typeface="Meiryo UI" pitchFamily="50" charset="-128"/>
                <a:ea typeface="Meiryo UI" pitchFamily="50" charset="-128"/>
                <a:cs typeface="Meiryo UI" pitchFamily="50" charset="-128"/>
              </a:rPr>
              <a:t>雨水処理</a:t>
            </a:r>
          </a:p>
        </p:txBody>
      </p:sp>
      <p:sp>
        <p:nvSpPr>
          <p:cNvPr id="21" name="角丸四角形 20">
            <a:extLst/>
          </p:cNvPr>
          <p:cNvSpPr/>
          <p:nvPr/>
        </p:nvSpPr>
        <p:spPr>
          <a:xfrm>
            <a:off x="3034812" y="2939562"/>
            <a:ext cx="5797062" cy="830874"/>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altLang="ja-JP" sz="1292" dirty="0">
                <a:solidFill>
                  <a:schemeClr val="tx1"/>
                </a:solidFill>
                <a:latin typeface="Meiryo UI" panose="020B0604030504040204" pitchFamily="50" charset="-128"/>
                <a:ea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rPr>
              <a:t>都道府県が設置、管理</a:t>
            </a:r>
            <a:r>
              <a:rPr lang="en-US" altLang="ja-JP" sz="1292" dirty="0">
                <a:solidFill>
                  <a:schemeClr val="tx1"/>
                </a:solidFill>
                <a:latin typeface="Meiryo UI" panose="020B0604030504040204" pitchFamily="50" charset="-128"/>
                <a:ea typeface="Meiryo UI" panose="020B0604030504040204" pitchFamily="50" charset="-128"/>
              </a:rPr>
              <a:t>】</a:t>
            </a:r>
          </a:p>
          <a:p>
            <a:pPr eaLnBrk="1" hangingPunct="1">
              <a:defRPr/>
            </a:pPr>
            <a:endParaRPr lang="en-US" altLang="ja-JP" sz="462"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a:t>
            </a:r>
            <a:r>
              <a:rPr lang="en-US" altLang="ja-JP" sz="1108" b="1" u="sng" dirty="0">
                <a:solidFill>
                  <a:schemeClr val="tx1"/>
                </a:solidFill>
                <a:latin typeface="Meiryo UI" panose="020B0604030504040204" pitchFamily="50" charset="-128"/>
                <a:ea typeface="Meiryo UI" panose="020B0604030504040204" pitchFamily="50" charset="-128"/>
              </a:rPr>
              <a:t>2</a:t>
            </a:r>
            <a:r>
              <a:rPr lang="ja-JP" altLang="en-US" sz="1108" b="1" u="sng" dirty="0">
                <a:solidFill>
                  <a:schemeClr val="tx1"/>
                </a:solidFill>
                <a:latin typeface="Meiryo UI" panose="020B0604030504040204" pitchFamily="50" charset="-128"/>
                <a:ea typeface="Meiryo UI" panose="020B0604030504040204" pitchFamily="50" charset="-128"/>
              </a:rPr>
              <a:t>以上の市町村の区域</a:t>
            </a:r>
            <a:r>
              <a:rPr lang="ja-JP" altLang="en-US" sz="1108" dirty="0">
                <a:solidFill>
                  <a:schemeClr val="tx1"/>
                </a:solidFill>
                <a:latin typeface="Meiryo UI" panose="020B0604030504040204" pitchFamily="50" charset="-128"/>
                <a:ea typeface="Meiryo UI" panose="020B0604030504040204" pitchFamily="50" charset="-128"/>
              </a:rPr>
              <a:t>における下水を排除し、</a:t>
            </a:r>
            <a:r>
              <a:rPr lang="ja-JP" altLang="en-US" sz="1108" b="1" u="sng" dirty="0">
                <a:solidFill>
                  <a:schemeClr val="tx1"/>
                </a:solidFill>
                <a:latin typeface="Meiryo UI" panose="020B0604030504040204" pitchFamily="50" charset="-128"/>
                <a:ea typeface="Meiryo UI" panose="020B0604030504040204" pitchFamily="50" charset="-128"/>
              </a:rPr>
              <a:t>かつ終末処理場を有する</a:t>
            </a:r>
            <a:endParaRPr lang="en-US" altLang="ja-JP" sz="1108" b="1" u="sng"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b="1" dirty="0">
                <a:solidFill>
                  <a:schemeClr val="tx1"/>
                </a:solidFill>
                <a:latin typeface="Meiryo UI" panose="020B0604030504040204" pitchFamily="50" charset="-128"/>
                <a:ea typeface="Meiryo UI" panose="020B0604030504040204" pitchFamily="50" charset="-128"/>
              </a:rPr>
              <a:t>　</a:t>
            </a:r>
            <a:r>
              <a:rPr lang="ja-JP" altLang="en-US" sz="1108" dirty="0">
                <a:solidFill>
                  <a:schemeClr val="tx1"/>
                </a:solidFill>
                <a:latin typeface="Meiryo UI" panose="020B0604030504040204" pitchFamily="50" charset="-128"/>
                <a:ea typeface="Meiryo UI" panose="020B0604030504040204" pitchFamily="50" charset="-128"/>
              </a:rPr>
              <a:t>・汚水処理費用は</a:t>
            </a:r>
            <a:r>
              <a:rPr lang="ja-JP" altLang="en-US" sz="1108" b="1" dirty="0">
                <a:solidFill>
                  <a:schemeClr val="tx1"/>
                </a:solidFill>
                <a:latin typeface="Meiryo UI" panose="020B0604030504040204" pitchFamily="50" charset="-128"/>
                <a:ea typeface="Meiryo UI" panose="020B0604030504040204" pitchFamily="50" charset="-128"/>
              </a:rPr>
              <a:t>、</a:t>
            </a:r>
            <a:r>
              <a:rPr lang="ja-JP" altLang="en-US" sz="1108" dirty="0">
                <a:solidFill>
                  <a:schemeClr val="tx1"/>
                </a:solidFill>
                <a:latin typeface="Meiryo UI" panose="020B0604030504040204" pitchFamily="50" charset="-128"/>
                <a:ea typeface="Meiryo UI" panose="020B0604030504040204" pitchFamily="50" charset="-128"/>
              </a:rPr>
              <a:t>接続している</a:t>
            </a:r>
            <a:r>
              <a:rPr lang="ja-JP" altLang="en-US" sz="1108" b="1" u="sng" dirty="0">
                <a:solidFill>
                  <a:schemeClr val="tx1"/>
                </a:solidFill>
                <a:latin typeface="Meiryo UI" panose="020B0604030504040204" pitchFamily="50" charset="-128"/>
                <a:ea typeface="Meiryo UI" panose="020B0604030504040204" pitchFamily="50" charset="-128"/>
              </a:rPr>
              <a:t>市町村からの負担金を通じて徴収</a:t>
            </a:r>
            <a:endParaRPr lang="en-US" altLang="ja-JP" sz="1108" b="1" u="sng"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p:cNvPr>
          <p:cNvSpPr/>
          <p:nvPr/>
        </p:nvSpPr>
        <p:spPr>
          <a:xfrm>
            <a:off x="111369" y="2941028"/>
            <a:ext cx="681404" cy="797169"/>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ja-JP" altLang="en-US" sz="1477" dirty="0">
                <a:latin typeface="HGP創英角ﾎﾟｯﾌﾟ体" pitchFamily="50" charset="-128"/>
                <a:ea typeface="HGP創英角ﾎﾟｯﾌﾟ体" pitchFamily="50" charset="-128"/>
              </a:rPr>
              <a:t>流域下水</a:t>
            </a:r>
          </a:p>
        </p:txBody>
      </p:sp>
      <p:sp>
        <p:nvSpPr>
          <p:cNvPr id="7183" name="テキスト ボックス 1"/>
          <p:cNvSpPr txBox="1">
            <a:spLocks noChangeArrowheads="1"/>
          </p:cNvSpPr>
          <p:nvPr/>
        </p:nvSpPr>
        <p:spPr bwMode="auto">
          <a:xfrm>
            <a:off x="880697" y="2476501"/>
            <a:ext cx="171072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77" b="1">
                <a:latin typeface="HG丸ｺﾞｼｯｸM-PRO" pitchFamily="50" charset="-128"/>
                <a:ea typeface="HG丸ｺﾞｼｯｸM-PRO" pitchFamily="50" charset="-128"/>
              </a:rPr>
              <a:t>【</a:t>
            </a:r>
            <a:r>
              <a:rPr lang="ja-JP" altLang="en-US" sz="1477" b="1">
                <a:latin typeface="HG丸ｺﾞｼｯｸM-PRO" pitchFamily="50" charset="-128"/>
                <a:ea typeface="HG丸ｺﾞｼｯｸM-PRO" pitchFamily="50" charset="-128"/>
              </a:rPr>
              <a:t>大阪の自治体</a:t>
            </a:r>
            <a:r>
              <a:rPr lang="en-US" altLang="ja-JP" sz="1477" b="1">
                <a:latin typeface="HG丸ｺﾞｼｯｸM-PRO" pitchFamily="50" charset="-128"/>
                <a:ea typeface="HG丸ｺﾞｼｯｸM-PRO" pitchFamily="50" charset="-128"/>
              </a:rPr>
              <a:t>】</a:t>
            </a:r>
            <a:endParaRPr lang="ja-JP" altLang="en-US" sz="1477" b="1">
              <a:latin typeface="HG丸ｺﾞｼｯｸM-PRO" pitchFamily="50" charset="-128"/>
              <a:ea typeface="HG丸ｺﾞｼｯｸM-PRO" pitchFamily="50" charset="-128"/>
            </a:endParaRPr>
          </a:p>
        </p:txBody>
      </p:sp>
      <p:sp>
        <p:nvSpPr>
          <p:cNvPr id="23" name="正方形/長方形 22">
            <a:extLst/>
          </p:cNvPr>
          <p:cNvSpPr/>
          <p:nvPr/>
        </p:nvSpPr>
        <p:spPr>
          <a:xfrm>
            <a:off x="493835" y="3863571"/>
            <a:ext cx="298938" cy="830873"/>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ja-JP" altLang="en-US" sz="1015" dirty="0">
                <a:latin typeface="HGP創英角ﾎﾟｯﾌﾟ体" pitchFamily="50" charset="-128"/>
                <a:ea typeface="HGP創英角ﾎﾟｯﾌﾟ体" pitchFamily="50" charset="-128"/>
              </a:rPr>
              <a:t>単独</a:t>
            </a:r>
            <a:endParaRPr lang="en-US" altLang="ja-JP" sz="1015" dirty="0">
              <a:latin typeface="HGP創英角ﾎﾟｯﾌﾟ体" pitchFamily="50" charset="-128"/>
              <a:ea typeface="HGP創英角ﾎﾟｯﾌﾟ体" pitchFamily="50" charset="-128"/>
            </a:endParaRPr>
          </a:p>
          <a:p>
            <a:pPr algn="ctr" eaLnBrk="1" hangingPunct="1">
              <a:defRPr/>
            </a:pPr>
            <a:r>
              <a:rPr lang="ja-JP" altLang="en-US" sz="1015" dirty="0">
                <a:latin typeface="HGP創英角ﾎﾟｯﾌﾟ体" pitchFamily="50" charset="-128"/>
                <a:ea typeface="HGP創英角ﾎﾟｯﾌﾟ体" pitchFamily="50" charset="-128"/>
              </a:rPr>
              <a:t>・併用</a:t>
            </a:r>
          </a:p>
        </p:txBody>
      </p:sp>
      <p:sp>
        <p:nvSpPr>
          <p:cNvPr id="24" name="正方形/長方形 23">
            <a:extLst/>
          </p:cNvPr>
          <p:cNvSpPr/>
          <p:nvPr/>
        </p:nvSpPr>
        <p:spPr>
          <a:xfrm>
            <a:off x="493835" y="4819715"/>
            <a:ext cx="298938" cy="764931"/>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ja-JP" altLang="en-US" sz="1108" dirty="0">
                <a:latin typeface="HGP創英角ﾎﾟｯﾌﾟ体" pitchFamily="50" charset="-128"/>
                <a:ea typeface="HGP創英角ﾎﾟｯﾌﾟ体" pitchFamily="50" charset="-128"/>
              </a:rPr>
              <a:t>流域関連</a:t>
            </a:r>
          </a:p>
        </p:txBody>
      </p:sp>
      <p:sp>
        <p:nvSpPr>
          <p:cNvPr id="25" name="角丸四角形 24">
            <a:extLst/>
          </p:cNvPr>
          <p:cNvSpPr/>
          <p:nvPr/>
        </p:nvSpPr>
        <p:spPr>
          <a:xfrm>
            <a:off x="3036277" y="3930979"/>
            <a:ext cx="5795597" cy="731226"/>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altLang="ja-JP" sz="1292" dirty="0">
                <a:solidFill>
                  <a:schemeClr val="tx1"/>
                </a:solidFill>
                <a:latin typeface="Meiryo UI" panose="020B0604030504040204" pitchFamily="50" charset="-128"/>
                <a:ea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rPr>
              <a:t>市町村が設置、管理</a:t>
            </a:r>
            <a:r>
              <a:rPr lang="en-US" altLang="ja-JP" sz="1292" dirty="0">
                <a:solidFill>
                  <a:schemeClr val="tx1"/>
                </a:solidFill>
                <a:latin typeface="Meiryo UI" panose="020B0604030504040204" pitchFamily="50" charset="-128"/>
                <a:ea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rPr>
              <a:t>　⇒　公共下水完結型</a:t>
            </a:r>
            <a:endParaRPr lang="en-US" altLang="ja-JP" sz="1292" dirty="0">
              <a:solidFill>
                <a:schemeClr val="tx1"/>
              </a:solidFill>
              <a:latin typeface="Meiryo UI" panose="020B0604030504040204" pitchFamily="50" charset="-128"/>
              <a:ea typeface="Meiryo UI" panose="020B0604030504040204" pitchFamily="50" charset="-128"/>
            </a:endParaRPr>
          </a:p>
          <a:p>
            <a:pPr eaLnBrk="1" hangingPunct="1">
              <a:defRPr/>
            </a:pPr>
            <a:endParaRPr lang="en-US" altLang="ja-JP" sz="462"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a:t>
            </a:r>
            <a:r>
              <a:rPr lang="ja-JP" altLang="en-US" sz="1108" b="1" u="sng" dirty="0">
                <a:solidFill>
                  <a:schemeClr val="tx1"/>
                </a:solidFill>
                <a:latin typeface="Meiryo UI" panose="020B0604030504040204" pitchFamily="50" charset="-128"/>
                <a:ea typeface="Meiryo UI" panose="020B0604030504040204" pitchFamily="50" charset="-128"/>
              </a:rPr>
              <a:t>単独区域内</a:t>
            </a:r>
            <a:r>
              <a:rPr lang="ja-JP" altLang="en-US" sz="1108" dirty="0">
                <a:solidFill>
                  <a:schemeClr val="tx1"/>
                </a:solidFill>
                <a:latin typeface="Meiryo UI" panose="020B0604030504040204" pitchFamily="50" charset="-128"/>
                <a:ea typeface="Meiryo UI" panose="020B0604030504040204" pitchFamily="50" charset="-128"/>
              </a:rPr>
              <a:t>の市街地における下水を排除し、</a:t>
            </a:r>
            <a:r>
              <a:rPr lang="ja-JP" altLang="en-US" sz="1108" b="1" u="sng" dirty="0">
                <a:solidFill>
                  <a:schemeClr val="tx1"/>
                </a:solidFill>
                <a:latin typeface="Meiryo UI" panose="020B0604030504040204" pitchFamily="50" charset="-128"/>
                <a:ea typeface="Meiryo UI" panose="020B0604030504040204" pitchFamily="50" charset="-128"/>
              </a:rPr>
              <a:t>終末処理場を有する</a:t>
            </a:r>
            <a:endParaRPr lang="en-US" altLang="ja-JP" sz="1108" b="1" u="sng"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・汚水処理費用は、</a:t>
            </a:r>
            <a:r>
              <a:rPr lang="ja-JP" altLang="en-US" sz="1108" b="1" u="sng" dirty="0">
                <a:solidFill>
                  <a:schemeClr val="tx1"/>
                </a:solidFill>
                <a:latin typeface="Meiryo UI" panose="020B0604030504040204" pitchFamily="50" charset="-128"/>
                <a:ea typeface="Meiryo UI" panose="020B0604030504040204" pitchFamily="50" charset="-128"/>
              </a:rPr>
              <a:t>住民から使用料の形で直接徴収</a:t>
            </a:r>
            <a:r>
              <a:rPr lang="ja-JP" altLang="en-US" sz="1108" dirty="0">
                <a:solidFill>
                  <a:schemeClr val="tx1"/>
                </a:solidFill>
                <a:latin typeface="Meiryo UI" panose="020B0604030504040204" pitchFamily="50" charset="-128"/>
                <a:ea typeface="Meiryo UI" panose="020B0604030504040204" pitchFamily="50" charset="-128"/>
              </a:rPr>
              <a:t>（水道料金と同時徴収が多い）</a:t>
            </a:r>
            <a:endParaRPr lang="en-US" altLang="ja-JP" sz="1015" dirty="0">
              <a:solidFill>
                <a:schemeClr val="tx1"/>
              </a:solidFill>
              <a:latin typeface="Meiryo UI" panose="020B0604030504040204" pitchFamily="50" charset="-128"/>
              <a:ea typeface="Meiryo UI" panose="020B0604030504040204" pitchFamily="50" charset="-128"/>
            </a:endParaRPr>
          </a:p>
        </p:txBody>
      </p:sp>
      <p:sp>
        <p:nvSpPr>
          <p:cNvPr id="26" name="角丸四角形 25">
            <a:extLst/>
          </p:cNvPr>
          <p:cNvSpPr/>
          <p:nvPr/>
        </p:nvSpPr>
        <p:spPr>
          <a:xfrm>
            <a:off x="3036277" y="4832903"/>
            <a:ext cx="5795597" cy="731227"/>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altLang="ja-JP" sz="1292" dirty="0">
                <a:solidFill>
                  <a:schemeClr val="tx1"/>
                </a:solidFill>
                <a:latin typeface="Meiryo UI" panose="020B0604030504040204" pitchFamily="50" charset="-128"/>
                <a:ea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rPr>
              <a:t>市町村が設置、管理</a:t>
            </a:r>
            <a:r>
              <a:rPr lang="en-US" altLang="ja-JP" sz="1292" dirty="0">
                <a:solidFill>
                  <a:schemeClr val="tx1"/>
                </a:solidFill>
                <a:latin typeface="Meiryo UI" panose="020B0604030504040204" pitchFamily="50" charset="-128"/>
                <a:ea typeface="Meiryo UI" panose="020B0604030504040204" pitchFamily="50" charset="-128"/>
              </a:rPr>
              <a:t>】</a:t>
            </a:r>
            <a:r>
              <a:rPr lang="ja-JP" altLang="en-US" sz="1292" dirty="0">
                <a:solidFill>
                  <a:schemeClr val="tx1"/>
                </a:solidFill>
                <a:latin typeface="Meiryo UI" panose="020B0604030504040204" pitchFamily="50" charset="-128"/>
                <a:ea typeface="Meiryo UI" panose="020B0604030504040204" pitchFamily="50" charset="-128"/>
              </a:rPr>
              <a:t>　⇒　流域下水との接続型</a:t>
            </a:r>
            <a:endParaRPr lang="en-US" altLang="ja-JP" sz="1292" dirty="0">
              <a:solidFill>
                <a:schemeClr val="tx1"/>
              </a:solidFill>
              <a:latin typeface="Meiryo UI" panose="020B0604030504040204" pitchFamily="50" charset="-128"/>
              <a:ea typeface="Meiryo UI" panose="020B0604030504040204" pitchFamily="50" charset="-128"/>
            </a:endParaRPr>
          </a:p>
          <a:p>
            <a:pPr eaLnBrk="1" hangingPunct="1">
              <a:defRPr/>
            </a:pPr>
            <a:endParaRPr lang="en-US" altLang="ja-JP" sz="462"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dirty="0">
                <a:solidFill>
                  <a:schemeClr val="tx1"/>
                </a:solidFill>
                <a:latin typeface="Meiryo UI" panose="020B0604030504040204" pitchFamily="50" charset="-128"/>
                <a:ea typeface="Meiryo UI" panose="020B0604030504040204" pitchFamily="50" charset="-128"/>
              </a:rPr>
              <a:t>　・</a:t>
            </a:r>
            <a:r>
              <a:rPr lang="ja-JP" altLang="en-US" sz="1108" b="1" u="sng" dirty="0">
                <a:solidFill>
                  <a:schemeClr val="tx1"/>
                </a:solidFill>
                <a:latin typeface="Meiryo UI" panose="020B0604030504040204" pitchFamily="50" charset="-128"/>
                <a:ea typeface="Meiryo UI" panose="020B0604030504040204" pitchFamily="50" charset="-128"/>
              </a:rPr>
              <a:t>区域内</a:t>
            </a:r>
            <a:r>
              <a:rPr lang="ja-JP" altLang="en-US" sz="1108" dirty="0">
                <a:solidFill>
                  <a:schemeClr val="tx1"/>
                </a:solidFill>
                <a:latin typeface="Meiryo UI" panose="020B0604030504040204" pitchFamily="50" charset="-128"/>
                <a:ea typeface="Meiryo UI" panose="020B0604030504040204" pitchFamily="50" charset="-128"/>
              </a:rPr>
              <a:t>の市街地における下水を排除し、</a:t>
            </a:r>
            <a:r>
              <a:rPr lang="ja-JP" altLang="en-US" sz="1108" b="1" u="sng" dirty="0">
                <a:solidFill>
                  <a:schemeClr val="tx1"/>
                </a:solidFill>
                <a:latin typeface="Meiryo UI" panose="020B0604030504040204" pitchFamily="50" charset="-128"/>
                <a:ea typeface="Meiryo UI" panose="020B0604030504040204" pitchFamily="50" charset="-128"/>
              </a:rPr>
              <a:t>流域下水道に接続</a:t>
            </a:r>
            <a:endParaRPr lang="en-US" altLang="ja-JP" sz="1108" b="1" u="sng" dirty="0">
              <a:solidFill>
                <a:schemeClr val="tx1"/>
              </a:solidFill>
              <a:latin typeface="Meiryo UI" panose="020B0604030504040204" pitchFamily="50" charset="-128"/>
              <a:ea typeface="Meiryo UI" panose="020B0604030504040204" pitchFamily="50" charset="-128"/>
            </a:endParaRPr>
          </a:p>
          <a:p>
            <a:pPr eaLnBrk="1" hangingPunct="1">
              <a:defRPr/>
            </a:pPr>
            <a:r>
              <a:rPr lang="ja-JP" altLang="en-US" sz="1108" b="1" dirty="0">
                <a:solidFill>
                  <a:schemeClr val="tx1"/>
                </a:solidFill>
                <a:latin typeface="Meiryo UI" panose="020B0604030504040204" pitchFamily="50" charset="-128"/>
                <a:ea typeface="Meiryo UI" panose="020B0604030504040204" pitchFamily="50" charset="-128"/>
              </a:rPr>
              <a:t>　</a:t>
            </a:r>
            <a:r>
              <a:rPr lang="ja-JP" altLang="en-US" sz="1108" dirty="0">
                <a:solidFill>
                  <a:schemeClr val="tx1"/>
                </a:solidFill>
                <a:latin typeface="Meiryo UI" panose="020B0604030504040204" pitchFamily="50" charset="-128"/>
                <a:ea typeface="Meiryo UI" panose="020B0604030504040204" pitchFamily="50" charset="-128"/>
              </a:rPr>
              <a:t>・汚水処理費用は、</a:t>
            </a:r>
            <a:r>
              <a:rPr lang="ja-JP" altLang="en-US" sz="1108" b="1" u="sng" dirty="0">
                <a:solidFill>
                  <a:schemeClr val="tx1"/>
                </a:solidFill>
                <a:latin typeface="Meiryo UI" panose="020B0604030504040204" pitchFamily="50" charset="-128"/>
                <a:ea typeface="Meiryo UI" panose="020B0604030504040204" pitchFamily="50" charset="-128"/>
              </a:rPr>
              <a:t>住民から使用料の形で直接徴収</a:t>
            </a:r>
            <a:r>
              <a:rPr lang="ja-JP" altLang="en-US" sz="1108" dirty="0">
                <a:solidFill>
                  <a:schemeClr val="tx1"/>
                </a:solidFill>
                <a:latin typeface="Meiryo UI" panose="020B0604030504040204" pitchFamily="50" charset="-128"/>
                <a:ea typeface="Meiryo UI" panose="020B0604030504040204" pitchFamily="50" charset="-128"/>
              </a:rPr>
              <a:t>（水道料金と同時徴収が多い）</a:t>
            </a:r>
            <a:endParaRPr lang="en-US" altLang="ja-JP" sz="1015" dirty="0">
              <a:solidFill>
                <a:schemeClr val="tx1"/>
              </a:solidFill>
              <a:latin typeface="Meiryo UI" panose="020B0604030504040204" pitchFamily="50" charset="-128"/>
              <a:ea typeface="Meiryo UI" panose="020B0604030504040204" pitchFamily="50" charset="-128"/>
            </a:endParaRPr>
          </a:p>
        </p:txBody>
      </p:sp>
      <p:cxnSp>
        <p:nvCxnSpPr>
          <p:cNvPr id="27" name="直線コネクタ 26">
            <a:extLst/>
          </p:cNvPr>
          <p:cNvCxnSpPr/>
          <p:nvPr/>
        </p:nvCxnSpPr>
        <p:spPr>
          <a:xfrm>
            <a:off x="106974" y="5675435"/>
            <a:ext cx="8784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9" name="テキスト ボックス 2"/>
          <p:cNvSpPr txBox="1">
            <a:spLocks noChangeArrowheads="1"/>
          </p:cNvSpPr>
          <p:nvPr/>
        </p:nvSpPr>
        <p:spPr bwMode="auto">
          <a:xfrm>
            <a:off x="876637" y="3069982"/>
            <a:ext cx="1917513"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62" dirty="0">
                <a:latin typeface="HG丸ｺﾞｼｯｸM-PRO" pitchFamily="50" charset="-128"/>
                <a:ea typeface="HG丸ｺﾞｼｯｸM-PRO" pitchFamily="50" charset="-128"/>
              </a:rPr>
              <a:t>大阪府</a:t>
            </a:r>
            <a:endParaRPr lang="en-US" altLang="ja-JP" sz="1662" dirty="0">
              <a:latin typeface="HG丸ｺﾞｼｯｸM-PRO" pitchFamily="50" charset="-128"/>
              <a:ea typeface="HG丸ｺﾞｼｯｸM-PRO" pitchFamily="50" charset="-128"/>
            </a:endParaRPr>
          </a:p>
          <a:p>
            <a:pPr algn="ctr" eaLnBrk="1" hangingPunct="1">
              <a:spcBef>
                <a:spcPct val="0"/>
              </a:spcBef>
              <a:buFontTx/>
              <a:buNone/>
            </a:pPr>
            <a:r>
              <a:rPr lang="ja-JP" altLang="en-US" sz="1292" dirty="0">
                <a:latin typeface="HG丸ｺﾞｼｯｸM-PRO" pitchFamily="50" charset="-128"/>
                <a:ea typeface="HG丸ｺﾞｼｯｸM-PRO" pitchFamily="50" charset="-128"/>
              </a:rPr>
              <a:t>（７流域・</a:t>
            </a:r>
            <a:r>
              <a:rPr lang="en-US" altLang="ja-JP" sz="1292" dirty="0">
                <a:latin typeface="HG丸ｺﾞｼｯｸM-PRO" pitchFamily="50" charset="-128"/>
                <a:ea typeface="HG丸ｺﾞｼｯｸM-PRO" pitchFamily="50" charset="-128"/>
              </a:rPr>
              <a:t>12</a:t>
            </a:r>
            <a:r>
              <a:rPr lang="ja-JP" altLang="en-US" sz="1292" dirty="0">
                <a:latin typeface="HG丸ｺﾞｼｯｸM-PRO" pitchFamily="50" charset="-128"/>
                <a:ea typeface="HG丸ｺﾞｼｯｸM-PRO" pitchFamily="50" charset="-128"/>
              </a:rPr>
              <a:t>処理区）</a:t>
            </a:r>
          </a:p>
        </p:txBody>
      </p:sp>
      <p:sp>
        <p:nvSpPr>
          <p:cNvPr id="28" name="テキスト ボックス 27">
            <a:extLst/>
          </p:cNvPr>
          <p:cNvSpPr txBox="1"/>
          <p:nvPr/>
        </p:nvSpPr>
        <p:spPr>
          <a:xfrm>
            <a:off x="880697" y="3889681"/>
            <a:ext cx="1916723" cy="688907"/>
          </a:xfrm>
          <a:prstGeom prst="rect">
            <a:avLst/>
          </a:prstGeom>
          <a:noFill/>
        </p:spPr>
        <p:txBody>
          <a:bodyPr>
            <a:spAutoFit/>
          </a:bodyPr>
          <a:lstStyle/>
          <a:p>
            <a:pPr eaLnBrk="1" hangingPunct="1">
              <a:defRPr/>
            </a:pPr>
            <a:r>
              <a:rPr lang="ja-JP" altLang="en-US" sz="969" dirty="0">
                <a:latin typeface="HG丸ｺﾞｼｯｸM-PRO" pitchFamily="50" charset="-128"/>
                <a:ea typeface="HG丸ｺﾞｼｯｸM-PRO" pitchFamily="50" charset="-128"/>
              </a:rPr>
              <a:t>＜９市１町＞</a:t>
            </a:r>
            <a:endParaRPr lang="en-US" altLang="ja-JP" sz="969" dirty="0">
              <a:latin typeface="HG丸ｺﾞｼｯｸM-PRO" pitchFamily="50" charset="-128"/>
              <a:ea typeface="HG丸ｺﾞｼｯｸM-PRO" pitchFamily="50" charset="-128"/>
            </a:endParaRPr>
          </a:p>
          <a:p>
            <a:pPr eaLnBrk="1" hangingPunct="1">
              <a:defRPr/>
            </a:pPr>
            <a:r>
              <a:rPr lang="ja-JP" altLang="en-US" sz="969" dirty="0">
                <a:latin typeface="HG丸ｺﾞｼｯｸM-PRO" pitchFamily="50" charset="-128"/>
                <a:ea typeface="HG丸ｺﾞｼｯｸM-PRO" pitchFamily="50" charset="-128"/>
              </a:rPr>
              <a:t>大阪市、堺市、豊中市、池田市、吹田市、守口市</a:t>
            </a:r>
            <a:r>
              <a:rPr lang="ja-JP" altLang="en-US" sz="969" dirty="0" smtClean="0">
                <a:latin typeface="HG丸ｺﾞｼｯｸM-PRO" pitchFamily="50" charset="-128"/>
                <a:ea typeface="HG丸ｺﾞｼｯｸM-PRO" pitchFamily="50" charset="-128"/>
              </a:rPr>
              <a:t>、四</a:t>
            </a:r>
            <a:r>
              <a:rPr lang="ja-JP" altLang="en-US" sz="969" dirty="0">
                <a:latin typeface="HG丸ｺﾞｼｯｸM-PRO" pitchFamily="50" charset="-128"/>
                <a:ea typeface="HG丸ｺﾞｼｯｸM-PRO" pitchFamily="50" charset="-128"/>
              </a:rPr>
              <a:t>條</a:t>
            </a:r>
            <a:r>
              <a:rPr lang="ja-JP" altLang="en-US" sz="969" dirty="0" smtClean="0">
                <a:latin typeface="HG丸ｺﾞｼｯｸM-PRO" pitchFamily="50" charset="-128"/>
                <a:ea typeface="HG丸ｺﾞｼｯｸM-PRO" pitchFamily="50" charset="-128"/>
              </a:rPr>
              <a:t>畷市</a:t>
            </a:r>
            <a:r>
              <a:rPr lang="ja-JP" altLang="en-US" sz="969" dirty="0">
                <a:latin typeface="HG丸ｺﾞｼｯｸM-PRO" pitchFamily="50" charset="-128"/>
                <a:ea typeface="HG丸ｺﾞｼｯｸM-PRO" pitchFamily="50" charset="-128"/>
              </a:rPr>
              <a:t>、河内長野市、岸和田市、能勢町</a:t>
            </a:r>
          </a:p>
        </p:txBody>
      </p:sp>
      <p:sp>
        <p:nvSpPr>
          <p:cNvPr id="7191" name="テキスト ボックス 28"/>
          <p:cNvSpPr txBox="1">
            <a:spLocks noChangeArrowheads="1"/>
          </p:cNvSpPr>
          <p:nvPr/>
        </p:nvSpPr>
        <p:spPr bwMode="auto">
          <a:xfrm>
            <a:off x="845528" y="4858082"/>
            <a:ext cx="212334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015" dirty="0">
                <a:latin typeface="HG丸ｺﾞｼｯｸM-PRO" pitchFamily="50" charset="-128"/>
                <a:ea typeface="HG丸ｺﾞｼｯｸM-PRO" pitchFamily="50" charset="-128"/>
              </a:rPr>
              <a:t>上記を除く府内３３市町村</a:t>
            </a:r>
            <a:endParaRPr lang="en-US" altLang="ja-JP" sz="923" dirty="0">
              <a:latin typeface="HG丸ｺﾞｼｯｸM-PRO" pitchFamily="50" charset="-128"/>
              <a:ea typeface="HG丸ｺﾞｼｯｸM-PRO" pitchFamily="50" charset="-128"/>
            </a:endParaRPr>
          </a:p>
        </p:txBody>
      </p:sp>
      <p:sp>
        <p:nvSpPr>
          <p:cNvPr id="7192" name="テキスト ボックス 29"/>
          <p:cNvSpPr txBox="1">
            <a:spLocks noChangeArrowheads="1"/>
          </p:cNvSpPr>
          <p:nvPr/>
        </p:nvSpPr>
        <p:spPr bwMode="auto">
          <a:xfrm>
            <a:off x="1331640" y="100241"/>
            <a:ext cx="6564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a:latin typeface="Meiryo UI" pitchFamily="50" charset="-128"/>
                <a:ea typeface="Meiryo UI" pitchFamily="50" charset="-128"/>
                <a:cs typeface="Meiryo UI" pitchFamily="50" charset="-128"/>
              </a:rPr>
              <a:t>下水道事業の概要（汚水・雨水／流域・公共の役割分担）</a:t>
            </a:r>
            <a:endParaRPr lang="en-US" altLang="ja-JP" sz="2000" b="1" dirty="0">
              <a:latin typeface="Meiryo UI" pitchFamily="50" charset="-128"/>
              <a:ea typeface="Meiryo UI" pitchFamily="50" charset="-128"/>
              <a:cs typeface="Meiryo UI" pitchFamily="50" charset="-128"/>
            </a:endParaRPr>
          </a:p>
        </p:txBody>
      </p:sp>
      <p:sp>
        <p:nvSpPr>
          <p:cNvPr id="7193" name="テキスト ボックス 3"/>
          <p:cNvSpPr txBox="1">
            <a:spLocks noChangeArrowheads="1"/>
          </p:cNvSpPr>
          <p:nvPr/>
        </p:nvSpPr>
        <p:spPr bwMode="auto">
          <a:xfrm>
            <a:off x="4691131" y="6310114"/>
            <a:ext cx="3837910"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23">
                <a:latin typeface="Meiryo UI" pitchFamily="50" charset="-128"/>
                <a:ea typeface="Meiryo UI" pitchFamily="50" charset="-128"/>
                <a:cs typeface="Meiryo UI" pitchFamily="50" charset="-128"/>
              </a:rPr>
              <a:t>※</a:t>
            </a:r>
            <a:r>
              <a:rPr lang="ja-JP" altLang="en-US" sz="923">
                <a:latin typeface="Meiryo UI" pitchFamily="50" charset="-128"/>
                <a:ea typeface="Meiryo UI" pitchFamily="50" charset="-128"/>
                <a:cs typeface="Meiryo UI" pitchFamily="50" charset="-128"/>
              </a:rPr>
              <a:t>雨水処理は地理的な特性によって下水道整備が敷設されてない地域もある</a:t>
            </a:r>
          </a:p>
        </p:txBody>
      </p:sp>
      <p:cxnSp>
        <p:nvCxnSpPr>
          <p:cNvPr id="29" name="直線コネクタ 28"/>
          <p:cNvCxnSpPr/>
          <p:nvPr/>
        </p:nvCxnSpPr>
        <p:spPr>
          <a:xfrm>
            <a:off x="525904" y="476672"/>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758873" y="6402876"/>
            <a:ext cx="2133600" cy="365125"/>
          </a:xfrm>
        </p:spPr>
        <p:txBody>
          <a:bodyPr/>
          <a:lstStyle/>
          <a:p>
            <a:fld id="{FF288DD7-173D-4F28-AC6B-0C9397949D1E}" type="slidenum">
              <a:rPr kumimoji="1" lang="ja-JP" altLang="en-US" smtClean="0"/>
              <a:t>5</a:t>
            </a:fld>
            <a:endParaRPr kumimoji="1" lang="ja-JP" altLang="en-US"/>
          </a:p>
        </p:txBody>
      </p:sp>
    </p:spTree>
    <p:extLst>
      <p:ext uri="{BB962C8B-B14F-4D97-AF65-F5344CB8AC3E}">
        <p14:creationId xmlns:p14="http://schemas.microsoft.com/office/powerpoint/2010/main" val="219114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テキスト ボックス 29"/>
          <p:cNvSpPr txBox="1">
            <a:spLocks noChangeArrowheads="1"/>
          </p:cNvSpPr>
          <p:nvPr/>
        </p:nvSpPr>
        <p:spPr bwMode="auto">
          <a:xfrm>
            <a:off x="2843808" y="116632"/>
            <a:ext cx="3424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水道事業と下水道事業の比較</a:t>
            </a:r>
            <a:endParaRPr lang="en-US" altLang="ja-JP" sz="2000" b="1" dirty="0">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3504362718"/>
              </p:ext>
            </p:extLst>
          </p:nvPr>
        </p:nvGraphicFramePr>
        <p:xfrm>
          <a:off x="290217" y="976975"/>
          <a:ext cx="8554276" cy="3701188"/>
        </p:xfrm>
        <a:graphic>
          <a:graphicData uri="http://schemas.openxmlformats.org/drawingml/2006/table">
            <a:tbl>
              <a:tblPr firstRow="1" bandRow="1">
                <a:tableStyleId>{5940675A-B579-460E-94D1-54222C63F5DA}</a:tableStyleId>
              </a:tblPr>
              <a:tblGrid>
                <a:gridCol w="1237650"/>
                <a:gridCol w="3552101"/>
                <a:gridCol w="3764525"/>
              </a:tblGrid>
              <a:tr h="533423">
                <a:tc>
                  <a:txBody>
                    <a:bodyPr/>
                    <a:lstStyle/>
                    <a:p>
                      <a:pPr algn="ctr">
                        <a:lnSpc>
                          <a:spcPts val="2800"/>
                        </a:lnSpc>
                      </a:pP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pPr algn="ctr">
                        <a:lnSpc>
                          <a:spcPts val="2800"/>
                        </a:lnSpc>
                      </a:pPr>
                      <a:r>
                        <a:rPr kumimoji="1" lang="ja-JP" altLang="en-US" sz="1600" b="1" dirty="0" smtClean="0">
                          <a:latin typeface="Meiryo UI" panose="020B0604030504040204" pitchFamily="50" charset="-128"/>
                          <a:ea typeface="Meiryo UI" panose="020B0604030504040204" pitchFamily="50" charset="-128"/>
                        </a:rPr>
                        <a:t>下水道</a:t>
                      </a:r>
                      <a:endParaRPr kumimoji="1" lang="ja-JP" altLang="en-US" sz="1600" b="1" dirty="0">
                        <a:latin typeface="Meiryo UI" panose="020B0604030504040204" pitchFamily="50" charset="-128"/>
                        <a:ea typeface="Meiryo UI" panose="020B0604030504040204" pitchFamily="50" charset="-128"/>
                      </a:endParaRPr>
                    </a:p>
                  </a:txBody>
                  <a:tcPr marL="36000" marR="36000" marT="36000" marB="36000" anchor="ctr">
                    <a:solidFill>
                      <a:schemeClr val="accent6">
                        <a:lumMod val="40000"/>
                        <a:lumOff val="60000"/>
                      </a:schemeClr>
                    </a:solidFill>
                  </a:tcPr>
                </a:tc>
                <a:tc>
                  <a:txBody>
                    <a:bodyPr/>
                    <a:lstStyle/>
                    <a:p>
                      <a:pPr algn="ctr">
                        <a:lnSpc>
                          <a:spcPts val="2800"/>
                        </a:lnSpc>
                      </a:pPr>
                      <a:r>
                        <a:rPr kumimoji="1" lang="ja-JP" altLang="en-US" sz="1600" b="1" dirty="0" smtClean="0">
                          <a:latin typeface="Meiryo UI" panose="020B0604030504040204" pitchFamily="50" charset="-128"/>
                          <a:ea typeface="Meiryo UI" panose="020B0604030504040204" pitchFamily="50" charset="-128"/>
                        </a:rPr>
                        <a:t>水 道</a:t>
                      </a:r>
                      <a:endParaRPr kumimoji="1" lang="ja-JP" altLang="en-US" sz="1600" b="1" dirty="0">
                        <a:latin typeface="Meiryo UI" panose="020B0604030504040204" pitchFamily="50" charset="-128"/>
                        <a:ea typeface="Meiryo UI" panose="020B0604030504040204" pitchFamily="50" charset="-128"/>
                      </a:endParaRPr>
                    </a:p>
                  </a:txBody>
                  <a:tcPr marL="36000" marR="36000" marT="36000" marB="36000" anchor="ctr">
                    <a:solidFill>
                      <a:schemeClr val="accent6">
                        <a:lumMod val="40000"/>
                        <a:lumOff val="60000"/>
                      </a:schemeClr>
                    </a:solidFill>
                  </a:tcPr>
                </a:tc>
              </a:tr>
              <a:tr h="629783">
                <a:tc>
                  <a:txBody>
                    <a:bodyPr/>
                    <a:lstStyle/>
                    <a:p>
                      <a:pPr algn="ctr">
                        <a:lnSpc>
                          <a:spcPts val="2500"/>
                        </a:lnSpc>
                      </a:pPr>
                      <a:r>
                        <a:rPr kumimoji="1" lang="ja-JP" altLang="en-US" sz="1600" dirty="0" smtClean="0">
                          <a:latin typeface="Meiryo UI" panose="020B0604030504040204" pitchFamily="50" charset="-128"/>
                          <a:ea typeface="Meiryo UI" panose="020B0604030504040204" pitchFamily="50" charset="-128"/>
                        </a:rPr>
                        <a:t>根拠法令</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228600" lvl="0" indent="-228600" algn="ctr">
                        <a:lnSpc>
                          <a:spcPts val="2500"/>
                        </a:lnSpc>
                        <a:buFont typeface="Arial" panose="020B0604020202020204" pitchFamily="34" charset="0"/>
                        <a:buNone/>
                      </a:pPr>
                      <a:r>
                        <a:rPr kumimoji="1" lang="ja-JP" altLang="en-US" sz="1600" dirty="0" smtClean="0">
                          <a:latin typeface="Meiryo UI" panose="020B0604030504040204" pitchFamily="50" charset="-128"/>
                          <a:ea typeface="Meiryo UI" panose="020B0604030504040204" pitchFamily="50" charset="-128"/>
                        </a:rPr>
                        <a:t>下水道法</a:t>
                      </a:r>
                      <a:endParaRPr kumimoji="1" lang="en-US" altLang="ja-JP" sz="1600" dirty="0" smtClean="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lnSpc>
                          <a:spcPts val="2500"/>
                        </a:lnSpc>
                      </a:pPr>
                      <a:r>
                        <a:rPr kumimoji="1" lang="ja-JP" altLang="en-US" sz="1600" dirty="0" smtClean="0">
                          <a:latin typeface="Meiryo UI" panose="020B0604030504040204" pitchFamily="50" charset="-128"/>
                          <a:ea typeface="Meiryo UI" panose="020B0604030504040204" pitchFamily="50" charset="-128"/>
                        </a:rPr>
                        <a:t>水道法</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r>
              <a:tr h="1001410">
                <a:tc>
                  <a:txBody>
                    <a:bodyPr/>
                    <a:lstStyle/>
                    <a:p>
                      <a:pPr algn="ctr">
                        <a:lnSpc>
                          <a:spcPts val="2500"/>
                        </a:lnSpc>
                      </a:pPr>
                      <a:r>
                        <a:rPr kumimoji="1" lang="ja-JP" altLang="en-US" sz="1600" dirty="0" smtClean="0">
                          <a:latin typeface="Meiryo UI" panose="020B0604030504040204" pitchFamily="50" charset="-128"/>
                          <a:ea typeface="Meiryo UI" panose="020B0604030504040204" pitchFamily="50" charset="-128"/>
                        </a:rPr>
                        <a:t>管理者等</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lnSpc>
                          <a:spcPts val="2000"/>
                        </a:lnSpc>
                      </a:pPr>
                      <a:r>
                        <a:rPr kumimoji="1" lang="ja-JP" altLang="en-US" sz="1600" dirty="0" smtClean="0">
                          <a:latin typeface="Meiryo UI" panose="020B0604030504040204" pitchFamily="50" charset="-128"/>
                          <a:ea typeface="Meiryo UI" panose="020B0604030504040204" pitchFamily="50" charset="-128"/>
                        </a:rPr>
                        <a:t>地方公共団体</a:t>
                      </a:r>
                      <a:endParaRPr kumimoji="1" lang="en-US" altLang="ja-JP" sz="1600" dirty="0" smtClean="0">
                        <a:latin typeface="Meiryo UI" panose="020B0604030504040204" pitchFamily="50" charset="-128"/>
                        <a:ea typeface="Meiryo UI" panose="020B0604030504040204" pitchFamily="50" charset="-128"/>
                      </a:endParaRPr>
                    </a:p>
                    <a:p>
                      <a:pPr algn="ctr">
                        <a:lnSpc>
                          <a:spcPts val="2000"/>
                        </a:lnSpc>
                        <a:spcBef>
                          <a:spcPts val="600"/>
                        </a:spcBef>
                      </a:pPr>
                      <a:r>
                        <a:rPr kumimoji="1" lang="ja-JP" altLang="en-US" sz="1600" dirty="0" smtClean="0">
                          <a:latin typeface="Meiryo UI" panose="020B0604030504040204" pitchFamily="50" charset="-128"/>
                          <a:ea typeface="Meiryo UI" panose="020B0604030504040204" pitchFamily="50" charset="-128"/>
                        </a:rPr>
                        <a:t>（完全民営化はできない</a:t>
                      </a:r>
                      <a:r>
                        <a:rPr kumimoji="1" lang="en-US" altLang="ja-JP" sz="1600" baseline="30000" dirty="0" smtClean="0">
                          <a:latin typeface="Meiryo UI" panose="020B0604030504040204" pitchFamily="50" charset="-128"/>
                          <a:ea typeface="Meiryo UI" panose="020B0604030504040204" pitchFamily="50" charset="-128"/>
                        </a:rPr>
                        <a:t>※</a:t>
                      </a:r>
                      <a:r>
                        <a:rPr kumimoji="1" lang="ja-JP" altLang="en-US" sz="1600" baseline="30000" dirty="0" smtClean="0">
                          <a:latin typeface="Meiryo UI" panose="020B0604030504040204" pitchFamily="50" charset="-128"/>
                          <a:ea typeface="Meiryo UI" panose="020B0604030504040204" pitchFamily="50" charset="-128"/>
                        </a:rPr>
                        <a:t>１</a:t>
                      </a:r>
                      <a:r>
                        <a:rPr kumimoji="1" lang="ja-JP" altLang="en-US" sz="1600" dirty="0" smtClean="0">
                          <a:latin typeface="Meiryo UI" panose="020B0604030504040204" pitchFamily="50" charset="-128"/>
                          <a:ea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lnSpc>
                          <a:spcPts val="2000"/>
                        </a:lnSpc>
                      </a:pPr>
                      <a:r>
                        <a:rPr kumimoji="1" lang="ja-JP" altLang="en-US" sz="1600" dirty="0" smtClean="0">
                          <a:latin typeface="Meiryo UI" panose="020B0604030504040204" pitchFamily="50" charset="-128"/>
                          <a:ea typeface="Meiryo UI" panose="020B0604030504040204" pitchFamily="50" charset="-128"/>
                        </a:rPr>
                        <a:t>水道事業者</a:t>
                      </a:r>
                      <a:endParaRPr kumimoji="1" lang="en-US" altLang="ja-JP" sz="1600" dirty="0" smtClean="0">
                        <a:latin typeface="Meiryo UI" panose="020B0604030504040204" pitchFamily="50" charset="-128"/>
                        <a:ea typeface="Meiryo UI" panose="020B0604030504040204" pitchFamily="50" charset="-128"/>
                      </a:endParaRPr>
                    </a:p>
                    <a:p>
                      <a:pPr algn="ctr">
                        <a:lnSpc>
                          <a:spcPts val="2000"/>
                        </a:lnSpc>
                      </a:pPr>
                      <a:r>
                        <a:rPr kumimoji="1" lang="ja-JP" altLang="en-US" sz="1600" dirty="0" smtClean="0">
                          <a:latin typeface="Meiryo UI" panose="020B0604030504040204" pitchFamily="50" charset="-128"/>
                          <a:ea typeface="Meiryo UI" panose="020B0604030504040204" pitchFamily="50" charset="-128"/>
                        </a:rPr>
                        <a:t>水道用水供給事業者</a:t>
                      </a:r>
                      <a:endParaRPr kumimoji="1" lang="en-US" altLang="ja-JP" sz="1600" dirty="0" smtClean="0">
                        <a:latin typeface="Meiryo UI" panose="020B0604030504040204" pitchFamily="50" charset="-128"/>
                        <a:ea typeface="Meiryo UI" panose="020B0604030504040204" pitchFamily="50" charset="-128"/>
                      </a:endParaRPr>
                    </a:p>
                    <a:p>
                      <a:pPr algn="ctr">
                        <a:lnSpc>
                          <a:spcPts val="2000"/>
                        </a:lnSpc>
                        <a:spcBef>
                          <a:spcPts val="600"/>
                        </a:spcBef>
                      </a:pPr>
                      <a:r>
                        <a:rPr kumimoji="1" lang="ja-JP" altLang="en-US" sz="1600" dirty="0" smtClean="0">
                          <a:latin typeface="Meiryo UI" panose="020B0604030504040204" pitchFamily="50" charset="-128"/>
                          <a:ea typeface="Meiryo UI" panose="020B0604030504040204" pitchFamily="50" charset="-128"/>
                        </a:rPr>
                        <a:t>（国の認可を得て、民間で実施可能</a:t>
                      </a:r>
                      <a:r>
                        <a:rPr kumimoji="1" lang="en-US" altLang="ja-JP" sz="1600" baseline="30000" dirty="0" smtClean="0">
                          <a:latin typeface="Meiryo UI" panose="020B0604030504040204" pitchFamily="50" charset="-128"/>
                          <a:ea typeface="Meiryo UI" panose="020B0604030504040204" pitchFamily="50" charset="-128"/>
                        </a:rPr>
                        <a:t>※</a:t>
                      </a:r>
                      <a:r>
                        <a:rPr kumimoji="1" lang="ja-JP" altLang="en-US" sz="1600" baseline="30000" dirty="0" smtClean="0">
                          <a:latin typeface="Meiryo UI" panose="020B0604030504040204" pitchFamily="50" charset="-128"/>
                          <a:ea typeface="Meiryo UI" panose="020B0604030504040204" pitchFamily="50" charset="-128"/>
                        </a:rPr>
                        <a:t>２</a:t>
                      </a:r>
                      <a:r>
                        <a:rPr kumimoji="1" lang="en-US" altLang="ja-JP" sz="1600" baseline="30000" dirty="0" smtClean="0">
                          <a:latin typeface="Meiryo UI" panose="020B0604030504040204" pitchFamily="50" charset="-128"/>
                          <a:ea typeface="Meiryo UI" panose="020B0604030504040204" pitchFamily="50" charset="-128"/>
                        </a:rPr>
                        <a:t>,3</a:t>
                      </a:r>
                      <a:r>
                        <a:rPr kumimoji="1" lang="ja-JP" altLang="en-US"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r>
              <a:tr h="719077">
                <a:tc>
                  <a:txBody>
                    <a:bodyPr/>
                    <a:lstStyle/>
                    <a:p>
                      <a:pPr algn="ctr">
                        <a:lnSpc>
                          <a:spcPts val="2500"/>
                        </a:lnSpc>
                      </a:pPr>
                      <a:r>
                        <a:rPr kumimoji="1" lang="ja-JP" altLang="en-US" sz="1600" dirty="0" smtClean="0">
                          <a:latin typeface="Meiryo UI" panose="020B0604030504040204" pitchFamily="50" charset="-128"/>
                          <a:ea typeface="Meiryo UI" panose="020B0604030504040204" pitchFamily="50" charset="-128"/>
                        </a:rPr>
                        <a:t>維持管理費</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228600" indent="-228600" algn="l">
                        <a:lnSpc>
                          <a:spcPts val="2500"/>
                        </a:lnSpc>
                        <a:buFont typeface="Arial" panose="020B0604020202020204" pitchFamily="34" charset="0"/>
                        <a:buNone/>
                      </a:pPr>
                      <a:r>
                        <a:rPr kumimoji="1" lang="ja-JP" altLang="en-US" sz="1600" dirty="0" smtClean="0">
                          <a:latin typeface="Meiryo UI" panose="020B0604030504040204" pitchFamily="50" charset="-128"/>
                          <a:ea typeface="Meiryo UI" panose="020B0604030504040204" pitchFamily="50" charset="-128"/>
                        </a:rPr>
                        <a:t>・　汚水処理：使用料</a:t>
                      </a:r>
                      <a:r>
                        <a:rPr kumimoji="1" lang="ja-JP" altLang="en-US" sz="1400" dirty="0" smtClean="0">
                          <a:latin typeface="Meiryo UI" panose="020B0604030504040204" pitchFamily="50" charset="-128"/>
                          <a:ea typeface="Meiryo UI" panose="020B0604030504040204" pitchFamily="50" charset="-128"/>
                        </a:rPr>
                        <a:t>（私費）</a:t>
                      </a:r>
                      <a:endParaRPr kumimoji="1" lang="en-US" altLang="ja-JP" sz="1600" dirty="0" smtClean="0">
                        <a:latin typeface="Meiryo UI" panose="020B0604030504040204" pitchFamily="50" charset="-128"/>
                        <a:ea typeface="Meiryo UI" panose="020B0604030504040204" pitchFamily="50" charset="-128"/>
                      </a:endParaRPr>
                    </a:p>
                    <a:p>
                      <a:pPr marL="228600" indent="-228600" algn="l">
                        <a:lnSpc>
                          <a:spcPts val="2500"/>
                        </a:lnSpc>
                        <a:buFont typeface="Arial" panose="020B0604020202020204" pitchFamily="34" charset="0"/>
                        <a:buNone/>
                      </a:pPr>
                      <a:r>
                        <a:rPr kumimoji="1" lang="ja-JP" altLang="en-US" sz="1600" dirty="0" smtClean="0">
                          <a:latin typeface="Meiryo UI" panose="020B0604030504040204" pitchFamily="50" charset="-128"/>
                          <a:ea typeface="Meiryo UI" panose="020B0604030504040204" pitchFamily="50" charset="-128"/>
                        </a:rPr>
                        <a:t>・　雨水処理：一般会計繰入金</a:t>
                      </a:r>
                      <a:r>
                        <a:rPr kumimoji="1" lang="ja-JP" altLang="en-US" sz="1400" dirty="0" smtClean="0">
                          <a:latin typeface="Meiryo UI" panose="020B0604030504040204" pitchFamily="50" charset="-128"/>
                          <a:ea typeface="Meiryo UI" panose="020B0604030504040204" pitchFamily="50" charset="-128"/>
                        </a:rPr>
                        <a:t>（公費）</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lnSpc>
                          <a:spcPts val="2500"/>
                        </a:lnSpc>
                      </a:pPr>
                      <a:r>
                        <a:rPr kumimoji="1" lang="ja-JP" altLang="en-US" sz="1600" dirty="0" smtClean="0">
                          <a:latin typeface="Meiryo UI" panose="020B0604030504040204" pitchFamily="50" charset="-128"/>
                          <a:ea typeface="Meiryo UI" panose="020B0604030504040204" pitchFamily="50" charset="-128"/>
                        </a:rPr>
                        <a:t>水道料金</a:t>
                      </a:r>
                      <a:r>
                        <a:rPr kumimoji="1" lang="ja-JP" altLang="en-US" sz="1400" dirty="0" smtClean="0">
                          <a:latin typeface="Meiryo UI" panose="020B0604030504040204" pitchFamily="50" charset="-128"/>
                          <a:ea typeface="Meiryo UI" panose="020B0604030504040204" pitchFamily="50" charset="-128"/>
                        </a:rPr>
                        <a:t>（私費）</a:t>
                      </a:r>
                      <a:endParaRPr kumimoji="1" lang="en-US" altLang="ja-JP" sz="1400" dirty="0" smtClean="0">
                        <a:latin typeface="Meiryo UI" panose="020B0604030504040204" pitchFamily="50" charset="-128"/>
                        <a:ea typeface="Meiryo UI" panose="020B0604030504040204" pitchFamily="50" charset="-128"/>
                      </a:endParaRPr>
                    </a:p>
                    <a:p>
                      <a:pPr algn="ctr">
                        <a:lnSpc>
                          <a:spcPts val="2500"/>
                        </a:lnSpc>
                      </a:pPr>
                      <a:r>
                        <a:rPr kumimoji="1" lang="ja-JP" altLang="en-US" sz="1600" dirty="0" smtClean="0">
                          <a:latin typeface="Meiryo UI" panose="020B0604030504040204" pitchFamily="50" charset="-128"/>
                          <a:ea typeface="Meiryo UI" panose="020B0604030504040204" pitchFamily="50" charset="-128"/>
                        </a:rPr>
                        <a:t>（一般会計繰入金なし）</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r>
              <a:tr h="817495">
                <a:tc>
                  <a:txBody>
                    <a:bodyPr/>
                    <a:lstStyle/>
                    <a:p>
                      <a:pPr algn="ctr">
                        <a:lnSpc>
                          <a:spcPts val="2500"/>
                        </a:lnSpc>
                      </a:pPr>
                      <a:r>
                        <a:rPr kumimoji="1" lang="ja-JP" altLang="en-US" sz="1600" dirty="0" smtClean="0">
                          <a:latin typeface="Meiryo UI" panose="020B0604030504040204" pitchFamily="50" charset="-128"/>
                          <a:ea typeface="Meiryo UI" panose="020B0604030504040204" pitchFamily="50" charset="-128"/>
                        </a:rPr>
                        <a:t>建　設　費</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lnSpc>
                          <a:spcPts val="2500"/>
                        </a:lnSpc>
                      </a:pPr>
                      <a:r>
                        <a:rPr kumimoji="1" lang="ja-JP" altLang="en-US" sz="1400" dirty="0" smtClean="0">
                          <a:latin typeface="Meiryo UI" panose="020B0604030504040204" pitchFamily="50" charset="-128"/>
                          <a:ea typeface="Meiryo UI" panose="020B0604030504040204" pitchFamily="50" charset="-128"/>
                        </a:rPr>
                        <a:t>主要施設に対して国費補助が半分程度充当</a:t>
                      </a:r>
                      <a:endParaRPr kumimoji="1" lang="ja-JP" altLang="en-US" sz="14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lnSpc>
                          <a:spcPts val="2500"/>
                        </a:lnSpc>
                      </a:pPr>
                      <a:r>
                        <a:rPr kumimoji="1" lang="ja-JP" altLang="en-US" sz="1600" dirty="0" smtClean="0">
                          <a:latin typeface="Meiryo UI" panose="020B0604030504040204" pitchFamily="50" charset="-128"/>
                          <a:ea typeface="Meiryo UI" panose="020B0604030504040204" pitchFamily="50" charset="-128"/>
                        </a:rPr>
                        <a:t>国費補助依存は極小</a:t>
                      </a:r>
                      <a:endParaRPr kumimoji="1" lang="ja-JP" altLang="en-US" sz="1600" dirty="0">
                        <a:latin typeface="Meiryo UI" panose="020B0604030504040204" pitchFamily="50" charset="-128"/>
                        <a:ea typeface="Meiryo UI" panose="020B0604030504040204" pitchFamily="50" charset="-128"/>
                      </a:endParaRPr>
                    </a:p>
                  </a:txBody>
                  <a:tcPr marL="36000" marR="36000" marT="36000" marB="36000" anchor="ctr"/>
                </a:tc>
              </a:tr>
            </a:tbl>
          </a:graphicData>
        </a:graphic>
      </p:graphicFrame>
      <p:sp>
        <p:nvSpPr>
          <p:cNvPr id="24" name="角丸四角形 23"/>
          <p:cNvSpPr/>
          <p:nvPr/>
        </p:nvSpPr>
        <p:spPr>
          <a:xfrm flipH="1">
            <a:off x="528099" y="4852256"/>
            <a:ext cx="6987038" cy="63375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477"/>
              </a:lnSpc>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１</a:t>
            </a:r>
            <a:r>
              <a:rPr lang="ja-JP" altLang="en-US" sz="1200" dirty="0">
                <a:solidFill>
                  <a:schemeClr val="tx1"/>
                </a:solidFill>
                <a:latin typeface="Meiryo UI" panose="020B0604030504040204" pitchFamily="50" charset="-128"/>
                <a:ea typeface="Meiryo UI" panose="020B0604030504040204" pitchFamily="50" charset="-128"/>
                <a:sym typeface="Wingdings" pitchFamily="2" charset="2"/>
              </a:rPr>
              <a:t>　</a:t>
            </a:r>
            <a:r>
              <a:rPr lang="ja-JP" altLang="en-US" sz="1200" dirty="0">
                <a:solidFill>
                  <a:schemeClr val="tx1"/>
                </a:solidFill>
                <a:latin typeface="Meiryo UI" panose="020B0604030504040204" pitchFamily="50" charset="-128"/>
                <a:ea typeface="Meiryo UI" panose="020B0604030504040204" pitchFamily="50" charset="-128"/>
              </a:rPr>
              <a:t>下水道法第</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条</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公共下水道の設置、改築、修繕、維持その他の管理は、</a:t>
            </a:r>
            <a:r>
              <a:rPr lang="ja-JP" altLang="en-US" sz="1200" u="sng" dirty="0">
                <a:solidFill>
                  <a:schemeClr val="tx1"/>
                </a:solidFill>
                <a:latin typeface="Meiryo UI" panose="020B0604030504040204" pitchFamily="50" charset="-128"/>
                <a:ea typeface="Meiryo UI" panose="020B0604030504040204" pitchFamily="50" charset="-128"/>
              </a:rPr>
              <a:t>市町村が行うものとする</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7" name="角丸四角形 26"/>
          <p:cNvSpPr/>
          <p:nvPr/>
        </p:nvSpPr>
        <p:spPr>
          <a:xfrm flipH="1">
            <a:off x="517398" y="5373216"/>
            <a:ext cx="8340923" cy="43164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32011" indent="-432011">
              <a:lnSpc>
                <a:spcPts val="1477"/>
              </a:lnSpc>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２　</a:t>
            </a:r>
            <a:r>
              <a:rPr lang="ja-JP" altLang="en-US" sz="1200" dirty="0">
                <a:solidFill>
                  <a:schemeClr val="tx1"/>
                </a:solidFill>
                <a:latin typeface="Meiryo UI" panose="020B0604030504040204" pitchFamily="50" charset="-128"/>
                <a:ea typeface="Meiryo UI" panose="020B0604030504040204" pitchFamily="50" charset="-128"/>
                <a:sym typeface="Wingdings" pitchFamily="2" charset="2"/>
              </a:rPr>
              <a:t>水道法</a:t>
            </a:r>
            <a:r>
              <a:rPr lang="ja-JP" altLang="en-US" sz="1200" dirty="0">
                <a:solidFill>
                  <a:schemeClr val="tx1"/>
                </a:solidFill>
                <a:latin typeface="Meiryo UI" panose="020B0604030504040204" pitchFamily="50" charset="-128"/>
                <a:ea typeface="Meiryo UI" panose="020B0604030504040204" pitchFamily="50" charset="-128"/>
              </a:rPr>
              <a:t>第</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条第</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項</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水道事業は、原則として市町村が経営するものとし、</a:t>
            </a:r>
            <a:r>
              <a:rPr lang="ja-JP" altLang="en-US" sz="1200" u="sng" dirty="0">
                <a:solidFill>
                  <a:schemeClr val="tx1"/>
                </a:solidFill>
                <a:latin typeface="Meiryo UI" panose="020B0604030504040204" pitchFamily="50" charset="-128"/>
                <a:ea typeface="Meiryo UI" panose="020B0604030504040204" pitchFamily="50" charset="-128"/>
              </a:rPr>
              <a:t>市町村以外の者は、給水しようとする区域をその区域に含む市町村の同意を得た場合に限り、水道事業を経営することができる</a:t>
            </a:r>
            <a:r>
              <a:rPr lang="ja-JP" altLang="en-US" sz="1200" dirty="0">
                <a:solidFill>
                  <a:schemeClr val="tx1"/>
                </a:solidFill>
                <a:latin typeface="Meiryo UI" panose="020B0604030504040204" pitchFamily="50" charset="-128"/>
                <a:ea typeface="Meiryo UI" panose="020B0604030504040204" pitchFamily="50" charset="-128"/>
              </a:rPr>
              <a:t>ものとする。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flipH="1">
            <a:off x="517394" y="5805670"/>
            <a:ext cx="6862917" cy="43164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477"/>
              </a:lnSpc>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３</a:t>
            </a:r>
            <a:r>
              <a:rPr lang="ja-JP" altLang="en-US" sz="1200" dirty="0">
                <a:solidFill>
                  <a:schemeClr val="tx1"/>
                </a:solidFill>
                <a:latin typeface="Meiryo UI" panose="020B0604030504040204" pitchFamily="50" charset="-128"/>
                <a:ea typeface="Meiryo UI" panose="020B0604030504040204" pitchFamily="50" charset="-128"/>
                <a:sym typeface="Wingdings" pitchFamily="2" charset="2"/>
              </a:rPr>
              <a:t>　</a:t>
            </a:r>
            <a:r>
              <a:rPr lang="ja-JP" altLang="en-US" sz="1200" dirty="0">
                <a:solidFill>
                  <a:schemeClr val="tx1"/>
                </a:solidFill>
                <a:latin typeface="Meiryo UI" panose="020B0604030504040204" pitchFamily="50" charset="-128"/>
                <a:ea typeface="Meiryo UI" panose="020B0604030504040204" pitchFamily="50" charset="-128"/>
              </a:rPr>
              <a:t>水道法第</a:t>
            </a:r>
            <a:r>
              <a:rPr lang="en-US" altLang="ja-JP" sz="1200" dirty="0">
                <a:solidFill>
                  <a:schemeClr val="tx1"/>
                </a:solidFill>
                <a:latin typeface="Meiryo UI" panose="020B0604030504040204" pitchFamily="50" charset="-128"/>
                <a:ea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rPr>
              <a:t>条</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水道事業を経営しようとする者は、厚生労働大臣の認可を受けなければならない。</a:t>
            </a:r>
            <a:endParaRPr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539552" y="560305"/>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FF288DD7-173D-4F28-AC6B-0C9397949D1E}" type="slidenum">
              <a:rPr kumimoji="1" lang="ja-JP" altLang="en-US" smtClean="0"/>
              <a:t>6</a:t>
            </a:fld>
            <a:endParaRPr kumimoji="1" lang="ja-JP" altLang="en-US"/>
          </a:p>
        </p:txBody>
      </p:sp>
    </p:spTree>
    <p:extLst>
      <p:ext uri="{BB962C8B-B14F-4D97-AF65-F5344CB8AC3E}">
        <p14:creationId xmlns:p14="http://schemas.microsoft.com/office/powerpoint/2010/main" val="215179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5724128" y="1933908"/>
          <a:ext cx="2894877" cy="4066244"/>
        </p:xfrm>
        <a:graphic>
          <a:graphicData uri="http://schemas.openxmlformats.org/drawingml/2006/table">
            <a:tbl>
              <a:tblPr firstRow="1" bandRow="1">
                <a:tableStyleId>{5940675A-B579-460E-94D1-54222C63F5DA}</a:tableStyleId>
              </a:tblPr>
              <a:tblGrid>
                <a:gridCol w="263074">
                  <a:extLst>
                    <a:ext uri="{9D8B030D-6E8A-4147-A177-3AD203B41FA5}">
                      <a16:colId xmlns="" xmlns:a16="http://schemas.microsoft.com/office/drawing/2014/main" val="20000"/>
                    </a:ext>
                  </a:extLst>
                </a:gridCol>
                <a:gridCol w="1115135">
                  <a:extLst>
                    <a:ext uri="{9D8B030D-6E8A-4147-A177-3AD203B41FA5}">
                      <a16:colId xmlns="" xmlns:a16="http://schemas.microsoft.com/office/drawing/2014/main" val="20001"/>
                    </a:ext>
                  </a:extLst>
                </a:gridCol>
                <a:gridCol w="742357">
                  <a:extLst>
                    <a:ext uri="{9D8B030D-6E8A-4147-A177-3AD203B41FA5}">
                      <a16:colId xmlns="" xmlns:a16="http://schemas.microsoft.com/office/drawing/2014/main" val="20002"/>
                    </a:ext>
                  </a:extLst>
                </a:gridCol>
                <a:gridCol w="774311">
                  <a:extLst>
                    <a:ext uri="{9D8B030D-6E8A-4147-A177-3AD203B41FA5}">
                      <a16:colId xmlns="" xmlns:a16="http://schemas.microsoft.com/office/drawing/2014/main" val="20003"/>
                    </a:ext>
                  </a:extLst>
                </a:gridCol>
              </a:tblGrid>
              <a:tr h="312788">
                <a:tc gridSpan="2">
                  <a:txBody>
                    <a:bodyPr/>
                    <a:lstStyle/>
                    <a:p>
                      <a:pPr algn="ctr"/>
                      <a:r>
                        <a:rPr kumimoji="1" lang="ja-JP" altLang="en-US" sz="1200" dirty="0">
                          <a:latin typeface="Meiryo UI" panose="020B0604030504040204" pitchFamily="50" charset="-128"/>
                          <a:ea typeface="Meiryo UI" panose="020B0604030504040204" pitchFamily="50" charset="-128"/>
                        </a:rPr>
                        <a:t>内　訳</a:t>
                      </a:r>
                    </a:p>
                  </a:txBody>
                  <a:tcPr>
                    <a:lnB w="28575" cap="flat" cmpd="sng" algn="ctr">
                      <a:solidFill>
                        <a:schemeClr val="tx1"/>
                      </a:solidFill>
                      <a:prstDash val="solid"/>
                      <a:round/>
                      <a:headEnd type="none" w="med" len="med"/>
                      <a:tailEnd type="none" w="med" len="med"/>
                    </a:lnB>
                  </a:tcPr>
                </a:tc>
                <a:tc h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水道</a:t>
                      </a:r>
                    </a:p>
                  </a:txBody>
                  <a:tcPr>
                    <a:lnB w="28575"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下水道</a:t>
                      </a:r>
                    </a:p>
                  </a:txBody>
                  <a:tcP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12788">
                <a:tc gridSpan="2">
                  <a:txBody>
                    <a:bodyPr/>
                    <a:lstStyle/>
                    <a:p>
                      <a:r>
                        <a:rPr kumimoji="1" lang="ja-JP" altLang="en-US" sz="1200" dirty="0">
                          <a:latin typeface="Meiryo UI" panose="020B0604030504040204" pitchFamily="50" charset="-128"/>
                          <a:ea typeface="Meiryo UI" panose="020B0604030504040204" pitchFamily="50" charset="-128"/>
                        </a:rPr>
                        <a:t>広域</a:t>
                      </a:r>
                    </a:p>
                  </a:txBody>
                  <a:tcPr>
                    <a:lnT w="28575" cap="flat" cmpd="sng" algn="ctr">
                      <a:solidFill>
                        <a:schemeClr val="tx1"/>
                      </a:solidFill>
                      <a:prstDash val="solid"/>
                      <a:round/>
                      <a:headEnd type="none" w="med" len="med"/>
                      <a:tailEnd type="none" w="med" len="med"/>
                    </a:lnT>
                    <a:lnB w="12700" cmpd="sng">
                      <a:noFill/>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220</a:t>
                      </a:r>
                      <a:endParaRPr kumimoji="1" lang="ja-JP" altLang="en-US" sz="12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rPr>
                        <a:t>170</a:t>
                      </a:r>
                      <a:endParaRPr kumimoji="1" lang="ja-JP" altLang="en-US" sz="12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12788">
                <a:tc rowSpan="3">
                  <a:txBody>
                    <a:bodyPr/>
                    <a:lstStyle/>
                    <a:p>
                      <a:endParaRPr kumimoji="1" lang="ja-JP" altLang="en-US" sz="1200" dirty="0">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rPr>
                        <a:t>その他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312788">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起債</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40</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extLst>
                  <a:ext uri="{0D108BD9-81ED-4DB2-BD59-A6C34878D82A}">
                    <a16:rowId xmlns="" xmlns:a16="http://schemas.microsoft.com/office/drawing/2014/main" val="10003"/>
                  </a:ext>
                </a:extLst>
              </a:tr>
              <a:tr h="312788">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国負担</a:t>
                      </a:r>
                    </a:p>
                  </a:txBody>
                  <a:tcPr>
                    <a:lnB w="28575" cap="flat" cmpd="sng" algn="ctr">
                      <a:solidFill>
                        <a:schemeClr val="tx1"/>
                      </a:solidFill>
                      <a:prstDash val="solid"/>
                      <a:round/>
                      <a:headEnd type="none" w="med" len="med"/>
                      <a:tailEnd type="none" w="med" len="med"/>
                    </a:lnB>
                    <a:pattFill prst="pct20">
                      <a:fgClr>
                        <a:schemeClr val="tx1"/>
                      </a:fgClr>
                      <a:bgClr>
                        <a:schemeClr val="bg1"/>
                      </a:bgClr>
                    </a:pattFill>
                  </a:tcPr>
                </a:tc>
                <a:tc>
                  <a:txBody>
                    <a:bodyPr/>
                    <a:lstStyle/>
                    <a:p>
                      <a:pPr algn="r"/>
                      <a:r>
                        <a:rPr kumimoji="1" lang="en-US" altLang="ja-JP" sz="1200" dirty="0">
                          <a:latin typeface="Meiryo UI" panose="020B0604030504040204" pitchFamily="50" charset="-128"/>
                          <a:ea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pattFill prst="pct20">
                      <a:fgClr>
                        <a:schemeClr val="tx1"/>
                      </a:fgClr>
                      <a:bgClr>
                        <a:schemeClr val="bg1"/>
                      </a:bgClr>
                    </a:pattFill>
                  </a:tcPr>
                </a:tc>
                <a:tc>
                  <a:txBody>
                    <a:bodyPr/>
                    <a:lstStyle/>
                    <a:p>
                      <a:pPr algn="r"/>
                      <a:r>
                        <a:rPr kumimoji="1" lang="en-US" altLang="ja-JP" sz="1200" dirty="0">
                          <a:latin typeface="Meiryo UI" panose="020B0604030504040204" pitchFamily="50" charset="-128"/>
                          <a:ea typeface="Meiryo UI" panose="020B0604030504040204" pitchFamily="50" charset="-128"/>
                        </a:rPr>
                        <a:t>80</a:t>
                      </a:r>
                      <a:endParaRPr kumimoji="1" lang="ja-JP" altLang="en-US" sz="1200" dirty="0">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pattFill prst="pct20">
                      <a:fgClr>
                        <a:schemeClr val="tx1"/>
                      </a:fgClr>
                      <a:bgClr>
                        <a:schemeClr val="bg1"/>
                      </a:bgClr>
                    </a:pattFill>
                  </a:tcPr>
                </a:tc>
                <a:extLst>
                  <a:ext uri="{0D108BD9-81ED-4DB2-BD59-A6C34878D82A}">
                    <a16:rowId xmlns="" xmlns:a16="http://schemas.microsoft.com/office/drawing/2014/main" val="10004"/>
                  </a:ext>
                </a:extLst>
              </a:tr>
              <a:tr h="312788">
                <a:tc gridSpan="2">
                  <a:txBody>
                    <a:bodyPr/>
                    <a:lstStyle/>
                    <a:p>
                      <a:r>
                        <a:rPr kumimoji="1" lang="ja-JP" altLang="en-US" sz="1200" dirty="0">
                          <a:latin typeface="Meiryo UI" panose="020B0604030504040204" pitchFamily="50" charset="-128"/>
                          <a:ea typeface="Meiryo UI" panose="020B0604030504040204" pitchFamily="50" charset="-128"/>
                        </a:rPr>
                        <a:t>市町村</a:t>
                      </a:r>
                    </a:p>
                  </a:txBody>
                  <a:tcPr>
                    <a:lnT w="28575" cap="flat" cmpd="sng" algn="ctr">
                      <a:solidFill>
                        <a:schemeClr val="tx1"/>
                      </a:solidFill>
                      <a:prstDash val="solid"/>
                      <a:round/>
                      <a:headEnd type="none" w="med" len="med"/>
                      <a:tailEnd type="none" w="med" len="med"/>
                    </a:lnT>
                    <a:lnB w="12700" cmpd="sng">
                      <a:noFill/>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600</a:t>
                      </a:r>
                      <a:endParaRPr kumimoji="1" lang="ja-JP" altLang="en-US" sz="12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rPr>
                        <a:t>890</a:t>
                      </a:r>
                      <a:endParaRPr kumimoji="1" lang="ja-JP" altLang="en-US" sz="12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5"/>
                  </a:ext>
                </a:extLst>
              </a:tr>
              <a:tr h="312788">
                <a:tc rowSpan="3">
                  <a:txBody>
                    <a:bodyPr/>
                    <a:lstStyle/>
                    <a:p>
                      <a:endParaRPr kumimoji="1" lang="ja-JP" altLang="en-US" sz="1200" dirty="0">
                        <a:latin typeface="Meiryo UI" panose="020B0604030504040204" pitchFamily="50" charset="-128"/>
                        <a:ea typeface="Meiryo UI" panose="020B0604030504040204" pitchFamily="50" charset="-128"/>
                      </a:endParaRPr>
                    </a:p>
                  </a:txBody>
                  <a:tcPr>
                    <a:lnT w="12700" cmpd="sng">
                      <a:noFill/>
                    </a:lnT>
                    <a:lnB w="28575"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rPr>
                        <a:t>その他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440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140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6"/>
                  </a:ext>
                </a:extLst>
              </a:tr>
              <a:tr h="312788">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起債</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160</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480</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extLst>
                  <a:ext uri="{0D108BD9-81ED-4DB2-BD59-A6C34878D82A}">
                    <a16:rowId xmlns="" xmlns:a16="http://schemas.microsoft.com/office/drawing/2014/main" val="10007"/>
                  </a:ext>
                </a:extLst>
              </a:tr>
              <a:tr h="312788">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国負担</a:t>
                      </a:r>
                    </a:p>
                  </a:txBody>
                  <a:tcPr>
                    <a:lnB w="28575" cap="flat" cmpd="sng" algn="ctr">
                      <a:solidFill>
                        <a:schemeClr val="tx1"/>
                      </a:solidFill>
                      <a:prstDash val="solid"/>
                      <a:round/>
                      <a:headEnd type="none" w="med" len="med"/>
                      <a:tailEnd type="none" w="med" len="med"/>
                    </a:lnB>
                    <a:pattFill prst="pct20">
                      <a:fgClr>
                        <a:schemeClr val="tx1"/>
                      </a:fgClr>
                      <a:bgClr>
                        <a:schemeClr val="bg1"/>
                      </a:bgClr>
                    </a:pattFill>
                  </a:tcPr>
                </a:tc>
                <a:tc>
                  <a:txBody>
                    <a:bodyPr/>
                    <a:lstStyle/>
                    <a:p>
                      <a:pPr algn="r"/>
                      <a:r>
                        <a:rPr kumimoji="1" lang="en-US" altLang="ja-JP" sz="1200" dirty="0">
                          <a:latin typeface="Meiryo UI" panose="020B0604030504040204" pitchFamily="50" charset="-128"/>
                          <a:ea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pattFill prst="pct20">
                      <a:fgClr>
                        <a:schemeClr val="tx1"/>
                      </a:fgClr>
                      <a:bgClr>
                        <a:schemeClr val="bg1"/>
                      </a:bgClr>
                    </a:pattFill>
                  </a:tcPr>
                </a:tc>
                <a:tc>
                  <a:txBody>
                    <a:bodyPr/>
                    <a:lstStyle/>
                    <a:p>
                      <a:pPr algn="r"/>
                      <a:r>
                        <a:rPr kumimoji="1" lang="en-US" altLang="ja-JP" sz="1200" dirty="0">
                          <a:latin typeface="Meiryo UI" panose="020B0604030504040204" pitchFamily="50" charset="-128"/>
                          <a:ea typeface="Meiryo UI" panose="020B0604030504040204" pitchFamily="50" charset="-128"/>
                        </a:rPr>
                        <a:t>280</a:t>
                      </a:r>
                      <a:endParaRPr kumimoji="1" lang="ja-JP" altLang="en-US" sz="1200" dirty="0">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pattFill prst="pct20">
                      <a:fgClr>
                        <a:schemeClr val="tx1"/>
                      </a:fgClr>
                      <a:bgClr>
                        <a:schemeClr val="bg1"/>
                      </a:bgClr>
                    </a:pattFill>
                  </a:tcPr>
                </a:tc>
                <a:extLst>
                  <a:ext uri="{0D108BD9-81ED-4DB2-BD59-A6C34878D82A}">
                    <a16:rowId xmlns="" xmlns:a16="http://schemas.microsoft.com/office/drawing/2014/main" val="10008"/>
                  </a:ext>
                </a:extLst>
              </a:tr>
              <a:tr h="312788">
                <a:tc gridSpan="2">
                  <a:txBody>
                    <a:bodyPr/>
                    <a:lstStyle/>
                    <a:p>
                      <a:r>
                        <a:rPr kumimoji="1" lang="ja-JP" altLang="en-US" sz="1200" dirty="0">
                          <a:latin typeface="Meiryo UI" panose="020B0604030504040204" pitchFamily="50" charset="-128"/>
                          <a:ea typeface="Meiryo UI" panose="020B0604030504040204" pitchFamily="50" charset="-128"/>
                        </a:rPr>
                        <a:t>府域合計</a:t>
                      </a:r>
                    </a:p>
                  </a:txBody>
                  <a:tcPr>
                    <a:lnT w="28575" cap="flat" cmpd="sng" algn="ctr">
                      <a:solidFill>
                        <a:schemeClr val="tx1"/>
                      </a:solidFill>
                      <a:prstDash val="solid"/>
                      <a:round/>
                      <a:headEnd type="none" w="med" len="med"/>
                      <a:tailEnd type="none" w="med" len="med"/>
                    </a:lnT>
                    <a:lnB w="12700" cmpd="sng">
                      <a:noFill/>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820</a:t>
                      </a:r>
                      <a:endParaRPr kumimoji="1" lang="ja-JP" altLang="en-US" sz="12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rPr>
                        <a:t>1,060</a:t>
                      </a:r>
                      <a:endParaRPr kumimoji="1" lang="ja-JP" altLang="en-US" sz="12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9"/>
                  </a:ext>
                </a:extLst>
              </a:tr>
              <a:tr h="312788">
                <a:tc rowSpan="3">
                  <a:txBody>
                    <a:bodyPr/>
                    <a:lstStyle/>
                    <a:p>
                      <a:endParaRPr kumimoji="1" lang="ja-JP" altLang="en-US" sz="1200" dirty="0">
                        <a:latin typeface="Meiryo UI" panose="020B0604030504040204" pitchFamily="50" charset="-128"/>
                        <a:ea typeface="Meiryo UI" panose="020B0604030504040204" pitchFamily="50" charset="-128"/>
                      </a:endParaRPr>
                    </a:p>
                  </a:txBody>
                  <a:tcPr>
                    <a:lnT w="12700" cmpd="sng">
                      <a:noFill/>
                    </a:lnT>
                  </a:tcPr>
                </a:tc>
                <a:tc>
                  <a:txBody>
                    <a:bodyPr/>
                    <a:lstStyle/>
                    <a:p>
                      <a:r>
                        <a:rPr kumimoji="1" lang="ja-JP" altLang="en-US" sz="1200" dirty="0" smtClean="0">
                          <a:latin typeface="Meiryo UI" panose="020B0604030504040204" pitchFamily="50" charset="-128"/>
                          <a:ea typeface="Meiryo UI" panose="020B0604030504040204" pitchFamily="50" charset="-128"/>
                        </a:rPr>
                        <a:t>その他</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540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180</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0"/>
                  </a:ext>
                </a:extLst>
              </a:tr>
              <a:tr h="312788">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起債</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250</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520</a:t>
                      </a:r>
                      <a:endParaRPr kumimoji="1" lang="ja-JP" altLang="en-US" sz="1200" dirty="0">
                        <a:latin typeface="Meiryo UI" panose="020B0604030504040204" pitchFamily="50" charset="-128"/>
                        <a:ea typeface="Meiryo UI" panose="020B0604030504040204" pitchFamily="50" charset="-128"/>
                      </a:endParaRPr>
                    </a:p>
                  </a:txBody>
                  <a:tcPr>
                    <a:solidFill>
                      <a:schemeClr val="bg1">
                        <a:lumMod val="75000"/>
                      </a:schemeClr>
                    </a:solidFill>
                  </a:tcPr>
                </a:tc>
                <a:extLst>
                  <a:ext uri="{0D108BD9-81ED-4DB2-BD59-A6C34878D82A}">
                    <a16:rowId xmlns="" xmlns:a16="http://schemas.microsoft.com/office/drawing/2014/main" val="10011"/>
                  </a:ext>
                </a:extLst>
              </a:tr>
              <a:tr h="312788">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国負担</a:t>
                      </a:r>
                    </a:p>
                  </a:txBody>
                  <a:tcPr>
                    <a:pattFill prst="pct20">
                      <a:fgClr>
                        <a:schemeClr val="tx1"/>
                      </a:fgClr>
                      <a:bgClr>
                        <a:schemeClr val="bg1"/>
                      </a:bgClr>
                    </a:pattFill>
                  </a:tcPr>
                </a:tc>
                <a:tc>
                  <a:txBody>
                    <a:bodyPr/>
                    <a:lstStyle/>
                    <a:p>
                      <a:pPr algn="r"/>
                      <a:r>
                        <a:rPr kumimoji="1" lang="en-US" altLang="ja-JP" sz="1200" dirty="0">
                          <a:latin typeface="Meiryo UI" panose="020B0604030504040204" pitchFamily="50" charset="-128"/>
                          <a:ea typeface="Meiryo UI" panose="020B0604030504040204" pitchFamily="50" charset="-128"/>
                        </a:rPr>
                        <a:t>30</a:t>
                      </a:r>
                      <a:endParaRPr kumimoji="1" lang="ja-JP" altLang="en-US" sz="1200" dirty="0">
                        <a:latin typeface="Meiryo UI" panose="020B0604030504040204" pitchFamily="50" charset="-128"/>
                        <a:ea typeface="Meiryo UI" panose="020B0604030504040204" pitchFamily="50" charset="-128"/>
                      </a:endParaRPr>
                    </a:p>
                  </a:txBody>
                  <a:tcPr>
                    <a:pattFill prst="pct20">
                      <a:fgClr>
                        <a:schemeClr val="tx1"/>
                      </a:fgClr>
                      <a:bgClr>
                        <a:schemeClr val="bg1"/>
                      </a:bgClr>
                    </a:pattFill>
                  </a:tcPr>
                </a:tc>
                <a:tc>
                  <a:txBody>
                    <a:bodyPr/>
                    <a:lstStyle/>
                    <a:p>
                      <a:pPr algn="r"/>
                      <a:r>
                        <a:rPr kumimoji="1" lang="en-US" altLang="ja-JP" sz="1200" dirty="0">
                          <a:latin typeface="Meiryo UI" panose="020B0604030504040204" pitchFamily="50" charset="-128"/>
                          <a:ea typeface="Meiryo UI" panose="020B0604030504040204" pitchFamily="50" charset="-128"/>
                        </a:rPr>
                        <a:t>360</a:t>
                      </a:r>
                      <a:endParaRPr kumimoji="1" lang="ja-JP" altLang="en-US" sz="1200" dirty="0">
                        <a:latin typeface="Meiryo UI" panose="020B0604030504040204" pitchFamily="50" charset="-128"/>
                        <a:ea typeface="Meiryo UI" panose="020B0604030504040204" pitchFamily="50" charset="-128"/>
                      </a:endParaRPr>
                    </a:p>
                  </a:txBody>
                  <a:tcPr>
                    <a:pattFill prst="pct20">
                      <a:fgClr>
                        <a:schemeClr val="tx1"/>
                      </a:fgClr>
                      <a:bgClr>
                        <a:schemeClr val="bg1"/>
                      </a:bgClr>
                    </a:pattFill>
                  </a:tcPr>
                </a:tc>
                <a:extLst>
                  <a:ext uri="{0D108BD9-81ED-4DB2-BD59-A6C34878D82A}">
                    <a16:rowId xmlns="" xmlns:a16="http://schemas.microsoft.com/office/drawing/2014/main" val="10012"/>
                  </a:ext>
                </a:extLst>
              </a:tr>
            </a:tbl>
          </a:graphicData>
        </a:graphic>
      </p:graphicFrame>
      <p:sp>
        <p:nvSpPr>
          <p:cNvPr id="5" name="テキスト ボックス 4"/>
          <p:cNvSpPr txBox="1"/>
          <p:nvPr/>
        </p:nvSpPr>
        <p:spPr>
          <a:xfrm>
            <a:off x="1907704" y="110544"/>
            <a:ext cx="5734262"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水道事業と下水道事業の比較　</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建設投資の財源</a:t>
            </a:r>
            <a:r>
              <a:rPr kumimoji="1"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152492" y="2813509"/>
            <a:ext cx="1656024" cy="3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52492" y="3135527"/>
            <a:ext cx="1656024" cy="252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150155" y="3380829"/>
            <a:ext cx="1656024" cy="147600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起債（</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（使用料と一般会計等で償還）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150155" y="4852053"/>
            <a:ext cx="1656024" cy="1152000"/>
          </a:xfrm>
          <a:prstGeom prst="rect">
            <a:avLst/>
          </a:prstGeom>
          <a:pattFill prst="pct20">
            <a:fgClr>
              <a:schemeClr val="tx1">
                <a:lumMod val="75000"/>
                <a:lumOff val="25000"/>
              </a:schemeClr>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国費（</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360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27" name="正方形/長方形 26"/>
          <p:cNvSpPr/>
          <p:nvPr/>
        </p:nvSpPr>
        <p:spPr>
          <a:xfrm>
            <a:off x="611720" y="3497466"/>
            <a:ext cx="1656024" cy="136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利用料金</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28" name="正方形/長方形 27"/>
          <p:cNvSpPr/>
          <p:nvPr/>
        </p:nvSpPr>
        <p:spPr>
          <a:xfrm>
            <a:off x="611720" y="4860762"/>
            <a:ext cx="1656024" cy="2520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11720" y="5107850"/>
            <a:ext cx="1656024" cy="75600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起債（</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（利用料金と一般会計等で償還）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11720" y="5853986"/>
            <a:ext cx="1656024" cy="144000"/>
          </a:xfrm>
          <a:prstGeom prst="rect">
            <a:avLst/>
          </a:prstGeom>
          <a:pattFill prst="pct20">
            <a:fgClr>
              <a:schemeClr val="tx1">
                <a:lumMod val="75000"/>
                <a:lumOff val="25000"/>
              </a:schemeClr>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97659" y="6168348"/>
            <a:ext cx="3554261"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一般会計等とは、一般会計・工事負担金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コネクタ 43"/>
          <p:cNvCxnSpPr/>
          <p:nvPr/>
        </p:nvCxnSpPr>
        <p:spPr>
          <a:xfrm flipV="1">
            <a:off x="2267744" y="4860762"/>
            <a:ext cx="863225" cy="97358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971528" y="2268204"/>
            <a:ext cx="915635" cy="492443"/>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水道事業</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[820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3412378" y="2299261"/>
            <a:ext cx="1082348" cy="492443"/>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下水道事業</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[1060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2259035" y="5767387"/>
            <a:ext cx="559769"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4788024" y="5295295"/>
            <a:ext cx="647934"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【34</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flipV="1">
            <a:off x="230242" y="5997906"/>
            <a:ext cx="50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85802" y="1927910"/>
            <a:ext cx="4284000" cy="287433"/>
          </a:xfrm>
          <a:prstGeom prst="rect">
            <a:avLst/>
          </a:prstGeom>
          <a:noFill/>
          <a:ln>
            <a:solidFill>
              <a:schemeClr val="tx1"/>
            </a:solidFill>
          </a:ln>
        </p:spPr>
        <p:txBody>
          <a:bodyPr wrap="square" lIns="36000" tIns="36000" rIns="36000" bIns="36000" rtlCol="0" anchor="ctr" anchorCtr="0">
            <a:spAutoFit/>
          </a:bodyPr>
          <a:lstStyle/>
          <a:p>
            <a:pPr algn="ctr"/>
            <a:r>
              <a:rPr kumimoji="1" lang="ja-JP" altLang="en-US" sz="1400" dirty="0">
                <a:latin typeface="Meiryo UI" panose="020B0604030504040204" pitchFamily="50" charset="-128"/>
                <a:ea typeface="Meiryo UI" panose="020B0604030504040204" pitchFamily="50" charset="-128"/>
              </a:rPr>
              <a:t>建設投資額の比較（大阪府域合計　平成</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年度）</a:t>
            </a:r>
          </a:p>
        </p:txBody>
      </p:sp>
      <p:sp>
        <p:nvSpPr>
          <p:cNvPr id="11" name="正方形/長方形 10"/>
          <p:cNvSpPr/>
          <p:nvPr/>
        </p:nvSpPr>
        <p:spPr>
          <a:xfrm>
            <a:off x="562198" y="4883553"/>
            <a:ext cx="1644750" cy="234286"/>
          </a:xfrm>
          <a:prstGeom prst="rect">
            <a:avLst/>
          </a:prstGeom>
        </p:spPr>
        <p:txBody>
          <a:bodyPr wrap="square" lIns="36000" tIns="36000" rIns="36000" bIns="36000" anchor="ctr" anchorCtr="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一般会計等</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36" name="正方形/長方形 35"/>
          <p:cNvSpPr/>
          <p:nvPr/>
        </p:nvSpPr>
        <p:spPr>
          <a:xfrm>
            <a:off x="666150" y="5811339"/>
            <a:ext cx="1644750" cy="234286"/>
          </a:xfrm>
          <a:prstGeom prst="rect">
            <a:avLst/>
          </a:prstGeom>
        </p:spPr>
        <p:txBody>
          <a:bodyPr wrap="square" lIns="36000" tIns="36000" rIns="36000" bIns="36000" anchor="ctr" anchorCtr="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国費（</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46" name="正方形/長方形 45"/>
          <p:cNvSpPr/>
          <p:nvPr/>
        </p:nvSpPr>
        <p:spPr>
          <a:xfrm>
            <a:off x="3168803" y="3135210"/>
            <a:ext cx="1644750" cy="234286"/>
          </a:xfrm>
          <a:prstGeom prst="rect">
            <a:avLst/>
          </a:prstGeom>
        </p:spPr>
        <p:txBody>
          <a:bodyPr wrap="square" lIns="36000" tIns="36000" rIns="36000" bIns="36000" anchor="ctr" anchorCtr="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一般会計等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50" name="正方形/長方形 49"/>
          <p:cNvSpPr/>
          <p:nvPr/>
        </p:nvSpPr>
        <p:spPr>
          <a:xfrm>
            <a:off x="3187013" y="2851333"/>
            <a:ext cx="1644750" cy="234286"/>
          </a:xfrm>
          <a:prstGeom prst="rect">
            <a:avLst/>
          </a:prstGeom>
        </p:spPr>
        <p:txBody>
          <a:bodyPr wrap="square" lIns="36000" tIns="36000" rIns="36000" bIns="36000" anchor="ctr" anchorCtr="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使用料収入等（</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億円）</a:t>
            </a:r>
          </a:p>
        </p:txBody>
      </p:sp>
      <p:cxnSp>
        <p:nvCxnSpPr>
          <p:cNvPr id="45" name="直線コネクタ 44"/>
          <p:cNvCxnSpPr/>
          <p:nvPr/>
        </p:nvCxnSpPr>
        <p:spPr>
          <a:xfrm>
            <a:off x="525904" y="538218"/>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8054294" y="1633269"/>
            <a:ext cx="720080" cy="234286"/>
          </a:xfrm>
          <a:prstGeom prst="rect">
            <a:avLst/>
          </a:prstGeom>
          <a:noFill/>
          <a:ln>
            <a:noFill/>
          </a:ln>
        </p:spPr>
        <p:txBody>
          <a:bodyPr wrap="square" lIns="36000" tIns="36000" rIns="36000" bIns="36000" rtlCol="0" anchor="ctr" anchorCtr="0">
            <a:spAutoFit/>
          </a:bodyPr>
          <a:lstStyle/>
          <a:p>
            <a:pPr algn="ctr"/>
            <a:r>
              <a:rPr lang="ja-JP" altLang="en-US" sz="1050" dirty="0">
                <a:latin typeface="Meiryo UI" panose="020B0604030504040204" pitchFamily="50" charset="-128"/>
                <a:ea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 xmlns:a16="http://schemas.microsoft.com/office/drawing/2014/main" id="{1F120137-8DDD-4D9B-97EC-95AC6FC0C20B}"/>
              </a:ext>
            </a:extLst>
          </p:cNvPr>
          <p:cNvSpPr/>
          <p:nvPr/>
        </p:nvSpPr>
        <p:spPr>
          <a:xfrm>
            <a:off x="7831730" y="1901440"/>
            <a:ext cx="800330" cy="4130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85906" y="803747"/>
            <a:ext cx="7591845" cy="811367"/>
          </a:xfrm>
          <a:prstGeom prst="rect">
            <a:avLst/>
          </a:prstGeom>
          <a:noFill/>
        </p:spPr>
        <p:txBody>
          <a:bodyPr wrap="square" lIns="36000" tIns="36000" rIns="36000" bIns="36000"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下水道事業は、水道事業と異なり雨水対策（災害対策）や環境対策など、公共が担う部分が含まれており、国の補助金や税等の公費の割合が多くなっている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公共の</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補助率が高く、補助対象</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範囲や起債適用範囲が広い。）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 xmlns:a16="http://schemas.microsoft.com/office/drawing/2014/main" id="{BE3CC11B-36FF-47DE-957E-F7DEEC0D0A76}"/>
              </a:ext>
            </a:extLst>
          </p:cNvPr>
          <p:cNvSpPr txBox="1"/>
          <p:nvPr/>
        </p:nvSpPr>
        <p:spPr>
          <a:xfrm>
            <a:off x="5758633" y="6136586"/>
            <a:ext cx="2825866" cy="430887"/>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水道の広域は大阪広域水道企業団、</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下水道の広域は大阪府</a:t>
            </a:r>
            <a:endParaRPr kumimoji="1" lang="ja-JP" altLang="en-US" sz="1050" dirty="0">
              <a:latin typeface="Meiryo UI" panose="020B0604030504040204" pitchFamily="50" charset="-128"/>
              <a:ea typeface="Meiryo UI" panose="020B0604030504040204" pitchFamily="50" charset="-128"/>
            </a:endParaRPr>
          </a:p>
        </p:txBody>
      </p:sp>
      <p:sp>
        <p:nvSpPr>
          <p:cNvPr id="15" name="スライド番号プレースホルダー 14"/>
          <p:cNvSpPr>
            <a:spLocks noGrp="1"/>
          </p:cNvSpPr>
          <p:nvPr>
            <p:ph type="sldNum" sz="quarter" idx="12"/>
          </p:nvPr>
        </p:nvSpPr>
        <p:spPr>
          <a:xfrm>
            <a:off x="6899422" y="6444877"/>
            <a:ext cx="2133600" cy="365125"/>
          </a:xfrm>
        </p:spPr>
        <p:txBody>
          <a:bodyPr/>
          <a:lstStyle/>
          <a:p>
            <a:fld id="{FF288DD7-173D-4F28-AC6B-0C9397949D1E}" type="slidenum">
              <a:rPr kumimoji="1" lang="ja-JP" altLang="en-US" smtClean="0"/>
              <a:t>7</a:t>
            </a:fld>
            <a:endParaRPr kumimoji="1" lang="ja-JP" altLang="en-US" dirty="0"/>
          </a:p>
        </p:txBody>
      </p:sp>
      <p:sp>
        <p:nvSpPr>
          <p:cNvPr id="31" name="テキスト ボックス 1"/>
          <p:cNvSpPr txBox="1">
            <a:spLocks noChangeArrowheads="1"/>
          </p:cNvSpPr>
          <p:nvPr/>
        </p:nvSpPr>
        <p:spPr bwMode="auto">
          <a:xfrm>
            <a:off x="5684224" y="6555409"/>
            <a:ext cx="27302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823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7943056" y="6052611"/>
            <a:ext cx="990256"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国交付金</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 xmlns:a16="http://schemas.microsoft.com/office/drawing/2014/main" id="{1093ACC3-4AD1-40C1-AC23-8F8966F147B9}"/>
              </a:ext>
            </a:extLst>
          </p:cNvPr>
          <p:cNvSpPr txBox="1"/>
          <p:nvPr/>
        </p:nvSpPr>
        <p:spPr>
          <a:xfrm>
            <a:off x="3667071" y="110298"/>
            <a:ext cx="1665841"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財政の仕組み</a:t>
            </a:r>
          </a:p>
        </p:txBody>
      </p:sp>
      <p:sp>
        <p:nvSpPr>
          <p:cNvPr id="9" name="正方形/長方形 8"/>
          <p:cNvSpPr/>
          <p:nvPr/>
        </p:nvSpPr>
        <p:spPr>
          <a:xfrm>
            <a:off x="395536" y="737767"/>
            <a:ext cx="1826141" cy="338554"/>
          </a:xfrm>
          <a:prstGeom prst="rect">
            <a:avLst/>
          </a:prstGeom>
          <a:ln>
            <a:solidFill>
              <a:schemeClr val="bg1">
                <a:lumMod val="50000"/>
              </a:schemeClr>
            </a:solidFill>
          </a:ln>
        </p:spPr>
        <p:txBody>
          <a:bodyPr wrap="none">
            <a:spAutoFit/>
          </a:bodyPr>
          <a:lstStyle/>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流域下水道事業</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95536" y="3909429"/>
            <a:ext cx="1965603" cy="338554"/>
          </a:xfrm>
          <a:prstGeom prst="rect">
            <a:avLst/>
          </a:prstGeom>
          <a:ln>
            <a:solidFill>
              <a:schemeClr val="bg1">
                <a:lumMod val="50000"/>
              </a:schemeClr>
            </a:solidFill>
          </a:ln>
        </p:spPr>
        <p:txBody>
          <a:bodyPr wrap="none">
            <a:spAutoFit/>
          </a:bodyPr>
          <a:lstStyle/>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公共下水道事業</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251520" y="3664942"/>
            <a:ext cx="8640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4572000" y="3911315"/>
            <a:ext cx="2359826" cy="9813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維持管理費</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7031374" y="3919798"/>
            <a:ext cx="1878572" cy="9697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建設費</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671548" y="4360897"/>
            <a:ext cx="1137856" cy="467485"/>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汚水処理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5856554" y="4360897"/>
            <a:ext cx="970458" cy="467485"/>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雨水処理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689204" y="6086427"/>
            <a:ext cx="1448190" cy="55925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私費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（下水道使用料）</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668344" y="5304949"/>
            <a:ext cx="828000" cy="5959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起債</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上矢印 30"/>
          <p:cNvSpPr/>
          <p:nvPr/>
        </p:nvSpPr>
        <p:spPr>
          <a:xfrm>
            <a:off x="4914422" y="4779229"/>
            <a:ext cx="432000" cy="1353792"/>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屈折矢印 31"/>
          <p:cNvSpPr/>
          <p:nvPr/>
        </p:nvSpPr>
        <p:spPr>
          <a:xfrm>
            <a:off x="6228184" y="5881087"/>
            <a:ext cx="1695187" cy="664175"/>
          </a:xfrm>
          <a:prstGeom prst="bentUpArrow">
            <a:avLst>
              <a:gd name="adj1" fmla="val 45139"/>
              <a:gd name="adj2" fmla="val 37894"/>
              <a:gd name="adj3" fmla="val 32737"/>
            </a:avLst>
          </a:prstGeom>
          <a:solidFill>
            <a:schemeClr val="accent1">
              <a:lumMod val="40000"/>
              <a:lumOff val="60000"/>
            </a:schemeClr>
          </a:solid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上矢印 33"/>
          <p:cNvSpPr/>
          <p:nvPr/>
        </p:nvSpPr>
        <p:spPr>
          <a:xfrm rot="5400000">
            <a:off x="6904918" y="5427463"/>
            <a:ext cx="449152" cy="506476"/>
          </a:xfrm>
          <a:prstGeom prst="upArrow">
            <a:avLst/>
          </a:prstGeom>
          <a:solidFill>
            <a:schemeClr val="accent1">
              <a:lumMod val="40000"/>
              <a:lumOff val="6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789969" y="5077950"/>
            <a:ext cx="93610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浸水・環境対策等</a:t>
            </a:r>
          </a:p>
        </p:txBody>
      </p:sp>
      <p:sp>
        <p:nvSpPr>
          <p:cNvPr id="36" name="上矢印 35"/>
          <p:cNvSpPr/>
          <p:nvPr/>
        </p:nvSpPr>
        <p:spPr>
          <a:xfrm>
            <a:off x="7884416" y="4745062"/>
            <a:ext cx="432000" cy="610105"/>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矢印 36"/>
          <p:cNvSpPr/>
          <p:nvPr/>
        </p:nvSpPr>
        <p:spPr>
          <a:xfrm>
            <a:off x="8518005" y="4745062"/>
            <a:ext cx="432000" cy="1336987"/>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228184" y="6052518"/>
            <a:ext cx="133438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汚水処理施設分</a:t>
            </a:r>
          </a:p>
        </p:txBody>
      </p:sp>
      <p:sp>
        <p:nvSpPr>
          <p:cNvPr id="39" name="角丸四角形 38"/>
          <p:cNvSpPr/>
          <p:nvPr/>
        </p:nvSpPr>
        <p:spPr>
          <a:xfrm>
            <a:off x="4572000" y="642543"/>
            <a:ext cx="2359826" cy="98132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7031374" y="651026"/>
            <a:ext cx="1901938" cy="9697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建設費</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540420" y="2818907"/>
            <a:ext cx="939000"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7668344" y="2087007"/>
            <a:ext cx="827000" cy="5959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起債</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上矢印 50"/>
          <p:cNvSpPr/>
          <p:nvPr/>
        </p:nvSpPr>
        <p:spPr>
          <a:xfrm>
            <a:off x="4888963" y="1485056"/>
            <a:ext cx="432000" cy="2539926"/>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7956376" y="2769681"/>
            <a:ext cx="990256"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国交付金</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上矢印 59"/>
          <p:cNvSpPr/>
          <p:nvPr/>
        </p:nvSpPr>
        <p:spPr>
          <a:xfrm>
            <a:off x="7884416" y="1504702"/>
            <a:ext cx="432000" cy="657639"/>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375452" y="6297908"/>
            <a:ext cx="1334385"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起債償還費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屈折矢印 44"/>
          <p:cNvSpPr/>
          <p:nvPr/>
        </p:nvSpPr>
        <p:spPr>
          <a:xfrm>
            <a:off x="6541605" y="2682955"/>
            <a:ext cx="1443375" cy="725120"/>
          </a:xfrm>
          <a:prstGeom prst="bentUpArrow">
            <a:avLst>
              <a:gd name="adj1" fmla="val 33738"/>
              <a:gd name="adj2" fmla="val 37894"/>
              <a:gd name="adj3" fmla="val 32737"/>
            </a:avLst>
          </a:prstGeom>
          <a:solidFill>
            <a:schemeClr val="accent1">
              <a:lumMod val="40000"/>
              <a:lumOff val="60000"/>
            </a:schemeClr>
          </a:solid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876256" y="3172390"/>
            <a:ext cx="1334385"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起債償還費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6516216" y="2914406"/>
            <a:ext cx="146038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浸水・環境対策等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025664" y="2098120"/>
            <a:ext cx="549736" cy="56991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負担金</a:t>
            </a:r>
          </a:p>
        </p:txBody>
      </p:sp>
      <p:sp>
        <p:nvSpPr>
          <p:cNvPr id="25" name="正方形/長方形 24"/>
          <p:cNvSpPr/>
          <p:nvPr/>
        </p:nvSpPr>
        <p:spPr>
          <a:xfrm>
            <a:off x="5882714" y="5346142"/>
            <a:ext cx="939000" cy="56465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a:t>
            </a:r>
          </a:p>
        </p:txBody>
      </p:sp>
      <p:sp>
        <p:nvSpPr>
          <p:cNvPr id="42" name="テキスト ボックス 41"/>
          <p:cNvSpPr txBox="1"/>
          <p:nvPr/>
        </p:nvSpPr>
        <p:spPr>
          <a:xfrm>
            <a:off x="6608671" y="5557590"/>
            <a:ext cx="1334385"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起債償還費</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63391" y="1340598"/>
            <a:ext cx="3985213" cy="1149921"/>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維持管理費は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市町村で分担（府が市町村から負担金を徴収）。</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建設費は、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起債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国交付金、市町村の負担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充てられ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起債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償還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財源には公費が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充てられる。</a:t>
            </a:r>
          </a:p>
        </p:txBody>
      </p:sp>
      <p:sp useBgFill="1">
        <p:nvSpPr>
          <p:cNvPr id="53" name="正方形/長方形 52"/>
          <p:cNvSpPr/>
          <p:nvPr/>
        </p:nvSpPr>
        <p:spPr>
          <a:xfrm>
            <a:off x="273444" y="4437112"/>
            <a:ext cx="4068005" cy="1580808"/>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管理費のうち、汚水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処理分は、利用者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が便益を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受けるので、私費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負担（下水道使用料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）。雨水排除向けは公費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負担（市税）とされる。（汚水私費：雨水公費の原則）</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建設費は、起債と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国交付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金の比率が高く、起債の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償還財源として、下水道使用料、公費が充てられる。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上矢印 51"/>
          <p:cNvSpPr/>
          <p:nvPr/>
        </p:nvSpPr>
        <p:spPr>
          <a:xfrm>
            <a:off x="7092280" y="1501399"/>
            <a:ext cx="432000" cy="660942"/>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4884551" y="2142695"/>
            <a:ext cx="549736" cy="56991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負担金</a:t>
            </a:r>
          </a:p>
        </p:txBody>
      </p:sp>
      <p:cxnSp>
        <p:nvCxnSpPr>
          <p:cNvPr id="55" name="直線コネクタ 54"/>
          <p:cNvCxnSpPr/>
          <p:nvPr/>
        </p:nvCxnSpPr>
        <p:spPr>
          <a:xfrm>
            <a:off x="323528" y="52405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上矢印 57"/>
          <p:cNvSpPr/>
          <p:nvPr/>
        </p:nvSpPr>
        <p:spPr>
          <a:xfrm>
            <a:off x="8521326" y="1485056"/>
            <a:ext cx="432000" cy="1370791"/>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上矢印 21"/>
          <p:cNvSpPr/>
          <p:nvPr/>
        </p:nvSpPr>
        <p:spPr>
          <a:xfrm>
            <a:off x="6192207" y="4817070"/>
            <a:ext cx="432000" cy="600538"/>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上矢印 46"/>
          <p:cNvSpPr/>
          <p:nvPr/>
        </p:nvSpPr>
        <p:spPr>
          <a:xfrm>
            <a:off x="5796184" y="1504702"/>
            <a:ext cx="432000" cy="1351145"/>
          </a:xfrm>
          <a:prstGeom prst="up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772528" y="6564971"/>
            <a:ext cx="2133600" cy="365125"/>
          </a:xfrm>
        </p:spPr>
        <p:txBody>
          <a:bodyPr/>
          <a:lstStyle/>
          <a:p>
            <a:fld id="{FF288DD7-173D-4F28-AC6B-0C9397949D1E}" type="slidenum">
              <a:rPr kumimoji="1" lang="ja-JP" altLang="en-US" smtClean="0"/>
              <a:t>8</a:t>
            </a:fld>
            <a:endParaRPr kumimoji="1" lang="ja-JP" altLang="en-US"/>
          </a:p>
        </p:txBody>
      </p:sp>
      <p:sp>
        <p:nvSpPr>
          <p:cNvPr id="4" name="テキスト ボックス 3"/>
          <p:cNvSpPr txBox="1"/>
          <p:nvPr/>
        </p:nvSpPr>
        <p:spPr>
          <a:xfrm>
            <a:off x="172864" y="6369686"/>
            <a:ext cx="4247753"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下段の事業名</a:t>
            </a:r>
            <a:r>
              <a:rPr lang="ja-JP" altLang="en-US" sz="1000" dirty="0" smtClean="0">
                <a:latin typeface="Meiryo UI" panose="020B0604030504040204" pitchFamily="50" charset="-128"/>
                <a:ea typeface="Meiryo UI" panose="020B0604030504040204" pitchFamily="50" charset="-128"/>
              </a:rPr>
              <a:t>は狭義では</a:t>
            </a:r>
            <a:r>
              <a:rPr lang="ja-JP" altLang="en-US" sz="1000" dirty="0">
                <a:latin typeface="Meiryo UI" panose="020B0604030504040204" pitchFamily="50" charset="-128"/>
                <a:ea typeface="Meiryo UI" panose="020B0604030504040204" pitchFamily="50" charset="-128"/>
              </a:rPr>
              <a:t>「流域関連公共下水道事業」</a:t>
            </a: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単独公共下水道事業では、流域下水道事業に対する負担金は発生しない。</a:t>
            </a:r>
            <a:endParaRPr kumimoji="1" lang="ja-JP" altLang="en-US" sz="1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5363034" y="2142537"/>
            <a:ext cx="325730" cy="261610"/>
          </a:xfrm>
          <a:prstGeom prst="rect">
            <a:avLst/>
          </a:prstGeom>
          <a:noFill/>
        </p:spPr>
        <p:txBody>
          <a:bodyPr wrap="none" rtlCol="0">
            <a:spAutoFit/>
          </a:bodyPr>
          <a:lstStyle/>
          <a:p>
            <a:r>
              <a:rPr lang="ja-JP" altLang="en-US" sz="1050" dirty="0"/>
              <a:t>＊</a:t>
            </a:r>
            <a:endParaRPr kumimoji="1" lang="ja-JP" altLang="en-US" sz="1050" dirty="0"/>
          </a:p>
        </p:txBody>
      </p:sp>
    </p:spTree>
    <p:extLst>
      <p:ext uri="{BB962C8B-B14F-4D97-AF65-F5344CB8AC3E}">
        <p14:creationId xmlns:p14="http://schemas.microsoft.com/office/powerpoint/2010/main" val="1899560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p:cNvPr>
          <p:cNvSpPr/>
          <p:nvPr/>
        </p:nvSpPr>
        <p:spPr>
          <a:xfrm>
            <a:off x="2560007" y="1743830"/>
            <a:ext cx="1561846" cy="1195754"/>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anchor="ctr"/>
          <a:lstStyle/>
          <a:p>
            <a:pPr algn="ctr">
              <a:defRPr/>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府流域下水</a:t>
            </a:r>
          </a:p>
        </p:txBody>
      </p:sp>
      <p:sp>
        <p:nvSpPr>
          <p:cNvPr id="5" name="L 字 4">
            <a:extLst/>
          </p:cNvPr>
          <p:cNvSpPr/>
          <p:nvPr/>
        </p:nvSpPr>
        <p:spPr>
          <a:xfrm flipH="1">
            <a:off x="3906900" y="1743830"/>
            <a:ext cx="531692" cy="2467708"/>
          </a:xfrm>
          <a:prstGeom prst="corner">
            <a:avLst>
              <a:gd name="adj1" fmla="val 227369"/>
              <a:gd name="adj2" fmla="val 49377"/>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sz="1662" dirty="0"/>
          </a:p>
        </p:txBody>
      </p:sp>
      <p:sp>
        <p:nvSpPr>
          <p:cNvPr id="6" name="下矢印 5">
            <a:extLst/>
          </p:cNvPr>
          <p:cNvSpPr/>
          <p:nvPr/>
        </p:nvSpPr>
        <p:spPr>
          <a:xfrm>
            <a:off x="1187624" y="2986476"/>
            <a:ext cx="307731" cy="1229457"/>
          </a:xfrm>
          <a:prstGeom prst="downArrow">
            <a:avLst>
              <a:gd name="adj1" fmla="val 100000"/>
              <a:gd name="adj2" fmla="val 22091"/>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3229" tIns="42201" rIns="33229" bIns="42201" anchor="ctr" anchorCtr="1"/>
          <a:lstStyle/>
          <a:p>
            <a:pPr>
              <a:defRPr/>
            </a:pPr>
            <a:r>
              <a:rPr lang="ja-JP" altLang="en-US" sz="1477" b="1" dirty="0" smtClean="0">
                <a:solidFill>
                  <a:schemeClr val="tx1"/>
                </a:solidFill>
                <a:latin typeface="Meiryo UI" panose="020B0604030504040204" pitchFamily="50" charset="-128"/>
                <a:ea typeface="Meiryo UI" panose="020B0604030504040204" pitchFamily="50" charset="-128"/>
              </a:rPr>
              <a:t>末端施設</a:t>
            </a:r>
            <a:r>
              <a:rPr lang="ja-JP" altLang="en-US" sz="1477" b="1" dirty="0">
                <a:solidFill>
                  <a:schemeClr val="tx1"/>
                </a:solidFill>
                <a:latin typeface="Meiryo UI" panose="020B0604030504040204" pitchFamily="50" charset="-128"/>
                <a:ea typeface="Meiryo UI" panose="020B0604030504040204" pitchFamily="50" charset="-128"/>
              </a:rPr>
              <a:t>等</a:t>
            </a:r>
          </a:p>
        </p:txBody>
      </p:sp>
      <p:sp>
        <p:nvSpPr>
          <p:cNvPr id="7" name="下矢印 6">
            <a:extLst/>
          </p:cNvPr>
          <p:cNvSpPr/>
          <p:nvPr/>
        </p:nvSpPr>
        <p:spPr>
          <a:xfrm>
            <a:off x="1187624" y="1736502"/>
            <a:ext cx="307731" cy="1296866"/>
          </a:xfrm>
          <a:prstGeom prst="downArrow">
            <a:avLst>
              <a:gd name="adj1" fmla="val 100000"/>
              <a:gd name="adj2" fmla="val 22091"/>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33229" tIns="42201" rIns="33229" bIns="42201" anchor="ctr" anchorCtr="1"/>
          <a:lstStyle/>
          <a:p>
            <a:pPr>
              <a:defRPr/>
            </a:pPr>
            <a:r>
              <a:rPr lang="ja-JP" altLang="en-US" sz="1477" b="1" dirty="0" smtClean="0">
                <a:solidFill>
                  <a:schemeClr val="tx1"/>
                </a:solidFill>
                <a:latin typeface="Meiryo UI" panose="020B0604030504040204" pitchFamily="50" charset="-128"/>
                <a:ea typeface="Meiryo UI" panose="020B0604030504040204" pitchFamily="50" charset="-128"/>
              </a:rPr>
              <a:t>基幹施設</a:t>
            </a:r>
            <a:r>
              <a:rPr lang="ja-JP" altLang="en-US" sz="1477" b="1" dirty="0">
                <a:solidFill>
                  <a:schemeClr val="tx1"/>
                </a:solidFill>
                <a:latin typeface="Meiryo UI" panose="020B0604030504040204" pitchFamily="50" charset="-128"/>
                <a:ea typeface="Meiryo UI" panose="020B0604030504040204" pitchFamily="50" charset="-128"/>
              </a:rPr>
              <a:t>等</a:t>
            </a:r>
          </a:p>
        </p:txBody>
      </p:sp>
      <p:sp>
        <p:nvSpPr>
          <p:cNvPr id="8" name="正方形/長方形 7">
            <a:extLst/>
          </p:cNvPr>
          <p:cNvSpPr/>
          <p:nvPr/>
        </p:nvSpPr>
        <p:spPr>
          <a:xfrm>
            <a:off x="2557077" y="3011387"/>
            <a:ext cx="1296000" cy="1195754"/>
          </a:xfrm>
          <a:prstGeom prst="rect">
            <a:avLst/>
          </a:prstGeom>
        </p:spPr>
        <p:style>
          <a:lnRef idx="2">
            <a:schemeClr val="dk1"/>
          </a:lnRef>
          <a:fillRef idx="1">
            <a:schemeClr val="lt1"/>
          </a:fillRef>
          <a:effectRef idx="0">
            <a:schemeClr val="dk1"/>
          </a:effectRef>
          <a:fontRef idx="minor">
            <a:schemeClr val="dk1"/>
          </a:fontRef>
        </p:style>
        <p:txBody>
          <a:bodyPr vert="eaVert" anchor="ctr"/>
          <a:lstStyle/>
          <a:p>
            <a:pPr algn="ctr">
              <a:defRPr/>
            </a:pPr>
            <a:r>
              <a:rPr lang="en-US" altLang="ja-JP" sz="1015" b="1"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sz="1015" b="1" dirty="0" smtClean="0">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15" dirty="0">
                <a:latin typeface="Meiryo UI" panose="020B0604030504040204" pitchFamily="50" charset="-128"/>
                <a:ea typeface="Meiryo UI" panose="020B0604030504040204" pitchFamily="50" charset="-128"/>
                <a:cs typeface="Meiryo UI" panose="020B0604030504040204" pitchFamily="50" charset="-128"/>
              </a:rPr>
              <a:t>（流域</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関連のみ）</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p:cNvPr>
          <p:cNvSpPr/>
          <p:nvPr/>
        </p:nvSpPr>
        <p:spPr>
          <a:xfrm>
            <a:off x="1800924" y="1743830"/>
            <a:ext cx="682844" cy="246770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eaVert" anchor="ctr"/>
          <a:lstStyle/>
          <a:p>
            <a:pPr algn="ctr">
              <a:defRPr/>
            </a:pPr>
            <a:r>
              <a:rPr lang="ja-JP" altLang="en-US" sz="1292"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ほぼ単独</a:t>
            </a:r>
            <a:r>
              <a:rPr lang="en-US" altLang="ja-JP"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）他１町</a:t>
            </a:r>
            <a:endParaRPr lang="ja-JP" altLang="en-US" sz="1108"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24" name="正方形/長方形 11"/>
          <p:cNvSpPr>
            <a:spLocks noChangeArrowheads="1"/>
          </p:cNvSpPr>
          <p:nvPr/>
        </p:nvSpPr>
        <p:spPr bwMode="auto">
          <a:xfrm>
            <a:off x="3939168" y="2975533"/>
            <a:ext cx="490006" cy="121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defRPr/>
            </a:pPr>
            <a:r>
              <a:rPr lang="ja-JP" altLang="en-US" sz="1015" b="1" dirty="0">
                <a:solidFill>
                  <a:srgbClr val="000000"/>
                </a:solidFill>
                <a:latin typeface="Meiryo UI" pitchFamily="50" charset="-128"/>
                <a:ea typeface="Meiryo UI" pitchFamily="50" charset="-128"/>
                <a:cs typeface="Meiryo UI" pitchFamily="50" charset="-128"/>
              </a:rPr>
              <a:t>９市町</a:t>
            </a:r>
            <a:endParaRPr lang="en-US" altLang="ja-JP" sz="1015" b="1" dirty="0">
              <a:solidFill>
                <a:srgbClr val="000000"/>
              </a:solidFill>
              <a:latin typeface="Meiryo UI" pitchFamily="50" charset="-128"/>
              <a:ea typeface="Meiryo UI" pitchFamily="50" charset="-128"/>
              <a:cs typeface="Meiryo UI" pitchFamily="50" charset="-128"/>
            </a:endParaRPr>
          </a:p>
          <a:p>
            <a:pPr algn="ctr">
              <a:spcBef>
                <a:spcPct val="0"/>
              </a:spcBef>
              <a:buFontTx/>
              <a:buNone/>
              <a:defRPr/>
            </a:pPr>
            <a:r>
              <a:rPr lang="ja-JP" altLang="en-US" sz="969" dirty="0">
                <a:solidFill>
                  <a:srgbClr val="000000"/>
                </a:solidFill>
                <a:latin typeface="Meiryo UI" pitchFamily="50" charset="-128"/>
                <a:ea typeface="Meiryo UI" pitchFamily="50" charset="-128"/>
                <a:cs typeface="Meiryo UI" pitchFamily="50" charset="-128"/>
              </a:rPr>
              <a:t>（単独・流域併用）</a:t>
            </a:r>
          </a:p>
        </p:txBody>
      </p:sp>
      <p:sp>
        <p:nvSpPr>
          <p:cNvPr id="20" name="正方形/長方形 19">
            <a:extLst/>
          </p:cNvPr>
          <p:cNvSpPr/>
          <p:nvPr/>
        </p:nvSpPr>
        <p:spPr>
          <a:xfrm>
            <a:off x="6428705" y="1720384"/>
            <a:ext cx="897231" cy="1195754"/>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anchor="ctr"/>
          <a:lstStyle/>
          <a:p>
            <a:pPr algn="ctr">
              <a:defRPr/>
            </a:pP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都流域下水</a:t>
            </a:r>
          </a:p>
        </p:txBody>
      </p:sp>
      <p:sp>
        <p:nvSpPr>
          <p:cNvPr id="21" name="L 字 20">
            <a:extLst/>
          </p:cNvPr>
          <p:cNvSpPr/>
          <p:nvPr/>
        </p:nvSpPr>
        <p:spPr>
          <a:xfrm flipH="1">
            <a:off x="7231410" y="1720384"/>
            <a:ext cx="331177" cy="2463311"/>
          </a:xfrm>
          <a:prstGeom prst="corner">
            <a:avLst>
              <a:gd name="adj1" fmla="val 358824"/>
              <a:gd name="adj2" fmla="val 49377"/>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sz="1662" dirty="0"/>
          </a:p>
        </p:txBody>
      </p:sp>
      <p:sp>
        <p:nvSpPr>
          <p:cNvPr id="22" name="正方形/長方形 21">
            <a:extLst/>
          </p:cNvPr>
          <p:cNvSpPr/>
          <p:nvPr/>
        </p:nvSpPr>
        <p:spPr>
          <a:xfrm>
            <a:off x="6428705" y="2983545"/>
            <a:ext cx="731077" cy="1200150"/>
          </a:xfrm>
          <a:prstGeom prst="rect">
            <a:avLst/>
          </a:prstGeom>
        </p:spPr>
        <p:style>
          <a:lnRef idx="2">
            <a:schemeClr val="dk1"/>
          </a:lnRef>
          <a:fillRef idx="1">
            <a:schemeClr val="lt1"/>
          </a:fillRef>
          <a:effectRef idx="0">
            <a:schemeClr val="dk1"/>
          </a:effectRef>
          <a:fontRef idx="minor">
            <a:schemeClr val="dk1"/>
          </a:fontRef>
        </p:style>
        <p:txBody>
          <a:bodyPr vert="eaVert" anchor="ctr"/>
          <a:lstStyle/>
          <a:p>
            <a:pPr algn="ctr">
              <a:defRPr/>
            </a:pPr>
            <a:r>
              <a:rPr lang="en-US" altLang="ja-JP" sz="1015" b="1"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15" b="1" dirty="0">
                <a:latin typeface="Meiryo UI" panose="020B0604030504040204" pitchFamily="50" charset="-128"/>
                <a:ea typeface="Meiryo UI" panose="020B0604030504040204" pitchFamily="50" charset="-128"/>
                <a:cs typeface="Meiryo UI" panose="020B0604030504040204" pitchFamily="50" charset="-128"/>
              </a:rPr>
              <a:t>市町</a:t>
            </a:r>
            <a:endParaRPr lang="en-US" altLang="ja-JP" sz="1015"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15" dirty="0">
                <a:latin typeface="Meiryo UI" panose="020B0604030504040204" pitchFamily="50" charset="-128"/>
                <a:ea typeface="Meiryo UI" panose="020B0604030504040204" pitchFamily="50" charset="-128"/>
                <a:cs typeface="Meiryo UI" panose="020B0604030504040204" pitchFamily="50" charset="-128"/>
              </a:rPr>
              <a:t>（流域</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関連のみ）</a:t>
            </a:r>
            <a:endParaRPr lang="ja-JP" altLang="en-US"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p:cNvPr>
          <p:cNvSpPr/>
          <p:nvPr/>
        </p:nvSpPr>
        <p:spPr>
          <a:xfrm>
            <a:off x="5077558" y="1720384"/>
            <a:ext cx="1296000" cy="2463311"/>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anchor="ctr"/>
          <a:lstStyle/>
          <a:p>
            <a:pPr algn="ctr">
              <a:defRPr/>
            </a:pPr>
            <a:r>
              <a:rPr lang="ja-JP" altLang="en-US" sz="1292" b="1" dirty="0">
                <a:latin typeface="Meiryo UI" panose="020B0604030504040204" pitchFamily="50" charset="-128"/>
                <a:ea typeface="Meiryo UI" panose="020B0604030504040204" pitchFamily="50" charset="-128"/>
                <a:cs typeface="Meiryo UI" panose="020B0604030504040204" pitchFamily="50" charset="-128"/>
              </a:rPr>
              <a:t>特別区部</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（単独）</a:t>
            </a:r>
          </a:p>
        </p:txBody>
      </p:sp>
      <p:sp>
        <p:nvSpPr>
          <p:cNvPr id="9229" name="正方形/長方形 25"/>
          <p:cNvSpPr>
            <a:spLocks noChangeArrowheads="1"/>
          </p:cNvSpPr>
          <p:nvPr/>
        </p:nvSpPr>
        <p:spPr bwMode="auto">
          <a:xfrm>
            <a:off x="7156107" y="2975533"/>
            <a:ext cx="490006" cy="121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defRPr/>
            </a:pPr>
            <a:r>
              <a:rPr lang="ja-JP" altLang="en-US" sz="1015" b="1" dirty="0">
                <a:solidFill>
                  <a:srgbClr val="000000"/>
                </a:solidFill>
                <a:latin typeface="Meiryo UI" pitchFamily="50" charset="-128"/>
                <a:ea typeface="Meiryo UI" pitchFamily="50" charset="-128"/>
                <a:cs typeface="Meiryo UI" pitchFamily="50" charset="-128"/>
              </a:rPr>
              <a:t>４市</a:t>
            </a:r>
            <a:endParaRPr lang="en-US" altLang="ja-JP" sz="1015" b="1" dirty="0">
              <a:solidFill>
                <a:srgbClr val="000000"/>
              </a:solidFill>
              <a:latin typeface="Meiryo UI" pitchFamily="50" charset="-128"/>
              <a:ea typeface="Meiryo UI" pitchFamily="50" charset="-128"/>
              <a:cs typeface="Meiryo UI" pitchFamily="50" charset="-128"/>
            </a:endParaRPr>
          </a:p>
          <a:p>
            <a:pPr algn="ctr">
              <a:spcBef>
                <a:spcPct val="0"/>
              </a:spcBef>
              <a:buFontTx/>
              <a:buNone/>
              <a:defRPr/>
            </a:pPr>
            <a:r>
              <a:rPr lang="ja-JP" altLang="en-US" sz="969" dirty="0">
                <a:solidFill>
                  <a:srgbClr val="000000"/>
                </a:solidFill>
                <a:latin typeface="Meiryo UI" pitchFamily="50" charset="-128"/>
                <a:ea typeface="Meiryo UI" pitchFamily="50" charset="-128"/>
                <a:cs typeface="Meiryo UI" pitchFamily="50" charset="-128"/>
              </a:rPr>
              <a:t>（単独・流域併用）</a:t>
            </a:r>
          </a:p>
        </p:txBody>
      </p:sp>
      <p:sp>
        <p:nvSpPr>
          <p:cNvPr id="10262" name="テキスト ボックス 1"/>
          <p:cNvSpPr txBox="1">
            <a:spLocks noChangeArrowheads="1"/>
          </p:cNvSpPr>
          <p:nvPr/>
        </p:nvSpPr>
        <p:spPr bwMode="auto">
          <a:xfrm>
            <a:off x="1752718" y="4224905"/>
            <a:ext cx="1067921"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831">
                <a:latin typeface="Meiryo UI" panose="020B0604030504040204" pitchFamily="50" charset="-128"/>
                <a:ea typeface="Meiryo UI" panose="020B0604030504040204" pitchFamily="50" charset="-128"/>
                <a:cs typeface="Meiryo UI" panose="020B0604030504040204" pitchFamily="50" charset="-128"/>
              </a:rPr>
              <a:t>* 3%</a:t>
            </a:r>
            <a:r>
              <a:rPr lang="ja-JP" altLang="en-US" sz="831">
                <a:latin typeface="Meiryo UI" panose="020B0604030504040204" pitchFamily="50" charset="-128"/>
                <a:ea typeface="Meiryo UI" panose="020B0604030504040204" pitchFamily="50" charset="-128"/>
                <a:cs typeface="Meiryo UI" panose="020B0604030504040204" pitchFamily="50" charset="-128"/>
              </a:rPr>
              <a:t>のみ流域併用</a:t>
            </a:r>
          </a:p>
        </p:txBody>
      </p:sp>
      <p:sp>
        <p:nvSpPr>
          <p:cNvPr id="10271" name="テキスト ボックス 1"/>
          <p:cNvSpPr txBox="1">
            <a:spLocks noChangeArrowheads="1"/>
          </p:cNvSpPr>
          <p:nvPr/>
        </p:nvSpPr>
        <p:spPr bwMode="auto">
          <a:xfrm>
            <a:off x="5076683" y="1318711"/>
            <a:ext cx="2504497"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600" b="1">
                <a:latin typeface="Meiryo UI" panose="020B0604030504040204" pitchFamily="50" charset="-128"/>
                <a:ea typeface="Meiryo UI" panose="020B0604030504040204" pitchFamily="50" charset="-128"/>
                <a:cs typeface="Meiryo UI" panose="020B0604030504040204" pitchFamily="50" charset="-128"/>
              </a:rPr>
              <a:t>東京</a:t>
            </a:r>
          </a:p>
        </p:txBody>
      </p:sp>
      <p:sp>
        <p:nvSpPr>
          <p:cNvPr id="10272" name="テキスト ボックス 37"/>
          <p:cNvSpPr txBox="1">
            <a:spLocks noChangeArrowheads="1"/>
          </p:cNvSpPr>
          <p:nvPr/>
        </p:nvSpPr>
        <p:spPr bwMode="auto">
          <a:xfrm>
            <a:off x="1800925" y="1303322"/>
            <a:ext cx="2628250" cy="338554"/>
          </a:xfrm>
          <a:prstGeom prst="rect">
            <a:avLst/>
          </a:prstGeom>
          <a:noFill/>
          <a:ln>
            <a:solidFill>
              <a:schemeClr val="tx1"/>
            </a:solid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a:t>
            </a:r>
          </a:p>
        </p:txBody>
      </p:sp>
      <p:sp>
        <p:nvSpPr>
          <p:cNvPr id="50" name="テキスト ボックス 29"/>
          <p:cNvSpPr txBox="1">
            <a:spLocks noChangeArrowheads="1"/>
          </p:cNvSpPr>
          <p:nvPr/>
        </p:nvSpPr>
        <p:spPr bwMode="auto">
          <a:xfrm>
            <a:off x="3102007" y="71296"/>
            <a:ext cx="31261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1" dirty="0" smtClean="0">
                <a:latin typeface="Meiryo UI" pitchFamily="50" charset="-128"/>
                <a:ea typeface="Meiryo UI" pitchFamily="50" charset="-128"/>
                <a:cs typeface="Meiryo UI" pitchFamily="50" charset="-128"/>
              </a:rPr>
              <a:t>下水道事</a:t>
            </a:r>
            <a:r>
              <a:rPr lang="ja-JP" altLang="en-US" sz="2000" b="1" dirty="0">
                <a:latin typeface="Meiryo UI" pitchFamily="50" charset="-128"/>
                <a:ea typeface="Meiryo UI" pitchFamily="50" charset="-128"/>
                <a:cs typeface="Meiryo UI" pitchFamily="50" charset="-128"/>
              </a:rPr>
              <a:t>業者の組み合わせ</a:t>
            </a:r>
            <a:endParaRPr lang="en-US" altLang="ja-JP" sz="2000" b="1" dirty="0">
              <a:latin typeface="Meiryo UI" pitchFamily="50" charset="-128"/>
              <a:ea typeface="Meiryo UI" pitchFamily="50" charset="-128"/>
              <a:cs typeface="Meiryo UI" pitchFamily="50" charset="-128"/>
            </a:endParaRPr>
          </a:p>
        </p:txBody>
      </p:sp>
      <p:sp>
        <p:nvSpPr>
          <p:cNvPr id="27" name="正方形/長方形 26"/>
          <p:cNvSpPr/>
          <p:nvPr/>
        </p:nvSpPr>
        <p:spPr>
          <a:xfrm>
            <a:off x="791078" y="661672"/>
            <a:ext cx="7093290" cy="503590"/>
          </a:xfrm>
          <a:prstGeom prst="rect">
            <a:avLst/>
          </a:prstGeom>
        </p:spPr>
        <p:txBody>
          <a:bodyPr wrap="square" lIns="36000" tIns="36000" rIns="36000" b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事業は、一般に、都道府県が流域下水道、市町村が公共下水道といった役割分担をしているが、東京においては、特別区部の公共下水道を東京都が担っている。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230114" y="1174170"/>
            <a:ext cx="216000" cy="720000"/>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900" dirty="0">
                <a:latin typeface="Meiryo UI" pitchFamily="50" charset="-128"/>
                <a:ea typeface="Meiryo UI" pitchFamily="50" charset="-128"/>
                <a:cs typeface="Meiryo UI" pitchFamily="50" charset="-128"/>
              </a:rPr>
              <a:t>基礎自治体</a:t>
            </a:r>
          </a:p>
        </p:txBody>
      </p:sp>
      <p:sp>
        <p:nvSpPr>
          <p:cNvPr id="30" name="正方形/長方形 29"/>
          <p:cNvSpPr/>
          <p:nvPr/>
        </p:nvSpPr>
        <p:spPr>
          <a:xfrm>
            <a:off x="8460366" y="1174170"/>
            <a:ext cx="216000" cy="72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900" dirty="0">
                <a:latin typeface="Meiryo UI" pitchFamily="50" charset="-128"/>
                <a:ea typeface="Meiryo UI" pitchFamily="50" charset="-128"/>
                <a:cs typeface="Meiryo UI" pitchFamily="50" charset="-128"/>
              </a:rPr>
              <a:t>広域自治体</a:t>
            </a:r>
          </a:p>
        </p:txBody>
      </p:sp>
      <p:sp>
        <p:nvSpPr>
          <p:cNvPr id="31" name="テキスト ボックス 30"/>
          <p:cNvSpPr txBox="1"/>
          <p:nvPr/>
        </p:nvSpPr>
        <p:spPr>
          <a:xfrm>
            <a:off x="8071549" y="933498"/>
            <a:ext cx="748923" cy="261610"/>
          </a:xfrm>
          <a:prstGeom prst="rect">
            <a:avLst/>
          </a:prstGeom>
          <a:noFill/>
        </p:spPr>
        <p:txBody>
          <a:bodyPr wrap="none" rtlCol="0">
            <a:spAutoFit/>
          </a:bodyPr>
          <a:lstStyle/>
          <a:p>
            <a:r>
              <a:rPr kumimoji="1" lang="ja-JP" altLang="en-US" sz="1100" dirty="0">
                <a:latin typeface="Meiryo UI" pitchFamily="50" charset="-128"/>
                <a:ea typeface="Meiryo UI" pitchFamily="50" charset="-128"/>
                <a:cs typeface="Meiryo UI" pitchFamily="50" charset="-128"/>
              </a:rPr>
              <a:t>（凡例）</a:t>
            </a:r>
          </a:p>
        </p:txBody>
      </p:sp>
      <p:sp>
        <p:nvSpPr>
          <p:cNvPr id="32" name="正方形/長方形 31"/>
          <p:cNvSpPr/>
          <p:nvPr/>
        </p:nvSpPr>
        <p:spPr>
          <a:xfrm>
            <a:off x="8100392" y="948020"/>
            <a:ext cx="633754" cy="100979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525904" y="517656"/>
            <a:ext cx="81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949306" y="6512042"/>
            <a:ext cx="2133600" cy="365125"/>
          </a:xfrm>
        </p:spPr>
        <p:txBody>
          <a:bodyPr/>
          <a:lstStyle/>
          <a:p>
            <a:fld id="{FF288DD7-173D-4F28-AC6B-0C9397949D1E}" type="slidenum">
              <a:rPr kumimoji="1" lang="ja-JP" altLang="en-US" smtClean="0"/>
              <a:t>9</a:t>
            </a:fld>
            <a:endParaRPr kumimoji="1" lang="ja-JP" altLang="en-US" dirty="0"/>
          </a:p>
        </p:txBody>
      </p:sp>
      <p:sp>
        <p:nvSpPr>
          <p:cNvPr id="34" name="テキスト ボックス 1"/>
          <p:cNvSpPr txBox="1">
            <a:spLocks noChangeArrowheads="1"/>
          </p:cNvSpPr>
          <p:nvPr/>
        </p:nvSpPr>
        <p:spPr bwMode="auto">
          <a:xfrm>
            <a:off x="178802" y="6614257"/>
            <a:ext cx="27302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出典：地方公営企業年鑑　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決算</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1"/>
          <p:cNvSpPr txBox="1">
            <a:spLocks noChangeArrowheads="1"/>
          </p:cNvSpPr>
          <p:nvPr/>
        </p:nvSpPr>
        <p:spPr bwMode="auto">
          <a:xfrm>
            <a:off x="178802" y="6283562"/>
            <a:ext cx="6034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大阪市の処理場には汚泥のみの処理場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を含み、ポンプ場には処理場ないポンプ場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を含む</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FontTx/>
              <a:buNone/>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注）一部の公共下水道は流域下水道に接続するため、流域と公共では、計画人口と処理水量が部分的にダブルカウントとなる。</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4141366472"/>
              </p:ext>
            </p:extLst>
          </p:nvPr>
        </p:nvGraphicFramePr>
        <p:xfrm>
          <a:off x="201171" y="4496241"/>
          <a:ext cx="4277922" cy="1722120"/>
        </p:xfrm>
        <a:graphic>
          <a:graphicData uri="http://schemas.openxmlformats.org/drawingml/2006/table">
            <a:tbl>
              <a:tblPr firstRow="1" bandRow="1">
                <a:tableStyleId>{5940675A-B579-460E-94D1-54222C63F5DA}</a:tableStyleId>
              </a:tblPr>
              <a:tblGrid>
                <a:gridCol w="789305">
                  <a:extLst>
                    <a:ext uri="{9D8B030D-6E8A-4147-A177-3AD203B41FA5}">
                      <a16:colId xmlns="" xmlns:a16="http://schemas.microsoft.com/office/drawing/2014/main" val="20000"/>
                    </a:ext>
                  </a:extLst>
                </a:gridCol>
                <a:gridCol w="789305">
                  <a:extLst>
                    <a:ext uri="{9D8B030D-6E8A-4147-A177-3AD203B41FA5}">
                      <a16:colId xmlns="" xmlns:a16="http://schemas.microsoft.com/office/drawing/2014/main" val="20001"/>
                    </a:ext>
                  </a:extLst>
                </a:gridCol>
                <a:gridCol w="830344">
                  <a:extLst>
                    <a:ext uri="{9D8B030D-6E8A-4147-A177-3AD203B41FA5}">
                      <a16:colId xmlns="" xmlns:a16="http://schemas.microsoft.com/office/drawing/2014/main" val="20002"/>
                    </a:ext>
                  </a:extLst>
                </a:gridCol>
                <a:gridCol w="208280"/>
                <a:gridCol w="830344">
                  <a:extLst>
                    <a:ext uri="{9D8B030D-6E8A-4147-A177-3AD203B41FA5}">
                      <a16:colId xmlns="" xmlns:a16="http://schemas.microsoft.com/office/drawing/2014/main" val="20003"/>
                    </a:ext>
                  </a:extLst>
                </a:gridCol>
                <a:gridCol w="830344">
                  <a:extLst>
                    <a:ext uri="{9D8B030D-6E8A-4147-A177-3AD203B41FA5}">
                      <a16:colId xmlns="" xmlns:a16="http://schemas.microsoft.com/office/drawing/2014/main" val="20004"/>
                    </a:ext>
                  </a:extLst>
                </a:gridCol>
              </a:tblGrid>
              <a:tr h="229666">
                <a:tc gridSpan="2">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大阪府</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流域下水</a:t>
                      </a:r>
                    </a:p>
                  </a:txBody>
                  <a:tcPr>
                    <a:blipFill>
                      <a:blip r:embed="rId2"/>
                      <a:tile tx="0" ty="0" sx="100000" sy="100000" flip="none" algn="tl"/>
                    </a:blipFill>
                  </a:tcPr>
                </a:tc>
                <a:tc rowSpan="6">
                  <a:txBody>
                    <a:bodyPr/>
                    <a:lstStyle/>
                    <a:p>
                      <a:pPr algn="ctr"/>
                      <a:endParaRPr kumimoji="1" lang="ja-JP" altLang="en-US" sz="200" dirty="0">
                        <a:solidFill>
                          <a:schemeClr val="tx1"/>
                        </a:solidFill>
                        <a:latin typeface="Meiryo UI" panose="020B0604030504040204" pitchFamily="50" charset="-128"/>
                        <a:ea typeface="Meiryo UI" panose="020B0604030504040204" pitchFamily="50" charset="-128"/>
                      </a:endParaRPr>
                    </a:p>
                  </a:txBody>
                  <a:tcPr>
                    <a:lnT w="12700" cmpd="sng">
                      <a:noFill/>
                    </a:lnT>
                    <a:lnB w="12700" cmpd="sng">
                      <a:noFill/>
                    </a:lnB>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大阪市</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公共下水</a:t>
                      </a:r>
                    </a:p>
                  </a:txBody>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その他の</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公共下水</a:t>
                      </a:r>
                    </a:p>
                  </a:txBody>
                  <a:tcPr>
                    <a:noFill/>
                  </a:tcPr>
                </a:tc>
                <a:extLst>
                  <a:ext uri="{0D108BD9-81ED-4DB2-BD59-A6C34878D82A}">
                    <a16:rowId xmlns="" xmlns:a16="http://schemas.microsoft.com/office/drawing/2014/main" val="10000"/>
                  </a:ext>
                </a:extLst>
              </a:tr>
              <a:tr h="199591">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計画人口</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万人</a:t>
                      </a: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508</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275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612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1"/>
                  </a:ext>
                </a:extLst>
              </a:tr>
              <a:tr h="199591">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処理水量</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万㎥</a:t>
                      </a:r>
                      <a:r>
                        <a:rPr kumimoji="1" lang="ja-JP" altLang="en-US" sz="1100" dirty="0">
                          <a:solidFill>
                            <a:schemeClr val="tx1"/>
                          </a:solidFill>
                          <a:latin typeface="Meiryo UI" panose="020B0604030504040204" pitchFamily="50" charset="-128"/>
                          <a:ea typeface="Meiryo UI" panose="020B0604030504040204" pitchFamily="50" charset="-128"/>
                        </a:rPr>
                        <a:t>／日</a:t>
                      </a: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rPr>
                        <a:t>259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284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79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2"/>
                  </a:ext>
                </a:extLst>
              </a:tr>
              <a:tr h="199591">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処理場</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箇所</a:t>
                      </a: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rPr>
                        <a:t>14</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3"/>
                  </a:ext>
                </a:extLst>
              </a:tr>
              <a:tr h="199591">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ポンプ場</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箇所</a:t>
                      </a: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rPr>
                        <a:t>32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69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60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4"/>
                  </a:ext>
                </a:extLst>
              </a:tr>
              <a:tr h="199591">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管路延長</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560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rPr>
                        <a:t>4,920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17,403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5"/>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4070800389"/>
              </p:ext>
            </p:extLst>
          </p:nvPr>
        </p:nvGraphicFramePr>
        <p:xfrm>
          <a:off x="5077829" y="4496241"/>
          <a:ext cx="2576195" cy="1722120"/>
        </p:xfrm>
        <a:graphic>
          <a:graphicData uri="http://schemas.openxmlformats.org/drawingml/2006/table">
            <a:tbl>
              <a:tblPr firstRow="1" bandRow="1">
                <a:tableStyleId>{5940675A-B579-460E-94D1-54222C63F5DA}</a:tableStyleId>
              </a:tblPr>
              <a:tblGrid>
                <a:gridCol w="789305">
                  <a:extLst>
                    <a:ext uri="{9D8B030D-6E8A-4147-A177-3AD203B41FA5}">
                      <a16:colId xmlns="" xmlns:a16="http://schemas.microsoft.com/office/drawing/2014/main" val="20000"/>
                    </a:ext>
                  </a:extLst>
                </a:gridCol>
                <a:gridCol w="208280"/>
                <a:gridCol w="789305">
                  <a:extLst>
                    <a:ext uri="{9D8B030D-6E8A-4147-A177-3AD203B41FA5}">
                      <a16:colId xmlns="" xmlns:a16="http://schemas.microsoft.com/office/drawing/2014/main" val="20001"/>
                    </a:ext>
                  </a:extLst>
                </a:gridCol>
                <a:gridCol w="789305">
                  <a:extLst>
                    <a:ext uri="{9D8B030D-6E8A-4147-A177-3AD203B41FA5}">
                      <a16:colId xmlns="" xmlns:a16="http://schemas.microsoft.com/office/drawing/2014/main" val="20002"/>
                    </a:ext>
                  </a:extLst>
                </a:gridCol>
              </a:tblGrid>
              <a:tr h="229666">
                <a:tc>
                  <a:txBody>
                    <a:bodyPr/>
                    <a:lstStyle/>
                    <a:p>
                      <a:pPr algn="ctr"/>
                      <a:r>
                        <a:rPr kumimoji="1" lang="ja-JP" altLang="en-US" sz="1100" dirty="0">
                          <a:latin typeface="Meiryo UI" panose="020B0604030504040204" pitchFamily="50" charset="-128"/>
                          <a:ea typeface="Meiryo UI" panose="020B0604030504040204" pitchFamily="50" charset="-128"/>
                        </a:rPr>
                        <a:t>東京都</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流域下水</a:t>
                      </a:r>
                    </a:p>
                  </a:txBody>
                  <a:tcPr>
                    <a:blipFill>
                      <a:blip r:embed="rId2"/>
                      <a:tile tx="0" ty="0" sx="100000" sy="100000" flip="none" algn="tl"/>
                    </a:blipFill>
                  </a:tcPr>
                </a:tc>
                <a:tc rowSpan="6">
                  <a:txBody>
                    <a:bodyPr/>
                    <a:lstStyle/>
                    <a:p>
                      <a:pPr algn="ctr"/>
                      <a:endParaRPr kumimoji="1" lang="ja-JP" altLang="en-US" sz="400" dirty="0">
                        <a:latin typeface="Meiryo UI" panose="020B0604030504040204" pitchFamily="50" charset="-128"/>
                        <a:ea typeface="Meiryo UI" panose="020B0604030504040204" pitchFamily="50" charset="-128"/>
                      </a:endParaRPr>
                    </a:p>
                  </a:txBody>
                  <a:tcPr>
                    <a:lnT w="12700" cmpd="sng">
                      <a:noFill/>
                    </a:lnT>
                    <a:lnB w="12700" cmpd="sng">
                      <a:noFill/>
                    </a:lnB>
                  </a:tcPr>
                </a:tc>
                <a:tc>
                  <a:txBody>
                    <a:bodyPr/>
                    <a:lstStyle/>
                    <a:p>
                      <a:pPr algn="ctr"/>
                      <a:r>
                        <a:rPr kumimoji="1" lang="ja-JP" altLang="en-US" sz="1100" dirty="0">
                          <a:latin typeface="Meiryo UI" panose="020B0604030504040204" pitchFamily="50" charset="-128"/>
                          <a:ea typeface="Meiryo UI" panose="020B0604030504040204" pitchFamily="50" charset="-128"/>
                        </a:rPr>
                        <a:t>東京都</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公共下水</a:t>
                      </a:r>
                    </a:p>
                  </a:txBody>
                  <a:tcPr>
                    <a:noFill/>
                  </a:tcPr>
                </a:tc>
                <a:tc>
                  <a:txBody>
                    <a:bodyPr/>
                    <a:lstStyle/>
                    <a:p>
                      <a:pPr algn="ctr"/>
                      <a:r>
                        <a:rPr kumimoji="1" lang="ja-JP" altLang="en-US" sz="1100" dirty="0">
                          <a:latin typeface="Meiryo UI" panose="020B0604030504040204" pitchFamily="50" charset="-128"/>
                          <a:ea typeface="Meiryo UI" panose="020B0604030504040204" pitchFamily="50" charset="-128"/>
                        </a:rPr>
                        <a:t>その他の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公共下水</a:t>
                      </a:r>
                    </a:p>
                  </a:txBody>
                  <a:tcPr>
                    <a:noFill/>
                  </a:tcPr>
                </a:tc>
                <a:extLst>
                  <a:ext uri="{0D108BD9-81ED-4DB2-BD59-A6C34878D82A}">
                    <a16:rowId xmlns="" xmlns:a16="http://schemas.microsoft.com/office/drawing/2014/main" val="10000"/>
                  </a:ext>
                </a:extLst>
              </a:tr>
              <a:tr h="199591">
                <a:tc>
                  <a:txBody>
                    <a:bodyPr/>
                    <a:lstStyle/>
                    <a:p>
                      <a:pPr algn="r"/>
                      <a:r>
                        <a:rPr kumimoji="1" lang="en-US" altLang="ja-JP" sz="1100" dirty="0" smtClean="0">
                          <a:latin typeface="Meiryo UI" panose="020B0604030504040204" pitchFamily="50" charset="-128"/>
                          <a:ea typeface="Meiryo UI" panose="020B0604030504040204" pitchFamily="50" charset="-128"/>
                        </a:rPr>
                        <a:t>350</a:t>
                      </a:r>
                      <a:endParaRPr kumimoji="1" lang="ja-JP" altLang="en-US" sz="1100" dirty="0">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868</a:t>
                      </a:r>
                      <a:endParaRPr kumimoji="1" lang="ja-JP" altLang="en-US" sz="1100" dirty="0">
                        <a:latin typeface="Meiryo UI" panose="020B0604030504040204" pitchFamily="50" charset="-128"/>
                        <a:ea typeface="Meiryo UI" panose="020B0604030504040204" pitchFamily="50" charset="-128"/>
                      </a:endParaRPr>
                    </a:p>
                  </a:txBody>
                  <a:tcPr>
                    <a:noFill/>
                  </a:tcPr>
                </a:tc>
                <a:tc>
                  <a:txBody>
                    <a:bodyPr/>
                    <a:lstStyle/>
                    <a:p>
                      <a:pPr algn="r"/>
                      <a:r>
                        <a:rPr kumimoji="1" lang="en-US" altLang="ja-JP" sz="1100" dirty="0" smtClean="0">
                          <a:latin typeface="Meiryo UI" panose="020B0604030504040204" pitchFamily="50" charset="-128"/>
                          <a:ea typeface="Meiryo UI" panose="020B0604030504040204" pitchFamily="50" charset="-128"/>
                        </a:rPr>
                        <a:t>406</a:t>
                      </a:r>
                      <a:endParaRPr kumimoji="1" lang="ja-JP" altLang="en-US" sz="1100" dirty="0">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1"/>
                  </a:ext>
                </a:extLst>
              </a:tr>
              <a:tr h="199591">
                <a:tc>
                  <a:txBody>
                    <a:bodyPr/>
                    <a:lstStyle/>
                    <a:p>
                      <a:pPr algn="r"/>
                      <a:r>
                        <a:rPr kumimoji="1" lang="en-US" altLang="ja-JP" sz="1100" dirty="0" smtClean="0">
                          <a:latin typeface="Meiryo UI" panose="020B0604030504040204" pitchFamily="50" charset="-128"/>
                          <a:ea typeface="Meiryo UI" panose="020B0604030504040204" pitchFamily="50" charset="-128"/>
                        </a:rPr>
                        <a:t>148</a:t>
                      </a:r>
                      <a:endParaRPr kumimoji="1" lang="ja-JP" altLang="en-US" sz="1100" dirty="0">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634</a:t>
                      </a:r>
                      <a:endParaRPr kumimoji="1" lang="ja-JP" altLang="en-US" sz="1100" dirty="0">
                        <a:latin typeface="Meiryo UI" panose="020B0604030504040204" pitchFamily="50" charset="-128"/>
                        <a:ea typeface="Meiryo UI" panose="020B0604030504040204" pitchFamily="50" charset="-128"/>
                      </a:endParaRPr>
                    </a:p>
                  </a:txBody>
                  <a:tcPr>
                    <a:noFill/>
                  </a:tcPr>
                </a:tc>
                <a:tc>
                  <a:txBody>
                    <a:bodyPr/>
                    <a:lstStyle/>
                    <a:p>
                      <a:pPr algn="r"/>
                      <a:r>
                        <a:rPr kumimoji="1" lang="en-US" altLang="ja-JP" sz="1100" dirty="0" smtClean="0">
                          <a:latin typeface="Meiryo UI" panose="020B0604030504040204" pitchFamily="50" charset="-128"/>
                          <a:ea typeface="Meiryo UI" panose="020B0604030504040204" pitchFamily="50" charset="-128"/>
                        </a:rPr>
                        <a:t>32</a:t>
                      </a:r>
                      <a:endParaRPr kumimoji="1" lang="ja-JP" altLang="en-US" sz="1100" dirty="0">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2"/>
                  </a:ext>
                </a:extLst>
              </a:tr>
              <a:tr h="199591">
                <a:tc>
                  <a:txBody>
                    <a:bodyPr/>
                    <a:lstStyle/>
                    <a:p>
                      <a:pPr algn="r"/>
                      <a:r>
                        <a:rPr kumimoji="1" lang="en-US" altLang="ja-JP" sz="1100" dirty="0" smtClean="0">
                          <a:latin typeface="Meiryo UI" panose="020B0604030504040204" pitchFamily="50" charset="-128"/>
                          <a:ea typeface="Meiryo UI" panose="020B0604030504040204" pitchFamily="50" charset="-128"/>
                        </a:rPr>
                        <a:t>7</a:t>
                      </a:r>
                      <a:endParaRPr kumimoji="1" lang="ja-JP" altLang="en-US" sz="1100" dirty="0">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13</a:t>
                      </a:r>
                      <a:endParaRPr kumimoji="1" lang="ja-JP" altLang="en-US" sz="1100" dirty="0">
                        <a:latin typeface="Meiryo UI" panose="020B0604030504040204" pitchFamily="50" charset="-128"/>
                        <a:ea typeface="Meiryo UI" panose="020B0604030504040204" pitchFamily="50" charset="-128"/>
                      </a:endParaRPr>
                    </a:p>
                  </a:txBody>
                  <a:tcPr>
                    <a:noFill/>
                  </a:tcPr>
                </a:tc>
                <a:tc>
                  <a:txBody>
                    <a:bodyPr/>
                    <a:lstStyle/>
                    <a:p>
                      <a:pPr algn="r"/>
                      <a:r>
                        <a:rPr kumimoji="1" lang="en-US" altLang="ja-JP" sz="1100" dirty="0" smtClean="0">
                          <a:latin typeface="Meiryo UI" panose="020B0604030504040204" pitchFamily="50" charset="-128"/>
                          <a:ea typeface="Meiryo UI" panose="020B0604030504040204" pitchFamily="50" charset="-128"/>
                        </a:rPr>
                        <a:t>5</a:t>
                      </a:r>
                      <a:endParaRPr kumimoji="1" lang="ja-JP" altLang="en-US" sz="1100" dirty="0">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3"/>
                  </a:ext>
                </a:extLst>
              </a:tr>
              <a:tr h="199591">
                <a:tc>
                  <a:txBody>
                    <a:bodyPr/>
                    <a:lstStyle/>
                    <a:p>
                      <a:pPr algn="r"/>
                      <a:r>
                        <a:rPr kumimoji="1" lang="en-US" altLang="ja-JP" sz="1100" dirty="0" smtClean="0">
                          <a:latin typeface="Meiryo UI" panose="020B0604030504040204" pitchFamily="50" charset="-128"/>
                          <a:ea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87</a:t>
                      </a:r>
                      <a:endParaRPr kumimoji="1" lang="ja-JP" altLang="en-US" sz="1100" dirty="0">
                        <a:latin typeface="Meiryo UI" panose="020B0604030504040204" pitchFamily="50" charset="-128"/>
                        <a:ea typeface="Meiryo UI" panose="020B0604030504040204" pitchFamily="50" charset="-128"/>
                      </a:endParaRPr>
                    </a:p>
                  </a:txBody>
                  <a:tcPr>
                    <a:noFill/>
                  </a:tcPr>
                </a:tc>
                <a:tc>
                  <a:txBody>
                    <a:bodyPr/>
                    <a:lstStyle/>
                    <a:p>
                      <a:pPr algn="r"/>
                      <a:r>
                        <a:rPr kumimoji="1" lang="en-US" altLang="ja-JP" sz="1100" dirty="0" smtClean="0">
                          <a:latin typeface="Meiryo UI" panose="020B0604030504040204" pitchFamily="50" charset="-128"/>
                          <a:ea typeface="Meiryo UI" panose="020B0604030504040204" pitchFamily="50" charset="-128"/>
                        </a:rPr>
                        <a:t>43</a:t>
                      </a:r>
                      <a:endParaRPr kumimoji="1" lang="ja-JP" altLang="en-US" sz="1100" dirty="0">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4"/>
                  </a:ext>
                </a:extLst>
              </a:tr>
              <a:tr h="199591">
                <a:tc>
                  <a:txBody>
                    <a:bodyPr/>
                    <a:lstStyle/>
                    <a:p>
                      <a:pPr algn="r"/>
                      <a:r>
                        <a:rPr kumimoji="1" lang="en-US" altLang="ja-JP" sz="1100" dirty="0" smtClean="0">
                          <a:latin typeface="Meiryo UI" panose="020B0604030504040204" pitchFamily="50" charset="-128"/>
                          <a:ea typeface="Meiryo UI" panose="020B0604030504040204" pitchFamily="50" charset="-128"/>
                        </a:rPr>
                        <a:t>232</a:t>
                      </a:r>
                      <a:endParaRPr kumimoji="1" lang="ja-JP" altLang="en-US" sz="1100" dirty="0">
                        <a:latin typeface="Meiryo UI" panose="020B0604030504040204" pitchFamily="50" charset="-128"/>
                        <a:ea typeface="Meiryo UI" panose="020B0604030504040204" pitchFamily="50" charset="-128"/>
                      </a:endParaRPr>
                    </a:p>
                  </a:txBody>
                  <a:tcPr>
                    <a:blipFill>
                      <a:blip r:embed="rId2"/>
                      <a:tile tx="0" ty="0" sx="100000" sy="100000" flip="none" algn="tl"/>
                    </a:blipFill>
                  </a:tcPr>
                </a:tc>
                <a:tc vMerge="1">
                  <a:txBody>
                    <a:bodyPr/>
                    <a:lstStyle/>
                    <a:p>
                      <a:pPr algn="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16,029</a:t>
                      </a:r>
                      <a:endParaRPr kumimoji="1" lang="ja-JP" altLang="en-US" sz="1100" dirty="0">
                        <a:latin typeface="Meiryo UI" panose="020B0604030504040204" pitchFamily="50" charset="-128"/>
                        <a:ea typeface="Meiryo UI" panose="020B0604030504040204" pitchFamily="50" charset="-128"/>
                      </a:endParaRPr>
                    </a:p>
                  </a:txBody>
                  <a:tcPr>
                    <a:noFill/>
                  </a:tcPr>
                </a:tc>
                <a:tc>
                  <a:txBody>
                    <a:bodyPr/>
                    <a:lstStyle/>
                    <a:p>
                      <a:pPr algn="r"/>
                      <a:r>
                        <a:rPr kumimoji="1" lang="en-US" altLang="ja-JP" sz="1100" dirty="0" smtClean="0">
                          <a:latin typeface="Meiryo UI" panose="020B0604030504040204" pitchFamily="50" charset="-128"/>
                          <a:ea typeface="Meiryo UI" panose="020B0604030504040204" pitchFamily="50" charset="-128"/>
                        </a:rPr>
                        <a:t>12,644</a:t>
                      </a:r>
                      <a:endParaRPr kumimoji="1" lang="ja-JP" altLang="en-US" sz="1100" dirty="0">
                        <a:latin typeface="Meiryo UI" panose="020B0604030504040204" pitchFamily="50" charset="-128"/>
                        <a:ea typeface="Meiryo UI" panose="020B0604030504040204" pitchFamily="50" charset="-128"/>
                      </a:endParaRPr>
                    </a:p>
                  </a:txBody>
                  <a:tcP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5599410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7951</TotalTime>
  <Words>6354</Words>
  <Application>Microsoft Office PowerPoint</Application>
  <PresentationFormat>画面に合わせる (4:3)</PresentationFormat>
  <Paragraphs>1314</Paragraphs>
  <Slides>39</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39</vt:i4>
      </vt:variant>
    </vt:vector>
  </HeadingPairs>
  <TitlesOfParts>
    <vt:vector size="47" baseType="lpstr">
      <vt:lpstr>HGP創英角ﾎﾟｯﾌﾟ体</vt:lpstr>
      <vt:lpstr>HG丸ｺﾞｼｯｸM-PRO</vt:lpstr>
      <vt:lpstr>Meiryo UI</vt:lpstr>
      <vt:lpstr>ＭＳ Ｐゴシック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下水道事業の種別（公共と流域）</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岡　香往里</cp:lastModifiedBy>
  <cp:revision>651</cp:revision>
  <cp:lastPrinted>2018-01-25T08:33:08Z</cp:lastPrinted>
  <dcterms:created xsi:type="dcterms:W3CDTF">2017-11-09T04:45:29Z</dcterms:created>
  <dcterms:modified xsi:type="dcterms:W3CDTF">2018-01-25T09:13:22Z</dcterms:modified>
</cp:coreProperties>
</file>