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7.xml" ContentType="application/vnd.openxmlformats-officedocument.drawingml.chart+xml"/>
  <Override PartName="/ppt/theme/themeOverride1.xml" ContentType="application/vnd.openxmlformats-officedocument.themeOverride+xml"/>
  <Override PartName="/ppt/drawings/drawing6.xml" ContentType="application/vnd.openxmlformats-officedocument.drawingml.chartshapes+xml"/>
  <Override PartName="/ppt/charts/chart8.xml" ContentType="application/vnd.openxmlformats-officedocument.drawingml.chart+xml"/>
  <Override PartName="/ppt/notesSlides/notesSlide7.xml" ContentType="application/vnd.openxmlformats-officedocument.presentationml.notesSlide+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notesSlides/notesSlide9.xml" ContentType="application/vnd.openxmlformats-officedocument.presentationml.notesSl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theme/themeOverride2.xml" ContentType="application/vnd.openxmlformats-officedocument.themeOverride+xml"/>
  <Override PartName="/ppt/drawings/drawing7.xml" ContentType="application/vnd.openxmlformats-officedocument.drawingml.chartshapes+xml"/>
  <Override PartName="/ppt/notesSlides/notesSlide11.xml" ContentType="application/vnd.openxmlformats-officedocument.presentationml.notesSlide+xml"/>
  <Override PartName="/ppt/charts/chart13.xml" ContentType="application/vnd.openxmlformats-officedocument.drawingml.chart+xml"/>
  <Override PartName="/ppt/notesSlides/notesSlide12.xml" ContentType="application/vnd.openxmlformats-officedocument.presentationml.notesSlide+xml"/>
  <Override PartName="/ppt/charts/chart1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5.xml" ContentType="application/vnd.openxmlformats-officedocument.drawingml.chart+xml"/>
  <Override PartName="/ppt/notesSlides/notesSlide16.xml" ContentType="application/vnd.openxmlformats-officedocument.presentationml.notesSlide+xml"/>
  <Override PartName="/ppt/charts/chart16.xml" ContentType="application/vnd.openxmlformats-officedocument.drawingml.chart+xml"/>
  <Override PartName="/ppt/drawings/drawing8.xml" ContentType="application/vnd.openxmlformats-officedocument.drawingml.chartshapes+xml"/>
  <Override PartName="/ppt/charts/chart17.xml" ContentType="application/vnd.openxmlformats-officedocument.drawingml.chart+xml"/>
  <Override PartName="/ppt/charts/chart18.xml" ContentType="application/vnd.openxmlformats-officedocument.drawingml.chart+xml"/>
  <Override PartName="/ppt/drawings/drawing9.xml" ContentType="application/vnd.openxmlformats-officedocument.drawingml.chartshapes+xml"/>
  <Override PartName="/ppt/charts/chart19.xml" ContentType="application/vnd.openxmlformats-officedocument.drawingml.chart+xml"/>
  <Override PartName="/ppt/charts/chart20.xml" ContentType="application/vnd.openxmlformats-officedocument.drawingml.chart+xml"/>
  <Override PartName="/ppt/drawings/drawing10.xml" ContentType="application/vnd.openxmlformats-officedocument.drawingml.chartshapes+xml"/>
  <Override PartName="/ppt/charts/chart21.xml" ContentType="application/vnd.openxmlformats-officedocument.drawingml.chart+xml"/>
  <Override PartName="/ppt/theme/themeOverride3.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drawings/drawing11.xml" ContentType="application/vnd.openxmlformats-officedocument.drawingml.chartshapes+xml"/>
  <Override PartName="/ppt/notesSlides/notesSlide24.xml" ContentType="application/vnd.openxmlformats-officedocument.presentationml.notesSlide+xml"/>
  <Override PartName="/ppt/charts/chart24.xml" ContentType="application/vnd.openxmlformats-officedocument.drawingml.chart+xml"/>
  <Override PartName="/ppt/theme/themeOverride4.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drawings/drawing1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08" r:id="rId3"/>
    <p:sldMasterId id="2147483720" r:id="rId4"/>
    <p:sldMasterId id="2147483744" r:id="rId5"/>
    <p:sldMasterId id="2147483780" r:id="rId6"/>
    <p:sldMasterId id="2147483792" r:id="rId7"/>
  </p:sldMasterIdLst>
  <p:notesMasterIdLst>
    <p:notesMasterId r:id="rId100"/>
  </p:notesMasterIdLst>
  <p:sldIdLst>
    <p:sldId id="458" r:id="rId8"/>
    <p:sldId id="465" r:id="rId9"/>
    <p:sldId id="459" r:id="rId10"/>
    <p:sldId id="698" r:id="rId11"/>
    <p:sldId id="589" r:id="rId12"/>
    <p:sldId id="707" r:id="rId13"/>
    <p:sldId id="585" r:id="rId14"/>
    <p:sldId id="586" r:id="rId15"/>
    <p:sldId id="587" r:id="rId16"/>
    <p:sldId id="588" r:id="rId17"/>
    <p:sldId id="634" r:id="rId18"/>
    <p:sldId id="577" r:id="rId19"/>
    <p:sldId id="608" r:id="rId20"/>
    <p:sldId id="591" r:id="rId21"/>
    <p:sldId id="590" r:id="rId22"/>
    <p:sldId id="592" r:id="rId23"/>
    <p:sldId id="593" r:id="rId24"/>
    <p:sldId id="594" r:id="rId25"/>
    <p:sldId id="595" r:id="rId26"/>
    <p:sldId id="596" r:id="rId27"/>
    <p:sldId id="597" r:id="rId28"/>
    <p:sldId id="652" r:id="rId29"/>
    <p:sldId id="599" r:id="rId30"/>
    <p:sldId id="635" r:id="rId31"/>
    <p:sldId id="611" r:id="rId32"/>
    <p:sldId id="541" r:id="rId33"/>
    <p:sldId id="610" r:id="rId34"/>
    <p:sldId id="543" r:id="rId35"/>
    <p:sldId id="605" r:id="rId36"/>
    <p:sldId id="606" r:id="rId37"/>
    <p:sldId id="704" r:id="rId38"/>
    <p:sldId id="705" r:id="rId39"/>
    <p:sldId id="706" r:id="rId40"/>
    <p:sldId id="636" r:id="rId41"/>
    <p:sldId id="703" r:id="rId42"/>
    <p:sldId id="530" r:id="rId43"/>
    <p:sldId id="532" r:id="rId44"/>
    <p:sldId id="607" r:id="rId45"/>
    <p:sldId id="466" r:id="rId46"/>
    <p:sldId id="468" r:id="rId47"/>
    <p:sldId id="469" r:id="rId48"/>
    <p:sldId id="537" r:id="rId49"/>
    <p:sldId id="536" r:id="rId50"/>
    <p:sldId id="643" r:id="rId51"/>
    <p:sldId id="702" r:id="rId52"/>
    <p:sldId id="644" r:id="rId53"/>
    <p:sldId id="645" r:id="rId54"/>
    <p:sldId id="653" r:id="rId55"/>
    <p:sldId id="654" r:id="rId56"/>
    <p:sldId id="655" r:id="rId57"/>
    <p:sldId id="656" r:id="rId58"/>
    <p:sldId id="699" r:id="rId59"/>
    <p:sldId id="658" r:id="rId60"/>
    <p:sldId id="659" r:id="rId61"/>
    <p:sldId id="660" r:id="rId62"/>
    <p:sldId id="661" r:id="rId63"/>
    <p:sldId id="662" r:id="rId64"/>
    <p:sldId id="663" r:id="rId65"/>
    <p:sldId id="675" r:id="rId66"/>
    <p:sldId id="664" r:id="rId67"/>
    <p:sldId id="665" r:id="rId68"/>
    <p:sldId id="666" r:id="rId69"/>
    <p:sldId id="668" r:id="rId70"/>
    <p:sldId id="669" r:id="rId71"/>
    <p:sldId id="670" r:id="rId72"/>
    <p:sldId id="671" r:id="rId73"/>
    <p:sldId id="672" r:id="rId74"/>
    <p:sldId id="673" r:id="rId75"/>
    <p:sldId id="674" r:id="rId76"/>
    <p:sldId id="676" r:id="rId77"/>
    <p:sldId id="677" r:id="rId78"/>
    <p:sldId id="678" r:id="rId79"/>
    <p:sldId id="679" r:id="rId80"/>
    <p:sldId id="680" r:id="rId81"/>
    <p:sldId id="681" r:id="rId82"/>
    <p:sldId id="682" r:id="rId83"/>
    <p:sldId id="683" r:id="rId84"/>
    <p:sldId id="684" r:id="rId85"/>
    <p:sldId id="685" r:id="rId86"/>
    <p:sldId id="686" r:id="rId87"/>
    <p:sldId id="687" r:id="rId88"/>
    <p:sldId id="688" r:id="rId89"/>
    <p:sldId id="689" r:id="rId90"/>
    <p:sldId id="690" r:id="rId91"/>
    <p:sldId id="691" r:id="rId92"/>
    <p:sldId id="692" r:id="rId93"/>
    <p:sldId id="693" r:id="rId94"/>
    <p:sldId id="694" r:id="rId95"/>
    <p:sldId id="695" r:id="rId96"/>
    <p:sldId id="696" r:id="rId97"/>
    <p:sldId id="700" r:id="rId98"/>
    <p:sldId id="697" r:id="rId99"/>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4807"/>
    <a:srgbClr val="000066"/>
    <a:srgbClr val="3185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16" autoAdjust="0"/>
    <p:restoredTop sz="89493" autoAdjust="0"/>
  </p:normalViewPr>
  <p:slideViewPr>
    <p:cSldViewPr>
      <p:cViewPr>
        <p:scale>
          <a:sx n="75" d="100"/>
          <a:sy n="75" d="100"/>
        </p:scale>
        <p:origin x="-1350" y="-30"/>
      </p:cViewPr>
      <p:guideLst>
        <p:guide orient="horz" pos="2160"/>
        <p:guide pos="3120"/>
      </p:guideLst>
    </p:cSldViewPr>
  </p:slideViewPr>
  <p:outlineViewPr>
    <p:cViewPr>
      <p:scale>
        <a:sx n="33" d="100"/>
        <a:sy n="33" d="100"/>
      </p:scale>
      <p:origin x="0" y="493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viewProps" Target="viewProps.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11.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embeddings/oleObject4.bin"/><Relationship Id="rId1" Type="http://schemas.openxmlformats.org/officeDocument/2006/relationships/themeOverride" Target="../theme/themeOverride2.xml"/></Relationships>
</file>

<file path=ppt/charts/_rels/chart13.xml.rels><?xml version="1.0" encoding="UTF-8" standalone="yes"?>
<Relationships xmlns="http://schemas.openxmlformats.org/package/2006/relationships"><Relationship Id="rId1" Type="http://schemas.openxmlformats.org/officeDocument/2006/relationships/oleObject" Target="file:///\\omtfs1\oa-ga0010$\&#32068;&#32340;&#20849;&#29992;&#12501;&#12457;&#12523;&#12480;\&#20225;&#30011;\011&#24220;&#24066;&#32113;&#21512;&#38306;&#36899;\&#20844;&#35373;&#35430;&#12487;&#12540;&#12479;&#65288;&#29694;&#27841;&#35519;&#26619;&#12424;&#12426;&#65289;\160805&#20844;&#35373;&#35430;&#27604;&#36611;&#12464;&#12521;&#12501;H26&#29256;&#65288;&#19978;&#23665;&#39015;&#21839;&#36861;&#21152;&#36039;&#26009;&#65289;\&#20844;&#35373;&#35430;&#27604;&#36611;&#12487;&#12540;&#12479;&#65288;H26&#65289;160805&#36861;&#21152;&#12487;&#12540;&#12479;.xls"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15.xml.rels><?xml version="1.0" encoding="UTF-8" standalone="yes"?>
<Relationships xmlns="http://schemas.openxmlformats.org/package/2006/relationships"><Relationship Id="rId1" Type="http://schemas.openxmlformats.org/officeDocument/2006/relationships/oleObject" Target="file:///D:\suzukie\Desktop\Book1.xlsx" TargetMode="Externa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10.254.225.32\shokoshinko\01_&#32076;&#21942;&#25903;&#25588;&#35506;\11_&#32207;&#21209;&#12539;&#20225;&#30011;&#12464;&#12523;&#12540;&#12503;\03%20&#29987;&#26989;&#25216;&#34899;&#32207;&#21512;&#30740;&#31350;&#25152;\05%20&#24220;&#24066;&#32113;&#21512;\12-2%20%20&#20013;&#26399;&#35336;&#30011;&#31574;&#23450;&#65332;\&#9679;a%20&#19978;&#23665;&#39015;&#21839;&#35500;&#26126;&#36039;&#26009;\&#12487;&#12540;&#12479;&#20316;&#25104;\&#12522;&#12469;&#12540;&#12481;&#65315;&#25552;&#20379;\N2015_03_06.xls"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10.254.225.32\shokoshinko\01_&#32076;&#21942;&#25903;&#25588;&#35506;\11_&#32207;&#21209;&#12539;&#20225;&#30011;&#12464;&#12523;&#12540;&#12503;\03%20&#29987;&#26989;&#25216;&#34899;&#32207;&#21512;&#30740;&#31350;&#25152;\05%20&#24220;&#24066;&#32113;&#21512;\12-2%20%20&#20013;&#26399;&#35336;&#30011;&#31574;&#23450;&#65332;\&#9679;a%20&#19978;&#23665;&#39015;&#21839;&#35500;&#26126;&#36039;&#26009;\&#12487;&#12540;&#12479;&#20316;&#25104;\&#12522;&#12469;&#12540;&#12481;&#65315;&#25552;&#20379;\N2015_03_06.xls" TargetMode="External"/></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10.254.225.32\shokoshinko\01_&#32076;&#21942;&#25903;&#25588;&#35506;\11_&#32207;&#21209;&#12539;&#20225;&#30011;&#12464;&#12523;&#12540;&#12503;\03%20&#29987;&#26989;&#25216;&#34899;&#32207;&#21512;&#30740;&#31350;&#25152;\05%20&#24220;&#24066;&#32113;&#21512;\12-2%20%20&#20013;&#26399;&#35336;&#30011;&#31574;&#23450;&#65332;\&#9679;a%20&#19978;&#23665;&#39015;&#21839;&#35500;&#26126;&#36039;&#26009;\&#12487;&#12540;&#12479;&#20316;&#25104;\&#12522;&#12469;&#12540;&#12481;&#65315;&#25552;&#20379;\N2015_03_06.xls"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embeddings/oleObject6.bin"/></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10.254.225.32\shokoshinko\01_&#32076;&#21942;&#25903;&#25588;&#35506;\11_&#32207;&#21209;&#12539;&#20225;&#30011;&#12464;&#12523;&#12540;&#12503;\03%20&#29987;&#26989;&#25216;&#34899;&#32207;&#21512;&#30740;&#31350;&#25152;\05%20&#24220;&#24066;&#32113;&#21512;\12-2%20%20&#20013;&#26399;&#35336;&#30011;&#31574;&#23450;&#65332;(&#19978;&#23665;&#39015;&#21839;&#36039;&#26009;&#65289;\&#9679;a%20&#19978;&#23665;&#39015;&#21839;&#35500;&#26126;&#36039;&#26009;\&#12487;&#12540;&#12479;&#20316;&#25104;\&#20803;&#12487;&#12540;&#12479;\&#12467;&#12500;&#12540;&#12394;&#12395;&#12431;&#12398;&#32076;&#28168;&#12487;&#12540;&#12479;2015&#24180;&#24230;&#29256;.xlsx" TargetMode="External"/></Relationships>
</file>

<file path=ppt/charts/_rels/chart21.xml.rels><?xml version="1.0" encoding="UTF-8" standalone="yes"?>
<Relationships xmlns="http://schemas.openxmlformats.org/package/2006/relationships"><Relationship Id="rId2" Type="http://schemas.openxmlformats.org/officeDocument/2006/relationships/oleObject" Target="file:///C:\Users\macky\Desktop\&#26032;&#38651;&#27874;&#26263;&#23460;&#38306;&#20418;\&#32113;&#35336;&#36039;&#26009;\&#20214;&#25968;&#12539;&#21033;&#29992;&#26009;&#21454;&#20837;&#12398;&#25512;&#31227;\EMC&#27231;&#22120;\EMC&#35430;&#39443;&#20840;&#20307;&#12398;&#21033;&#29992;&#20214;&#25968;&#12398;&#34920;&#65288;H8-26&#65289;.xlsx" TargetMode="External"/><Relationship Id="rId1" Type="http://schemas.openxmlformats.org/officeDocument/2006/relationships/themeOverride" Target="../theme/themeOverride3.xml"/></Relationships>
</file>

<file path=ppt/charts/_rels/chart22.xml.rels><?xml version="1.0" encoding="UTF-8" standalone="yes"?>
<Relationships xmlns="http://schemas.openxmlformats.org/package/2006/relationships"><Relationship Id="rId1" Type="http://schemas.openxmlformats.org/officeDocument/2006/relationships/oleObject" Target="file:///D:\suzukie\Desktop\&#12467;&#12500;&#12540;&#21307;&#34220;&#21697;&#35069;&#26448;.xls" TargetMode="External"/></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D:\suzukie\Desktop\&#12467;&#12500;&#12540;&#21307;&#34220;&#21697;&#35069;&#26448;.xls" TargetMode="External"/></Relationships>
</file>

<file path=ppt/charts/_rels/chart24.xml.rels><?xml version="1.0" encoding="UTF-8" standalone="yes"?>
<Relationships xmlns="http://schemas.openxmlformats.org/package/2006/relationships"><Relationship Id="rId2" Type="http://schemas.openxmlformats.org/officeDocument/2006/relationships/oleObject" Target="file:///C:\Users\macky\Desktop\&#26032;&#38651;&#27874;&#26263;&#23460;&#38306;&#20418;\&#32113;&#35336;&#36039;&#26009;\&#20214;&#25968;&#12539;&#21033;&#29992;&#26009;&#21454;&#20837;&#12398;&#25512;&#31227;\EMC&#27231;&#22120;\EMC&#35430;&#39443;&#20840;&#20307;&#12398;&#21033;&#29992;&#20214;&#25968;&#12398;&#34920;&#65288;H8-26&#65289;.xlsx" TargetMode="External"/><Relationship Id="rId1" Type="http://schemas.openxmlformats.org/officeDocument/2006/relationships/themeOverride" Target="../theme/themeOverride4.xml"/></Relationships>
</file>

<file path=ppt/charts/_rels/chart25.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C:\Users\OkadaI\AppData\Local\Microsoft\Windows\Temporary%20Internet%20Files\Content.Outlook\JYYS7YNX\&#35215;&#27169;&#38291;&#26989;&#32318;&#26684;&#24046;&#22577;&#21578;&#26360;&#12398;&#22259;&#34920;&#25244;&#31883;.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D:\OkadaI\Desktop\0605\&#24220;&#24066;&#36039;&#26009;&#20316;&#12426;12&#22238;&#26412;&#37096;&#21521;&#12369;.xls" TargetMode="External"/><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1" Type="http://schemas.openxmlformats.org/officeDocument/2006/relationships/oleObject" Target="file:///\\omtfs1\oa-ga0010$\&#32068;&#32340;&#20849;&#29992;&#12501;&#12457;&#12523;&#12480;\&#20225;&#30011;\011&#24220;&#24066;&#32113;&#21512;&#38306;&#36899;\&#20844;&#35373;&#35430;&#12487;&#12540;&#12479;&#65288;&#29694;&#27841;&#35519;&#26619;&#12424;&#12426;&#65289;\160805&#20844;&#35373;&#35430;&#27604;&#36611;&#12464;&#12521;&#12501;H26&#29256;&#65288;&#19978;&#23665;&#39015;&#21839;&#36861;&#21152;&#36039;&#26009;&#65289;\&#20844;&#35373;&#35430;&#27604;&#36611;&#12487;&#12540;&#12479;&#65288;H26&#65289;160805&#36861;&#21152;&#12487;&#12540;&#12479;.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latin typeface="Meiryo UI" panose="020B0604030504040204" pitchFamily="50" charset="-128"/>
                <a:ea typeface="Meiryo UI" panose="020B0604030504040204" pitchFamily="50" charset="-128"/>
                <a:cs typeface="Meiryo UI" panose="020B0604030504040204" pitchFamily="50" charset="-128"/>
              </a:defRPr>
            </a:pP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事業費</a:t>
            </a:r>
            <a:endParaRPr lang="ja-JP" altLang="en-US" sz="1400" b="0" dirty="0">
              <a:latin typeface="Meiryo UI" panose="020B0604030504040204" pitchFamily="50" charset="-128"/>
              <a:ea typeface="Meiryo UI" panose="020B0604030504040204" pitchFamily="50" charset="-128"/>
              <a:cs typeface="Meiryo UI" panose="020B0604030504040204" pitchFamily="50" charset="-128"/>
            </a:endParaRPr>
          </a:p>
        </c:rich>
      </c:tx>
      <c:layout>
        <c:manualLayout>
          <c:xMode val="edge"/>
          <c:yMode val="edge"/>
          <c:x val="7.4599199122803302E-4"/>
          <c:y val="5.9796596674443576E-3"/>
        </c:manualLayout>
      </c:layout>
      <c:overlay val="0"/>
      <c:spPr>
        <a:solidFill>
          <a:schemeClr val="accent1">
            <a:lumMod val="40000"/>
            <a:lumOff val="60000"/>
          </a:schemeClr>
        </a:solidFill>
        <a:ln>
          <a:solidFill>
            <a:schemeClr val="tx1"/>
          </a:solidFill>
        </a:ln>
      </c:spPr>
    </c:title>
    <c:autoTitleDeleted val="0"/>
    <c:plotArea>
      <c:layout>
        <c:manualLayout>
          <c:layoutTarget val="inner"/>
          <c:xMode val="edge"/>
          <c:yMode val="edge"/>
          <c:x val="0.29803748657556567"/>
          <c:y val="0.21311289486353369"/>
          <c:w val="0.63855577427821519"/>
          <c:h val="0.54822554438395732"/>
        </c:manualLayout>
      </c:layout>
      <c:barChart>
        <c:barDir val="bar"/>
        <c:grouping val="stacked"/>
        <c:varyColors val="0"/>
        <c:ser>
          <c:idx val="0"/>
          <c:order val="0"/>
          <c:tx>
            <c:strRef>
              <c:f>Sheet1!$B$1</c:f>
              <c:strCache>
                <c:ptCount val="1"/>
                <c:pt idx="0">
                  <c:v>事業費</c:v>
                </c:pt>
              </c:strCache>
            </c:strRef>
          </c:tx>
          <c:spPr>
            <a:solidFill>
              <a:schemeClr val="bg1"/>
            </a:solidFill>
            <a:ln w="15875">
              <a:solidFill>
                <a:schemeClr val="tx1"/>
              </a:solidFill>
            </a:ln>
          </c:spPr>
          <c:invertIfNegative val="0"/>
          <c:dPt>
            <c:idx val="0"/>
            <c:invertIfNegative val="0"/>
            <c:bubble3D val="0"/>
            <c:spPr>
              <a:solidFill>
                <a:schemeClr val="bg1"/>
              </a:solidFill>
              <a:ln w="9525">
                <a:solidFill>
                  <a:schemeClr val="tx1"/>
                </a:solidFill>
                <a:prstDash val="dash"/>
              </a:ln>
            </c:spPr>
          </c:dPt>
          <c:dPt>
            <c:idx val="1"/>
            <c:invertIfNegative val="0"/>
            <c:bubble3D val="0"/>
            <c:spPr>
              <a:solidFill>
                <a:schemeClr val="tx1"/>
              </a:solidFill>
              <a:ln w="15875">
                <a:solidFill>
                  <a:schemeClr val="tx1"/>
                </a:solidFill>
              </a:ln>
            </c:spPr>
          </c:dPt>
          <c:dLbls>
            <c:dLbl>
              <c:idx val="0"/>
              <c:layout>
                <c:manualLayout>
                  <c:x val="0.29937549673967839"/>
                  <c:y val="-7.3487205125356446E-3"/>
                </c:manualLayout>
              </c:layout>
              <c:showLegendKey val="0"/>
              <c:showVal val="1"/>
              <c:showCatName val="0"/>
              <c:showSerName val="0"/>
              <c:showPercent val="0"/>
              <c:showBubbleSize val="0"/>
            </c:dLbl>
            <c:dLbl>
              <c:idx val="1"/>
              <c:layout>
                <c:manualLayout>
                  <c:x val="0.21752212717105507"/>
                  <c:y val="-7.3487205125356446E-3"/>
                </c:manualLayout>
              </c:layout>
              <c:showLegendKey val="0"/>
              <c:showVal val="1"/>
              <c:showCatName val="0"/>
              <c:showSerName val="0"/>
              <c:showPercent val="0"/>
              <c:showBubbleSize val="0"/>
            </c:dLbl>
            <c:dLbl>
              <c:idx val="2"/>
              <c:layout>
                <c:manualLayout>
                  <c:x val="0.10333424491295844"/>
                  <c:y val="0"/>
                </c:manualLayout>
              </c:layout>
              <c:showLegendKey val="0"/>
              <c:showVal val="1"/>
              <c:showCatName val="0"/>
              <c:showSerName val="0"/>
              <c:showPercent val="0"/>
              <c:showBubbleSize val="0"/>
            </c:dLbl>
            <c:dLbl>
              <c:idx val="3"/>
              <c:layout>
                <c:manualLayout>
                  <c:x val="0.14991389845572714"/>
                  <c:y val="0"/>
                </c:manualLayout>
              </c:layout>
              <c:tx>
                <c:rich>
                  <a:bodyPr/>
                  <a:lstStyle/>
                  <a:p>
                    <a:r>
                      <a:rPr lang="en-US" altLang="en-US" sz="1100" dirty="0">
                        <a:latin typeface="Meiryo UI" panose="020B0604030504040204" pitchFamily="50" charset="-128"/>
                        <a:ea typeface="Meiryo UI" panose="020B0604030504040204" pitchFamily="50" charset="-128"/>
                        <a:cs typeface="Meiryo UI" panose="020B0604030504040204" pitchFamily="50" charset="-128"/>
                      </a:rPr>
                      <a:t>2588</a:t>
                    </a:r>
                    <a:endParaRPr lang="en-US" altLang="en-US" sz="1200" dirty="0"/>
                  </a:p>
                </c:rich>
              </c:tx>
              <c:showLegendKey val="0"/>
              <c:showVal val="1"/>
              <c:showCatName val="0"/>
              <c:showSerName val="0"/>
              <c:showPercent val="0"/>
              <c:showBubbleSize val="0"/>
            </c:dLbl>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dLbls>
          <c:cat>
            <c:strRef>
              <c:f>Sheet1!$A$2:$A$5</c:f>
              <c:strCache>
                <c:ptCount val="4"/>
                <c:pt idx="0">
                  <c:v>東京都</c:v>
                </c:pt>
                <c:pt idx="1">
                  <c:v>スーパー公設試</c:v>
                </c:pt>
                <c:pt idx="2">
                  <c:v>市工研</c:v>
                </c:pt>
                <c:pt idx="3">
                  <c:v>産技研</c:v>
                </c:pt>
              </c:strCache>
            </c:strRef>
          </c:cat>
          <c:val>
            <c:numRef>
              <c:f>Sheet1!$B$2:$B$5</c:f>
              <c:numCache>
                <c:formatCode>General</c:formatCode>
                <c:ptCount val="4"/>
                <c:pt idx="0">
                  <c:v>6258</c:v>
                </c:pt>
                <c:pt idx="1">
                  <c:v>4011</c:v>
                </c:pt>
                <c:pt idx="2">
                  <c:v>1423</c:v>
                </c:pt>
                <c:pt idx="3">
                  <c:v>2588</c:v>
                </c:pt>
              </c:numCache>
            </c:numRef>
          </c:val>
        </c:ser>
        <c:dLbls>
          <c:showLegendKey val="0"/>
          <c:showVal val="0"/>
          <c:showCatName val="0"/>
          <c:showSerName val="0"/>
          <c:showPercent val="0"/>
          <c:showBubbleSize val="0"/>
        </c:dLbls>
        <c:gapWidth val="150"/>
        <c:overlap val="100"/>
        <c:axId val="128265216"/>
        <c:axId val="39270592"/>
      </c:barChart>
      <c:catAx>
        <c:axId val="128265216"/>
        <c:scaling>
          <c:orientation val="minMax"/>
        </c:scaling>
        <c:delete val="0"/>
        <c:axPos val="l"/>
        <c:majorTickMark val="out"/>
        <c:minorTickMark val="none"/>
        <c:tickLblPos val="nextTo"/>
        <c:txPr>
          <a:bodyPr/>
          <a:lstStyle/>
          <a:p>
            <a:pPr>
              <a:defRPr sz="1200" baseline="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39270592"/>
        <c:crosses val="autoZero"/>
        <c:auto val="1"/>
        <c:lblAlgn val="ctr"/>
        <c:lblOffset val="100"/>
        <c:noMultiLvlLbl val="0"/>
      </c:catAx>
      <c:valAx>
        <c:axId val="39270592"/>
        <c:scaling>
          <c:orientation val="minMax"/>
        </c:scaling>
        <c:delete val="0"/>
        <c:axPos val="b"/>
        <c:majorGridlines/>
        <c:numFmt formatCode="General" sourceLinked="1"/>
        <c:majorTickMark val="out"/>
        <c:minorTickMark val="none"/>
        <c:tickLblPos val="nextTo"/>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28265216"/>
        <c:crosses val="autoZero"/>
        <c:crossBetween val="between"/>
      </c:valAx>
    </c:plotArea>
    <c:plotVisOnly val="1"/>
    <c:dispBlanksAs val="gap"/>
    <c:showDLblsOverMax val="0"/>
  </c:chart>
  <c:txPr>
    <a:bodyPr/>
    <a:lstStyle/>
    <a:p>
      <a:pPr>
        <a:defRPr sz="1400" baseline="0"/>
      </a:pPr>
      <a:endParaRPr lang="ja-JP"/>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r>
              <a:rPr lang="ja-JP" sz="1200" dirty="0" smtClean="0">
                <a:latin typeface="Meiryo UI" panose="020B0604030504040204" pitchFamily="50" charset="-128"/>
                <a:ea typeface="Meiryo UI" panose="020B0604030504040204" pitchFamily="50" charset="-128"/>
                <a:cs typeface="Meiryo UI" panose="020B0604030504040204" pitchFamily="50" charset="-128"/>
              </a:rPr>
              <a:t>研究員</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一人</a:t>
            </a:r>
            <a:r>
              <a:rPr lang="ja-JP" sz="1200" dirty="0" smtClean="0">
                <a:latin typeface="Meiryo UI" panose="020B0604030504040204" pitchFamily="50" charset="-128"/>
                <a:ea typeface="Meiryo UI" panose="020B0604030504040204" pitchFamily="50" charset="-128"/>
                <a:cs typeface="Meiryo UI" panose="020B0604030504040204" pitchFamily="50" charset="-128"/>
              </a:rPr>
              <a:t>当たり</a:t>
            </a:r>
            <a:r>
              <a:rPr lang="ja-JP" sz="12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受託研究収入（千円／人）</a:t>
            </a:r>
            <a:endParaRPr lang="ja-JP" sz="1200" dirty="0">
              <a:latin typeface="Meiryo UI" panose="020B0604030504040204" pitchFamily="50" charset="-128"/>
              <a:ea typeface="Meiryo UI" panose="020B0604030504040204" pitchFamily="50" charset="-128"/>
              <a:cs typeface="Meiryo UI" panose="020B0604030504040204" pitchFamily="50" charset="-128"/>
            </a:endParaRPr>
          </a:p>
        </c:rich>
      </c:tx>
      <c:layout>
        <c:manualLayout>
          <c:xMode val="edge"/>
          <c:yMode val="edge"/>
          <c:x val="0.21408302440394247"/>
          <c:y val="2.9684137967602536E-2"/>
        </c:manualLayout>
      </c:layout>
      <c:overlay val="0"/>
      <c:spPr>
        <a:noFill/>
        <a:ln>
          <a:noFill/>
        </a:ln>
      </c:spPr>
    </c:title>
    <c:autoTitleDeleted val="0"/>
    <c:plotArea>
      <c:layout/>
      <c:barChart>
        <c:barDir val="bar"/>
        <c:grouping val="clustered"/>
        <c:varyColors val="0"/>
        <c:ser>
          <c:idx val="0"/>
          <c:order val="0"/>
          <c:tx>
            <c:strRef>
              <c:f>受託研究H26!$A$2</c:f>
              <c:strCache>
                <c:ptCount val="1"/>
                <c:pt idx="0">
                  <c:v>研究員1人当たりの受託研究収入（千円／人）</c:v>
                </c:pt>
              </c:strCache>
            </c:strRef>
          </c:tx>
          <c:spPr>
            <a:gradFill>
              <a:gsLst>
                <a:gs pos="0">
                  <a:srgbClr val="6699FF"/>
                </a:gs>
                <a:gs pos="75000">
                  <a:schemeClr val="accent1">
                    <a:tint val="44500"/>
                    <a:satMod val="160000"/>
                  </a:schemeClr>
                </a:gs>
                <a:gs pos="100000">
                  <a:schemeClr val="accent1">
                    <a:tint val="23500"/>
                    <a:satMod val="160000"/>
                  </a:schemeClr>
                </a:gs>
              </a:gsLst>
              <a:lin ang="10800000" scaled="1"/>
            </a:gradFill>
          </c:spPr>
          <c:invertIfNegative val="0"/>
          <c:dPt>
            <c:idx val="0"/>
            <c:invertIfNegative val="0"/>
            <c:bubble3D val="0"/>
            <c:spPr>
              <a:solidFill>
                <a:schemeClr val="bg1"/>
              </a:solidFill>
              <a:ln w="38100">
                <a:solidFill>
                  <a:schemeClr val="tx2"/>
                </a:solidFill>
              </a:ln>
            </c:spPr>
          </c:dPt>
          <c:dPt>
            <c:idx val="1"/>
            <c:invertIfNegative val="0"/>
            <c:bubble3D val="0"/>
            <c:spPr>
              <a:solidFill>
                <a:schemeClr val="bg1"/>
              </a:solidFill>
              <a:ln w="38100">
                <a:solidFill>
                  <a:schemeClr val="tx2"/>
                </a:solidFill>
              </a:ln>
            </c:spPr>
          </c:dPt>
          <c:dPt>
            <c:idx val="2"/>
            <c:invertIfNegative val="0"/>
            <c:bubble3D val="0"/>
            <c:spPr>
              <a:solidFill>
                <a:schemeClr val="tx2"/>
              </a:solidFill>
            </c:spPr>
          </c:dPt>
          <c:dPt>
            <c:idx val="3"/>
            <c:invertIfNegative val="0"/>
            <c:bubble3D val="0"/>
            <c:spPr>
              <a:solidFill>
                <a:schemeClr val="bg1"/>
              </a:solidFill>
              <a:ln w="38100">
                <a:solidFill>
                  <a:schemeClr val="tx2"/>
                </a:solidFill>
              </a:ln>
            </c:spPr>
          </c:dPt>
          <c:dPt>
            <c:idx val="4"/>
            <c:invertIfNegative val="0"/>
            <c:bubble3D val="0"/>
            <c:spPr>
              <a:solidFill>
                <a:schemeClr val="bg1"/>
              </a:solidFill>
              <a:ln w="38100">
                <a:solidFill>
                  <a:schemeClr val="tx2"/>
                </a:solidFill>
              </a:ln>
            </c:spPr>
          </c:dPt>
          <c:dPt>
            <c:idx val="5"/>
            <c:invertIfNegative val="0"/>
            <c:bubble3D val="0"/>
            <c:spPr>
              <a:solidFill>
                <a:schemeClr val="bg1"/>
              </a:solidFill>
              <a:ln w="38100">
                <a:solidFill>
                  <a:schemeClr val="tx2"/>
                </a:solidFill>
              </a:ln>
            </c:spPr>
          </c:dPt>
          <c:dPt>
            <c:idx val="6"/>
            <c:invertIfNegative val="0"/>
            <c:bubble3D val="0"/>
            <c:spPr>
              <a:solidFill>
                <a:schemeClr val="tx2"/>
              </a:solidFill>
            </c:spPr>
          </c:dPt>
          <c:dLbls>
            <c:dLbl>
              <c:idx val="0"/>
              <c:layout>
                <c:manualLayout>
                  <c:x val="2.2729872698412407E-3"/>
                  <c:y val="-2.6938147883029773E-3"/>
                </c:manualLayout>
              </c:layout>
              <c:showLegendKey val="0"/>
              <c:showVal val="1"/>
              <c:showCatName val="0"/>
              <c:showSerName val="0"/>
              <c:showPercent val="0"/>
              <c:showBubbleSize val="0"/>
            </c:dLbl>
            <c:dLbl>
              <c:idx val="1"/>
              <c:layout>
                <c:manualLayout>
                  <c:x val="1.0970728224916695E-2"/>
                  <c:y val="-2.6940268830032608E-3"/>
                </c:manualLayout>
              </c:layout>
              <c:showLegendKey val="0"/>
              <c:showVal val="1"/>
              <c:showCatName val="0"/>
              <c:showSerName val="0"/>
              <c:showPercent val="0"/>
              <c:showBubbleSize val="0"/>
            </c:dLbl>
            <c:dLbl>
              <c:idx val="2"/>
              <c:layout>
                <c:manualLayout>
                  <c:x val="1.2156377564209165E-2"/>
                  <c:y val="0"/>
                </c:manualLayout>
              </c:layout>
              <c:spPr/>
              <c:txPr>
                <a:bodyPr/>
                <a:lstStyle/>
                <a:p>
                  <a:pPr>
                    <a:defRPr b="1">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dLbl>
            <c:dLbl>
              <c:idx val="3"/>
              <c:layout>
                <c:manualLayout>
                  <c:x val="1.0677306481898043E-2"/>
                  <c:y val="0"/>
                </c:manualLayout>
              </c:layout>
              <c:showLegendKey val="0"/>
              <c:showVal val="1"/>
              <c:showCatName val="0"/>
              <c:showSerName val="0"/>
              <c:showPercent val="0"/>
              <c:showBubbleSize val="0"/>
            </c:dLbl>
            <c:dLbl>
              <c:idx val="4"/>
              <c:layout>
                <c:manualLayout>
                  <c:x val="8.4700434825173438E-3"/>
                  <c:y val="2.6936026936026937E-3"/>
                </c:manualLayout>
              </c:layout>
              <c:showLegendKey val="0"/>
              <c:showVal val="1"/>
              <c:showCatName val="0"/>
              <c:showSerName val="0"/>
              <c:showPercent val="0"/>
              <c:showBubbleSize val="0"/>
            </c:dLbl>
            <c:dLbl>
              <c:idx val="5"/>
              <c:layout>
                <c:manualLayout>
                  <c:x val="1.5691851203896625E-2"/>
                  <c:y val="0"/>
                </c:manualLayout>
              </c:layout>
              <c:spPr/>
              <c:txPr>
                <a:bodyPr/>
                <a:lstStyle/>
                <a:p>
                  <a:pPr>
                    <a:defRPr b="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dLbl>
            <c:dLbl>
              <c:idx val="6"/>
              <c:layout>
                <c:manualLayout>
                  <c:x val="1.2252626495845896E-2"/>
                  <c:y val="-2.1209470028367667E-7"/>
                </c:manualLayout>
              </c:layout>
              <c:spPr/>
              <c:txPr>
                <a:bodyPr/>
                <a:lstStyle/>
                <a:p>
                  <a:pPr>
                    <a:defRPr b="1">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dLbl>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dLbls>
          <c:cat>
            <c:strRef>
              <c:f>受託研究H26!$B$1:$H$1</c:f>
              <c:strCache>
                <c:ptCount val="7"/>
                <c:pt idx="0">
                  <c:v>名古屋市</c:v>
                </c:pt>
                <c:pt idx="1">
                  <c:v>京都市</c:v>
                </c:pt>
                <c:pt idx="2">
                  <c:v>市 市工研</c:v>
                </c:pt>
                <c:pt idx="3">
                  <c:v>東京都</c:v>
                </c:pt>
                <c:pt idx="4">
                  <c:v>愛知県</c:v>
                </c:pt>
                <c:pt idx="5">
                  <c:v>京都府</c:v>
                </c:pt>
                <c:pt idx="6">
                  <c:v>府 産技研</c:v>
                </c:pt>
              </c:strCache>
            </c:strRef>
          </c:cat>
          <c:val>
            <c:numRef>
              <c:f>受託研究H26!$B$2:$H$2</c:f>
              <c:numCache>
                <c:formatCode>#,##0_ </c:formatCode>
                <c:ptCount val="7"/>
                <c:pt idx="0">
                  <c:v>506.625</c:v>
                </c:pt>
                <c:pt idx="1">
                  <c:v>34.310344827586206</c:v>
                </c:pt>
                <c:pt idx="2">
                  <c:v>1661.4810126582279</c:v>
                </c:pt>
                <c:pt idx="3">
                  <c:v>16.664000000000001</c:v>
                </c:pt>
                <c:pt idx="4">
                  <c:v>1.7419354838709677</c:v>
                </c:pt>
                <c:pt idx="5">
                  <c:v>48.7</c:v>
                </c:pt>
                <c:pt idx="6" formatCode="0_ ">
                  <c:v>337.15322580645159</c:v>
                </c:pt>
              </c:numCache>
            </c:numRef>
          </c:val>
        </c:ser>
        <c:dLbls>
          <c:showLegendKey val="0"/>
          <c:showVal val="0"/>
          <c:showCatName val="0"/>
          <c:showSerName val="0"/>
          <c:showPercent val="0"/>
          <c:showBubbleSize val="0"/>
        </c:dLbls>
        <c:gapWidth val="150"/>
        <c:axId val="247424512"/>
        <c:axId val="237684416"/>
      </c:barChart>
      <c:catAx>
        <c:axId val="247424512"/>
        <c:scaling>
          <c:orientation val="minMax"/>
        </c:scaling>
        <c:delete val="1"/>
        <c:axPos val="l"/>
        <c:majorTickMark val="out"/>
        <c:minorTickMark val="none"/>
        <c:tickLblPos val="nextTo"/>
        <c:crossAx val="237684416"/>
        <c:crosses val="autoZero"/>
        <c:auto val="1"/>
        <c:lblAlgn val="ctr"/>
        <c:lblOffset val="100"/>
        <c:noMultiLvlLbl val="0"/>
      </c:catAx>
      <c:valAx>
        <c:axId val="237684416"/>
        <c:scaling>
          <c:orientation val="minMax"/>
        </c:scaling>
        <c:delete val="0"/>
        <c:axPos val="b"/>
        <c:majorGridlines/>
        <c:numFmt formatCode="#,##0_ " sourceLinked="1"/>
        <c:majorTickMark val="out"/>
        <c:minorTickMark val="none"/>
        <c:tickLblPos val="nextTo"/>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247424512"/>
        <c:crosses val="autoZero"/>
        <c:crossBetween val="between"/>
      </c:valAx>
    </c:plotArea>
    <c:plotVisOnly val="1"/>
    <c:dispBlanksAs val="gap"/>
    <c:showDLblsOverMax val="0"/>
  </c:chart>
  <c:spPr>
    <a:noFill/>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r>
              <a:rPr lang="ja-JP" sz="1200" dirty="0" smtClean="0">
                <a:latin typeface="Meiryo UI" panose="020B0604030504040204" pitchFamily="50" charset="-128"/>
                <a:ea typeface="Meiryo UI" panose="020B0604030504040204" pitchFamily="50" charset="-128"/>
                <a:cs typeface="Meiryo UI" panose="020B0604030504040204" pitchFamily="50" charset="-128"/>
              </a:rPr>
              <a:t>研究員</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一人</a:t>
            </a:r>
            <a:r>
              <a:rPr lang="ja-JP" sz="1200" dirty="0">
                <a:latin typeface="Meiryo UI" panose="020B0604030504040204" pitchFamily="50" charset="-128"/>
                <a:ea typeface="Meiryo UI" panose="020B0604030504040204" pitchFamily="50" charset="-128"/>
                <a:cs typeface="Meiryo UI" panose="020B0604030504040204" pitchFamily="50" charset="-128"/>
              </a:rPr>
              <a:t>当たりの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保有特許件数（件</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人）</a:t>
            </a:r>
            <a:endParaRPr lang="ja-JP" sz="1200" dirty="0">
              <a:latin typeface="Meiryo UI" panose="020B0604030504040204" pitchFamily="50" charset="-128"/>
              <a:ea typeface="Meiryo UI" panose="020B0604030504040204" pitchFamily="50" charset="-128"/>
              <a:cs typeface="Meiryo UI" panose="020B0604030504040204" pitchFamily="50" charset="-128"/>
            </a:endParaRPr>
          </a:p>
        </c:rich>
      </c:tx>
      <c:layout>
        <c:manualLayout>
          <c:xMode val="edge"/>
          <c:yMode val="edge"/>
          <c:x val="0.28324662819104346"/>
          <c:y val="3.1653454427057477E-2"/>
        </c:manualLayout>
      </c:layout>
      <c:overlay val="0"/>
      <c:spPr>
        <a:noFill/>
        <a:ln>
          <a:noFill/>
        </a:ln>
      </c:spPr>
    </c:title>
    <c:autoTitleDeleted val="0"/>
    <c:plotArea>
      <c:layout>
        <c:manualLayout>
          <c:layoutTarget val="inner"/>
          <c:xMode val="edge"/>
          <c:yMode val="edge"/>
          <c:x val="4.1777964225562132E-2"/>
          <c:y val="0.10916118183835957"/>
          <c:w val="0.91644407154887575"/>
          <c:h val="0.83252460723850519"/>
        </c:manualLayout>
      </c:layout>
      <c:barChart>
        <c:barDir val="bar"/>
        <c:grouping val="clustered"/>
        <c:varyColors val="0"/>
        <c:ser>
          <c:idx val="0"/>
          <c:order val="0"/>
          <c:tx>
            <c:strRef>
              <c:f>特許H26!$A$2</c:f>
              <c:strCache>
                <c:ptCount val="1"/>
                <c:pt idx="0">
                  <c:v>研究員1人当たりの保有特許件数（件/人）</c:v>
                </c:pt>
              </c:strCache>
            </c:strRef>
          </c:tx>
          <c:spPr>
            <a:solidFill>
              <a:schemeClr val="bg1"/>
            </a:solidFill>
            <a:ln w="38100">
              <a:solidFill>
                <a:schemeClr val="tx2"/>
              </a:solidFill>
            </a:ln>
          </c:spPr>
          <c:invertIfNegative val="0"/>
          <c:dPt>
            <c:idx val="0"/>
            <c:invertIfNegative val="0"/>
            <c:bubble3D val="0"/>
          </c:dPt>
          <c:dPt>
            <c:idx val="1"/>
            <c:invertIfNegative val="0"/>
            <c:bubble3D val="0"/>
          </c:dPt>
          <c:dPt>
            <c:idx val="2"/>
            <c:invertIfNegative val="0"/>
            <c:bubble3D val="0"/>
            <c:spPr>
              <a:solidFill>
                <a:schemeClr val="tx2"/>
              </a:solidFill>
              <a:ln w="38100">
                <a:solidFill>
                  <a:schemeClr val="tx2"/>
                </a:solidFill>
              </a:ln>
            </c:spPr>
          </c:dPt>
          <c:dPt>
            <c:idx val="3"/>
            <c:invertIfNegative val="0"/>
            <c:bubble3D val="0"/>
          </c:dPt>
          <c:dPt>
            <c:idx val="4"/>
            <c:invertIfNegative val="0"/>
            <c:bubble3D val="0"/>
          </c:dPt>
          <c:dPt>
            <c:idx val="5"/>
            <c:invertIfNegative val="0"/>
            <c:bubble3D val="0"/>
          </c:dPt>
          <c:dPt>
            <c:idx val="6"/>
            <c:invertIfNegative val="0"/>
            <c:bubble3D val="0"/>
            <c:spPr>
              <a:solidFill>
                <a:schemeClr val="tx2"/>
              </a:solidFill>
              <a:ln w="38100">
                <a:solidFill>
                  <a:schemeClr val="tx2"/>
                </a:solidFill>
              </a:ln>
            </c:spPr>
          </c:dPt>
          <c:dLbls>
            <c:dLbl>
              <c:idx val="0"/>
              <c:layout>
                <c:manualLayout>
                  <c:x val="3.1294152992867681E-3"/>
                  <c:y val="3.3232834524147782E-3"/>
                </c:manualLayout>
              </c:layout>
              <c:showLegendKey val="0"/>
              <c:showVal val="1"/>
              <c:showCatName val="0"/>
              <c:showSerName val="0"/>
              <c:showPercent val="0"/>
              <c:showBubbleSize val="0"/>
            </c:dLbl>
            <c:dLbl>
              <c:idx val="1"/>
              <c:layout>
                <c:manualLayout>
                  <c:x val="3.6036110874590097E-3"/>
                  <c:y val="1.9367107957484771E-4"/>
                </c:manualLayout>
              </c:layout>
              <c:showLegendKey val="0"/>
              <c:showVal val="1"/>
              <c:showCatName val="0"/>
              <c:showSerName val="0"/>
              <c:showPercent val="0"/>
              <c:showBubbleSize val="0"/>
            </c:dLbl>
            <c:dLbl>
              <c:idx val="2"/>
              <c:layout>
                <c:manualLayout>
                  <c:x val="7.1900542106164379E-3"/>
                  <c:y val="-1.6761076819838828E-3"/>
                </c:manualLayout>
              </c:layout>
              <c:spPr/>
              <c:txPr>
                <a:bodyPr/>
                <a:lstStyle/>
                <a:p>
                  <a:pPr>
                    <a:defRPr b="1">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dLbl>
            <c:dLbl>
              <c:idx val="3"/>
              <c:layout>
                <c:manualLayout>
                  <c:x val="4.9258212413407351E-3"/>
                  <c:y val="2.9840891759241586E-3"/>
                </c:manualLayout>
              </c:layout>
              <c:showLegendKey val="0"/>
              <c:showVal val="1"/>
              <c:showCatName val="0"/>
              <c:showSerName val="0"/>
              <c:showPercent val="0"/>
              <c:showBubbleSize val="0"/>
            </c:dLbl>
            <c:dLbl>
              <c:idx val="4"/>
              <c:layout>
                <c:manualLayout>
                  <c:x val="1.147152298534285E-2"/>
                  <c:y val="-2.6451108092211979E-3"/>
                </c:manualLayout>
              </c:layout>
              <c:showLegendKey val="0"/>
              <c:showVal val="1"/>
              <c:showCatName val="0"/>
              <c:showSerName val="0"/>
              <c:showPercent val="0"/>
              <c:showBubbleSize val="0"/>
            </c:dLbl>
            <c:dLbl>
              <c:idx val="5"/>
              <c:layout>
                <c:manualLayout>
                  <c:x val="4.8125680574794523E-3"/>
                  <c:y val="-5.9202463789769502E-3"/>
                </c:manualLayout>
              </c:layout>
              <c:spPr/>
              <c:txPr>
                <a:bodyPr anchor="t" anchorCtr="0"/>
                <a:lstStyle/>
                <a:p>
                  <a:pPr>
                    <a:defRPr b="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dLbl>
            <c:dLbl>
              <c:idx val="6"/>
              <c:layout>
                <c:manualLayout>
                  <c:x val="1.5291671945123432E-2"/>
                  <c:y val="-5.3388013206769639E-3"/>
                </c:manualLayout>
              </c:layout>
              <c:spPr/>
              <c:txPr>
                <a:bodyPr/>
                <a:lstStyle/>
                <a:p>
                  <a:pPr>
                    <a:defRPr b="1">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dLbl>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dLbls>
          <c:cat>
            <c:strRef>
              <c:f>特許H26!$B$1:$H$1</c:f>
              <c:strCache>
                <c:ptCount val="7"/>
                <c:pt idx="0">
                  <c:v>名古屋市</c:v>
                </c:pt>
                <c:pt idx="1">
                  <c:v>京都市</c:v>
                </c:pt>
                <c:pt idx="2">
                  <c:v>市 市工研</c:v>
                </c:pt>
                <c:pt idx="3">
                  <c:v>東京都</c:v>
                </c:pt>
                <c:pt idx="4">
                  <c:v>愛知県</c:v>
                </c:pt>
                <c:pt idx="5">
                  <c:v>京都府</c:v>
                </c:pt>
                <c:pt idx="6">
                  <c:v>府 産技研</c:v>
                </c:pt>
              </c:strCache>
            </c:strRef>
          </c:cat>
          <c:val>
            <c:numRef>
              <c:f>特許H26!$B$2:$H$2</c:f>
              <c:numCache>
                <c:formatCode>#,##0.00_ </c:formatCode>
                <c:ptCount val="7"/>
                <c:pt idx="0">
                  <c:v>0.85</c:v>
                </c:pt>
                <c:pt idx="1">
                  <c:v>0.29310344827586204</c:v>
                </c:pt>
                <c:pt idx="2">
                  <c:v>1.9240506329113924</c:v>
                </c:pt>
                <c:pt idx="3">
                  <c:v>0.51200000000000001</c:v>
                </c:pt>
                <c:pt idx="4">
                  <c:v>0.21505376344086022</c:v>
                </c:pt>
                <c:pt idx="5">
                  <c:v>0.4</c:v>
                </c:pt>
                <c:pt idx="6">
                  <c:v>1.217741935483871</c:v>
                </c:pt>
              </c:numCache>
            </c:numRef>
          </c:val>
        </c:ser>
        <c:dLbls>
          <c:showLegendKey val="0"/>
          <c:showVal val="0"/>
          <c:showCatName val="0"/>
          <c:showSerName val="0"/>
          <c:showPercent val="0"/>
          <c:showBubbleSize val="0"/>
        </c:dLbls>
        <c:gapWidth val="150"/>
        <c:axId val="248322048"/>
        <c:axId val="237689600"/>
      </c:barChart>
      <c:catAx>
        <c:axId val="248322048"/>
        <c:scaling>
          <c:orientation val="minMax"/>
        </c:scaling>
        <c:delete val="1"/>
        <c:axPos val="l"/>
        <c:majorTickMark val="out"/>
        <c:minorTickMark val="none"/>
        <c:tickLblPos val="nextTo"/>
        <c:crossAx val="237689600"/>
        <c:crosses val="autoZero"/>
        <c:auto val="1"/>
        <c:lblAlgn val="ctr"/>
        <c:lblOffset val="100"/>
        <c:noMultiLvlLbl val="0"/>
      </c:catAx>
      <c:valAx>
        <c:axId val="237689600"/>
        <c:scaling>
          <c:orientation val="minMax"/>
          <c:max val="2"/>
        </c:scaling>
        <c:delete val="0"/>
        <c:axPos val="b"/>
        <c:majorGridlines/>
        <c:numFmt formatCode="#,##0.00_ " sourceLinked="1"/>
        <c:majorTickMark val="out"/>
        <c:minorTickMark val="none"/>
        <c:tickLblPos val="nextTo"/>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248322048"/>
        <c:crosses val="autoZero"/>
        <c:crossBetween val="between"/>
        <c:majorUnit val="0.5"/>
      </c:valAx>
    </c:plotArea>
    <c:plotVisOnly val="1"/>
    <c:dispBlanksAs val="gap"/>
    <c:showDLblsOverMax val="0"/>
  </c:chart>
  <c:spPr>
    <a:noFill/>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62491424450464"/>
          <c:y val="3.0546874478857455E-2"/>
          <c:w val="0.83593063555045344"/>
          <c:h val="0.76347174323431899"/>
        </c:manualLayout>
      </c:layout>
      <c:bubbleChart>
        <c:varyColors val="0"/>
        <c:ser>
          <c:idx val="0"/>
          <c:order val="0"/>
          <c:tx>
            <c:strRef>
              <c:f>'Sheet3 (2)'!$A$2</c:f>
              <c:strCache>
                <c:ptCount val="1"/>
                <c:pt idx="0">
                  <c:v>統合後</c:v>
                </c:pt>
              </c:strCache>
            </c:strRef>
          </c:tx>
          <c:spPr>
            <a:solidFill>
              <a:srgbClr val="FFC000">
                <a:alpha val="60000"/>
              </a:srgbClr>
            </a:solidFill>
            <a:ln w="12700">
              <a:solidFill>
                <a:srgbClr val="FF0000"/>
              </a:solidFill>
              <a:prstDash val="sysDash"/>
            </a:ln>
          </c:spPr>
          <c:invertIfNegative val="0"/>
          <c:dPt>
            <c:idx val="0"/>
            <c:invertIfNegative val="0"/>
            <c:bubble3D val="0"/>
            <c:spPr>
              <a:solidFill>
                <a:srgbClr val="FE9CA5">
                  <a:alpha val="49000"/>
                </a:srgbClr>
              </a:solidFill>
              <a:ln w="19050">
                <a:solidFill>
                  <a:srgbClr val="FF0000"/>
                </a:solidFill>
                <a:prstDash val="sysDash"/>
              </a:ln>
            </c:spPr>
          </c:dPt>
          <c:dPt>
            <c:idx val="1"/>
            <c:invertIfNegative val="0"/>
            <c:bubble3D val="0"/>
            <c:spPr>
              <a:solidFill>
                <a:srgbClr val="CCFF99">
                  <a:alpha val="50000"/>
                </a:srgbClr>
              </a:solidFill>
              <a:ln w="19050">
                <a:solidFill>
                  <a:srgbClr val="FF0000"/>
                </a:solidFill>
                <a:prstDash val="sysDash"/>
              </a:ln>
            </c:spPr>
          </c:dPt>
          <c:dPt>
            <c:idx val="2"/>
            <c:invertIfNegative val="0"/>
            <c:bubble3D val="0"/>
            <c:spPr>
              <a:solidFill>
                <a:srgbClr val="76D9FC">
                  <a:alpha val="50000"/>
                </a:srgbClr>
              </a:solidFill>
              <a:ln w="19050">
                <a:solidFill>
                  <a:srgbClr val="FF0000"/>
                </a:solidFill>
                <a:prstDash val="sysDash"/>
              </a:ln>
            </c:spPr>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Lbls>
            <c:dLbl>
              <c:idx val="0"/>
              <c:layout>
                <c:manualLayout>
                  <c:x val="-0.24550938018980334"/>
                  <c:y val="-7.5148754927923901E-3"/>
                </c:manualLayout>
              </c:layout>
              <c:tx>
                <c:rich>
                  <a:bodyPr/>
                  <a:lstStyle/>
                  <a:p>
                    <a:pPr>
                      <a:lnSpc>
                        <a:spcPts val="2200"/>
                      </a:lnSpc>
                      <a:defRPr sz="1000" baseline="0">
                        <a:solidFill>
                          <a:srgbClr val="FF0000"/>
                        </a:solidFill>
                        <a:latin typeface="Meiryo UI" panose="020B0604030504040204" pitchFamily="50" charset="-128"/>
                        <a:ea typeface="Meiryo UI" panose="020B0604030504040204" pitchFamily="50" charset="-128"/>
                        <a:cs typeface="Meiryo UI" panose="020B0604030504040204" pitchFamily="50" charset="-128"/>
                      </a:defRPr>
                    </a:pPr>
                    <a:r>
                      <a:rPr lang="ja-JP" altLang="en-US" sz="1800" baseline="0" dirty="0" smtClean="0">
                        <a:latin typeface="Meiryo UI" panose="020B0604030504040204" pitchFamily="50" charset="-128"/>
                        <a:ea typeface="Meiryo UI" panose="020B0604030504040204" pitchFamily="50" charset="-128"/>
                        <a:cs typeface="Meiryo UI" panose="020B0604030504040204" pitchFamily="50" charset="-128"/>
                      </a:rPr>
                      <a:t>スーパー</a:t>
                    </a:r>
                    <a:endParaRPr lang="en-US" altLang="ja-JP" sz="1800" baseline="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defRPr sz="1000" baseline="0">
                        <a:solidFill>
                          <a:srgbClr val="FF0000"/>
                        </a:solidFill>
                        <a:latin typeface="Meiryo UI" panose="020B0604030504040204" pitchFamily="50" charset="-128"/>
                        <a:ea typeface="Meiryo UI" panose="020B0604030504040204" pitchFamily="50" charset="-128"/>
                        <a:cs typeface="Meiryo UI" panose="020B0604030504040204" pitchFamily="50" charset="-128"/>
                      </a:defRPr>
                    </a:pPr>
                    <a:r>
                      <a:rPr lang="ja-JP" altLang="en-US" sz="1800" baseline="0" dirty="0" smtClean="0">
                        <a:latin typeface="Meiryo UI" panose="020B0604030504040204" pitchFamily="50" charset="-128"/>
                        <a:ea typeface="Meiryo UI" panose="020B0604030504040204" pitchFamily="50" charset="-128"/>
                        <a:cs typeface="Meiryo UI" panose="020B0604030504040204" pitchFamily="50" charset="-128"/>
                      </a:rPr>
                      <a:t>公設試</a:t>
                    </a:r>
                    <a:endParaRPr lang="ja-JP" altLang="en-US" sz="1800" dirty="0">
                      <a:latin typeface="HGS創英角ﾎﾟｯﾌﾟ体" pitchFamily="50" charset="-128"/>
                      <a:ea typeface="HGS創英角ﾎﾟｯﾌﾟ体" pitchFamily="50" charset="-128"/>
                    </a:endParaRPr>
                  </a:p>
                </c:rich>
              </c:tx>
              <c:spPr/>
              <c:showLegendKey val="0"/>
              <c:showVal val="0"/>
              <c:showCatName val="0"/>
              <c:showSerName val="1"/>
              <c:showPercent val="0"/>
              <c:showBubbleSize val="0"/>
            </c:dLbl>
            <c:dLbl>
              <c:idx val="1"/>
              <c:layout>
                <c:manualLayout>
                  <c:x val="-1.9527562559627173E-2"/>
                  <c:y val="-7.4334730273295443E-2"/>
                </c:manualLayout>
              </c:layout>
              <c:tx>
                <c:rich>
                  <a:bodyPr/>
                  <a:lstStyle/>
                  <a:p>
                    <a:pPr>
                      <a:lnSpc>
                        <a:spcPts val="1600"/>
                      </a:lnSpc>
                      <a:defRPr sz="1200" baseline="0">
                        <a:latin typeface="Meiryo UI" panose="020B0604030504040204" pitchFamily="50" charset="-128"/>
                        <a:ea typeface="Meiryo UI" panose="020B0604030504040204" pitchFamily="50" charset="-128"/>
                        <a:cs typeface="Meiryo UI" panose="020B0604030504040204" pitchFamily="50" charset="-128"/>
                      </a:defRPr>
                    </a:pPr>
                    <a:r>
                      <a:rPr lang="ja-JP" altLang="en-US" sz="1200" baseline="0">
                        <a:latin typeface="Meiryo UI" panose="020B0604030504040204" pitchFamily="50" charset="-128"/>
                        <a:ea typeface="Meiryo UI" panose="020B0604030504040204" pitchFamily="50" charset="-128"/>
                        <a:cs typeface="Meiryo UI" panose="020B0604030504040204" pitchFamily="50" charset="-128"/>
                      </a:rPr>
                      <a:t>（地独）大阪市立</a:t>
                    </a:r>
                    <a:endParaRPr lang="en-US" altLang="ja-JP" sz="1200" baseline="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defRPr sz="1200" baseline="0">
                        <a:latin typeface="Meiryo UI" panose="020B0604030504040204" pitchFamily="50" charset="-128"/>
                        <a:ea typeface="Meiryo UI" panose="020B0604030504040204" pitchFamily="50" charset="-128"/>
                        <a:cs typeface="Meiryo UI" panose="020B0604030504040204" pitchFamily="50" charset="-128"/>
                      </a:defRPr>
                    </a:pPr>
                    <a:r>
                      <a:rPr lang="ja-JP" altLang="en-US" sz="1200" baseline="0">
                        <a:latin typeface="Meiryo UI" panose="020B0604030504040204" pitchFamily="50" charset="-128"/>
                        <a:ea typeface="Meiryo UI" panose="020B0604030504040204" pitchFamily="50" charset="-128"/>
                        <a:cs typeface="Meiryo UI" panose="020B0604030504040204" pitchFamily="50" charset="-128"/>
                      </a:rPr>
                      <a:t>工業研究所</a:t>
                    </a:r>
                    <a:endParaRPr lang="ja-JP" altLang="en-US" sz="1200"/>
                  </a:p>
                </c:rich>
              </c:tx>
              <c:spPr/>
              <c:showLegendKey val="0"/>
              <c:showVal val="0"/>
              <c:showCatName val="0"/>
              <c:showSerName val="0"/>
              <c:showPercent val="0"/>
              <c:showBubbleSize val="0"/>
            </c:dLbl>
            <c:dLbl>
              <c:idx val="2"/>
              <c:layout>
                <c:manualLayout>
                  <c:x val="-0.25352522664606891"/>
                  <c:y val="-6.4115541888186994E-2"/>
                </c:manualLayout>
              </c:layout>
              <c:tx>
                <c:rich>
                  <a:bodyPr/>
                  <a:lstStyle/>
                  <a:p>
                    <a:pPr>
                      <a:lnSpc>
                        <a:spcPts val="1600"/>
                      </a:lnSpc>
                      <a:defRPr sz="1200" baseline="0">
                        <a:latin typeface="Meiryo UI" panose="020B0604030504040204" pitchFamily="50" charset="-128"/>
                        <a:ea typeface="Meiryo UI" panose="020B0604030504040204" pitchFamily="50" charset="-128"/>
                        <a:cs typeface="Meiryo UI" panose="020B0604030504040204" pitchFamily="50" charset="-128"/>
                      </a:defRPr>
                    </a:pPr>
                    <a:r>
                      <a:rPr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（地独）大阪</a:t>
                    </a:r>
                    <a:r>
                      <a:rPr lang="ja-JP" altLang="en-US" sz="1200" baseline="0" dirty="0">
                        <a:latin typeface="Meiryo UI" panose="020B0604030504040204" pitchFamily="50" charset="-128"/>
                        <a:ea typeface="Meiryo UI" panose="020B0604030504040204" pitchFamily="50" charset="-128"/>
                        <a:cs typeface="Meiryo UI" panose="020B0604030504040204" pitchFamily="50" charset="-128"/>
                      </a:rPr>
                      <a:t>府立</a:t>
                    </a:r>
                    <a:r>
                      <a:rPr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産業</a:t>
                    </a:r>
                    <a:endParaRPr lang="en-US" altLang="ja-JP" sz="1200" baseline="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defRPr sz="1200" baseline="0">
                        <a:latin typeface="Meiryo UI" panose="020B0604030504040204" pitchFamily="50" charset="-128"/>
                        <a:ea typeface="Meiryo UI" panose="020B0604030504040204" pitchFamily="50" charset="-128"/>
                        <a:cs typeface="Meiryo UI" panose="020B0604030504040204" pitchFamily="50" charset="-128"/>
                      </a:defRPr>
                    </a:pPr>
                    <a:r>
                      <a:rPr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技術総合</a:t>
                    </a:r>
                    <a:r>
                      <a:rPr lang="ja-JP" altLang="en-US" sz="1200" baseline="0" dirty="0">
                        <a:latin typeface="Meiryo UI" panose="020B0604030504040204" pitchFamily="50" charset="-128"/>
                        <a:ea typeface="Meiryo UI" panose="020B0604030504040204" pitchFamily="50" charset="-128"/>
                        <a:cs typeface="Meiryo UI" panose="020B0604030504040204" pitchFamily="50" charset="-128"/>
                      </a:rPr>
                      <a:t>研究所</a:t>
                    </a:r>
                    <a:endParaRPr lang="ja-JP" altLang="en-US" sz="1200" dirty="0"/>
                  </a:p>
                </c:rich>
              </c:tx>
              <c:spPr/>
              <c:dLblPos val="r"/>
              <c:showLegendKey val="0"/>
              <c:showVal val="0"/>
              <c:showCatName val="0"/>
              <c:showSerName val="0"/>
              <c:showPercent val="0"/>
              <c:showBubbleSize val="0"/>
            </c:dLbl>
            <c:dLbl>
              <c:idx val="3"/>
              <c:layout>
                <c:manualLayout>
                  <c:x val="-0.23906862087060518"/>
                  <c:y val="3.2581831886919571E-4"/>
                </c:manualLayout>
              </c:layout>
              <c:tx>
                <c:rich>
                  <a:bodyPr/>
                  <a:lstStyle/>
                  <a:p>
                    <a:r>
                      <a:rPr lang="ja-JP" altLang="en-US" sz="1000" baseline="0">
                        <a:latin typeface="Meiryo UI" panose="020B0604030504040204" pitchFamily="50" charset="-128"/>
                        <a:ea typeface="Meiryo UI" panose="020B0604030504040204" pitchFamily="50" charset="-128"/>
                        <a:cs typeface="Meiryo UI" panose="020B0604030504040204" pitchFamily="50" charset="-128"/>
                      </a:rPr>
                      <a:t>（地独）北海道立</a:t>
                    </a:r>
                    <a:endParaRPr lang="en-US" altLang="ja-JP" sz="1000" baseline="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baseline="0">
                        <a:latin typeface="Meiryo UI" panose="020B0604030504040204" pitchFamily="50" charset="-128"/>
                        <a:ea typeface="Meiryo UI" panose="020B0604030504040204" pitchFamily="50" charset="-128"/>
                        <a:cs typeface="Meiryo UI" panose="020B0604030504040204" pitchFamily="50" charset="-128"/>
                      </a:rPr>
                      <a:t>総合研究機構</a:t>
                    </a:r>
                    <a:endParaRPr lang="ja-JP" altLang="en-US" sz="1200"/>
                  </a:p>
                </c:rich>
              </c:tx>
              <c:showLegendKey val="0"/>
              <c:showVal val="0"/>
              <c:showCatName val="0"/>
              <c:showSerName val="0"/>
              <c:showPercent val="0"/>
              <c:showBubbleSize val="0"/>
            </c:dLbl>
            <c:dLbl>
              <c:idx val="4"/>
              <c:layout>
                <c:manualLayout>
                  <c:x val="-0.12856397637795275"/>
                  <c:y val="-0.11140522018081074"/>
                </c:manualLayout>
              </c:layout>
              <c:tx>
                <c:rich>
                  <a:bodyPr/>
                  <a:lstStyle/>
                  <a:p>
                    <a:r>
                      <a:rPr lang="ja-JP" altLang="en-US" sz="1000" baseline="0">
                        <a:latin typeface="Meiryo UI" panose="020B0604030504040204" pitchFamily="50" charset="-128"/>
                        <a:ea typeface="Meiryo UI" panose="020B0604030504040204" pitchFamily="50" charset="-128"/>
                        <a:cs typeface="Meiryo UI" panose="020B0604030504040204" pitchFamily="50" charset="-128"/>
                      </a:rPr>
                      <a:t>（地独）東京都立</a:t>
                    </a:r>
                    <a:endParaRPr lang="en-US" altLang="ja-JP" sz="1000" baseline="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baseline="0">
                        <a:latin typeface="Meiryo UI" panose="020B0604030504040204" pitchFamily="50" charset="-128"/>
                        <a:ea typeface="Meiryo UI" panose="020B0604030504040204" pitchFamily="50" charset="-128"/>
                        <a:cs typeface="Meiryo UI" panose="020B0604030504040204" pitchFamily="50" charset="-128"/>
                      </a:rPr>
                      <a:t>産業技術研究センター</a:t>
                    </a:r>
                    <a:endParaRPr lang="ja-JP" altLang="en-US" sz="1200"/>
                  </a:p>
                </c:rich>
              </c:tx>
              <c:dLblPos val="r"/>
              <c:showLegendKey val="0"/>
              <c:showVal val="0"/>
              <c:showCatName val="0"/>
              <c:showSerName val="0"/>
              <c:showPercent val="0"/>
              <c:showBubbleSize val="0"/>
            </c:dLbl>
            <c:dLbl>
              <c:idx val="5"/>
              <c:layout>
                <c:manualLayout>
                  <c:x val="-3.70993179620554E-2"/>
                  <c:y val="9.2234934394407248E-2"/>
                </c:manualLayout>
              </c:layout>
              <c:tx>
                <c:rich>
                  <a:bodyPr/>
                  <a:lstStyle/>
                  <a:p>
                    <a:r>
                      <a:rPr lang="ja-JP" altLang="en-US" sz="1000" baseline="0" dirty="0">
                        <a:latin typeface="Meiryo UI" panose="020B0604030504040204" pitchFamily="50" charset="-128"/>
                        <a:ea typeface="Meiryo UI" panose="020B0604030504040204" pitchFamily="50" charset="-128"/>
                        <a:cs typeface="Meiryo UI" panose="020B0604030504040204" pitchFamily="50" charset="-128"/>
                      </a:rPr>
                      <a:t>（地独）鳥取県</a:t>
                    </a:r>
                    <a:endParaRPr lang="en-US" altLang="ja-JP" sz="1000" baseline="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baseline="0" dirty="0">
                        <a:latin typeface="Meiryo UI" panose="020B0604030504040204" pitchFamily="50" charset="-128"/>
                        <a:ea typeface="Meiryo UI" panose="020B0604030504040204" pitchFamily="50" charset="-128"/>
                        <a:cs typeface="Meiryo UI" panose="020B0604030504040204" pitchFamily="50" charset="-128"/>
                      </a:rPr>
                      <a:t>産業技術センター</a:t>
                    </a:r>
                    <a:endParaRPr lang="ja-JP" altLang="en-US" sz="1200" dirty="0"/>
                  </a:p>
                </c:rich>
              </c:tx>
              <c:showLegendKey val="0"/>
              <c:showVal val="0"/>
              <c:showCatName val="0"/>
              <c:showSerName val="0"/>
              <c:showPercent val="0"/>
              <c:showBubbleSize val="0"/>
            </c:dLbl>
            <c:dLbl>
              <c:idx val="6"/>
              <c:layout>
                <c:manualLayout>
                  <c:x val="-1.4886124812249931E-2"/>
                  <c:y val="1.4279722635430356E-2"/>
                </c:manualLayout>
              </c:layout>
              <c:tx>
                <c:rich>
                  <a:bodyPr/>
                  <a:lstStyle/>
                  <a:p>
                    <a:r>
                      <a:rPr lang="ja-JP" altLang="en-US" sz="1000" baseline="0">
                        <a:latin typeface="Meiryo UI" panose="020B0604030504040204" pitchFamily="50" charset="-128"/>
                        <a:ea typeface="Meiryo UI" panose="020B0604030504040204" pitchFamily="50" charset="-128"/>
                        <a:cs typeface="Meiryo UI" panose="020B0604030504040204" pitchFamily="50" charset="-128"/>
                      </a:rPr>
                      <a:t>（地独）岩手県</a:t>
                    </a:r>
                    <a:endParaRPr lang="en-US" altLang="ja-JP" sz="1000" baseline="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baseline="0">
                        <a:latin typeface="Meiryo UI" panose="020B0604030504040204" pitchFamily="50" charset="-128"/>
                        <a:ea typeface="Meiryo UI" panose="020B0604030504040204" pitchFamily="50" charset="-128"/>
                        <a:cs typeface="Meiryo UI" panose="020B0604030504040204" pitchFamily="50" charset="-128"/>
                      </a:rPr>
                      <a:t>工業技術センター</a:t>
                    </a:r>
                    <a:endParaRPr lang="ja-JP" altLang="en-US" sz="1200"/>
                  </a:p>
                </c:rich>
              </c:tx>
              <c:showLegendKey val="0"/>
              <c:showVal val="0"/>
              <c:showCatName val="0"/>
              <c:showSerName val="0"/>
              <c:showPercent val="0"/>
              <c:showBubbleSize val="0"/>
            </c:dLbl>
            <c:dLbl>
              <c:idx val="7"/>
              <c:layout>
                <c:manualLayout>
                  <c:x val="-0.1215660910154428"/>
                  <c:y val="8.4198916357038509E-2"/>
                </c:manualLayout>
              </c:layout>
              <c:tx>
                <c:rich>
                  <a:bodyPr/>
                  <a:lstStyle/>
                  <a:p>
                    <a:r>
                      <a:rPr lang="ja-JP" altLang="en-US" sz="1000" baseline="0">
                        <a:latin typeface="Meiryo UI" panose="020B0604030504040204" pitchFamily="50" charset="-128"/>
                        <a:ea typeface="Meiryo UI" panose="020B0604030504040204" pitchFamily="50" charset="-128"/>
                        <a:cs typeface="Meiryo UI" panose="020B0604030504040204" pitchFamily="50" charset="-128"/>
                      </a:rPr>
                      <a:t>（地独）山口県</a:t>
                    </a:r>
                    <a:endParaRPr lang="en-US" altLang="ja-JP" sz="1000" baseline="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baseline="0">
                        <a:latin typeface="Meiryo UI" panose="020B0604030504040204" pitchFamily="50" charset="-128"/>
                        <a:ea typeface="Meiryo UI" panose="020B0604030504040204" pitchFamily="50" charset="-128"/>
                        <a:cs typeface="Meiryo UI" panose="020B0604030504040204" pitchFamily="50" charset="-128"/>
                      </a:rPr>
                      <a:t>産業技術センター</a:t>
                    </a:r>
                    <a:endParaRPr lang="ja-JP" altLang="en-US" sz="1200"/>
                  </a:p>
                </c:rich>
              </c:tx>
              <c:dLblPos val="r"/>
              <c:showLegendKey val="0"/>
              <c:showVal val="0"/>
              <c:showCatName val="0"/>
              <c:showSerName val="0"/>
              <c:showPercent val="0"/>
              <c:showBubbleSize val="0"/>
            </c:dLbl>
            <c:dLbl>
              <c:idx val="8"/>
              <c:layout>
                <c:manualLayout>
                  <c:x val="-0.10496787221533477"/>
                  <c:y val="-0.10388080260954834"/>
                </c:manualLayout>
              </c:layout>
              <c:tx>
                <c:rich>
                  <a:bodyPr/>
                  <a:lstStyle/>
                  <a:p>
                    <a:r>
                      <a:rPr lang="ja-JP" altLang="en-US" sz="1000" baseline="0">
                        <a:latin typeface="Meiryo UI" panose="020B0604030504040204" pitchFamily="50" charset="-128"/>
                        <a:ea typeface="Meiryo UI" panose="020B0604030504040204" pitchFamily="50" charset="-128"/>
                        <a:cs typeface="Meiryo UI" panose="020B0604030504040204" pitchFamily="50" charset="-128"/>
                      </a:rPr>
                      <a:t>（地独）青森県</a:t>
                    </a:r>
                    <a:endParaRPr lang="en-US" altLang="ja-JP" sz="1000" baseline="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baseline="0">
                        <a:latin typeface="Meiryo UI" panose="020B0604030504040204" pitchFamily="50" charset="-128"/>
                        <a:ea typeface="Meiryo UI" panose="020B0604030504040204" pitchFamily="50" charset="-128"/>
                        <a:cs typeface="Meiryo UI" panose="020B0604030504040204" pitchFamily="50" charset="-128"/>
                      </a:rPr>
                      <a:t>産業技術センター</a:t>
                    </a:r>
                    <a:endParaRPr lang="ja-JP" altLang="en-US" sz="1200"/>
                  </a:p>
                </c:rich>
              </c:tx>
              <c:dLblPos val="r"/>
              <c:showLegendKey val="0"/>
              <c:showVal val="0"/>
              <c:showCatName val="0"/>
              <c:showSerName val="0"/>
              <c:showPercent val="0"/>
              <c:showBubbleSize val="0"/>
            </c:dLbl>
            <c:dLbl>
              <c:idx val="9"/>
              <c:tx>
                <c:rich>
                  <a:bodyPr/>
                  <a:lstStyle/>
                  <a:p>
                    <a:r>
                      <a:rPr lang="ja-JP" altLang="en-US" sz="1000" baseline="0">
                        <a:latin typeface="Meiryo UI" panose="020B0604030504040204" pitchFamily="50" charset="-128"/>
                        <a:ea typeface="Meiryo UI" panose="020B0604030504040204" pitchFamily="50" charset="-128"/>
                        <a:cs typeface="Meiryo UI" panose="020B0604030504040204" pitchFamily="50" charset="-128"/>
                      </a:rPr>
                      <a:t>大阪府立大学</a:t>
                    </a:r>
                    <a:endParaRPr lang="ja-JP" altLang="en-US"/>
                  </a:p>
                </c:rich>
              </c:tx>
              <c:showLegendKey val="0"/>
              <c:showVal val="0"/>
              <c:showCatName val="0"/>
              <c:showSerName val="0"/>
              <c:showPercent val="0"/>
              <c:showBubbleSize val="0"/>
            </c:dLbl>
            <c:dLbl>
              <c:idx val="10"/>
              <c:layout>
                <c:manualLayout>
                  <c:x val="-2.1563342318059366E-2"/>
                  <c:y val="-9.1559370529327791E-2"/>
                </c:manualLayout>
              </c:layout>
              <c:tx>
                <c:rich>
                  <a:bodyPr/>
                  <a:lstStyle/>
                  <a:p>
                    <a:r>
                      <a:rPr lang="ja-JP" altLang="en-US" sz="1000" baseline="0">
                        <a:latin typeface="Meiryo UI" panose="020B0604030504040204" pitchFamily="50" charset="-128"/>
                        <a:ea typeface="Meiryo UI" panose="020B0604030504040204" pitchFamily="50" charset="-128"/>
                        <a:cs typeface="Meiryo UI" panose="020B0604030504040204" pitchFamily="50" charset="-128"/>
                      </a:rPr>
                      <a:t>大阪市立大学</a:t>
                    </a:r>
                    <a:endParaRPr lang="ja-JP" altLang="en-US"/>
                  </a:p>
                </c:rich>
              </c:tx>
              <c:dLblPos val="r"/>
              <c:showLegendKey val="0"/>
              <c:showVal val="0"/>
              <c:showCatName val="0"/>
              <c:showSerName val="0"/>
              <c:showPercent val="0"/>
              <c:showBubbleSize val="0"/>
            </c:dLbl>
            <c:dLbl>
              <c:idx val="11"/>
              <c:layout>
                <c:manualLayout>
                  <c:x val="-0.13477088948787083"/>
                  <c:y val="-9.155937052932768E-2"/>
                </c:manualLayout>
              </c:layout>
              <c:tx>
                <c:rich>
                  <a:bodyPr/>
                  <a:lstStyle/>
                  <a:p>
                    <a:r>
                      <a:rPr lang="ja-JP" altLang="en-US" sz="1000" baseline="0">
                        <a:latin typeface="Meiryo UI" panose="020B0604030504040204" pitchFamily="50" charset="-128"/>
                        <a:ea typeface="Meiryo UI" panose="020B0604030504040204" pitchFamily="50" charset="-128"/>
                        <a:cs typeface="Meiryo UI" panose="020B0604030504040204" pitchFamily="50" charset="-128"/>
                      </a:rPr>
                      <a:t>福井県工業技術センター</a:t>
                    </a:r>
                    <a:endParaRPr lang="ja-JP" altLang="en-US"/>
                  </a:p>
                </c:rich>
              </c:tx>
              <c:dLblPos val="r"/>
              <c:showLegendKey val="0"/>
              <c:showVal val="0"/>
              <c:showCatName val="0"/>
              <c:showSerName val="0"/>
              <c:showPercent val="0"/>
              <c:showBubbleSize val="0"/>
            </c:dLbl>
            <c:txPr>
              <a:bodyPr/>
              <a:lstStyle/>
              <a:p>
                <a:pPr>
                  <a:lnSpc>
                    <a:spcPts val="1400"/>
                  </a:lnSpc>
                  <a:defRPr sz="1000" baseline="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0"/>
            <c:showCatName val="0"/>
            <c:showSerName val="1"/>
            <c:showPercent val="0"/>
            <c:showBubbleSize val="0"/>
            <c:showLeaderLines val="0"/>
          </c:dLbls>
          <c:xVal>
            <c:numRef>
              <c:f>'Sheet3 (2)'!$B$2:$B$10</c:f>
              <c:numCache>
                <c:formatCode>General</c:formatCode>
                <c:ptCount val="9"/>
                <c:pt idx="0">
                  <c:v>85.78</c:v>
                </c:pt>
                <c:pt idx="1">
                  <c:v>85.78</c:v>
                </c:pt>
                <c:pt idx="2">
                  <c:v>84.11999999999999</c:v>
                </c:pt>
                <c:pt idx="3">
                  <c:v>79.33</c:v>
                </c:pt>
                <c:pt idx="4">
                  <c:v>67.42</c:v>
                </c:pt>
                <c:pt idx="5">
                  <c:v>70.679999999999993</c:v>
                </c:pt>
                <c:pt idx="6">
                  <c:v>78.239999999999995</c:v>
                </c:pt>
                <c:pt idx="7">
                  <c:v>68.27</c:v>
                </c:pt>
                <c:pt idx="8">
                  <c:v>72.290000000000006</c:v>
                </c:pt>
              </c:numCache>
            </c:numRef>
          </c:xVal>
          <c:yVal>
            <c:numRef>
              <c:f>'Sheet3 (2)'!$C$2:$C$10</c:f>
              <c:numCache>
                <c:formatCode>General</c:formatCode>
                <c:ptCount val="9"/>
                <c:pt idx="0">
                  <c:v>1416.2300000000005</c:v>
                </c:pt>
                <c:pt idx="1">
                  <c:v>705.08999999999992</c:v>
                </c:pt>
                <c:pt idx="2">
                  <c:v>715.72</c:v>
                </c:pt>
                <c:pt idx="3">
                  <c:v>555.54000000000008</c:v>
                </c:pt>
                <c:pt idx="4">
                  <c:v>221.04999999999995</c:v>
                </c:pt>
                <c:pt idx="5">
                  <c:v>132.46</c:v>
                </c:pt>
                <c:pt idx="6">
                  <c:v>191.64000000000001</c:v>
                </c:pt>
                <c:pt idx="7">
                  <c:v>117.10999999999999</c:v>
                </c:pt>
                <c:pt idx="8">
                  <c:v>109.89</c:v>
                </c:pt>
              </c:numCache>
            </c:numRef>
          </c:yVal>
          <c:bubbleSize>
            <c:numRef>
              <c:f>'Sheet3 (2)'!$D$2:$D$10</c:f>
              <c:numCache>
                <c:formatCode>General</c:formatCode>
                <c:ptCount val="9"/>
                <c:pt idx="0">
                  <c:v>388</c:v>
                </c:pt>
                <c:pt idx="1">
                  <c:v>208</c:v>
                </c:pt>
                <c:pt idx="2">
                  <c:v>181</c:v>
                </c:pt>
                <c:pt idx="3">
                  <c:v>214</c:v>
                </c:pt>
                <c:pt idx="4">
                  <c:v>173</c:v>
                </c:pt>
                <c:pt idx="5">
                  <c:v>101</c:v>
                </c:pt>
                <c:pt idx="6">
                  <c:v>88</c:v>
                </c:pt>
                <c:pt idx="7">
                  <c:v>59</c:v>
                </c:pt>
                <c:pt idx="8">
                  <c:v>35</c:v>
                </c:pt>
              </c:numCache>
            </c:numRef>
          </c:bubbleSize>
          <c:bubble3D val="0"/>
        </c:ser>
        <c:dLbls>
          <c:showLegendKey val="0"/>
          <c:showVal val="0"/>
          <c:showCatName val="0"/>
          <c:showSerName val="0"/>
          <c:showPercent val="0"/>
          <c:showBubbleSize val="0"/>
        </c:dLbls>
        <c:bubbleScale val="100"/>
        <c:showNegBubbles val="0"/>
        <c:axId val="237387072"/>
        <c:axId val="208388096"/>
      </c:bubbleChart>
      <c:valAx>
        <c:axId val="237387072"/>
        <c:scaling>
          <c:orientation val="minMax"/>
          <c:max val="90"/>
          <c:min val="65"/>
        </c:scaling>
        <c:delete val="0"/>
        <c:axPos val="b"/>
        <c:title>
          <c:tx>
            <c:rich>
              <a:bodyPr/>
              <a:lstStyle/>
              <a:p>
                <a:pPr>
                  <a:defRPr sz="1200" baseline="0">
                    <a:latin typeface="Meiryo UI" panose="020B0604030504040204" pitchFamily="50" charset="-128"/>
                    <a:ea typeface="Meiryo UI" panose="020B0604030504040204" pitchFamily="50" charset="-128"/>
                    <a:cs typeface="Meiryo UI" panose="020B0604030504040204" pitchFamily="50" charset="-128"/>
                  </a:defRPr>
                </a:pPr>
                <a:r>
                  <a:rPr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パテントスコア機関別最高値（個別特許の強さ）</a:t>
                </a:r>
                <a:endParaRPr lang="ja-JP" altLang="en-US" sz="1200" baseline="0" dirty="0">
                  <a:latin typeface="Meiryo UI" panose="020B0604030504040204" pitchFamily="50" charset="-128"/>
                  <a:ea typeface="Meiryo UI" panose="020B0604030504040204" pitchFamily="50" charset="-128"/>
                  <a:cs typeface="Meiryo UI" panose="020B0604030504040204" pitchFamily="50" charset="-128"/>
                </a:endParaRPr>
              </a:p>
            </c:rich>
          </c:tx>
          <c:layout>
            <c:manualLayout>
              <c:xMode val="edge"/>
              <c:yMode val="edge"/>
              <c:x val="0.36636165791776037"/>
              <c:y val="0.86851851851851869"/>
            </c:manualLayout>
          </c:layout>
          <c:overlay val="0"/>
        </c:title>
        <c:numFmt formatCode="General" sourceLinked="1"/>
        <c:majorTickMark val="out"/>
        <c:minorTickMark val="none"/>
        <c:tickLblPos val="nextTo"/>
        <c:spPr>
          <a:ln>
            <a:solidFill>
              <a:sysClr val="windowText" lastClr="000000"/>
            </a:solidFill>
          </a:ln>
        </c:spPr>
        <c:txPr>
          <a:bodyPr rot="0" vert="horz"/>
          <a:lstStyle/>
          <a:p>
            <a:pPr>
              <a:defRPr sz="1200"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208388096"/>
        <c:crosses val="autoZero"/>
        <c:crossBetween val="midCat"/>
        <c:majorUnit val="5"/>
      </c:valAx>
      <c:valAx>
        <c:axId val="208388096"/>
        <c:scaling>
          <c:orientation val="minMax"/>
          <c:max val="1700"/>
          <c:min val="0"/>
        </c:scaling>
        <c:delete val="0"/>
        <c:axPos val="l"/>
        <c:title>
          <c:tx>
            <c:rich>
              <a:bodyPr rot="0" vert="eaVert"/>
              <a:lstStyle/>
              <a:p>
                <a:pPr>
                  <a:defRPr sz="1200" kern="0" baseline="0">
                    <a:latin typeface="メイリオ" panose="020B0604030504040204" pitchFamily="50" charset="-128"/>
                    <a:ea typeface="メイリオ" panose="020B0604030504040204" pitchFamily="50" charset="-128"/>
                    <a:cs typeface="メイリオ" panose="020B0604030504040204" pitchFamily="50" charset="-128"/>
                  </a:defRPr>
                </a:pPr>
                <a:r>
                  <a:rPr lang="ja-JP" altLang="ja-JP" sz="1200" b="1" i="0" kern="0" baseline="0" dirty="0" smtClean="0">
                    <a:latin typeface="メイリオ" panose="020B0604030504040204" pitchFamily="50" charset="-128"/>
                    <a:ea typeface="メイリオ" panose="020B0604030504040204" pitchFamily="50" charset="-128"/>
                    <a:cs typeface="メイリオ" panose="020B0604030504040204" pitchFamily="50" charset="-128"/>
                  </a:rPr>
                  <a:t>パテントスコア機関別合計（総合的な強さ）</a:t>
                </a:r>
                <a:endParaRPr lang="ja-JP" altLang="ja-JP" sz="1200" kern="0" baseline="0" dirty="0">
                  <a:latin typeface="メイリオ" panose="020B0604030504040204" pitchFamily="50" charset="-128"/>
                  <a:ea typeface="メイリオ" panose="020B0604030504040204" pitchFamily="50" charset="-128"/>
                  <a:cs typeface="メイリオ" panose="020B0604030504040204" pitchFamily="50" charset="-128"/>
                </a:endParaRPr>
              </a:p>
            </c:rich>
          </c:tx>
          <c:layout>
            <c:manualLayout>
              <c:xMode val="edge"/>
              <c:yMode val="edge"/>
              <c:x val="0"/>
              <c:y val="0.107438330075845"/>
            </c:manualLayout>
          </c:layout>
          <c:overlay val="0"/>
        </c:title>
        <c:numFmt formatCode="#,##0_);[Red]\(#,##0\)" sourceLinked="0"/>
        <c:majorTickMark val="out"/>
        <c:minorTickMark val="none"/>
        <c:tickLblPos val="nextTo"/>
        <c:spPr>
          <a:ln>
            <a:solidFill>
              <a:schemeClr val="tx1"/>
            </a:solidFill>
          </a:ln>
        </c:spPr>
        <c:txPr>
          <a:bodyPr/>
          <a:lstStyle/>
          <a:p>
            <a:pPr>
              <a:defRPr sz="1200" baseline="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237387072"/>
        <c:crosses val="autoZero"/>
        <c:crossBetween val="midCat"/>
        <c:majorUnit val="500"/>
      </c:valAx>
    </c:plotArea>
    <c:plotVisOnly val="1"/>
    <c:dispBlanksAs val="gap"/>
    <c:showDLblsOverMax val="0"/>
  </c:chart>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baseline="0">
                <a:latin typeface="Meiryo UI" panose="020B0604030504040204" pitchFamily="50" charset="-128"/>
                <a:ea typeface="Meiryo UI" panose="020B0604030504040204" pitchFamily="50" charset="-128"/>
                <a:cs typeface="Meiryo UI" panose="020B0604030504040204" pitchFamily="50" charset="-128"/>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研究員一人当たり</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の自主研究</a:t>
            </a:r>
            <a:r>
              <a:rPr lang="ja-JP" altLang="en-US" dirty="0">
                <a:latin typeface="Meiryo UI" panose="020B0604030504040204" pitchFamily="50" charset="-128"/>
                <a:ea typeface="Meiryo UI" panose="020B0604030504040204" pitchFamily="50" charset="-128"/>
                <a:cs typeface="Meiryo UI" panose="020B0604030504040204" pitchFamily="50" charset="-128"/>
              </a:rPr>
              <a:t>テーマ数（件</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人）</a:t>
            </a:r>
          </a:p>
        </c:rich>
      </c:tx>
      <c:layout/>
      <c:overlay val="0"/>
    </c:title>
    <c:autoTitleDeleted val="0"/>
    <c:plotArea>
      <c:layout>
        <c:manualLayout>
          <c:layoutTarget val="inner"/>
          <c:xMode val="edge"/>
          <c:yMode val="edge"/>
          <c:x val="4.840061073209434E-2"/>
          <c:y val="0.11612121212121213"/>
          <c:w val="0.90319877853581132"/>
          <c:h val="0.82659497865797082"/>
        </c:manualLayout>
      </c:layout>
      <c:barChart>
        <c:barDir val="bar"/>
        <c:grouping val="clustered"/>
        <c:varyColors val="0"/>
        <c:ser>
          <c:idx val="0"/>
          <c:order val="0"/>
          <c:tx>
            <c:strRef>
              <c:f>自主研究テーマH26!$A$3</c:f>
              <c:strCache>
                <c:ptCount val="1"/>
                <c:pt idx="0">
                  <c:v>研究員一人当たりの自主研究テーマ数（件/人）</c:v>
                </c:pt>
              </c:strCache>
            </c:strRef>
          </c:tx>
          <c:spPr>
            <a:solidFill>
              <a:schemeClr val="bg1"/>
            </a:solidFill>
            <a:ln w="38100">
              <a:solidFill>
                <a:schemeClr val="tx2"/>
              </a:solidFill>
            </a:ln>
          </c:spPr>
          <c:invertIfNegative val="0"/>
          <c:dPt>
            <c:idx val="0"/>
            <c:invertIfNegative val="0"/>
            <c:bubble3D val="0"/>
          </c:dPt>
          <c:dPt>
            <c:idx val="1"/>
            <c:invertIfNegative val="0"/>
            <c:bubble3D val="0"/>
          </c:dPt>
          <c:dPt>
            <c:idx val="2"/>
            <c:invertIfNegative val="0"/>
            <c:bubble3D val="0"/>
            <c:spPr>
              <a:solidFill>
                <a:schemeClr val="tx2"/>
              </a:solidFill>
              <a:ln w="38100">
                <a:solidFill>
                  <a:schemeClr val="tx2"/>
                </a:solidFill>
              </a:ln>
            </c:spPr>
          </c:dPt>
          <c:dPt>
            <c:idx val="3"/>
            <c:invertIfNegative val="0"/>
            <c:bubble3D val="0"/>
          </c:dPt>
          <c:dPt>
            <c:idx val="4"/>
            <c:invertIfNegative val="0"/>
            <c:bubble3D val="0"/>
          </c:dPt>
          <c:dPt>
            <c:idx val="5"/>
            <c:invertIfNegative val="0"/>
            <c:bubble3D val="0"/>
          </c:dPt>
          <c:dPt>
            <c:idx val="6"/>
            <c:invertIfNegative val="0"/>
            <c:bubble3D val="0"/>
            <c:spPr>
              <a:solidFill>
                <a:schemeClr val="tx2"/>
              </a:solidFill>
              <a:ln w="38100">
                <a:solidFill>
                  <a:schemeClr val="tx2"/>
                </a:solidFill>
              </a:ln>
            </c:spPr>
          </c:dPt>
          <c:dLbls>
            <c:dLbl>
              <c:idx val="0"/>
              <c:layout>
                <c:manualLayout>
                  <c:x val="3.5914702581369251E-2"/>
                  <c:y val="0"/>
                </c:manualLayout>
              </c:layout>
              <c:showLegendKey val="0"/>
              <c:showVal val="1"/>
              <c:showCatName val="0"/>
              <c:showSerName val="0"/>
              <c:showPercent val="0"/>
              <c:showBubbleSize val="0"/>
            </c:dLbl>
            <c:dLbl>
              <c:idx val="1"/>
              <c:layout>
                <c:manualLayout>
                  <c:x val="3.1425364758698095E-2"/>
                  <c:y val="9.8864143452129338E-17"/>
                </c:manualLayout>
              </c:layout>
              <c:showLegendKey val="0"/>
              <c:showVal val="1"/>
              <c:showCatName val="0"/>
              <c:showSerName val="0"/>
              <c:showPercent val="0"/>
              <c:showBubbleSize val="0"/>
            </c:dLbl>
            <c:dLbl>
              <c:idx val="2"/>
              <c:layout>
                <c:manualLayout>
                  <c:x val="4.4842496621138525E-2"/>
                  <c:y val="0"/>
                </c:manualLayout>
              </c:layout>
              <c:spPr/>
              <c:txPr>
                <a:bodyPr/>
                <a:lstStyle/>
                <a:p>
                  <a:pPr>
                    <a:defRPr b="1">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dLbl>
            <c:dLbl>
              <c:idx val="3"/>
              <c:layout>
                <c:manualLayout>
                  <c:x val="2.4001033262757796E-2"/>
                  <c:y val="-2.6936026936026937E-3"/>
                </c:manualLayout>
              </c:layout>
              <c:showLegendKey val="0"/>
              <c:showVal val="1"/>
              <c:showCatName val="0"/>
              <c:showSerName val="0"/>
              <c:showPercent val="0"/>
              <c:showBubbleSize val="0"/>
            </c:dLbl>
            <c:dLbl>
              <c:idx val="4"/>
              <c:layout>
                <c:manualLayout>
                  <c:x val="4.4498936754171103E-2"/>
                  <c:y val="-2.1209470028367667E-7"/>
                </c:manualLayout>
              </c:layout>
              <c:showLegendKey val="0"/>
              <c:showVal val="1"/>
              <c:showCatName val="0"/>
              <c:showSerName val="0"/>
              <c:showPercent val="0"/>
              <c:showBubbleSize val="0"/>
            </c:dLbl>
            <c:dLbl>
              <c:idx val="5"/>
              <c:layout>
                <c:manualLayout>
                  <c:x val="4.0404040404040407E-2"/>
                  <c:y val="0"/>
                </c:manualLayout>
              </c:layout>
              <c:showLegendKey val="0"/>
              <c:showVal val="1"/>
              <c:showCatName val="0"/>
              <c:showSerName val="0"/>
              <c:showPercent val="0"/>
              <c:showBubbleSize val="0"/>
            </c:dLbl>
            <c:dLbl>
              <c:idx val="6"/>
              <c:layout>
                <c:manualLayout>
                  <c:x val="4.884004884004884E-2"/>
                  <c:y val="0"/>
                </c:manualLayout>
              </c:layout>
              <c:spPr/>
              <c:txPr>
                <a:bodyPr/>
                <a:lstStyle/>
                <a:p>
                  <a:pPr>
                    <a:defRPr b="1">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dLbl>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dLbls>
          <c:cat>
            <c:strRef>
              <c:f>自主研究テーマH26!$B$1:$H$1</c:f>
              <c:strCache>
                <c:ptCount val="7"/>
                <c:pt idx="0">
                  <c:v>名古屋市</c:v>
                </c:pt>
                <c:pt idx="1">
                  <c:v>京都市</c:v>
                </c:pt>
                <c:pt idx="2">
                  <c:v>市 市工研</c:v>
                </c:pt>
                <c:pt idx="3">
                  <c:v>東京都</c:v>
                </c:pt>
                <c:pt idx="4">
                  <c:v>愛知県</c:v>
                </c:pt>
                <c:pt idx="5">
                  <c:v>京都府</c:v>
                </c:pt>
                <c:pt idx="6">
                  <c:v>府 産技研</c:v>
                </c:pt>
              </c:strCache>
            </c:strRef>
          </c:cat>
          <c:val>
            <c:numRef>
              <c:f>自主研究テーマH26!$B$3:$H$3</c:f>
              <c:numCache>
                <c:formatCode>#,##0.00_ </c:formatCode>
                <c:ptCount val="7"/>
                <c:pt idx="0">
                  <c:v>0.15</c:v>
                </c:pt>
                <c:pt idx="1">
                  <c:v>0.17241379310344829</c:v>
                </c:pt>
                <c:pt idx="2">
                  <c:v>1.1645569620253164</c:v>
                </c:pt>
                <c:pt idx="3">
                  <c:v>0.51200000000000001</c:v>
                </c:pt>
                <c:pt idx="4">
                  <c:v>0.36021505376344087</c:v>
                </c:pt>
                <c:pt idx="5">
                  <c:v>0.34375</c:v>
                </c:pt>
                <c:pt idx="6">
                  <c:v>0.38709677419354838</c:v>
                </c:pt>
              </c:numCache>
            </c:numRef>
          </c:val>
        </c:ser>
        <c:dLbls>
          <c:showLegendKey val="0"/>
          <c:showVal val="0"/>
          <c:showCatName val="0"/>
          <c:showSerName val="0"/>
          <c:showPercent val="0"/>
          <c:showBubbleSize val="0"/>
        </c:dLbls>
        <c:gapWidth val="150"/>
        <c:axId val="38511104"/>
        <c:axId val="39278784"/>
      </c:barChart>
      <c:catAx>
        <c:axId val="38511104"/>
        <c:scaling>
          <c:orientation val="minMax"/>
        </c:scaling>
        <c:delete val="1"/>
        <c:axPos val="l"/>
        <c:majorTickMark val="out"/>
        <c:minorTickMark val="none"/>
        <c:tickLblPos val="nextTo"/>
        <c:crossAx val="39278784"/>
        <c:crosses val="autoZero"/>
        <c:auto val="1"/>
        <c:lblAlgn val="ctr"/>
        <c:lblOffset val="100"/>
        <c:noMultiLvlLbl val="0"/>
      </c:catAx>
      <c:valAx>
        <c:axId val="39278784"/>
        <c:scaling>
          <c:orientation val="minMax"/>
        </c:scaling>
        <c:delete val="0"/>
        <c:axPos val="b"/>
        <c:majorGridlines/>
        <c:numFmt formatCode="#,##0.0_ " sourceLinked="0"/>
        <c:majorTickMark val="out"/>
        <c:minorTickMark val="none"/>
        <c:tickLblPos val="nextTo"/>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38511104"/>
        <c:crosses val="autoZero"/>
        <c:crossBetween val="between"/>
      </c:valAx>
    </c:plotArea>
    <c:plotVisOnly val="1"/>
    <c:dispBlanksAs val="gap"/>
    <c:showDLblsOverMax val="0"/>
  </c:chart>
  <c:spPr>
    <a:noFill/>
    <a:ln>
      <a:no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r>
              <a:rPr lang="ja-JP" altLang="en-US" sz="1200">
                <a:latin typeface="Meiryo UI" panose="020B0604030504040204" pitchFamily="50" charset="-128"/>
                <a:ea typeface="Meiryo UI" panose="020B0604030504040204" pitchFamily="50" charset="-128"/>
                <a:cs typeface="Meiryo UI" panose="020B0604030504040204" pitchFamily="50" charset="-128"/>
              </a:rPr>
              <a:t>研究員の学位（博士号）取得割合</a:t>
            </a:r>
          </a:p>
        </c:rich>
      </c:tx>
      <c:layout>
        <c:manualLayout>
          <c:xMode val="edge"/>
          <c:yMode val="edge"/>
          <c:x val="0.32836360436060713"/>
          <c:y val="3.2425538045619991E-2"/>
        </c:manualLayout>
      </c:layout>
      <c:overlay val="0"/>
    </c:title>
    <c:autoTitleDeleted val="0"/>
    <c:plotArea>
      <c:layout>
        <c:manualLayout>
          <c:layoutTarget val="inner"/>
          <c:xMode val="edge"/>
          <c:yMode val="edge"/>
          <c:x val="3.353981019810922E-2"/>
          <c:y val="0.10711906709097303"/>
          <c:w val="0.92210892634772013"/>
          <c:h val="0.8302761098846152"/>
        </c:manualLayout>
      </c:layout>
      <c:barChart>
        <c:barDir val="bar"/>
        <c:grouping val="clustered"/>
        <c:varyColors val="0"/>
        <c:ser>
          <c:idx val="0"/>
          <c:order val="0"/>
          <c:tx>
            <c:strRef>
              <c:f>学位取得H26!$A$2</c:f>
              <c:strCache>
                <c:ptCount val="1"/>
                <c:pt idx="0">
                  <c:v>研究員の学位取得割合</c:v>
                </c:pt>
              </c:strCache>
            </c:strRef>
          </c:tx>
          <c:spPr>
            <a:solidFill>
              <a:schemeClr val="bg1"/>
            </a:solidFill>
            <a:ln w="38100">
              <a:solidFill>
                <a:schemeClr val="tx2"/>
              </a:solidFill>
            </a:ln>
          </c:spPr>
          <c:invertIfNegative val="0"/>
          <c:dPt>
            <c:idx val="0"/>
            <c:invertIfNegative val="0"/>
            <c:bubble3D val="0"/>
          </c:dPt>
          <c:dPt>
            <c:idx val="1"/>
            <c:invertIfNegative val="0"/>
            <c:bubble3D val="0"/>
          </c:dPt>
          <c:dPt>
            <c:idx val="2"/>
            <c:invertIfNegative val="0"/>
            <c:bubble3D val="0"/>
            <c:spPr>
              <a:solidFill>
                <a:schemeClr val="tx2"/>
              </a:solidFill>
              <a:ln w="38100">
                <a:solidFill>
                  <a:schemeClr val="tx2"/>
                </a:solidFill>
              </a:ln>
            </c:spPr>
          </c:dPt>
          <c:dPt>
            <c:idx val="3"/>
            <c:invertIfNegative val="0"/>
            <c:bubble3D val="0"/>
          </c:dPt>
          <c:dPt>
            <c:idx val="4"/>
            <c:invertIfNegative val="0"/>
            <c:bubble3D val="0"/>
          </c:dPt>
          <c:dPt>
            <c:idx val="5"/>
            <c:invertIfNegative val="0"/>
            <c:bubble3D val="0"/>
          </c:dPt>
          <c:dPt>
            <c:idx val="6"/>
            <c:invertIfNegative val="0"/>
            <c:bubble3D val="0"/>
            <c:spPr>
              <a:solidFill>
                <a:schemeClr val="tx2"/>
              </a:solidFill>
              <a:ln w="38100">
                <a:solidFill>
                  <a:schemeClr val="tx2"/>
                </a:solidFill>
              </a:ln>
            </c:spPr>
          </c:dPt>
          <c:dLbls>
            <c:dLbl>
              <c:idx val="0"/>
              <c:layout>
                <c:manualLayout>
                  <c:x val="1.2301700233208366E-2"/>
                  <c:y val="2.6680876127681752E-3"/>
                </c:manualLayout>
              </c:layout>
              <c:showLegendKey val="0"/>
              <c:showVal val="1"/>
              <c:showCatName val="0"/>
              <c:showSerName val="0"/>
              <c:showPercent val="0"/>
              <c:showBubbleSize val="0"/>
            </c:dLbl>
            <c:dLbl>
              <c:idx val="1"/>
              <c:layout>
                <c:manualLayout>
                  <c:x val="1.2240834658941675E-2"/>
                  <c:y val="-2.7543189839390021E-6"/>
                </c:manualLayout>
              </c:layout>
              <c:showLegendKey val="0"/>
              <c:showVal val="1"/>
              <c:showCatName val="0"/>
              <c:showSerName val="0"/>
              <c:showPercent val="0"/>
              <c:showBubbleSize val="0"/>
            </c:dLbl>
            <c:dLbl>
              <c:idx val="2"/>
              <c:layout>
                <c:manualLayout>
                  <c:x val="7.1458103373871996E-3"/>
                  <c:y val="-2.7134279406592567E-3"/>
                </c:manualLayout>
              </c:layout>
              <c:spPr/>
              <c:txPr>
                <a:bodyPr/>
                <a:lstStyle/>
                <a:p>
                  <a:pPr>
                    <a:defRPr b="1">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dLbl>
            <c:dLbl>
              <c:idx val="3"/>
              <c:layout>
                <c:manualLayout>
                  <c:x val="1.7365606344495861E-2"/>
                  <c:y val="-5.4355425796527865E-3"/>
                </c:manualLayout>
              </c:layout>
              <c:showLegendKey val="0"/>
              <c:showVal val="1"/>
              <c:showCatName val="0"/>
              <c:showSerName val="0"/>
              <c:showPercent val="0"/>
              <c:showBubbleSize val="0"/>
            </c:dLbl>
            <c:dLbl>
              <c:idx val="4"/>
              <c:layout>
                <c:manualLayout>
                  <c:x val="6.9330549967072273E-3"/>
                  <c:y val="8.0324416402181419E-3"/>
                </c:manualLayout>
              </c:layout>
              <c:showLegendKey val="0"/>
              <c:showVal val="1"/>
              <c:showCatName val="0"/>
              <c:showSerName val="0"/>
              <c:showPercent val="0"/>
              <c:showBubbleSize val="0"/>
            </c:dLbl>
            <c:dLbl>
              <c:idx val="5"/>
              <c:layout>
                <c:manualLayout>
                  <c:x val="5.6233484729595095E-3"/>
                  <c:y val="-1.0797142288118716E-2"/>
                </c:manualLayout>
              </c:layout>
              <c:spPr/>
              <c:txPr>
                <a:bodyPr/>
                <a:lstStyle/>
                <a:p>
                  <a:pPr>
                    <a:defRPr b="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dLbl>
            <c:dLbl>
              <c:idx val="6"/>
              <c:layout>
                <c:manualLayout>
                  <c:x val="2.2872707053991054E-2"/>
                  <c:y val="-5.3986770794048978E-3"/>
                </c:manualLayout>
              </c:layout>
              <c:spPr/>
              <c:txPr>
                <a:bodyPr/>
                <a:lstStyle/>
                <a:p>
                  <a:pPr>
                    <a:defRPr b="1">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dLbl>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dLbls>
          <c:cat>
            <c:strRef>
              <c:f>学位取得H26!$B$1:$H$1</c:f>
              <c:strCache>
                <c:ptCount val="7"/>
                <c:pt idx="0">
                  <c:v>名古屋市</c:v>
                </c:pt>
                <c:pt idx="1">
                  <c:v>京都市</c:v>
                </c:pt>
                <c:pt idx="2">
                  <c:v>市 市工研</c:v>
                </c:pt>
                <c:pt idx="3">
                  <c:v>東京都</c:v>
                </c:pt>
                <c:pt idx="4">
                  <c:v>愛知県</c:v>
                </c:pt>
                <c:pt idx="5">
                  <c:v>京都府</c:v>
                </c:pt>
                <c:pt idx="6">
                  <c:v>府 産技研</c:v>
                </c:pt>
              </c:strCache>
            </c:strRef>
          </c:cat>
          <c:val>
            <c:numRef>
              <c:f>学位取得H26!$B$2:$H$2</c:f>
              <c:numCache>
                <c:formatCode>0%</c:formatCode>
                <c:ptCount val="7"/>
                <c:pt idx="0">
                  <c:v>0.32500000000000001</c:v>
                </c:pt>
                <c:pt idx="1">
                  <c:v>0.20689655172413793</c:v>
                </c:pt>
                <c:pt idx="2">
                  <c:v>0.86075949367088611</c:v>
                </c:pt>
                <c:pt idx="3">
                  <c:v>0.38</c:v>
                </c:pt>
                <c:pt idx="4">
                  <c:v>0.13978494623655913</c:v>
                </c:pt>
                <c:pt idx="5">
                  <c:v>0.13</c:v>
                </c:pt>
                <c:pt idx="6">
                  <c:v>0.58914728682170547</c:v>
                </c:pt>
              </c:numCache>
            </c:numRef>
          </c:val>
        </c:ser>
        <c:dLbls>
          <c:showLegendKey val="0"/>
          <c:showVal val="0"/>
          <c:showCatName val="0"/>
          <c:showSerName val="0"/>
          <c:showPercent val="0"/>
          <c:showBubbleSize val="0"/>
        </c:dLbls>
        <c:gapWidth val="150"/>
        <c:axId val="249349632"/>
        <c:axId val="208389824"/>
      </c:barChart>
      <c:catAx>
        <c:axId val="249349632"/>
        <c:scaling>
          <c:orientation val="minMax"/>
        </c:scaling>
        <c:delete val="1"/>
        <c:axPos val="l"/>
        <c:majorTickMark val="out"/>
        <c:minorTickMark val="none"/>
        <c:tickLblPos val="nextTo"/>
        <c:crossAx val="208389824"/>
        <c:crosses val="autoZero"/>
        <c:auto val="1"/>
        <c:lblAlgn val="ctr"/>
        <c:lblOffset val="100"/>
        <c:noMultiLvlLbl val="0"/>
      </c:catAx>
      <c:valAx>
        <c:axId val="208389824"/>
        <c:scaling>
          <c:orientation val="minMax"/>
        </c:scaling>
        <c:delete val="0"/>
        <c:axPos val="b"/>
        <c:majorGridlines/>
        <c:numFmt formatCode="0%" sourceLinked="1"/>
        <c:majorTickMark val="out"/>
        <c:minorTickMark val="none"/>
        <c:tickLblPos val="nextTo"/>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249349632"/>
        <c:crosses val="autoZero"/>
        <c:crossBetween val="between"/>
      </c:valAx>
    </c:plotArea>
    <c:plotVisOnly val="1"/>
    <c:dispBlanksAs val="gap"/>
    <c:showDLblsOverMax val="0"/>
  </c:chart>
  <c:spPr>
    <a:noFill/>
    <a:ln>
      <a:no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185192543995865E-2"/>
          <c:y val="0.10541819495597961"/>
          <c:w val="0.85050183159368908"/>
          <c:h val="0.68549919453249941"/>
        </c:manualLayout>
      </c:layout>
      <c:pieChart>
        <c:varyColors val="1"/>
        <c:ser>
          <c:idx val="0"/>
          <c:order val="0"/>
          <c:explosion val="13"/>
          <c:dLbls>
            <c:dLbl>
              <c:idx val="0"/>
              <c:delete val="1"/>
            </c:dLbl>
            <c:dLbl>
              <c:idx val="1"/>
              <c:layout>
                <c:manualLayout>
                  <c:x val="-8.0546091761258386E-3"/>
                  <c:y val="1.1943625530221045E-2"/>
                </c:manualLayout>
              </c:layout>
              <c:showLegendKey val="0"/>
              <c:showVal val="1"/>
              <c:showCatName val="1"/>
              <c:showSerName val="0"/>
              <c:showPercent val="0"/>
              <c:showBubbleSize val="0"/>
            </c:dLbl>
            <c:dLbl>
              <c:idx val="2"/>
              <c:layout>
                <c:manualLayout>
                  <c:x val="5.139785209585971E-3"/>
                  <c:y val="-8.1867185238576386E-3"/>
                </c:manualLayout>
              </c:layout>
              <c:showLegendKey val="0"/>
              <c:showVal val="1"/>
              <c:showCatName val="1"/>
              <c:showSerName val="0"/>
              <c:showPercent val="0"/>
              <c:showBubbleSize val="0"/>
            </c:dLbl>
            <c:dLbl>
              <c:idx val="3"/>
              <c:layout>
                <c:manualLayout>
                  <c:x val="9.4641669013768304E-3"/>
                  <c:y val="-2.464156102655431E-2"/>
                </c:manualLayout>
              </c:layout>
              <c:showLegendKey val="0"/>
              <c:showVal val="1"/>
              <c:showCatName val="1"/>
              <c:showSerName val="0"/>
              <c:showPercent val="0"/>
              <c:showBubbleSize val="0"/>
            </c:dLbl>
            <c:dLbl>
              <c:idx val="9"/>
              <c:layout>
                <c:manualLayout>
                  <c:x val="3.289305788564921E-2"/>
                  <c:y val="0.10074657517608333"/>
                </c:manualLayout>
              </c:layout>
              <c:showLegendKey val="0"/>
              <c:showVal val="1"/>
              <c:showCatName val="1"/>
              <c:showSerName val="0"/>
              <c:showPercent val="0"/>
              <c:showBubbleSize val="0"/>
            </c:dLbl>
            <c:showLegendKey val="0"/>
            <c:showVal val="1"/>
            <c:showCatName val="1"/>
            <c:showSerName val="0"/>
            <c:showPercent val="0"/>
            <c:showBubbleSize val="0"/>
            <c:showLeaderLines val="1"/>
          </c:dLbls>
          <c:cat>
            <c:strRef>
              <c:f>Sheet1!$I$6:$I$27</c:f>
              <c:strCache>
                <c:ptCount val="22"/>
                <c:pt idx="0">
                  <c:v>大阪府</c:v>
                </c:pt>
                <c:pt idx="1">
                  <c:v>愛知</c:v>
                </c:pt>
                <c:pt idx="2">
                  <c:v>東京</c:v>
                </c:pt>
                <c:pt idx="3">
                  <c:v>埼玉</c:v>
                </c:pt>
                <c:pt idx="4">
                  <c:v>静岡</c:v>
                </c:pt>
                <c:pt idx="5">
                  <c:v>兵庫</c:v>
                </c:pt>
                <c:pt idx="6">
                  <c:v>神奈川</c:v>
                </c:pt>
                <c:pt idx="7">
                  <c:v>岐阜</c:v>
                </c:pt>
                <c:pt idx="8">
                  <c:v>新潟</c:v>
                </c:pt>
                <c:pt idx="9">
                  <c:v>茨城</c:v>
                </c:pt>
                <c:pt idx="10">
                  <c:v>北海道</c:v>
                </c:pt>
                <c:pt idx="11">
                  <c:v>福岡</c:v>
                </c:pt>
                <c:pt idx="12">
                  <c:v>千葉</c:v>
                </c:pt>
                <c:pt idx="13">
                  <c:v>群馬</c:v>
                </c:pt>
                <c:pt idx="14">
                  <c:v>長野</c:v>
                </c:pt>
                <c:pt idx="15">
                  <c:v>広島</c:v>
                </c:pt>
                <c:pt idx="16">
                  <c:v>京都</c:v>
                </c:pt>
                <c:pt idx="17">
                  <c:v>栃木</c:v>
                </c:pt>
                <c:pt idx="18">
                  <c:v>三重</c:v>
                </c:pt>
                <c:pt idx="19">
                  <c:v>福島</c:v>
                </c:pt>
                <c:pt idx="20">
                  <c:v>岡山</c:v>
                </c:pt>
                <c:pt idx="21">
                  <c:v>その他</c:v>
                </c:pt>
              </c:strCache>
            </c:strRef>
          </c:cat>
          <c:val>
            <c:numRef>
              <c:f>Sheet1!$J$6:$J$27</c:f>
              <c:numCache>
                <c:formatCode>#,##0</c:formatCode>
                <c:ptCount val="22"/>
                <c:pt idx="0">
                  <c:v>20983</c:v>
                </c:pt>
                <c:pt idx="1">
                  <c:v>19684</c:v>
                </c:pt>
                <c:pt idx="2">
                  <c:v>16664</c:v>
                </c:pt>
                <c:pt idx="3">
                  <c:v>13431</c:v>
                </c:pt>
                <c:pt idx="4">
                  <c:v>11194</c:v>
                </c:pt>
                <c:pt idx="5">
                  <c:v>9658</c:v>
                </c:pt>
                <c:pt idx="6">
                  <c:v>9452</c:v>
                </c:pt>
                <c:pt idx="7">
                  <c:v>7047</c:v>
                </c:pt>
                <c:pt idx="8">
                  <c:v>6116</c:v>
                </c:pt>
                <c:pt idx="9">
                  <c:v>6110</c:v>
                </c:pt>
                <c:pt idx="10">
                  <c:v>6078</c:v>
                </c:pt>
                <c:pt idx="11">
                  <c:v>6068</c:v>
                </c:pt>
                <c:pt idx="12">
                  <c:v>5917</c:v>
                </c:pt>
                <c:pt idx="13">
                  <c:v>5910</c:v>
                </c:pt>
                <c:pt idx="14">
                  <c:v>5814</c:v>
                </c:pt>
                <c:pt idx="15">
                  <c:v>5814</c:v>
                </c:pt>
                <c:pt idx="16">
                  <c:v>5365</c:v>
                </c:pt>
                <c:pt idx="17">
                  <c:v>4997</c:v>
                </c:pt>
                <c:pt idx="18">
                  <c:v>4192</c:v>
                </c:pt>
                <c:pt idx="19">
                  <c:v>3988</c:v>
                </c:pt>
                <c:pt idx="20">
                  <c:v>3854</c:v>
                </c:pt>
                <c:pt idx="21">
                  <c:v>54850</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東京都</a:t>
            </a:r>
          </a:p>
        </c:rich>
      </c:tx>
      <c:layout>
        <c:manualLayout>
          <c:xMode val="edge"/>
          <c:yMode val="edge"/>
          <c:x val="0.39452549019607841"/>
          <c:y val="5.8278306878306874E-2"/>
        </c:manualLayout>
      </c:layout>
      <c:overlay val="0"/>
      <c:spPr>
        <a:noFill/>
        <a:ln w="12700">
          <a:solidFill>
            <a:schemeClr val="accent1">
              <a:lumMod val="50000"/>
            </a:schemeClr>
          </a:solidFill>
        </a:ln>
      </c:spPr>
    </c:title>
    <c:autoTitleDeleted val="0"/>
    <c:plotArea>
      <c:layout>
        <c:manualLayout>
          <c:layoutTarget val="inner"/>
          <c:xMode val="edge"/>
          <c:yMode val="edge"/>
          <c:x val="0.23600775936969282"/>
          <c:y val="0.22646458917930015"/>
          <c:w val="0.52670837656920788"/>
          <c:h val="0.59951806391848073"/>
        </c:manualLayout>
      </c:layout>
      <c:radarChart>
        <c:radarStyle val="marker"/>
        <c:varyColors val="0"/>
        <c:ser>
          <c:idx val="0"/>
          <c:order val="0"/>
          <c:tx>
            <c:strRef>
              <c:f>[N2015_03_06.xls]Data!$D$3</c:f>
              <c:strCache>
                <c:ptCount val="1"/>
                <c:pt idx="0">
                  <c:v>東京都</c:v>
                </c:pt>
              </c:strCache>
            </c:strRef>
          </c:tx>
          <c:spPr>
            <a:ln w="25400">
              <a:solidFill>
                <a:srgbClr val="FF0000"/>
              </a:solidFill>
              <a:prstDash val="solid"/>
            </a:ln>
          </c:spPr>
          <c:marker>
            <c:symbol val="none"/>
          </c:marker>
          <c:dLbls>
            <c:dLbl>
              <c:idx val="0"/>
              <c:layout>
                <c:manualLayout>
                  <c:x val="-9.9101307189542482E-3"/>
                  <c:y val="-0.13980978835978836"/>
                </c:manualLayout>
              </c:layout>
              <c:showLegendKey val="0"/>
              <c:showVal val="1"/>
              <c:showCatName val="0"/>
              <c:showSerName val="0"/>
              <c:showPercent val="0"/>
              <c:showBubbleSize val="0"/>
            </c:dLbl>
            <c:dLbl>
              <c:idx val="1"/>
              <c:layout>
                <c:manualLayout>
                  <c:x val="8.3384027777777855E-2"/>
                  <c:y val="-0.15868677248677249"/>
                </c:manualLayout>
              </c:layout>
              <c:showLegendKey val="0"/>
              <c:showVal val="1"/>
              <c:showCatName val="0"/>
              <c:showSerName val="0"/>
              <c:showPercent val="0"/>
              <c:showBubbleSize val="0"/>
            </c:dLbl>
            <c:dLbl>
              <c:idx val="2"/>
              <c:layout>
                <c:manualLayout>
                  <c:x val="0.15370466499890817"/>
                  <c:y val="-0.15073746663652549"/>
                </c:manualLayout>
              </c:layout>
              <c:showLegendKey val="0"/>
              <c:showVal val="1"/>
              <c:showCatName val="0"/>
              <c:showSerName val="0"/>
              <c:showPercent val="0"/>
              <c:showBubbleSize val="0"/>
            </c:dLbl>
            <c:dLbl>
              <c:idx val="3"/>
              <c:layout>
                <c:manualLayout>
                  <c:x val="0.22862847222222221"/>
                  <c:y val="-0.14440820105820107"/>
                </c:manualLayout>
              </c:layout>
              <c:showLegendKey val="0"/>
              <c:showVal val="1"/>
              <c:showCatName val="0"/>
              <c:showSerName val="0"/>
              <c:showPercent val="0"/>
              <c:showBubbleSize val="0"/>
            </c:dLbl>
            <c:dLbl>
              <c:idx val="4"/>
              <c:layout>
                <c:manualLayout>
                  <c:x val="0.10152569444444444"/>
                  <c:y val="-3.3152116402116405E-2"/>
                </c:manualLayout>
              </c:layout>
              <c:showLegendKey val="0"/>
              <c:showVal val="1"/>
              <c:showCatName val="0"/>
              <c:showSerName val="0"/>
              <c:showPercent val="0"/>
              <c:showBubbleSize val="0"/>
            </c:dLbl>
            <c:dLbl>
              <c:idx val="5"/>
              <c:layout>
                <c:manualLayout>
                  <c:x val="0.24248402777777778"/>
                  <c:y val="-4.9533862433862437E-2"/>
                </c:manualLayout>
              </c:layout>
              <c:showLegendKey val="0"/>
              <c:showVal val="1"/>
              <c:showCatName val="0"/>
              <c:showSerName val="0"/>
              <c:showPercent val="0"/>
              <c:showBubbleSize val="0"/>
            </c:dLbl>
            <c:dLbl>
              <c:idx val="7"/>
              <c:layout>
                <c:manualLayout>
                  <c:x val="0.28412083333333332"/>
                  <c:y val="2.8057671957671896E-2"/>
                </c:manualLayout>
              </c:layout>
              <c:showLegendKey val="0"/>
              <c:showVal val="1"/>
              <c:showCatName val="0"/>
              <c:showSerName val="0"/>
              <c:showPercent val="0"/>
              <c:showBubbleSize val="0"/>
            </c:dLbl>
            <c:dLbl>
              <c:idx val="8"/>
              <c:layout>
                <c:manualLayout>
                  <c:x val="0.37244375000000002"/>
                  <c:y val="0.10419285714285702"/>
                </c:manualLayout>
              </c:layout>
              <c:showLegendKey val="0"/>
              <c:showVal val="1"/>
              <c:showCatName val="0"/>
              <c:showSerName val="0"/>
              <c:showPercent val="0"/>
              <c:showBubbleSize val="0"/>
            </c:dLbl>
            <c:dLbl>
              <c:idx val="9"/>
              <c:layout>
                <c:manualLayout>
                  <c:x val="0.2393281045751634"/>
                  <c:y val="0.14596428571428571"/>
                </c:manualLayout>
              </c:layout>
              <c:showLegendKey val="0"/>
              <c:showVal val="1"/>
              <c:showCatName val="0"/>
              <c:showSerName val="0"/>
              <c:showPercent val="0"/>
              <c:showBubbleSize val="0"/>
            </c:dLbl>
            <c:dLbl>
              <c:idx val="10"/>
              <c:layout>
                <c:manualLayout>
                  <c:x val="0.16536601307189541"/>
                  <c:y val="0.14509021164021163"/>
                </c:manualLayout>
              </c:layout>
              <c:showLegendKey val="0"/>
              <c:showVal val="1"/>
              <c:showCatName val="0"/>
              <c:showSerName val="0"/>
              <c:showPercent val="0"/>
              <c:showBubbleSize val="0"/>
            </c:dLbl>
            <c:dLbl>
              <c:idx val="12"/>
              <c:layout>
                <c:manualLayout>
                  <c:x val="2.0538888888888888E-2"/>
                  <c:y val="0.15397751322751335"/>
                </c:manualLayout>
              </c:layout>
              <c:showLegendKey val="0"/>
              <c:showVal val="1"/>
              <c:showCatName val="0"/>
              <c:showSerName val="0"/>
              <c:showPercent val="0"/>
              <c:showBubbleSize val="0"/>
            </c:dLbl>
            <c:dLbl>
              <c:idx val="13"/>
              <c:layout>
                <c:manualLayout>
                  <c:x val="-6.8962152777777772E-2"/>
                  <c:y val="0.20677063492063491"/>
                </c:manualLayout>
              </c:layout>
              <c:showLegendKey val="0"/>
              <c:showVal val="1"/>
              <c:showCatName val="0"/>
              <c:showSerName val="0"/>
              <c:showPercent val="0"/>
              <c:showBubbleSize val="0"/>
            </c:dLbl>
            <c:dLbl>
              <c:idx val="14"/>
              <c:layout>
                <c:manualLayout>
                  <c:x val="-0.13412604166666667"/>
                  <c:y val="0.17867857142857144"/>
                </c:manualLayout>
              </c:layout>
              <c:showLegendKey val="0"/>
              <c:showVal val="1"/>
              <c:showCatName val="0"/>
              <c:showSerName val="0"/>
              <c:showPercent val="0"/>
              <c:showBubbleSize val="0"/>
            </c:dLbl>
            <c:dLbl>
              <c:idx val="15"/>
              <c:layout>
                <c:manualLayout>
                  <c:x val="-0.19742514241712605"/>
                  <c:y val="0.11488219173735956"/>
                </c:manualLayout>
              </c:layout>
              <c:showLegendKey val="0"/>
              <c:showVal val="1"/>
              <c:showCatName val="0"/>
              <c:showSerName val="0"/>
              <c:showPercent val="0"/>
              <c:showBubbleSize val="0"/>
            </c:dLbl>
            <c:dLbl>
              <c:idx val="16"/>
              <c:layout>
                <c:manualLayout>
                  <c:x val="-0.22602708333333332"/>
                  <c:y val="6.7237566137566138E-2"/>
                </c:manualLayout>
              </c:layout>
              <c:showLegendKey val="0"/>
              <c:showVal val="1"/>
              <c:showCatName val="0"/>
              <c:showSerName val="0"/>
              <c:showPercent val="0"/>
              <c:showBubbleSize val="0"/>
            </c:dLbl>
            <c:dLbl>
              <c:idx val="17"/>
              <c:layout>
                <c:manualLayout>
                  <c:x val="-0.27890381944444442"/>
                  <c:y val="6.5628571428571425E-2"/>
                </c:manualLayout>
              </c:layout>
              <c:showLegendKey val="0"/>
              <c:showVal val="1"/>
              <c:showCatName val="0"/>
              <c:showSerName val="0"/>
              <c:showPercent val="0"/>
              <c:showBubbleSize val="0"/>
            </c:dLbl>
            <c:dLbl>
              <c:idx val="18"/>
              <c:layout>
                <c:manualLayout>
                  <c:x val="-0.17124166666666665"/>
                  <c:y val="3.2779629629629693E-2"/>
                </c:manualLayout>
              </c:layout>
              <c:showLegendKey val="0"/>
              <c:showVal val="1"/>
              <c:showCatName val="0"/>
              <c:showSerName val="0"/>
              <c:showPercent val="0"/>
              <c:showBubbleSize val="0"/>
            </c:dLbl>
            <c:dLbl>
              <c:idx val="19"/>
              <c:layout>
                <c:manualLayout>
                  <c:x val="-0.29164062499999999"/>
                  <c:y val="-4.9878042328042327E-2"/>
                </c:manualLayout>
              </c:layout>
              <c:showLegendKey val="0"/>
              <c:showVal val="1"/>
              <c:showCatName val="0"/>
              <c:showSerName val="0"/>
              <c:showPercent val="0"/>
              <c:showBubbleSize val="0"/>
            </c:dLbl>
            <c:dLbl>
              <c:idx val="20"/>
              <c:layout>
                <c:manualLayout>
                  <c:x val="-0.18830833333333333"/>
                  <c:y val="-2.9256349206349206E-2"/>
                </c:manualLayout>
              </c:layout>
              <c:showLegendKey val="0"/>
              <c:showVal val="1"/>
              <c:showCatName val="0"/>
              <c:showSerName val="0"/>
              <c:showPercent val="0"/>
              <c:showBubbleSize val="0"/>
            </c:dLbl>
            <c:dLbl>
              <c:idx val="21"/>
              <c:layout>
                <c:manualLayout>
                  <c:x val="-0.16155221489574909"/>
                  <c:y val="6.2835861528814096E-2"/>
                </c:manualLayout>
              </c:layout>
              <c:showLegendKey val="0"/>
              <c:showVal val="1"/>
              <c:showCatName val="0"/>
              <c:showSerName val="0"/>
              <c:showPercent val="0"/>
              <c:showBubbleSize val="0"/>
            </c:dLbl>
            <c:dLbl>
              <c:idx val="22"/>
              <c:layout>
                <c:manualLayout>
                  <c:x val="-0.19157986111111108"/>
                  <c:y val="-0.12773994708994707"/>
                </c:manualLayout>
              </c:layout>
              <c:showLegendKey val="0"/>
              <c:showVal val="1"/>
              <c:showCatName val="0"/>
              <c:showSerName val="0"/>
              <c:showPercent val="0"/>
              <c:showBubbleSize val="0"/>
            </c:dLbl>
            <c:spPr>
              <a:noFill/>
              <a:ln w="25400">
                <a:noFill/>
              </a:ln>
            </c:spPr>
            <c:txPr>
              <a:bodyPr/>
              <a:lstStyle/>
              <a:p>
                <a:pPr>
                  <a:defRPr sz="800" b="0" i="0" u="none" strike="noStrike" baseline="0">
                    <a:solidFill>
                      <a:srgbClr val="FF0000"/>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dLbls>
          <c:cat>
            <c:strRef>
              <c:f>[N2015_03_06.xls]Data!$B$4:$B$27</c:f>
              <c:strCache>
                <c:ptCount val="24"/>
                <c:pt idx="0">
                  <c:v>食料品</c:v>
                </c:pt>
                <c:pt idx="1">
                  <c:v>飲料・たばこ</c:v>
                </c:pt>
                <c:pt idx="2">
                  <c:v>繊維</c:v>
                </c:pt>
                <c:pt idx="3">
                  <c:v>木材</c:v>
                </c:pt>
                <c:pt idx="4">
                  <c:v>家具</c:v>
                </c:pt>
                <c:pt idx="5">
                  <c:v>パルプ・紙</c:v>
                </c:pt>
                <c:pt idx="6">
                  <c:v>印刷</c:v>
                </c:pt>
                <c:pt idx="7">
                  <c:v>化学</c:v>
                </c:pt>
                <c:pt idx="8">
                  <c:v>石油・石炭</c:v>
                </c:pt>
                <c:pt idx="9">
                  <c:v>プラスチック製品</c:v>
                </c:pt>
                <c:pt idx="10">
                  <c:v>ゴム製品</c:v>
                </c:pt>
                <c:pt idx="11">
                  <c:v>なめし革</c:v>
                </c:pt>
                <c:pt idx="12">
                  <c:v>窯業・土石</c:v>
                </c:pt>
                <c:pt idx="13">
                  <c:v>鉄鋼</c:v>
                </c:pt>
                <c:pt idx="14">
                  <c:v>非鉄金属</c:v>
                </c:pt>
                <c:pt idx="15">
                  <c:v>金属製品</c:v>
                </c:pt>
                <c:pt idx="16">
                  <c:v>はん用機械</c:v>
                </c:pt>
                <c:pt idx="17">
                  <c:v>生産用機械</c:v>
                </c:pt>
                <c:pt idx="18">
                  <c:v>業務用機械</c:v>
                </c:pt>
                <c:pt idx="19">
                  <c:v>電子部品</c:v>
                </c:pt>
                <c:pt idx="20">
                  <c:v>電気機械</c:v>
                </c:pt>
                <c:pt idx="21">
                  <c:v>情報通信機械</c:v>
                </c:pt>
                <c:pt idx="22">
                  <c:v>輸送用機械</c:v>
                </c:pt>
                <c:pt idx="23">
                  <c:v>その他</c:v>
                </c:pt>
              </c:strCache>
            </c:strRef>
          </c:cat>
          <c:val>
            <c:numRef>
              <c:f>[N2015_03_06.xls]Data!$D$4:$D$27</c:f>
              <c:numCache>
                <c:formatCode>0.0_ </c:formatCode>
                <c:ptCount val="24"/>
                <c:pt idx="0">
                  <c:v>1.0358540810986523</c:v>
                </c:pt>
                <c:pt idx="1">
                  <c:v>0.49690165301838796</c:v>
                </c:pt>
                <c:pt idx="2">
                  <c:v>0.61468211048052268</c:v>
                </c:pt>
                <c:pt idx="3">
                  <c:v>0.23924647859769818</c:v>
                </c:pt>
                <c:pt idx="4">
                  <c:v>1.6780320057188043</c:v>
                </c:pt>
                <c:pt idx="5">
                  <c:v>0.74859274394852748</c:v>
                </c:pt>
                <c:pt idx="6">
                  <c:v>6.9596910867875135</c:v>
                </c:pt>
                <c:pt idx="7">
                  <c:v>0.52518167012003114</c:v>
                </c:pt>
                <c:pt idx="8">
                  <c:v>5.4819085723452086E-2</c:v>
                </c:pt>
                <c:pt idx="9">
                  <c:v>0.39863675843290242</c:v>
                </c:pt>
                <c:pt idx="10">
                  <c:v>0.6904538735148199</c:v>
                </c:pt>
                <c:pt idx="11">
                  <c:v>8.4341341824562761</c:v>
                </c:pt>
                <c:pt idx="12">
                  <c:v>0.81051325999301871</c:v>
                </c:pt>
                <c:pt idx="13">
                  <c:v>0.31854434421934147</c:v>
                </c:pt>
                <c:pt idx="14">
                  <c:v>0.34370723302572426</c:v>
                </c:pt>
                <c:pt idx="15">
                  <c:v>0.7755699126796608</c:v>
                </c:pt>
                <c:pt idx="16">
                  <c:v>1.0202787521192016</c:v>
                </c:pt>
                <c:pt idx="17">
                  <c:v>0.77971283354362153</c:v>
                </c:pt>
                <c:pt idx="18">
                  <c:v>1.7623690169952795</c:v>
                </c:pt>
                <c:pt idx="19">
                  <c:v>0.76568120655455818</c:v>
                </c:pt>
                <c:pt idx="20">
                  <c:v>1.4340797283426083</c:v>
                </c:pt>
                <c:pt idx="21">
                  <c:v>3.6771604855261817</c:v>
                </c:pt>
                <c:pt idx="22">
                  <c:v>0.94173320076545208</c:v>
                </c:pt>
                <c:pt idx="23">
                  <c:v>3.044024596738375</c:v>
                </c:pt>
              </c:numCache>
            </c:numRef>
          </c:val>
        </c:ser>
        <c:ser>
          <c:idx val="1"/>
          <c:order val="1"/>
          <c:tx>
            <c:strRef>
              <c:f>[N2015_03_06.xls]Data!$H$3</c:f>
              <c:strCache>
                <c:ptCount val="1"/>
              </c:strCache>
            </c:strRef>
          </c:tx>
          <c:spPr>
            <a:ln w="12700">
              <a:solidFill>
                <a:srgbClr val="000090"/>
              </a:solidFill>
              <a:prstDash val="solid"/>
            </a:ln>
          </c:spPr>
          <c:marker>
            <c:symbol val="none"/>
          </c:marker>
          <c:cat>
            <c:strRef>
              <c:f>[N2015_03_06.xls]Data!$B$4:$B$27</c:f>
              <c:strCache>
                <c:ptCount val="24"/>
                <c:pt idx="0">
                  <c:v>食料品</c:v>
                </c:pt>
                <c:pt idx="1">
                  <c:v>飲料・たばこ</c:v>
                </c:pt>
                <c:pt idx="2">
                  <c:v>繊維</c:v>
                </c:pt>
                <c:pt idx="3">
                  <c:v>木材</c:v>
                </c:pt>
                <c:pt idx="4">
                  <c:v>家具</c:v>
                </c:pt>
                <c:pt idx="5">
                  <c:v>パルプ・紙</c:v>
                </c:pt>
                <c:pt idx="6">
                  <c:v>印刷</c:v>
                </c:pt>
                <c:pt idx="7">
                  <c:v>化学</c:v>
                </c:pt>
                <c:pt idx="8">
                  <c:v>石油・石炭</c:v>
                </c:pt>
                <c:pt idx="9">
                  <c:v>プラスチック製品</c:v>
                </c:pt>
                <c:pt idx="10">
                  <c:v>ゴム製品</c:v>
                </c:pt>
                <c:pt idx="11">
                  <c:v>なめし革</c:v>
                </c:pt>
                <c:pt idx="12">
                  <c:v>窯業・土石</c:v>
                </c:pt>
                <c:pt idx="13">
                  <c:v>鉄鋼</c:v>
                </c:pt>
                <c:pt idx="14">
                  <c:v>非鉄金属</c:v>
                </c:pt>
                <c:pt idx="15">
                  <c:v>金属製品</c:v>
                </c:pt>
                <c:pt idx="16">
                  <c:v>はん用機械</c:v>
                </c:pt>
                <c:pt idx="17">
                  <c:v>生産用機械</c:v>
                </c:pt>
                <c:pt idx="18">
                  <c:v>業務用機械</c:v>
                </c:pt>
                <c:pt idx="19">
                  <c:v>電子部品</c:v>
                </c:pt>
                <c:pt idx="20">
                  <c:v>電気機械</c:v>
                </c:pt>
                <c:pt idx="21">
                  <c:v>情報通信機械</c:v>
                </c:pt>
                <c:pt idx="22">
                  <c:v>輸送用機械</c:v>
                </c:pt>
                <c:pt idx="23">
                  <c:v>その他</c:v>
                </c:pt>
              </c:strCache>
            </c:strRef>
          </c:cat>
          <c:val>
            <c:numRef>
              <c:f>[N2015_03_06.xls]Data!$H$4:$H$27</c:f>
              <c:numCache>
                <c:formatCode>0.0_ </c:formatCode>
                <c:ptCount val="24"/>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numCache>
            </c:numRef>
          </c:val>
        </c:ser>
        <c:dLbls>
          <c:showLegendKey val="0"/>
          <c:showVal val="0"/>
          <c:showCatName val="0"/>
          <c:showSerName val="0"/>
          <c:showPercent val="0"/>
          <c:showBubbleSize val="0"/>
        </c:dLbls>
        <c:axId val="38596096"/>
        <c:axId val="107204544"/>
      </c:radarChart>
      <c:catAx>
        <c:axId val="38596096"/>
        <c:scaling>
          <c:orientation val="minMax"/>
        </c:scaling>
        <c:delete val="0"/>
        <c:axPos val="b"/>
        <c:majorGridlines>
          <c:spPr>
            <a:ln w="3175">
              <a:solidFill>
                <a:schemeClr val="bg1">
                  <a:lumMod val="65000"/>
                </a:schemeClr>
              </a:solidFill>
              <a:prstDash val="solid"/>
            </a:ln>
          </c:spPr>
        </c:majorGridlines>
        <c:numFmt formatCode="General" sourceLinked="0"/>
        <c:majorTickMark val="out"/>
        <c:minorTickMark val="none"/>
        <c:tickLblPos val="nextTo"/>
        <c:txPr>
          <a:bodyPr rot="0" vert="horz"/>
          <a:lstStyle/>
          <a:p>
            <a:pPr>
              <a:defRPr sz="750" baseline="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07204544"/>
        <c:crosses val="autoZero"/>
        <c:auto val="0"/>
        <c:lblAlgn val="ctr"/>
        <c:lblOffset val="100"/>
        <c:noMultiLvlLbl val="0"/>
      </c:catAx>
      <c:valAx>
        <c:axId val="107204544"/>
        <c:scaling>
          <c:orientation val="minMax"/>
          <c:max val="2"/>
        </c:scaling>
        <c:delete val="0"/>
        <c:axPos val="l"/>
        <c:numFmt formatCode="0_ " sourceLinked="0"/>
        <c:majorTickMark val="cross"/>
        <c:minorTickMark val="none"/>
        <c:tickLblPos val="nextTo"/>
        <c:spPr>
          <a:ln w="3175">
            <a:solidFill>
              <a:schemeClr val="bg1">
                <a:lumMod val="65000"/>
              </a:schemeClr>
            </a:solidFill>
            <a:prstDash val="solid"/>
          </a:ln>
        </c:spPr>
        <c:txPr>
          <a:bodyPr rot="0" vert="horz"/>
          <a:lstStyle/>
          <a:p>
            <a:pPr>
              <a:defRPr sz="800" b="0" i="0" u="none" strike="noStrike" baseline="0">
                <a:solidFill>
                  <a:srgbClr val="000000"/>
                </a:solidFill>
                <a:latin typeface="ＭＳ 明朝"/>
                <a:ea typeface="ＭＳ 明朝"/>
                <a:cs typeface="ＭＳ 明朝"/>
              </a:defRPr>
            </a:pPr>
            <a:endParaRPr lang="ja-JP"/>
          </a:p>
        </c:txPr>
        <c:crossAx val="38596096"/>
        <c:crosses val="autoZero"/>
        <c:crossBetween val="between"/>
        <c:majorUnit val="1"/>
        <c:minorUnit val="0.5"/>
      </c:valAx>
      <c:spPr>
        <a:noFill/>
        <a:ln w="25400">
          <a:noFill/>
        </a:ln>
      </c:spPr>
    </c:plotArea>
    <c:plotVisOnly val="1"/>
    <c:dispBlanksAs val="gap"/>
    <c:showDLblsOverMax val="0"/>
  </c:chart>
  <c:spPr>
    <a:noFill/>
    <a:ln w="12700">
      <a:solidFill>
        <a:schemeClr val="bg1">
          <a:lumMod val="65000"/>
        </a:schemeClr>
      </a:solidFill>
      <a:prstDash val="solid"/>
    </a:ln>
  </c:spPr>
  <c:txPr>
    <a:bodyPr/>
    <a:lstStyle/>
    <a:p>
      <a:pPr>
        <a:defRPr sz="800" b="0" i="0" u="none" strike="noStrike" baseline="0">
          <a:solidFill>
            <a:srgbClr val="000000"/>
          </a:solidFill>
          <a:latin typeface="ＭＳ 明朝"/>
          <a:ea typeface="ＭＳ 明朝"/>
          <a:cs typeface="ＭＳ 明朝"/>
        </a:defRPr>
      </a:pPr>
      <a:endParaRPr lang="ja-JP"/>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大阪府</a:t>
            </a:r>
          </a:p>
        </c:rich>
      </c:tx>
      <c:layout>
        <c:manualLayout>
          <c:xMode val="edge"/>
          <c:yMode val="edge"/>
          <c:x val="0.40432973856209142"/>
          <c:y val="5.7921428571428561E-2"/>
        </c:manualLayout>
      </c:layout>
      <c:overlay val="0"/>
      <c:spPr>
        <a:noFill/>
        <a:ln w="12700">
          <a:solidFill>
            <a:schemeClr val="accent1">
              <a:lumMod val="50000"/>
            </a:schemeClr>
          </a:solidFill>
        </a:ln>
      </c:spPr>
    </c:title>
    <c:autoTitleDeleted val="0"/>
    <c:plotArea>
      <c:layout>
        <c:manualLayout>
          <c:layoutTarget val="inner"/>
          <c:xMode val="edge"/>
          <c:yMode val="edge"/>
          <c:x val="0.23413442233415138"/>
          <c:y val="0.23060619089902304"/>
          <c:w val="0.54923599666320777"/>
          <c:h val="0.62515979620194539"/>
        </c:manualLayout>
      </c:layout>
      <c:radarChart>
        <c:radarStyle val="marker"/>
        <c:varyColors val="0"/>
        <c:ser>
          <c:idx val="0"/>
          <c:order val="0"/>
          <c:tx>
            <c:strRef>
              <c:f>[N2015_03_06.xls]Data!$C$3</c:f>
              <c:strCache>
                <c:ptCount val="1"/>
                <c:pt idx="0">
                  <c:v>大阪府</c:v>
                </c:pt>
              </c:strCache>
            </c:strRef>
          </c:tx>
          <c:spPr>
            <a:ln w="25400">
              <a:solidFill>
                <a:srgbClr val="FF0000"/>
              </a:solidFill>
              <a:prstDash val="solid"/>
            </a:ln>
          </c:spPr>
          <c:marker>
            <c:symbol val="none"/>
          </c:marker>
          <c:dLbls>
            <c:dLbl>
              <c:idx val="0"/>
              <c:layout>
                <c:manualLayout>
                  <c:x val="-5.2215277777777781E-3"/>
                  <c:y val="-0.15956719576719577"/>
                </c:manualLayout>
              </c:layout>
              <c:showLegendKey val="0"/>
              <c:showVal val="1"/>
              <c:showCatName val="0"/>
              <c:showSerName val="0"/>
              <c:showPercent val="0"/>
              <c:showBubbleSize val="0"/>
            </c:dLbl>
            <c:dLbl>
              <c:idx val="1"/>
              <c:layout>
                <c:manualLayout>
                  <c:x val="0.12107986111111112"/>
                  <c:y val="-0.1649201058201058"/>
                </c:manualLayout>
              </c:layout>
              <c:showLegendKey val="0"/>
              <c:showVal val="1"/>
              <c:showCatName val="0"/>
              <c:showSerName val="0"/>
              <c:showPercent val="0"/>
              <c:showBubbleSize val="0"/>
            </c:dLbl>
            <c:dLbl>
              <c:idx val="2"/>
              <c:layout>
                <c:manualLayout>
                  <c:x val="0.14250138888888889"/>
                  <c:y val="-2.078835978835979E-2"/>
                </c:manualLayout>
              </c:layout>
              <c:showLegendKey val="0"/>
              <c:showVal val="1"/>
              <c:showCatName val="0"/>
              <c:showSerName val="0"/>
              <c:showPercent val="0"/>
              <c:showBubbleSize val="0"/>
            </c:dLbl>
            <c:dLbl>
              <c:idx val="3"/>
              <c:layout>
                <c:manualLayout>
                  <c:x val="0.19646493055555539"/>
                  <c:y val="-6.1929629629629633E-2"/>
                </c:manualLayout>
              </c:layout>
              <c:showLegendKey val="0"/>
              <c:showVal val="1"/>
              <c:showCatName val="0"/>
              <c:showSerName val="0"/>
              <c:showPercent val="0"/>
              <c:showBubbleSize val="0"/>
            </c:dLbl>
            <c:dLbl>
              <c:idx val="4"/>
              <c:layout>
                <c:manualLayout>
                  <c:x val="0.1231270833333335"/>
                  <c:y val="-1.5801587301587303E-2"/>
                </c:manualLayout>
              </c:layout>
              <c:showLegendKey val="0"/>
              <c:showVal val="1"/>
              <c:showCatName val="0"/>
              <c:showSerName val="0"/>
              <c:showPercent val="0"/>
              <c:showBubbleSize val="0"/>
            </c:dLbl>
            <c:dLbl>
              <c:idx val="5"/>
              <c:layout>
                <c:manualLayout>
                  <c:x val="0.27534444444444445"/>
                  <c:y val="-2.5974867724867724E-2"/>
                </c:manualLayout>
              </c:layout>
              <c:showLegendKey val="0"/>
              <c:showVal val="1"/>
              <c:showCatName val="0"/>
              <c:showSerName val="0"/>
              <c:showPercent val="0"/>
              <c:showBubbleSize val="0"/>
            </c:dLbl>
            <c:dLbl>
              <c:idx val="6"/>
              <c:layout>
                <c:manualLayout>
                  <c:x val="0.12352430555555556"/>
                  <c:y val="1.665079365079365E-3"/>
                </c:manualLayout>
              </c:layout>
              <c:showLegendKey val="0"/>
              <c:showVal val="1"/>
              <c:showCatName val="0"/>
              <c:showSerName val="0"/>
              <c:showPercent val="0"/>
              <c:showBubbleSize val="0"/>
            </c:dLbl>
            <c:dLbl>
              <c:idx val="7"/>
              <c:layout>
                <c:manualLayout>
                  <c:x val="0.16522465277777795"/>
                  <c:y val="9.4415343915343914E-3"/>
                </c:manualLayout>
              </c:layout>
              <c:showLegendKey val="0"/>
              <c:showVal val="1"/>
              <c:showCatName val="0"/>
              <c:showSerName val="0"/>
              <c:showPercent val="0"/>
              <c:showBubbleSize val="0"/>
            </c:dLbl>
            <c:dLbl>
              <c:idx val="8"/>
              <c:layout>
                <c:manualLayout>
                  <c:x val="0.17037083333333333"/>
                  <c:y val="2.1232804232804232E-2"/>
                </c:manualLayout>
              </c:layout>
              <c:showLegendKey val="0"/>
              <c:showVal val="1"/>
              <c:showCatName val="0"/>
              <c:showSerName val="0"/>
              <c:showPercent val="0"/>
              <c:showBubbleSize val="0"/>
            </c:dLbl>
            <c:dLbl>
              <c:idx val="9"/>
              <c:layout>
                <c:manualLayout>
                  <c:x val="0.22353368055555556"/>
                  <c:y val="7.7069047619047495E-2"/>
                </c:manualLayout>
              </c:layout>
              <c:showLegendKey val="0"/>
              <c:showVal val="1"/>
              <c:showCatName val="0"/>
              <c:showSerName val="0"/>
              <c:showPercent val="0"/>
              <c:showBubbleSize val="0"/>
            </c:dLbl>
            <c:dLbl>
              <c:idx val="10"/>
              <c:layout>
                <c:manualLayout>
                  <c:x val="0.16572222222222222"/>
                  <c:y val="0.13764603174603174"/>
                </c:manualLayout>
              </c:layout>
              <c:showLegendKey val="0"/>
              <c:showVal val="1"/>
              <c:showCatName val="0"/>
              <c:showSerName val="0"/>
              <c:showPercent val="0"/>
              <c:showBubbleSize val="0"/>
            </c:dLbl>
            <c:dLbl>
              <c:idx val="11"/>
              <c:layout>
                <c:manualLayout>
                  <c:x val="7.1008169934640528E-2"/>
                  <c:y val="9.3614021164021163E-2"/>
                </c:manualLayout>
              </c:layout>
              <c:showLegendKey val="0"/>
              <c:showVal val="1"/>
              <c:showCatName val="0"/>
              <c:showSerName val="0"/>
              <c:showPercent val="0"/>
              <c:showBubbleSize val="0"/>
            </c:dLbl>
            <c:dLbl>
              <c:idx val="12"/>
              <c:layout>
                <c:manualLayout>
                  <c:x val="4.3594771241830064E-3"/>
                  <c:y val="0.19286693121693121"/>
                </c:manualLayout>
              </c:layout>
              <c:showLegendKey val="0"/>
              <c:showVal val="1"/>
              <c:showCatName val="0"/>
              <c:showSerName val="0"/>
              <c:showPercent val="0"/>
              <c:showBubbleSize val="0"/>
            </c:dLbl>
            <c:dLbl>
              <c:idx val="13"/>
              <c:layout>
                <c:manualLayout>
                  <c:x val="-6.9446405228758126E-2"/>
                  <c:y val="7.9873809523809527E-2"/>
                </c:manualLayout>
              </c:layout>
              <c:showLegendKey val="0"/>
              <c:showVal val="1"/>
              <c:showCatName val="0"/>
              <c:showSerName val="0"/>
              <c:showPercent val="0"/>
              <c:showBubbleSize val="0"/>
            </c:dLbl>
            <c:dLbl>
              <c:idx val="14"/>
              <c:layout>
                <c:manualLayout>
                  <c:x val="-0.10913328141674598"/>
                  <c:y val="7.3310317460317548E-2"/>
                </c:manualLayout>
              </c:layout>
              <c:showLegendKey val="0"/>
              <c:showVal val="1"/>
              <c:showCatName val="0"/>
              <c:showSerName val="0"/>
              <c:showPercent val="0"/>
              <c:showBubbleSize val="0"/>
            </c:dLbl>
            <c:dLbl>
              <c:idx val="15"/>
              <c:layout>
                <c:manualLayout>
                  <c:x val="-9.8089967735293354E-2"/>
                  <c:y val="1.8892616413128782E-2"/>
                </c:manualLayout>
              </c:layout>
              <c:showLegendKey val="0"/>
              <c:showVal val="1"/>
              <c:showCatName val="0"/>
              <c:showSerName val="0"/>
              <c:showPercent val="0"/>
              <c:showBubbleSize val="0"/>
            </c:dLbl>
            <c:dLbl>
              <c:idx val="16"/>
              <c:layout>
                <c:manualLayout>
                  <c:x val="-0.18280588235294118"/>
                  <c:y val="2.7823015873015874E-2"/>
                </c:manualLayout>
              </c:layout>
              <c:showLegendKey val="0"/>
              <c:showVal val="1"/>
              <c:showCatName val="0"/>
              <c:showSerName val="0"/>
              <c:showPercent val="0"/>
              <c:showBubbleSize val="0"/>
            </c:dLbl>
            <c:dLbl>
              <c:idx val="17"/>
              <c:layout>
                <c:manualLayout>
                  <c:x val="-0.19812908496732026"/>
                  <c:y val="2.1571693121692999E-2"/>
                </c:manualLayout>
              </c:layout>
              <c:showLegendKey val="0"/>
              <c:showVal val="1"/>
              <c:showCatName val="0"/>
              <c:showSerName val="0"/>
              <c:showPercent val="0"/>
              <c:showBubbleSize val="0"/>
            </c:dLbl>
            <c:dLbl>
              <c:idx val="18"/>
              <c:layout>
                <c:manualLayout>
                  <c:x val="-0.35094705882352939"/>
                  <c:y val="-2.8572486772486774E-2"/>
                </c:manualLayout>
              </c:layout>
              <c:showLegendKey val="0"/>
              <c:showVal val="1"/>
              <c:showCatName val="0"/>
              <c:showSerName val="0"/>
              <c:showPercent val="0"/>
              <c:showBubbleSize val="0"/>
            </c:dLbl>
            <c:dLbl>
              <c:idx val="19"/>
              <c:layout>
                <c:manualLayout>
                  <c:x val="-0.27316274509803923"/>
                  <c:y val="-5.3627248677248739E-2"/>
                </c:manualLayout>
              </c:layout>
              <c:showLegendKey val="0"/>
              <c:showVal val="1"/>
              <c:showCatName val="0"/>
              <c:showSerName val="0"/>
              <c:showPercent val="0"/>
              <c:showBubbleSize val="0"/>
            </c:dLbl>
            <c:dLbl>
              <c:idx val="20"/>
              <c:layout>
                <c:manualLayout>
                  <c:x val="-0.23090620915032681"/>
                  <c:y val="-4.7363756613756552E-2"/>
                </c:manualLayout>
              </c:layout>
              <c:showLegendKey val="0"/>
              <c:showVal val="1"/>
              <c:showCatName val="0"/>
              <c:showSerName val="0"/>
              <c:showPercent val="0"/>
              <c:showBubbleSize val="0"/>
            </c:dLbl>
            <c:dLbl>
              <c:idx val="21"/>
              <c:layout>
                <c:manualLayout>
                  <c:x val="-0.29178398692810459"/>
                  <c:y val="-0.1325010582010582"/>
                </c:manualLayout>
              </c:layout>
              <c:showLegendKey val="0"/>
              <c:showVal val="1"/>
              <c:showCatName val="0"/>
              <c:showSerName val="0"/>
              <c:showPercent val="0"/>
              <c:showBubbleSize val="0"/>
            </c:dLbl>
            <c:dLbl>
              <c:idx val="22"/>
              <c:layout>
                <c:manualLayout>
                  <c:x val="-0.19072777777777777"/>
                  <c:y val="-0.17259867724867725"/>
                </c:manualLayout>
              </c:layout>
              <c:showLegendKey val="0"/>
              <c:showVal val="1"/>
              <c:showCatName val="0"/>
              <c:showSerName val="0"/>
              <c:showPercent val="0"/>
              <c:showBubbleSize val="0"/>
            </c:dLbl>
            <c:dLbl>
              <c:idx val="23"/>
              <c:layout>
                <c:manualLayout>
                  <c:x val="-7.7169607843137256E-2"/>
                  <c:y val="-0.1181484126984127"/>
                </c:manualLayout>
              </c:layout>
              <c:showLegendKey val="0"/>
              <c:showVal val="1"/>
              <c:showCatName val="0"/>
              <c:showSerName val="0"/>
              <c:showPercent val="0"/>
              <c:showBubbleSize val="0"/>
            </c:dLbl>
            <c:numFmt formatCode="#,##0.0_);[Red]\(#,##0.0\)" sourceLinked="0"/>
            <c:spPr>
              <a:noFill/>
              <a:ln w="25400">
                <a:noFill/>
              </a:ln>
            </c:spPr>
            <c:txPr>
              <a:bodyPr/>
              <a:lstStyle/>
              <a:p>
                <a:pPr>
                  <a:defRPr sz="800" b="0" i="0" u="none" strike="noStrike" baseline="0">
                    <a:solidFill>
                      <a:srgbClr val="FF0000"/>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dLbls>
          <c:cat>
            <c:strRef>
              <c:f>[N2015_03_06.xls]Data!$B$4:$B$27</c:f>
              <c:strCache>
                <c:ptCount val="24"/>
                <c:pt idx="0">
                  <c:v>食料品</c:v>
                </c:pt>
                <c:pt idx="1">
                  <c:v>飲料・たばこ</c:v>
                </c:pt>
                <c:pt idx="2">
                  <c:v>繊維</c:v>
                </c:pt>
                <c:pt idx="3">
                  <c:v>木材</c:v>
                </c:pt>
                <c:pt idx="4">
                  <c:v>家具</c:v>
                </c:pt>
                <c:pt idx="5">
                  <c:v>パルプ・紙</c:v>
                </c:pt>
                <c:pt idx="6">
                  <c:v>印刷</c:v>
                </c:pt>
                <c:pt idx="7">
                  <c:v>化学</c:v>
                </c:pt>
                <c:pt idx="8">
                  <c:v>石油・石炭</c:v>
                </c:pt>
                <c:pt idx="9">
                  <c:v>プラスチック製品</c:v>
                </c:pt>
                <c:pt idx="10">
                  <c:v>ゴム製品</c:v>
                </c:pt>
                <c:pt idx="11">
                  <c:v>なめし革</c:v>
                </c:pt>
                <c:pt idx="12">
                  <c:v>窯業・土石</c:v>
                </c:pt>
                <c:pt idx="13">
                  <c:v>鉄鋼</c:v>
                </c:pt>
                <c:pt idx="14">
                  <c:v>非鉄金属</c:v>
                </c:pt>
                <c:pt idx="15">
                  <c:v>金属製品</c:v>
                </c:pt>
                <c:pt idx="16">
                  <c:v>はん用機械</c:v>
                </c:pt>
                <c:pt idx="17">
                  <c:v>生産用機械</c:v>
                </c:pt>
                <c:pt idx="18">
                  <c:v>業務用機械</c:v>
                </c:pt>
                <c:pt idx="19">
                  <c:v>電子部品</c:v>
                </c:pt>
                <c:pt idx="20">
                  <c:v>電気機械</c:v>
                </c:pt>
                <c:pt idx="21">
                  <c:v>情報通信機械</c:v>
                </c:pt>
                <c:pt idx="22">
                  <c:v>輸送用機械</c:v>
                </c:pt>
                <c:pt idx="23">
                  <c:v>その他</c:v>
                </c:pt>
              </c:strCache>
            </c:strRef>
          </c:cat>
          <c:val>
            <c:numRef>
              <c:f>[N2015_03_06.xls]Data!$C$4:$C$27</c:f>
              <c:numCache>
                <c:formatCode>0.0_ </c:formatCode>
                <c:ptCount val="24"/>
                <c:pt idx="0">
                  <c:v>0.82375175740129769</c:v>
                </c:pt>
                <c:pt idx="1">
                  <c:v>0.43612894720126905</c:v>
                </c:pt>
                <c:pt idx="2">
                  <c:v>1.4826662196483658</c:v>
                </c:pt>
                <c:pt idx="3">
                  <c:v>0.87786231669460701</c:v>
                </c:pt>
                <c:pt idx="4">
                  <c:v>1.481478893076402</c:v>
                </c:pt>
                <c:pt idx="5">
                  <c:v>0.89083950185818628</c:v>
                </c:pt>
                <c:pt idx="6">
                  <c:v>1.5770444411259235</c:v>
                </c:pt>
                <c:pt idx="7">
                  <c:v>1.3217515051334612</c:v>
                </c:pt>
                <c:pt idx="8">
                  <c:v>1.711972517116533</c:v>
                </c:pt>
                <c:pt idx="9">
                  <c:v>1.1133426535963475</c:v>
                </c:pt>
                <c:pt idx="10">
                  <c:v>0.76972970419965503</c:v>
                </c:pt>
                <c:pt idx="11">
                  <c:v>1.2324186614779804</c:v>
                </c:pt>
                <c:pt idx="12">
                  <c:v>0.62847790500893819</c:v>
                </c:pt>
                <c:pt idx="13">
                  <c:v>1.3580022649584027</c:v>
                </c:pt>
                <c:pt idx="14">
                  <c:v>1.432468550984719</c:v>
                </c:pt>
                <c:pt idx="15">
                  <c:v>1.890086537020687</c:v>
                </c:pt>
                <c:pt idx="16">
                  <c:v>1.5526083045839616</c:v>
                </c:pt>
                <c:pt idx="17">
                  <c:v>1.5686933802785803</c:v>
                </c:pt>
                <c:pt idx="18">
                  <c:v>0.38428684569731808</c:v>
                </c:pt>
                <c:pt idx="19">
                  <c:v>0.67084087707476137</c:v>
                </c:pt>
                <c:pt idx="20">
                  <c:v>1.1489076530316249</c:v>
                </c:pt>
                <c:pt idx="21">
                  <c:v>0.3586800746636114</c:v>
                </c:pt>
                <c:pt idx="22">
                  <c:v>0.33184774058465066</c:v>
                </c:pt>
                <c:pt idx="23">
                  <c:v>0.94871179049464893</c:v>
                </c:pt>
              </c:numCache>
            </c:numRef>
          </c:val>
        </c:ser>
        <c:ser>
          <c:idx val="1"/>
          <c:order val="1"/>
          <c:tx>
            <c:strRef>
              <c:f>[N2015_03_06.xls]Data!$H$3</c:f>
              <c:strCache>
                <c:ptCount val="1"/>
              </c:strCache>
            </c:strRef>
          </c:tx>
          <c:spPr>
            <a:ln w="12700">
              <a:solidFill>
                <a:srgbClr val="000090"/>
              </a:solidFill>
              <a:prstDash val="solid"/>
            </a:ln>
          </c:spPr>
          <c:marker>
            <c:symbol val="none"/>
          </c:marker>
          <c:cat>
            <c:strRef>
              <c:f>[N2015_03_06.xls]Data!$B$4:$B$27</c:f>
              <c:strCache>
                <c:ptCount val="24"/>
                <c:pt idx="0">
                  <c:v>食料品</c:v>
                </c:pt>
                <c:pt idx="1">
                  <c:v>飲料・たばこ</c:v>
                </c:pt>
                <c:pt idx="2">
                  <c:v>繊維</c:v>
                </c:pt>
                <c:pt idx="3">
                  <c:v>木材</c:v>
                </c:pt>
                <c:pt idx="4">
                  <c:v>家具</c:v>
                </c:pt>
                <c:pt idx="5">
                  <c:v>パルプ・紙</c:v>
                </c:pt>
                <c:pt idx="6">
                  <c:v>印刷</c:v>
                </c:pt>
                <c:pt idx="7">
                  <c:v>化学</c:v>
                </c:pt>
                <c:pt idx="8">
                  <c:v>石油・石炭</c:v>
                </c:pt>
                <c:pt idx="9">
                  <c:v>プラスチック製品</c:v>
                </c:pt>
                <c:pt idx="10">
                  <c:v>ゴム製品</c:v>
                </c:pt>
                <c:pt idx="11">
                  <c:v>なめし革</c:v>
                </c:pt>
                <c:pt idx="12">
                  <c:v>窯業・土石</c:v>
                </c:pt>
                <c:pt idx="13">
                  <c:v>鉄鋼</c:v>
                </c:pt>
                <c:pt idx="14">
                  <c:v>非鉄金属</c:v>
                </c:pt>
                <c:pt idx="15">
                  <c:v>金属製品</c:v>
                </c:pt>
                <c:pt idx="16">
                  <c:v>はん用機械</c:v>
                </c:pt>
                <c:pt idx="17">
                  <c:v>生産用機械</c:v>
                </c:pt>
                <c:pt idx="18">
                  <c:v>業務用機械</c:v>
                </c:pt>
                <c:pt idx="19">
                  <c:v>電子部品</c:v>
                </c:pt>
                <c:pt idx="20">
                  <c:v>電気機械</c:v>
                </c:pt>
                <c:pt idx="21">
                  <c:v>情報通信機械</c:v>
                </c:pt>
                <c:pt idx="22">
                  <c:v>輸送用機械</c:v>
                </c:pt>
                <c:pt idx="23">
                  <c:v>その他</c:v>
                </c:pt>
              </c:strCache>
            </c:strRef>
          </c:cat>
          <c:val>
            <c:numRef>
              <c:f>[N2015_03_06.xls]Data!$H$4:$H$27</c:f>
              <c:numCache>
                <c:formatCode>0.0_ </c:formatCode>
                <c:ptCount val="24"/>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numCache>
            </c:numRef>
          </c:val>
        </c:ser>
        <c:dLbls>
          <c:showLegendKey val="0"/>
          <c:showVal val="0"/>
          <c:showCatName val="0"/>
          <c:showSerName val="0"/>
          <c:showPercent val="0"/>
          <c:showBubbleSize val="0"/>
        </c:dLbls>
        <c:axId val="38883328"/>
        <c:axId val="107206272"/>
      </c:radarChart>
      <c:catAx>
        <c:axId val="38883328"/>
        <c:scaling>
          <c:orientation val="minMax"/>
        </c:scaling>
        <c:delete val="0"/>
        <c:axPos val="b"/>
        <c:majorGridlines>
          <c:spPr>
            <a:ln w="3175">
              <a:solidFill>
                <a:schemeClr val="bg1">
                  <a:lumMod val="65000"/>
                </a:schemeClr>
              </a:solidFill>
              <a:prstDash val="solid"/>
            </a:ln>
          </c:spPr>
        </c:majorGridlines>
        <c:numFmt formatCode="General" sourceLinked="0"/>
        <c:majorTickMark val="out"/>
        <c:minorTickMark val="none"/>
        <c:tickLblPos val="nextTo"/>
        <c:txPr>
          <a:bodyPr rot="0" vert="horz"/>
          <a:lstStyle/>
          <a:p>
            <a:pPr>
              <a:defRPr sz="750"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07206272"/>
        <c:crosses val="autoZero"/>
        <c:auto val="0"/>
        <c:lblAlgn val="ctr"/>
        <c:lblOffset val="100"/>
        <c:noMultiLvlLbl val="0"/>
      </c:catAx>
      <c:valAx>
        <c:axId val="107206272"/>
        <c:scaling>
          <c:orientation val="minMax"/>
          <c:max val="2"/>
        </c:scaling>
        <c:delete val="0"/>
        <c:axPos val="l"/>
        <c:numFmt formatCode="0_ " sourceLinked="0"/>
        <c:majorTickMark val="cross"/>
        <c:minorTickMark val="none"/>
        <c:tickLblPos val="nextTo"/>
        <c:spPr>
          <a:ln w="3175">
            <a:solidFill>
              <a:schemeClr val="bg1">
                <a:lumMod val="65000"/>
              </a:schemeClr>
            </a:solidFill>
            <a:prstDash val="solid"/>
          </a:ln>
        </c:spPr>
        <c:txPr>
          <a:bodyPr rot="0" vert="horz"/>
          <a:lstStyle/>
          <a:p>
            <a:pPr>
              <a:defRPr sz="800" b="0" i="0" u="none" strike="noStrike" baseline="0">
                <a:solidFill>
                  <a:srgbClr val="000000"/>
                </a:solidFill>
                <a:latin typeface="ＭＳ 明朝"/>
                <a:ea typeface="ＭＳ 明朝"/>
                <a:cs typeface="ＭＳ 明朝"/>
              </a:defRPr>
            </a:pPr>
            <a:endParaRPr lang="ja-JP"/>
          </a:p>
        </c:txPr>
        <c:crossAx val="38883328"/>
        <c:crosses val="autoZero"/>
        <c:crossBetween val="between"/>
        <c:majorUnit val="1"/>
        <c:minorUnit val="0.5"/>
      </c:valAx>
      <c:spPr>
        <a:noFill/>
        <a:ln w="25400">
          <a:noFill/>
        </a:ln>
      </c:spPr>
    </c:plotArea>
    <c:plotVisOnly val="1"/>
    <c:dispBlanksAs val="gap"/>
    <c:showDLblsOverMax val="0"/>
  </c:chart>
  <c:spPr>
    <a:noFill/>
    <a:ln w="12700">
      <a:solidFill>
        <a:schemeClr val="bg1">
          <a:lumMod val="65000"/>
        </a:schemeClr>
      </a:solidFill>
      <a:prstDash val="solid"/>
    </a:ln>
  </c:spPr>
  <c:txPr>
    <a:bodyPr/>
    <a:lstStyle/>
    <a:p>
      <a:pPr>
        <a:defRPr sz="800" b="0" i="0" u="none" strike="noStrike" baseline="0">
          <a:solidFill>
            <a:srgbClr val="000000"/>
          </a:solidFill>
          <a:latin typeface="ＭＳ 明朝"/>
          <a:ea typeface="ＭＳ 明朝"/>
          <a:cs typeface="ＭＳ 明朝"/>
        </a:defRPr>
      </a:pPr>
      <a:endParaRPr lang="ja-JP"/>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defRPr>
            </a:pPr>
            <a:r>
              <a:rPr lang="ja-JP" altLang="en-US" sz="1400">
                <a:latin typeface="Meiryo UI" panose="020B0604030504040204" pitchFamily="50" charset="-128"/>
                <a:ea typeface="Meiryo UI" panose="020B0604030504040204" pitchFamily="50" charset="-128"/>
                <a:cs typeface="Meiryo UI" panose="020B0604030504040204" pitchFamily="50" charset="-128"/>
              </a:rPr>
              <a:t>愛知県</a:t>
            </a:r>
          </a:p>
        </c:rich>
      </c:tx>
      <c:layout>
        <c:manualLayout>
          <c:xMode val="edge"/>
          <c:yMode val="edge"/>
          <c:x val="0.39918986928104577"/>
          <c:y val="6.1841798941798948E-2"/>
        </c:manualLayout>
      </c:layout>
      <c:overlay val="0"/>
      <c:spPr>
        <a:noFill/>
        <a:ln w="12700">
          <a:solidFill>
            <a:schemeClr val="accent1">
              <a:lumMod val="50000"/>
            </a:schemeClr>
          </a:solidFill>
        </a:ln>
      </c:spPr>
    </c:title>
    <c:autoTitleDeleted val="0"/>
    <c:plotArea>
      <c:layout>
        <c:manualLayout>
          <c:layoutTarget val="inner"/>
          <c:xMode val="edge"/>
          <c:yMode val="edge"/>
          <c:x val="0.25591336266368159"/>
          <c:y val="0.21896859427703486"/>
          <c:w val="0.5281776425674064"/>
          <c:h val="0.63391940713293193"/>
        </c:manualLayout>
      </c:layout>
      <c:radarChart>
        <c:radarStyle val="marker"/>
        <c:varyColors val="0"/>
        <c:ser>
          <c:idx val="0"/>
          <c:order val="0"/>
          <c:tx>
            <c:strRef>
              <c:f>[N2015_03_06.xls]Data!$G$3</c:f>
              <c:strCache>
                <c:ptCount val="1"/>
                <c:pt idx="0">
                  <c:v>愛知県</c:v>
                </c:pt>
              </c:strCache>
            </c:strRef>
          </c:tx>
          <c:spPr>
            <a:ln w="25400">
              <a:solidFill>
                <a:srgbClr val="FF0000"/>
              </a:solidFill>
              <a:prstDash val="solid"/>
            </a:ln>
          </c:spPr>
          <c:marker>
            <c:symbol val="none"/>
          </c:marker>
          <c:dLbls>
            <c:dLbl>
              <c:idx val="0"/>
              <c:layout>
                <c:manualLayout>
                  <c:x val="-1.1023576745440983E-2"/>
                  <c:y val="-0.19198703703703701"/>
                </c:manualLayout>
              </c:layout>
              <c:showLegendKey val="0"/>
              <c:showVal val="1"/>
              <c:showCatName val="0"/>
              <c:showSerName val="0"/>
              <c:showPercent val="0"/>
              <c:showBubbleSize val="0"/>
            </c:dLbl>
            <c:dLbl>
              <c:idx val="1"/>
              <c:layout>
                <c:manualLayout>
                  <c:x val="0.1181975150909159"/>
                  <c:y val="-0.16973941798941802"/>
                </c:manualLayout>
              </c:layout>
              <c:showLegendKey val="0"/>
              <c:showVal val="1"/>
              <c:showCatName val="0"/>
              <c:showSerName val="0"/>
              <c:showPercent val="0"/>
              <c:showBubbleSize val="0"/>
            </c:dLbl>
            <c:dLbl>
              <c:idx val="2"/>
              <c:layout>
                <c:manualLayout>
                  <c:x val="0.20728576388888889"/>
                  <c:y val="-9.9178306878306879E-2"/>
                </c:manualLayout>
              </c:layout>
              <c:showLegendKey val="0"/>
              <c:showVal val="1"/>
              <c:showCatName val="0"/>
              <c:showSerName val="0"/>
              <c:showPercent val="0"/>
              <c:showBubbleSize val="0"/>
            </c:dLbl>
            <c:dLbl>
              <c:idx val="3"/>
              <c:layout>
                <c:manualLayout>
                  <c:x val="0.23855798611111112"/>
                  <c:y val="-8.9835714285714283E-2"/>
                </c:manualLayout>
              </c:layout>
              <c:showLegendKey val="0"/>
              <c:showVal val="1"/>
              <c:showCatName val="0"/>
              <c:showSerName val="0"/>
              <c:showPercent val="0"/>
              <c:showBubbleSize val="0"/>
            </c:dLbl>
            <c:dLbl>
              <c:idx val="4"/>
              <c:layout>
                <c:manualLayout>
                  <c:x val="0.24460729166666684"/>
                  <c:y val="-6.1210052910052909E-2"/>
                </c:manualLayout>
              </c:layout>
              <c:showLegendKey val="0"/>
              <c:showVal val="1"/>
              <c:showCatName val="0"/>
              <c:showSerName val="0"/>
              <c:showPercent val="0"/>
              <c:showBubbleSize val="0"/>
            </c:dLbl>
            <c:dLbl>
              <c:idx val="5"/>
              <c:layout>
                <c:manualLayout>
                  <c:x val="0.33566006944444443"/>
                  <c:y val="-3.9433597883597883E-2"/>
                </c:manualLayout>
              </c:layout>
              <c:showLegendKey val="0"/>
              <c:showVal val="1"/>
              <c:showCatName val="0"/>
              <c:showSerName val="0"/>
              <c:showPercent val="0"/>
              <c:showBubbleSize val="0"/>
            </c:dLbl>
            <c:dLbl>
              <c:idx val="6"/>
              <c:layout>
                <c:manualLayout>
                  <c:x val="0.27069930555555555"/>
                  <c:y val="3.1013227513227515E-3"/>
                </c:manualLayout>
              </c:layout>
              <c:showLegendKey val="0"/>
              <c:showVal val="1"/>
              <c:showCatName val="0"/>
              <c:showSerName val="0"/>
              <c:showPercent val="0"/>
              <c:showBubbleSize val="0"/>
            </c:dLbl>
            <c:dLbl>
              <c:idx val="7"/>
              <c:layout>
                <c:manualLayout>
                  <c:x val="0.27304640522875817"/>
                  <c:y val="4.3623544973544974E-2"/>
                </c:manualLayout>
              </c:layout>
              <c:showLegendKey val="0"/>
              <c:showVal val="1"/>
              <c:showCatName val="0"/>
              <c:showSerName val="0"/>
              <c:showPercent val="0"/>
              <c:showBubbleSize val="0"/>
            </c:dLbl>
            <c:dLbl>
              <c:idx val="8"/>
              <c:layout>
                <c:manualLayout>
                  <c:x val="0.36083993055555558"/>
                  <c:y val="6.6380423280423276E-2"/>
                </c:manualLayout>
              </c:layout>
              <c:showLegendKey val="0"/>
              <c:showVal val="1"/>
              <c:showCatName val="0"/>
              <c:showSerName val="0"/>
              <c:showPercent val="0"/>
              <c:showBubbleSize val="0"/>
            </c:dLbl>
            <c:dLbl>
              <c:idx val="9"/>
              <c:layout>
                <c:manualLayout>
                  <c:x val="0.24230261437908496"/>
                  <c:y val="0.1038079365079365"/>
                </c:manualLayout>
              </c:layout>
              <c:showLegendKey val="0"/>
              <c:showVal val="1"/>
              <c:showCatName val="0"/>
              <c:showSerName val="0"/>
              <c:showPercent val="0"/>
              <c:showBubbleSize val="0"/>
            </c:dLbl>
            <c:dLbl>
              <c:idx val="10"/>
              <c:layout>
                <c:manualLayout>
                  <c:x val="0.18328627450980392"/>
                  <c:y val="0.10317830687830688"/>
                </c:manualLayout>
              </c:layout>
              <c:showLegendKey val="0"/>
              <c:showVal val="1"/>
              <c:showCatName val="0"/>
              <c:showSerName val="0"/>
              <c:showPercent val="0"/>
              <c:showBubbleSize val="0"/>
            </c:dLbl>
            <c:dLbl>
              <c:idx val="11"/>
              <c:layout>
                <c:manualLayout>
                  <c:x val="0.14304411764705882"/>
                  <c:y val="0.17705740740740741"/>
                </c:manualLayout>
              </c:layout>
              <c:showLegendKey val="0"/>
              <c:showVal val="1"/>
              <c:showCatName val="0"/>
              <c:showSerName val="0"/>
              <c:showPercent val="0"/>
              <c:showBubbleSize val="0"/>
            </c:dLbl>
            <c:dLbl>
              <c:idx val="12"/>
              <c:layout>
                <c:manualLayout>
                  <c:x val="1.0378472222222223E-2"/>
                  <c:y val="0.15754603174603174"/>
                </c:manualLayout>
              </c:layout>
              <c:showLegendKey val="0"/>
              <c:showVal val="1"/>
              <c:showCatName val="0"/>
              <c:showSerName val="0"/>
              <c:showPercent val="0"/>
              <c:showBubbleSize val="0"/>
            </c:dLbl>
            <c:dLbl>
              <c:idx val="13"/>
              <c:layout>
                <c:manualLayout>
                  <c:x val="-7.6556944444444441E-2"/>
                  <c:y val="0.1196441798941799"/>
                </c:manualLayout>
              </c:layout>
              <c:showLegendKey val="0"/>
              <c:showVal val="1"/>
              <c:showCatName val="0"/>
              <c:showSerName val="0"/>
              <c:showPercent val="0"/>
              <c:showBubbleSize val="0"/>
            </c:dLbl>
            <c:dLbl>
              <c:idx val="14"/>
              <c:layout>
                <c:manualLayout>
                  <c:x val="-0.21073848937419651"/>
                  <c:y val="0.15945978835978836"/>
                </c:manualLayout>
              </c:layout>
              <c:showLegendKey val="0"/>
              <c:showVal val="1"/>
              <c:showCatName val="0"/>
              <c:showSerName val="0"/>
              <c:showPercent val="0"/>
              <c:showBubbleSize val="0"/>
            </c:dLbl>
            <c:dLbl>
              <c:idx val="15"/>
              <c:layout>
                <c:manualLayout>
                  <c:x val="-0.25617887695018016"/>
                  <c:y val="9.3762698412698409E-2"/>
                </c:manualLayout>
              </c:layout>
              <c:showLegendKey val="0"/>
              <c:showVal val="1"/>
              <c:showCatName val="0"/>
              <c:showSerName val="0"/>
              <c:showPercent val="0"/>
              <c:showBubbleSize val="0"/>
            </c:dLbl>
            <c:dLbl>
              <c:idx val="16"/>
              <c:layout>
                <c:manualLayout>
                  <c:x val="-0.31322776305278249"/>
                  <c:y val="6.4855026455026582E-2"/>
                </c:manualLayout>
              </c:layout>
              <c:showLegendKey val="0"/>
              <c:showVal val="1"/>
              <c:showCatName val="0"/>
              <c:showSerName val="0"/>
              <c:showPercent val="0"/>
              <c:showBubbleSize val="0"/>
            </c:dLbl>
            <c:dLbl>
              <c:idx val="17"/>
              <c:layout>
                <c:manualLayout>
                  <c:x val="-0.31559654747356114"/>
                  <c:y val="1.0684126984126923E-2"/>
                </c:manualLayout>
              </c:layout>
              <c:showLegendKey val="0"/>
              <c:showVal val="1"/>
              <c:showCatName val="0"/>
              <c:showSerName val="0"/>
              <c:showPercent val="0"/>
              <c:showBubbleSize val="0"/>
            </c:dLbl>
            <c:dLbl>
              <c:idx val="18"/>
              <c:layout>
                <c:manualLayout>
                  <c:x val="-0.24452291666666667"/>
                  <c:y val="-4.0227248677248674E-2"/>
                </c:manualLayout>
              </c:layout>
              <c:showLegendKey val="0"/>
              <c:showVal val="1"/>
              <c:showCatName val="0"/>
              <c:showSerName val="0"/>
              <c:showPercent val="0"/>
              <c:showBubbleSize val="0"/>
            </c:dLbl>
            <c:dLbl>
              <c:idx val="19"/>
              <c:layout>
                <c:manualLayout>
                  <c:x val="-0.36018484718629146"/>
                  <c:y val="-6.5770370370370368E-2"/>
                </c:manualLayout>
              </c:layout>
              <c:showLegendKey val="0"/>
              <c:showVal val="1"/>
              <c:showCatName val="0"/>
              <c:showSerName val="0"/>
              <c:showPercent val="0"/>
              <c:showBubbleSize val="0"/>
            </c:dLbl>
            <c:dLbl>
              <c:idx val="20"/>
              <c:layout>
                <c:manualLayout>
                  <c:x val="-0.28325258833674566"/>
                  <c:y val="-6.2142328042328041E-2"/>
                </c:manualLayout>
              </c:layout>
              <c:showLegendKey val="0"/>
              <c:showVal val="1"/>
              <c:showCatName val="0"/>
              <c:showSerName val="0"/>
              <c:showPercent val="0"/>
              <c:showBubbleSize val="0"/>
            </c:dLbl>
            <c:dLbl>
              <c:idx val="21"/>
              <c:layout>
                <c:manualLayout>
                  <c:x val="-0.28533569021431482"/>
                  <c:y val="-0.11186190476190476"/>
                </c:manualLayout>
              </c:layout>
              <c:showLegendKey val="0"/>
              <c:showVal val="1"/>
              <c:showCatName val="0"/>
              <c:showSerName val="0"/>
              <c:showPercent val="0"/>
              <c:showBubbleSize val="0"/>
            </c:dLbl>
            <c:dLbl>
              <c:idx val="22"/>
              <c:layout>
                <c:manualLayout>
                  <c:x val="-0.1806971053985309"/>
                  <c:y val="-0.18815107891122376"/>
                </c:manualLayout>
              </c:layout>
              <c:showLegendKey val="0"/>
              <c:showVal val="1"/>
              <c:showCatName val="0"/>
              <c:showSerName val="0"/>
              <c:showPercent val="0"/>
              <c:showBubbleSize val="0"/>
            </c:dLbl>
            <c:dLbl>
              <c:idx val="23"/>
              <c:layout>
                <c:manualLayout>
                  <c:x val="-0.13173271752874016"/>
                  <c:y val="-0.14453465608465607"/>
                </c:manualLayout>
              </c:layout>
              <c:showLegendKey val="0"/>
              <c:showVal val="1"/>
              <c:showCatName val="0"/>
              <c:showSerName val="0"/>
              <c:showPercent val="0"/>
              <c:showBubbleSize val="0"/>
            </c:dLbl>
            <c:spPr>
              <a:noFill/>
              <a:ln w="25400">
                <a:noFill/>
              </a:ln>
            </c:spPr>
            <c:txPr>
              <a:bodyPr/>
              <a:lstStyle/>
              <a:p>
                <a:pPr>
                  <a:defRPr sz="800" b="0" i="0" u="none" strike="noStrike" baseline="0">
                    <a:solidFill>
                      <a:srgbClr val="FF0000"/>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dLbls>
          <c:cat>
            <c:strRef>
              <c:f>[N2015_03_06.xls]Data!$B$4:$B$27</c:f>
              <c:strCache>
                <c:ptCount val="24"/>
                <c:pt idx="0">
                  <c:v>食料品</c:v>
                </c:pt>
                <c:pt idx="1">
                  <c:v>飲料・たばこ</c:v>
                </c:pt>
                <c:pt idx="2">
                  <c:v>繊維</c:v>
                </c:pt>
                <c:pt idx="3">
                  <c:v>木材</c:v>
                </c:pt>
                <c:pt idx="4">
                  <c:v>家具</c:v>
                </c:pt>
                <c:pt idx="5">
                  <c:v>パルプ・紙</c:v>
                </c:pt>
                <c:pt idx="6">
                  <c:v>印刷</c:v>
                </c:pt>
                <c:pt idx="7">
                  <c:v>化学</c:v>
                </c:pt>
                <c:pt idx="8">
                  <c:v>石油・石炭</c:v>
                </c:pt>
                <c:pt idx="9">
                  <c:v>プラスチック製品</c:v>
                </c:pt>
                <c:pt idx="10">
                  <c:v>ゴム製品</c:v>
                </c:pt>
                <c:pt idx="11">
                  <c:v>なめし革</c:v>
                </c:pt>
                <c:pt idx="12">
                  <c:v>窯業・土石</c:v>
                </c:pt>
                <c:pt idx="13">
                  <c:v>鉄鋼</c:v>
                </c:pt>
                <c:pt idx="14">
                  <c:v>非鉄金属</c:v>
                </c:pt>
                <c:pt idx="15">
                  <c:v>金属製品</c:v>
                </c:pt>
                <c:pt idx="16">
                  <c:v>はん用機械</c:v>
                </c:pt>
                <c:pt idx="17">
                  <c:v>生産用機械</c:v>
                </c:pt>
                <c:pt idx="18">
                  <c:v>業務用機械</c:v>
                </c:pt>
                <c:pt idx="19">
                  <c:v>電子部品</c:v>
                </c:pt>
                <c:pt idx="20">
                  <c:v>電気機械</c:v>
                </c:pt>
                <c:pt idx="21">
                  <c:v>情報通信機械</c:v>
                </c:pt>
                <c:pt idx="22">
                  <c:v>輸送用機械</c:v>
                </c:pt>
                <c:pt idx="23">
                  <c:v>その他</c:v>
                </c:pt>
              </c:strCache>
            </c:strRef>
          </c:cat>
          <c:val>
            <c:numRef>
              <c:f>[N2015_03_06.xls]Data!$G$4:$G$27</c:f>
              <c:numCache>
                <c:formatCode>0.0_ </c:formatCode>
                <c:ptCount val="24"/>
                <c:pt idx="0">
                  <c:v>0.43115663721984515</c:v>
                </c:pt>
                <c:pt idx="1">
                  <c:v>0.31528963372300206</c:v>
                </c:pt>
                <c:pt idx="2">
                  <c:v>0.75379152871755695</c:v>
                </c:pt>
                <c:pt idx="3">
                  <c:v>0.42066481075790491</c:v>
                </c:pt>
                <c:pt idx="4">
                  <c:v>0.59567736879430466</c:v>
                </c:pt>
                <c:pt idx="5">
                  <c:v>0.41083726706250762</c:v>
                </c:pt>
                <c:pt idx="6">
                  <c:v>0.46677767604306747</c:v>
                </c:pt>
                <c:pt idx="7">
                  <c:v>0.28028090623366247</c:v>
                </c:pt>
                <c:pt idx="8">
                  <c:v>0.30590117348564316</c:v>
                </c:pt>
                <c:pt idx="9">
                  <c:v>0.87431740739920438</c:v>
                </c:pt>
                <c:pt idx="10">
                  <c:v>0.86157232967973174</c:v>
                </c:pt>
                <c:pt idx="11">
                  <c:v>0.39405995705615443</c:v>
                </c:pt>
                <c:pt idx="12">
                  <c:v>0.7462085844079942</c:v>
                </c:pt>
                <c:pt idx="13">
                  <c:v>0.94659597350071756</c:v>
                </c:pt>
                <c:pt idx="14">
                  <c:v>0.39254111829591176</c:v>
                </c:pt>
                <c:pt idx="15">
                  <c:v>0.70900772493213238</c:v>
                </c:pt>
                <c:pt idx="16">
                  <c:v>0.61272022224205813</c:v>
                </c:pt>
                <c:pt idx="17">
                  <c:v>0.70397128106472961</c:v>
                </c:pt>
                <c:pt idx="18">
                  <c:v>1.1726302059976408</c:v>
                </c:pt>
                <c:pt idx="19">
                  <c:v>0.13158753825364108</c:v>
                </c:pt>
                <c:pt idx="20">
                  <c:v>0.85241448768092265</c:v>
                </c:pt>
                <c:pt idx="21">
                  <c:v>0.60918148198046307</c:v>
                </c:pt>
                <c:pt idx="22">
                  <c:v>2.7590120856235498</c:v>
                </c:pt>
                <c:pt idx="23">
                  <c:v>0.54521153092910457</c:v>
                </c:pt>
              </c:numCache>
            </c:numRef>
          </c:val>
        </c:ser>
        <c:ser>
          <c:idx val="1"/>
          <c:order val="1"/>
          <c:tx>
            <c:strRef>
              <c:f>[N2015_03_06.xls]Data!$H$3</c:f>
              <c:strCache>
                <c:ptCount val="1"/>
              </c:strCache>
            </c:strRef>
          </c:tx>
          <c:spPr>
            <a:ln w="12700">
              <a:solidFill>
                <a:srgbClr val="000090"/>
              </a:solidFill>
              <a:prstDash val="solid"/>
            </a:ln>
          </c:spPr>
          <c:marker>
            <c:symbol val="none"/>
          </c:marker>
          <c:cat>
            <c:strRef>
              <c:f>[N2015_03_06.xls]Data!$B$4:$B$27</c:f>
              <c:strCache>
                <c:ptCount val="24"/>
                <c:pt idx="0">
                  <c:v>食料品</c:v>
                </c:pt>
                <c:pt idx="1">
                  <c:v>飲料・たばこ</c:v>
                </c:pt>
                <c:pt idx="2">
                  <c:v>繊維</c:v>
                </c:pt>
                <c:pt idx="3">
                  <c:v>木材</c:v>
                </c:pt>
                <c:pt idx="4">
                  <c:v>家具</c:v>
                </c:pt>
                <c:pt idx="5">
                  <c:v>パルプ・紙</c:v>
                </c:pt>
                <c:pt idx="6">
                  <c:v>印刷</c:v>
                </c:pt>
                <c:pt idx="7">
                  <c:v>化学</c:v>
                </c:pt>
                <c:pt idx="8">
                  <c:v>石油・石炭</c:v>
                </c:pt>
                <c:pt idx="9">
                  <c:v>プラスチック製品</c:v>
                </c:pt>
                <c:pt idx="10">
                  <c:v>ゴム製品</c:v>
                </c:pt>
                <c:pt idx="11">
                  <c:v>なめし革</c:v>
                </c:pt>
                <c:pt idx="12">
                  <c:v>窯業・土石</c:v>
                </c:pt>
                <c:pt idx="13">
                  <c:v>鉄鋼</c:v>
                </c:pt>
                <c:pt idx="14">
                  <c:v>非鉄金属</c:v>
                </c:pt>
                <c:pt idx="15">
                  <c:v>金属製品</c:v>
                </c:pt>
                <c:pt idx="16">
                  <c:v>はん用機械</c:v>
                </c:pt>
                <c:pt idx="17">
                  <c:v>生産用機械</c:v>
                </c:pt>
                <c:pt idx="18">
                  <c:v>業務用機械</c:v>
                </c:pt>
                <c:pt idx="19">
                  <c:v>電子部品</c:v>
                </c:pt>
                <c:pt idx="20">
                  <c:v>電気機械</c:v>
                </c:pt>
                <c:pt idx="21">
                  <c:v>情報通信機械</c:v>
                </c:pt>
                <c:pt idx="22">
                  <c:v>輸送用機械</c:v>
                </c:pt>
                <c:pt idx="23">
                  <c:v>その他</c:v>
                </c:pt>
              </c:strCache>
            </c:strRef>
          </c:cat>
          <c:val>
            <c:numRef>
              <c:f>[N2015_03_06.xls]Data!$H$4:$H$27</c:f>
              <c:numCache>
                <c:formatCode>0.0_ </c:formatCode>
                <c:ptCount val="24"/>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numCache>
            </c:numRef>
          </c:val>
        </c:ser>
        <c:dLbls>
          <c:showLegendKey val="0"/>
          <c:showVal val="0"/>
          <c:showCatName val="0"/>
          <c:showSerName val="0"/>
          <c:showPercent val="0"/>
          <c:showBubbleSize val="0"/>
        </c:dLbls>
        <c:axId val="38885888"/>
        <c:axId val="107208000"/>
      </c:radarChart>
      <c:catAx>
        <c:axId val="38885888"/>
        <c:scaling>
          <c:orientation val="minMax"/>
        </c:scaling>
        <c:delete val="0"/>
        <c:axPos val="b"/>
        <c:majorGridlines>
          <c:spPr>
            <a:ln w="3175">
              <a:solidFill>
                <a:schemeClr val="bg1">
                  <a:lumMod val="65000"/>
                </a:schemeClr>
              </a:solidFill>
              <a:prstDash val="solid"/>
            </a:ln>
          </c:spPr>
        </c:majorGridlines>
        <c:numFmt formatCode="General" sourceLinked="0"/>
        <c:majorTickMark val="out"/>
        <c:minorTickMark val="none"/>
        <c:tickLblPos val="nextTo"/>
        <c:txPr>
          <a:bodyPr rot="0" vert="horz"/>
          <a:lstStyle/>
          <a:p>
            <a:pPr>
              <a:defRPr sz="750"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07208000"/>
        <c:crosses val="autoZero"/>
        <c:auto val="0"/>
        <c:lblAlgn val="ctr"/>
        <c:lblOffset val="100"/>
        <c:noMultiLvlLbl val="0"/>
      </c:catAx>
      <c:valAx>
        <c:axId val="107208000"/>
        <c:scaling>
          <c:orientation val="minMax"/>
          <c:max val="2"/>
        </c:scaling>
        <c:delete val="0"/>
        <c:axPos val="l"/>
        <c:numFmt formatCode="0_ " sourceLinked="0"/>
        <c:majorTickMark val="cross"/>
        <c:minorTickMark val="none"/>
        <c:tickLblPos val="nextTo"/>
        <c:spPr>
          <a:ln w="3175">
            <a:solidFill>
              <a:schemeClr val="bg1">
                <a:lumMod val="65000"/>
              </a:schemeClr>
            </a:solidFill>
            <a:prstDash val="solid"/>
          </a:ln>
        </c:spPr>
        <c:txPr>
          <a:bodyPr rot="0" vert="horz"/>
          <a:lstStyle/>
          <a:p>
            <a:pPr>
              <a:defRPr sz="800" b="0" i="0" u="none" strike="noStrike" baseline="0">
                <a:solidFill>
                  <a:srgbClr val="000000"/>
                </a:solidFill>
                <a:latin typeface="ＭＳ 明朝"/>
                <a:ea typeface="ＭＳ 明朝"/>
                <a:cs typeface="ＭＳ 明朝"/>
              </a:defRPr>
            </a:pPr>
            <a:endParaRPr lang="ja-JP"/>
          </a:p>
        </c:txPr>
        <c:crossAx val="38885888"/>
        <c:crosses val="autoZero"/>
        <c:crossBetween val="between"/>
        <c:majorUnit val="1"/>
        <c:minorUnit val="0.5"/>
      </c:valAx>
      <c:spPr>
        <a:noFill/>
        <a:ln w="25400">
          <a:noFill/>
        </a:ln>
      </c:spPr>
    </c:plotArea>
    <c:plotVisOnly val="1"/>
    <c:dispBlanksAs val="gap"/>
    <c:showDLblsOverMax val="0"/>
  </c:chart>
  <c:spPr>
    <a:noFill/>
    <a:ln w="12700">
      <a:solidFill>
        <a:schemeClr val="bg1">
          <a:lumMod val="65000"/>
        </a:schemeClr>
      </a:solidFill>
      <a:prstDash val="solid"/>
    </a:ln>
  </c:spPr>
  <c:txPr>
    <a:bodyPr/>
    <a:lstStyle/>
    <a:p>
      <a:pPr>
        <a:defRPr sz="800" b="0" i="0" u="none" strike="noStrike" baseline="0">
          <a:solidFill>
            <a:srgbClr val="000000"/>
          </a:solidFill>
          <a:latin typeface="ＭＳ 明朝"/>
          <a:ea typeface="ＭＳ 明朝"/>
          <a:cs typeface="ＭＳ 明朝"/>
        </a:defRPr>
      </a:pPr>
      <a:endParaRPr lang="ja-JP"/>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[Book1.xlsx]Sheet9!$J$11</c:f>
              <c:strCache>
                <c:ptCount val="1"/>
                <c:pt idx="0">
                  <c:v>製造業</c:v>
                </c:pt>
              </c:strCache>
            </c:strRef>
          </c:tx>
          <c:invertIfNegative val="0"/>
          <c:dLbls>
            <c:dLbl>
              <c:idx val="0"/>
              <c:layout>
                <c:manualLayout>
                  <c:x val="-5.6302487106952119E-3"/>
                  <c:y val="-1.9428157427430443E-2"/>
                </c:manualLayout>
              </c:layout>
              <c:dLblPos val="outEnd"/>
              <c:showLegendKey val="0"/>
              <c:showVal val="1"/>
              <c:showCatName val="0"/>
              <c:showSerName val="0"/>
              <c:showPercent val="0"/>
              <c:showBubbleSize val="0"/>
            </c:dLbl>
            <c:dLbl>
              <c:idx val="4"/>
              <c:layout>
                <c:manualLayout>
                  <c:x val="-5.6302487106952119E-3"/>
                  <c:y val="0"/>
                </c:manualLayout>
              </c:layout>
              <c:dLblPos val="outEnd"/>
              <c:showLegendKey val="0"/>
              <c:showVal val="1"/>
              <c:showCatName val="0"/>
              <c:showSerName val="0"/>
              <c:showPercent val="0"/>
              <c:showBubbleSize val="0"/>
            </c:dLbl>
            <c:dLbl>
              <c:idx val="5"/>
              <c:layout>
                <c:manualLayout>
                  <c:x val="-1.0681291126861029E-2"/>
                  <c:y val="1.497773257799105E-2"/>
                </c:manualLayout>
              </c:layout>
              <c:dLblPos val="outEnd"/>
              <c:showLegendKey val="0"/>
              <c:showVal val="1"/>
              <c:showCatName val="0"/>
              <c:showSerName val="0"/>
              <c:showPercent val="0"/>
              <c:showBubbleSize val="0"/>
            </c:dLbl>
            <c:dLbl>
              <c:idx val="6"/>
              <c:layout>
                <c:manualLayout>
                  <c:x val="0"/>
                  <c:y val="-2.3313788912916574E-2"/>
                </c:manualLayout>
              </c:layout>
              <c:dLblPos val="outEnd"/>
              <c:showLegendKey val="0"/>
              <c:showVal val="1"/>
              <c:showCatName val="0"/>
              <c:showSerName val="0"/>
              <c:showPercent val="0"/>
              <c:showBubbleSize val="0"/>
            </c:dLbl>
            <c:dLbl>
              <c:idx val="7"/>
              <c:layout>
                <c:manualLayout>
                  <c:x val="8.4453730660428179E-3"/>
                  <c:y val="-3.8856314854860954E-3"/>
                </c:manualLayout>
              </c:layout>
              <c:dLblPos val="outEnd"/>
              <c:showLegendKey val="0"/>
              <c:showVal val="1"/>
              <c:showCatName val="0"/>
              <c:showSerName val="0"/>
              <c:showPercent val="0"/>
              <c:showBubbleSize val="0"/>
            </c:dLbl>
            <c:txPr>
              <a:bodyPr/>
              <a:lstStyle/>
              <a:p>
                <a:pPr>
                  <a:defRPr sz="1200"/>
                </a:pPr>
                <a:endParaRPr lang="ja-JP"/>
              </a:p>
            </c:txPr>
            <c:dLblPos val="outEnd"/>
            <c:showLegendKey val="0"/>
            <c:showVal val="1"/>
            <c:showCatName val="0"/>
            <c:showSerName val="0"/>
            <c:showPercent val="0"/>
            <c:showBubbleSize val="0"/>
            <c:showLeaderLines val="0"/>
          </c:dLbls>
          <c:cat>
            <c:strRef>
              <c:f>[Book1.xlsx]Sheet9!$I$12:$I$20</c:f>
              <c:strCache>
                <c:ptCount val="9"/>
                <c:pt idx="0">
                  <c:v>現状の売上水準を前提に利益率を強化する</c:v>
                </c:pt>
                <c:pt idx="1">
                  <c:v>新製品を開発し、国内市場を開拓する</c:v>
                </c:pt>
                <c:pt idx="2">
                  <c:v>高付加価値需要への対応を強化する</c:v>
                </c:pt>
                <c:pt idx="3">
                  <c:v>事業の効率性を高め、価格の優位性を強化する</c:v>
                </c:pt>
                <c:pt idx="4">
                  <c:v>マーケティング手法を見直し、国内市場を開拓する</c:v>
                </c:pt>
                <c:pt idx="5">
                  <c:v>国内需要の回復を待つ</c:v>
                </c:pt>
                <c:pt idx="6">
                  <c:v>ニッチ（隙間）市場に進出する</c:v>
                </c:pt>
                <c:pt idx="7">
                  <c:v>国内需要のうち、異業種の成長市場に進出する</c:v>
                </c:pt>
                <c:pt idx="8">
                  <c:v>新製品を開発し、海外市場に展開する</c:v>
                </c:pt>
              </c:strCache>
            </c:strRef>
          </c:cat>
          <c:val>
            <c:numRef>
              <c:f>[Book1.xlsx]Sheet9!$J$12:$J$20</c:f>
              <c:numCache>
                <c:formatCode>General</c:formatCode>
                <c:ptCount val="9"/>
                <c:pt idx="0">
                  <c:v>54.6</c:v>
                </c:pt>
                <c:pt idx="1">
                  <c:v>37.299999999999997</c:v>
                </c:pt>
                <c:pt idx="2">
                  <c:v>36.1</c:v>
                </c:pt>
                <c:pt idx="3">
                  <c:v>32.4</c:v>
                </c:pt>
                <c:pt idx="4">
                  <c:v>19.3</c:v>
                </c:pt>
                <c:pt idx="5">
                  <c:v>17.600000000000001</c:v>
                </c:pt>
                <c:pt idx="6">
                  <c:v>11.6</c:v>
                </c:pt>
                <c:pt idx="7">
                  <c:v>10.3</c:v>
                </c:pt>
                <c:pt idx="8">
                  <c:v>8.1</c:v>
                </c:pt>
              </c:numCache>
            </c:numRef>
          </c:val>
        </c:ser>
        <c:ser>
          <c:idx val="1"/>
          <c:order val="1"/>
          <c:tx>
            <c:strRef>
              <c:f>[Book1.xlsx]Sheet9!$K$11</c:f>
              <c:strCache>
                <c:ptCount val="1"/>
                <c:pt idx="0">
                  <c:v>非正常業</c:v>
                </c:pt>
              </c:strCache>
            </c:strRef>
          </c:tx>
          <c:invertIfNegative val="0"/>
          <c:dLbls>
            <c:dLbl>
              <c:idx val="0"/>
              <c:layout>
                <c:manualLayout>
                  <c:x val="2.5336119198128452E-2"/>
                  <c:y val="3.8856314854860954E-3"/>
                </c:manualLayout>
              </c:layout>
              <c:dLblPos val="outEnd"/>
              <c:showLegendKey val="0"/>
              <c:showVal val="1"/>
              <c:showCatName val="0"/>
              <c:showSerName val="0"/>
              <c:showPercent val="0"/>
              <c:showBubbleSize val="0"/>
            </c:dLbl>
            <c:dLbl>
              <c:idx val="1"/>
              <c:layout>
                <c:manualLayout>
                  <c:x val="1.1260275758055356E-2"/>
                  <c:y val="7.7712629709720486E-3"/>
                </c:manualLayout>
              </c:layout>
              <c:tx>
                <c:rich>
                  <a:bodyPr/>
                  <a:lstStyle/>
                  <a:p>
                    <a:r>
                      <a:rPr lang="en-US" altLang="en-US" dirty="0" smtClean="0"/>
                      <a:t>14.4</a:t>
                    </a:r>
                    <a:endParaRPr lang="en-US" altLang="en-US" dirty="0"/>
                  </a:p>
                </c:rich>
              </c:tx>
              <c:dLblPos val="outEnd"/>
              <c:showLegendKey val="0"/>
              <c:showVal val="1"/>
              <c:showCatName val="0"/>
              <c:showSerName val="0"/>
              <c:showPercent val="0"/>
              <c:showBubbleSize val="0"/>
            </c:dLbl>
            <c:dLbl>
              <c:idx val="2"/>
              <c:layout>
                <c:manualLayout>
                  <c:x val="1.9126664192903847E-2"/>
                  <c:y val="1.5542525941944382E-2"/>
                </c:manualLayout>
              </c:layout>
              <c:dLblPos val="outEnd"/>
              <c:showLegendKey val="0"/>
              <c:showVal val="1"/>
              <c:showCatName val="0"/>
              <c:showSerName val="0"/>
              <c:showPercent val="0"/>
              <c:showBubbleSize val="0"/>
            </c:dLbl>
            <c:dLbl>
              <c:idx val="3"/>
              <c:layout>
                <c:manualLayout>
                  <c:x val="2.0976666387370814E-2"/>
                  <c:y val="1.8298570699523811E-2"/>
                </c:manualLayout>
              </c:layout>
              <c:dLblPos val="outEnd"/>
              <c:showLegendKey val="0"/>
              <c:showVal val="1"/>
              <c:showCatName val="0"/>
              <c:showSerName val="0"/>
              <c:showPercent val="0"/>
              <c:showBubbleSize val="0"/>
            </c:dLbl>
            <c:dLbl>
              <c:idx val="7"/>
              <c:layout>
                <c:manualLayout>
                  <c:x val="7.8659451081782537E-3"/>
                  <c:y val="1.7733777335570477E-2"/>
                </c:manualLayout>
              </c:layout>
              <c:dLblPos val="outEnd"/>
              <c:showLegendKey val="0"/>
              <c:showVal val="1"/>
              <c:showCatName val="0"/>
              <c:showSerName val="0"/>
              <c:showPercent val="0"/>
              <c:showBubbleSize val="0"/>
            </c:dLbl>
            <c:dLbl>
              <c:idx val="8"/>
              <c:layout>
                <c:manualLayout>
                  <c:x val="8.4453730660427138E-3"/>
                  <c:y val="-1.4247150862479831E-16"/>
                </c:manualLayout>
              </c:layout>
              <c:dLblPos val="outEnd"/>
              <c:showLegendKey val="0"/>
              <c:showVal val="1"/>
              <c:showCatName val="0"/>
              <c:showSerName val="0"/>
              <c:showPercent val="0"/>
              <c:showBubbleSize val="0"/>
            </c:dLbl>
            <c:txPr>
              <a:bodyPr/>
              <a:lstStyle/>
              <a:p>
                <a:pPr>
                  <a:defRPr sz="1200"/>
                </a:pPr>
                <a:endParaRPr lang="ja-JP"/>
              </a:p>
            </c:txPr>
            <c:dLblPos val="outEnd"/>
            <c:showLegendKey val="0"/>
            <c:showVal val="1"/>
            <c:showCatName val="0"/>
            <c:showSerName val="0"/>
            <c:showPercent val="0"/>
            <c:showBubbleSize val="0"/>
            <c:showLeaderLines val="0"/>
          </c:dLbls>
          <c:cat>
            <c:strRef>
              <c:f>[Book1.xlsx]Sheet9!$I$12:$I$20</c:f>
              <c:strCache>
                <c:ptCount val="9"/>
                <c:pt idx="0">
                  <c:v>現状の売上水準を前提に利益率を強化する</c:v>
                </c:pt>
                <c:pt idx="1">
                  <c:v>新製品を開発し、国内市場を開拓する</c:v>
                </c:pt>
                <c:pt idx="2">
                  <c:v>高付加価値需要への対応を強化する</c:v>
                </c:pt>
                <c:pt idx="3">
                  <c:v>事業の効率性を高め、価格の優位性を強化する</c:v>
                </c:pt>
                <c:pt idx="4">
                  <c:v>マーケティング手法を見直し、国内市場を開拓する</c:v>
                </c:pt>
                <c:pt idx="5">
                  <c:v>国内需要の回復を待つ</c:v>
                </c:pt>
                <c:pt idx="6">
                  <c:v>ニッチ（隙間）市場に進出する</c:v>
                </c:pt>
                <c:pt idx="7">
                  <c:v>国内需要のうち、異業種の成長市場に進出する</c:v>
                </c:pt>
                <c:pt idx="8">
                  <c:v>新製品を開発し、海外市場に展開する</c:v>
                </c:pt>
              </c:strCache>
            </c:strRef>
          </c:cat>
          <c:val>
            <c:numRef>
              <c:f>[Book1.xlsx]Sheet9!$K$12:$K$20</c:f>
              <c:numCache>
                <c:formatCode>General</c:formatCode>
                <c:ptCount val="9"/>
                <c:pt idx="0">
                  <c:v>59.2</c:v>
                </c:pt>
                <c:pt idx="1">
                  <c:v>14.1</c:v>
                </c:pt>
                <c:pt idx="2">
                  <c:v>30.6</c:v>
                </c:pt>
                <c:pt idx="3">
                  <c:v>31.4</c:v>
                </c:pt>
                <c:pt idx="4">
                  <c:v>22.6</c:v>
                </c:pt>
                <c:pt idx="5">
                  <c:v>23.8</c:v>
                </c:pt>
                <c:pt idx="6">
                  <c:v>10.5</c:v>
                </c:pt>
                <c:pt idx="7">
                  <c:v>8.8000000000000007</c:v>
                </c:pt>
                <c:pt idx="8">
                  <c:v>2.2999999999999998</c:v>
                </c:pt>
              </c:numCache>
            </c:numRef>
          </c:val>
        </c:ser>
        <c:dLbls>
          <c:dLblPos val="outEnd"/>
          <c:showLegendKey val="0"/>
          <c:showVal val="1"/>
          <c:showCatName val="0"/>
          <c:showSerName val="0"/>
          <c:showPercent val="0"/>
          <c:showBubbleSize val="0"/>
        </c:dLbls>
        <c:gapWidth val="58"/>
        <c:axId val="252874752"/>
        <c:axId val="208393856"/>
      </c:barChart>
      <c:catAx>
        <c:axId val="252874752"/>
        <c:scaling>
          <c:orientation val="minMax"/>
        </c:scaling>
        <c:delete val="1"/>
        <c:axPos val="b"/>
        <c:majorTickMark val="none"/>
        <c:minorTickMark val="none"/>
        <c:tickLblPos val="nextTo"/>
        <c:crossAx val="208393856"/>
        <c:crosses val="autoZero"/>
        <c:auto val="1"/>
        <c:lblAlgn val="ctr"/>
        <c:lblOffset val="100"/>
        <c:noMultiLvlLbl val="0"/>
      </c:catAx>
      <c:valAx>
        <c:axId val="208393856"/>
        <c:scaling>
          <c:orientation val="minMax"/>
        </c:scaling>
        <c:delete val="0"/>
        <c:axPos val="l"/>
        <c:majorGridlines/>
        <c:numFmt formatCode="General" sourceLinked="1"/>
        <c:majorTickMark val="none"/>
        <c:minorTickMark val="none"/>
        <c:tickLblPos val="nextTo"/>
        <c:txPr>
          <a:bodyPr/>
          <a:lstStyle/>
          <a:p>
            <a:pPr>
              <a:defRPr sz="1400"/>
            </a:pPr>
            <a:endParaRPr lang="ja-JP"/>
          </a:p>
        </c:txPr>
        <c:crossAx val="252874752"/>
        <c:crossesAt val="1"/>
        <c:crossBetween val="between"/>
        <c:majorUnit val="20"/>
      </c:valAx>
    </c:plotArea>
    <c:legend>
      <c:legendPos val="r"/>
      <c:layout>
        <c:manualLayout>
          <c:xMode val="edge"/>
          <c:yMode val="edge"/>
          <c:x val="0.46546514096442687"/>
          <c:y val="5.6785597585646039E-2"/>
          <c:w val="0.47299564254215926"/>
          <c:h val="9.8110065538291047E-2"/>
        </c:manualLayout>
      </c:layout>
      <c:overlay val="1"/>
      <c:txPr>
        <a:bodyPr/>
        <a:lstStyle/>
        <a:p>
          <a:pPr>
            <a:defRPr sz="14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b="0" i="0" baseline="0">
                <a:latin typeface="Meiryo UI" panose="020B0604030504040204" pitchFamily="50" charset="-128"/>
                <a:ea typeface="Meiryo UI" panose="020B0604030504040204" pitchFamily="50" charset="-128"/>
                <a:cs typeface="Meiryo UI" panose="020B0604030504040204" pitchFamily="50" charset="-128"/>
              </a:defRPr>
            </a:pPr>
            <a:r>
              <a:rPr lang="ja-JP" altLang="en-US" sz="1400" b="0" i="0" baseline="0" dirty="0" smtClean="0">
                <a:latin typeface="Meiryo UI" panose="020B0604030504040204" pitchFamily="50" charset="-128"/>
                <a:ea typeface="Meiryo UI" panose="020B0604030504040204" pitchFamily="50" charset="-128"/>
                <a:cs typeface="Meiryo UI" panose="020B0604030504040204" pitchFamily="50" charset="-128"/>
              </a:rPr>
              <a:t>競争的資金収入</a:t>
            </a:r>
            <a:endParaRPr lang="en-US" altLang="ja-JP" sz="1400" b="0" i="0" baseline="0" dirty="0" smtClean="0">
              <a:latin typeface="Meiryo UI" panose="020B0604030504040204" pitchFamily="50" charset="-128"/>
              <a:ea typeface="Meiryo UI" panose="020B0604030504040204" pitchFamily="50" charset="-128"/>
              <a:cs typeface="Meiryo UI" panose="020B0604030504040204" pitchFamily="50" charset="-128"/>
            </a:endParaRPr>
          </a:p>
        </c:rich>
      </c:tx>
      <c:layout>
        <c:manualLayout>
          <c:xMode val="edge"/>
          <c:yMode val="edge"/>
          <c:x val="0"/>
          <c:y val="0"/>
        </c:manualLayout>
      </c:layout>
      <c:overlay val="0"/>
      <c:spPr>
        <a:solidFill>
          <a:schemeClr val="accent1">
            <a:lumMod val="40000"/>
            <a:lumOff val="60000"/>
          </a:schemeClr>
        </a:solidFill>
        <a:ln>
          <a:solidFill>
            <a:schemeClr val="tx1"/>
          </a:solidFill>
        </a:ln>
      </c:spPr>
    </c:title>
    <c:autoTitleDeleted val="0"/>
    <c:plotArea>
      <c:layout>
        <c:manualLayout>
          <c:layoutTarget val="inner"/>
          <c:xMode val="edge"/>
          <c:yMode val="edge"/>
          <c:x val="0.29007085632460589"/>
          <c:y val="0.22213889814711948"/>
          <c:w val="0.61904002624671917"/>
          <c:h val="0.47911754661004741"/>
        </c:manualLayout>
      </c:layout>
      <c:barChart>
        <c:barDir val="bar"/>
        <c:grouping val="stacked"/>
        <c:varyColors val="0"/>
        <c:ser>
          <c:idx val="0"/>
          <c:order val="0"/>
          <c:tx>
            <c:strRef>
              <c:f>Sheet1!$B$1</c:f>
              <c:strCache>
                <c:ptCount val="1"/>
                <c:pt idx="0">
                  <c:v>事業収入2</c:v>
                </c:pt>
              </c:strCache>
            </c:strRef>
          </c:tx>
          <c:spPr>
            <a:solidFill>
              <a:schemeClr val="bg1"/>
            </a:solidFill>
            <a:ln w="15875">
              <a:solidFill>
                <a:schemeClr val="tx1"/>
              </a:solidFill>
            </a:ln>
          </c:spPr>
          <c:invertIfNegative val="0"/>
          <c:dPt>
            <c:idx val="0"/>
            <c:invertIfNegative val="0"/>
            <c:bubble3D val="0"/>
            <c:spPr>
              <a:solidFill>
                <a:schemeClr val="bg1"/>
              </a:solidFill>
              <a:ln w="9525">
                <a:solidFill>
                  <a:schemeClr val="tx1"/>
                </a:solidFill>
                <a:prstDash val="dash"/>
              </a:ln>
            </c:spPr>
          </c:dPt>
          <c:dPt>
            <c:idx val="1"/>
            <c:invertIfNegative val="0"/>
            <c:bubble3D val="0"/>
            <c:spPr>
              <a:solidFill>
                <a:schemeClr val="tx1"/>
              </a:solidFill>
              <a:ln w="15875">
                <a:solidFill>
                  <a:schemeClr val="tx1"/>
                </a:solidFill>
              </a:ln>
            </c:spPr>
          </c:dPt>
          <c:dLbls>
            <c:dLbl>
              <c:idx val="0"/>
              <c:layout>
                <c:manualLayout>
                  <c:x val="0.1137356533034791"/>
                  <c:y val="-5.7863941043587752E-7"/>
                </c:manualLayout>
              </c:layout>
              <c:showLegendKey val="0"/>
              <c:showVal val="1"/>
              <c:showCatName val="0"/>
              <c:showSerName val="0"/>
              <c:showPercent val="0"/>
              <c:showBubbleSize val="0"/>
            </c:dLbl>
            <c:dLbl>
              <c:idx val="1"/>
              <c:layout>
                <c:manualLayout>
                  <c:x val="0.28942660217240829"/>
                  <c:y val="0"/>
                </c:manualLayout>
              </c:layout>
              <c:showLegendKey val="0"/>
              <c:showVal val="1"/>
              <c:showCatName val="0"/>
              <c:showSerName val="0"/>
              <c:showPercent val="0"/>
              <c:showBubbleSize val="0"/>
            </c:dLbl>
            <c:dLbl>
              <c:idx val="2"/>
              <c:layout>
                <c:manualLayout>
                  <c:x val="0.15873214941929528"/>
                  <c:y val="0"/>
                </c:manualLayout>
              </c:layout>
              <c:showLegendKey val="0"/>
              <c:showVal val="1"/>
              <c:showCatName val="0"/>
              <c:showSerName val="0"/>
              <c:showPercent val="0"/>
              <c:showBubbleSize val="0"/>
            </c:dLbl>
            <c:dLbl>
              <c:idx val="3"/>
              <c:layout>
                <c:manualLayout>
                  <c:x val="0.14358276430823927"/>
                  <c:y val="-7.3487205125356446E-3"/>
                </c:manualLayout>
              </c:layout>
              <c:showLegendKey val="0"/>
              <c:showVal val="1"/>
              <c:showCatName val="0"/>
              <c:showSerName val="0"/>
              <c:showPercent val="0"/>
              <c:showBubbleSize val="0"/>
            </c:dLbl>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dLbls>
          <c:cat>
            <c:strRef>
              <c:f>Sheet1!$A$2:$A$5</c:f>
              <c:strCache>
                <c:ptCount val="4"/>
                <c:pt idx="0">
                  <c:v>東京都</c:v>
                </c:pt>
                <c:pt idx="1">
                  <c:v>スーパー公設試</c:v>
                </c:pt>
                <c:pt idx="2">
                  <c:v>市工研</c:v>
                </c:pt>
                <c:pt idx="3">
                  <c:v>産技研</c:v>
                </c:pt>
              </c:strCache>
            </c:strRef>
          </c:cat>
          <c:val>
            <c:numRef>
              <c:f>Sheet1!$B$2:$B$5</c:f>
              <c:numCache>
                <c:formatCode>General</c:formatCode>
                <c:ptCount val="4"/>
                <c:pt idx="0">
                  <c:v>40</c:v>
                </c:pt>
                <c:pt idx="1">
                  <c:v>153</c:v>
                </c:pt>
                <c:pt idx="2">
                  <c:v>85</c:v>
                </c:pt>
                <c:pt idx="3">
                  <c:v>68</c:v>
                </c:pt>
              </c:numCache>
            </c:numRef>
          </c:val>
        </c:ser>
        <c:dLbls>
          <c:showLegendKey val="0"/>
          <c:showVal val="0"/>
          <c:showCatName val="0"/>
          <c:showSerName val="0"/>
          <c:showPercent val="0"/>
          <c:showBubbleSize val="0"/>
        </c:dLbls>
        <c:gapWidth val="150"/>
        <c:overlap val="100"/>
        <c:axId val="128265728"/>
        <c:axId val="68384384"/>
      </c:barChart>
      <c:catAx>
        <c:axId val="128265728"/>
        <c:scaling>
          <c:orientation val="minMax"/>
        </c:scaling>
        <c:delete val="0"/>
        <c:axPos val="l"/>
        <c:majorTickMark val="out"/>
        <c:minorTickMark val="none"/>
        <c:tickLblPos val="nextTo"/>
        <c:txPr>
          <a:bodyPr/>
          <a:lstStyle/>
          <a:p>
            <a:pPr>
              <a:defRPr sz="1200" baseline="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68384384"/>
        <c:crosses val="autoZero"/>
        <c:auto val="1"/>
        <c:lblAlgn val="ctr"/>
        <c:lblOffset val="100"/>
        <c:noMultiLvlLbl val="0"/>
      </c:catAx>
      <c:valAx>
        <c:axId val="68384384"/>
        <c:scaling>
          <c:orientation val="minMax"/>
        </c:scaling>
        <c:delete val="0"/>
        <c:axPos val="b"/>
        <c:majorGridlines/>
        <c:minorGridlines>
          <c:spPr>
            <a:ln>
              <a:noFill/>
            </a:ln>
          </c:spPr>
        </c:minorGridlines>
        <c:numFmt formatCode="General" sourceLinked="1"/>
        <c:majorTickMark val="out"/>
        <c:minorTickMark val="none"/>
        <c:tickLblPos val="nextTo"/>
        <c:txPr>
          <a:bodyPr/>
          <a:lstStyle/>
          <a:p>
            <a:pPr>
              <a:defRPr sz="1050" baseline="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28265728"/>
        <c:crosses val="autoZero"/>
        <c:crossBetween val="between"/>
      </c:valAx>
    </c:plotArea>
    <c:plotVisOnly val="1"/>
    <c:dispBlanksAs val="gap"/>
    <c:showDLblsOverMax val="0"/>
  </c:chart>
  <c:txPr>
    <a:bodyPr/>
    <a:lstStyle/>
    <a:p>
      <a:pPr>
        <a:defRPr sz="1800"/>
      </a:pPr>
      <a:endParaRPr lang="ja-JP"/>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[コピーなにわの経済データ2015年度版.xlsx]Sheet2!$H$5</c:f>
              <c:strCache>
                <c:ptCount val="1"/>
                <c:pt idx="0">
                  <c:v>輸出実施企業</c:v>
                </c:pt>
              </c:strCache>
            </c:strRef>
          </c:tx>
          <c:dLbls>
            <c:dLbl>
              <c:idx val="0"/>
              <c:delete val="1"/>
            </c:dLbl>
            <c:dLbl>
              <c:idx val="1"/>
              <c:layout>
                <c:manualLayout>
                  <c:x val="-0.10046002665070046"/>
                  <c:y val="-3.0476184381715409E-2"/>
                </c:manualLayout>
              </c:layout>
              <c:dLblPos val="r"/>
              <c:showLegendKey val="0"/>
              <c:showVal val="1"/>
              <c:showCatName val="0"/>
              <c:showSerName val="0"/>
              <c:showPercent val="0"/>
              <c:showBubbleSize val="0"/>
            </c:dLbl>
            <c:dLbl>
              <c:idx val="6"/>
              <c:layout>
                <c:manualLayout>
                  <c:x val="8.7017533174621031E-3"/>
                  <c:y val="-5.0793640636192352E-3"/>
                </c:manualLayout>
              </c:layout>
              <c:dLblPos val="r"/>
              <c:showLegendKey val="0"/>
              <c:showVal val="1"/>
              <c:showCatName val="0"/>
              <c:showSerName val="0"/>
              <c:showPercent val="0"/>
              <c:showBubbleSize val="0"/>
            </c:dLbl>
            <c:dLbl>
              <c:idx val="7"/>
              <c:layout>
                <c:manualLayout>
                  <c:x val="-0.10669784264888114"/>
                  <c:y val="-4.0634912508953833E-2"/>
                </c:manualLayout>
              </c:layout>
              <c:dLblPos val="r"/>
              <c:showLegendKey val="0"/>
              <c:showVal val="1"/>
              <c:showCatName val="0"/>
              <c:showSerName val="0"/>
              <c:showPercent val="0"/>
              <c:showBubbleSize val="0"/>
            </c:dLbl>
            <c:dLbl>
              <c:idx val="10"/>
              <c:layout>
                <c:manualLayout>
                  <c:x val="-5.9914222662525801E-2"/>
                  <c:y val="-4.5714276572573161E-2"/>
                </c:manualLayout>
              </c:layout>
              <c:dLblPos val="r"/>
              <c:showLegendKey val="0"/>
              <c:showVal val="1"/>
              <c:showCatName val="0"/>
              <c:showSerName val="0"/>
              <c:showPercent val="0"/>
              <c:showBubbleSize val="0"/>
            </c:dLbl>
            <c:dLbl>
              <c:idx val="11"/>
              <c:layout>
                <c:manualLayout>
                  <c:x val="-6.3033130661616157E-2"/>
                  <c:y val="5.079364063619235E-2"/>
                </c:manualLayout>
              </c:layout>
              <c:dLblPos val="r"/>
              <c:showLegendKey val="0"/>
              <c:showVal val="1"/>
              <c:showCatName val="0"/>
              <c:showSerName val="0"/>
              <c:showPercent val="0"/>
              <c:showBubbleSize val="0"/>
            </c:dLbl>
            <c:dLbl>
              <c:idx val="12"/>
              <c:layout>
                <c:manualLayout>
                  <c:x val="-3.4984570000820246E-2"/>
                  <c:y val="-6.0952368763430818E-2"/>
                </c:manualLayout>
              </c:layout>
              <c:dLblPos val="r"/>
              <c:showLegendKey val="0"/>
              <c:showVal val="1"/>
              <c:showCatName val="0"/>
              <c:showSerName val="0"/>
              <c:showPercent val="0"/>
              <c:showBubbleSize val="0"/>
            </c:dLbl>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l"/>
            <c:showLegendKey val="0"/>
            <c:showVal val="1"/>
            <c:showCatName val="0"/>
            <c:showSerName val="0"/>
            <c:showPercent val="0"/>
            <c:showBubbleSize val="0"/>
            <c:showLeaderLines val="0"/>
          </c:dLbls>
          <c:cat>
            <c:strRef>
              <c:f>[コピーなにわの経済データ2015年度版.xlsx]Sheet2!$I$4:$U$4</c:f>
              <c:strCache>
                <c:ptCount val="13"/>
                <c:pt idx="0">
                  <c:v>01</c:v>
                </c:pt>
                <c:pt idx="1">
                  <c:v>02</c:v>
                </c:pt>
                <c:pt idx="2">
                  <c:v>03</c:v>
                </c:pt>
                <c:pt idx="3">
                  <c:v>04</c:v>
                </c:pt>
                <c:pt idx="4">
                  <c:v>05</c:v>
                </c:pt>
                <c:pt idx="5">
                  <c:v>06</c:v>
                </c:pt>
                <c:pt idx="6">
                  <c:v>07</c:v>
                </c:pt>
                <c:pt idx="7">
                  <c:v>08</c:v>
                </c:pt>
                <c:pt idx="8">
                  <c:v>09</c:v>
                </c:pt>
                <c:pt idx="9">
                  <c:v>10</c:v>
                </c:pt>
                <c:pt idx="10">
                  <c:v>11</c:v>
                </c:pt>
                <c:pt idx="11">
                  <c:v>12</c:v>
                </c:pt>
                <c:pt idx="12">
                  <c:v>13</c:v>
                </c:pt>
              </c:strCache>
            </c:strRef>
          </c:cat>
          <c:val>
            <c:numRef>
              <c:f>[コピーなにわの経済データ2015年度版.xlsx]Sheet2!$I$5:$U$5</c:f>
              <c:numCache>
                <c:formatCode>General</c:formatCode>
                <c:ptCount val="13"/>
                <c:pt idx="0">
                  <c:v>100</c:v>
                </c:pt>
                <c:pt idx="1">
                  <c:v>101</c:v>
                </c:pt>
                <c:pt idx="2">
                  <c:v>108</c:v>
                </c:pt>
                <c:pt idx="3">
                  <c:v>115</c:v>
                </c:pt>
                <c:pt idx="4">
                  <c:v>119</c:v>
                </c:pt>
                <c:pt idx="5">
                  <c:v>128</c:v>
                </c:pt>
                <c:pt idx="6">
                  <c:v>129</c:v>
                </c:pt>
                <c:pt idx="7">
                  <c:v>113</c:v>
                </c:pt>
                <c:pt idx="8">
                  <c:v>95</c:v>
                </c:pt>
                <c:pt idx="9">
                  <c:v>112</c:v>
                </c:pt>
                <c:pt idx="10">
                  <c:v>114</c:v>
                </c:pt>
                <c:pt idx="11">
                  <c:v>112</c:v>
                </c:pt>
                <c:pt idx="12">
                  <c:v>113</c:v>
                </c:pt>
              </c:numCache>
            </c:numRef>
          </c:val>
          <c:smooth val="0"/>
        </c:ser>
        <c:ser>
          <c:idx val="1"/>
          <c:order val="1"/>
          <c:tx>
            <c:strRef>
              <c:f>[コピーなにわの経済データ2015年度版.xlsx]Sheet2!$H$6</c:f>
              <c:strCache>
                <c:ptCount val="1"/>
                <c:pt idx="0">
                  <c:v>輸出非実施企業</c:v>
                </c:pt>
              </c:strCache>
            </c:strRef>
          </c:tx>
          <c:dLbls>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b"/>
            <c:showLegendKey val="0"/>
            <c:showVal val="1"/>
            <c:showCatName val="0"/>
            <c:showSerName val="0"/>
            <c:showPercent val="0"/>
            <c:showBubbleSize val="0"/>
            <c:showLeaderLines val="0"/>
          </c:dLbls>
          <c:cat>
            <c:strRef>
              <c:f>[コピーなにわの経済データ2015年度版.xlsx]Sheet2!$I$4:$U$4</c:f>
              <c:strCache>
                <c:ptCount val="13"/>
                <c:pt idx="0">
                  <c:v>01</c:v>
                </c:pt>
                <c:pt idx="1">
                  <c:v>02</c:v>
                </c:pt>
                <c:pt idx="2">
                  <c:v>03</c:v>
                </c:pt>
                <c:pt idx="3">
                  <c:v>04</c:v>
                </c:pt>
                <c:pt idx="4">
                  <c:v>05</c:v>
                </c:pt>
                <c:pt idx="5">
                  <c:v>06</c:v>
                </c:pt>
                <c:pt idx="6">
                  <c:v>07</c:v>
                </c:pt>
                <c:pt idx="7">
                  <c:v>08</c:v>
                </c:pt>
                <c:pt idx="8">
                  <c:v>09</c:v>
                </c:pt>
                <c:pt idx="9">
                  <c:v>10</c:v>
                </c:pt>
                <c:pt idx="10">
                  <c:v>11</c:v>
                </c:pt>
                <c:pt idx="11">
                  <c:v>12</c:v>
                </c:pt>
                <c:pt idx="12">
                  <c:v>13</c:v>
                </c:pt>
              </c:strCache>
            </c:strRef>
          </c:cat>
          <c:val>
            <c:numRef>
              <c:f>[コピーなにわの経済データ2015年度版.xlsx]Sheet2!$I$6:$U$6</c:f>
              <c:numCache>
                <c:formatCode>General</c:formatCode>
                <c:ptCount val="13"/>
                <c:pt idx="0">
                  <c:v>100</c:v>
                </c:pt>
                <c:pt idx="1">
                  <c:v>100</c:v>
                </c:pt>
                <c:pt idx="2">
                  <c:v>101</c:v>
                </c:pt>
                <c:pt idx="3">
                  <c:v>104</c:v>
                </c:pt>
                <c:pt idx="4">
                  <c:v>105</c:v>
                </c:pt>
                <c:pt idx="5">
                  <c:v>112</c:v>
                </c:pt>
                <c:pt idx="6">
                  <c:v>112</c:v>
                </c:pt>
                <c:pt idx="7">
                  <c:v>104</c:v>
                </c:pt>
                <c:pt idx="8">
                  <c:v>97</c:v>
                </c:pt>
                <c:pt idx="9">
                  <c:v>103</c:v>
                </c:pt>
                <c:pt idx="10">
                  <c:v>104</c:v>
                </c:pt>
                <c:pt idx="11">
                  <c:v>104</c:v>
                </c:pt>
                <c:pt idx="12">
                  <c:v>104</c:v>
                </c:pt>
              </c:numCache>
            </c:numRef>
          </c:val>
          <c:smooth val="0"/>
        </c:ser>
        <c:dLbls>
          <c:showLegendKey val="0"/>
          <c:showVal val="0"/>
          <c:showCatName val="0"/>
          <c:showSerName val="0"/>
          <c:showPercent val="0"/>
          <c:showBubbleSize val="0"/>
        </c:dLbls>
        <c:marker val="1"/>
        <c:smooth val="0"/>
        <c:axId val="38147584"/>
        <c:axId val="107206848"/>
      </c:lineChart>
      <c:catAx>
        <c:axId val="38147584"/>
        <c:scaling>
          <c:orientation val="minMax"/>
        </c:scaling>
        <c:delete val="0"/>
        <c:axPos val="b"/>
        <c:majorTickMark val="none"/>
        <c:minorTickMark val="none"/>
        <c:tickLblPos val="nextTo"/>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07206848"/>
        <c:crosses val="autoZero"/>
        <c:auto val="1"/>
        <c:lblAlgn val="ctr"/>
        <c:lblOffset val="100"/>
        <c:noMultiLvlLbl val="0"/>
      </c:catAx>
      <c:valAx>
        <c:axId val="107206848"/>
        <c:scaling>
          <c:orientation val="minMax"/>
          <c:max val="130"/>
          <c:min val="90"/>
        </c:scaling>
        <c:delete val="0"/>
        <c:axPos val="l"/>
        <c:majorGridlines/>
        <c:numFmt formatCode="General" sourceLinked="1"/>
        <c:majorTickMark val="none"/>
        <c:minorTickMark val="none"/>
        <c:tickLblPos val="nextTo"/>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38147584"/>
        <c:crosses val="autoZero"/>
        <c:crossBetween val="between"/>
        <c:majorUnit val="10"/>
      </c:valAx>
    </c:plotArea>
    <c:legend>
      <c:legendPos val="t"/>
      <c:layout>
        <c:manualLayout>
          <c:xMode val="edge"/>
          <c:yMode val="edge"/>
          <c:x val="0.2447901421072079"/>
          <c:y val="1.8565188663247943E-2"/>
          <c:w val="0.73865578001306464"/>
          <c:h val="8.3928174647261419E-2"/>
        </c:manualLayout>
      </c:layout>
      <c:overlay val="0"/>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541851642094622"/>
          <c:y val="6.6294540407579941E-2"/>
          <c:w val="0.8361773571807003"/>
          <c:h val="0.70786606721478429"/>
        </c:manualLayout>
      </c:layout>
      <c:barChart>
        <c:barDir val="col"/>
        <c:grouping val="clustered"/>
        <c:varyColors val="0"/>
        <c:ser>
          <c:idx val="1"/>
          <c:order val="0"/>
          <c:tx>
            <c:v>EMC試験全体の使用料</c:v>
          </c:tx>
          <c:spPr>
            <a:solidFill>
              <a:schemeClr val="accent6">
                <a:lumMod val="75000"/>
              </a:schemeClr>
            </a:solidFill>
            <a:ln w="25400">
              <a:noFill/>
            </a:ln>
          </c:spPr>
          <c:invertIfNegative val="0"/>
          <c:cat>
            <c:numRef>
              <c:f>data!$C$2:$U$2</c:f>
              <c:numCache>
                <c:formatCode>General</c:formatCode>
                <c:ptCount val="19"/>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numCache>
            </c:numRef>
          </c:cat>
          <c:val>
            <c:numRef>
              <c:f>data!$C$5:$U$5</c:f>
              <c:numCache>
                <c:formatCode>General</c:formatCode>
                <c:ptCount val="19"/>
                <c:pt idx="0">
                  <c:v>169</c:v>
                </c:pt>
                <c:pt idx="1">
                  <c:v>550</c:v>
                </c:pt>
                <c:pt idx="2">
                  <c:v>90</c:v>
                </c:pt>
                <c:pt idx="3">
                  <c:v>674</c:v>
                </c:pt>
                <c:pt idx="4">
                  <c:v>506</c:v>
                </c:pt>
                <c:pt idx="5">
                  <c:v>815</c:v>
                </c:pt>
                <c:pt idx="6">
                  <c:v>893</c:v>
                </c:pt>
                <c:pt idx="7">
                  <c:v>911</c:v>
                </c:pt>
                <c:pt idx="8">
                  <c:v>997</c:v>
                </c:pt>
                <c:pt idx="9">
                  <c:v>1073</c:v>
                </c:pt>
                <c:pt idx="10">
                  <c:v>1295</c:v>
                </c:pt>
                <c:pt idx="11">
                  <c:v>1134</c:v>
                </c:pt>
                <c:pt idx="12">
                  <c:v>1269</c:v>
                </c:pt>
                <c:pt idx="13">
                  <c:v>1263</c:v>
                </c:pt>
                <c:pt idx="14">
                  <c:v>1243</c:v>
                </c:pt>
                <c:pt idx="15">
                  <c:v>1297</c:v>
                </c:pt>
                <c:pt idx="16">
                  <c:v>1334</c:v>
                </c:pt>
                <c:pt idx="17">
                  <c:v>1768</c:v>
                </c:pt>
                <c:pt idx="18">
                  <c:v>1572</c:v>
                </c:pt>
              </c:numCache>
            </c:numRef>
          </c:val>
        </c:ser>
        <c:dLbls>
          <c:showLegendKey val="0"/>
          <c:showVal val="0"/>
          <c:showCatName val="0"/>
          <c:showSerName val="0"/>
          <c:showPercent val="0"/>
          <c:showBubbleSize val="0"/>
        </c:dLbls>
        <c:gapWidth val="150"/>
        <c:axId val="237587456"/>
        <c:axId val="42708928"/>
      </c:barChart>
      <c:catAx>
        <c:axId val="237587456"/>
        <c:scaling>
          <c:orientation val="minMax"/>
        </c:scaling>
        <c:delete val="0"/>
        <c:axPos val="b"/>
        <c:title>
          <c:tx>
            <c:rich>
              <a:bodyPr/>
              <a:lstStyle/>
              <a:p>
                <a:pPr>
                  <a:defRPr sz="1300" b="0" i="0" u="none" strike="noStrike" baseline="0">
                    <a:solidFill>
                      <a:srgbClr val="000000"/>
                    </a:solidFill>
                    <a:latin typeface="Meiryo UI" panose="020B0604030504040204" pitchFamily="50" charset="-128"/>
                    <a:ea typeface="Meiryo UI" panose="020B0604030504040204" pitchFamily="50" charset="-128"/>
                    <a:cs typeface="ＭＳ Ｐゴシック"/>
                  </a:defRPr>
                </a:pPr>
                <a:r>
                  <a:rPr lang="ja-JP" altLang="en-US" sz="1300" b="0" i="0" u="none" strike="noStrike" baseline="0" dirty="0">
                    <a:solidFill>
                      <a:srgbClr val="000000"/>
                    </a:solidFill>
                    <a:latin typeface="Meiryo UI" panose="020B0604030504040204" pitchFamily="50" charset="-128"/>
                    <a:ea typeface="Meiryo UI" panose="020B0604030504040204" pitchFamily="50" charset="-128"/>
                  </a:rPr>
                  <a:t>年度 （平成）</a:t>
                </a:r>
              </a:p>
            </c:rich>
          </c:tx>
          <c:layout>
            <c:manualLayout>
              <c:xMode val="edge"/>
              <c:yMode val="edge"/>
              <c:x val="0.4895610571389315"/>
              <c:y val="0.86005754006975754"/>
            </c:manualLayout>
          </c:layout>
          <c:overlay val="0"/>
          <c:spPr>
            <a:noFill/>
            <a:ln w="25400">
              <a:noFill/>
            </a:ln>
          </c:spPr>
        </c:title>
        <c:numFmt formatCode="General" sourceLinked="1"/>
        <c:majorTickMark val="in"/>
        <c:minorTickMark val="none"/>
        <c:tickLblPos val="nextTo"/>
        <c:spPr>
          <a:ln w="3175">
            <a:solidFill>
              <a:srgbClr val="000000"/>
            </a:solidFill>
            <a:prstDash val="solid"/>
          </a:ln>
        </c:spPr>
        <c:txPr>
          <a:bodyPr rot="0" vert="horz"/>
          <a:lstStyle/>
          <a:p>
            <a:pPr>
              <a:defRPr sz="1050"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42708928"/>
        <c:crosses val="autoZero"/>
        <c:auto val="1"/>
        <c:lblAlgn val="ctr"/>
        <c:lblOffset val="100"/>
        <c:tickLblSkip val="1"/>
        <c:tickMarkSkip val="1"/>
        <c:noMultiLvlLbl val="0"/>
      </c:catAx>
      <c:valAx>
        <c:axId val="42708928"/>
        <c:scaling>
          <c:orientation val="minMax"/>
          <c:max val="1800"/>
          <c:min val="0"/>
        </c:scaling>
        <c:delete val="0"/>
        <c:axPos val="l"/>
        <c:majorGridlines>
          <c:spPr>
            <a:ln w="3175">
              <a:solidFill>
                <a:srgbClr val="000000"/>
              </a:solidFill>
              <a:prstDash val="sysDash"/>
            </a:ln>
          </c:spPr>
        </c:majorGridlines>
        <c:title>
          <c:tx>
            <c:rich>
              <a:bodyPr rot="0" vert="eaVert"/>
              <a:lstStyle/>
              <a:p>
                <a:pPr>
                  <a:defRPr sz="1300" b="0" i="0" u="none" strike="noStrike" baseline="0">
                    <a:solidFill>
                      <a:srgbClr val="000000"/>
                    </a:solidFill>
                    <a:latin typeface="ＭＳ Ｐゴシック"/>
                    <a:ea typeface="ＭＳ Ｐゴシック"/>
                    <a:cs typeface="ＭＳ Ｐゴシック"/>
                  </a:defRPr>
                </a:pPr>
                <a:r>
                  <a:rPr lang="ja-JP" altLang="en-US" sz="1300" b="0" i="0" u="none" strike="noStrike" baseline="0" dirty="0">
                    <a:solidFill>
                      <a:srgbClr val="000000"/>
                    </a:solidFill>
                    <a:latin typeface="Meiryo UI" panose="020B0604030504040204" pitchFamily="50" charset="-128"/>
                    <a:ea typeface="Meiryo UI" panose="020B0604030504040204" pitchFamily="50" charset="-128"/>
                  </a:rPr>
                  <a:t>利用</a:t>
                </a:r>
                <a:r>
                  <a:rPr lang="ja-JP" altLang="en-US" sz="1300" b="0" i="0" u="none" strike="noStrike" baseline="0" dirty="0" smtClean="0">
                    <a:solidFill>
                      <a:srgbClr val="000000"/>
                    </a:solidFill>
                    <a:latin typeface="Meiryo UI" panose="020B0604030504040204" pitchFamily="50" charset="-128"/>
                    <a:ea typeface="Meiryo UI" panose="020B0604030504040204" pitchFamily="50" charset="-128"/>
                  </a:rPr>
                  <a:t>件数（</a:t>
                </a:r>
                <a:r>
                  <a:rPr lang="ja-JP" altLang="en-US" sz="1300" b="0" i="0" u="none" strike="noStrike" baseline="0" dirty="0">
                    <a:solidFill>
                      <a:srgbClr val="000000"/>
                    </a:solidFill>
                    <a:latin typeface="Meiryo UI" panose="020B0604030504040204" pitchFamily="50" charset="-128"/>
                    <a:ea typeface="Meiryo UI" panose="020B0604030504040204" pitchFamily="50" charset="-128"/>
                  </a:rPr>
                  <a:t>件）</a:t>
                </a:r>
              </a:p>
            </c:rich>
          </c:tx>
          <c:layout>
            <c:manualLayout>
              <c:xMode val="edge"/>
              <c:yMode val="edge"/>
              <c:x val="1.4608151477300078E-2"/>
              <c:y val="0.270522381267981"/>
            </c:manualLayout>
          </c:layout>
          <c:overlay val="0"/>
          <c:spPr>
            <a:noFill/>
            <a:ln w="25400">
              <a:noFill/>
            </a:ln>
          </c:spPr>
        </c:title>
        <c:numFmt formatCode="General" sourceLinked="1"/>
        <c:majorTickMark val="in"/>
        <c:minorTickMark val="none"/>
        <c:tickLblPos val="nextTo"/>
        <c:spPr>
          <a:ln w="3175">
            <a:solidFill>
              <a:srgbClr val="000000"/>
            </a:solidFill>
            <a:prstDash val="solid"/>
          </a:ln>
        </c:spPr>
        <c:txPr>
          <a:bodyPr rot="0" vert="horz"/>
          <a:lstStyle/>
          <a:p>
            <a:pPr>
              <a:defRPr sz="1050"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237587456"/>
        <c:crosses val="autoZero"/>
        <c:crossBetween val="between"/>
      </c:valAx>
      <c:spPr>
        <a:noFill/>
        <a:ln w="3175">
          <a:solidFill>
            <a:srgbClr val="808080"/>
          </a:solidFill>
          <a:prstDash val="solid"/>
        </a:ln>
      </c:spPr>
    </c:plotArea>
    <c:plotVisOnly val="1"/>
    <c:dispBlanksAs val="gap"/>
    <c:showDLblsOverMax val="0"/>
  </c:chart>
  <c:spPr>
    <a:noFill/>
    <a:ln w="9525">
      <a:noFill/>
    </a:ln>
  </c:spPr>
  <c:txPr>
    <a:bodyPr/>
    <a:lstStyle/>
    <a:p>
      <a:pPr>
        <a:defRPr sz="1750" b="0" i="0" u="none" strike="noStrike" baseline="0">
          <a:solidFill>
            <a:srgbClr val="000000"/>
          </a:solidFill>
          <a:latin typeface="MS Pゴッシク"/>
          <a:ea typeface="MS Pゴッシク"/>
          <a:cs typeface="MS Pゴッシク"/>
        </a:defRPr>
      </a:pPr>
      <a:endParaRPr lang="ja-JP"/>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40"/>
    </mc:Choice>
    <mc:Fallback>
      <c:style val="40"/>
    </mc:Fallback>
  </mc:AlternateContent>
  <c:chart>
    <c:autoTitleDeleted val="1"/>
    <c:plotArea>
      <c:layout>
        <c:manualLayout>
          <c:layoutTarget val="inner"/>
          <c:xMode val="edge"/>
          <c:yMode val="edge"/>
          <c:x val="0.13893673714811589"/>
          <c:y val="0"/>
          <c:w val="0.72648148148148151"/>
          <c:h val="0.96864197530864193"/>
        </c:manualLayout>
      </c:layout>
      <c:doughnutChart>
        <c:varyColors val="1"/>
        <c:ser>
          <c:idx val="0"/>
          <c:order val="0"/>
          <c:dLbls>
            <c:dLbl>
              <c:idx val="0"/>
              <c:layout>
                <c:manualLayout>
                  <c:x val="0.21452550169685256"/>
                  <c:y val="-3.920061728395062E-3"/>
                </c:manualLayout>
              </c:layout>
              <c:tx>
                <c:rich>
                  <a:bodyPr/>
                  <a:lstStyle/>
                  <a:p>
                    <a:pPr>
                      <a:defRPr/>
                    </a:pPr>
                    <a:r>
                      <a:rPr lang="ja-JP" dirty="0"/>
                      <a:t>約</a:t>
                    </a:r>
                    <a:r>
                      <a:rPr lang="en-US" dirty="0"/>
                      <a:t>28%</a:t>
                    </a:r>
                  </a:p>
                </c:rich>
              </c:tx>
              <c:spPr>
                <a:solidFill>
                  <a:schemeClr val="bg1"/>
                </a:solidFill>
              </c:spPr>
              <c:showLegendKey val="0"/>
              <c:showVal val="1"/>
              <c:showCatName val="0"/>
              <c:showSerName val="0"/>
              <c:showPercent val="0"/>
              <c:showBubbleSize val="0"/>
            </c:dLbl>
            <c:dLbl>
              <c:idx val="1"/>
              <c:layout>
                <c:manualLayout>
                  <c:x val="2.3518518518518518E-2"/>
                  <c:y val="3.5277469135802472E-2"/>
                </c:manualLayout>
              </c:layout>
              <c:tx>
                <c:rich>
                  <a:bodyPr/>
                  <a:lstStyle/>
                  <a:p>
                    <a:r>
                      <a:rPr lang="ja-JP"/>
                      <a:t>約</a:t>
                    </a:r>
                    <a:r>
                      <a:rPr lang="en-US"/>
                      <a:t>28%</a:t>
                    </a:r>
                  </a:p>
                </c:rich>
              </c:tx>
              <c:showLegendKey val="0"/>
              <c:showVal val="1"/>
              <c:showCatName val="0"/>
              <c:showSerName val="0"/>
              <c:showPercent val="0"/>
              <c:showBubbleSize val="0"/>
            </c:dLbl>
            <c:dLbl>
              <c:idx val="2"/>
              <c:layout>
                <c:manualLayout>
                  <c:x val="2.0578703703703651E-2"/>
                  <c:y val="3.5277777777777637E-2"/>
                </c:manualLayout>
              </c:layout>
              <c:tx>
                <c:rich>
                  <a:bodyPr/>
                  <a:lstStyle/>
                  <a:p>
                    <a:r>
                      <a:rPr lang="ja-JP"/>
                      <a:t>約</a:t>
                    </a:r>
                    <a:r>
                      <a:rPr lang="en-US"/>
                      <a:t>15%</a:t>
                    </a:r>
                  </a:p>
                </c:rich>
              </c:tx>
              <c:showLegendKey val="0"/>
              <c:showVal val="1"/>
              <c:showCatName val="0"/>
              <c:showSerName val="0"/>
              <c:showPercent val="0"/>
              <c:showBubbleSize val="0"/>
            </c:dLbl>
            <c:dLbl>
              <c:idx val="3"/>
              <c:layout>
                <c:manualLayout>
                  <c:x val="-2.0578703703703703E-2"/>
                  <c:y val="0.12151234567901234"/>
                </c:manualLayout>
              </c:layout>
              <c:tx>
                <c:rich>
                  <a:bodyPr/>
                  <a:lstStyle/>
                  <a:p>
                    <a:r>
                      <a:rPr lang="ja-JP"/>
                      <a:t>約</a:t>
                    </a:r>
                    <a:r>
                      <a:rPr lang="en-US"/>
                      <a:t>29%</a:t>
                    </a:r>
                  </a:p>
                </c:rich>
              </c:tx>
              <c:showLegendKey val="0"/>
              <c:showVal val="1"/>
              <c:showCatName val="0"/>
              <c:showSerName val="0"/>
              <c:showPercent val="0"/>
              <c:showBubbleSize val="0"/>
            </c:dLbl>
            <c:showLegendKey val="0"/>
            <c:showVal val="1"/>
            <c:showCatName val="0"/>
            <c:showSerName val="0"/>
            <c:showPercent val="0"/>
            <c:showBubbleSize val="0"/>
            <c:showLeaderLines val="1"/>
          </c:dLbls>
          <c:cat>
            <c:strRef>
              <c:f>Sheet1!$N$3:$N$6</c:f>
              <c:strCache>
                <c:ptCount val="4"/>
                <c:pt idx="0">
                  <c:v>関西</c:v>
                </c:pt>
                <c:pt idx="1">
                  <c:v>関東</c:v>
                </c:pt>
                <c:pt idx="2">
                  <c:v>東海</c:v>
                </c:pt>
                <c:pt idx="3">
                  <c:v>その他</c:v>
                </c:pt>
              </c:strCache>
            </c:strRef>
          </c:cat>
          <c:val>
            <c:numRef>
              <c:f>Sheet1!$O$3:$O$6</c:f>
              <c:numCache>
                <c:formatCode>0%</c:formatCode>
                <c:ptCount val="4"/>
                <c:pt idx="0">
                  <c:v>0.27640140331779772</c:v>
                </c:pt>
                <c:pt idx="1">
                  <c:v>0.27640140331779772</c:v>
                </c:pt>
                <c:pt idx="2">
                  <c:v>0.15281725189025669</c:v>
                </c:pt>
                <c:pt idx="3">
                  <c:v>0.28999999999999998</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spPr>
    <a:ln>
      <a:noFill/>
    </a:ln>
  </c:spPr>
  <c:txPr>
    <a:bodyPr/>
    <a:lstStyle/>
    <a:p>
      <a:pPr>
        <a:defRPr sz="1800"/>
      </a:pPr>
      <a:endParaRPr lang="ja-JP"/>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40"/>
    </mc:Choice>
    <mc:Fallback>
      <c:style val="40"/>
    </mc:Fallback>
  </mc:AlternateContent>
  <c:chart>
    <c:autoTitleDeleted val="1"/>
    <c:plotArea>
      <c:layout>
        <c:manualLayout>
          <c:layoutTarget val="inner"/>
          <c:xMode val="edge"/>
          <c:yMode val="edge"/>
          <c:x val="0.12683413979828756"/>
          <c:y val="2.3084876543209874E-2"/>
          <c:w val="0.70930252664905002"/>
          <c:h val="0.95354894142196756"/>
        </c:manualLayout>
      </c:layout>
      <c:doughnutChart>
        <c:varyColors val="1"/>
        <c:ser>
          <c:idx val="0"/>
          <c:order val="0"/>
          <c:dLbls>
            <c:dLbl>
              <c:idx val="0"/>
              <c:layout>
                <c:manualLayout>
                  <c:x val="0.16786717548029148"/>
                  <c:y val="-0.31383741178516394"/>
                </c:manualLayout>
              </c:layout>
              <c:tx>
                <c:rich>
                  <a:bodyPr/>
                  <a:lstStyle/>
                  <a:p>
                    <a:r>
                      <a:rPr lang="ja-JP"/>
                      <a:t>約</a:t>
                    </a:r>
                    <a:r>
                      <a:rPr lang="en-US"/>
                      <a:t>61%</a:t>
                    </a:r>
                  </a:p>
                </c:rich>
              </c:tx>
              <c:showLegendKey val="0"/>
              <c:showVal val="1"/>
              <c:showCatName val="0"/>
              <c:showSerName val="0"/>
              <c:showPercent val="0"/>
              <c:showBubbleSize val="0"/>
            </c:dLbl>
            <c:dLbl>
              <c:idx val="1"/>
              <c:layout>
                <c:manualLayout>
                  <c:x val="-5.7040543475112022E-3"/>
                  <c:y val="0.15336430010192104"/>
                </c:manualLayout>
              </c:layout>
              <c:tx>
                <c:rich>
                  <a:bodyPr/>
                  <a:lstStyle/>
                  <a:p>
                    <a:r>
                      <a:rPr lang="ja-JP"/>
                      <a:t>約</a:t>
                    </a:r>
                    <a:r>
                      <a:rPr lang="en-US"/>
                      <a:t>39%</a:t>
                    </a:r>
                  </a:p>
                </c:rich>
              </c:tx>
              <c:showLegendKey val="0"/>
              <c:showVal val="1"/>
              <c:showCatName val="0"/>
              <c:showSerName val="0"/>
              <c:showPercent val="0"/>
              <c:showBubbleSize val="0"/>
            </c:dLbl>
            <c:showLegendKey val="0"/>
            <c:showVal val="1"/>
            <c:showCatName val="0"/>
            <c:showSerName val="0"/>
            <c:showPercent val="0"/>
            <c:showBubbleSize val="0"/>
            <c:showLeaderLines val="1"/>
          </c:dLbls>
          <c:cat>
            <c:strRef>
              <c:f>Sheet1!$R$3:$R$4</c:f>
              <c:strCache>
                <c:ptCount val="2"/>
                <c:pt idx="0">
                  <c:v>近畿</c:v>
                </c:pt>
                <c:pt idx="1">
                  <c:v>その他</c:v>
                </c:pt>
              </c:strCache>
            </c:strRef>
          </c:cat>
          <c:val>
            <c:numRef>
              <c:f>Sheet1!$S$3:$S$4</c:f>
              <c:numCache>
                <c:formatCode>0%</c:formatCode>
                <c:ptCount val="2"/>
                <c:pt idx="0">
                  <c:v>0.61</c:v>
                </c:pt>
                <c:pt idx="1">
                  <c:v>0.39</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spPr>
    <a:ln>
      <a:noFill/>
    </a:ln>
  </c:spPr>
  <c:txPr>
    <a:bodyPr/>
    <a:lstStyle/>
    <a:p>
      <a:pPr>
        <a:defRPr sz="1800"/>
      </a:pPr>
      <a:endParaRPr lang="ja-JP"/>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541851642094622"/>
          <c:y val="6.6294540407579941E-2"/>
          <c:w val="0.8361773571807003"/>
          <c:h val="0.70786606721478429"/>
        </c:manualLayout>
      </c:layout>
      <c:barChart>
        <c:barDir val="col"/>
        <c:grouping val="clustered"/>
        <c:varyColors val="0"/>
        <c:ser>
          <c:idx val="1"/>
          <c:order val="0"/>
          <c:tx>
            <c:v>EMC試験全体の使用料</c:v>
          </c:tx>
          <c:spPr>
            <a:solidFill>
              <a:schemeClr val="accent6">
                <a:lumMod val="75000"/>
              </a:schemeClr>
            </a:solidFill>
            <a:ln w="25400">
              <a:noFill/>
            </a:ln>
          </c:spPr>
          <c:invertIfNegative val="0"/>
          <c:cat>
            <c:numRef>
              <c:f>data!$C$2:$U$2</c:f>
              <c:numCache>
                <c:formatCode>General</c:formatCode>
                <c:ptCount val="19"/>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numCache>
            </c:numRef>
          </c:cat>
          <c:val>
            <c:numRef>
              <c:f>data!$C$5:$U$5</c:f>
              <c:numCache>
                <c:formatCode>General</c:formatCode>
                <c:ptCount val="19"/>
                <c:pt idx="0">
                  <c:v>169</c:v>
                </c:pt>
                <c:pt idx="1">
                  <c:v>550</c:v>
                </c:pt>
                <c:pt idx="2">
                  <c:v>90</c:v>
                </c:pt>
                <c:pt idx="3">
                  <c:v>674</c:v>
                </c:pt>
                <c:pt idx="4">
                  <c:v>506</c:v>
                </c:pt>
                <c:pt idx="5">
                  <c:v>815</c:v>
                </c:pt>
                <c:pt idx="6">
                  <c:v>893</c:v>
                </c:pt>
                <c:pt idx="7">
                  <c:v>911</c:v>
                </c:pt>
                <c:pt idx="8">
                  <c:v>997</c:v>
                </c:pt>
                <c:pt idx="9">
                  <c:v>1073</c:v>
                </c:pt>
                <c:pt idx="10">
                  <c:v>1295</c:v>
                </c:pt>
                <c:pt idx="11">
                  <c:v>1134</c:v>
                </c:pt>
                <c:pt idx="12">
                  <c:v>1269</c:v>
                </c:pt>
                <c:pt idx="13">
                  <c:v>1263</c:v>
                </c:pt>
                <c:pt idx="14">
                  <c:v>1243</c:v>
                </c:pt>
                <c:pt idx="15">
                  <c:v>1297</c:v>
                </c:pt>
                <c:pt idx="16">
                  <c:v>1334</c:v>
                </c:pt>
                <c:pt idx="17">
                  <c:v>1768</c:v>
                </c:pt>
                <c:pt idx="18">
                  <c:v>1572</c:v>
                </c:pt>
              </c:numCache>
            </c:numRef>
          </c:val>
        </c:ser>
        <c:dLbls>
          <c:showLegendKey val="0"/>
          <c:showVal val="0"/>
          <c:showCatName val="0"/>
          <c:showSerName val="0"/>
          <c:showPercent val="0"/>
          <c:showBubbleSize val="0"/>
        </c:dLbls>
        <c:gapWidth val="150"/>
        <c:axId val="238440448"/>
        <c:axId val="68280896"/>
      </c:barChart>
      <c:catAx>
        <c:axId val="238440448"/>
        <c:scaling>
          <c:orientation val="minMax"/>
        </c:scaling>
        <c:delete val="0"/>
        <c:axPos val="b"/>
        <c:title>
          <c:tx>
            <c:rich>
              <a:bodyPr/>
              <a:lstStyle/>
              <a:p>
                <a:pPr>
                  <a:defRPr sz="1100" b="0" i="0" u="none" strike="noStrike" baseline="0">
                    <a:solidFill>
                      <a:srgbClr val="000000"/>
                    </a:solidFill>
                    <a:latin typeface="Meiryo UI" panose="020B0604030504040204" pitchFamily="50" charset="-128"/>
                    <a:ea typeface="Meiryo UI" panose="020B0604030504040204" pitchFamily="50" charset="-128"/>
                    <a:cs typeface="ＭＳ Ｐゴシック"/>
                  </a:defRPr>
                </a:pPr>
                <a:r>
                  <a:rPr lang="ja-JP" altLang="en-US" sz="900" b="0" i="0" u="none" strike="noStrike" baseline="0" dirty="0">
                    <a:solidFill>
                      <a:srgbClr val="000000"/>
                    </a:solidFill>
                    <a:latin typeface="Meiryo UI" panose="020B0604030504040204" pitchFamily="50" charset="-128"/>
                    <a:ea typeface="Meiryo UI" panose="020B0604030504040204" pitchFamily="50" charset="-128"/>
                  </a:rPr>
                  <a:t>年度 （平成）</a:t>
                </a:r>
              </a:p>
            </c:rich>
          </c:tx>
          <c:layout>
            <c:manualLayout>
              <c:xMode val="edge"/>
              <c:yMode val="edge"/>
              <c:x val="0.48383969405216465"/>
              <c:y val="0.93173837563498274"/>
            </c:manualLayout>
          </c:layout>
          <c:overlay val="0"/>
          <c:spPr>
            <a:noFill/>
            <a:ln w="25400">
              <a:noFill/>
            </a:ln>
          </c:spPr>
        </c:title>
        <c:numFmt formatCode="General" sourceLinked="1"/>
        <c:majorTickMark val="in"/>
        <c:minorTickMark val="none"/>
        <c:tickLblPos val="nextTo"/>
        <c:spPr>
          <a:ln w="3175">
            <a:solidFill>
              <a:srgbClr val="000000"/>
            </a:solidFill>
            <a:prstDash val="solid"/>
          </a:ln>
        </c:spPr>
        <c:txPr>
          <a:bodyPr rot="0" vert="horz"/>
          <a:lstStyle/>
          <a:p>
            <a:pPr>
              <a:defRPr sz="1050" b="0" i="0" u="none" strike="noStrike" baseline="0">
                <a:solidFill>
                  <a:srgbClr val="000000"/>
                </a:solidFill>
                <a:latin typeface="Times New Roman"/>
                <a:ea typeface="Times New Roman"/>
                <a:cs typeface="Times New Roman"/>
              </a:defRPr>
            </a:pPr>
            <a:endParaRPr lang="ja-JP"/>
          </a:p>
        </c:txPr>
        <c:crossAx val="68280896"/>
        <c:crosses val="autoZero"/>
        <c:auto val="1"/>
        <c:lblAlgn val="ctr"/>
        <c:lblOffset val="100"/>
        <c:tickLblSkip val="1"/>
        <c:tickMarkSkip val="1"/>
        <c:noMultiLvlLbl val="0"/>
      </c:catAx>
      <c:valAx>
        <c:axId val="68280896"/>
        <c:scaling>
          <c:orientation val="minMax"/>
          <c:max val="1800"/>
          <c:min val="0"/>
        </c:scaling>
        <c:delete val="0"/>
        <c:axPos val="l"/>
        <c:majorGridlines>
          <c:spPr>
            <a:ln w="3175">
              <a:solidFill>
                <a:srgbClr val="000000"/>
              </a:solidFill>
              <a:prstDash val="sysDash"/>
            </a:ln>
          </c:spPr>
        </c:majorGridlines>
        <c:title>
          <c:tx>
            <c:rich>
              <a:bodyPr rot="0" vert="eaVert"/>
              <a:lstStyle/>
              <a:p>
                <a:pPr>
                  <a:defRPr sz="1100" b="0" i="0" u="none" strike="noStrike" baseline="0">
                    <a:solidFill>
                      <a:srgbClr val="000000"/>
                    </a:solidFill>
                    <a:latin typeface="ＭＳ Ｐゴシック"/>
                    <a:ea typeface="ＭＳ Ｐゴシック"/>
                    <a:cs typeface="ＭＳ Ｐゴシック"/>
                  </a:defRPr>
                </a:pPr>
                <a:r>
                  <a:rPr lang="ja-JP" altLang="en-US" sz="900" b="0" i="0" u="none" strike="noStrike" baseline="0" dirty="0">
                    <a:solidFill>
                      <a:srgbClr val="000000"/>
                    </a:solidFill>
                    <a:latin typeface="Meiryo UI" panose="020B0604030504040204" pitchFamily="50" charset="-128"/>
                    <a:ea typeface="Meiryo UI" panose="020B0604030504040204" pitchFamily="50" charset="-128"/>
                  </a:rPr>
                  <a:t>利用件数 （件）</a:t>
                </a:r>
              </a:p>
            </c:rich>
          </c:tx>
          <c:layout>
            <c:manualLayout>
              <c:xMode val="edge"/>
              <c:yMode val="edge"/>
              <c:x val="5.8014882078446213E-3"/>
              <c:y val="0.23770057972297212"/>
            </c:manualLayout>
          </c:layout>
          <c:overlay val="0"/>
          <c:spPr>
            <a:noFill/>
            <a:ln w="25400">
              <a:noFill/>
            </a:ln>
          </c:spPr>
        </c:title>
        <c:numFmt formatCode="General" sourceLinked="1"/>
        <c:majorTickMark val="in"/>
        <c:minorTickMark val="none"/>
        <c:tickLblPos val="nextTo"/>
        <c:spPr>
          <a:ln w="3175">
            <a:solidFill>
              <a:srgbClr val="000000"/>
            </a:solidFill>
            <a:prstDash val="solid"/>
          </a:ln>
        </c:spPr>
        <c:txPr>
          <a:bodyPr rot="0" vert="horz"/>
          <a:lstStyle/>
          <a:p>
            <a:pPr>
              <a:defRPr sz="1050" b="0" i="0" u="none" strike="noStrike" baseline="0">
                <a:solidFill>
                  <a:srgbClr val="000000"/>
                </a:solidFill>
                <a:latin typeface="Times New Roman"/>
                <a:ea typeface="Times New Roman"/>
                <a:cs typeface="Times New Roman"/>
              </a:defRPr>
            </a:pPr>
            <a:endParaRPr lang="ja-JP"/>
          </a:p>
        </c:txPr>
        <c:crossAx val="238440448"/>
        <c:crosses val="autoZero"/>
        <c:crossBetween val="between"/>
      </c:valAx>
      <c:spPr>
        <a:noFill/>
        <a:ln w="3175">
          <a:solidFill>
            <a:srgbClr val="808080"/>
          </a:solidFill>
          <a:prstDash val="solid"/>
        </a:ln>
      </c:spPr>
    </c:plotArea>
    <c:plotVisOnly val="1"/>
    <c:dispBlanksAs val="gap"/>
    <c:showDLblsOverMax val="0"/>
  </c:chart>
  <c:spPr>
    <a:noFill/>
    <a:ln w="9525">
      <a:noFill/>
    </a:ln>
  </c:spPr>
  <c:txPr>
    <a:bodyPr/>
    <a:lstStyle/>
    <a:p>
      <a:pPr>
        <a:defRPr sz="1750" b="0" i="0" u="none" strike="noStrike" baseline="0">
          <a:solidFill>
            <a:srgbClr val="000000"/>
          </a:solidFill>
          <a:latin typeface="MS Pゴッシク"/>
          <a:ea typeface="MS Pゴッシク"/>
          <a:cs typeface="MS Pゴッシク"/>
        </a:defRPr>
      </a:pPr>
      <a:endParaRPr lang="ja-JP"/>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1"/>
          <c:tx>
            <c:strRef>
              <c:f>Sheet2!$C$4</c:f>
              <c:strCache>
                <c:ptCount val="1"/>
                <c:pt idx="0">
                  <c:v>大阪府</c:v>
                </c:pt>
              </c:strCache>
            </c:strRef>
          </c:tx>
          <c:cat>
            <c:strRef>
              <c:f>Sheet2!$D$2:$M$2</c:f>
              <c:strCache>
                <c:ptCount val="10"/>
                <c:pt idx="0">
                  <c:v>H14</c:v>
                </c:pt>
                <c:pt idx="1">
                  <c:v>H15</c:v>
                </c:pt>
                <c:pt idx="2">
                  <c:v>H16</c:v>
                </c:pt>
                <c:pt idx="3">
                  <c:v>H17</c:v>
                </c:pt>
                <c:pt idx="4">
                  <c:v>H18</c:v>
                </c:pt>
                <c:pt idx="5">
                  <c:v>H19</c:v>
                </c:pt>
                <c:pt idx="6">
                  <c:v>H20</c:v>
                </c:pt>
                <c:pt idx="7">
                  <c:v>H21</c:v>
                </c:pt>
                <c:pt idx="8">
                  <c:v>H22</c:v>
                </c:pt>
                <c:pt idx="9">
                  <c:v>H23</c:v>
                </c:pt>
              </c:strCache>
            </c:strRef>
          </c:cat>
          <c:val>
            <c:numRef>
              <c:f>Sheet2!$D$4:$M$4</c:f>
              <c:numCache>
                <c:formatCode>#,##0_);[Red]\(#,##0\)</c:formatCode>
                <c:ptCount val="10"/>
                <c:pt idx="0">
                  <c:v>26902</c:v>
                </c:pt>
                <c:pt idx="1">
                  <c:v>27227</c:v>
                </c:pt>
                <c:pt idx="2">
                  <c:v>24822</c:v>
                </c:pt>
                <c:pt idx="3">
                  <c:v>25454</c:v>
                </c:pt>
                <c:pt idx="4">
                  <c:v>23564</c:v>
                </c:pt>
                <c:pt idx="5">
                  <c:v>23553</c:v>
                </c:pt>
                <c:pt idx="6">
                  <c:v>24200</c:v>
                </c:pt>
                <c:pt idx="7">
                  <c:v>21362</c:v>
                </c:pt>
                <c:pt idx="8">
                  <c:v>20122</c:v>
                </c:pt>
                <c:pt idx="9">
                  <c:v>20983</c:v>
                </c:pt>
              </c:numCache>
            </c:numRef>
          </c:val>
          <c:smooth val="0"/>
        </c:ser>
        <c:ser>
          <c:idx val="3"/>
          <c:order val="2"/>
          <c:tx>
            <c:strRef>
              <c:f>Sheet2!$C$6</c:f>
              <c:strCache>
                <c:ptCount val="1"/>
                <c:pt idx="0">
                  <c:v>東京都</c:v>
                </c:pt>
              </c:strCache>
            </c:strRef>
          </c:tx>
          <c:cat>
            <c:strRef>
              <c:f>Sheet2!$D$2:$M$2</c:f>
              <c:strCache>
                <c:ptCount val="10"/>
                <c:pt idx="0">
                  <c:v>H14</c:v>
                </c:pt>
                <c:pt idx="1">
                  <c:v>H15</c:v>
                </c:pt>
                <c:pt idx="2">
                  <c:v>H16</c:v>
                </c:pt>
                <c:pt idx="3">
                  <c:v>H17</c:v>
                </c:pt>
                <c:pt idx="4">
                  <c:v>H18</c:v>
                </c:pt>
                <c:pt idx="5">
                  <c:v>H19</c:v>
                </c:pt>
                <c:pt idx="6">
                  <c:v>H20</c:v>
                </c:pt>
                <c:pt idx="7">
                  <c:v>H21</c:v>
                </c:pt>
                <c:pt idx="8">
                  <c:v>H22</c:v>
                </c:pt>
                <c:pt idx="9">
                  <c:v>H23</c:v>
                </c:pt>
              </c:strCache>
            </c:strRef>
          </c:cat>
          <c:val>
            <c:numRef>
              <c:f>Sheet2!$D$6:$M$6</c:f>
              <c:numCache>
                <c:formatCode>General</c:formatCode>
                <c:ptCount val="10"/>
                <c:pt idx="0">
                  <c:v>23051</c:v>
                </c:pt>
                <c:pt idx="1">
                  <c:v>23521</c:v>
                </c:pt>
                <c:pt idx="2">
                  <c:v>21035</c:v>
                </c:pt>
                <c:pt idx="3">
                  <c:v>21296</c:v>
                </c:pt>
                <c:pt idx="4">
                  <c:v>19038</c:v>
                </c:pt>
                <c:pt idx="5">
                  <c:v>18681</c:v>
                </c:pt>
                <c:pt idx="6">
                  <c:v>19287</c:v>
                </c:pt>
                <c:pt idx="7">
                  <c:v>16469</c:v>
                </c:pt>
                <c:pt idx="8">
                  <c:v>15082</c:v>
                </c:pt>
                <c:pt idx="9">
                  <c:v>16664</c:v>
                </c:pt>
              </c:numCache>
            </c:numRef>
          </c:val>
          <c:smooth val="0"/>
        </c:ser>
        <c:ser>
          <c:idx val="2"/>
          <c:order val="3"/>
          <c:tx>
            <c:strRef>
              <c:f>Sheet2!$C$5</c:f>
              <c:strCache>
                <c:ptCount val="1"/>
                <c:pt idx="0">
                  <c:v>愛知県</c:v>
                </c:pt>
              </c:strCache>
            </c:strRef>
          </c:tx>
          <c:cat>
            <c:strRef>
              <c:f>Sheet2!$D$2:$M$2</c:f>
              <c:strCache>
                <c:ptCount val="10"/>
                <c:pt idx="0">
                  <c:v>H14</c:v>
                </c:pt>
                <c:pt idx="1">
                  <c:v>H15</c:v>
                </c:pt>
                <c:pt idx="2">
                  <c:v>H16</c:v>
                </c:pt>
                <c:pt idx="3">
                  <c:v>H17</c:v>
                </c:pt>
                <c:pt idx="4">
                  <c:v>H18</c:v>
                </c:pt>
                <c:pt idx="5">
                  <c:v>H19</c:v>
                </c:pt>
                <c:pt idx="6">
                  <c:v>H20</c:v>
                </c:pt>
                <c:pt idx="7">
                  <c:v>H21</c:v>
                </c:pt>
                <c:pt idx="8">
                  <c:v>H22</c:v>
                </c:pt>
                <c:pt idx="9">
                  <c:v>H23</c:v>
                </c:pt>
              </c:strCache>
            </c:strRef>
          </c:cat>
          <c:val>
            <c:numRef>
              <c:f>Sheet2!$D$5:$M$5</c:f>
              <c:numCache>
                <c:formatCode>General</c:formatCode>
                <c:ptCount val="10"/>
                <c:pt idx="0">
                  <c:v>24216</c:v>
                </c:pt>
                <c:pt idx="1">
                  <c:v>24462</c:v>
                </c:pt>
                <c:pt idx="2">
                  <c:v>22684</c:v>
                </c:pt>
                <c:pt idx="3">
                  <c:v>23125</c:v>
                </c:pt>
                <c:pt idx="4">
                  <c:v>21737</c:v>
                </c:pt>
                <c:pt idx="5">
                  <c:v>21768</c:v>
                </c:pt>
                <c:pt idx="6">
                  <c:v>21837</c:v>
                </c:pt>
                <c:pt idx="7">
                  <c:v>19695</c:v>
                </c:pt>
                <c:pt idx="8">
                  <c:v>18764</c:v>
                </c:pt>
                <c:pt idx="9">
                  <c:v>19684</c:v>
                </c:pt>
              </c:numCache>
            </c:numRef>
          </c:val>
          <c:smooth val="0"/>
        </c:ser>
        <c:dLbls>
          <c:showLegendKey val="0"/>
          <c:showVal val="0"/>
          <c:showCatName val="0"/>
          <c:showSerName val="0"/>
          <c:showPercent val="0"/>
          <c:showBubbleSize val="0"/>
        </c:dLbls>
        <c:marker val="1"/>
        <c:smooth val="0"/>
        <c:axId val="237801984"/>
        <c:axId val="42710656"/>
      </c:lineChart>
      <c:lineChart>
        <c:grouping val="standard"/>
        <c:varyColors val="0"/>
        <c:ser>
          <c:idx val="0"/>
          <c:order val="0"/>
          <c:tx>
            <c:strRef>
              <c:f>Sheet2!$C$3</c:f>
              <c:strCache>
                <c:ptCount val="1"/>
                <c:pt idx="0">
                  <c:v>全国</c:v>
                </c:pt>
              </c:strCache>
            </c:strRef>
          </c:tx>
          <c:cat>
            <c:strRef>
              <c:f>Sheet2!$D$2:$M$2</c:f>
              <c:strCache>
                <c:ptCount val="10"/>
                <c:pt idx="0">
                  <c:v>H14</c:v>
                </c:pt>
                <c:pt idx="1">
                  <c:v>H15</c:v>
                </c:pt>
                <c:pt idx="2">
                  <c:v>H16</c:v>
                </c:pt>
                <c:pt idx="3">
                  <c:v>H17</c:v>
                </c:pt>
                <c:pt idx="4">
                  <c:v>H18</c:v>
                </c:pt>
                <c:pt idx="5">
                  <c:v>H19</c:v>
                </c:pt>
                <c:pt idx="6">
                  <c:v>H20</c:v>
                </c:pt>
                <c:pt idx="7">
                  <c:v>H21</c:v>
                </c:pt>
                <c:pt idx="8">
                  <c:v>H22</c:v>
                </c:pt>
                <c:pt idx="9">
                  <c:v>H23</c:v>
                </c:pt>
              </c:strCache>
            </c:strRef>
          </c:cat>
          <c:val>
            <c:numRef>
              <c:f>Sheet2!$D$3:$M$3</c:f>
              <c:numCache>
                <c:formatCode>#,##0_);[Red]\(#,##0\)</c:formatCode>
                <c:ptCount val="10"/>
                <c:pt idx="0">
                  <c:v>290848</c:v>
                </c:pt>
                <c:pt idx="1">
                  <c:v>293911</c:v>
                </c:pt>
                <c:pt idx="2">
                  <c:v>270906</c:v>
                </c:pt>
                <c:pt idx="3">
                  <c:v>276716</c:v>
                </c:pt>
                <c:pt idx="4">
                  <c:v>258543</c:v>
                </c:pt>
                <c:pt idx="5">
                  <c:v>258232</c:v>
                </c:pt>
                <c:pt idx="6">
                  <c:v>263061</c:v>
                </c:pt>
                <c:pt idx="7">
                  <c:v>235817</c:v>
                </c:pt>
                <c:pt idx="8">
                  <c:v>224403</c:v>
                </c:pt>
                <c:pt idx="9">
                  <c:v>233186</c:v>
                </c:pt>
              </c:numCache>
            </c:numRef>
          </c:val>
          <c:smooth val="0"/>
        </c:ser>
        <c:dLbls>
          <c:showLegendKey val="0"/>
          <c:showVal val="0"/>
          <c:showCatName val="0"/>
          <c:showSerName val="0"/>
          <c:showPercent val="0"/>
          <c:showBubbleSize val="0"/>
        </c:dLbls>
        <c:marker val="1"/>
        <c:smooth val="0"/>
        <c:axId val="237803008"/>
        <c:axId val="68281472"/>
      </c:lineChart>
      <c:catAx>
        <c:axId val="237801984"/>
        <c:scaling>
          <c:orientation val="minMax"/>
        </c:scaling>
        <c:delete val="0"/>
        <c:axPos val="b"/>
        <c:majorTickMark val="out"/>
        <c:minorTickMark val="none"/>
        <c:tickLblPos val="nextTo"/>
        <c:txPr>
          <a:bodyPr/>
          <a:lstStyle/>
          <a:p>
            <a:pPr>
              <a:defRPr sz="900"/>
            </a:pPr>
            <a:endParaRPr lang="ja-JP"/>
          </a:p>
        </c:txPr>
        <c:crossAx val="42710656"/>
        <c:crosses val="autoZero"/>
        <c:auto val="1"/>
        <c:lblAlgn val="ctr"/>
        <c:lblOffset val="100"/>
        <c:noMultiLvlLbl val="0"/>
      </c:catAx>
      <c:valAx>
        <c:axId val="42710656"/>
        <c:scaling>
          <c:orientation val="minMax"/>
          <c:max val="30000"/>
          <c:min val="15000"/>
        </c:scaling>
        <c:delete val="0"/>
        <c:axPos val="l"/>
        <c:majorGridlines/>
        <c:minorGridlines>
          <c:spPr>
            <a:ln>
              <a:noFill/>
            </a:ln>
          </c:spPr>
        </c:minorGridlines>
        <c:numFmt formatCode="#,##0_);[Red]\(#,##0\)" sourceLinked="1"/>
        <c:majorTickMark val="out"/>
        <c:minorTickMark val="none"/>
        <c:tickLblPos val="nextTo"/>
        <c:txPr>
          <a:bodyPr/>
          <a:lstStyle/>
          <a:p>
            <a:pPr>
              <a:defRPr sz="900"/>
            </a:pPr>
            <a:endParaRPr lang="ja-JP"/>
          </a:p>
        </c:txPr>
        <c:crossAx val="237801984"/>
        <c:crosses val="autoZero"/>
        <c:crossBetween val="between"/>
        <c:majorUnit val="3000"/>
      </c:valAx>
      <c:valAx>
        <c:axId val="68281472"/>
        <c:scaling>
          <c:orientation val="minMax"/>
          <c:max val="300000"/>
          <c:min val="150000"/>
        </c:scaling>
        <c:delete val="0"/>
        <c:axPos val="r"/>
        <c:numFmt formatCode="#,##0_);[Red]\(#,##0\)" sourceLinked="1"/>
        <c:majorTickMark val="out"/>
        <c:minorTickMark val="none"/>
        <c:tickLblPos val="nextTo"/>
        <c:txPr>
          <a:bodyPr/>
          <a:lstStyle/>
          <a:p>
            <a:pPr>
              <a:defRPr sz="900"/>
            </a:pPr>
            <a:endParaRPr lang="ja-JP"/>
          </a:p>
        </c:txPr>
        <c:crossAx val="237803008"/>
        <c:crosses val="max"/>
        <c:crossBetween val="between"/>
        <c:majorUnit val="30000"/>
      </c:valAx>
      <c:catAx>
        <c:axId val="237803008"/>
        <c:scaling>
          <c:orientation val="minMax"/>
        </c:scaling>
        <c:delete val="1"/>
        <c:axPos val="b"/>
        <c:majorTickMark val="out"/>
        <c:minorTickMark val="none"/>
        <c:tickLblPos val="nextTo"/>
        <c:crossAx val="68281472"/>
        <c:crosses val="autoZero"/>
        <c:auto val="1"/>
        <c:lblAlgn val="ctr"/>
        <c:lblOffset val="100"/>
        <c:noMultiLvlLbl val="0"/>
      </c:catAx>
    </c:plotArea>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193238221459947E-2"/>
          <c:y val="0.11572120697087869"/>
          <c:w val="0.80054762956610626"/>
          <c:h val="0.40494107110117883"/>
        </c:manualLayout>
      </c:layout>
      <c:barChart>
        <c:barDir val="col"/>
        <c:grouping val="clustered"/>
        <c:varyColors val="0"/>
        <c:ser>
          <c:idx val="0"/>
          <c:order val="0"/>
          <c:tx>
            <c:strRef>
              <c:f>受注先獲得のための支援策!$M$2</c:f>
              <c:strCache>
                <c:ptCount val="1"/>
                <c:pt idx="0">
                  <c:v>１～９人(n=197)</c:v>
                </c:pt>
              </c:strCache>
            </c:strRef>
          </c:tx>
          <c:spPr>
            <a:pattFill prst="ltUpDiag">
              <a:fgClr>
                <a:schemeClr val="tx1"/>
              </a:fgClr>
              <a:bgClr>
                <a:schemeClr val="bg1"/>
              </a:bgClr>
            </a:pattFill>
            <a:ln>
              <a:solidFill>
                <a:schemeClr val="tx1"/>
              </a:solidFill>
            </a:ln>
          </c:spPr>
          <c:invertIfNegative val="0"/>
          <c:dLbls>
            <c:dLbl>
              <c:idx val="0"/>
              <c:layout>
                <c:manualLayout>
                  <c:x val="-4.9802878088514796E-3"/>
                  <c:y val="1.117938743027864E-2"/>
                </c:manualLayout>
              </c:layout>
              <c:showLegendKey val="0"/>
              <c:showVal val="1"/>
              <c:showCatName val="0"/>
              <c:showSerName val="0"/>
              <c:showPercent val="0"/>
              <c:showBubbleSize val="0"/>
            </c:dLbl>
            <c:dLbl>
              <c:idx val="1"/>
              <c:layout>
                <c:manualLayout>
                  <c:x val="-9.4837179835279214E-3"/>
                  <c:y val="7.246374744272868E-3"/>
                </c:manualLayout>
              </c:layout>
              <c:showLegendKey val="0"/>
              <c:showVal val="1"/>
              <c:showCatName val="0"/>
              <c:showSerName val="0"/>
              <c:showPercent val="0"/>
              <c:showBubbleSize val="0"/>
            </c:dLbl>
            <c:dLbl>
              <c:idx val="2"/>
              <c:layout>
                <c:manualLayout>
                  <c:x val="-7.740686985969969E-3"/>
                  <c:y val="0"/>
                </c:manualLayout>
              </c:layout>
              <c:showLegendKey val="0"/>
              <c:showVal val="1"/>
              <c:showCatName val="0"/>
              <c:showSerName val="0"/>
              <c:showPercent val="0"/>
              <c:showBubbleSize val="0"/>
            </c:dLbl>
            <c:dLbl>
              <c:idx val="3"/>
              <c:layout>
                <c:manualLayout>
                  <c:x val="-1.3201320132013201E-2"/>
                  <c:y val="-3.6053325211130345E-17"/>
                </c:manualLayout>
              </c:layout>
              <c:showLegendKey val="0"/>
              <c:showVal val="1"/>
              <c:showCatName val="0"/>
              <c:showSerName val="0"/>
              <c:showPercent val="0"/>
              <c:showBubbleSize val="0"/>
            </c:dLbl>
            <c:dLbl>
              <c:idx val="4"/>
              <c:layout>
                <c:manualLayout>
                  <c:x val="-1.1001100110011002E-2"/>
                  <c:y val="0"/>
                </c:manualLayout>
              </c:layout>
              <c:showLegendKey val="0"/>
              <c:showVal val="1"/>
              <c:showCatName val="0"/>
              <c:showSerName val="0"/>
              <c:showPercent val="0"/>
              <c:showBubbleSize val="0"/>
            </c:dLbl>
            <c:dLbl>
              <c:idx val="5"/>
              <c:layout>
                <c:manualLayout>
                  <c:x val="-9.6758587324625063E-3"/>
                  <c:y val="3.9331354584239706E-3"/>
                </c:manualLayout>
              </c:layout>
              <c:showLegendKey val="0"/>
              <c:showVal val="1"/>
              <c:showCatName val="0"/>
              <c:showSerName val="0"/>
              <c:showPercent val="0"/>
              <c:showBubbleSize val="0"/>
            </c:dLbl>
            <c:dLbl>
              <c:idx val="6"/>
              <c:layout>
                <c:manualLayout>
                  <c:x val="-1.1611030478954936E-2"/>
                  <c:y val="0"/>
                </c:manualLayout>
              </c:layout>
              <c:showLegendKey val="0"/>
              <c:showVal val="1"/>
              <c:showCatName val="0"/>
              <c:showSerName val="0"/>
              <c:showPercent val="0"/>
              <c:showBubbleSize val="0"/>
            </c:dLbl>
            <c:txPr>
              <a:bodyPr/>
              <a:lstStyle/>
              <a:p>
                <a:pPr>
                  <a:defRPr sz="700"/>
                </a:pPr>
                <a:endParaRPr lang="ja-JP"/>
              </a:p>
            </c:txPr>
            <c:showLegendKey val="0"/>
            <c:showVal val="1"/>
            <c:showCatName val="0"/>
            <c:showSerName val="0"/>
            <c:showPercent val="0"/>
            <c:showBubbleSize val="0"/>
            <c:showLeaderLines val="0"/>
          </c:dLbls>
          <c:cat>
            <c:strRef>
              <c:f>受注先獲得のための支援策!$L$3:$L$11</c:f>
              <c:strCache>
                <c:ptCount val="9"/>
                <c:pt idx="0">
                  <c:v>受発注斡旋事業</c:v>
                </c:pt>
                <c:pt idx="1">
                  <c:v>製品・技術を広報する冊子や公的機関のウェブサイトでの紹介</c:v>
                </c:pt>
                <c:pt idx="2">
                  <c:v>展示会・商談会の開催</c:v>
                </c:pt>
                <c:pt idx="3">
                  <c:v>展示会・商談会への出展費用の補助など資金面の支援</c:v>
                </c:pt>
                <c:pt idx="4">
                  <c:v>アドバイザーの派遣</c:v>
                </c:pt>
                <c:pt idx="5">
                  <c:v>営業・広報担当の人材育成支援</c:v>
                </c:pt>
                <c:pt idx="6">
                  <c:v>新製品・技術開発の支援</c:v>
                </c:pt>
                <c:pt idx="7">
                  <c:v>その他</c:v>
                </c:pt>
                <c:pt idx="8">
                  <c:v>特になし</c:v>
                </c:pt>
              </c:strCache>
            </c:strRef>
          </c:cat>
          <c:val>
            <c:numRef>
              <c:f>受注先獲得のための支援策!$M$3:$M$11</c:f>
              <c:numCache>
                <c:formatCode>0.0</c:formatCode>
                <c:ptCount val="9"/>
                <c:pt idx="0">
                  <c:v>21.82741116751269</c:v>
                </c:pt>
                <c:pt idx="1">
                  <c:v>9.6446700507614214</c:v>
                </c:pt>
                <c:pt idx="2">
                  <c:v>4.5685279187817258</c:v>
                </c:pt>
                <c:pt idx="3">
                  <c:v>10.152284263959391</c:v>
                </c:pt>
                <c:pt idx="4">
                  <c:v>2.5380710659898478</c:v>
                </c:pt>
                <c:pt idx="5">
                  <c:v>14.720812182741117</c:v>
                </c:pt>
                <c:pt idx="6">
                  <c:v>19.289340101522843</c:v>
                </c:pt>
                <c:pt idx="7">
                  <c:v>4.0609137055837561</c:v>
                </c:pt>
                <c:pt idx="8">
                  <c:v>46.700507614213201</c:v>
                </c:pt>
              </c:numCache>
            </c:numRef>
          </c:val>
        </c:ser>
        <c:ser>
          <c:idx val="1"/>
          <c:order val="1"/>
          <c:tx>
            <c:strRef>
              <c:f>受注先獲得のための支援策!$N$2</c:f>
              <c:strCache>
                <c:ptCount val="1"/>
                <c:pt idx="0">
                  <c:v>10～49人(n=394)</c:v>
                </c:pt>
              </c:strCache>
            </c:strRef>
          </c:tx>
          <c:spPr>
            <a:pattFill prst="pct10">
              <a:fgClr>
                <a:schemeClr val="tx1"/>
              </a:fgClr>
              <a:bgClr>
                <a:schemeClr val="bg1"/>
              </a:bgClr>
            </a:pattFill>
            <a:ln>
              <a:solidFill>
                <a:schemeClr val="tx1"/>
              </a:solidFill>
            </a:ln>
          </c:spPr>
          <c:invertIfNegative val="0"/>
          <c:dLbls>
            <c:dLbl>
              <c:idx val="0"/>
              <c:layout>
                <c:manualLayout>
                  <c:x val="7.7406869859700045E-3"/>
                  <c:y val="-1.5732541833695882E-2"/>
                </c:manualLayout>
              </c:layout>
              <c:showLegendKey val="0"/>
              <c:showVal val="1"/>
              <c:showCatName val="0"/>
              <c:showSerName val="0"/>
              <c:showPercent val="0"/>
              <c:showBubbleSize val="0"/>
            </c:dLbl>
            <c:dLbl>
              <c:idx val="1"/>
              <c:layout>
                <c:manualLayout>
                  <c:x val="-8.6954732980583527E-3"/>
                  <c:y val="0"/>
                </c:manualLayout>
              </c:layout>
              <c:showLegendKey val="0"/>
              <c:showVal val="1"/>
              <c:showCatName val="0"/>
              <c:showSerName val="0"/>
              <c:showPercent val="0"/>
              <c:showBubbleSize val="0"/>
            </c:dLbl>
            <c:dLbl>
              <c:idx val="2"/>
              <c:layout>
                <c:manualLayout>
                  <c:x val="-8.4304919069441431E-3"/>
                  <c:y val="0"/>
                </c:manualLayout>
              </c:layout>
              <c:showLegendKey val="0"/>
              <c:showVal val="1"/>
              <c:showCatName val="0"/>
              <c:showSerName val="0"/>
              <c:showPercent val="0"/>
              <c:showBubbleSize val="0"/>
            </c:dLbl>
            <c:dLbl>
              <c:idx val="3"/>
              <c:layout>
                <c:manualLayout>
                  <c:x val="-1.9351717464925011E-3"/>
                  <c:y val="7.8659612211425187E-3"/>
                </c:manualLayout>
              </c:layout>
              <c:showLegendKey val="0"/>
              <c:showVal val="1"/>
              <c:showCatName val="0"/>
              <c:showSerName val="0"/>
              <c:showPercent val="0"/>
              <c:showBubbleSize val="0"/>
            </c:dLbl>
            <c:dLbl>
              <c:idx val="4"/>
              <c:layout>
                <c:manualLayout>
                  <c:x val="7.7406869859700045E-3"/>
                  <c:y val="-1.1799406375271985E-2"/>
                </c:manualLayout>
              </c:layout>
              <c:showLegendKey val="0"/>
              <c:showVal val="1"/>
              <c:showCatName val="0"/>
              <c:showSerName val="0"/>
              <c:showPercent val="0"/>
              <c:showBubbleSize val="0"/>
            </c:dLbl>
            <c:dLbl>
              <c:idx val="5"/>
              <c:layout>
                <c:manualLayout>
                  <c:x val="-6.6006600660067621E-3"/>
                  <c:y val="3.6053325211130345E-17"/>
                </c:manualLayout>
              </c:layout>
              <c:showLegendKey val="0"/>
              <c:showVal val="1"/>
              <c:showCatName val="0"/>
              <c:showSerName val="0"/>
              <c:showPercent val="0"/>
              <c:showBubbleSize val="0"/>
            </c:dLbl>
            <c:dLbl>
              <c:idx val="6"/>
              <c:layout>
                <c:manualLayout>
                  <c:x val="-5.3552449630299096E-3"/>
                  <c:y val="-3.1465393363097158E-2"/>
                </c:manualLayout>
              </c:layout>
              <c:showLegendKey val="0"/>
              <c:showVal val="1"/>
              <c:showCatName val="0"/>
              <c:showSerName val="0"/>
              <c:showPercent val="0"/>
              <c:showBubbleSize val="0"/>
            </c:dLbl>
            <c:dLbl>
              <c:idx val="7"/>
              <c:layout>
                <c:manualLayout>
                  <c:x val="7.7406869859700045E-3"/>
                  <c:y val="0"/>
                </c:manualLayout>
              </c:layout>
              <c:showLegendKey val="0"/>
              <c:showVal val="1"/>
              <c:showCatName val="0"/>
              <c:showSerName val="0"/>
              <c:showPercent val="0"/>
              <c:showBubbleSize val="0"/>
            </c:dLbl>
            <c:dLbl>
              <c:idx val="8"/>
              <c:layout>
                <c:manualLayout>
                  <c:x val="1.3546202225447508E-2"/>
                  <c:y val="-1.1799406375271949E-2"/>
                </c:manualLayout>
              </c:layout>
              <c:showLegendKey val="0"/>
              <c:showVal val="1"/>
              <c:showCatName val="0"/>
              <c:showSerName val="0"/>
              <c:showPercent val="0"/>
              <c:showBubbleSize val="0"/>
            </c:dLbl>
            <c:txPr>
              <a:bodyPr/>
              <a:lstStyle/>
              <a:p>
                <a:pPr>
                  <a:defRPr sz="700"/>
                </a:pPr>
                <a:endParaRPr lang="ja-JP"/>
              </a:p>
            </c:txPr>
            <c:showLegendKey val="0"/>
            <c:showVal val="1"/>
            <c:showCatName val="0"/>
            <c:showSerName val="0"/>
            <c:showPercent val="0"/>
            <c:showBubbleSize val="0"/>
            <c:showLeaderLines val="0"/>
          </c:dLbls>
          <c:cat>
            <c:strRef>
              <c:f>受注先獲得のための支援策!$L$3:$L$11</c:f>
              <c:strCache>
                <c:ptCount val="9"/>
                <c:pt idx="0">
                  <c:v>受発注斡旋事業</c:v>
                </c:pt>
                <c:pt idx="1">
                  <c:v>製品・技術を広報する冊子や公的機関のウェブサイトでの紹介</c:v>
                </c:pt>
                <c:pt idx="2">
                  <c:v>展示会・商談会の開催</c:v>
                </c:pt>
                <c:pt idx="3">
                  <c:v>展示会・商談会への出展費用の補助など資金面の支援</c:v>
                </c:pt>
                <c:pt idx="4">
                  <c:v>アドバイザーの派遣</c:v>
                </c:pt>
                <c:pt idx="5">
                  <c:v>営業・広報担当の人材育成支援</c:v>
                </c:pt>
                <c:pt idx="6">
                  <c:v>新製品・技術開発の支援</c:v>
                </c:pt>
                <c:pt idx="7">
                  <c:v>その他</c:v>
                </c:pt>
                <c:pt idx="8">
                  <c:v>特になし</c:v>
                </c:pt>
              </c:strCache>
            </c:strRef>
          </c:cat>
          <c:val>
            <c:numRef>
              <c:f>受注先獲得のための支援策!$N$3:$N$11</c:f>
              <c:numCache>
                <c:formatCode>0.0</c:formatCode>
                <c:ptCount val="9"/>
                <c:pt idx="0">
                  <c:v>22.588832487309645</c:v>
                </c:pt>
                <c:pt idx="1">
                  <c:v>12.690355329949238</c:v>
                </c:pt>
                <c:pt idx="2">
                  <c:v>10.406091370558377</c:v>
                </c:pt>
                <c:pt idx="3">
                  <c:v>19.796954314720814</c:v>
                </c:pt>
                <c:pt idx="4">
                  <c:v>4.0609137055837561</c:v>
                </c:pt>
                <c:pt idx="5">
                  <c:v>27.664974619289339</c:v>
                </c:pt>
                <c:pt idx="6">
                  <c:v>32.994923857868017</c:v>
                </c:pt>
                <c:pt idx="7">
                  <c:v>3.5532994923857872</c:v>
                </c:pt>
                <c:pt idx="8">
                  <c:v>26.142131979695431</c:v>
                </c:pt>
              </c:numCache>
            </c:numRef>
          </c:val>
        </c:ser>
        <c:ser>
          <c:idx val="2"/>
          <c:order val="2"/>
          <c:tx>
            <c:strRef>
              <c:f>受注先獲得のための支援策!$O$2</c:f>
              <c:strCache>
                <c:ptCount val="1"/>
                <c:pt idx="0">
                  <c:v>50人以上(n=167)</c:v>
                </c:pt>
              </c:strCache>
            </c:strRef>
          </c:tx>
          <c:spPr>
            <a:solidFill>
              <a:schemeClr val="bg1"/>
            </a:solidFill>
            <a:ln>
              <a:solidFill>
                <a:schemeClr val="tx1"/>
              </a:solidFill>
            </a:ln>
          </c:spPr>
          <c:invertIfNegative val="0"/>
          <c:dLbls>
            <c:dLbl>
              <c:idx val="0"/>
              <c:layout>
                <c:manualLayout>
                  <c:x val="1.9801987741372675E-2"/>
                  <c:y val="-1.17997160709773E-2"/>
                </c:manualLayout>
              </c:layout>
              <c:showLegendKey val="0"/>
              <c:showVal val="1"/>
              <c:showCatName val="0"/>
              <c:showSerName val="0"/>
              <c:showPercent val="0"/>
              <c:showBubbleSize val="0"/>
            </c:dLbl>
            <c:dLbl>
              <c:idx val="1"/>
              <c:layout>
                <c:manualLayout>
                  <c:x val="1.1796319364288462E-2"/>
                  <c:y val="0"/>
                </c:manualLayout>
              </c:layout>
              <c:showLegendKey val="0"/>
              <c:showVal val="1"/>
              <c:showCatName val="0"/>
              <c:showSerName val="0"/>
              <c:showPercent val="0"/>
              <c:showBubbleSize val="0"/>
            </c:dLbl>
            <c:dLbl>
              <c:idx val="2"/>
              <c:layout>
                <c:manualLayout>
                  <c:x val="4.3206137694327025E-3"/>
                  <c:y val="7.8659612211425534E-3"/>
                </c:manualLayout>
              </c:layout>
              <c:showLegendKey val="0"/>
              <c:showVal val="1"/>
              <c:showCatName val="0"/>
              <c:showSerName val="0"/>
              <c:showPercent val="0"/>
              <c:showBubbleSize val="0"/>
            </c:dLbl>
            <c:dLbl>
              <c:idx val="3"/>
              <c:layout>
                <c:manualLayout>
                  <c:x val="1.9801980198019722E-2"/>
                  <c:y val="3.933135458423935E-3"/>
                </c:manualLayout>
              </c:layout>
              <c:showLegendKey val="0"/>
              <c:showVal val="1"/>
              <c:showCatName val="0"/>
              <c:showSerName val="0"/>
              <c:showPercent val="0"/>
              <c:showBubbleSize val="0"/>
            </c:dLbl>
            <c:dLbl>
              <c:idx val="4"/>
              <c:layout>
                <c:manualLayout>
                  <c:x val="1.320132013201312E-2"/>
                  <c:y val="-3.6053325211130345E-17"/>
                </c:manualLayout>
              </c:layout>
              <c:showLegendKey val="0"/>
              <c:showVal val="1"/>
              <c:showCatName val="0"/>
              <c:showSerName val="0"/>
              <c:showPercent val="0"/>
              <c:showBubbleSize val="0"/>
            </c:dLbl>
            <c:dLbl>
              <c:idx val="6"/>
              <c:layout>
                <c:manualLayout>
                  <c:x val="7.7406869859700045E-3"/>
                  <c:y val="-7.8662709168479412E-3"/>
                </c:manualLayout>
              </c:layout>
              <c:showLegendKey val="0"/>
              <c:showVal val="1"/>
              <c:showCatName val="0"/>
              <c:showSerName val="0"/>
              <c:showPercent val="0"/>
              <c:showBubbleSize val="0"/>
            </c:dLbl>
            <c:dLbl>
              <c:idx val="7"/>
              <c:layout>
                <c:manualLayout>
                  <c:x val="2.2187429764312844E-2"/>
                  <c:y val="0"/>
                </c:manualLayout>
              </c:layout>
              <c:showLegendKey val="0"/>
              <c:showVal val="1"/>
              <c:showCatName val="0"/>
              <c:showSerName val="0"/>
              <c:showPercent val="0"/>
              <c:showBubbleSize val="0"/>
            </c:dLbl>
            <c:dLbl>
              <c:idx val="8"/>
              <c:layout>
                <c:manualLayout>
                  <c:x val="3.0962747943879876E-2"/>
                  <c:y val="-3.6053325211130345E-17"/>
                </c:manualLayout>
              </c:layout>
              <c:showLegendKey val="0"/>
              <c:showVal val="1"/>
              <c:showCatName val="0"/>
              <c:showSerName val="0"/>
              <c:showPercent val="0"/>
              <c:showBubbleSize val="0"/>
            </c:dLbl>
            <c:txPr>
              <a:bodyPr/>
              <a:lstStyle/>
              <a:p>
                <a:pPr>
                  <a:defRPr sz="700"/>
                </a:pPr>
                <a:endParaRPr lang="ja-JP"/>
              </a:p>
            </c:txPr>
            <c:showLegendKey val="0"/>
            <c:showVal val="1"/>
            <c:showCatName val="0"/>
            <c:showSerName val="0"/>
            <c:showPercent val="0"/>
            <c:showBubbleSize val="0"/>
            <c:showLeaderLines val="0"/>
          </c:dLbls>
          <c:cat>
            <c:strRef>
              <c:f>受注先獲得のための支援策!$L$3:$L$11</c:f>
              <c:strCache>
                <c:ptCount val="9"/>
                <c:pt idx="0">
                  <c:v>受発注斡旋事業</c:v>
                </c:pt>
                <c:pt idx="1">
                  <c:v>製品・技術を広報する冊子や公的機関のウェブサイトでの紹介</c:v>
                </c:pt>
                <c:pt idx="2">
                  <c:v>展示会・商談会の開催</c:v>
                </c:pt>
                <c:pt idx="3">
                  <c:v>展示会・商談会への出展費用の補助など資金面の支援</c:v>
                </c:pt>
                <c:pt idx="4">
                  <c:v>アドバイザーの派遣</c:v>
                </c:pt>
                <c:pt idx="5">
                  <c:v>営業・広報担当の人材育成支援</c:v>
                </c:pt>
                <c:pt idx="6">
                  <c:v>新製品・技術開発の支援</c:v>
                </c:pt>
                <c:pt idx="7">
                  <c:v>その他</c:v>
                </c:pt>
                <c:pt idx="8">
                  <c:v>特になし</c:v>
                </c:pt>
              </c:strCache>
            </c:strRef>
          </c:cat>
          <c:val>
            <c:numRef>
              <c:f>受注先獲得のための支援策!$O$3:$O$11</c:f>
              <c:numCache>
                <c:formatCode>0.0</c:formatCode>
                <c:ptCount val="9"/>
                <c:pt idx="0">
                  <c:v>16.167664670658681</c:v>
                </c:pt>
                <c:pt idx="1">
                  <c:v>11.976047904191617</c:v>
                </c:pt>
                <c:pt idx="2">
                  <c:v>20.359281437125748</c:v>
                </c:pt>
                <c:pt idx="3">
                  <c:v>20.958083832335326</c:v>
                </c:pt>
                <c:pt idx="4">
                  <c:v>1.1976047904191618</c:v>
                </c:pt>
                <c:pt idx="5">
                  <c:v>34.131736526946113</c:v>
                </c:pt>
                <c:pt idx="6">
                  <c:v>41.317365269461078</c:v>
                </c:pt>
                <c:pt idx="7">
                  <c:v>4.1916167664670656</c:v>
                </c:pt>
                <c:pt idx="8">
                  <c:v>25.748502994011975</c:v>
                </c:pt>
              </c:numCache>
            </c:numRef>
          </c:val>
        </c:ser>
        <c:dLbls>
          <c:showLegendKey val="0"/>
          <c:showVal val="0"/>
          <c:showCatName val="0"/>
          <c:showSerName val="0"/>
          <c:showPercent val="0"/>
          <c:showBubbleSize val="0"/>
        </c:dLbls>
        <c:gapWidth val="150"/>
        <c:axId val="237804032"/>
        <c:axId val="107211584"/>
      </c:barChart>
      <c:catAx>
        <c:axId val="237804032"/>
        <c:scaling>
          <c:orientation val="minMax"/>
        </c:scaling>
        <c:delete val="0"/>
        <c:axPos val="b"/>
        <c:majorTickMark val="out"/>
        <c:minorTickMark val="none"/>
        <c:tickLblPos val="nextTo"/>
        <c:txPr>
          <a:bodyPr rot="0" vert="eaVert"/>
          <a:lstStyle/>
          <a:p>
            <a:pPr>
              <a:defRPr sz="800"/>
            </a:pPr>
            <a:endParaRPr lang="ja-JP"/>
          </a:p>
        </c:txPr>
        <c:crossAx val="107211584"/>
        <c:crosses val="autoZero"/>
        <c:auto val="1"/>
        <c:lblAlgn val="ctr"/>
        <c:lblOffset val="100"/>
        <c:noMultiLvlLbl val="0"/>
      </c:catAx>
      <c:valAx>
        <c:axId val="107211584"/>
        <c:scaling>
          <c:orientation val="minMax"/>
        </c:scaling>
        <c:delete val="0"/>
        <c:axPos val="l"/>
        <c:numFmt formatCode="#,##0_);[Red]\(#,##0\)" sourceLinked="0"/>
        <c:majorTickMark val="out"/>
        <c:minorTickMark val="none"/>
        <c:tickLblPos val="nextTo"/>
        <c:txPr>
          <a:bodyPr/>
          <a:lstStyle/>
          <a:p>
            <a:pPr>
              <a:defRPr sz="900"/>
            </a:pPr>
            <a:endParaRPr lang="ja-JP"/>
          </a:p>
        </c:txPr>
        <c:crossAx val="237804032"/>
        <c:crosses val="autoZero"/>
        <c:crossBetween val="between"/>
      </c:valAx>
    </c:plotArea>
    <c:legend>
      <c:legendPos val="r"/>
      <c:layout>
        <c:manualLayout>
          <c:xMode val="edge"/>
          <c:yMode val="edge"/>
          <c:x val="6.6806848007635408E-2"/>
          <c:y val="2.9064941950636999E-3"/>
          <c:w val="0.5838727332378908"/>
          <c:h val="9.8373797025371829E-2"/>
        </c:manualLayout>
      </c:layout>
      <c:overlay val="0"/>
      <c:txPr>
        <a:bodyPr/>
        <a:lstStyle/>
        <a:p>
          <a:pPr>
            <a:defRPr sz="1000"/>
          </a:pPr>
          <a:endParaRPr lang="ja-JP"/>
        </a:p>
      </c:txPr>
    </c:legend>
    <c:plotVisOnly val="1"/>
    <c:dispBlanksAs val="gap"/>
    <c:showDLblsOverMax val="0"/>
  </c:chart>
  <c:spPr>
    <a:ln>
      <a:noFill/>
    </a:ln>
  </c:spPr>
  <c:txPr>
    <a:bodyPr/>
    <a:lstStyle/>
    <a:p>
      <a:pPr>
        <a:defRPr>
          <a:latin typeface="ＭＳ Ｐ明朝" pitchFamily="18" charset="-128"/>
          <a:ea typeface="ＭＳ Ｐ明朝" pitchFamily="18" charset="-128"/>
        </a:defRPr>
      </a:pPr>
      <a:endParaRPr lang="ja-JP"/>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b="0" i="0" baseline="0">
                <a:latin typeface="Meiryo UI" panose="020B0604030504040204" pitchFamily="50" charset="-128"/>
                <a:ea typeface="Meiryo UI" panose="020B0604030504040204" pitchFamily="50" charset="-128"/>
                <a:cs typeface="Meiryo UI" panose="020B0604030504040204" pitchFamily="50" charset="-128"/>
              </a:defRPr>
            </a:pPr>
            <a:r>
              <a:rPr lang="ja-JP" altLang="en-US" sz="1400" b="0" i="0" baseline="0" dirty="0" smtClean="0">
                <a:latin typeface="Meiryo UI" panose="020B0604030504040204" pitchFamily="50" charset="-128"/>
                <a:ea typeface="Meiryo UI" panose="020B0604030504040204" pitchFamily="50" charset="-128"/>
                <a:cs typeface="Meiryo UI" panose="020B0604030504040204" pitchFamily="50" charset="-128"/>
              </a:rPr>
              <a:t>業務収入</a:t>
            </a:r>
            <a:endParaRPr lang="en-US" altLang="ja-JP" sz="1400" b="0" i="0" baseline="0" dirty="0" smtClean="0">
              <a:latin typeface="Meiryo UI" panose="020B0604030504040204" pitchFamily="50" charset="-128"/>
              <a:ea typeface="Meiryo UI" panose="020B0604030504040204" pitchFamily="50" charset="-128"/>
              <a:cs typeface="Meiryo UI" panose="020B0604030504040204" pitchFamily="50" charset="-128"/>
            </a:endParaRPr>
          </a:p>
        </c:rich>
      </c:tx>
      <c:layout>
        <c:manualLayout>
          <c:xMode val="edge"/>
          <c:yMode val="edge"/>
          <c:x val="2.3095724406689894E-4"/>
          <c:y val="0"/>
        </c:manualLayout>
      </c:layout>
      <c:overlay val="0"/>
      <c:spPr>
        <a:solidFill>
          <a:schemeClr val="accent1">
            <a:lumMod val="40000"/>
            <a:lumOff val="60000"/>
          </a:schemeClr>
        </a:solidFill>
        <a:ln>
          <a:solidFill>
            <a:schemeClr val="tx1"/>
          </a:solidFill>
        </a:ln>
      </c:spPr>
    </c:title>
    <c:autoTitleDeleted val="0"/>
    <c:plotArea>
      <c:layout>
        <c:manualLayout>
          <c:layoutTarget val="inner"/>
          <c:xMode val="edge"/>
          <c:yMode val="edge"/>
          <c:x val="0.29007085632460589"/>
          <c:y val="0.228191090157388"/>
          <c:w val="0.61904002624671917"/>
          <c:h val="0.57173965018137662"/>
        </c:manualLayout>
      </c:layout>
      <c:barChart>
        <c:barDir val="bar"/>
        <c:grouping val="stacked"/>
        <c:varyColors val="0"/>
        <c:ser>
          <c:idx val="0"/>
          <c:order val="0"/>
          <c:tx>
            <c:strRef>
              <c:f>Sheet1!$B$1</c:f>
              <c:strCache>
                <c:ptCount val="1"/>
                <c:pt idx="0">
                  <c:v>事業収入2</c:v>
                </c:pt>
              </c:strCache>
            </c:strRef>
          </c:tx>
          <c:spPr>
            <a:solidFill>
              <a:schemeClr val="bg1"/>
            </a:solidFill>
            <a:ln w="15875">
              <a:solidFill>
                <a:schemeClr val="tx1"/>
              </a:solidFill>
            </a:ln>
          </c:spPr>
          <c:invertIfNegative val="0"/>
          <c:dPt>
            <c:idx val="0"/>
            <c:invertIfNegative val="0"/>
            <c:bubble3D val="0"/>
            <c:spPr>
              <a:solidFill>
                <a:schemeClr val="bg1"/>
              </a:solidFill>
              <a:ln w="9525">
                <a:solidFill>
                  <a:schemeClr val="tx1"/>
                </a:solidFill>
                <a:prstDash val="dash"/>
              </a:ln>
            </c:spPr>
          </c:dPt>
          <c:dPt>
            <c:idx val="1"/>
            <c:invertIfNegative val="0"/>
            <c:bubble3D val="0"/>
            <c:spPr>
              <a:solidFill>
                <a:schemeClr val="tx1"/>
              </a:solidFill>
              <a:ln w="15875">
                <a:solidFill>
                  <a:schemeClr val="tx1"/>
                </a:solidFill>
              </a:ln>
            </c:spPr>
          </c:dPt>
          <c:dLbls>
            <c:dLbl>
              <c:idx val="0"/>
              <c:layout>
                <c:manualLayout>
                  <c:x val="0.28513007101775018"/>
                  <c:y val="-8.2254715673664887E-3"/>
                </c:manualLayout>
              </c:layout>
              <c:showLegendKey val="0"/>
              <c:showVal val="1"/>
              <c:showCatName val="0"/>
              <c:showSerName val="0"/>
              <c:showPercent val="0"/>
              <c:showBubbleSize val="0"/>
            </c:dLbl>
            <c:dLbl>
              <c:idx val="1"/>
              <c:layout>
                <c:manualLayout>
                  <c:x val="0.3100029483903497"/>
                  <c:y val="0"/>
                </c:manualLayout>
              </c:layout>
              <c:showLegendKey val="0"/>
              <c:showVal val="1"/>
              <c:showCatName val="0"/>
              <c:showSerName val="0"/>
              <c:showPercent val="0"/>
              <c:showBubbleSize val="0"/>
            </c:dLbl>
            <c:dLbl>
              <c:idx val="2"/>
              <c:layout>
                <c:manualLayout>
                  <c:x val="0.16144573679847538"/>
                  <c:y val="0"/>
                </c:manualLayout>
              </c:layout>
              <c:showLegendKey val="0"/>
              <c:showVal val="1"/>
              <c:showCatName val="0"/>
              <c:showSerName val="0"/>
              <c:showPercent val="0"/>
              <c:showBubbleSize val="0"/>
            </c:dLbl>
            <c:dLbl>
              <c:idx val="3"/>
              <c:layout>
                <c:manualLayout>
                  <c:x val="0.20237217232273338"/>
                  <c:y val="-1.6449647886867872E-2"/>
                </c:manualLayout>
              </c:layout>
              <c:showLegendKey val="0"/>
              <c:showVal val="1"/>
              <c:showCatName val="0"/>
              <c:showSerName val="0"/>
              <c:showPercent val="0"/>
              <c:showBubbleSize val="0"/>
            </c:dLbl>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dLbls>
          <c:cat>
            <c:strRef>
              <c:f>Sheet1!$A$2:$A$5</c:f>
              <c:strCache>
                <c:ptCount val="4"/>
                <c:pt idx="0">
                  <c:v>東京都</c:v>
                </c:pt>
                <c:pt idx="1">
                  <c:v>スーパー公設試</c:v>
                </c:pt>
                <c:pt idx="2">
                  <c:v>市工研</c:v>
                </c:pt>
                <c:pt idx="3">
                  <c:v>産技研</c:v>
                </c:pt>
              </c:strCache>
            </c:strRef>
          </c:cat>
          <c:val>
            <c:numRef>
              <c:f>Sheet1!$B$2:$B$5</c:f>
              <c:numCache>
                <c:formatCode>General</c:formatCode>
                <c:ptCount val="4"/>
                <c:pt idx="0">
                  <c:v>464</c:v>
                </c:pt>
                <c:pt idx="1">
                  <c:v>515</c:v>
                </c:pt>
                <c:pt idx="2">
                  <c:v>222</c:v>
                </c:pt>
                <c:pt idx="3">
                  <c:v>293</c:v>
                </c:pt>
              </c:numCache>
            </c:numRef>
          </c:val>
        </c:ser>
        <c:dLbls>
          <c:showLegendKey val="0"/>
          <c:showVal val="0"/>
          <c:showCatName val="0"/>
          <c:showSerName val="0"/>
          <c:showPercent val="0"/>
          <c:showBubbleSize val="0"/>
        </c:dLbls>
        <c:gapWidth val="150"/>
        <c:overlap val="100"/>
        <c:axId val="128348160"/>
        <c:axId val="133808704"/>
      </c:barChart>
      <c:catAx>
        <c:axId val="128348160"/>
        <c:scaling>
          <c:orientation val="minMax"/>
        </c:scaling>
        <c:delete val="0"/>
        <c:axPos val="l"/>
        <c:majorTickMark val="out"/>
        <c:minorTickMark val="none"/>
        <c:tickLblPos val="nextTo"/>
        <c:txPr>
          <a:bodyPr/>
          <a:lstStyle/>
          <a:p>
            <a:pPr>
              <a:defRPr sz="1200" baseline="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33808704"/>
        <c:crosses val="autoZero"/>
        <c:auto val="1"/>
        <c:lblAlgn val="ctr"/>
        <c:lblOffset val="100"/>
        <c:noMultiLvlLbl val="0"/>
      </c:catAx>
      <c:valAx>
        <c:axId val="133808704"/>
        <c:scaling>
          <c:orientation val="minMax"/>
        </c:scaling>
        <c:delete val="0"/>
        <c:axPos val="b"/>
        <c:majorGridlines/>
        <c:numFmt formatCode="General" sourceLinked="1"/>
        <c:majorTickMark val="out"/>
        <c:minorTickMark val="none"/>
        <c:tickLblPos val="nextTo"/>
        <c:txPr>
          <a:bodyPr/>
          <a:lstStyle/>
          <a:p>
            <a:pPr>
              <a:defRPr sz="105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28348160"/>
        <c:crosses val="autoZero"/>
        <c:crossBetween val="between"/>
      </c:valAx>
    </c:plotArea>
    <c:plotVisOnly val="1"/>
    <c:dispBlanksAs val="gap"/>
    <c:showDLblsOverMax val="0"/>
  </c:chart>
  <c:txPr>
    <a:bodyPr/>
    <a:lstStyle/>
    <a:p>
      <a:pPr>
        <a:defRPr sz="1800"/>
      </a:pPr>
      <a:endParaRPr lang="ja-JP"/>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b="0" i="0" baseline="0">
                <a:latin typeface="Meiryo UI" panose="020B0604030504040204" pitchFamily="50" charset="-128"/>
                <a:ea typeface="Meiryo UI" panose="020B0604030504040204" pitchFamily="50" charset="-128"/>
                <a:cs typeface="Meiryo UI" panose="020B0604030504040204" pitchFamily="50" charset="-128"/>
              </a:defRPr>
            </a:pPr>
            <a:r>
              <a:rPr lang="ja-JP" altLang="en-US" sz="1400" b="0" i="0" baseline="0" dirty="0" smtClean="0">
                <a:latin typeface="Meiryo UI" panose="020B0604030504040204" pitchFamily="50" charset="-128"/>
                <a:ea typeface="Meiryo UI" panose="020B0604030504040204" pitchFamily="50" charset="-128"/>
                <a:cs typeface="Meiryo UI" panose="020B0604030504040204" pitchFamily="50" charset="-128"/>
              </a:rPr>
              <a:t>博士号取得者</a:t>
            </a:r>
            <a:endParaRPr lang="en-US" altLang="ja-JP" sz="1400" b="0" i="0" baseline="0" dirty="0" smtClean="0">
              <a:latin typeface="Meiryo UI" panose="020B0604030504040204" pitchFamily="50" charset="-128"/>
              <a:ea typeface="Meiryo UI" panose="020B0604030504040204" pitchFamily="50" charset="-128"/>
              <a:cs typeface="Meiryo UI" panose="020B0604030504040204" pitchFamily="50" charset="-128"/>
            </a:endParaRPr>
          </a:p>
        </c:rich>
      </c:tx>
      <c:layout>
        <c:manualLayout>
          <c:xMode val="edge"/>
          <c:yMode val="edge"/>
          <c:x val="6.7189700172593566E-5"/>
          <c:y val="0"/>
        </c:manualLayout>
      </c:layout>
      <c:overlay val="0"/>
      <c:spPr>
        <a:solidFill>
          <a:schemeClr val="accent1">
            <a:lumMod val="40000"/>
            <a:lumOff val="60000"/>
          </a:schemeClr>
        </a:solidFill>
        <a:ln>
          <a:solidFill>
            <a:schemeClr val="tx1"/>
          </a:solidFill>
        </a:ln>
      </c:spPr>
    </c:title>
    <c:autoTitleDeleted val="0"/>
    <c:plotArea>
      <c:layout>
        <c:manualLayout>
          <c:layoutTarget val="inner"/>
          <c:xMode val="edge"/>
          <c:yMode val="edge"/>
          <c:x val="0.29007085632460589"/>
          <c:y val="0.19804927996269117"/>
          <c:w val="0.61904002624671917"/>
          <c:h val="0.44110888378233021"/>
        </c:manualLayout>
      </c:layout>
      <c:barChart>
        <c:barDir val="bar"/>
        <c:grouping val="stacked"/>
        <c:varyColors val="0"/>
        <c:ser>
          <c:idx val="0"/>
          <c:order val="0"/>
          <c:tx>
            <c:strRef>
              <c:f>Sheet1!$B$1</c:f>
              <c:strCache>
                <c:ptCount val="1"/>
                <c:pt idx="0">
                  <c:v>事業収入2</c:v>
                </c:pt>
              </c:strCache>
            </c:strRef>
          </c:tx>
          <c:spPr>
            <a:solidFill>
              <a:schemeClr val="bg1"/>
            </a:solidFill>
            <a:ln w="15875">
              <a:solidFill>
                <a:schemeClr val="tx1"/>
              </a:solidFill>
            </a:ln>
          </c:spPr>
          <c:invertIfNegative val="0"/>
          <c:dPt>
            <c:idx val="0"/>
            <c:invertIfNegative val="0"/>
            <c:bubble3D val="0"/>
            <c:spPr>
              <a:solidFill>
                <a:schemeClr val="bg1"/>
              </a:solidFill>
              <a:ln w="9525">
                <a:solidFill>
                  <a:schemeClr val="tx1"/>
                </a:solidFill>
                <a:prstDash val="dash"/>
              </a:ln>
            </c:spPr>
          </c:dPt>
          <c:dPt>
            <c:idx val="1"/>
            <c:invertIfNegative val="0"/>
            <c:bubble3D val="0"/>
            <c:spPr>
              <a:solidFill>
                <a:schemeClr val="tx1"/>
              </a:solidFill>
              <a:ln w="15875">
                <a:solidFill>
                  <a:schemeClr val="tx1"/>
                </a:solidFill>
              </a:ln>
            </c:spPr>
          </c:dPt>
          <c:dLbls>
            <c:dLbl>
              <c:idx val="0"/>
              <c:layout>
                <c:manualLayout>
                  <c:x val="0.18245099203536772"/>
                  <c:y val="0"/>
                </c:manualLayout>
              </c:layout>
              <c:showLegendKey val="0"/>
              <c:showVal val="1"/>
              <c:showCatName val="0"/>
              <c:showSerName val="0"/>
              <c:showPercent val="0"/>
              <c:showBubbleSize val="0"/>
            </c:dLbl>
            <c:dLbl>
              <c:idx val="1"/>
              <c:layout>
                <c:manualLayout>
                  <c:x val="0.26923222285409026"/>
                  <c:y val="0"/>
                </c:manualLayout>
              </c:layout>
              <c:showLegendKey val="0"/>
              <c:showVal val="1"/>
              <c:showCatName val="0"/>
              <c:showSerName val="0"/>
              <c:showPercent val="0"/>
              <c:showBubbleSize val="0"/>
            </c:dLbl>
            <c:dLbl>
              <c:idx val="2"/>
              <c:layout>
                <c:manualLayout>
                  <c:x val="0.13683823394525321"/>
                  <c:y val="-6.6255154337991019E-3"/>
                </c:manualLayout>
              </c:layout>
              <c:showLegendKey val="0"/>
              <c:showVal val="1"/>
              <c:showCatName val="0"/>
              <c:showSerName val="0"/>
              <c:showPercent val="0"/>
              <c:showBubbleSize val="0"/>
            </c:dLbl>
            <c:dLbl>
              <c:idx val="3"/>
              <c:layout>
                <c:manualLayout>
                  <c:x val="0.15134082130125673"/>
                  <c:y val="0"/>
                </c:manualLayout>
              </c:layout>
              <c:showLegendKey val="0"/>
              <c:showVal val="1"/>
              <c:showCatName val="0"/>
              <c:showSerName val="0"/>
              <c:showPercent val="0"/>
              <c:showBubbleSize val="0"/>
            </c:dLbl>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0"/>
            <c:showCatName val="0"/>
            <c:showSerName val="0"/>
            <c:showPercent val="0"/>
            <c:showBubbleSize val="0"/>
          </c:dLbls>
          <c:cat>
            <c:strRef>
              <c:f>Sheet1!$A$2:$A$5</c:f>
              <c:strCache>
                <c:ptCount val="4"/>
                <c:pt idx="0">
                  <c:v>東京都</c:v>
                </c:pt>
                <c:pt idx="1">
                  <c:v>スーパー公設試</c:v>
                </c:pt>
                <c:pt idx="2">
                  <c:v>市工研</c:v>
                </c:pt>
                <c:pt idx="3">
                  <c:v>産技研</c:v>
                </c:pt>
              </c:strCache>
            </c:strRef>
          </c:cat>
          <c:val>
            <c:numRef>
              <c:f>Sheet1!$B$2:$B$5</c:f>
              <c:numCache>
                <c:formatCode>General</c:formatCode>
                <c:ptCount val="4"/>
                <c:pt idx="0">
                  <c:v>95</c:v>
                </c:pt>
                <c:pt idx="1">
                  <c:v>144</c:v>
                </c:pt>
                <c:pt idx="2">
                  <c:v>68</c:v>
                </c:pt>
                <c:pt idx="3">
                  <c:v>76</c:v>
                </c:pt>
              </c:numCache>
            </c:numRef>
          </c:val>
        </c:ser>
        <c:dLbls>
          <c:showLegendKey val="0"/>
          <c:showVal val="0"/>
          <c:showCatName val="0"/>
          <c:showSerName val="0"/>
          <c:showPercent val="0"/>
          <c:showBubbleSize val="0"/>
        </c:dLbls>
        <c:gapWidth val="150"/>
        <c:overlap val="100"/>
        <c:axId val="208616448"/>
        <c:axId val="133811008"/>
      </c:barChart>
      <c:catAx>
        <c:axId val="208616448"/>
        <c:scaling>
          <c:orientation val="minMax"/>
        </c:scaling>
        <c:delete val="0"/>
        <c:axPos val="l"/>
        <c:majorTickMark val="out"/>
        <c:minorTickMark val="none"/>
        <c:tickLblPos val="nextTo"/>
        <c:txPr>
          <a:bodyPr/>
          <a:lstStyle/>
          <a:p>
            <a:pPr>
              <a:defRPr sz="1200" baseline="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33811008"/>
        <c:crosses val="autoZero"/>
        <c:auto val="1"/>
        <c:lblAlgn val="ctr"/>
        <c:lblOffset val="100"/>
        <c:noMultiLvlLbl val="0"/>
      </c:catAx>
      <c:valAx>
        <c:axId val="133811008"/>
        <c:scaling>
          <c:orientation val="minMax"/>
        </c:scaling>
        <c:delete val="0"/>
        <c:axPos val="b"/>
        <c:majorGridlines/>
        <c:minorGridlines>
          <c:spPr>
            <a:ln>
              <a:noFill/>
            </a:ln>
          </c:spPr>
        </c:minorGridlines>
        <c:numFmt formatCode="General" sourceLinked="1"/>
        <c:majorTickMark val="out"/>
        <c:minorTickMark val="none"/>
        <c:tickLblPos val="nextTo"/>
        <c:txPr>
          <a:bodyPr/>
          <a:lstStyle/>
          <a:p>
            <a:pPr>
              <a:defRPr sz="1050" baseline="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208616448"/>
        <c:crosses val="autoZero"/>
        <c:crossBetween val="between"/>
      </c:valAx>
    </c:plotArea>
    <c:plotVisOnly val="1"/>
    <c:dispBlanksAs val="gap"/>
    <c:showDLblsOverMax val="0"/>
  </c:chart>
  <c:txPr>
    <a:bodyPr/>
    <a:lstStyle/>
    <a:p>
      <a:pPr>
        <a:defRPr sz="1800"/>
      </a:pPr>
      <a:endParaRPr lang="ja-JP"/>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i="0" baseline="0">
                <a:latin typeface="Meiryo UI" panose="020B0604030504040204" pitchFamily="50" charset="-128"/>
                <a:ea typeface="Meiryo UI" panose="020B0604030504040204" pitchFamily="50" charset="-128"/>
                <a:cs typeface="Meiryo UI" panose="020B0604030504040204" pitchFamily="50" charset="-128"/>
              </a:defRPr>
            </a:pPr>
            <a:r>
              <a:rPr lang="ja-JP" altLang="en-US" sz="1400" b="0" i="0" baseline="0" dirty="0" smtClean="0">
                <a:latin typeface="Meiryo UI" panose="020B0604030504040204" pitchFamily="50" charset="-128"/>
                <a:ea typeface="Meiryo UI" panose="020B0604030504040204" pitchFamily="50" charset="-128"/>
                <a:cs typeface="Meiryo UI" panose="020B0604030504040204" pitchFamily="50" charset="-128"/>
              </a:rPr>
              <a:t>職員数</a:t>
            </a:r>
            <a:endParaRPr lang="en-US" altLang="ja-JP" sz="1400" b="0" i="0" baseline="0" dirty="0">
              <a:latin typeface="Meiryo UI" panose="020B0604030504040204" pitchFamily="50" charset="-128"/>
              <a:ea typeface="Meiryo UI" panose="020B0604030504040204" pitchFamily="50" charset="-128"/>
              <a:cs typeface="Meiryo UI" panose="020B0604030504040204" pitchFamily="50" charset="-128"/>
            </a:endParaRPr>
          </a:p>
        </c:rich>
      </c:tx>
      <c:layout>
        <c:manualLayout>
          <c:xMode val="edge"/>
          <c:yMode val="edge"/>
          <c:x val="1.8272451836801604E-3"/>
          <c:y val="3.2507605992496559E-2"/>
        </c:manualLayout>
      </c:layout>
      <c:overlay val="0"/>
      <c:spPr>
        <a:solidFill>
          <a:schemeClr val="accent1">
            <a:lumMod val="40000"/>
            <a:lumOff val="60000"/>
          </a:schemeClr>
        </a:solidFill>
        <a:ln>
          <a:solidFill>
            <a:schemeClr val="tx1"/>
          </a:solidFill>
        </a:ln>
      </c:spPr>
    </c:title>
    <c:autoTitleDeleted val="0"/>
    <c:plotArea>
      <c:layout>
        <c:manualLayout>
          <c:layoutTarget val="inner"/>
          <c:xMode val="edge"/>
          <c:yMode val="edge"/>
          <c:x val="0.30904927797138187"/>
          <c:y val="0.18993616093938281"/>
          <c:w val="0.61904002624671917"/>
          <c:h val="0.62367803150077339"/>
        </c:manualLayout>
      </c:layout>
      <c:barChart>
        <c:barDir val="bar"/>
        <c:grouping val="stacked"/>
        <c:varyColors val="0"/>
        <c:ser>
          <c:idx val="0"/>
          <c:order val="0"/>
          <c:tx>
            <c:strRef>
              <c:f>Sheet1!$B$1</c:f>
              <c:strCache>
                <c:ptCount val="1"/>
                <c:pt idx="0">
                  <c:v>系列 1</c:v>
                </c:pt>
              </c:strCache>
            </c:strRef>
          </c:tx>
          <c:spPr>
            <a:noFill/>
            <a:ln w="15875">
              <a:solidFill>
                <a:schemeClr val="tx1"/>
              </a:solidFill>
              <a:prstDash val="solid"/>
            </a:ln>
          </c:spPr>
          <c:invertIfNegative val="0"/>
          <c:dPt>
            <c:idx val="0"/>
            <c:invertIfNegative val="0"/>
            <c:bubble3D val="0"/>
            <c:spPr>
              <a:solidFill>
                <a:schemeClr val="bg1"/>
              </a:solidFill>
              <a:ln w="9525">
                <a:solidFill>
                  <a:schemeClr val="tx1"/>
                </a:solidFill>
                <a:prstDash val="dash"/>
              </a:ln>
            </c:spPr>
          </c:dPt>
          <c:dPt>
            <c:idx val="1"/>
            <c:invertIfNegative val="0"/>
            <c:bubble3D val="0"/>
            <c:spPr>
              <a:solidFill>
                <a:schemeClr val="tx1"/>
              </a:solidFill>
              <a:ln w="15875">
                <a:solidFill>
                  <a:schemeClr val="tx1"/>
                </a:solidFill>
                <a:prstDash val="solid"/>
              </a:ln>
            </c:spPr>
          </c:dPt>
          <c:dLbls>
            <c:dLbl>
              <c:idx val="0"/>
              <c:layout>
                <c:manualLayout>
                  <c:x val="0.3021502827478304"/>
                  <c:y val="0"/>
                </c:manualLayout>
              </c:layout>
              <c:showLegendKey val="0"/>
              <c:showVal val="1"/>
              <c:showCatName val="0"/>
              <c:showSerName val="0"/>
              <c:showPercent val="0"/>
              <c:showBubbleSize val="0"/>
            </c:dLbl>
            <c:dLbl>
              <c:idx val="1"/>
              <c:layout>
                <c:manualLayout>
                  <c:x val="0.23615549308080647"/>
                  <c:y val="0"/>
                </c:manualLayout>
              </c:layout>
              <c:showLegendKey val="0"/>
              <c:showVal val="1"/>
              <c:showCatName val="0"/>
              <c:showSerName val="0"/>
              <c:showPercent val="0"/>
              <c:showBubbleSize val="0"/>
            </c:dLbl>
            <c:dLbl>
              <c:idx val="2"/>
              <c:layout>
                <c:manualLayout>
                  <c:x val="0.11129424785731093"/>
                  <c:y val="-6.7834343192636716E-3"/>
                </c:manualLayout>
              </c:layout>
              <c:showLegendKey val="0"/>
              <c:showVal val="1"/>
              <c:showCatName val="0"/>
              <c:showSerName val="0"/>
              <c:showPercent val="0"/>
              <c:showBubbleSize val="0"/>
            </c:dLbl>
            <c:dLbl>
              <c:idx val="3"/>
              <c:layout>
                <c:manualLayout>
                  <c:x val="0.16487195793774301"/>
                  <c:y val="-6.7834343192636716E-3"/>
                </c:manualLayout>
              </c:layout>
              <c:showLegendKey val="0"/>
              <c:showVal val="1"/>
              <c:showCatName val="0"/>
              <c:showSerName val="0"/>
              <c:showPercent val="0"/>
              <c:showBubbleSize val="0"/>
            </c:dLbl>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dLbls>
          <c:cat>
            <c:strRef>
              <c:f>Sheet1!$A$2:$A$5</c:f>
              <c:strCache>
                <c:ptCount val="4"/>
                <c:pt idx="0">
                  <c:v>東京都</c:v>
                </c:pt>
                <c:pt idx="1">
                  <c:v>スーパー公設試</c:v>
                </c:pt>
                <c:pt idx="2">
                  <c:v>市工研</c:v>
                </c:pt>
                <c:pt idx="3">
                  <c:v>産技研</c:v>
                </c:pt>
              </c:strCache>
            </c:strRef>
          </c:cat>
          <c:val>
            <c:numRef>
              <c:f>Sheet1!$B$2:$B$5</c:f>
              <c:numCache>
                <c:formatCode>General</c:formatCode>
                <c:ptCount val="4"/>
                <c:pt idx="0">
                  <c:v>329</c:v>
                </c:pt>
                <c:pt idx="1">
                  <c:v>245</c:v>
                </c:pt>
                <c:pt idx="2">
                  <c:v>93</c:v>
                </c:pt>
                <c:pt idx="3">
                  <c:v>152</c:v>
                </c:pt>
              </c:numCache>
            </c:numRef>
          </c:val>
        </c:ser>
        <c:dLbls>
          <c:showLegendKey val="0"/>
          <c:showVal val="0"/>
          <c:showCatName val="0"/>
          <c:showSerName val="0"/>
          <c:showPercent val="0"/>
          <c:showBubbleSize val="0"/>
        </c:dLbls>
        <c:gapWidth val="150"/>
        <c:overlap val="100"/>
        <c:axId val="128349696"/>
        <c:axId val="133814464"/>
      </c:barChart>
      <c:catAx>
        <c:axId val="128349696"/>
        <c:scaling>
          <c:orientation val="minMax"/>
        </c:scaling>
        <c:delete val="0"/>
        <c:axPos val="l"/>
        <c:majorTickMark val="out"/>
        <c:minorTickMark val="none"/>
        <c:tickLblPos val="nextTo"/>
        <c:txPr>
          <a:bodyPr/>
          <a:lstStyle/>
          <a:p>
            <a:pPr>
              <a:defRPr sz="1200" baseline="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33814464"/>
        <c:crosses val="autoZero"/>
        <c:auto val="1"/>
        <c:lblAlgn val="ctr"/>
        <c:lblOffset val="100"/>
        <c:noMultiLvlLbl val="0"/>
      </c:catAx>
      <c:valAx>
        <c:axId val="133814464"/>
        <c:scaling>
          <c:orientation val="minMax"/>
        </c:scaling>
        <c:delete val="0"/>
        <c:axPos val="b"/>
        <c:majorGridlines/>
        <c:numFmt formatCode="General" sourceLinked="1"/>
        <c:majorTickMark val="out"/>
        <c:minorTickMark val="none"/>
        <c:tickLblPos val="nextTo"/>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28349696"/>
        <c:crosses val="autoZero"/>
        <c:crossBetween val="between"/>
      </c:valAx>
    </c:plotArea>
    <c:plotVisOnly val="1"/>
    <c:dispBlanksAs val="gap"/>
    <c:showDLblsOverMax val="0"/>
  </c:chart>
  <c:txPr>
    <a:bodyPr/>
    <a:lstStyle/>
    <a:p>
      <a:pPr>
        <a:defRPr sz="1800"/>
      </a:pPr>
      <a:endParaRPr lang="ja-JP"/>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latin typeface="Meiryo UI" panose="020B0604030504040204" pitchFamily="50" charset="-128"/>
                <a:ea typeface="Meiryo UI" panose="020B0604030504040204" pitchFamily="50" charset="-128"/>
                <a:cs typeface="Meiryo UI" panose="020B0604030504040204" pitchFamily="50" charset="-128"/>
              </a:defRPr>
            </a:pPr>
            <a:r>
              <a:rPr kumimoji="1" lang="ja-JP" altLang="ja-JP" sz="1400" b="1" i="0" u="none" strike="noStrike" baseline="0" dirty="0" smtClean="0">
                <a:effectLst/>
                <a:latin typeface="Meiryo UI" panose="020B0604030504040204" pitchFamily="50" charset="-128"/>
                <a:ea typeface="Meiryo UI" panose="020B0604030504040204" pitchFamily="50" charset="-128"/>
                <a:cs typeface="Meiryo UI" panose="020B0604030504040204" pitchFamily="50" charset="-128"/>
              </a:rPr>
              <a:t>職員一人当たりの年間技術相談件数</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c:rich>
      </c:tx>
      <c:layout/>
      <c:overlay val="0"/>
    </c:title>
    <c:autoTitleDeleted val="0"/>
    <c:plotArea>
      <c:layout/>
      <c:barChart>
        <c:barDir val="bar"/>
        <c:grouping val="clustered"/>
        <c:varyColors val="0"/>
        <c:ser>
          <c:idx val="0"/>
          <c:order val="0"/>
          <c:spPr>
            <a:solidFill>
              <a:schemeClr val="bg1"/>
            </a:solidFill>
          </c:spPr>
          <c:invertIfNegative val="0"/>
          <c:dPt>
            <c:idx val="0"/>
            <c:invertIfNegative val="0"/>
            <c:bubble3D val="0"/>
            <c:spPr>
              <a:solidFill>
                <a:srgbClr val="1F497D"/>
              </a:solidFill>
              <a:ln>
                <a:noFill/>
              </a:ln>
            </c:spPr>
          </c:dPt>
          <c:dPt>
            <c:idx val="1"/>
            <c:invertIfNegative val="0"/>
            <c:bubble3D val="0"/>
            <c:spPr>
              <a:solidFill>
                <a:schemeClr val="bg1"/>
              </a:solidFill>
              <a:ln w="38100">
                <a:solidFill>
                  <a:schemeClr val="tx2"/>
                </a:solidFill>
              </a:ln>
            </c:spPr>
          </c:dPt>
          <c:dPt>
            <c:idx val="2"/>
            <c:invertIfNegative val="0"/>
            <c:bubble3D val="0"/>
            <c:spPr>
              <a:solidFill>
                <a:schemeClr val="bg1"/>
              </a:solidFill>
              <a:ln w="38100">
                <a:solidFill>
                  <a:schemeClr val="tx2"/>
                </a:solidFill>
              </a:ln>
            </c:spPr>
          </c:dPt>
          <c:dPt>
            <c:idx val="3"/>
            <c:invertIfNegative val="0"/>
            <c:bubble3D val="0"/>
            <c:spPr>
              <a:solidFill>
                <a:schemeClr val="bg1"/>
              </a:solidFill>
              <a:ln w="38100">
                <a:solidFill>
                  <a:schemeClr val="tx2"/>
                </a:solidFill>
              </a:ln>
            </c:spPr>
          </c:dPt>
          <c:dPt>
            <c:idx val="4"/>
            <c:invertIfNegative val="0"/>
            <c:bubble3D val="0"/>
            <c:spPr>
              <a:solidFill>
                <a:srgbClr val="1F497D"/>
              </a:solidFill>
              <a:ln w="38100">
                <a:solidFill>
                  <a:schemeClr val="tx2"/>
                </a:solidFill>
              </a:ln>
            </c:spPr>
          </c:dPt>
          <c:dPt>
            <c:idx val="5"/>
            <c:invertIfNegative val="0"/>
            <c:bubble3D val="0"/>
            <c:spPr>
              <a:solidFill>
                <a:schemeClr val="bg1"/>
              </a:solidFill>
              <a:ln w="38100">
                <a:solidFill>
                  <a:schemeClr val="tx2"/>
                </a:solidFill>
              </a:ln>
            </c:spPr>
          </c:dPt>
          <c:dPt>
            <c:idx val="6"/>
            <c:invertIfNegative val="0"/>
            <c:bubble3D val="0"/>
            <c:spPr>
              <a:solidFill>
                <a:schemeClr val="bg1"/>
              </a:solidFill>
              <a:ln w="38100">
                <a:solidFill>
                  <a:schemeClr val="tx2"/>
                </a:solidFill>
              </a:ln>
            </c:spPr>
          </c:dPt>
          <c:dLbls>
            <c:dLbl>
              <c:idx val="0"/>
              <c:layout>
                <c:manualLayout>
                  <c:x val="7.3734863596888831E-3"/>
                  <c:y val="0"/>
                </c:manualLayout>
              </c:layout>
              <c:tx>
                <c:rich>
                  <a:bodyPr/>
                  <a:lstStyle/>
                  <a:p>
                    <a:r>
                      <a:rPr lang="en-US" altLang="en-US" dirty="0" smtClean="0">
                        <a:latin typeface="Meiryo UI" panose="020B0604030504040204" pitchFamily="50" charset="-128"/>
                        <a:ea typeface="Meiryo UI" panose="020B0604030504040204" pitchFamily="50" charset="-128"/>
                        <a:cs typeface="Meiryo UI" panose="020B0604030504040204" pitchFamily="50" charset="-128"/>
                      </a:rPr>
                      <a:t>45</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7</a:t>
                    </a:r>
                    <a:r>
                      <a:rPr lang="en-US" altLang="en-US"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en-US" dirty="0"/>
                  </a:p>
                </c:rich>
              </c:tx>
              <c:showLegendKey val="0"/>
              <c:showVal val="1"/>
              <c:showCatName val="0"/>
              <c:showSerName val="0"/>
              <c:showPercent val="0"/>
              <c:showBubbleSize val="0"/>
            </c:dLbl>
            <c:dLbl>
              <c:idx val="1"/>
              <c:layout>
                <c:manualLayout>
                  <c:x val="4.4240918158133299E-3"/>
                  <c:y val="2.6315410126603596E-17"/>
                </c:manualLayout>
              </c:layout>
              <c:tx>
                <c:rich>
                  <a:bodyPr/>
                  <a:lstStyle/>
                  <a:p>
                    <a:r>
                      <a:rPr lang="en-US" altLang="en-US" dirty="0" smtClean="0">
                        <a:latin typeface="Meiryo UI" panose="020B0604030504040204" pitchFamily="50" charset="-128"/>
                        <a:ea typeface="Meiryo UI" panose="020B0604030504040204" pitchFamily="50" charset="-128"/>
                        <a:cs typeface="Meiryo UI" panose="020B0604030504040204" pitchFamily="50" charset="-128"/>
                      </a:rPr>
                      <a:t>55 </a:t>
                    </a:r>
                    <a:endParaRPr lang="en-US" altLang="en-US" dirty="0"/>
                  </a:p>
                </c:rich>
              </c:tx>
              <c:showLegendKey val="0"/>
              <c:showVal val="1"/>
              <c:showCatName val="0"/>
              <c:showSerName val="0"/>
              <c:showPercent val="0"/>
              <c:showBubbleSize val="0"/>
            </c:dLbl>
            <c:dLbl>
              <c:idx val="2"/>
              <c:layout>
                <c:manualLayout>
                  <c:x val="2.9493945438755532E-3"/>
                  <c:y val="5.4982479872543073E-3"/>
                </c:manualLayout>
              </c:layout>
              <c:tx>
                <c:rich>
                  <a:bodyPr/>
                  <a:lstStyle/>
                  <a:p>
                    <a:r>
                      <a:rPr lang="en-US" altLang="en-US" dirty="0" smtClean="0">
                        <a:latin typeface="Meiryo UI" panose="020B0604030504040204" pitchFamily="50" charset="-128"/>
                        <a:ea typeface="Meiryo UI" panose="020B0604030504040204" pitchFamily="50" charset="-128"/>
                        <a:cs typeface="Meiryo UI" panose="020B0604030504040204" pitchFamily="50" charset="-128"/>
                      </a:rPr>
                      <a:t>13</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a:t>
                    </a:r>
                    <a:r>
                      <a:rPr lang="en-US" altLang="en-US"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en-US" dirty="0"/>
                  </a:p>
                </c:rich>
              </c:tx>
              <c:showLegendKey val="0"/>
              <c:showVal val="1"/>
              <c:showCatName val="0"/>
              <c:showSerName val="0"/>
              <c:showPercent val="0"/>
              <c:showBubbleSize val="0"/>
            </c:dLbl>
            <c:dLbl>
              <c:idx val="3"/>
              <c:layout>
                <c:manualLayout>
                  <c:x val="4.4240918158133299E-3"/>
                  <c:y val="0"/>
                </c:manualLayout>
              </c:layout>
              <c:tx>
                <c:rich>
                  <a:bodyPr/>
                  <a:lstStyle/>
                  <a:p>
                    <a:r>
                      <a:rPr lang="en-US" altLang="en-US" dirty="0" smtClean="0">
                        <a:latin typeface="Meiryo UI" panose="020B0604030504040204" pitchFamily="50" charset="-128"/>
                        <a:ea typeface="Meiryo UI" panose="020B0604030504040204" pitchFamily="50" charset="-128"/>
                        <a:cs typeface="Meiryo UI" panose="020B0604030504040204" pitchFamily="50" charset="-128"/>
                      </a:rPr>
                      <a:t>471 </a:t>
                    </a:r>
                    <a:endParaRPr lang="en-US" altLang="en-US" dirty="0"/>
                  </a:p>
                </c:rich>
              </c:tx>
              <c:showLegendKey val="0"/>
              <c:showVal val="1"/>
              <c:showCatName val="0"/>
              <c:showSerName val="0"/>
              <c:showPercent val="0"/>
              <c:showBubbleSize val="0"/>
            </c:dLbl>
            <c:dLbl>
              <c:idx val="4"/>
              <c:layout>
                <c:manualLayout>
                  <c:x val="4.4240918158133299E-3"/>
                  <c:y val="0"/>
                </c:manualLayout>
              </c:layout>
              <c:tx>
                <c:rich>
                  <a:bodyPr/>
                  <a:lstStyle/>
                  <a:p>
                    <a:r>
                      <a:rPr lang="en-US" altLang="en-US" dirty="0" smtClean="0">
                        <a:latin typeface="Meiryo UI" panose="020B0604030504040204" pitchFamily="50" charset="-128"/>
                        <a:ea typeface="Meiryo UI" panose="020B0604030504040204" pitchFamily="50" charset="-128"/>
                        <a:cs typeface="Meiryo UI" panose="020B0604030504040204" pitchFamily="50" charset="-128"/>
                      </a:rPr>
                      <a:t>26</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6</a:t>
                    </a:r>
                    <a:r>
                      <a:rPr lang="en-US" altLang="en-US"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en-US" dirty="0"/>
                  </a:p>
                </c:rich>
              </c:tx>
              <c:showLegendKey val="0"/>
              <c:showVal val="1"/>
              <c:showCatName val="0"/>
              <c:showSerName val="0"/>
              <c:showPercent val="0"/>
              <c:showBubbleSize val="0"/>
            </c:dLbl>
            <c:dLbl>
              <c:idx val="5"/>
              <c:layout>
                <c:manualLayout>
                  <c:x val="2.9493945438755532E-3"/>
                  <c:y val="0"/>
                </c:manualLayout>
              </c:layout>
              <c:tx>
                <c:rich>
                  <a:bodyPr/>
                  <a:lstStyle/>
                  <a:p>
                    <a:r>
                      <a:rPr lang="en-US" altLang="en-US" dirty="0" smtClean="0">
                        <a:latin typeface="Meiryo UI" panose="020B0604030504040204" pitchFamily="50" charset="-128"/>
                        <a:ea typeface="Meiryo UI" panose="020B0604030504040204" pitchFamily="50" charset="-128"/>
                        <a:cs typeface="Meiryo UI" panose="020B0604030504040204" pitchFamily="50" charset="-128"/>
                      </a:rPr>
                      <a:t>119 </a:t>
                    </a:r>
                    <a:endParaRPr lang="en-US" altLang="en-US" dirty="0"/>
                  </a:p>
                </c:rich>
              </c:tx>
              <c:showLegendKey val="0"/>
              <c:showVal val="1"/>
              <c:showCatName val="0"/>
              <c:showSerName val="0"/>
              <c:showPercent val="0"/>
              <c:showBubbleSize val="0"/>
            </c:dLbl>
            <c:dLbl>
              <c:idx val="6"/>
              <c:layout>
                <c:manualLayout>
                  <c:x val="5.8987890877511065E-3"/>
                  <c:y val="0"/>
                </c:manualLayout>
              </c:layout>
              <c:tx>
                <c:rich>
                  <a:bodyPr/>
                  <a:lstStyle/>
                  <a:p>
                    <a:r>
                      <a:rPr lang="en-US" altLang="en-US" dirty="0" smtClean="0">
                        <a:latin typeface="Meiryo UI" panose="020B0604030504040204" pitchFamily="50" charset="-128"/>
                        <a:ea typeface="Meiryo UI" panose="020B0604030504040204" pitchFamily="50" charset="-128"/>
                        <a:cs typeface="Meiryo UI" panose="020B0604030504040204" pitchFamily="50" charset="-128"/>
                      </a:rPr>
                      <a:t>220 </a:t>
                    </a:r>
                    <a:endParaRPr lang="en-US" altLang="en-US" dirty="0"/>
                  </a:p>
                </c:rich>
              </c:tx>
              <c:showLegendKey val="0"/>
              <c:showVal val="1"/>
              <c:showCatName val="0"/>
              <c:showSerName val="0"/>
              <c:showPercent val="0"/>
              <c:showBubbleSize val="0"/>
            </c:dLbl>
            <c:numFmt formatCode="#,##0.0_);[Red]\(#,##0.0\)" sourceLinked="0"/>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dLbls>
          <c:cat>
            <c:strRef>
              <c:f>Sheet1!$A$2:$A$8</c:f>
              <c:strCache>
                <c:ptCount val="7"/>
                <c:pt idx="0">
                  <c:v>府　産技研</c:v>
                </c:pt>
                <c:pt idx="1">
                  <c:v>京都府</c:v>
                </c:pt>
                <c:pt idx="2">
                  <c:v>愛知県</c:v>
                </c:pt>
                <c:pt idx="3">
                  <c:v>東京都</c:v>
                </c:pt>
                <c:pt idx="4">
                  <c:v>市　市工研</c:v>
                </c:pt>
                <c:pt idx="5">
                  <c:v>京都市</c:v>
                </c:pt>
                <c:pt idx="6">
                  <c:v>名古屋市</c:v>
                </c:pt>
              </c:strCache>
            </c:strRef>
          </c:cat>
          <c:val>
            <c:numRef>
              <c:f>Sheet1!$D$2:$D$8</c:f>
              <c:numCache>
                <c:formatCode>General</c:formatCode>
                <c:ptCount val="7"/>
                <c:pt idx="0">
                  <c:v>456.75159235668792</c:v>
                </c:pt>
                <c:pt idx="1">
                  <c:v>55.195121951219512</c:v>
                </c:pt>
                <c:pt idx="2">
                  <c:v>131.75882352941176</c:v>
                </c:pt>
                <c:pt idx="3">
                  <c:v>471.14982578397212</c:v>
                </c:pt>
                <c:pt idx="4">
                  <c:v>265.83870967741933</c:v>
                </c:pt>
                <c:pt idx="5">
                  <c:v>119.33333333333333</c:v>
                </c:pt>
                <c:pt idx="6">
                  <c:v>220.07692307692307</c:v>
                </c:pt>
              </c:numCache>
            </c:numRef>
          </c:val>
        </c:ser>
        <c:dLbls>
          <c:showLegendKey val="0"/>
          <c:showVal val="0"/>
          <c:showCatName val="0"/>
          <c:showSerName val="0"/>
          <c:showPercent val="0"/>
          <c:showBubbleSize val="0"/>
        </c:dLbls>
        <c:gapWidth val="150"/>
        <c:axId val="34020864"/>
        <c:axId val="107216192"/>
      </c:barChart>
      <c:catAx>
        <c:axId val="34020864"/>
        <c:scaling>
          <c:orientation val="maxMin"/>
        </c:scaling>
        <c:delete val="0"/>
        <c:axPos val="l"/>
        <c:majorTickMark val="out"/>
        <c:minorTickMark val="none"/>
        <c:tickLblPos val="nextTo"/>
        <c:txPr>
          <a:bodyPr/>
          <a:lstStyle/>
          <a:p>
            <a:pPr>
              <a:defRPr baseline="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07216192"/>
        <c:crosses val="autoZero"/>
        <c:auto val="1"/>
        <c:lblAlgn val="ctr"/>
        <c:lblOffset val="100"/>
        <c:noMultiLvlLbl val="0"/>
      </c:catAx>
      <c:valAx>
        <c:axId val="107216192"/>
        <c:scaling>
          <c:orientation val="minMax"/>
        </c:scaling>
        <c:delete val="0"/>
        <c:axPos val="b"/>
        <c:majorGridlines/>
        <c:numFmt formatCode="General" sourceLinked="1"/>
        <c:majorTickMark val="none"/>
        <c:minorTickMark val="none"/>
        <c:tickLblPos val="high"/>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34020864"/>
        <c:crosses val="max"/>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0438589349786727E-2"/>
          <c:y val="3.5265587859988658E-2"/>
          <c:w val="0.95915380020070662"/>
          <c:h val="0.83629822639401719"/>
        </c:manualLayout>
      </c:layout>
      <c:barChart>
        <c:barDir val="col"/>
        <c:grouping val="percentStacked"/>
        <c:varyColors val="0"/>
        <c:ser>
          <c:idx val="0"/>
          <c:order val="0"/>
          <c:tx>
            <c:strRef>
              <c:f>[府市資料作り12回本部向け.xls]業務比率!$B$1</c:f>
              <c:strCache>
                <c:ptCount val="1"/>
                <c:pt idx="0">
                  <c:v>受託研究</c:v>
                </c:pt>
              </c:strCache>
            </c:strRef>
          </c:tx>
          <c:spPr>
            <a:solidFill>
              <a:srgbClr val="CCFF99"/>
            </a:solidFill>
            <a:ln w="6350">
              <a:solidFill>
                <a:sysClr val="windowText" lastClr="000000"/>
              </a:solidFill>
            </a:ln>
          </c:spPr>
          <c:invertIfNegative val="0"/>
          <c:dLbls>
            <c:delete val="1"/>
          </c:dLbls>
          <c:cat>
            <c:strRef>
              <c:f>[府市資料作り12回本部向け.xls]業務比率!$A$2:$A$3</c:f>
              <c:strCache>
                <c:ptCount val="2"/>
                <c:pt idx="0">
                  <c:v>産技研</c:v>
                </c:pt>
                <c:pt idx="1">
                  <c:v>市工研</c:v>
                </c:pt>
              </c:strCache>
            </c:strRef>
          </c:cat>
          <c:val>
            <c:numRef>
              <c:f>[府市資料作り12回本部向け.xls]業務比率!$B$2:$B$3</c:f>
              <c:numCache>
                <c:formatCode>0_);[Red]\(0\)</c:formatCode>
                <c:ptCount val="2"/>
                <c:pt idx="0">
                  <c:v>2.5872574439611906</c:v>
                </c:pt>
                <c:pt idx="1">
                  <c:v>24.7</c:v>
                </c:pt>
              </c:numCache>
            </c:numRef>
          </c:val>
        </c:ser>
        <c:ser>
          <c:idx val="1"/>
          <c:order val="1"/>
          <c:tx>
            <c:strRef>
              <c:f>[府市資料作り12回本部向け.xls]業務比率!$C$1</c:f>
              <c:strCache>
                <c:ptCount val="1"/>
                <c:pt idx="0">
                  <c:v>依頼試験</c:v>
                </c:pt>
              </c:strCache>
            </c:strRef>
          </c:tx>
          <c:spPr>
            <a:solidFill>
              <a:srgbClr val="76D9FC"/>
            </a:solidFill>
            <a:ln w="6350">
              <a:solidFill>
                <a:srgbClr val="1F497D"/>
              </a:solidFill>
            </a:ln>
          </c:spPr>
          <c:invertIfNegative val="0"/>
          <c:dLbls>
            <c:delete val="1"/>
          </c:dLbls>
          <c:cat>
            <c:strRef>
              <c:f>[府市資料作り12回本部向け.xls]業務比率!$A$2:$A$3</c:f>
              <c:strCache>
                <c:ptCount val="2"/>
                <c:pt idx="0">
                  <c:v>産技研</c:v>
                </c:pt>
                <c:pt idx="1">
                  <c:v>市工研</c:v>
                </c:pt>
              </c:strCache>
            </c:strRef>
          </c:cat>
          <c:val>
            <c:numRef>
              <c:f>[府市資料作り12回本部向け.xls]業務比率!$C$2:$C$3</c:f>
              <c:numCache>
                <c:formatCode>0_);[Red]\(0\)</c:formatCode>
                <c:ptCount val="2"/>
                <c:pt idx="0">
                  <c:v>11.629020749414494</c:v>
                </c:pt>
                <c:pt idx="1">
                  <c:v>4.9000000000000004</c:v>
                </c:pt>
              </c:numCache>
            </c:numRef>
          </c:val>
        </c:ser>
        <c:ser>
          <c:idx val="2"/>
          <c:order val="2"/>
          <c:tx>
            <c:strRef>
              <c:f>[府市資料作り12回本部向け.xls]業務比率!$D$1</c:f>
              <c:strCache>
                <c:ptCount val="1"/>
                <c:pt idx="0">
                  <c:v>設備開放</c:v>
                </c:pt>
              </c:strCache>
            </c:strRef>
          </c:tx>
          <c:spPr>
            <a:solidFill>
              <a:srgbClr val="FFFFCC"/>
            </a:solidFill>
            <a:ln w="6350">
              <a:solidFill>
                <a:sysClr val="windowText" lastClr="000000"/>
              </a:solidFill>
            </a:ln>
          </c:spPr>
          <c:invertIfNegative val="0"/>
          <c:dLbls>
            <c:delete val="1"/>
          </c:dLbls>
          <c:cat>
            <c:strRef>
              <c:f>[府市資料作り12回本部向け.xls]業務比率!$A$2:$A$3</c:f>
              <c:strCache>
                <c:ptCount val="2"/>
                <c:pt idx="0">
                  <c:v>産技研</c:v>
                </c:pt>
                <c:pt idx="1">
                  <c:v>市工研</c:v>
                </c:pt>
              </c:strCache>
            </c:strRef>
          </c:cat>
          <c:val>
            <c:numRef>
              <c:f>[府市資料作り12回本部向け.xls]業務比率!$D$2:$D$3</c:f>
              <c:numCache>
                <c:formatCode>0_);[Red]\(0\)</c:formatCode>
                <c:ptCount val="2"/>
                <c:pt idx="0">
                  <c:v>10.438273670123779</c:v>
                </c:pt>
                <c:pt idx="1">
                  <c:v>0.2</c:v>
                </c:pt>
              </c:numCache>
            </c:numRef>
          </c:val>
        </c:ser>
        <c:ser>
          <c:idx val="3"/>
          <c:order val="3"/>
          <c:tx>
            <c:strRef>
              <c:f>[府市資料作り12回本部向け.xls]業務比率!$E$1</c:f>
              <c:strCache>
                <c:ptCount val="1"/>
                <c:pt idx="0">
                  <c:v>来所相談</c:v>
                </c:pt>
              </c:strCache>
            </c:strRef>
          </c:tx>
          <c:spPr>
            <a:solidFill>
              <a:srgbClr val="CCFFFF"/>
            </a:solidFill>
            <a:ln w="6350">
              <a:solidFill>
                <a:sysClr val="windowText" lastClr="000000"/>
              </a:solidFill>
            </a:ln>
          </c:spPr>
          <c:invertIfNegative val="0"/>
          <c:dLbls>
            <c:delete val="1"/>
          </c:dLbls>
          <c:cat>
            <c:strRef>
              <c:f>[府市資料作り12回本部向け.xls]業務比率!$A$2:$A$3</c:f>
              <c:strCache>
                <c:ptCount val="2"/>
                <c:pt idx="0">
                  <c:v>産技研</c:v>
                </c:pt>
                <c:pt idx="1">
                  <c:v>市工研</c:v>
                </c:pt>
              </c:strCache>
            </c:strRef>
          </c:cat>
          <c:val>
            <c:numRef>
              <c:f>[府市資料作り12回本部向け.xls]業務比率!$E$2:$E$3</c:f>
              <c:numCache>
                <c:formatCode>0_);[Red]\(0\)</c:formatCode>
                <c:ptCount val="2"/>
                <c:pt idx="0">
                  <c:v>7.6673469387755038</c:v>
                </c:pt>
                <c:pt idx="1">
                  <c:v>7.4</c:v>
                </c:pt>
              </c:numCache>
            </c:numRef>
          </c:val>
        </c:ser>
        <c:ser>
          <c:idx val="4"/>
          <c:order val="4"/>
          <c:tx>
            <c:strRef>
              <c:f>[府市資料作り12回本部向け.xls]業務比率!$F$1</c:f>
              <c:strCache>
                <c:ptCount val="1"/>
                <c:pt idx="0">
                  <c:v>電話等相談</c:v>
                </c:pt>
              </c:strCache>
            </c:strRef>
          </c:tx>
          <c:spPr>
            <a:solidFill>
              <a:srgbClr val="FFCC99"/>
            </a:solidFill>
            <a:ln w="6350">
              <a:solidFill>
                <a:sysClr val="windowText" lastClr="000000"/>
              </a:solidFill>
            </a:ln>
          </c:spPr>
          <c:invertIfNegative val="0"/>
          <c:dLbls>
            <c:delete val="1"/>
          </c:dLbls>
          <c:cat>
            <c:strRef>
              <c:f>[府市資料作り12回本部向け.xls]業務比率!$A$2:$A$3</c:f>
              <c:strCache>
                <c:ptCount val="2"/>
                <c:pt idx="0">
                  <c:v>産技研</c:v>
                </c:pt>
                <c:pt idx="1">
                  <c:v>市工研</c:v>
                </c:pt>
              </c:strCache>
            </c:strRef>
          </c:cat>
          <c:val>
            <c:numRef>
              <c:f>[府市資料作り12回本部向け.xls]業務比率!$F$2:$F$3</c:f>
              <c:numCache>
                <c:formatCode>0_);[Red]\(0\)</c:formatCode>
                <c:ptCount val="2"/>
                <c:pt idx="0">
                  <c:v>6.2922382067581095</c:v>
                </c:pt>
                <c:pt idx="1">
                  <c:v>2.8</c:v>
                </c:pt>
              </c:numCache>
            </c:numRef>
          </c:val>
        </c:ser>
        <c:ser>
          <c:idx val="5"/>
          <c:order val="5"/>
          <c:tx>
            <c:strRef>
              <c:f>[府市資料作り12回本部向け.xls]業務比率!$G$1</c:f>
              <c:strCache>
                <c:ptCount val="1"/>
                <c:pt idx="0">
                  <c:v>その他企業向け支援</c:v>
                </c:pt>
              </c:strCache>
            </c:strRef>
          </c:tx>
          <c:spPr>
            <a:solidFill>
              <a:srgbClr val="FF8080"/>
            </a:solidFill>
            <a:ln w="6350">
              <a:solidFill>
                <a:sysClr val="windowText" lastClr="000000"/>
              </a:solidFill>
            </a:ln>
          </c:spPr>
          <c:invertIfNegative val="0"/>
          <c:dLbls>
            <c:delete val="1"/>
          </c:dLbls>
          <c:cat>
            <c:strRef>
              <c:f>[府市資料作り12回本部向け.xls]業務比率!$A$2:$A$3</c:f>
              <c:strCache>
                <c:ptCount val="2"/>
                <c:pt idx="0">
                  <c:v>産技研</c:v>
                </c:pt>
                <c:pt idx="1">
                  <c:v>市工研</c:v>
                </c:pt>
              </c:strCache>
            </c:strRef>
          </c:cat>
          <c:val>
            <c:numRef>
              <c:f>[府市資料作り12回本部向け.xls]業務比率!$G$2:$G$3</c:f>
              <c:numCache>
                <c:formatCode>0_);[Red]\(0\)</c:formatCode>
                <c:ptCount val="2"/>
                <c:pt idx="0">
                  <c:v>3.1515557042489126</c:v>
                </c:pt>
                <c:pt idx="1">
                  <c:v>2.6</c:v>
                </c:pt>
              </c:numCache>
            </c:numRef>
          </c:val>
        </c:ser>
        <c:ser>
          <c:idx val="6"/>
          <c:order val="6"/>
          <c:tx>
            <c:strRef>
              <c:f>[府市資料作り12回本部向け.xls]業務比率!$H$1</c:f>
              <c:strCache>
                <c:ptCount val="1"/>
                <c:pt idx="0">
                  <c:v>学会発表等</c:v>
                </c:pt>
              </c:strCache>
            </c:strRef>
          </c:tx>
          <c:spPr>
            <a:solidFill>
              <a:srgbClr val="C0C0C0"/>
            </a:solidFill>
            <a:ln w="6350">
              <a:solidFill>
                <a:sysClr val="windowText" lastClr="000000"/>
              </a:solidFill>
            </a:ln>
          </c:spPr>
          <c:invertIfNegative val="0"/>
          <c:dLbls>
            <c:delete val="1"/>
          </c:dLbls>
          <c:cat>
            <c:strRef>
              <c:f>[府市資料作り12回本部向け.xls]業務比率!$A$2:$A$3</c:f>
              <c:strCache>
                <c:ptCount val="2"/>
                <c:pt idx="0">
                  <c:v>産技研</c:v>
                </c:pt>
                <c:pt idx="1">
                  <c:v>市工研</c:v>
                </c:pt>
              </c:strCache>
            </c:strRef>
          </c:cat>
          <c:val>
            <c:numRef>
              <c:f>[府市資料作り12回本部向け.xls]業務比率!$H$2:$H$3</c:f>
              <c:numCache>
                <c:formatCode>0_);[Red]\(0\)</c:formatCode>
                <c:ptCount val="2"/>
                <c:pt idx="0">
                  <c:v>10.43894279023084</c:v>
                </c:pt>
                <c:pt idx="1">
                  <c:v>10.7</c:v>
                </c:pt>
              </c:numCache>
            </c:numRef>
          </c:val>
        </c:ser>
        <c:ser>
          <c:idx val="7"/>
          <c:order val="7"/>
          <c:tx>
            <c:strRef>
              <c:f>[府市資料作り12回本部向け.xls]業務比率!$I$1</c:f>
              <c:strCache>
                <c:ptCount val="1"/>
                <c:pt idx="0">
                  <c:v>自主研究</c:v>
                </c:pt>
              </c:strCache>
            </c:strRef>
          </c:tx>
          <c:spPr>
            <a:solidFill>
              <a:srgbClr val="92D050"/>
            </a:solidFill>
            <a:ln w="6350">
              <a:solidFill>
                <a:sysClr val="windowText" lastClr="000000"/>
              </a:solidFill>
            </a:ln>
          </c:spPr>
          <c:invertIfNegative val="0"/>
          <c:dLbls>
            <c:delete val="1"/>
          </c:dLbls>
          <c:cat>
            <c:strRef>
              <c:f>[府市資料作り12回本部向け.xls]業務比率!$A$2:$A$3</c:f>
              <c:strCache>
                <c:ptCount val="2"/>
                <c:pt idx="0">
                  <c:v>産技研</c:v>
                </c:pt>
                <c:pt idx="1">
                  <c:v>市工研</c:v>
                </c:pt>
              </c:strCache>
            </c:strRef>
          </c:cat>
          <c:val>
            <c:numRef>
              <c:f>[府市資料作り12回本部向け.xls]業務比率!$I$2:$I$3</c:f>
              <c:numCache>
                <c:formatCode>0_);[Red]\(0\)</c:formatCode>
                <c:ptCount val="2"/>
                <c:pt idx="0">
                  <c:v>18.756105720976915</c:v>
                </c:pt>
                <c:pt idx="1">
                  <c:v>22.7</c:v>
                </c:pt>
              </c:numCache>
            </c:numRef>
          </c:val>
        </c:ser>
        <c:ser>
          <c:idx val="8"/>
          <c:order val="8"/>
          <c:tx>
            <c:strRef>
              <c:f>[府市資料作り12回本部向け.xls]業務比率!$J$1</c:f>
              <c:strCache>
                <c:ptCount val="1"/>
                <c:pt idx="0">
                  <c:v>事務･組織対応業務</c:v>
                </c:pt>
              </c:strCache>
            </c:strRef>
          </c:tx>
          <c:spPr>
            <a:solidFill>
              <a:srgbClr val="FE9CA5"/>
            </a:solidFill>
            <a:ln w="6350">
              <a:solidFill>
                <a:srgbClr val="1F497D"/>
              </a:solidFill>
            </a:ln>
          </c:spPr>
          <c:invertIfNegative val="0"/>
          <c:dLbls>
            <c:delete val="1"/>
          </c:dLbls>
          <c:cat>
            <c:strRef>
              <c:f>[府市資料作り12回本部向け.xls]業務比率!$A$2:$A$3</c:f>
              <c:strCache>
                <c:ptCount val="2"/>
                <c:pt idx="0">
                  <c:v>産技研</c:v>
                </c:pt>
                <c:pt idx="1">
                  <c:v>市工研</c:v>
                </c:pt>
              </c:strCache>
            </c:strRef>
          </c:cat>
          <c:val>
            <c:numRef>
              <c:f>[府市資料作り12回本部向け.xls]業務比率!$J$2:$J$3</c:f>
              <c:numCache>
                <c:formatCode>0_);[Red]\(0\)</c:formatCode>
                <c:ptCount val="2"/>
                <c:pt idx="0">
                  <c:v>28.680610398126447</c:v>
                </c:pt>
                <c:pt idx="1">
                  <c:v>24</c:v>
                </c:pt>
              </c:numCache>
            </c:numRef>
          </c:val>
        </c:ser>
        <c:dLbls>
          <c:showLegendKey val="0"/>
          <c:showVal val="1"/>
          <c:showCatName val="0"/>
          <c:showSerName val="0"/>
          <c:showPercent val="0"/>
          <c:showBubbleSize val="0"/>
        </c:dLbls>
        <c:gapWidth val="150"/>
        <c:overlap val="100"/>
        <c:axId val="128405504"/>
        <c:axId val="39274176"/>
      </c:barChart>
      <c:catAx>
        <c:axId val="128405504"/>
        <c:scaling>
          <c:orientation val="minMax"/>
        </c:scaling>
        <c:delete val="1"/>
        <c:axPos val="b"/>
        <c:numFmt formatCode="General" sourceLinked="1"/>
        <c:majorTickMark val="in"/>
        <c:minorTickMark val="none"/>
        <c:tickLblPos val="none"/>
        <c:crossAx val="39274176"/>
        <c:crosses val="autoZero"/>
        <c:auto val="1"/>
        <c:lblAlgn val="ctr"/>
        <c:lblOffset val="100"/>
        <c:tickLblSkip val="1"/>
        <c:tickMarkSkip val="1"/>
        <c:noMultiLvlLbl val="0"/>
      </c:catAx>
      <c:valAx>
        <c:axId val="39274176"/>
        <c:scaling>
          <c:orientation val="minMax"/>
        </c:scaling>
        <c:delete val="1"/>
        <c:axPos val="l"/>
        <c:numFmt formatCode="0%" sourceLinked="1"/>
        <c:majorTickMark val="out"/>
        <c:minorTickMark val="none"/>
        <c:tickLblPos val="none"/>
        <c:crossAx val="128405504"/>
        <c:crosses val="autoZero"/>
        <c:crossBetween val="between"/>
      </c:valAx>
      <c:spPr>
        <a:noFill/>
        <a:ln w="25400">
          <a:noFill/>
        </a:ln>
      </c:spPr>
    </c:plotArea>
    <c:plotVisOnly val="1"/>
    <c:dispBlanksAs val="gap"/>
    <c:showDLblsOverMax val="0"/>
  </c:chart>
  <c:spPr>
    <a:noFill/>
    <a:ln w="9525">
      <a:noFill/>
    </a:ln>
  </c:spPr>
  <c:txPr>
    <a:bodyPr/>
    <a:lstStyle/>
    <a:p>
      <a:pPr>
        <a:defRPr sz="1425" b="0" i="0" u="none" strike="noStrike" baseline="0">
          <a:solidFill>
            <a:srgbClr val="000000"/>
          </a:solidFill>
          <a:latin typeface="ＭＳ Ｐゴシック"/>
          <a:ea typeface="ＭＳ Ｐゴシック"/>
          <a:cs typeface="ＭＳ Ｐゴシック"/>
        </a:defRPr>
      </a:pPr>
      <a:endParaRPr lang="ja-JP"/>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業務収入／歳出</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c:rich>
      </c:tx>
      <c:layout>
        <c:manualLayout>
          <c:xMode val="edge"/>
          <c:yMode val="edge"/>
          <c:x val="0.30195785568377187"/>
          <c:y val="2.4307749410111611E-2"/>
        </c:manualLayout>
      </c:layout>
      <c:overlay val="0"/>
    </c:title>
    <c:autoTitleDeleted val="0"/>
    <c:plotArea>
      <c:layout/>
      <c:barChart>
        <c:barDir val="bar"/>
        <c:grouping val="clustered"/>
        <c:varyColors val="0"/>
        <c:ser>
          <c:idx val="0"/>
          <c:order val="0"/>
          <c:tx>
            <c:strRef>
              <c:f>予算と収入グラフH26新!$A$2</c:f>
              <c:strCache>
                <c:ptCount val="1"/>
                <c:pt idx="0">
                  <c:v>業務収入／歳出予算</c:v>
                </c:pt>
              </c:strCache>
            </c:strRef>
          </c:tx>
          <c:spPr>
            <a:solidFill>
              <a:schemeClr val="bg1"/>
            </a:solidFill>
            <a:ln w="38100">
              <a:solidFill>
                <a:schemeClr val="tx2"/>
              </a:solidFill>
            </a:ln>
          </c:spPr>
          <c:invertIfNegative val="0"/>
          <c:dPt>
            <c:idx val="0"/>
            <c:invertIfNegative val="0"/>
            <c:bubble3D val="0"/>
          </c:dPt>
          <c:dPt>
            <c:idx val="1"/>
            <c:invertIfNegative val="0"/>
            <c:bubble3D val="0"/>
          </c:dPt>
          <c:dPt>
            <c:idx val="2"/>
            <c:invertIfNegative val="0"/>
            <c:bubble3D val="0"/>
            <c:spPr>
              <a:solidFill>
                <a:schemeClr val="tx2"/>
              </a:solidFill>
              <a:ln w="38100">
                <a:solidFill>
                  <a:schemeClr val="tx2"/>
                </a:solidFill>
              </a:ln>
            </c:spPr>
          </c:dPt>
          <c:dPt>
            <c:idx val="3"/>
            <c:invertIfNegative val="0"/>
            <c:bubble3D val="0"/>
          </c:dPt>
          <c:dPt>
            <c:idx val="4"/>
            <c:invertIfNegative val="0"/>
            <c:bubble3D val="0"/>
          </c:dPt>
          <c:dPt>
            <c:idx val="5"/>
            <c:invertIfNegative val="0"/>
            <c:bubble3D val="0"/>
          </c:dPt>
          <c:dPt>
            <c:idx val="6"/>
            <c:invertIfNegative val="0"/>
            <c:bubble3D val="0"/>
            <c:spPr>
              <a:solidFill>
                <a:schemeClr val="tx2"/>
              </a:solidFill>
              <a:ln w="38100">
                <a:solidFill>
                  <a:schemeClr val="tx2"/>
                </a:solidFill>
              </a:ln>
            </c:spPr>
          </c:dPt>
          <c:dLbls>
            <c:dLbl>
              <c:idx val="0"/>
              <c:layout>
                <c:manualLayout>
                  <c:x val="2.3001023177187597E-2"/>
                  <c:y val="2.6933905989024098E-3"/>
                </c:manualLayout>
              </c:layout>
              <c:showLegendKey val="0"/>
              <c:showVal val="1"/>
              <c:showCatName val="0"/>
              <c:showSerName val="0"/>
              <c:showPercent val="0"/>
              <c:showBubbleSize val="0"/>
            </c:dLbl>
            <c:dLbl>
              <c:idx val="1"/>
              <c:layout>
                <c:manualLayout>
                  <c:x val="8.8265238031686715E-3"/>
                  <c:y val="2.6936026936026937E-3"/>
                </c:manualLayout>
              </c:layout>
              <c:showLegendKey val="0"/>
              <c:showVal val="1"/>
              <c:showCatName val="0"/>
              <c:showSerName val="0"/>
              <c:showPercent val="0"/>
              <c:showBubbleSize val="0"/>
            </c:dLbl>
            <c:dLbl>
              <c:idx val="2"/>
              <c:layout>
                <c:manualLayout>
                  <c:x val="1.6391679853577625E-2"/>
                  <c:y val="-5.3872053872053875E-3"/>
                </c:manualLayout>
              </c:layout>
              <c:spPr/>
              <c:txPr>
                <a:bodyPr/>
                <a:lstStyle/>
                <a:p>
                  <a:pPr>
                    <a:defRPr b="1">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dLbl>
            <c:dLbl>
              <c:idx val="3"/>
              <c:layout>
                <c:manualLayout>
                  <c:x val="2.7490292526993448E-2"/>
                  <c:y val="2.6936026936026937E-3"/>
                </c:manualLayout>
              </c:layout>
              <c:showLegendKey val="0"/>
              <c:showVal val="1"/>
              <c:showCatName val="0"/>
              <c:showSerName val="0"/>
              <c:showPercent val="0"/>
              <c:showBubbleSize val="0"/>
            </c:dLbl>
            <c:dLbl>
              <c:idx val="4"/>
              <c:layout>
                <c:manualLayout>
                  <c:x val="2.2934567085260978E-2"/>
                  <c:y val="-2.6936026936027432E-3"/>
                </c:manualLayout>
              </c:layout>
              <c:showLegendKey val="0"/>
              <c:showVal val="1"/>
              <c:showCatName val="0"/>
              <c:showSerName val="0"/>
              <c:showPercent val="0"/>
              <c:showBubbleSize val="0"/>
            </c:dLbl>
            <c:dLbl>
              <c:idx val="5"/>
              <c:layout>
                <c:manualLayout>
                  <c:x val="8.6320565861470709E-3"/>
                  <c:y val="2.6936026936026937E-3"/>
                </c:manualLayout>
              </c:layout>
              <c:spPr/>
              <c:txPr>
                <a:bodyPr/>
                <a:lstStyle/>
                <a:p>
                  <a:pPr>
                    <a:defRPr b="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dLbl>
            <c:dLbl>
              <c:idx val="6"/>
              <c:layout>
                <c:manualLayout>
                  <c:x val="2.7962891596096669E-2"/>
                  <c:y val="2.6936026936026937E-3"/>
                </c:manualLayout>
              </c:layout>
              <c:spPr/>
              <c:txPr>
                <a:bodyPr/>
                <a:lstStyle/>
                <a:p>
                  <a:pPr>
                    <a:defRPr b="1">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dLbl>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dLbls>
          <c:cat>
            <c:strRef>
              <c:f>予算と収入グラフH26新!$B$1:$H$1</c:f>
              <c:strCache>
                <c:ptCount val="7"/>
                <c:pt idx="0">
                  <c:v>名古屋市</c:v>
                </c:pt>
                <c:pt idx="1">
                  <c:v>京都市</c:v>
                </c:pt>
                <c:pt idx="2">
                  <c:v>市 市工研</c:v>
                </c:pt>
                <c:pt idx="3">
                  <c:v>東京都</c:v>
                </c:pt>
                <c:pt idx="4">
                  <c:v>愛知県</c:v>
                </c:pt>
                <c:pt idx="5">
                  <c:v>京都府</c:v>
                </c:pt>
                <c:pt idx="6">
                  <c:v>府 産技研</c:v>
                </c:pt>
              </c:strCache>
            </c:strRef>
          </c:cat>
          <c:val>
            <c:numRef>
              <c:f>予算と収入グラフH26新!$B$2:$H$2</c:f>
              <c:numCache>
                <c:formatCode>0.0%</c:formatCode>
                <c:ptCount val="7"/>
                <c:pt idx="0">
                  <c:v>0.14298051948051949</c:v>
                </c:pt>
                <c:pt idx="1">
                  <c:v>0.10327770859277709</c:v>
                </c:pt>
                <c:pt idx="2">
                  <c:v>0.24718287243532558</c:v>
                </c:pt>
                <c:pt idx="3">
                  <c:v>9.181181279954892E-2</c:v>
                </c:pt>
                <c:pt idx="4">
                  <c:v>0.19393428063943161</c:v>
                </c:pt>
                <c:pt idx="5">
                  <c:v>0.10175700934579439</c:v>
                </c:pt>
                <c:pt idx="6">
                  <c:v>0.21600657894736841</c:v>
                </c:pt>
              </c:numCache>
            </c:numRef>
          </c:val>
        </c:ser>
        <c:dLbls>
          <c:showLegendKey val="0"/>
          <c:showVal val="0"/>
          <c:showCatName val="0"/>
          <c:showSerName val="0"/>
          <c:showPercent val="0"/>
          <c:showBubbleSize val="0"/>
        </c:dLbls>
        <c:gapWidth val="150"/>
        <c:axId val="37050880"/>
        <c:axId val="39277056"/>
      </c:barChart>
      <c:catAx>
        <c:axId val="37050880"/>
        <c:scaling>
          <c:orientation val="minMax"/>
        </c:scaling>
        <c:delete val="1"/>
        <c:axPos val="l"/>
        <c:majorTickMark val="out"/>
        <c:minorTickMark val="none"/>
        <c:tickLblPos val="nextTo"/>
        <c:crossAx val="39277056"/>
        <c:crosses val="autoZero"/>
        <c:auto val="1"/>
        <c:lblAlgn val="ctr"/>
        <c:lblOffset val="100"/>
        <c:noMultiLvlLbl val="0"/>
      </c:catAx>
      <c:valAx>
        <c:axId val="39277056"/>
        <c:scaling>
          <c:orientation val="minMax"/>
        </c:scaling>
        <c:delete val="0"/>
        <c:axPos val="b"/>
        <c:majorGridlines/>
        <c:numFmt formatCode="0%" sourceLinked="0"/>
        <c:majorTickMark val="out"/>
        <c:minorTickMark val="none"/>
        <c:tickLblPos val="nextTo"/>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37050880"/>
        <c:crosses val="autoZero"/>
        <c:crossBetween val="between"/>
      </c:valAx>
    </c:plotArea>
    <c:plotVisOnly val="1"/>
    <c:dispBlanksAs val="gap"/>
    <c:showDLblsOverMax val="0"/>
  </c:chart>
  <c:spPr>
    <a:noFill/>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a:latin typeface="Meiryo UI" panose="020B0604030504040204" pitchFamily="50" charset="-128"/>
                <a:ea typeface="Meiryo UI" panose="020B0604030504040204" pitchFamily="50" charset="-128"/>
                <a:cs typeface="Meiryo UI" panose="020B0604030504040204" pitchFamily="50" charset="-128"/>
              </a:defRPr>
            </a:pPr>
            <a:r>
              <a:rPr lang="ja-JP" sz="1200" b="1" dirty="0" smtClean="0">
                <a:latin typeface="Meiryo UI" panose="020B0604030504040204" pitchFamily="50" charset="-128"/>
                <a:ea typeface="Meiryo UI" panose="020B0604030504040204" pitchFamily="50" charset="-128"/>
                <a:cs typeface="Meiryo UI" panose="020B0604030504040204" pitchFamily="50" charset="-128"/>
              </a:rPr>
              <a:t>研究員</a:t>
            </a:r>
            <a:r>
              <a:rPr lang="ja-JP" altLang="en-US" sz="1200" b="1" i="0" u="none" strike="noStrike" baseline="0" dirty="0">
                <a:effectLst/>
                <a:latin typeface="Meiryo UI" panose="020B0604030504040204" pitchFamily="50" charset="-128"/>
                <a:ea typeface="Meiryo UI" panose="020B0604030504040204" pitchFamily="50" charset="-128"/>
                <a:cs typeface="Meiryo UI" panose="020B0604030504040204" pitchFamily="50" charset="-128"/>
              </a:rPr>
              <a:t>一</a:t>
            </a:r>
            <a:r>
              <a:rPr lang="ja-JP" altLang="ja-JP" sz="1200" b="1" i="0" u="none" strike="noStrike" baseline="0" dirty="0" smtClean="0">
                <a:effectLst/>
                <a:latin typeface="Meiryo UI" panose="020B0604030504040204" pitchFamily="50" charset="-128"/>
                <a:ea typeface="Meiryo UI" panose="020B0604030504040204" pitchFamily="50" charset="-128"/>
                <a:cs typeface="Meiryo UI" panose="020B0604030504040204" pitchFamily="50" charset="-128"/>
              </a:rPr>
              <a:t>人</a:t>
            </a:r>
            <a:r>
              <a:rPr lang="ja-JP" sz="1200" b="1" dirty="0" smtClean="0">
                <a:latin typeface="Meiryo UI" panose="020B0604030504040204" pitchFamily="50" charset="-128"/>
                <a:ea typeface="Meiryo UI" panose="020B0604030504040204" pitchFamily="50" charset="-128"/>
                <a:cs typeface="Meiryo UI" panose="020B0604030504040204" pitchFamily="50" charset="-128"/>
              </a:rPr>
              <a:t>当たり</a:t>
            </a:r>
            <a:r>
              <a:rPr lang="ja-JP" sz="1200" b="1" dirty="0">
                <a:latin typeface="Meiryo UI" panose="020B0604030504040204" pitchFamily="50" charset="-128"/>
                <a:ea typeface="Meiryo UI" panose="020B0604030504040204" pitchFamily="50" charset="-128"/>
                <a:cs typeface="Meiryo UI" panose="020B0604030504040204" pitchFamily="50" charset="-128"/>
              </a:rPr>
              <a:t>の業務収入（百万円</a:t>
            </a:r>
            <a:r>
              <a:rPr 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sz="1200" b="1" dirty="0">
                <a:latin typeface="Meiryo UI" panose="020B0604030504040204" pitchFamily="50" charset="-128"/>
                <a:ea typeface="Meiryo UI" panose="020B0604030504040204" pitchFamily="50" charset="-128"/>
                <a:cs typeface="Meiryo UI" panose="020B0604030504040204" pitchFamily="50" charset="-128"/>
              </a:rPr>
              <a:t>人）</a:t>
            </a:r>
          </a:p>
        </c:rich>
      </c:tx>
      <c:layout>
        <c:manualLayout>
          <c:xMode val="edge"/>
          <c:yMode val="edge"/>
          <c:x val="0.25884332927014497"/>
          <c:y val="3.4764957091110889E-2"/>
        </c:manualLayout>
      </c:layout>
      <c:overlay val="0"/>
      <c:spPr>
        <a:noFill/>
        <a:ln>
          <a:noFill/>
        </a:ln>
      </c:spPr>
    </c:title>
    <c:autoTitleDeleted val="0"/>
    <c:plotArea>
      <c:layout>
        <c:manualLayout>
          <c:layoutTarget val="inner"/>
          <c:xMode val="edge"/>
          <c:yMode val="edge"/>
          <c:x val="3.5959765113717179E-2"/>
          <c:y val="0.10824897218640712"/>
          <c:w val="0.92808046977256564"/>
          <c:h val="0.83120498163616874"/>
        </c:manualLayout>
      </c:layout>
      <c:barChart>
        <c:barDir val="bar"/>
        <c:grouping val="clustered"/>
        <c:varyColors val="0"/>
        <c:ser>
          <c:idx val="0"/>
          <c:order val="0"/>
          <c:tx>
            <c:strRef>
              <c:f>業務収入H26!$A$2</c:f>
              <c:strCache>
                <c:ptCount val="1"/>
                <c:pt idx="0">
                  <c:v>研究員1人当たりの業務収入（百万円/人）</c:v>
                </c:pt>
              </c:strCache>
            </c:strRef>
          </c:tx>
          <c:spPr>
            <a:solidFill>
              <a:schemeClr val="bg1"/>
            </a:solidFill>
            <a:ln w="38100">
              <a:solidFill>
                <a:schemeClr val="tx2"/>
              </a:solidFill>
            </a:ln>
          </c:spPr>
          <c:invertIfNegative val="0"/>
          <c:dPt>
            <c:idx val="0"/>
            <c:invertIfNegative val="0"/>
            <c:bubble3D val="0"/>
          </c:dPt>
          <c:dPt>
            <c:idx val="1"/>
            <c:invertIfNegative val="0"/>
            <c:bubble3D val="0"/>
          </c:dPt>
          <c:dPt>
            <c:idx val="2"/>
            <c:invertIfNegative val="0"/>
            <c:bubble3D val="0"/>
            <c:spPr>
              <a:solidFill>
                <a:schemeClr val="tx2"/>
              </a:solidFill>
              <a:ln w="38100">
                <a:solidFill>
                  <a:schemeClr val="tx2"/>
                </a:solidFill>
              </a:ln>
            </c:spPr>
          </c:dPt>
          <c:dPt>
            <c:idx val="3"/>
            <c:invertIfNegative val="0"/>
            <c:bubble3D val="0"/>
          </c:dPt>
          <c:dPt>
            <c:idx val="4"/>
            <c:invertIfNegative val="0"/>
            <c:bubble3D val="0"/>
          </c:dPt>
          <c:dPt>
            <c:idx val="5"/>
            <c:invertIfNegative val="0"/>
            <c:bubble3D val="0"/>
          </c:dPt>
          <c:dPt>
            <c:idx val="6"/>
            <c:invertIfNegative val="0"/>
            <c:bubble3D val="0"/>
            <c:spPr>
              <a:solidFill>
                <a:schemeClr val="tx2"/>
              </a:solidFill>
              <a:ln w="38100">
                <a:solidFill>
                  <a:schemeClr val="tx2"/>
                </a:solidFill>
              </a:ln>
            </c:spPr>
          </c:dPt>
          <c:dLbls>
            <c:dLbl>
              <c:idx val="0"/>
              <c:layout>
                <c:manualLayout>
                  <c:x val="4.5771186017806104E-3"/>
                  <c:y val="2.7189261151794536E-3"/>
                </c:manualLayout>
              </c:layout>
              <c:showLegendKey val="0"/>
              <c:showVal val="1"/>
              <c:showCatName val="0"/>
              <c:showSerName val="0"/>
              <c:showPercent val="0"/>
              <c:showBubbleSize val="0"/>
            </c:dLbl>
            <c:dLbl>
              <c:idx val="1"/>
              <c:layout>
                <c:manualLayout>
                  <c:x val="1.5756644080603566E-2"/>
                  <c:y val="-2.7191402207084438E-3"/>
                </c:manualLayout>
              </c:layout>
              <c:showLegendKey val="0"/>
              <c:showVal val="1"/>
              <c:showCatName val="0"/>
              <c:showSerName val="0"/>
              <c:showPercent val="0"/>
              <c:showBubbleSize val="0"/>
            </c:dLbl>
            <c:dLbl>
              <c:idx val="2"/>
              <c:layout>
                <c:manualLayout>
                  <c:x val="1.4816106456630958E-2"/>
                  <c:y val="-2.6424904412586494E-3"/>
                </c:manualLayout>
              </c:layout>
              <c:spPr/>
              <c:txPr>
                <a:bodyPr/>
                <a:lstStyle/>
                <a:p>
                  <a:pPr>
                    <a:defRPr b="1">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dLbl>
            <c:dLbl>
              <c:idx val="3"/>
              <c:layout>
                <c:manualLayout>
                  <c:x val="1.9512214514410611E-2"/>
                  <c:y val="-8.1574206621256307E-3"/>
                </c:manualLayout>
              </c:layout>
              <c:showLegendKey val="0"/>
              <c:showVal val="1"/>
              <c:showCatName val="0"/>
              <c:showSerName val="0"/>
              <c:showPercent val="0"/>
              <c:showBubbleSize val="0"/>
            </c:dLbl>
            <c:dLbl>
              <c:idx val="4"/>
              <c:layout>
                <c:manualLayout>
                  <c:x val="8.8992597978495257E-3"/>
                  <c:y val="-2.8724397796083324E-3"/>
                </c:manualLayout>
              </c:layout>
              <c:showLegendKey val="0"/>
              <c:showVal val="1"/>
              <c:showCatName val="0"/>
              <c:showSerName val="0"/>
              <c:showPercent val="0"/>
              <c:showBubbleSize val="0"/>
            </c:dLbl>
            <c:dLbl>
              <c:idx val="5"/>
              <c:layout>
                <c:manualLayout>
                  <c:x val="2.9246593858279719E-2"/>
                  <c:y val="-3.1537744449635315E-3"/>
                </c:manualLayout>
              </c:layout>
              <c:showLegendKey val="0"/>
              <c:showVal val="1"/>
              <c:showCatName val="0"/>
              <c:showSerName val="0"/>
              <c:showPercent val="0"/>
              <c:showBubbleSize val="0"/>
            </c:dLbl>
            <c:dLbl>
              <c:idx val="6"/>
              <c:layout>
                <c:manualLayout>
                  <c:x val="2.1475814707645102E-2"/>
                  <c:y val="2.5478557973593171E-5"/>
                </c:manualLayout>
              </c:layout>
              <c:spPr/>
              <c:txPr>
                <a:bodyPr/>
                <a:lstStyle/>
                <a:p>
                  <a:pPr>
                    <a:defRPr b="1">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dLbl>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dLbls>
          <c:cat>
            <c:strRef>
              <c:f>業務収入H26!$B$1:$H$1</c:f>
              <c:strCache>
                <c:ptCount val="7"/>
                <c:pt idx="0">
                  <c:v>名古屋市</c:v>
                </c:pt>
                <c:pt idx="1">
                  <c:v>京都市</c:v>
                </c:pt>
                <c:pt idx="2">
                  <c:v>市 市工研</c:v>
                </c:pt>
                <c:pt idx="3">
                  <c:v>東京都</c:v>
                </c:pt>
                <c:pt idx="4">
                  <c:v>愛知県</c:v>
                </c:pt>
                <c:pt idx="5">
                  <c:v>京都府</c:v>
                </c:pt>
                <c:pt idx="6">
                  <c:v>府 産技研</c:v>
                </c:pt>
              </c:strCache>
            </c:strRef>
          </c:cat>
          <c:val>
            <c:numRef>
              <c:f>業務収入H26!$B$2:$H$2</c:f>
              <c:numCache>
                <c:formatCode>0.0_ </c:formatCode>
                <c:ptCount val="7"/>
                <c:pt idx="0">
                  <c:v>2.2018999999999997</c:v>
                </c:pt>
                <c:pt idx="1">
                  <c:v>1.4298620689655173</c:v>
                </c:pt>
                <c:pt idx="2">
                  <c:v>3.5074936708860758</c:v>
                </c:pt>
                <c:pt idx="3">
                  <c:v>2.6052520000000001</c:v>
                </c:pt>
                <c:pt idx="4">
                  <c:v>1.7610483870967741</c:v>
                </c:pt>
                <c:pt idx="5">
                  <c:v>1.361</c:v>
                </c:pt>
                <c:pt idx="6">
                  <c:v>3.4421693548387098</c:v>
                </c:pt>
              </c:numCache>
            </c:numRef>
          </c:val>
        </c:ser>
        <c:dLbls>
          <c:showLegendKey val="0"/>
          <c:showVal val="0"/>
          <c:showCatName val="0"/>
          <c:showSerName val="0"/>
          <c:showPercent val="0"/>
          <c:showBubbleSize val="0"/>
        </c:dLbls>
        <c:gapWidth val="150"/>
        <c:axId val="247674368"/>
        <c:axId val="237683264"/>
      </c:barChart>
      <c:catAx>
        <c:axId val="247674368"/>
        <c:scaling>
          <c:orientation val="minMax"/>
        </c:scaling>
        <c:delete val="1"/>
        <c:axPos val="l"/>
        <c:majorTickMark val="out"/>
        <c:minorTickMark val="none"/>
        <c:tickLblPos val="nextTo"/>
        <c:crossAx val="237683264"/>
        <c:crosses val="autoZero"/>
        <c:auto val="1"/>
        <c:lblAlgn val="ctr"/>
        <c:lblOffset val="100"/>
        <c:noMultiLvlLbl val="0"/>
      </c:catAx>
      <c:valAx>
        <c:axId val="237683264"/>
        <c:scaling>
          <c:orientation val="minMax"/>
        </c:scaling>
        <c:delete val="0"/>
        <c:axPos val="b"/>
        <c:majorGridlines/>
        <c:numFmt formatCode="0.0_ " sourceLinked="1"/>
        <c:majorTickMark val="out"/>
        <c:minorTickMark val="none"/>
        <c:tickLblPos val="nextTo"/>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247674368"/>
        <c:crosses val="autoZero"/>
        <c:crossBetween val="between"/>
      </c:valAx>
    </c:plotArea>
    <c:plotVisOnly val="1"/>
    <c:dispBlanksAs val="gap"/>
    <c:showDLblsOverMax val="0"/>
  </c:chart>
  <c:spPr>
    <a:noFill/>
    <a:ln>
      <a:noFill/>
    </a:ln>
  </c:spPr>
  <c:externalData r:id="rId1">
    <c:autoUpdate val="0"/>
  </c:externalData>
</c:chartSpace>
</file>

<file path=ppt/drawings/_rels/drawing1.xml.rels><?xml version="1.0" encoding="UTF-8" standalone="yes"?>
<Relationships xmlns="http://schemas.openxmlformats.org/package/2006/relationships"><Relationship Id="rId1" Type="http://schemas.openxmlformats.org/officeDocument/2006/relationships/image" Target="../media/image1.png"/></Relationships>
</file>

<file path=ppt/drawings/_rels/drawing2.xml.rels><?xml version="1.0" encoding="UTF-8" standalone="yes"?>
<Relationships xmlns="http://schemas.openxmlformats.org/package/2006/relationships"><Relationship Id="rId1" Type="http://schemas.openxmlformats.org/officeDocument/2006/relationships/image" Target="../media/image1.png"/></Relationships>
</file>

<file path=ppt/drawings/_rels/drawing3.xml.rels><?xml version="1.0" encoding="UTF-8" standalone="yes"?>
<Relationships xmlns="http://schemas.openxmlformats.org/package/2006/relationships"><Relationship Id="rId1" Type="http://schemas.openxmlformats.org/officeDocument/2006/relationships/image" Target="../media/image1.png"/></Relationships>
</file>

<file path=ppt/drawings/_rels/drawing4.xml.rels><?xml version="1.0" encoding="UTF-8" standalone="yes"?>
<Relationships xmlns="http://schemas.openxmlformats.org/package/2006/relationships"><Relationship Id="rId1" Type="http://schemas.openxmlformats.org/officeDocument/2006/relationships/image" Target="../media/image2.png"/></Relationships>
</file>

<file path=ppt/drawings/_rels/drawing5.xml.rels><?xml version="1.0" encoding="UTF-8" standalone="yes"?>
<Relationships xmlns="http://schemas.openxmlformats.org/package/2006/relationships"><Relationship Id="rId1" Type="http://schemas.openxmlformats.org/officeDocument/2006/relationships/image" Target="../media/image2.png"/></Relationships>
</file>

<file path=ppt/drawings/drawing1.xml><?xml version="1.0" encoding="utf-8"?>
<c:userShapes xmlns:c="http://schemas.openxmlformats.org/drawingml/2006/chart">
  <cdr:relSizeAnchor xmlns:cdr="http://schemas.openxmlformats.org/drawingml/2006/chartDrawing">
    <cdr:from>
      <cdr:x>0.08333</cdr:x>
      <cdr:y>0.79167</cdr:y>
    </cdr:from>
    <cdr:to>
      <cdr:x>0.26113</cdr:x>
      <cdr:y>0.98216</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60040" y="1368152"/>
          <a:ext cx="768163" cy="329213"/>
        </a:xfrm>
        <a:prstGeom xmlns:a="http://schemas.openxmlformats.org/drawingml/2006/main" prst="rect">
          <a:avLst/>
        </a:prstGeom>
      </cdr:spPr>
    </cdr:pic>
  </cdr:relSizeAnchor>
  <cdr:relSizeAnchor xmlns:cdr="http://schemas.openxmlformats.org/drawingml/2006/chartDrawing">
    <cdr:from>
      <cdr:x>0</cdr:x>
      <cdr:y>0.49119</cdr:y>
    </cdr:from>
    <cdr:to>
      <cdr:x>0.30079</cdr:x>
      <cdr:y>0.62306</cdr:y>
    </cdr:to>
    <cdr:sp macro="" textlink="">
      <cdr:nvSpPr>
        <cdr:cNvPr id="3" name="フローチャート : 結合子 2"/>
        <cdr:cNvSpPr/>
      </cdr:nvSpPr>
      <cdr:spPr>
        <a:xfrm xmlns:a="http://schemas.openxmlformats.org/drawingml/2006/main">
          <a:off x="-427843" y="848876"/>
          <a:ext cx="1407854" cy="227897"/>
        </a:xfrm>
        <a:prstGeom xmlns:a="http://schemas.openxmlformats.org/drawingml/2006/main" prst="flowChartConnector">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endParaRPr kumimoji="1" lang="ja-JP" altLang="en-US" dirty="0"/>
        </a:p>
      </cdr:txBody>
    </cdr:sp>
  </cdr:relSizeAnchor>
</c:userShapes>
</file>

<file path=ppt/drawings/drawing10.xml><?xml version="1.0" encoding="utf-8"?>
<c:userShapes xmlns:c="http://schemas.openxmlformats.org/drawingml/2006/chart">
  <cdr:relSizeAnchor xmlns:cdr="http://schemas.openxmlformats.org/drawingml/2006/chartDrawing">
    <cdr:from>
      <cdr:x>0.43034</cdr:x>
      <cdr:y>0.07507</cdr:y>
    </cdr:from>
    <cdr:to>
      <cdr:x>0.61221</cdr:x>
      <cdr:y>0.13627</cdr:y>
    </cdr:to>
    <cdr:sp macro="" textlink="">
      <cdr:nvSpPr>
        <cdr:cNvPr id="2" name="テキスト ボックス 5"/>
        <cdr:cNvSpPr txBox="1"/>
      </cdr:nvSpPr>
      <cdr:spPr>
        <a:xfrm xmlns:a="http://schemas.openxmlformats.org/drawingml/2006/main">
          <a:off x="1695270" y="246656"/>
          <a:ext cx="716451" cy="201080"/>
        </a:xfrm>
        <a:prstGeom xmlns:a="http://schemas.openxmlformats.org/drawingml/2006/main" prst="rect">
          <a:avLst/>
        </a:prstGeom>
        <a:noFill xmlns:a="http://schemas.openxmlformats.org/drawingml/2006/main"/>
      </cdr:spPr>
      <cdr:txBody>
        <a:bodyPr xmlns:a="http://schemas.openxmlformats.org/drawingml/2006/main" vert="horz"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ｎ</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897</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0.76369</cdr:x>
      <cdr:y>0.07455</cdr:y>
    </cdr:from>
    <cdr:to>
      <cdr:x>0.97802</cdr:x>
      <cdr:y>0.13575</cdr:y>
    </cdr:to>
    <cdr:sp macro="" textlink="">
      <cdr:nvSpPr>
        <cdr:cNvPr id="3" name="テキスト ボックス 5"/>
        <cdr:cNvSpPr txBox="1"/>
      </cdr:nvSpPr>
      <cdr:spPr>
        <a:xfrm xmlns:a="http://schemas.openxmlformats.org/drawingml/2006/main">
          <a:off x="2804643" y="244944"/>
          <a:ext cx="787129" cy="201080"/>
        </a:xfrm>
        <a:prstGeom xmlns:a="http://schemas.openxmlformats.org/drawingml/2006/main" prst="rect">
          <a:avLst/>
        </a:prstGeom>
        <a:noFill xmlns:a="http://schemas.openxmlformats.org/drawingml/2006/main"/>
      </cdr:spPr>
      <cdr:txBody>
        <a:bodyPr xmlns:a="http://schemas.openxmlformats.org/drawingml/2006/main" vert="horz"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ｎ＝</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3,353</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0.2984</cdr:x>
      <cdr:y>0.41787</cdr:y>
    </cdr:from>
    <cdr:to>
      <cdr:x>0.67729</cdr:x>
      <cdr:y>0.59442</cdr:y>
    </cdr:to>
    <cdr:sp macro="" textlink="">
      <cdr:nvSpPr>
        <cdr:cNvPr id="2" name="テキスト ボックス 31"/>
        <cdr:cNvSpPr txBox="1"/>
      </cdr:nvSpPr>
      <cdr:spPr>
        <a:xfrm xmlns:a="http://schemas.openxmlformats.org/drawingml/2006/main">
          <a:off x="1328774" y="1384150"/>
          <a:ext cx="1687200" cy="58477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全国出荷額　</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xmlns:a="http://schemas.openxmlformats.org/drawingml/2006/main">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約</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2,820</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0.00295</cdr:y>
    </cdr:from>
    <cdr:to>
      <cdr:x>0.06601</cdr:x>
      <cdr:y>0.0885</cdr:y>
    </cdr:to>
    <cdr:sp macro="" textlink="">
      <cdr:nvSpPr>
        <cdr:cNvPr id="2" name="テキスト ボックス 1"/>
        <cdr:cNvSpPr txBox="1"/>
      </cdr:nvSpPr>
      <cdr:spPr>
        <a:xfrm xmlns:a="http://schemas.openxmlformats.org/drawingml/2006/main">
          <a:off x="0" y="9525"/>
          <a:ext cx="381000" cy="2762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a:latin typeface="ＭＳ Ｐ明朝" pitchFamily="18" charset="-128"/>
              <a:ea typeface="ＭＳ Ｐ明朝" pitchFamily="18" charset="-128"/>
            </a:rPr>
            <a:t>(%)</a:t>
          </a:r>
          <a:endParaRPr lang="ja-JP" altLang="en-US" sz="1100">
            <a:latin typeface="ＭＳ Ｐ明朝" pitchFamily="18" charset="-128"/>
            <a:ea typeface="ＭＳ Ｐ明朝" pitchFamily="18"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0.00204</cdr:x>
      <cdr:y>0.4685</cdr:y>
    </cdr:from>
    <cdr:to>
      <cdr:x>0.28792</cdr:x>
      <cdr:y>0.5935</cdr:y>
    </cdr:to>
    <cdr:sp macro="" textlink="">
      <cdr:nvSpPr>
        <cdr:cNvPr id="4" name="フローチャート : 結合子 3"/>
        <cdr:cNvSpPr/>
      </cdr:nvSpPr>
      <cdr:spPr>
        <a:xfrm xmlns:a="http://schemas.openxmlformats.org/drawingml/2006/main">
          <a:off x="9525" y="809663"/>
          <a:ext cx="1338067" cy="216024"/>
        </a:xfrm>
        <a:prstGeom xmlns:a="http://schemas.openxmlformats.org/drawingml/2006/main" prst="flowChartConnector">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0.10454</cdr:x>
      <cdr:y>0.75</cdr:y>
    </cdr:from>
    <cdr:to>
      <cdr:x>0.28234</cdr:x>
      <cdr:y>0.90129</cdr:y>
    </cdr:to>
    <cdr:pic>
      <cdr:nvPicPr>
        <cdr:cNvPr id="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51667" y="1296144"/>
          <a:ext cx="768182" cy="261463"/>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0.09035</cdr:x>
      <cdr:y>0.83067</cdr:y>
    </cdr:from>
    <cdr:to>
      <cdr:x>0.26815</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90356" y="1615003"/>
          <a:ext cx="768163" cy="329213"/>
        </a:xfrm>
        <a:prstGeom xmlns:a="http://schemas.openxmlformats.org/drawingml/2006/main" prst="rect">
          <a:avLst/>
        </a:prstGeom>
      </cdr:spPr>
    </cdr:pic>
  </cdr:relSizeAnchor>
</c:userShapes>
</file>

<file path=ppt/drawings/drawing4.xml><?xml version="1.0" encoding="utf-8"?>
<c:userShapes xmlns:c="http://schemas.openxmlformats.org/drawingml/2006/chart">
  <cdr:relSizeAnchor xmlns:cdr="http://schemas.openxmlformats.org/drawingml/2006/chartDrawing">
    <cdr:from>
      <cdr:x>0.16243</cdr:x>
      <cdr:y>0.67435</cdr:y>
    </cdr:from>
    <cdr:to>
      <cdr:x>0.27337</cdr:x>
      <cdr:y>0.85019</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78388" y="1434416"/>
          <a:ext cx="463336" cy="374036"/>
        </a:xfrm>
        <a:prstGeom xmlns:a="http://schemas.openxmlformats.org/drawingml/2006/main" prst="rect">
          <a:avLst/>
        </a:prstGeom>
      </cdr:spPr>
    </cdr:pic>
  </cdr:relSizeAnchor>
</c:userShapes>
</file>

<file path=ppt/drawings/drawing5.xml><?xml version="1.0" encoding="utf-8"?>
<c:userShapes xmlns:c="http://schemas.openxmlformats.org/drawingml/2006/chart">
  <cdr:relSizeAnchor xmlns:cdr="http://schemas.openxmlformats.org/drawingml/2006/chartDrawing">
    <cdr:from>
      <cdr:x>0.18644</cdr:x>
      <cdr:y>0.82416</cdr:y>
    </cdr:from>
    <cdr:to>
      <cdr:x>0.2955</cdr:x>
      <cdr:y>1</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92088" y="1542995"/>
          <a:ext cx="463336" cy="329213"/>
        </a:xfrm>
        <a:prstGeom xmlns:a="http://schemas.openxmlformats.org/drawingml/2006/main" prst="rect">
          <a:avLst/>
        </a:prstGeom>
      </cdr:spPr>
    </cdr:pic>
  </cdr:relSizeAnchor>
</c:userShapes>
</file>

<file path=ppt/drawings/drawing6.xml><?xml version="1.0" encoding="utf-8"?>
<c:userShapes xmlns:c="http://schemas.openxmlformats.org/drawingml/2006/chart">
  <cdr:relSizeAnchor xmlns:cdr="http://schemas.openxmlformats.org/drawingml/2006/chartDrawing">
    <cdr:from>
      <cdr:x>0.13291</cdr:x>
      <cdr:y>0.66453</cdr:y>
    </cdr:from>
    <cdr:to>
      <cdr:x>0.38329</cdr:x>
      <cdr:y>0.84586</cdr:y>
    </cdr:to>
    <cdr:sp macro="" textlink="">
      <cdr:nvSpPr>
        <cdr:cNvPr id="2" name="円/楕円 1"/>
        <cdr:cNvSpPr/>
      </cdr:nvSpPr>
      <cdr:spPr>
        <a:xfrm xmlns:a="http://schemas.openxmlformats.org/drawingml/2006/main">
          <a:off x="696912" y="2997253"/>
          <a:ext cx="1312864" cy="817890"/>
        </a:xfrm>
        <a:prstGeom xmlns:a="http://schemas.openxmlformats.org/drawingml/2006/main" prst="ellipse">
          <a:avLst/>
        </a:prstGeom>
        <a:noFill xmlns:a="http://schemas.openxmlformats.org/drawingml/2006/main"/>
        <a:ln xmlns:a="http://schemas.openxmlformats.org/drawingml/2006/main">
          <a:solidFill>
            <a:srgbClr val="FF0066"/>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xmlns:a="http://schemas.openxmlformats.org/drawingml/2006/main">
          <a:pPr algn="ctr">
            <a:defRPr/>
          </a:pPr>
          <a:endParaRPr lang="ja-JP" altLang="en-US"/>
        </a:p>
      </cdr:txBody>
    </cdr:sp>
  </cdr:relSizeAnchor>
</c:userShapes>
</file>

<file path=ppt/drawings/drawing7.xml><?xml version="1.0" encoding="utf-8"?>
<c:userShapes xmlns:c="http://schemas.openxmlformats.org/drawingml/2006/chart">
  <cdr:relSizeAnchor xmlns:cdr="http://schemas.openxmlformats.org/drawingml/2006/chartDrawing">
    <cdr:from>
      <cdr:x>0.75987</cdr:x>
      <cdr:y>0.2795</cdr:y>
    </cdr:from>
    <cdr:to>
      <cdr:x>0.77874</cdr:x>
      <cdr:y>0.395</cdr:y>
    </cdr:to>
    <cdr:sp macro="" textlink="">
      <cdr:nvSpPr>
        <cdr:cNvPr id="3" name="直線矢印コネクタ 2"/>
        <cdr:cNvSpPr/>
      </cdr:nvSpPr>
      <cdr:spPr>
        <a:xfrm xmlns:a="http://schemas.openxmlformats.org/drawingml/2006/main" flipV="1">
          <a:off x="6948264" y="1916831"/>
          <a:ext cx="172548" cy="792089"/>
        </a:xfrm>
        <a:prstGeom xmlns:a="http://schemas.openxmlformats.org/drawingml/2006/main" prst="straightConnector1">
          <a:avLst/>
        </a:prstGeom>
        <a:ln xmlns:a="http://schemas.openxmlformats.org/drawingml/2006/main" w="63500">
          <a:solidFill>
            <a:srgbClr val="FF0000"/>
          </a:solidFill>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0.815</cdr:x>
      <cdr:y>0.2795</cdr:y>
    </cdr:from>
    <cdr:to>
      <cdr:x>0.82</cdr:x>
      <cdr:y>0.4055</cdr:y>
    </cdr:to>
    <cdr:sp macro="" textlink="">
      <cdr:nvSpPr>
        <cdr:cNvPr id="4" name="直線矢印コネクタ 3"/>
        <cdr:cNvSpPr/>
      </cdr:nvSpPr>
      <cdr:spPr>
        <a:xfrm xmlns:a="http://schemas.openxmlformats.org/drawingml/2006/main" flipH="1" flipV="1">
          <a:off x="7452319" y="1916832"/>
          <a:ext cx="45719" cy="864096"/>
        </a:xfrm>
        <a:prstGeom xmlns:a="http://schemas.openxmlformats.org/drawingml/2006/main" prst="straightConnector1">
          <a:avLst/>
        </a:prstGeom>
        <a:ln xmlns:a="http://schemas.openxmlformats.org/drawingml/2006/main" w="63500">
          <a:solidFill>
            <a:srgbClr val="FF0000"/>
          </a:solidFill>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ja-JP"/>
        </a:p>
      </cdr:txBody>
    </cdr:sp>
  </cdr:relSizeAnchor>
  <cdr:relSizeAnchor xmlns:cdr="http://schemas.openxmlformats.org/drawingml/2006/chartDrawing">
    <cdr:from>
      <cdr:x>0.77586</cdr:x>
      <cdr:y>0.69981</cdr:y>
    </cdr:from>
    <cdr:to>
      <cdr:x>0.98061</cdr:x>
      <cdr:y>0.7628</cdr:y>
    </cdr:to>
    <cdr:sp macro="" textlink="">
      <cdr:nvSpPr>
        <cdr:cNvPr id="9" name="テキスト ボックス 8"/>
        <cdr:cNvSpPr txBox="1"/>
      </cdr:nvSpPr>
      <cdr:spPr>
        <a:xfrm xmlns:a="http://schemas.openxmlformats.org/drawingml/2006/main">
          <a:off x="5985941" y="3357076"/>
          <a:ext cx="1579698" cy="30217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円の大きさ：特許の件数</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0.32528</cdr:x>
      <cdr:y>0.24624</cdr:y>
    </cdr:from>
    <cdr:to>
      <cdr:x>0.38936</cdr:x>
      <cdr:y>0.28369</cdr:y>
    </cdr:to>
    <cdr:sp macro="" textlink="">
      <cdr:nvSpPr>
        <cdr:cNvPr id="2055" name="Text Box 7"/>
        <cdr:cNvSpPr txBox="1">
          <a:spLocks xmlns:a="http://schemas.openxmlformats.org/drawingml/2006/main" noChangeArrowheads="1"/>
        </cdr:cNvSpPr>
      </cdr:nvSpPr>
      <cdr:spPr bwMode="auto">
        <a:xfrm xmlns:a="http://schemas.openxmlformats.org/drawingml/2006/main">
          <a:off x="995348" y="930771"/>
          <a:ext cx="196087" cy="14157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18288" tIns="18288" rIns="0" bIns="0" anchor="t" upright="1">
          <a:spAutoFit/>
        </a:bodyPr>
        <a:lstStyle xmlns:a="http://schemas.openxmlformats.org/drawingml/2006/main"/>
        <a:p xmlns:a="http://schemas.openxmlformats.org/drawingml/2006/main">
          <a:pPr algn="l" rtl="0">
            <a:defRPr sz="1000"/>
          </a:pPr>
          <a:r>
            <a:rPr lang="en-US" altLang="ja-JP" sz="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3.0</a:t>
          </a:r>
          <a:endParaRPr lang="en-US" altLang="ja-JP" sz="800" b="0" i="0" u="none" strike="noStrike"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0.58025</cdr:x>
      <cdr:y>0.77608</cdr:y>
    </cdr:from>
    <cdr:to>
      <cdr:x>0.69491</cdr:x>
      <cdr:y>0.86301</cdr:y>
    </cdr:to>
    <cdr:sp macro="" textlink="">
      <cdr:nvSpPr>
        <cdr:cNvPr id="2056" name="Text Box 8"/>
        <cdr:cNvSpPr txBox="1">
          <a:spLocks xmlns:a="http://schemas.openxmlformats.org/drawingml/2006/main" noChangeArrowheads="1"/>
        </cdr:cNvSpPr>
      </cdr:nvSpPr>
      <cdr:spPr bwMode="auto">
        <a:xfrm xmlns:a="http://schemas.openxmlformats.org/drawingml/2006/main">
          <a:off x="1671120" y="2933599"/>
          <a:ext cx="330221" cy="32859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18288" tIns="18288" rIns="0" bIns="0" anchor="t" upright="1">
          <a:noAutofit/>
        </a:bodyPr>
        <a:lstStyle xmlns:a="http://schemas.openxmlformats.org/drawingml/2006/main"/>
        <a:p xmlns:a="http://schemas.openxmlformats.org/drawingml/2006/main">
          <a:pPr algn="l" rtl="0">
            <a:defRPr sz="1000"/>
          </a:pPr>
          <a:r>
            <a:rPr lang="en-US" altLang="ja-JP" sz="800" b="0" i="0" u="none" strike="noStrike" baseline="0" dirty="0">
              <a:solidFill>
                <a:srgbClr val="DD0806"/>
              </a:solidFill>
              <a:latin typeface="Meiryo UI" panose="020B0604030504040204" pitchFamily="50" charset="-128"/>
              <a:ea typeface="Meiryo UI" panose="020B0604030504040204" pitchFamily="50" charset="-128"/>
              <a:cs typeface="Meiryo UI" panose="020B0604030504040204" pitchFamily="50" charset="-128"/>
            </a:rPr>
            <a:t>8.4 </a:t>
          </a:r>
        </a:p>
      </cdr:txBody>
    </cdr:sp>
  </cdr:relSizeAnchor>
  <cdr:relSizeAnchor xmlns:cdr="http://schemas.openxmlformats.org/drawingml/2006/chartDrawing">
    <cdr:from>
      <cdr:x>0.1092</cdr:x>
      <cdr:y>0.31991</cdr:y>
    </cdr:from>
    <cdr:to>
      <cdr:x>0.15277</cdr:x>
      <cdr:y>0.37606</cdr:y>
    </cdr:to>
    <cdr:sp macro="" textlink="">
      <cdr:nvSpPr>
        <cdr:cNvPr id="5" name="Text Box 7"/>
        <cdr:cNvSpPr txBox="1">
          <a:spLocks xmlns:a="http://schemas.openxmlformats.org/drawingml/2006/main" noChangeArrowheads="1"/>
        </cdr:cNvSpPr>
      </cdr:nvSpPr>
      <cdr:spPr bwMode="auto">
        <a:xfrm xmlns:a="http://schemas.openxmlformats.org/drawingml/2006/main">
          <a:off x="314509" y="1209278"/>
          <a:ext cx="125481" cy="21224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en-US" altLang="ja-JP" sz="800" b="0" i="0" u="none" strike="noStrike"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3.7</a:t>
          </a:r>
        </a:p>
      </cdr:txBody>
    </cdr:sp>
  </cdr:relSizeAnchor>
  <cdr:relSizeAnchor xmlns:cdr="http://schemas.openxmlformats.org/drawingml/2006/chartDrawing">
    <cdr:from>
      <cdr:x>0.14096</cdr:x>
      <cdr:y>0.08066</cdr:y>
    </cdr:from>
    <cdr:to>
      <cdr:x>0.19808</cdr:x>
      <cdr:y>0.12511</cdr:y>
    </cdr:to>
    <cdr:sp macro="" textlink="">
      <cdr:nvSpPr>
        <cdr:cNvPr id="6" name="Text Box 7"/>
        <cdr:cNvSpPr txBox="1">
          <a:spLocks xmlns:a="http://schemas.openxmlformats.org/drawingml/2006/main" noChangeArrowheads="1"/>
        </cdr:cNvSpPr>
      </cdr:nvSpPr>
      <cdr:spPr bwMode="auto">
        <a:xfrm xmlns:a="http://schemas.openxmlformats.org/drawingml/2006/main">
          <a:off x="698183" y="355552"/>
          <a:ext cx="282892" cy="19689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18288" tIns="18288" rIns="0" bIns="0" anchor="t" upright="1">
          <a:noAutofit/>
        </a:bodyPr>
        <a:lstStyle xmlns:a="http://schemas.openxmlformats.org/drawingml/2006/main"/>
        <a:p xmlns:a="http://schemas.openxmlformats.org/drawingml/2006/main">
          <a:endParaRPr lang="ja-JP" altLang="en-US"/>
        </a:p>
      </cdr:txBody>
    </cdr:sp>
  </cdr:relSizeAnchor>
  <cdr:relSizeAnchor xmlns:cdr="http://schemas.openxmlformats.org/drawingml/2006/chartDrawing">
    <cdr:from>
      <cdr:x>0.85929</cdr:x>
      <cdr:y>0.48182</cdr:y>
    </cdr:from>
    <cdr:to>
      <cdr:x>1</cdr:x>
      <cdr:y>0.56749</cdr:y>
    </cdr:to>
    <cdr:sp macro="" textlink="">
      <cdr:nvSpPr>
        <cdr:cNvPr id="7" name="テキスト ボックス 7"/>
        <cdr:cNvSpPr txBox="1"/>
      </cdr:nvSpPr>
      <cdr:spPr>
        <a:xfrm xmlns:a="http://schemas.openxmlformats.org/drawingml/2006/main">
          <a:off x="2474749" y="1821291"/>
          <a:ext cx="405251" cy="323833"/>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en-US" altLang="ja-JP" sz="8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7.0</a:t>
          </a:r>
          <a:endParaRPr kumimoji="1" lang="ja-JP" altLang="en-US" sz="8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0.19048</cdr:x>
      <cdr:y>0.28575</cdr:y>
    </cdr:from>
    <cdr:to>
      <cdr:x>0.26419</cdr:x>
      <cdr:y>0.34193</cdr:y>
    </cdr:to>
    <cdr:sp macro="" textlink="">
      <cdr:nvSpPr>
        <cdr:cNvPr id="10241" name="Text Box 1"/>
        <cdr:cNvSpPr txBox="1">
          <a:spLocks xmlns:a="http://schemas.openxmlformats.org/drawingml/2006/main" noChangeArrowheads="1"/>
        </cdr:cNvSpPr>
      </cdr:nvSpPr>
      <cdr:spPr bwMode="auto">
        <a:xfrm xmlns:a="http://schemas.openxmlformats.org/drawingml/2006/main">
          <a:off x="576064" y="1080120"/>
          <a:ext cx="222924" cy="21236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18288" tIns="18288" rIns="0" bIns="0" anchor="t" upright="1">
          <a:spAutoFit/>
        </a:bodyPr>
        <a:lstStyle xmlns:a="http://schemas.openxmlformats.org/drawingml/2006/main"/>
        <a:p xmlns:a="http://schemas.openxmlformats.org/drawingml/2006/main">
          <a:pPr algn="l" rtl="0">
            <a:defRPr sz="1000"/>
          </a:pPr>
          <a:r>
            <a:rPr lang="en-US" altLang="ja-JP" sz="800" b="0" i="0" u="none" strike="noStrike"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2.8</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523B0E80-7AF3-47CC-BB9E-0BB563F70690}" type="datetimeFigureOut">
              <a:rPr kumimoji="1" lang="ja-JP" altLang="en-US" smtClean="0"/>
              <a:t>2016/8/22</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10B2AAA1-D909-4A55-8A59-4480BB6DB10E}" type="slidenum">
              <a:rPr kumimoji="1" lang="ja-JP" altLang="en-US" smtClean="0"/>
              <a:t>‹#›</a:t>
            </a:fld>
            <a:endParaRPr kumimoji="1" lang="ja-JP" altLang="en-US"/>
          </a:p>
        </p:txBody>
      </p:sp>
    </p:spTree>
    <p:extLst>
      <p:ext uri="{BB962C8B-B14F-4D97-AF65-F5344CB8AC3E}">
        <p14:creationId xmlns:p14="http://schemas.microsoft.com/office/powerpoint/2010/main" val="21545901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290BA5B-D154-4642-B277-361313169575}" type="slidenum">
              <a:rPr kumimoji="1" lang="ja-JP" altLang="en-US" smtClean="0"/>
              <a:t>3</a:t>
            </a:fld>
            <a:endParaRPr kumimoji="1" lang="ja-JP" altLang="en-US"/>
          </a:p>
        </p:txBody>
      </p:sp>
    </p:spTree>
    <p:extLst>
      <p:ext uri="{BB962C8B-B14F-4D97-AF65-F5344CB8AC3E}">
        <p14:creationId xmlns:p14="http://schemas.microsoft.com/office/powerpoint/2010/main" val="2760743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6125"/>
            <a:ext cx="5384800" cy="372903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0B2AAA1-D909-4A55-8A59-4480BB6DB10E}"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3057759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0B2AAA1-D909-4A55-8A59-4480BB6DB10E}"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2240413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6125"/>
            <a:ext cx="5384800" cy="372903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0B2AAA1-D909-4A55-8A59-4480BB6DB10E}" type="slidenum">
              <a:rPr lang="ja-JP" altLang="en-US" smtClean="0">
                <a:solidFill>
                  <a:prstClr val="black"/>
                </a:solidFill>
              </a:rPr>
              <a:pPr/>
              <a:t>21</a:t>
            </a:fld>
            <a:endParaRPr lang="ja-JP" altLang="en-US">
              <a:solidFill>
                <a:prstClr val="black"/>
              </a:solidFill>
            </a:endParaRPr>
          </a:p>
        </p:txBody>
      </p:sp>
    </p:spTree>
    <p:extLst>
      <p:ext uri="{BB962C8B-B14F-4D97-AF65-F5344CB8AC3E}">
        <p14:creationId xmlns:p14="http://schemas.microsoft.com/office/powerpoint/2010/main" val="1316352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7713"/>
            <a:ext cx="5381625" cy="372586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44495F8-55B2-4AB6-A663-EE1089889D40}" type="slidenum">
              <a:rPr lang="ja-JP" altLang="en-US" smtClean="0">
                <a:solidFill>
                  <a:prstClr val="black"/>
                </a:solidFill>
              </a:rPr>
              <a:pPr/>
              <a:t>22</a:t>
            </a:fld>
            <a:endParaRPr lang="ja-JP" altLang="en-US">
              <a:solidFill>
                <a:prstClr val="black"/>
              </a:solidFill>
            </a:endParaRPr>
          </a:p>
        </p:txBody>
      </p:sp>
    </p:spTree>
    <p:extLst>
      <p:ext uri="{BB962C8B-B14F-4D97-AF65-F5344CB8AC3E}">
        <p14:creationId xmlns:p14="http://schemas.microsoft.com/office/powerpoint/2010/main" val="1251351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290BA5B-D154-4642-B277-361313169575}" type="slidenum">
              <a:rPr lang="ja-JP" altLang="en-US" smtClean="0">
                <a:solidFill>
                  <a:prstClr val="black"/>
                </a:solidFill>
              </a:rPr>
              <a:pPr/>
              <a:t>25</a:t>
            </a:fld>
            <a:endParaRPr lang="ja-JP" altLang="en-US">
              <a:solidFill>
                <a:prstClr val="black"/>
              </a:solidFill>
            </a:endParaRPr>
          </a:p>
        </p:txBody>
      </p:sp>
    </p:spTree>
    <p:extLst>
      <p:ext uri="{BB962C8B-B14F-4D97-AF65-F5344CB8AC3E}">
        <p14:creationId xmlns:p14="http://schemas.microsoft.com/office/powerpoint/2010/main" val="2760743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4CB9483-CAC4-4282-B598-36806FF3E7A2}" type="slidenum">
              <a:rPr lang="ja-JP" altLang="en-US" smtClean="0">
                <a:solidFill>
                  <a:prstClr val="black"/>
                </a:solidFill>
              </a:rPr>
              <a:pPr/>
              <a:t>26</a:t>
            </a:fld>
            <a:endParaRPr lang="ja-JP" altLang="en-US">
              <a:solidFill>
                <a:prstClr val="black"/>
              </a:solidFill>
            </a:endParaRPr>
          </a:p>
        </p:txBody>
      </p:sp>
    </p:spTree>
    <p:extLst>
      <p:ext uri="{BB962C8B-B14F-4D97-AF65-F5344CB8AC3E}">
        <p14:creationId xmlns:p14="http://schemas.microsoft.com/office/powerpoint/2010/main" val="2722116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4CB9483-CAC4-4282-B598-36806FF3E7A2}" type="slidenum">
              <a:rPr lang="ja-JP" altLang="en-US" smtClean="0">
                <a:solidFill>
                  <a:prstClr val="black"/>
                </a:solidFill>
              </a:rPr>
              <a:pPr/>
              <a:t>27</a:t>
            </a:fld>
            <a:endParaRPr lang="ja-JP" altLang="en-US">
              <a:solidFill>
                <a:prstClr val="black"/>
              </a:solidFill>
            </a:endParaRPr>
          </a:p>
        </p:txBody>
      </p:sp>
    </p:spTree>
    <p:extLst>
      <p:ext uri="{BB962C8B-B14F-4D97-AF65-F5344CB8AC3E}">
        <p14:creationId xmlns:p14="http://schemas.microsoft.com/office/powerpoint/2010/main" val="2722116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290BA5B-D154-4642-B277-361313169575}" type="slidenum">
              <a:rPr lang="ja-JP" altLang="en-US" smtClean="0">
                <a:solidFill>
                  <a:prstClr val="black"/>
                </a:solidFill>
              </a:rPr>
              <a:pPr/>
              <a:t>35</a:t>
            </a:fld>
            <a:endParaRPr lang="ja-JP" altLang="en-US">
              <a:solidFill>
                <a:prstClr val="black"/>
              </a:solidFill>
            </a:endParaRPr>
          </a:p>
        </p:txBody>
      </p:sp>
    </p:spTree>
    <p:extLst>
      <p:ext uri="{BB962C8B-B14F-4D97-AF65-F5344CB8AC3E}">
        <p14:creationId xmlns:p14="http://schemas.microsoft.com/office/powerpoint/2010/main" val="2760743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6125"/>
            <a:ext cx="5384800" cy="372903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44495F8-55B2-4AB6-A663-EE1089889D40}" type="slidenum">
              <a:rPr lang="ja-JP" altLang="en-US" smtClean="0">
                <a:solidFill>
                  <a:prstClr val="black"/>
                </a:solidFill>
              </a:rPr>
              <a:pPr/>
              <a:t>36</a:t>
            </a:fld>
            <a:endParaRPr lang="ja-JP" altLang="en-US">
              <a:solidFill>
                <a:prstClr val="black"/>
              </a:solidFill>
            </a:endParaRPr>
          </a:p>
        </p:txBody>
      </p:sp>
    </p:spTree>
    <p:extLst>
      <p:ext uri="{BB962C8B-B14F-4D97-AF65-F5344CB8AC3E}">
        <p14:creationId xmlns:p14="http://schemas.microsoft.com/office/powerpoint/2010/main" val="126518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6125"/>
            <a:ext cx="5384800" cy="372903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44495F8-55B2-4AB6-A663-EE1089889D40}" type="slidenum">
              <a:rPr lang="ja-JP" altLang="en-US" smtClean="0">
                <a:solidFill>
                  <a:prstClr val="black"/>
                </a:solidFill>
              </a:rPr>
              <a:pPr/>
              <a:t>37</a:t>
            </a:fld>
            <a:endParaRPr lang="ja-JP" altLang="en-US">
              <a:solidFill>
                <a:prstClr val="black"/>
              </a:solidFill>
            </a:endParaRPr>
          </a:p>
        </p:txBody>
      </p:sp>
    </p:spTree>
    <p:extLst>
      <p:ext uri="{BB962C8B-B14F-4D97-AF65-F5344CB8AC3E}">
        <p14:creationId xmlns:p14="http://schemas.microsoft.com/office/powerpoint/2010/main" val="3204575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290BA5B-D154-4642-B277-361313169575}" type="slidenum">
              <a:rPr kumimoji="1" lang="ja-JP" altLang="en-US" smtClean="0"/>
              <a:t>7</a:t>
            </a:fld>
            <a:endParaRPr kumimoji="1" lang="ja-JP" altLang="en-US"/>
          </a:p>
        </p:txBody>
      </p:sp>
    </p:spTree>
    <p:extLst>
      <p:ext uri="{BB962C8B-B14F-4D97-AF65-F5344CB8AC3E}">
        <p14:creationId xmlns:p14="http://schemas.microsoft.com/office/powerpoint/2010/main" val="2760743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44495F8-55B2-4AB6-A663-EE1089889D40}" type="slidenum">
              <a:rPr lang="ja-JP" altLang="en-US" smtClean="0">
                <a:solidFill>
                  <a:prstClr val="black"/>
                </a:solidFill>
              </a:rPr>
              <a:pPr/>
              <a:t>39</a:t>
            </a:fld>
            <a:endParaRPr lang="ja-JP" altLang="en-US">
              <a:solidFill>
                <a:prstClr val="black"/>
              </a:solidFill>
            </a:endParaRPr>
          </a:p>
        </p:txBody>
      </p:sp>
    </p:spTree>
    <p:extLst>
      <p:ext uri="{BB962C8B-B14F-4D97-AF65-F5344CB8AC3E}">
        <p14:creationId xmlns:p14="http://schemas.microsoft.com/office/powerpoint/2010/main" val="3573526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 1"/>
          <p:cNvSpPr>
            <a:spLocks noGrp="1" noRot="1" noChangeAspect="1" noTextEdit="1"/>
          </p:cNvSpPr>
          <p:nvPr>
            <p:ph type="sldImg"/>
          </p:nvPr>
        </p:nvSpPr>
        <p:spPr bwMode="auto">
          <a:xfrm>
            <a:off x="711200" y="744538"/>
            <a:ext cx="5389563" cy="3732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ノート プレースホルダ 2"/>
          <p:cNvSpPr>
            <a:spLocks noGrp="1"/>
          </p:cNvSpPr>
          <p:nvPr>
            <p:ph type="body" idx="1"/>
          </p:nvPr>
        </p:nvSpPr>
        <p:spPr>
          <a:xfrm>
            <a:off x="682834" y="4721953"/>
            <a:ext cx="5441533" cy="4470200"/>
          </a:xfrm>
          <a:noFill/>
        </p:spPr>
        <p:txBody>
          <a:bodyPr lIns="91386" tIns="45693" rIns="91386" bIns="45693"/>
          <a:lstStyle/>
          <a:p>
            <a:pPr eaLnBrk="1" hangingPunct="1">
              <a:spcBef>
                <a:spcPct val="0"/>
              </a:spcBef>
            </a:pPr>
            <a:endParaRPr lang="ja-JP" altLang="en-US" smtClean="0"/>
          </a:p>
        </p:txBody>
      </p:sp>
      <p:sp>
        <p:nvSpPr>
          <p:cNvPr id="12292" name="スライド番号プレースホルダ 3"/>
          <p:cNvSpPr txBox="1">
            <a:spLocks noGrp="1"/>
          </p:cNvSpPr>
          <p:nvPr/>
        </p:nvSpPr>
        <p:spPr bwMode="auto">
          <a:xfrm>
            <a:off x="3854758" y="9440676"/>
            <a:ext cx="2950816" cy="497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67" tIns="46085" rIns="92167" bIns="46085" anchor="b"/>
          <a:lstStyle>
            <a:lvl1pPr defTabSz="889000" eaLnBrk="0" hangingPunct="0">
              <a:spcBef>
                <a:spcPct val="30000"/>
              </a:spcBef>
              <a:defRPr kumimoji="1" sz="1200">
                <a:solidFill>
                  <a:schemeClr val="tx1"/>
                </a:solidFill>
                <a:latin typeface="Calibri" pitchFamily="34" charset="0"/>
                <a:ea typeface="ＭＳ Ｐゴシック" charset="-128"/>
              </a:defRPr>
            </a:lvl1pPr>
            <a:lvl2pPr marL="742950" indent="-285750" defTabSz="889000" eaLnBrk="0" hangingPunct="0">
              <a:spcBef>
                <a:spcPct val="30000"/>
              </a:spcBef>
              <a:defRPr kumimoji="1" sz="1200">
                <a:solidFill>
                  <a:schemeClr val="tx1"/>
                </a:solidFill>
                <a:latin typeface="Calibri" pitchFamily="34" charset="0"/>
                <a:ea typeface="ＭＳ Ｐゴシック" charset="-128"/>
              </a:defRPr>
            </a:lvl2pPr>
            <a:lvl3pPr marL="1143000" indent="-228600" defTabSz="889000" eaLnBrk="0" hangingPunct="0">
              <a:spcBef>
                <a:spcPct val="30000"/>
              </a:spcBef>
              <a:defRPr kumimoji="1" sz="1200">
                <a:solidFill>
                  <a:schemeClr val="tx1"/>
                </a:solidFill>
                <a:latin typeface="Calibri" pitchFamily="34" charset="0"/>
                <a:ea typeface="ＭＳ Ｐゴシック" charset="-128"/>
              </a:defRPr>
            </a:lvl3pPr>
            <a:lvl4pPr marL="1600200" indent="-228600" defTabSz="889000" eaLnBrk="0" hangingPunct="0">
              <a:spcBef>
                <a:spcPct val="30000"/>
              </a:spcBef>
              <a:defRPr kumimoji="1" sz="1200">
                <a:solidFill>
                  <a:schemeClr val="tx1"/>
                </a:solidFill>
                <a:latin typeface="Calibri" pitchFamily="34" charset="0"/>
                <a:ea typeface="ＭＳ Ｐゴシック" charset="-128"/>
              </a:defRPr>
            </a:lvl4pPr>
            <a:lvl5pPr marL="2057400" indent="-228600" defTabSz="889000" eaLnBrk="0" hangingPunct="0">
              <a:spcBef>
                <a:spcPct val="30000"/>
              </a:spcBef>
              <a:defRPr kumimoji="1" sz="1200">
                <a:solidFill>
                  <a:schemeClr val="tx1"/>
                </a:solidFill>
                <a:latin typeface="Calibri" pitchFamily="34" charset="0"/>
                <a:ea typeface="ＭＳ Ｐゴシック" charset="-128"/>
              </a:defRPr>
            </a:lvl5pPr>
            <a:lvl6pPr marL="2514600" indent="-228600" defTabSz="8890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defTabSz="8890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defTabSz="8890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defTabSz="8890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algn="r" eaLnBrk="1" hangingPunct="1">
              <a:spcBef>
                <a:spcPct val="0"/>
              </a:spcBef>
            </a:pPr>
            <a:fld id="{6CDEBF9E-7224-45E9-87EE-BB9AB57E06A0}" type="slidenum">
              <a:rPr lang="ja-JP" altLang="en-US">
                <a:solidFill>
                  <a:prstClr val="black"/>
                </a:solidFill>
              </a:rPr>
              <a:pPr algn="r" eaLnBrk="1" hangingPunct="1">
                <a:spcBef>
                  <a:spcPct val="0"/>
                </a:spcBef>
              </a:pPr>
              <a:t>40</a:t>
            </a:fld>
            <a:endParaRPr lang="en-US" altLang="ja-JP">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745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44495F8-55B2-4AB6-A663-EE1089889D40}" type="slidenum">
              <a:rPr lang="ja-JP" altLang="en-US" smtClean="0">
                <a:solidFill>
                  <a:prstClr val="black"/>
                </a:solidFill>
              </a:rPr>
              <a:pPr/>
              <a:t>43</a:t>
            </a:fld>
            <a:endParaRPr lang="ja-JP" altLang="en-US">
              <a:solidFill>
                <a:prstClr val="black"/>
              </a:solidFill>
            </a:endParaRPr>
          </a:p>
        </p:txBody>
      </p:sp>
    </p:spTree>
    <p:extLst>
      <p:ext uri="{BB962C8B-B14F-4D97-AF65-F5344CB8AC3E}">
        <p14:creationId xmlns:p14="http://schemas.microsoft.com/office/powerpoint/2010/main" val="3170264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290BA5B-D154-4642-B277-361313169575}" type="slidenum">
              <a:rPr lang="ja-JP" altLang="en-US" smtClean="0">
                <a:solidFill>
                  <a:prstClr val="black"/>
                </a:solidFill>
              </a:rPr>
              <a:pPr/>
              <a:t>45</a:t>
            </a:fld>
            <a:endParaRPr lang="ja-JP" altLang="en-US">
              <a:solidFill>
                <a:prstClr val="black"/>
              </a:solidFill>
            </a:endParaRPr>
          </a:p>
        </p:txBody>
      </p:sp>
    </p:spTree>
    <p:extLst>
      <p:ext uri="{BB962C8B-B14F-4D97-AF65-F5344CB8AC3E}">
        <p14:creationId xmlns:p14="http://schemas.microsoft.com/office/powerpoint/2010/main" val="2760743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90BA5B-D154-4642-B277-361313169575}" type="slidenum">
              <a:rPr kumimoji="1" lang="ja-JP" altLang="en-US" smtClean="0"/>
              <a:t>54</a:t>
            </a:fld>
            <a:endParaRPr kumimoji="1" lang="ja-JP" altLang="en-US"/>
          </a:p>
        </p:txBody>
      </p:sp>
    </p:spTree>
    <p:extLst>
      <p:ext uri="{BB962C8B-B14F-4D97-AF65-F5344CB8AC3E}">
        <p14:creationId xmlns:p14="http://schemas.microsoft.com/office/powerpoint/2010/main" val="2760743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712788" y="744538"/>
            <a:ext cx="5386387" cy="3730625"/>
          </a:xfrm>
          <a:noFill/>
          <a:ln>
            <a:solidFill>
              <a:srgbClr val="000000"/>
            </a:solidFill>
            <a:miter lim="800000"/>
            <a:headEnd/>
            <a:tailEnd/>
          </a:ln>
        </p:spPr>
      </p:sp>
      <p:sp>
        <p:nvSpPr>
          <p:cNvPr id="4099" name="ノート プレースホルダ 2"/>
          <p:cNvSpPr>
            <a:spLocks noGrp="1"/>
          </p:cNvSpPr>
          <p:nvPr>
            <p:ph type="body" idx="1"/>
          </p:nvPr>
        </p:nvSpPr>
        <p:spPr bwMode="auto">
          <a:xfrm>
            <a:off x="681212" y="4721955"/>
            <a:ext cx="5444784" cy="4470200"/>
          </a:xfrm>
          <a:noFill/>
        </p:spPr>
        <p:txBody>
          <a:bodyPr wrap="square" lIns="91387" tIns="45693" rIns="91387" bIns="45693" numCol="1" anchor="t" anchorCtr="0" compatLnSpc="1">
            <a:prstTxWarp prst="textNoShape">
              <a:avLst/>
            </a:prstTxWarp>
          </a:bodyPr>
          <a:lstStyle/>
          <a:p>
            <a:pPr>
              <a:spcBef>
                <a:spcPct val="0"/>
              </a:spcBef>
            </a:pPr>
            <a:endParaRPr lang="ja-JP" altLang="en-US" dirty="0" smtClean="0"/>
          </a:p>
        </p:txBody>
      </p:sp>
      <p:sp>
        <p:nvSpPr>
          <p:cNvPr id="4100" name="スライド番号プレースホルダ 3"/>
          <p:cNvSpPr txBox="1">
            <a:spLocks noGrp="1"/>
          </p:cNvSpPr>
          <p:nvPr/>
        </p:nvSpPr>
        <p:spPr bwMode="auto">
          <a:xfrm>
            <a:off x="3854760" y="9440676"/>
            <a:ext cx="2950816" cy="497048"/>
          </a:xfrm>
          <a:prstGeom prst="rect">
            <a:avLst/>
          </a:prstGeom>
          <a:noFill/>
          <a:ln w="9525">
            <a:noFill/>
            <a:miter lim="800000"/>
            <a:headEnd/>
            <a:tailEnd/>
          </a:ln>
        </p:spPr>
        <p:txBody>
          <a:bodyPr lIns="92169" tIns="46085" rIns="92169" bIns="46085" anchor="b"/>
          <a:lstStyle/>
          <a:p>
            <a:pPr algn="r" defTabSz="904568"/>
            <a:fld id="{6D66DA3F-D69D-4E17-83E0-3F679B9D5873}" type="slidenum">
              <a:rPr lang="ja-JP" altLang="en-US" sz="1200">
                <a:latin typeface="Calibri" pitchFamily="34" charset="0"/>
              </a:rPr>
              <a:pPr algn="r" defTabSz="904568"/>
              <a:t>72</a:t>
            </a:fld>
            <a:endParaRPr lang="en-US" altLang="ja-JP" sz="1200" dirty="0">
              <a:latin typeface="Calibri" pitchFamily="34" charset="0"/>
            </a:endParaRPr>
          </a:p>
        </p:txBody>
      </p:sp>
    </p:spTree>
    <p:extLst>
      <p:ext uri="{BB962C8B-B14F-4D97-AF65-F5344CB8AC3E}">
        <p14:creationId xmlns:p14="http://schemas.microsoft.com/office/powerpoint/2010/main" val="38169509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スライド イメージ プレースホルダ 1"/>
          <p:cNvSpPr>
            <a:spLocks noGrp="1" noRot="1" noChangeAspect="1" noTextEdit="1"/>
          </p:cNvSpPr>
          <p:nvPr>
            <p:ph type="sldImg"/>
          </p:nvPr>
        </p:nvSpPr>
        <p:spPr bwMode="auto">
          <a:xfrm>
            <a:off x="712788" y="746125"/>
            <a:ext cx="5384800" cy="3729038"/>
          </a:xfrm>
          <a:noFill/>
          <a:ln>
            <a:solidFill>
              <a:srgbClr val="000000"/>
            </a:solidFill>
            <a:miter lim="800000"/>
            <a:headEnd/>
            <a:tailEnd/>
          </a:ln>
        </p:spPr>
      </p:sp>
      <p:sp>
        <p:nvSpPr>
          <p:cNvPr id="17410" name="ノート プレースホルダ 2"/>
          <p:cNvSpPr>
            <a:spLocks noGrp="1"/>
          </p:cNvSpPr>
          <p:nvPr>
            <p:ph type="body" idx="1"/>
          </p:nvPr>
        </p:nvSpPr>
        <p:spPr>
          <a:xfrm>
            <a:off x="681038" y="4721225"/>
            <a:ext cx="5445125" cy="4470400"/>
          </a:xfrm>
          <a:noFill/>
          <a:ln/>
        </p:spPr>
        <p:txBody>
          <a:bodyPr lIns="91367" tIns="45684" rIns="91367" bIns="45684"/>
          <a:lstStyle/>
          <a:p>
            <a:pPr>
              <a:spcBef>
                <a:spcPct val="0"/>
              </a:spcBef>
            </a:pPr>
            <a:endParaRPr lang="ja-JP" altLang="en-US" dirty="0" smtClean="0"/>
          </a:p>
        </p:txBody>
      </p:sp>
      <p:sp>
        <p:nvSpPr>
          <p:cNvPr id="17411" name="スライド番号プレースホルダ 3"/>
          <p:cNvSpPr txBox="1">
            <a:spLocks noGrp="1"/>
          </p:cNvSpPr>
          <p:nvPr/>
        </p:nvSpPr>
        <p:spPr bwMode="auto">
          <a:xfrm>
            <a:off x="3854453" y="9440864"/>
            <a:ext cx="2951163" cy="496887"/>
          </a:xfrm>
          <a:prstGeom prst="rect">
            <a:avLst/>
          </a:prstGeom>
          <a:noFill/>
          <a:ln w="9525">
            <a:noFill/>
            <a:miter lim="800000"/>
            <a:headEnd/>
            <a:tailEnd/>
          </a:ln>
        </p:spPr>
        <p:txBody>
          <a:bodyPr lIns="92149" tIns="46075" rIns="92149" bIns="46075" anchor="b"/>
          <a:lstStyle/>
          <a:p>
            <a:pPr algn="r" defTabSz="903033"/>
            <a:fld id="{CEF3F930-3BAB-4B14-941C-41D8A1F9E6E1}" type="slidenum">
              <a:rPr lang="ja-JP" altLang="en-US" sz="1200">
                <a:latin typeface="Calibri" pitchFamily="34" charset="0"/>
              </a:rPr>
              <a:pPr algn="r" defTabSz="903033"/>
              <a:t>73</a:t>
            </a:fld>
            <a:endParaRPr lang="en-US" altLang="ja-JP" sz="1200" dirty="0">
              <a:latin typeface="Calibri" pitchFamily="34" charset="0"/>
            </a:endParaRPr>
          </a:p>
        </p:txBody>
      </p:sp>
    </p:spTree>
    <p:extLst>
      <p:ext uri="{BB962C8B-B14F-4D97-AF65-F5344CB8AC3E}">
        <p14:creationId xmlns:p14="http://schemas.microsoft.com/office/powerpoint/2010/main" val="13268642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スライド イメージ プレースホルダ 1"/>
          <p:cNvSpPr>
            <a:spLocks noGrp="1" noRot="1" noChangeAspect="1" noTextEdit="1"/>
          </p:cNvSpPr>
          <p:nvPr>
            <p:ph type="sldImg"/>
          </p:nvPr>
        </p:nvSpPr>
        <p:spPr bwMode="auto">
          <a:xfrm>
            <a:off x="712788" y="746125"/>
            <a:ext cx="5384800" cy="3729038"/>
          </a:xfrm>
          <a:noFill/>
          <a:ln>
            <a:solidFill>
              <a:srgbClr val="000000"/>
            </a:solidFill>
            <a:miter lim="800000"/>
            <a:headEnd/>
            <a:tailEnd/>
          </a:ln>
        </p:spPr>
      </p:sp>
      <p:sp>
        <p:nvSpPr>
          <p:cNvPr id="21506" name="ノート プレースホルダ 2"/>
          <p:cNvSpPr>
            <a:spLocks noGrp="1"/>
          </p:cNvSpPr>
          <p:nvPr>
            <p:ph type="body" idx="1"/>
          </p:nvPr>
        </p:nvSpPr>
        <p:spPr>
          <a:xfrm>
            <a:off x="681038" y="4721225"/>
            <a:ext cx="5445125" cy="4470400"/>
          </a:xfrm>
          <a:noFill/>
          <a:ln/>
        </p:spPr>
        <p:txBody>
          <a:bodyPr lIns="91367" tIns="45684" rIns="91367" bIns="45684"/>
          <a:lstStyle/>
          <a:p>
            <a:pPr>
              <a:spcBef>
                <a:spcPct val="0"/>
              </a:spcBef>
            </a:pPr>
            <a:endParaRPr lang="ja-JP" altLang="en-US" dirty="0" smtClean="0"/>
          </a:p>
        </p:txBody>
      </p:sp>
      <p:sp>
        <p:nvSpPr>
          <p:cNvPr id="21507" name="スライド番号プレースホルダ 3"/>
          <p:cNvSpPr txBox="1">
            <a:spLocks noGrp="1"/>
          </p:cNvSpPr>
          <p:nvPr/>
        </p:nvSpPr>
        <p:spPr bwMode="auto">
          <a:xfrm>
            <a:off x="3854453" y="9440864"/>
            <a:ext cx="2951163" cy="496887"/>
          </a:xfrm>
          <a:prstGeom prst="rect">
            <a:avLst/>
          </a:prstGeom>
          <a:noFill/>
          <a:ln w="9525">
            <a:noFill/>
            <a:miter lim="800000"/>
            <a:headEnd/>
            <a:tailEnd/>
          </a:ln>
        </p:spPr>
        <p:txBody>
          <a:bodyPr lIns="92149" tIns="46075" rIns="92149" bIns="46075" anchor="b"/>
          <a:lstStyle/>
          <a:p>
            <a:pPr algn="r" defTabSz="903033"/>
            <a:fld id="{E0AC5BB3-5773-4982-9BD6-8F38E5F33F4D}" type="slidenum">
              <a:rPr lang="ja-JP" altLang="en-US" sz="1200">
                <a:latin typeface="Calibri" pitchFamily="34" charset="0"/>
              </a:rPr>
              <a:pPr algn="r" defTabSz="903033"/>
              <a:t>74</a:t>
            </a:fld>
            <a:endParaRPr lang="en-US" altLang="ja-JP" sz="1200" dirty="0">
              <a:latin typeface="Calibri" pitchFamily="34" charset="0"/>
            </a:endParaRPr>
          </a:p>
        </p:txBody>
      </p:sp>
    </p:spTree>
    <p:extLst>
      <p:ext uri="{BB962C8B-B14F-4D97-AF65-F5344CB8AC3E}">
        <p14:creationId xmlns:p14="http://schemas.microsoft.com/office/powerpoint/2010/main" val="17590121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スライド イメージ プレースホルダ 1"/>
          <p:cNvSpPr>
            <a:spLocks noGrp="1" noRot="1" noChangeAspect="1" noTextEdit="1"/>
          </p:cNvSpPr>
          <p:nvPr>
            <p:ph type="sldImg"/>
          </p:nvPr>
        </p:nvSpPr>
        <p:spPr bwMode="auto">
          <a:xfrm>
            <a:off x="714375" y="747713"/>
            <a:ext cx="5381625" cy="3727450"/>
          </a:xfrm>
          <a:noFill/>
          <a:ln>
            <a:solidFill>
              <a:srgbClr val="000000"/>
            </a:solidFill>
            <a:miter lim="800000"/>
            <a:headEnd/>
            <a:tailEnd/>
          </a:ln>
        </p:spPr>
      </p:sp>
      <p:sp>
        <p:nvSpPr>
          <p:cNvPr id="17410" name="ノート プレースホルダ 2"/>
          <p:cNvSpPr>
            <a:spLocks noGrp="1"/>
          </p:cNvSpPr>
          <p:nvPr>
            <p:ph type="body" idx="1"/>
          </p:nvPr>
        </p:nvSpPr>
        <p:spPr>
          <a:xfrm>
            <a:off x="681038" y="4721227"/>
            <a:ext cx="5445125" cy="4470401"/>
          </a:xfrm>
          <a:noFill/>
          <a:ln/>
        </p:spPr>
        <p:txBody>
          <a:bodyPr lIns="91368" tIns="45684" rIns="91368" bIns="45684"/>
          <a:lstStyle/>
          <a:p>
            <a:pPr>
              <a:spcBef>
                <a:spcPct val="0"/>
              </a:spcBef>
            </a:pPr>
            <a:endParaRPr lang="ja-JP" altLang="en-US" dirty="0" smtClean="0"/>
          </a:p>
        </p:txBody>
      </p:sp>
      <p:sp>
        <p:nvSpPr>
          <p:cNvPr id="17411" name="スライド番号プレースホルダ 3"/>
          <p:cNvSpPr txBox="1">
            <a:spLocks noGrp="1"/>
          </p:cNvSpPr>
          <p:nvPr/>
        </p:nvSpPr>
        <p:spPr bwMode="auto">
          <a:xfrm>
            <a:off x="3854450" y="9440864"/>
            <a:ext cx="2951164" cy="496887"/>
          </a:xfrm>
          <a:prstGeom prst="rect">
            <a:avLst/>
          </a:prstGeom>
          <a:noFill/>
          <a:ln w="9525">
            <a:noFill/>
            <a:miter lim="800000"/>
            <a:headEnd/>
            <a:tailEnd/>
          </a:ln>
        </p:spPr>
        <p:txBody>
          <a:bodyPr lIns="92150" tIns="46076" rIns="92150" bIns="46076" anchor="b"/>
          <a:lstStyle/>
          <a:p>
            <a:pPr algn="r" defTabSz="903039"/>
            <a:fld id="{CEF3F930-3BAB-4B14-941C-41D8A1F9E6E1}" type="slidenum">
              <a:rPr lang="ja-JP" altLang="en-US" sz="1200">
                <a:latin typeface="Calibri" pitchFamily="34" charset="0"/>
              </a:rPr>
              <a:pPr algn="r" defTabSz="903039"/>
              <a:t>75</a:t>
            </a:fld>
            <a:endParaRPr lang="en-US" altLang="ja-JP" sz="1200" dirty="0">
              <a:latin typeface="Calibri" pitchFamily="34" charset="0"/>
            </a:endParaRPr>
          </a:p>
        </p:txBody>
      </p:sp>
    </p:spTree>
    <p:extLst>
      <p:ext uri="{BB962C8B-B14F-4D97-AF65-F5344CB8AC3E}">
        <p14:creationId xmlns:p14="http://schemas.microsoft.com/office/powerpoint/2010/main" val="2650491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D68D97B-3427-4E34-BAC6-DCC947A5BA2F}" type="slidenum">
              <a:rPr lang="ja-JP" altLang="en-US" smtClean="0"/>
              <a:pPr>
                <a:defRPr/>
              </a:pPr>
              <a:t>76</a:t>
            </a:fld>
            <a:endParaRPr lang="en-US" altLang="ja-JP" dirty="0"/>
          </a:p>
        </p:txBody>
      </p:sp>
    </p:spTree>
    <p:extLst>
      <p:ext uri="{BB962C8B-B14F-4D97-AF65-F5344CB8AC3E}">
        <p14:creationId xmlns:p14="http://schemas.microsoft.com/office/powerpoint/2010/main" val="1332985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dirty="0" smtClean="0"/>
              <a:t>≪規模≫</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2D71202-6542-4345-946B-0DAD7D2E5D20}"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37701852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D68D97B-3427-4E34-BAC6-DCC947A5BA2F}" type="slidenum">
              <a:rPr lang="ja-JP" altLang="en-US" smtClean="0"/>
              <a:pPr>
                <a:defRPr/>
              </a:pPr>
              <a:t>81</a:t>
            </a:fld>
            <a:endParaRPr lang="en-US" altLang="ja-JP"/>
          </a:p>
        </p:txBody>
      </p:sp>
    </p:spTree>
    <p:extLst>
      <p:ext uri="{BB962C8B-B14F-4D97-AF65-F5344CB8AC3E}">
        <p14:creationId xmlns:p14="http://schemas.microsoft.com/office/powerpoint/2010/main" val="25942152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C59D56C-4EC2-47CA-816E-5A64FE1C85CE}" type="slidenum">
              <a:rPr kumimoji="1" lang="ja-JP" altLang="en-US" smtClean="0"/>
              <a:t>82</a:t>
            </a:fld>
            <a:endParaRPr kumimoji="1" lang="ja-JP" altLang="en-US"/>
          </a:p>
        </p:txBody>
      </p:sp>
    </p:spTree>
    <p:extLst>
      <p:ext uri="{BB962C8B-B14F-4D97-AF65-F5344CB8AC3E}">
        <p14:creationId xmlns:p14="http://schemas.microsoft.com/office/powerpoint/2010/main" val="8887242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D68D97B-3427-4E34-BAC6-DCC947A5BA2F}" type="slidenum">
              <a:rPr lang="ja-JP" altLang="en-US" smtClean="0"/>
              <a:pPr>
                <a:defRPr/>
              </a:pPr>
              <a:t>83</a:t>
            </a:fld>
            <a:endParaRPr lang="en-US" altLang="ja-JP"/>
          </a:p>
        </p:txBody>
      </p:sp>
    </p:spTree>
    <p:extLst>
      <p:ext uri="{BB962C8B-B14F-4D97-AF65-F5344CB8AC3E}">
        <p14:creationId xmlns:p14="http://schemas.microsoft.com/office/powerpoint/2010/main" val="2594215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90BA5B-D154-4642-B277-361313169575}"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2760743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6125"/>
            <a:ext cx="5384800" cy="372903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44495F8-55B2-4AB6-A663-EE1089889D40}"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3589765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bwMode="auto">
          <a:xfrm>
            <a:off x="711200" y="742950"/>
            <a:ext cx="5389563" cy="37322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41988" name="スライド番号プレースホルダ 3"/>
          <p:cNvSpPr txBox="1">
            <a:spLocks noGrp="1"/>
          </p:cNvSpPr>
          <p:nvPr/>
        </p:nvSpPr>
        <p:spPr bwMode="auto">
          <a:xfrm>
            <a:off x="3856384" y="9440676"/>
            <a:ext cx="2949190" cy="497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4" rIns="91425" bIns="45714" anchor="b"/>
          <a:lstStyle>
            <a:lvl1pPr defTabSz="881063" eaLnBrk="0" hangingPunct="0">
              <a:spcBef>
                <a:spcPct val="30000"/>
              </a:spcBef>
              <a:defRPr kumimoji="1" sz="1200">
                <a:solidFill>
                  <a:schemeClr val="tx1"/>
                </a:solidFill>
                <a:latin typeface="Calibri" pitchFamily="34" charset="0"/>
                <a:ea typeface="ＭＳ Ｐゴシック" charset="-128"/>
              </a:defRPr>
            </a:lvl1pPr>
            <a:lvl2pPr marL="742950" indent="-285750" defTabSz="881063" eaLnBrk="0" hangingPunct="0">
              <a:spcBef>
                <a:spcPct val="30000"/>
              </a:spcBef>
              <a:defRPr kumimoji="1" sz="1200">
                <a:solidFill>
                  <a:schemeClr val="tx1"/>
                </a:solidFill>
                <a:latin typeface="Calibri" pitchFamily="34" charset="0"/>
                <a:ea typeface="ＭＳ Ｐゴシック" charset="-128"/>
              </a:defRPr>
            </a:lvl2pPr>
            <a:lvl3pPr marL="1143000" indent="-228600" defTabSz="881063" eaLnBrk="0" hangingPunct="0">
              <a:spcBef>
                <a:spcPct val="30000"/>
              </a:spcBef>
              <a:defRPr kumimoji="1" sz="1200">
                <a:solidFill>
                  <a:schemeClr val="tx1"/>
                </a:solidFill>
                <a:latin typeface="Calibri" pitchFamily="34" charset="0"/>
                <a:ea typeface="ＭＳ Ｐゴシック" charset="-128"/>
              </a:defRPr>
            </a:lvl3pPr>
            <a:lvl4pPr marL="1600200" indent="-228600" defTabSz="881063" eaLnBrk="0" hangingPunct="0">
              <a:spcBef>
                <a:spcPct val="30000"/>
              </a:spcBef>
              <a:defRPr kumimoji="1" sz="1200">
                <a:solidFill>
                  <a:schemeClr val="tx1"/>
                </a:solidFill>
                <a:latin typeface="Calibri" pitchFamily="34" charset="0"/>
                <a:ea typeface="ＭＳ Ｐゴシック" charset="-128"/>
              </a:defRPr>
            </a:lvl4pPr>
            <a:lvl5pPr marL="2057400" indent="-228600" defTabSz="881063" eaLnBrk="0" hangingPunct="0">
              <a:spcBef>
                <a:spcPct val="30000"/>
              </a:spcBef>
              <a:defRPr kumimoji="1" sz="1200">
                <a:solidFill>
                  <a:schemeClr val="tx1"/>
                </a:solidFill>
                <a:latin typeface="Calibri" pitchFamily="34" charset="0"/>
                <a:ea typeface="ＭＳ Ｐゴシック" charset="-128"/>
              </a:defRPr>
            </a:lvl5pPr>
            <a:lvl6pPr marL="2514600" indent="-228600" defTabSz="881063"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defTabSz="881063"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defTabSz="881063"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defTabSz="881063"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algn="r" eaLnBrk="1" hangingPunct="1">
              <a:spcBef>
                <a:spcPct val="0"/>
              </a:spcBef>
            </a:pPr>
            <a:fld id="{E78C7D11-1B5C-4C1B-9D0F-FA781C316177}" type="slidenum">
              <a:rPr lang="ja-JP" altLang="en-US"/>
              <a:pPr algn="r" eaLnBrk="1" hangingPunct="1">
                <a:spcBef>
                  <a:spcPct val="0"/>
                </a:spcBef>
              </a:pPr>
              <a:t>14</a:t>
            </a:fld>
            <a:endParaRPr lang="en-US"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6125"/>
            <a:ext cx="5384800" cy="372903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0B2AAA1-D909-4A55-8A59-4480BB6DB10E}"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2240413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6125"/>
            <a:ext cx="5384800" cy="372903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0B2AAA1-D909-4A55-8A59-4480BB6DB10E}"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2240413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6125"/>
            <a:ext cx="5384800" cy="372903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44495F8-55B2-4AB6-A663-EE1089889D40}" type="slidenum">
              <a:rPr lang="ja-JP" altLang="en-US" smtClean="0">
                <a:solidFill>
                  <a:prstClr val="black"/>
                </a:solidFill>
              </a:rPr>
              <a:pPr/>
              <a:t>18</a:t>
            </a:fld>
            <a:endParaRPr lang="ja-JP" altLang="en-US">
              <a:solidFill>
                <a:prstClr val="black"/>
              </a:solidFill>
            </a:endParaRPr>
          </a:p>
        </p:txBody>
      </p:sp>
    </p:spTree>
    <p:extLst>
      <p:ext uri="{BB962C8B-B14F-4D97-AF65-F5344CB8AC3E}">
        <p14:creationId xmlns:p14="http://schemas.microsoft.com/office/powerpoint/2010/main" val="1628233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880"/>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C44E4C8-61B7-409A-9DD2-8A6E45186AC1}" type="datetimeFigureOut">
              <a:rPr kumimoji="1" lang="ja-JP" altLang="en-US" smtClean="0"/>
              <a:t>2016/8/22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sz="1400" b="1">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fld id="{8E470D5E-9B51-4A0D-8A03-524770BF7A28}" type="slidenum">
              <a:rPr lang="ja-JP" altLang="en-US" smtClean="0"/>
              <a:pPr/>
              <a:t>‹#›</a:t>
            </a:fld>
            <a:endParaRPr lang="ja-JP" altLang="en-US"/>
          </a:p>
        </p:txBody>
      </p:sp>
    </p:spTree>
    <p:extLst>
      <p:ext uri="{BB962C8B-B14F-4D97-AF65-F5344CB8AC3E}">
        <p14:creationId xmlns:p14="http://schemas.microsoft.com/office/powerpoint/2010/main" val="2432698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C44E4C8-61B7-409A-9DD2-8A6E45186AC1}" type="datetimeFigureOut">
              <a:rPr kumimoji="1" lang="ja-JP" altLang="en-US" smtClean="0"/>
              <a:t>2016/8/22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E470D5E-9B51-4A0D-8A03-524770BF7A28}" type="slidenum">
              <a:rPr kumimoji="1" lang="ja-JP" altLang="en-US" smtClean="0"/>
              <a:t>‹#›</a:t>
            </a:fld>
            <a:endParaRPr kumimoji="1" lang="ja-JP" altLang="en-US"/>
          </a:p>
        </p:txBody>
      </p:sp>
    </p:spTree>
    <p:extLst>
      <p:ext uri="{BB962C8B-B14F-4D97-AF65-F5344CB8AC3E}">
        <p14:creationId xmlns:p14="http://schemas.microsoft.com/office/powerpoint/2010/main" val="3930077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5093"/>
            <a:ext cx="2414588"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36578" y="275093"/>
            <a:ext cx="7078663"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C44E4C8-61B7-409A-9DD2-8A6E45186AC1}" type="datetimeFigureOut">
              <a:rPr kumimoji="1" lang="ja-JP" altLang="en-US" smtClean="0"/>
              <a:t>2016/8/22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E470D5E-9B51-4A0D-8A03-524770BF7A28}" type="slidenum">
              <a:rPr kumimoji="1" lang="ja-JP" altLang="en-US" smtClean="0"/>
              <a:t>‹#›</a:t>
            </a:fld>
            <a:endParaRPr kumimoji="1" lang="ja-JP" altLang="en-US"/>
          </a:p>
        </p:txBody>
      </p:sp>
    </p:spTree>
    <p:extLst>
      <p:ext uri="{BB962C8B-B14F-4D97-AF65-F5344CB8AC3E}">
        <p14:creationId xmlns:p14="http://schemas.microsoft.com/office/powerpoint/2010/main" val="781746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672"/>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E470D5E-9B51-4A0D-8A03-524770BF7A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13811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E470D5E-9B51-4A0D-8A03-524770BF7A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89717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147"/>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E470D5E-9B51-4A0D-8A03-524770BF7A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65994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3657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448300"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E470D5E-9B51-4A0D-8A03-524770BF7A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94902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E470D5E-9B51-4A0D-8A03-524770BF7A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56554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E470D5E-9B51-4A0D-8A03-524770BF7A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02011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E470D5E-9B51-4A0D-8A03-524770BF7A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23583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29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E470D5E-9B51-4A0D-8A03-524770BF7A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14900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C44E4C8-61B7-409A-9DD2-8A6E45186AC1}" type="datetimeFigureOut">
              <a:rPr kumimoji="1" lang="ja-JP" altLang="en-US" smtClean="0"/>
              <a:t>2016/8/22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solidFill>
                  <a:schemeClr val="accent6">
                    <a:lumMod val="50000"/>
                  </a:schemeClr>
                </a:solidFill>
              </a:defRPr>
            </a:lvl1pPr>
          </a:lstStyle>
          <a:p>
            <a:fld id="{8E470D5E-9B51-4A0D-8A03-524770BF7A28}" type="slidenum">
              <a:rPr lang="ja-JP" altLang="en-US" smtClean="0"/>
              <a:pPr/>
              <a:t>‹#›</a:t>
            </a:fld>
            <a:endParaRPr lang="ja-JP" altLang="en-US"/>
          </a:p>
        </p:txBody>
      </p:sp>
    </p:spTree>
    <p:extLst>
      <p:ext uri="{BB962C8B-B14F-4D97-AF65-F5344CB8AC3E}">
        <p14:creationId xmlns:p14="http://schemas.microsoft.com/office/powerpoint/2010/main" val="26855805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E470D5E-9B51-4A0D-8A03-524770BF7A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151611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E470D5E-9B51-4A0D-8A03-524770BF7A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65517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885"/>
            <a:ext cx="2414588"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36578" y="274885"/>
            <a:ext cx="7078663"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E470D5E-9B51-4A0D-8A03-524770BF7A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46764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10E59415-9055-4239-A8E3-BF4F6C08F1D8}"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1D2EA5-50EE-48B7-AA05-4C0B78E555B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596923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0E59415-9055-4239-A8E3-BF4F6C08F1D8}"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1D2EA5-50EE-48B7-AA05-4C0B78E555B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93912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3" y="1709788"/>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83" y="4589513"/>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0E59415-9055-4239-A8E3-BF4F6C08F1D8}"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1D2EA5-50EE-48B7-AA05-4C0B78E555B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14153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0E59415-9055-4239-A8E3-BF4F6C08F1D8}"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1D2EA5-50EE-48B7-AA05-4C0B78E555B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357563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31" y="365129"/>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0E59415-9055-4239-A8E3-BF4F6C08F1D8}"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F1D2EA5-50EE-48B7-AA05-4C0B78E555B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562194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0E59415-9055-4239-A8E3-BF4F6C08F1D8}"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F1D2EA5-50EE-48B7-AA05-4C0B78E555B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142221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E59415-9055-4239-A8E3-BF4F6C08F1D8}"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F1D2EA5-50EE-48B7-AA05-4C0B78E555B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41162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355"/>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C44E4C8-61B7-409A-9DD2-8A6E45186AC1}" type="datetimeFigureOut">
              <a:rPr kumimoji="1" lang="ja-JP" altLang="en-US" smtClean="0"/>
              <a:t>2016/8/22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E470D5E-9B51-4A0D-8A03-524770BF7A28}" type="slidenum">
              <a:rPr kumimoji="1" lang="ja-JP" altLang="en-US" smtClean="0"/>
              <a:t>‹#›</a:t>
            </a:fld>
            <a:endParaRPr kumimoji="1" lang="ja-JP" altLang="en-US"/>
          </a:p>
        </p:txBody>
      </p:sp>
    </p:spTree>
    <p:extLst>
      <p:ext uri="{BB962C8B-B14F-4D97-AF65-F5344CB8AC3E}">
        <p14:creationId xmlns:p14="http://schemas.microsoft.com/office/powerpoint/2010/main" val="11354197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75"/>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0E59415-9055-4239-A8E3-BF4F6C08F1D8}"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1D2EA5-50EE-48B7-AA05-4C0B78E555B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45591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75"/>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0E59415-9055-4239-A8E3-BF4F6C08F1D8}"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1D2EA5-50EE-48B7-AA05-4C0B78E555B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237985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0E59415-9055-4239-A8E3-BF4F6C08F1D8}"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1D2EA5-50EE-48B7-AA05-4C0B78E555B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396858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9008"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64"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0E59415-9055-4239-A8E3-BF4F6C08F1D8}"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1D2EA5-50EE-48B7-AA05-4C0B78E555B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317027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DCA94A9-1FDC-42FF-81FB-C441F77D9BB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7EAD1D1-D134-4072-AC23-7F78E7ED4BA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900276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DCA94A9-1FDC-42FF-81FB-C441F77D9BB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7EAD1D1-D134-4072-AC23-7F78E7ED4BA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907819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4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DCA94A9-1FDC-42FF-81FB-C441F77D9BB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7EAD1D1-D134-4072-AC23-7F78E7ED4BA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679646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DCA94A9-1FDC-42FF-81FB-C441F77D9BB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7EAD1D1-D134-4072-AC23-7F78E7ED4BA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735126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DCA94A9-1FDC-42FF-81FB-C441F77D9BB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7EAD1D1-D134-4072-AC23-7F78E7ED4BA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597662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DCA94A9-1FDC-42FF-81FB-C441F77D9BB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7EAD1D1-D134-4072-AC23-7F78E7ED4BA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65917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3657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448300"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C44E4C8-61B7-409A-9DD2-8A6E45186AC1}" type="datetimeFigureOut">
              <a:rPr kumimoji="1" lang="ja-JP" altLang="en-US" smtClean="0"/>
              <a:t>2016/8/22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E470D5E-9B51-4A0D-8A03-524770BF7A28}" type="slidenum">
              <a:rPr kumimoji="1" lang="ja-JP" altLang="en-US" smtClean="0"/>
              <a:t>‹#›</a:t>
            </a:fld>
            <a:endParaRPr kumimoji="1" lang="ja-JP" altLang="en-US"/>
          </a:p>
        </p:txBody>
      </p:sp>
    </p:spTree>
    <p:extLst>
      <p:ext uri="{BB962C8B-B14F-4D97-AF65-F5344CB8AC3E}">
        <p14:creationId xmlns:p14="http://schemas.microsoft.com/office/powerpoint/2010/main" val="25215783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DCA94A9-1FDC-42FF-81FB-C441F77D9BB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7EAD1D1-D134-4072-AC23-7F78E7ED4BA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867857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9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DCA94A9-1FDC-42FF-81FB-C441F77D9BB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7EAD1D1-D134-4072-AC23-7F78E7ED4BA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83129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DCA94A9-1FDC-42FF-81FB-C441F77D9BB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7EAD1D1-D134-4072-AC23-7F78E7ED4BA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312478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DCA94A9-1FDC-42FF-81FB-C441F77D9BB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7EAD1D1-D134-4072-AC23-7F78E7ED4BA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683850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7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7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DCA94A9-1FDC-42FF-81FB-C441F77D9BB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7EAD1D1-D134-4072-AC23-7F78E7ED4BA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450080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868"/>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sz="1400" b="1">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fld id="{8E470D5E-9B51-4A0D-8A03-524770BF7A28}" type="slidenum">
              <a:rPr lang="ja-JP" altLang="en-US" smtClean="0">
                <a:solidFill>
                  <a:srgbClr val="F79646">
                    <a:lumMod val="50000"/>
                  </a:srgbClr>
                </a:solidFill>
              </a:rPr>
              <a:pPr/>
              <a:t>‹#›</a:t>
            </a:fld>
            <a:endParaRPr lang="ja-JP" altLang="en-US">
              <a:solidFill>
                <a:srgbClr val="F79646">
                  <a:lumMod val="50000"/>
                </a:srgbClr>
              </a:solidFill>
            </a:endParaRPr>
          </a:p>
        </p:txBody>
      </p:sp>
    </p:spTree>
    <p:extLst>
      <p:ext uri="{BB962C8B-B14F-4D97-AF65-F5344CB8AC3E}">
        <p14:creationId xmlns:p14="http://schemas.microsoft.com/office/powerpoint/2010/main" val="33313163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solidFill>
                  <a:schemeClr val="accent6">
                    <a:lumMod val="50000"/>
                  </a:schemeClr>
                </a:solidFill>
              </a:defRPr>
            </a:lvl1pPr>
          </a:lstStyle>
          <a:p>
            <a:fld id="{8E470D5E-9B51-4A0D-8A03-524770BF7A28}" type="slidenum">
              <a:rPr lang="ja-JP" altLang="en-US" smtClean="0">
                <a:solidFill>
                  <a:srgbClr val="F79646">
                    <a:lumMod val="50000"/>
                  </a:srgbClr>
                </a:solidFill>
              </a:rPr>
              <a:pPr/>
              <a:t>‹#›</a:t>
            </a:fld>
            <a:endParaRPr lang="ja-JP" altLang="en-US">
              <a:solidFill>
                <a:srgbClr val="F79646">
                  <a:lumMod val="50000"/>
                </a:srgbClr>
              </a:solidFill>
            </a:endParaRPr>
          </a:p>
        </p:txBody>
      </p:sp>
    </p:spTree>
    <p:extLst>
      <p:ext uri="{BB962C8B-B14F-4D97-AF65-F5344CB8AC3E}">
        <p14:creationId xmlns:p14="http://schemas.microsoft.com/office/powerpoint/2010/main" val="26068520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343"/>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E470D5E-9B51-4A0D-8A03-524770BF7A28}" type="slidenum">
              <a:rPr lang="ja-JP" altLang="en-US" smtClean="0">
                <a:solidFill>
                  <a:srgbClr val="F79646">
                    <a:lumMod val="50000"/>
                  </a:srgbClr>
                </a:solidFill>
              </a:rPr>
              <a:pPr/>
              <a:t>‹#›</a:t>
            </a:fld>
            <a:endParaRPr lang="ja-JP" altLang="en-US">
              <a:solidFill>
                <a:srgbClr val="F79646">
                  <a:lumMod val="50000"/>
                </a:srgbClr>
              </a:solidFill>
            </a:endParaRPr>
          </a:p>
        </p:txBody>
      </p:sp>
    </p:spTree>
    <p:extLst>
      <p:ext uri="{BB962C8B-B14F-4D97-AF65-F5344CB8AC3E}">
        <p14:creationId xmlns:p14="http://schemas.microsoft.com/office/powerpoint/2010/main" val="13838306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3657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448300"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E470D5E-9B51-4A0D-8A03-524770BF7A28}" type="slidenum">
              <a:rPr lang="ja-JP" altLang="en-US" smtClean="0">
                <a:solidFill>
                  <a:srgbClr val="F79646">
                    <a:lumMod val="50000"/>
                  </a:srgbClr>
                </a:solidFill>
              </a:rPr>
              <a:pPr/>
              <a:t>‹#›</a:t>
            </a:fld>
            <a:endParaRPr lang="ja-JP" altLang="en-US">
              <a:solidFill>
                <a:srgbClr val="F79646">
                  <a:lumMod val="50000"/>
                </a:srgbClr>
              </a:solidFill>
            </a:endParaRPr>
          </a:p>
        </p:txBody>
      </p:sp>
    </p:spTree>
    <p:extLst>
      <p:ext uri="{BB962C8B-B14F-4D97-AF65-F5344CB8AC3E}">
        <p14:creationId xmlns:p14="http://schemas.microsoft.com/office/powerpoint/2010/main" val="1645577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E470D5E-9B51-4A0D-8A03-524770BF7A28}" type="slidenum">
              <a:rPr lang="ja-JP" altLang="en-US" smtClean="0">
                <a:solidFill>
                  <a:srgbClr val="F79646">
                    <a:lumMod val="50000"/>
                  </a:srgbClr>
                </a:solidFill>
              </a:rPr>
              <a:pPr/>
              <a:t>‹#›</a:t>
            </a:fld>
            <a:endParaRPr lang="ja-JP" altLang="en-US">
              <a:solidFill>
                <a:srgbClr val="F79646">
                  <a:lumMod val="50000"/>
                </a:srgbClr>
              </a:solidFill>
            </a:endParaRPr>
          </a:p>
        </p:txBody>
      </p:sp>
    </p:spTree>
    <p:extLst>
      <p:ext uri="{BB962C8B-B14F-4D97-AF65-F5344CB8AC3E}">
        <p14:creationId xmlns:p14="http://schemas.microsoft.com/office/powerpoint/2010/main" val="3685234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C44E4C8-61B7-409A-9DD2-8A6E45186AC1}" type="datetimeFigureOut">
              <a:rPr kumimoji="1" lang="ja-JP" altLang="en-US" smtClean="0"/>
              <a:t>2016/8/22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E470D5E-9B51-4A0D-8A03-524770BF7A28}" type="slidenum">
              <a:rPr kumimoji="1" lang="ja-JP" altLang="en-US" smtClean="0"/>
              <a:t>‹#›</a:t>
            </a:fld>
            <a:endParaRPr kumimoji="1" lang="ja-JP" altLang="en-US"/>
          </a:p>
        </p:txBody>
      </p:sp>
    </p:spTree>
    <p:extLst>
      <p:ext uri="{BB962C8B-B14F-4D97-AF65-F5344CB8AC3E}">
        <p14:creationId xmlns:p14="http://schemas.microsoft.com/office/powerpoint/2010/main" val="714277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E470D5E-9B51-4A0D-8A03-524770BF7A28}" type="slidenum">
              <a:rPr lang="ja-JP" altLang="en-US" smtClean="0">
                <a:solidFill>
                  <a:srgbClr val="F79646">
                    <a:lumMod val="50000"/>
                  </a:srgbClr>
                </a:solidFill>
              </a:rPr>
              <a:pPr/>
              <a:t>‹#›</a:t>
            </a:fld>
            <a:endParaRPr lang="ja-JP" altLang="en-US">
              <a:solidFill>
                <a:srgbClr val="F79646">
                  <a:lumMod val="50000"/>
                </a:srgbClr>
              </a:solidFill>
            </a:endParaRPr>
          </a:p>
        </p:txBody>
      </p:sp>
    </p:spTree>
    <p:extLst>
      <p:ext uri="{BB962C8B-B14F-4D97-AF65-F5344CB8AC3E}">
        <p14:creationId xmlns:p14="http://schemas.microsoft.com/office/powerpoint/2010/main" val="12545493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E470D5E-9B51-4A0D-8A03-524770BF7A28}" type="slidenum">
              <a:rPr lang="ja-JP" altLang="en-US" smtClean="0">
                <a:solidFill>
                  <a:srgbClr val="F79646">
                    <a:lumMod val="50000"/>
                  </a:srgbClr>
                </a:solidFill>
              </a:rPr>
              <a:pPr/>
              <a:t>‹#›</a:t>
            </a:fld>
            <a:endParaRPr lang="ja-JP" altLang="en-US">
              <a:solidFill>
                <a:srgbClr val="F79646">
                  <a:lumMod val="50000"/>
                </a:srgbClr>
              </a:solidFill>
            </a:endParaRPr>
          </a:p>
        </p:txBody>
      </p:sp>
    </p:spTree>
    <p:extLst>
      <p:ext uri="{BB962C8B-B14F-4D97-AF65-F5344CB8AC3E}">
        <p14:creationId xmlns:p14="http://schemas.microsoft.com/office/powerpoint/2010/main" val="26782665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49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E470D5E-9B51-4A0D-8A03-524770BF7A28}" type="slidenum">
              <a:rPr lang="ja-JP" altLang="en-US" smtClean="0">
                <a:solidFill>
                  <a:srgbClr val="F79646">
                    <a:lumMod val="50000"/>
                  </a:srgbClr>
                </a:solidFill>
              </a:rPr>
              <a:pPr/>
              <a:t>‹#›</a:t>
            </a:fld>
            <a:endParaRPr lang="ja-JP" altLang="en-US">
              <a:solidFill>
                <a:srgbClr val="F79646">
                  <a:lumMod val="50000"/>
                </a:srgbClr>
              </a:solidFill>
            </a:endParaRPr>
          </a:p>
        </p:txBody>
      </p:sp>
    </p:spTree>
    <p:extLst>
      <p:ext uri="{BB962C8B-B14F-4D97-AF65-F5344CB8AC3E}">
        <p14:creationId xmlns:p14="http://schemas.microsoft.com/office/powerpoint/2010/main" val="28461931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E470D5E-9B51-4A0D-8A03-524770BF7A28}" type="slidenum">
              <a:rPr lang="ja-JP" altLang="en-US" smtClean="0">
                <a:solidFill>
                  <a:srgbClr val="F79646">
                    <a:lumMod val="50000"/>
                  </a:srgbClr>
                </a:solidFill>
              </a:rPr>
              <a:pPr/>
              <a:t>‹#›</a:t>
            </a:fld>
            <a:endParaRPr lang="ja-JP" altLang="en-US">
              <a:solidFill>
                <a:srgbClr val="F79646">
                  <a:lumMod val="50000"/>
                </a:srgbClr>
              </a:solidFill>
            </a:endParaRPr>
          </a:p>
        </p:txBody>
      </p:sp>
    </p:spTree>
    <p:extLst>
      <p:ext uri="{BB962C8B-B14F-4D97-AF65-F5344CB8AC3E}">
        <p14:creationId xmlns:p14="http://schemas.microsoft.com/office/powerpoint/2010/main" val="7650532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E470D5E-9B51-4A0D-8A03-524770BF7A28}" type="slidenum">
              <a:rPr lang="ja-JP" altLang="en-US" smtClean="0">
                <a:solidFill>
                  <a:srgbClr val="F79646">
                    <a:lumMod val="50000"/>
                  </a:srgbClr>
                </a:solidFill>
              </a:rPr>
              <a:pPr/>
              <a:t>‹#›</a:t>
            </a:fld>
            <a:endParaRPr lang="ja-JP" altLang="en-US">
              <a:solidFill>
                <a:srgbClr val="F79646">
                  <a:lumMod val="50000"/>
                </a:srgbClr>
              </a:solidFill>
            </a:endParaRPr>
          </a:p>
        </p:txBody>
      </p:sp>
    </p:spTree>
    <p:extLst>
      <p:ext uri="{BB962C8B-B14F-4D97-AF65-F5344CB8AC3E}">
        <p14:creationId xmlns:p14="http://schemas.microsoft.com/office/powerpoint/2010/main" val="41661784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5081"/>
            <a:ext cx="2414588"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36578" y="275081"/>
            <a:ext cx="7078663"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E470D5E-9B51-4A0D-8A03-524770BF7A28}" type="slidenum">
              <a:rPr lang="ja-JP" altLang="en-US" smtClean="0">
                <a:solidFill>
                  <a:srgbClr val="F79646">
                    <a:lumMod val="50000"/>
                  </a:srgbClr>
                </a:solidFill>
              </a:rPr>
              <a:pPr/>
              <a:t>‹#›</a:t>
            </a:fld>
            <a:endParaRPr lang="ja-JP" altLang="en-US">
              <a:solidFill>
                <a:srgbClr val="F79646">
                  <a:lumMod val="50000"/>
                </a:srgbClr>
              </a:solidFill>
            </a:endParaRPr>
          </a:p>
        </p:txBody>
      </p:sp>
    </p:spTree>
    <p:extLst>
      <p:ext uri="{BB962C8B-B14F-4D97-AF65-F5344CB8AC3E}">
        <p14:creationId xmlns:p14="http://schemas.microsoft.com/office/powerpoint/2010/main" val="1249792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644"/>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E470D5E-9B51-4A0D-8A03-524770BF7A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792716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E470D5E-9B51-4A0D-8A03-524770BF7A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833263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119"/>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E470D5E-9B51-4A0D-8A03-524770BF7A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737994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3657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448300"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E470D5E-9B51-4A0D-8A03-524770BF7A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23539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C44E4C8-61B7-409A-9DD2-8A6E45186AC1}" type="datetimeFigureOut">
              <a:rPr kumimoji="1" lang="ja-JP" altLang="en-US" smtClean="0"/>
              <a:t>2016/8/22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E470D5E-9B51-4A0D-8A03-524770BF7A28}" type="slidenum">
              <a:rPr kumimoji="1" lang="ja-JP" altLang="en-US" smtClean="0"/>
              <a:t>‹#›</a:t>
            </a:fld>
            <a:endParaRPr kumimoji="1" lang="ja-JP" altLang="en-US"/>
          </a:p>
        </p:txBody>
      </p:sp>
    </p:spTree>
    <p:extLst>
      <p:ext uri="{BB962C8B-B14F-4D97-AF65-F5344CB8AC3E}">
        <p14:creationId xmlns:p14="http://schemas.microsoft.com/office/powerpoint/2010/main" val="423004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E470D5E-9B51-4A0D-8A03-524770BF7A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345668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E470D5E-9B51-4A0D-8A03-524770BF7A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039331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E470D5E-9B51-4A0D-8A03-524770BF7A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880018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269"/>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E470D5E-9B51-4A0D-8A03-524770BF7A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572321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E470D5E-9B51-4A0D-8A03-524770BF7A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629899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E470D5E-9B51-4A0D-8A03-524770BF7A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36487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857"/>
            <a:ext cx="2414588"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36578" y="274857"/>
            <a:ext cx="7078663"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E470D5E-9B51-4A0D-8A03-524770BF7A2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748283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848"/>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sz="1400" b="1">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fld id="{8E470D5E-9B51-4A0D-8A03-524770BF7A28}" type="slidenum">
              <a:rPr lang="ja-JP" altLang="en-US" smtClean="0">
                <a:solidFill>
                  <a:srgbClr val="F79646">
                    <a:lumMod val="50000"/>
                  </a:srgbClr>
                </a:solidFill>
              </a:rPr>
              <a:pPr/>
              <a:t>‹#›</a:t>
            </a:fld>
            <a:endParaRPr lang="ja-JP" altLang="en-US">
              <a:solidFill>
                <a:srgbClr val="F79646">
                  <a:lumMod val="50000"/>
                </a:srgbClr>
              </a:solidFill>
            </a:endParaRPr>
          </a:p>
        </p:txBody>
      </p:sp>
    </p:spTree>
    <p:extLst>
      <p:ext uri="{BB962C8B-B14F-4D97-AF65-F5344CB8AC3E}">
        <p14:creationId xmlns:p14="http://schemas.microsoft.com/office/powerpoint/2010/main" val="24404249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solidFill>
                  <a:schemeClr val="accent6">
                    <a:lumMod val="50000"/>
                  </a:schemeClr>
                </a:solidFill>
              </a:defRPr>
            </a:lvl1pPr>
          </a:lstStyle>
          <a:p>
            <a:fld id="{8E470D5E-9B51-4A0D-8A03-524770BF7A28}" type="slidenum">
              <a:rPr lang="ja-JP" altLang="en-US" smtClean="0">
                <a:solidFill>
                  <a:srgbClr val="F79646">
                    <a:lumMod val="50000"/>
                  </a:srgbClr>
                </a:solidFill>
              </a:rPr>
              <a:pPr/>
              <a:t>‹#›</a:t>
            </a:fld>
            <a:endParaRPr lang="ja-JP" altLang="en-US">
              <a:solidFill>
                <a:srgbClr val="F79646">
                  <a:lumMod val="50000"/>
                </a:srgbClr>
              </a:solidFill>
            </a:endParaRPr>
          </a:p>
        </p:txBody>
      </p:sp>
    </p:spTree>
    <p:extLst>
      <p:ext uri="{BB962C8B-B14F-4D97-AF65-F5344CB8AC3E}">
        <p14:creationId xmlns:p14="http://schemas.microsoft.com/office/powerpoint/2010/main" val="763253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323"/>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E470D5E-9B51-4A0D-8A03-524770BF7A28}" type="slidenum">
              <a:rPr lang="ja-JP" altLang="en-US" smtClean="0">
                <a:solidFill>
                  <a:srgbClr val="F79646">
                    <a:lumMod val="50000"/>
                  </a:srgbClr>
                </a:solidFill>
              </a:rPr>
              <a:pPr/>
              <a:t>‹#›</a:t>
            </a:fld>
            <a:endParaRPr lang="ja-JP" altLang="en-US">
              <a:solidFill>
                <a:srgbClr val="F79646">
                  <a:lumMod val="50000"/>
                </a:srgbClr>
              </a:solidFill>
            </a:endParaRPr>
          </a:p>
        </p:txBody>
      </p:sp>
    </p:spTree>
    <p:extLst>
      <p:ext uri="{BB962C8B-B14F-4D97-AF65-F5344CB8AC3E}">
        <p14:creationId xmlns:p14="http://schemas.microsoft.com/office/powerpoint/2010/main" val="2121815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C44E4C8-61B7-409A-9DD2-8A6E45186AC1}" type="datetimeFigureOut">
              <a:rPr kumimoji="1" lang="ja-JP" altLang="en-US" smtClean="0"/>
              <a:t>2016/8/22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E470D5E-9B51-4A0D-8A03-524770BF7A28}" type="slidenum">
              <a:rPr kumimoji="1" lang="ja-JP" altLang="en-US" smtClean="0"/>
              <a:t>‹#›</a:t>
            </a:fld>
            <a:endParaRPr kumimoji="1" lang="ja-JP" altLang="en-US"/>
          </a:p>
        </p:txBody>
      </p:sp>
    </p:spTree>
    <p:extLst>
      <p:ext uri="{BB962C8B-B14F-4D97-AF65-F5344CB8AC3E}">
        <p14:creationId xmlns:p14="http://schemas.microsoft.com/office/powerpoint/2010/main" val="8136141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3657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448300"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E470D5E-9B51-4A0D-8A03-524770BF7A28}" type="slidenum">
              <a:rPr lang="ja-JP" altLang="en-US" smtClean="0">
                <a:solidFill>
                  <a:srgbClr val="F79646">
                    <a:lumMod val="50000"/>
                  </a:srgbClr>
                </a:solidFill>
              </a:rPr>
              <a:pPr/>
              <a:t>‹#›</a:t>
            </a:fld>
            <a:endParaRPr lang="ja-JP" altLang="en-US">
              <a:solidFill>
                <a:srgbClr val="F79646">
                  <a:lumMod val="50000"/>
                </a:srgbClr>
              </a:solidFill>
            </a:endParaRPr>
          </a:p>
        </p:txBody>
      </p:sp>
    </p:spTree>
    <p:extLst>
      <p:ext uri="{BB962C8B-B14F-4D97-AF65-F5344CB8AC3E}">
        <p14:creationId xmlns:p14="http://schemas.microsoft.com/office/powerpoint/2010/main" val="42347913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E470D5E-9B51-4A0D-8A03-524770BF7A28}" type="slidenum">
              <a:rPr lang="ja-JP" altLang="en-US" smtClean="0">
                <a:solidFill>
                  <a:srgbClr val="F79646">
                    <a:lumMod val="50000"/>
                  </a:srgbClr>
                </a:solidFill>
              </a:rPr>
              <a:pPr/>
              <a:t>‹#›</a:t>
            </a:fld>
            <a:endParaRPr lang="ja-JP" altLang="en-US">
              <a:solidFill>
                <a:srgbClr val="F79646">
                  <a:lumMod val="50000"/>
                </a:srgbClr>
              </a:solidFill>
            </a:endParaRPr>
          </a:p>
        </p:txBody>
      </p:sp>
    </p:spTree>
    <p:extLst>
      <p:ext uri="{BB962C8B-B14F-4D97-AF65-F5344CB8AC3E}">
        <p14:creationId xmlns:p14="http://schemas.microsoft.com/office/powerpoint/2010/main" val="26445880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E470D5E-9B51-4A0D-8A03-524770BF7A28}" type="slidenum">
              <a:rPr lang="ja-JP" altLang="en-US" smtClean="0">
                <a:solidFill>
                  <a:srgbClr val="F79646">
                    <a:lumMod val="50000"/>
                  </a:srgbClr>
                </a:solidFill>
              </a:rPr>
              <a:pPr/>
              <a:t>‹#›</a:t>
            </a:fld>
            <a:endParaRPr lang="ja-JP" altLang="en-US">
              <a:solidFill>
                <a:srgbClr val="F79646">
                  <a:lumMod val="50000"/>
                </a:srgbClr>
              </a:solidFill>
            </a:endParaRPr>
          </a:p>
        </p:txBody>
      </p:sp>
    </p:spTree>
    <p:extLst>
      <p:ext uri="{BB962C8B-B14F-4D97-AF65-F5344CB8AC3E}">
        <p14:creationId xmlns:p14="http://schemas.microsoft.com/office/powerpoint/2010/main" val="39732469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E470D5E-9B51-4A0D-8A03-524770BF7A28}" type="slidenum">
              <a:rPr lang="ja-JP" altLang="en-US" smtClean="0">
                <a:solidFill>
                  <a:srgbClr val="F79646">
                    <a:lumMod val="50000"/>
                  </a:srgbClr>
                </a:solidFill>
              </a:rPr>
              <a:pPr/>
              <a:t>‹#›</a:t>
            </a:fld>
            <a:endParaRPr lang="ja-JP" altLang="en-US">
              <a:solidFill>
                <a:srgbClr val="F79646">
                  <a:lumMod val="50000"/>
                </a:srgbClr>
              </a:solidFill>
            </a:endParaRPr>
          </a:p>
        </p:txBody>
      </p:sp>
    </p:spTree>
    <p:extLst>
      <p:ext uri="{BB962C8B-B14F-4D97-AF65-F5344CB8AC3E}">
        <p14:creationId xmlns:p14="http://schemas.microsoft.com/office/powerpoint/2010/main" val="19725972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47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E470D5E-9B51-4A0D-8A03-524770BF7A28}" type="slidenum">
              <a:rPr lang="ja-JP" altLang="en-US" smtClean="0">
                <a:solidFill>
                  <a:srgbClr val="F79646">
                    <a:lumMod val="50000"/>
                  </a:srgbClr>
                </a:solidFill>
              </a:rPr>
              <a:pPr/>
              <a:t>‹#›</a:t>
            </a:fld>
            <a:endParaRPr lang="ja-JP" altLang="en-US">
              <a:solidFill>
                <a:srgbClr val="F79646">
                  <a:lumMod val="50000"/>
                </a:srgbClr>
              </a:solidFill>
            </a:endParaRPr>
          </a:p>
        </p:txBody>
      </p:sp>
    </p:spTree>
    <p:extLst>
      <p:ext uri="{BB962C8B-B14F-4D97-AF65-F5344CB8AC3E}">
        <p14:creationId xmlns:p14="http://schemas.microsoft.com/office/powerpoint/2010/main" val="29424978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E470D5E-9B51-4A0D-8A03-524770BF7A28}" type="slidenum">
              <a:rPr lang="ja-JP" altLang="en-US" smtClean="0">
                <a:solidFill>
                  <a:srgbClr val="F79646">
                    <a:lumMod val="50000"/>
                  </a:srgbClr>
                </a:solidFill>
              </a:rPr>
              <a:pPr/>
              <a:t>‹#›</a:t>
            </a:fld>
            <a:endParaRPr lang="ja-JP" altLang="en-US">
              <a:solidFill>
                <a:srgbClr val="F79646">
                  <a:lumMod val="50000"/>
                </a:srgbClr>
              </a:solidFill>
            </a:endParaRPr>
          </a:p>
        </p:txBody>
      </p:sp>
    </p:spTree>
    <p:extLst>
      <p:ext uri="{BB962C8B-B14F-4D97-AF65-F5344CB8AC3E}">
        <p14:creationId xmlns:p14="http://schemas.microsoft.com/office/powerpoint/2010/main" val="38834677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E470D5E-9B51-4A0D-8A03-524770BF7A28}" type="slidenum">
              <a:rPr lang="ja-JP" altLang="en-US" smtClean="0">
                <a:solidFill>
                  <a:srgbClr val="F79646">
                    <a:lumMod val="50000"/>
                  </a:srgbClr>
                </a:solidFill>
              </a:rPr>
              <a:pPr/>
              <a:t>‹#›</a:t>
            </a:fld>
            <a:endParaRPr lang="ja-JP" altLang="en-US">
              <a:solidFill>
                <a:srgbClr val="F79646">
                  <a:lumMod val="50000"/>
                </a:srgbClr>
              </a:solidFill>
            </a:endParaRPr>
          </a:p>
        </p:txBody>
      </p:sp>
    </p:spTree>
    <p:extLst>
      <p:ext uri="{BB962C8B-B14F-4D97-AF65-F5344CB8AC3E}">
        <p14:creationId xmlns:p14="http://schemas.microsoft.com/office/powerpoint/2010/main" val="19732340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5061"/>
            <a:ext cx="2414588"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36578" y="275061"/>
            <a:ext cx="7078663"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C44E4C8-61B7-409A-9DD2-8A6E45186AC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E470D5E-9B51-4A0D-8A03-524770BF7A28}" type="slidenum">
              <a:rPr lang="ja-JP" altLang="en-US" smtClean="0">
                <a:solidFill>
                  <a:srgbClr val="F79646">
                    <a:lumMod val="50000"/>
                  </a:srgbClr>
                </a:solidFill>
              </a:rPr>
              <a:pPr/>
              <a:t>‹#›</a:t>
            </a:fld>
            <a:endParaRPr lang="ja-JP" altLang="en-US">
              <a:solidFill>
                <a:srgbClr val="F79646">
                  <a:lumMod val="50000"/>
                </a:srgbClr>
              </a:solidFill>
            </a:endParaRPr>
          </a:p>
        </p:txBody>
      </p:sp>
    </p:spTree>
    <p:extLst>
      <p:ext uri="{BB962C8B-B14F-4D97-AF65-F5344CB8AC3E}">
        <p14:creationId xmlns:p14="http://schemas.microsoft.com/office/powerpoint/2010/main" val="809648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50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C44E4C8-61B7-409A-9DD2-8A6E45186AC1}" type="datetimeFigureOut">
              <a:rPr kumimoji="1" lang="ja-JP" altLang="en-US" smtClean="0"/>
              <a:t>2016/8/22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E470D5E-9B51-4A0D-8A03-524770BF7A28}" type="slidenum">
              <a:rPr kumimoji="1" lang="ja-JP" altLang="en-US" smtClean="0"/>
              <a:t>‹#›</a:t>
            </a:fld>
            <a:endParaRPr kumimoji="1" lang="ja-JP" altLang="en-US"/>
          </a:p>
        </p:txBody>
      </p:sp>
    </p:spTree>
    <p:extLst>
      <p:ext uri="{BB962C8B-B14F-4D97-AF65-F5344CB8AC3E}">
        <p14:creationId xmlns:p14="http://schemas.microsoft.com/office/powerpoint/2010/main" val="2501975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C44E4C8-61B7-409A-9DD2-8A6E45186AC1}" type="datetimeFigureOut">
              <a:rPr kumimoji="1" lang="ja-JP" altLang="en-US" smtClean="0"/>
              <a:t>2016/8/22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E470D5E-9B51-4A0D-8A03-524770BF7A28}" type="slidenum">
              <a:rPr kumimoji="1" lang="ja-JP" altLang="en-US" smtClean="0"/>
              <a:t>‹#›</a:t>
            </a:fld>
            <a:endParaRPr kumimoji="1" lang="ja-JP" altLang="en-US"/>
          </a:p>
        </p:txBody>
      </p:sp>
    </p:spTree>
    <p:extLst>
      <p:ext uri="{BB962C8B-B14F-4D97-AF65-F5344CB8AC3E}">
        <p14:creationId xmlns:p14="http://schemas.microsoft.com/office/powerpoint/2010/main" val="3966243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80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4E4C8-61B7-409A-9DD2-8A6E45186AC1}" type="datetimeFigureOut">
              <a:rPr kumimoji="1" lang="ja-JP" altLang="en-US" smtClean="0"/>
              <a:t>2016/8/22</a:t>
            </a:fld>
            <a:endParaRPr kumimoji="1" lang="ja-JP" altLang="en-US"/>
          </a:p>
        </p:txBody>
      </p:sp>
      <p:sp>
        <p:nvSpPr>
          <p:cNvPr id="5" name="フッター プレースホルダー 4"/>
          <p:cNvSpPr>
            <a:spLocks noGrp="1"/>
          </p:cNvSpPr>
          <p:nvPr>
            <p:ph type="ftr" sz="quarter" idx="3"/>
          </p:nvPr>
        </p:nvSpPr>
        <p:spPr>
          <a:xfrm>
            <a:off x="3384550" y="635680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805"/>
            <a:ext cx="2311400" cy="365125"/>
          </a:xfrm>
          <a:prstGeom prst="rect">
            <a:avLst/>
          </a:prstGeom>
        </p:spPr>
        <p:txBody>
          <a:bodyPr vert="horz" lIns="91440" tIns="45720" rIns="91440" bIns="45720" rtlCol="0" anchor="ctr"/>
          <a:lstStyle>
            <a:lvl1pPr algn="r">
              <a:defRPr sz="1400" b="1">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fld id="{8E470D5E-9B51-4A0D-8A03-524770BF7A28}" type="slidenum">
              <a:rPr lang="ja-JP" altLang="en-US" smtClean="0"/>
              <a:pPr/>
              <a:t>‹#›</a:t>
            </a:fld>
            <a:endParaRPr lang="ja-JP" altLang="en-US"/>
          </a:p>
        </p:txBody>
      </p:sp>
    </p:spTree>
    <p:extLst>
      <p:ext uri="{BB962C8B-B14F-4D97-AF65-F5344CB8AC3E}">
        <p14:creationId xmlns:p14="http://schemas.microsoft.com/office/powerpoint/2010/main" val="1600840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597"/>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4E4C8-61B7-409A-9DD2-8A6E45186AC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597"/>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597"/>
            <a:ext cx="2311400" cy="365125"/>
          </a:xfrm>
          <a:prstGeom prst="rect">
            <a:avLst/>
          </a:prstGeom>
        </p:spPr>
        <p:txBody>
          <a:bodyPr vert="horz" lIns="91440" tIns="45720" rIns="91440" bIns="45720" rtlCol="0" anchor="ctr"/>
          <a:lstStyle>
            <a:lvl1pPr algn="r">
              <a:defRPr sz="1400" b="1">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fld id="{8E470D5E-9B51-4A0D-8A03-524770BF7A28}" type="slidenum">
              <a:rPr lang="ja-JP" altLang="en-US" smtClean="0">
                <a:solidFill>
                  <a:srgbClr val="F79646">
                    <a:lumMod val="50000"/>
                  </a:srgbClr>
                </a:solidFill>
              </a:rPr>
              <a:pPr/>
              <a:t>‹#›</a:t>
            </a:fld>
            <a:endParaRPr lang="ja-JP" altLang="en-US">
              <a:solidFill>
                <a:srgbClr val="F79646">
                  <a:lumMod val="50000"/>
                </a:srgbClr>
              </a:solidFill>
            </a:endParaRPr>
          </a:p>
        </p:txBody>
      </p:sp>
    </p:spTree>
    <p:extLst>
      <p:ext uri="{BB962C8B-B14F-4D97-AF65-F5344CB8AC3E}">
        <p14:creationId xmlns:p14="http://schemas.microsoft.com/office/powerpoint/2010/main" val="21503314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4" y="365129"/>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44"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40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E59415-9055-4239-A8E3-BF4F6C08F1D8}"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281369" y="635640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996113" y="635640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D2EA5-50EE-48B7-AA05-4C0B78E555B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9901999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9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A94A9-1FDC-42FF-81FB-C441F77D9BB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9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9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AD1D1-D134-4072-AC23-7F78E7ED4BA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1157658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79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4E4C8-61B7-409A-9DD2-8A6E45186AC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79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793"/>
            <a:ext cx="2311400" cy="365125"/>
          </a:xfrm>
          <a:prstGeom prst="rect">
            <a:avLst/>
          </a:prstGeom>
        </p:spPr>
        <p:txBody>
          <a:bodyPr vert="horz" lIns="91440" tIns="45720" rIns="91440" bIns="45720" rtlCol="0" anchor="ctr"/>
          <a:lstStyle>
            <a:lvl1pPr algn="r">
              <a:defRPr sz="1400" b="1">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fld id="{8E470D5E-9B51-4A0D-8A03-524770BF7A28}" type="slidenum">
              <a:rPr lang="ja-JP" altLang="en-US" smtClean="0">
                <a:solidFill>
                  <a:srgbClr val="F79646">
                    <a:lumMod val="50000"/>
                  </a:srgbClr>
                </a:solidFill>
              </a:rPr>
              <a:pPr/>
              <a:t>‹#›</a:t>
            </a:fld>
            <a:endParaRPr lang="ja-JP" altLang="en-US">
              <a:solidFill>
                <a:srgbClr val="F79646">
                  <a:lumMod val="50000"/>
                </a:srgbClr>
              </a:solidFill>
            </a:endParaRPr>
          </a:p>
        </p:txBody>
      </p:sp>
    </p:spTree>
    <p:extLst>
      <p:ext uri="{BB962C8B-B14F-4D97-AF65-F5344CB8AC3E}">
        <p14:creationId xmlns:p14="http://schemas.microsoft.com/office/powerpoint/2010/main" val="1876188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56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4E4C8-61B7-409A-9DD2-8A6E45186AC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56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569"/>
            <a:ext cx="2311400" cy="365125"/>
          </a:xfrm>
          <a:prstGeom prst="rect">
            <a:avLst/>
          </a:prstGeom>
        </p:spPr>
        <p:txBody>
          <a:bodyPr vert="horz" lIns="91440" tIns="45720" rIns="91440" bIns="45720" rtlCol="0" anchor="ctr"/>
          <a:lstStyle>
            <a:lvl1pPr algn="r">
              <a:defRPr sz="1400" b="1">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fld id="{8E470D5E-9B51-4A0D-8A03-524770BF7A28}" type="slidenum">
              <a:rPr lang="ja-JP" altLang="en-US" smtClean="0">
                <a:solidFill>
                  <a:srgbClr val="F79646">
                    <a:lumMod val="50000"/>
                  </a:srgbClr>
                </a:solidFill>
              </a:rPr>
              <a:pPr/>
              <a:t>‹#›</a:t>
            </a:fld>
            <a:endParaRPr lang="ja-JP" altLang="en-US">
              <a:solidFill>
                <a:srgbClr val="F79646">
                  <a:lumMod val="50000"/>
                </a:srgbClr>
              </a:solidFill>
            </a:endParaRPr>
          </a:p>
        </p:txBody>
      </p:sp>
    </p:spTree>
    <p:extLst>
      <p:ext uri="{BB962C8B-B14F-4D97-AF65-F5344CB8AC3E}">
        <p14:creationId xmlns:p14="http://schemas.microsoft.com/office/powerpoint/2010/main" val="33735568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77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4E4C8-61B7-409A-9DD2-8A6E45186AC1}" type="datetimeFigureOut">
              <a:rPr lang="ja-JP" altLang="en-US" smtClean="0">
                <a:solidFill>
                  <a:prstClr val="black">
                    <a:tint val="75000"/>
                  </a:prstClr>
                </a:solidFill>
              </a:rPr>
              <a:pPr/>
              <a:t>2016/8/22</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77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773"/>
            <a:ext cx="2311400" cy="365125"/>
          </a:xfrm>
          <a:prstGeom prst="rect">
            <a:avLst/>
          </a:prstGeom>
        </p:spPr>
        <p:txBody>
          <a:bodyPr vert="horz" lIns="91440" tIns="45720" rIns="91440" bIns="45720" rtlCol="0" anchor="ctr"/>
          <a:lstStyle>
            <a:lvl1pPr algn="r">
              <a:defRPr sz="1400" b="1">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fld id="{8E470D5E-9B51-4A0D-8A03-524770BF7A28}" type="slidenum">
              <a:rPr lang="ja-JP" altLang="en-US" smtClean="0">
                <a:solidFill>
                  <a:srgbClr val="F79646">
                    <a:lumMod val="50000"/>
                  </a:srgbClr>
                </a:solidFill>
              </a:rPr>
              <a:pPr/>
              <a:t>‹#›</a:t>
            </a:fld>
            <a:endParaRPr lang="ja-JP" altLang="en-US">
              <a:solidFill>
                <a:srgbClr val="F79646">
                  <a:lumMod val="50000"/>
                </a:srgbClr>
              </a:solidFill>
            </a:endParaRPr>
          </a:p>
        </p:txBody>
      </p:sp>
    </p:spTree>
    <p:extLst>
      <p:ext uri="{BB962C8B-B14F-4D97-AF65-F5344CB8AC3E}">
        <p14:creationId xmlns:p14="http://schemas.microsoft.com/office/powerpoint/2010/main" val="9914926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51.xml"/><Relationship Id="rId5" Type="http://schemas.openxmlformats.org/officeDocument/2006/relationships/image" Target="../media/image4.jpe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chart" Target="../charts/chart18.xml"/><Relationship Id="rId4" Type="http://schemas.openxmlformats.org/officeDocument/2006/relationships/chart" Target="../charts/chart17.xml"/></Relationships>
</file>

<file path=ppt/slides/_rels/slide28.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0.jpeg"/><Relationship Id="rId18" Type="http://schemas.openxmlformats.org/officeDocument/2006/relationships/image" Target="../media/image24.gif"/><Relationship Id="rId3" Type="http://schemas.openxmlformats.org/officeDocument/2006/relationships/image" Target="../media/image14.jpeg"/><Relationship Id="rId21" Type="http://schemas.openxmlformats.org/officeDocument/2006/relationships/image" Target="../media/image26.png"/><Relationship Id="rId7" Type="http://schemas.openxmlformats.org/officeDocument/2006/relationships/image" Target="../media/image17.png"/><Relationship Id="rId12" Type="http://schemas.microsoft.com/office/2007/relationships/hdphoto" Target="../media/hdphoto5.wdp"/><Relationship Id="rId17" Type="http://schemas.openxmlformats.org/officeDocument/2006/relationships/image" Target="../media/image23.gif"/><Relationship Id="rId2" Type="http://schemas.openxmlformats.org/officeDocument/2006/relationships/notesSlide" Target="../notesSlides/notesSlide21.xml"/><Relationship Id="rId16" Type="http://schemas.microsoft.com/office/2007/relationships/hdphoto" Target="../media/hdphoto6.wdp"/><Relationship Id="rId20" Type="http://schemas.openxmlformats.org/officeDocument/2006/relationships/image" Target="../media/image25.jpe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9.png"/><Relationship Id="rId5" Type="http://schemas.openxmlformats.org/officeDocument/2006/relationships/image" Target="../media/image16.png"/><Relationship Id="rId15" Type="http://schemas.openxmlformats.org/officeDocument/2006/relationships/image" Target="../media/image22.png"/><Relationship Id="rId23" Type="http://schemas.openxmlformats.org/officeDocument/2006/relationships/image" Target="../media/image27.png"/><Relationship Id="rId10" Type="http://schemas.microsoft.com/office/2007/relationships/hdphoto" Target="../media/hdphoto4.wdp"/><Relationship Id="rId19" Type="http://schemas.openxmlformats.org/officeDocument/2006/relationships/hyperlink" Target="https://www.google.co.jp/url?sa=i&amp;rct=j&amp;q=&amp;esrc=s&amp;source=images&amp;cd=&amp;cad=rja&amp;uact=8&amp;ved=0ahUKEwintdTg0pHOAhVJipQKHXFGBxYQjRwIBw&amp;url=https://www.mitutoyo.co.jp/products/gazoukogaku/auto.html&amp;bvm=bv.128153897,d.dGo&amp;psig=AFQjCNH1JaZTQTIQLcZImBgCc8YxJw4MfQ&amp;ust=1469640259801327" TargetMode="External"/><Relationship Id="rId4" Type="http://schemas.openxmlformats.org/officeDocument/2006/relationships/image" Target="../media/image15.jpeg"/><Relationship Id="rId9" Type="http://schemas.openxmlformats.org/officeDocument/2006/relationships/image" Target="../media/image18.png"/><Relationship Id="rId14" Type="http://schemas.openxmlformats.org/officeDocument/2006/relationships/image" Target="../media/image21.jpeg"/><Relationship Id="rId22" Type="http://schemas.microsoft.com/office/2007/relationships/hdphoto" Target="../media/hdphoto7.wdp"/></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42.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jp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png"/></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jpeg"/><Relationship Id="rId2" Type="http://schemas.openxmlformats.org/officeDocument/2006/relationships/chart" Target="../charts/chart24.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hyperlink" Target="//upload.wikimedia.org/wikipedia/commons/a/a8/TRI-Osaka.jpg"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62.jpeg"/><Relationship Id="rId4" Type="http://schemas.openxmlformats.org/officeDocument/2006/relationships/image" Target="../media/image61.jpe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67.png"/><Relationship Id="rId1" Type="http://schemas.openxmlformats.org/officeDocument/2006/relationships/slideLayout" Target="../slideLayouts/slideLayout7.xml"/><Relationship Id="rId5" Type="http://schemas.openxmlformats.org/officeDocument/2006/relationships/chart" Target="../charts/chart26.xml"/><Relationship Id="rId4" Type="http://schemas.openxmlformats.org/officeDocument/2006/relationships/image" Target="../media/image68.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97453" y="1464930"/>
            <a:ext cx="9092051" cy="2031325"/>
          </a:xfrm>
          <a:prstGeom prst="rect">
            <a:avLst/>
          </a:prstGeom>
          <a:noFill/>
        </p:spPr>
        <p:txBody>
          <a:bodyPr wrap="square" rtlCol="0">
            <a:spAutoFit/>
          </a:bodyPr>
          <a:lstStyle/>
          <a:p>
            <a:pPr algn="ctr"/>
            <a:endParaRPr lang="en-US" altLang="ja-JP" sz="36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「スーパー公設試</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」の設立について</a:t>
            </a:r>
            <a:endParaRPr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smtClean="0">
                <a:latin typeface="Meiryo UI" panose="020B0604030504040204" pitchFamily="50" charset="-128"/>
                <a:ea typeface="Meiryo UI" panose="020B0604030504040204" pitchFamily="50" charset="-128"/>
                <a:cs typeface="Meiryo UI" panose="020B0604030504040204" pitchFamily="50" charset="-128"/>
              </a:rPr>
              <a:t>－ 府立</a:t>
            </a: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産業技術総合</a:t>
            </a:r>
            <a:r>
              <a:rPr lang="ja-JP" altLang="en-US" sz="2600" b="1" dirty="0" smtClean="0">
                <a:latin typeface="Meiryo UI" panose="020B0604030504040204" pitchFamily="50" charset="-128"/>
                <a:ea typeface="Meiryo UI" panose="020B0604030504040204" pitchFamily="50" charset="-128"/>
                <a:cs typeface="Meiryo UI" panose="020B0604030504040204" pitchFamily="50" charset="-128"/>
              </a:rPr>
              <a:t>研究所と市立</a:t>
            </a: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工業研究所の</a:t>
            </a:r>
            <a:r>
              <a:rPr lang="ja-JP" altLang="en-US" sz="2600" b="1" dirty="0" smtClean="0">
                <a:latin typeface="Meiryo UI" panose="020B0604030504040204" pitchFamily="50" charset="-128"/>
                <a:ea typeface="Meiryo UI" panose="020B0604030504040204" pitchFamily="50" charset="-128"/>
                <a:cs typeface="Meiryo UI" panose="020B0604030504040204" pitchFamily="50" charset="-128"/>
              </a:rPr>
              <a:t>統合 －</a:t>
            </a:r>
            <a:endParaRPr lang="en-US" altLang="ja-JP" sz="26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検討結果の報告</a:t>
            </a:r>
            <a:endParaRPr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1009896" y="4334619"/>
            <a:ext cx="7777975" cy="1585049"/>
          </a:xfrm>
          <a:prstGeom prst="rect">
            <a:avLst/>
          </a:prstGeom>
          <a:noFill/>
        </p:spPr>
        <p:txBody>
          <a:bodyPr wrap="square" rtlCol="0">
            <a:spAutoFit/>
          </a:bodyPr>
          <a:lstStyle/>
          <a:p>
            <a:pPr algn="ctr">
              <a:spcAft>
                <a:spcPts val="600"/>
              </a:spcAft>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産業</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技術研究所</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仮称</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設計</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タスクフォース</a:t>
            </a:r>
            <a:endPar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　　　　　　　　　　　　　　　　　大阪府立産業技術総合研究所</a:t>
            </a:r>
            <a:endParaRPr lang="en-US" altLang="ja-JP" sz="17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　　　　　　　　　　　　　　　　　大阪市立工業研究所</a:t>
            </a:r>
            <a:endParaRPr lang="en-US" altLang="ja-JP" sz="17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　　　　　　　　　　　　　　　　　大阪府 商工労働部</a:t>
            </a:r>
            <a:endParaRPr lang="en-US" altLang="ja-JP" sz="17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　　　　　　　　　　　　　　　　　大阪市 経済戦略局</a:t>
            </a:r>
            <a:endParaRPr kumimoji="1" lang="en-US" altLang="ja-JP" sz="17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大かっこ 3"/>
          <p:cNvSpPr/>
          <p:nvPr/>
        </p:nvSpPr>
        <p:spPr>
          <a:xfrm>
            <a:off x="3234333" y="4838700"/>
            <a:ext cx="3384376" cy="1032598"/>
          </a:xfrm>
          <a:prstGeom prst="bracketPair">
            <a:avLst>
              <a:gd name="adj" fmla="val 1135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p:cNvSpPr txBox="1">
            <a:spLocks noChangeArrowheads="1"/>
          </p:cNvSpPr>
          <p:nvPr/>
        </p:nvSpPr>
        <p:spPr bwMode="auto">
          <a:xfrm>
            <a:off x="6695256" y="121965"/>
            <a:ext cx="3108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800" dirty="0">
                <a:solidFill>
                  <a:srgbClr val="000000"/>
                </a:solidFill>
                <a:latin typeface="Meiryo UI" pitchFamily="50" charset="-128"/>
                <a:ea typeface="Meiryo UI" pitchFamily="50" charset="-128"/>
                <a:cs typeface="Meiryo UI" pitchFamily="50" charset="-128"/>
              </a:rPr>
              <a:t>Ｈ</a:t>
            </a:r>
            <a:r>
              <a:rPr lang="ja-JP" altLang="en-US" sz="1800" dirty="0" smtClean="0">
                <a:solidFill>
                  <a:srgbClr val="000000"/>
                </a:solidFill>
                <a:latin typeface="Meiryo UI" pitchFamily="50" charset="-128"/>
                <a:ea typeface="Meiryo UI" pitchFamily="50" charset="-128"/>
                <a:cs typeface="Meiryo UI" pitchFamily="50" charset="-128"/>
              </a:rPr>
              <a:t>２８．８．２２</a:t>
            </a:r>
            <a:endParaRPr lang="en-US" altLang="ja-JP" sz="1800" dirty="0">
              <a:solidFill>
                <a:srgbClr val="000000"/>
              </a:solidFill>
              <a:latin typeface="Meiryo UI" pitchFamily="50" charset="-128"/>
              <a:ea typeface="Meiryo UI" pitchFamily="50" charset="-128"/>
              <a:cs typeface="Meiryo UI" pitchFamily="50" charset="-128"/>
            </a:endParaRPr>
          </a:p>
          <a:p>
            <a:pPr eaLnBrk="1" hangingPunct="1">
              <a:spcBef>
                <a:spcPct val="0"/>
              </a:spcBef>
              <a:buFontTx/>
              <a:buNone/>
            </a:pPr>
            <a:r>
              <a:rPr lang="ja-JP" altLang="en-US" sz="1800" dirty="0" smtClean="0">
                <a:solidFill>
                  <a:srgbClr val="000000"/>
                </a:solidFill>
                <a:latin typeface="Meiryo UI" pitchFamily="50" charset="-128"/>
                <a:ea typeface="Meiryo UI" pitchFamily="50" charset="-128"/>
                <a:cs typeface="Meiryo UI" pitchFamily="50" charset="-128"/>
              </a:rPr>
              <a:t>第５回</a:t>
            </a:r>
            <a:r>
              <a:rPr lang="ja-JP" altLang="en-US" sz="1800" dirty="0">
                <a:solidFill>
                  <a:srgbClr val="000000"/>
                </a:solidFill>
                <a:latin typeface="Meiryo UI" pitchFamily="50" charset="-128"/>
                <a:ea typeface="Meiryo UI" pitchFamily="50" charset="-128"/>
                <a:cs typeface="Meiryo UI" pitchFamily="50" charset="-128"/>
              </a:rPr>
              <a:t>副首都推進本部会議</a:t>
            </a:r>
            <a:endParaRPr lang="en-US" altLang="ja-JP" sz="1800" dirty="0">
              <a:solidFill>
                <a:srgbClr val="000000"/>
              </a:solidFill>
              <a:latin typeface="Meiryo UI" pitchFamily="50" charset="-128"/>
              <a:ea typeface="Meiryo UI" pitchFamily="50" charset="-128"/>
              <a:cs typeface="Meiryo UI" pitchFamily="50" charset="-128"/>
            </a:endParaRPr>
          </a:p>
        </p:txBody>
      </p:sp>
      <p:sp>
        <p:nvSpPr>
          <p:cNvPr id="7" name="テキスト ボックス 5"/>
          <p:cNvSpPr txBox="1">
            <a:spLocks noChangeArrowheads="1"/>
          </p:cNvSpPr>
          <p:nvPr/>
        </p:nvSpPr>
        <p:spPr bwMode="auto">
          <a:xfrm>
            <a:off x="7773888" y="802943"/>
            <a:ext cx="1744662" cy="4619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dirty="0" smtClean="0">
                <a:solidFill>
                  <a:srgbClr val="000000"/>
                </a:solidFill>
                <a:latin typeface="Meiryo UI" pitchFamily="50" charset="-128"/>
                <a:ea typeface="Meiryo UI" pitchFamily="50" charset="-128"/>
                <a:cs typeface="Meiryo UI" pitchFamily="50" charset="-128"/>
              </a:rPr>
              <a:t>資料４</a:t>
            </a:r>
            <a:endParaRPr lang="en-US" altLang="ja-JP" sz="2400" dirty="0">
              <a:solidFill>
                <a:srgbClr val="000000"/>
              </a:solidFill>
              <a:latin typeface="Meiryo UI" pitchFamily="50" charset="-128"/>
              <a:ea typeface="Meiryo UI" pitchFamily="50" charset="-128"/>
              <a:cs typeface="Meiryo UI" pitchFamily="50" charset="-128"/>
            </a:endParaRPr>
          </a:p>
        </p:txBody>
      </p:sp>
      <p:sp>
        <p:nvSpPr>
          <p:cNvPr id="8" name="正方形/長方形 7"/>
          <p:cNvSpPr/>
          <p:nvPr/>
        </p:nvSpPr>
        <p:spPr>
          <a:xfrm>
            <a:off x="5893321" y="6470873"/>
            <a:ext cx="4012679" cy="400110"/>
          </a:xfrm>
          <a:prstGeom prst="rect">
            <a:avLst/>
          </a:prstGeom>
        </p:spPr>
        <p:txBody>
          <a:bodyPr wrap="square">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スーパー公設試</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統合</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法人が</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目指す公設試験研究機関</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大阪産業技術</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研究所</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仮称</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定款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案</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に記載の統合法人の名称</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61285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0722" y="138118"/>
            <a:ext cx="9875044" cy="338554"/>
          </a:xfrm>
          <a:prstGeom prst="rect">
            <a:avLst/>
          </a:prstGeom>
          <a:solidFill>
            <a:schemeClr val="tx2">
              <a:lumMod val="50000"/>
            </a:schemeClr>
          </a:solidFill>
          <a:ln>
            <a:noFill/>
          </a:ln>
          <a:effec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a:r>
              <a:rPr lang="ja-JP" altLang="en-US" sz="1600" b="1" dirty="0" smtClean="0">
                <a:solidFill>
                  <a:prstClr val="white"/>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「スーパー公設試」への進化</a:t>
            </a:r>
            <a:endParaRPr lang="ja-JP" altLang="ja-JP" sz="1600" dirty="0" smtClean="0">
              <a:solidFill>
                <a:prstClr val="white"/>
              </a:solidFill>
              <a:effectLst>
                <a:outerShdw blurRad="38100" dist="38100" dir="2700000" algn="tl">
                  <a:srgbClr val="000000">
                    <a:alpha val="43137"/>
                  </a:srgbClr>
                </a:outerShdw>
              </a:effectLst>
            </a:endParaRPr>
          </a:p>
        </p:txBody>
      </p:sp>
      <p:graphicFrame>
        <p:nvGraphicFramePr>
          <p:cNvPr id="6" name="表 5"/>
          <p:cNvGraphicFramePr>
            <a:graphicFrameLocks noGrp="1"/>
          </p:cNvGraphicFramePr>
          <p:nvPr>
            <p:extLst>
              <p:ext uri="{D42A27DB-BD31-4B8C-83A1-F6EECF244321}">
                <p14:modId xmlns:p14="http://schemas.microsoft.com/office/powerpoint/2010/main" val="3209623453"/>
              </p:ext>
            </p:extLst>
          </p:nvPr>
        </p:nvGraphicFramePr>
        <p:xfrm>
          <a:off x="272480" y="1196752"/>
          <a:ext cx="9283031" cy="5536002"/>
        </p:xfrm>
        <a:graphic>
          <a:graphicData uri="http://schemas.openxmlformats.org/drawingml/2006/table">
            <a:tbl>
              <a:tblPr firstRow="1" bandRow="1">
                <a:tableStyleId>{BC89EF96-8CEA-46FF-86C4-4CE0E7609802}</a:tableStyleId>
              </a:tblPr>
              <a:tblGrid>
                <a:gridCol w="504056"/>
                <a:gridCol w="2326321"/>
                <a:gridCol w="225637"/>
                <a:gridCol w="544386"/>
                <a:gridCol w="2460118"/>
                <a:gridCol w="258184"/>
                <a:gridCol w="522058"/>
                <a:gridCol w="2442271"/>
              </a:tblGrid>
              <a:tr h="280596">
                <a:tc gridSpan="2">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kumimoji="1" lang="ja-JP" altLang="en-US"/>
                    </a:p>
                  </a:txBody>
                  <a:tcPr/>
                </a:tc>
                <a:tc rowSpan="4">
                  <a:txBody>
                    <a:bodyPr/>
                    <a:lstStyle/>
                    <a:p>
                      <a:pPr algn="ct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6350" cap="flat" cmpd="sng" algn="ctr">
                      <a:solidFill>
                        <a:schemeClr val="tx1"/>
                      </a:solidFill>
                      <a:prstDash val="sysDot"/>
                      <a:round/>
                      <a:headEnd type="none" w="med" len="med"/>
                      <a:tailEnd type="none" w="med" len="med"/>
                    </a:lnL>
                    <a:lnR w="952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tcPr>
                </a:tc>
                <a:tc rowSpan="4" gridSpan="2">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tcPr>
                </a:tc>
                <a:tc rowSpan="4" hMerge="1">
                  <a:txBody>
                    <a:bodyPr/>
                    <a:lstStyle/>
                    <a:p>
                      <a:endParaRPr kumimoji="1" lang="ja-JP" altLang="en-US"/>
                    </a:p>
                  </a:txBody>
                  <a:tcPr/>
                </a:tc>
                <a:tc>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tcPr>
                </a:tc>
                <a:tc gridSpan="2">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0602">
                <a:tc gridSpan="2">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alpha val="20000"/>
                      </a:schemeClr>
                    </a:solidFill>
                  </a:tcPr>
                </a:tc>
                <a:tc h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gridSpan="2" vMerge="1">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3-C</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国際基準対応の推進</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r h="488734">
                <a:tc rowSpan="7" gridSpan="2">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alpha val="20000"/>
                      </a:schemeClr>
                    </a:solidFill>
                  </a:tcPr>
                </a:tc>
                <a:tc rowSpan="7" h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gridSpan="2" vMerge="1">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3-B</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産学官連携による</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オープンイノベーションの推進</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r h="432048">
                <a:tc gridSpan="2" vMerge="1">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gridSpan="2" vMerge="1">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3-A</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技術力の結集による</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成長分野の研究開発</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r h="196417">
                <a:tc gridSpan="2" vMerge="1">
                  <a:txBody>
                    <a:bodyPr/>
                    <a:lstStyle/>
                    <a:p>
                      <a:endParaRPr kumimoji="1" lang="ja-JP" altLang="en-US"/>
                    </a:p>
                  </a:txBody>
                  <a:tcPr/>
                </a:tc>
                <a:tc hMerge="1" vMerge="1">
                  <a:txBody>
                    <a:bodyPr/>
                    <a:lstStyle/>
                    <a:p>
                      <a:endParaRPr kumimoji="1" lang="ja-JP" altLang="en-US"/>
                    </a:p>
                  </a:txBody>
                  <a:tcPr/>
                </a:tc>
                <a:tc>
                  <a:txBody>
                    <a:bodyPr/>
                    <a:lstStyle/>
                    <a:p>
                      <a:pPr algn="ct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3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9525" cap="flat" cmpd="sng" algn="ctr">
                      <a:solidFill>
                        <a:schemeClr val="tx1"/>
                      </a:solidFill>
                      <a:prstDash val="sysDash"/>
                      <a:round/>
                      <a:headEnd type="none" w="med" len="med"/>
                      <a:tailEnd type="none" w="med" len="med"/>
                    </a:lnL>
                    <a:lnR w="12700" cap="flat" cmpd="sng" algn="ctr">
                      <a:noFill/>
                      <a:prstDash val="sysDot"/>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3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noFill/>
                      <a:prstDash val="sysDot"/>
                      <a:round/>
                      <a:headEnd type="none" w="med" len="med"/>
                      <a:tailEnd type="none" w="med" len="med"/>
                    </a:lnL>
                    <a:lnR w="9525" cap="flat" cmpd="sng" algn="ctr">
                      <a:solidFill>
                        <a:schemeClr val="tx1"/>
                      </a:solidFill>
                      <a:prstDash val="sysDash"/>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3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3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12700" cap="flat" cmpd="sng" algn="ctr">
                      <a:noFill/>
                      <a:prstDash val="sys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3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no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77013">
                <a:tc gridSpan="2" vMerge="1">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2-D</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顧客ビッグデータを</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活用した企業支援</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2-D</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顧客ビッグデータを</a:t>
                      </a:r>
                      <a:endPar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活用した企業支援</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420894">
                <a:tc gridSpan="2" vMerge="1">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2-C</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研究開発から製造までの</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一気通貫の支援</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2-C</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kumimoji="1" lang="ja-JP" altLang="en-US" sz="1000" b="0" dirty="0" smtClean="0">
                          <a:latin typeface="Meiryo UI" panose="020B0604030504040204" pitchFamily="50" charset="-128"/>
                          <a:ea typeface="Meiryo UI" panose="020B0604030504040204" pitchFamily="50" charset="-128"/>
                          <a:cs typeface="Meiryo UI" panose="020B0604030504040204" pitchFamily="50" charset="-128"/>
                        </a:rPr>
                        <a:t>研究開発から製造までの</a:t>
                      </a:r>
                      <a:endPar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一気通貫の支援</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280596">
                <a:tc gridSpan="2" vMerge="1">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2-B</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利用サービスのワンストップ化</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2-B</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利用サービスのワンストップ化</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280596">
                <a:tc gridSpan="2" vMerge="1">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2-A</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管理部門の効率化</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2-A</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管理部門の効率化</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126268">
                <a:tc>
                  <a:txBody>
                    <a:bodyPr/>
                    <a:lstStyle/>
                    <a:p>
                      <a:pPr algn="ctr"/>
                      <a:endParaRPr kumimoji="1" lang="ja-JP" altLang="en-US" sz="3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9525" cap="flat" cmpd="sng" algn="ctr">
                      <a:solidFill>
                        <a:schemeClr val="tx1"/>
                      </a:solidFill>
                      <a:prstDash val="sysDash"/>
                      <a:round/>
                      <a:headEnd type="none" w="med" len="med"/>
                      <a:tailEnd type="none" w="med" len="med"/>
                    </a:lnL>
                    <a:lnR w="12700" cap="flat" cmpd="sng" algn="ctr">
                      <a:noFill/>
                      <a:prstDash val="sysDot"/>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a:endParaRPr kumimoji="1" lang="ja-JP" altLang="en-US" sz="3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noFill/>
                      <a:prstDash val="sysDot"/>
                      <a:round/>
                      <a:headEnd type="none" w="med" len="med"/>
                      <a:tailEnd type="none" w="med" len="med"/>
                    </a:lnL>
                    <a:lnR w="9525" cap="flat" cmpd="sng" algn="ctr">
                      <a:solidFill>
                        <a:schemeClr val="tx1"/>
                      </a:solidFill>
                      <a:prstDash val="sysDash"/>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a:endParaRPr kumimoji="1" lang="ja-JP" altLang="en-US" sz="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a:endParaRPr kumimoji="1" lang="ja-JP" altLang="en-US" sz="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12700" cap="flat" cmpd="sng" algn="ctr">
                      <a:noFill/>
                      <a:prstDash val="sys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endParaRPr kumimoji="1" lang="ja-JP" altLang="en-US" sz="3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no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a:endParaRPr kumimoji="1" lang="ja-JP" altLang="en-US" sz="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a:endParaRPr kumimoji="1" lang="ja-JP" altLang="en-US" sz="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12700" cap="flat" cmpd="sng" algn="ctr">
                      <a:noFill/>
                      <a:prstDash val="sys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3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no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0596">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1-F</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 材 育 成</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1-F</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人 材 育 成</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1-F</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人 材 育 成</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0596">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1-E</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自 主 研 究</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1-E</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自 主 研 究</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1-E</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自 主 研 究</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0596">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1-D</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受 託 研 究</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1-D</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受 託 研 究</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1-D</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受 託 研 究</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0596">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1-C</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機 器 貸 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1-C</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機 器 貸 出</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1-C</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機 器 貸 出</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0596">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1-B</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依 頼 試 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1-B</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依 頼 試 験</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1-B</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依 頼 試 験</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0596">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1-A</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技 術 相 談</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1-A</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技 術 相 談</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rPr>
                        <a:t>1-A</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技 術 相 談</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3411835624"/>
              </p:ext>
            </p:extLst>
          </p:nvPr>
        </p:nvGraphicFramePr>
        <p:xfrm>
          <a:off x="267723" y="638175"/>
          <a:ext cx="9297758" cy="518160"/>
        </p:xfrm>
        <a:graphic>
          <a:graphicData uri="http://schemas.openxmlformats.org/drawingml/2006/table">
            <a:tbl>
              <a:tblPr firstRow="1" bandRow="1">
                <a:tableStyleId>{5C22544A-7EE6-4342-B048-85BDC9FD1C3A}</a:tableStyleId>
              </a:tblPr>
              <a:tblGrid>
                <a:gridCol w="3106508"/>
                <a:gridCol w="3095625"/>
                <a:gridCol w="3095625"/>
              </a:tblGrid>
              <a:tr h="409575">
                <a:tc>
                  <a:txBody>
                    <a:bodyPr/>
                    <a:lstStyle/>
                    <a:p>
                      <a:pPr algn="ctr"/>
                      <a:r>
                        <a:rPr kumimoji="1"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これまで</a:t>
                      </a:r>
                      <a:endParaRPr kumimoji="1" lang="en-US" altLang="ja-JP"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実施してきたこと</a:t>
                      </a:r>
                      <a:endParaRPr kumimoji="1"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solidFill>
                      <a:srgbClr val="377BCD"/>
                    </a:solidFill>
                  </a:tcPr>
                </a:tc>
                <a:tc>
                  <a:txBody>
                    <a:bodyPr/>
                    <a:lstStyle/>
                    <a:p>
                      <a:pPr algn="ctr"/>
                      <a:r>
                        <a:rPr kumimoji="1"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統合によってできること</a:t>
                      </a:r>
                      <a:endParaRPr kumimoji="1"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solidFill>
                      <a:srgbClr val="377BCD"/>
                    </a:solidFill>
                  </a:tcPr>
                </a:tc>
                <a:tc>
                  <a:txBody>
                    <a:bodyPr/>
                    <a:lstStyle/>
                    <a:p>
                      <a:pPr algn="ctr"/>
                      <a:r>
                        <a:rPr kumimoji="1"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「スーパー公設試」</a:t>
                      </a:r>
                      <a:endParaRPr kumimoji="1" lang="en-US" altLang="ja-JP"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としてできること</a:t>
                      </a:r>
                      <a:endParaRPr kumimoji="1"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solidFill>
                      <a:srgbClr val="377BCD"/>
                    </a:solidFill>
                  </a:tcPr>
                </a:tc>
              </a:tr>
            </a:tbl>
          </a:graphicData>
        </a:graphic>
      </p:graphicFrame>
      <p:grpSp>
        <p:nvGrpSpPr>
          <p:cNvPr id="17" name="グループ化 16"/>
          <p:cNvGrpSpPr/>
          <p:nvPr/>
        </p:nvGrpSpPr>
        <p:grpSpPr>
          <a:xfrm>
            <a:off x="350495" y="692696"/>
            <a:ext cx="6630737" cy="360040"/>
            <a:chOff x="323528" y="908720"/>
            <a:chExt cx="6120680" cy="360040"/>
          </a:xfrm>
        </p:grpSpPr>
        <p:sp>
          <p:nvSpPr>
            <p:cNvPr id="11" name="右矢印 10"/>
            <p:cNvSpPr/>
            <p:nvPr/>
          </p:nvSpPr>
          <p:spPr>
            <a:xfrm>
              <a:off x="2699792" y="908720"/>
              <a:ext cx="504056" cy="36004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右矢印 11"/>
            <p:cNvSpPr/>
            <p:nvPr/>
          </p:nvSpPr>
          <p:spPr>
            <a:xfrm>
              <a:off x="5524500" y="908720"/>
              <a:ext cx="487660" cy="36004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角丸四角形 12"/>
            <p:cNvSpPr/>
            <p:nvPr/>
          </p:nvSpPr>
          <p:spPr>
            <a:xfrm>
              <a:off x="323528" y="908720"/>
              <a:ext cx="360040" cy="360040"/>
            </a:xfrm>
            <a:prstGeom prst="roundRect">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3275856" y="908720"/>
              <a:ext cx="360040" cy="360040"/>
            </a:xfrm>
            <a:prstGeom prst="roundRect">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6084168" y="908720"/>
              <a:ext cx="360040" cy="360040"/>
            </a:xfrm>
            <a:prstGeom prst="roundRect">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8" name="ホームベース 17"/>
          <p:cNvSpPr/>
          <p:nvPr/>
        </p:nvSpPr>
        <p:spPr>
          <a:xfrm>
            <a:off x="3134482" y="5511949"/>
            <a:ext cx="156017" cy="504056"/>
          </a:xfrm>
          <a:prstGeom prst="homePlate">
            <a:avLst>
              <a:gd name="adj" fmla="val 10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ホームベース 18"/>
          <p:cNvSpPr/>
          <p:nvPr/>
        </p:nvSpPr>
        <p:spPr>
          <a:xfrm>
            <a:off x="6393892" y="5476478"/>
            <a:ext cx="156017" cy="504056"/>
          </a:xfrm>
          <a:prstGeom prst="homePlate">
            <a:avLst>
              <a:gd name="adj" fmla="val 10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0" name="ホームベース 19"/>
          <p:cNvSpPr/>
          <p:nvPr/>
        </p:nvSpPr>
        <p:spPr>
          <a:xfrm>
            <a:off x="6405527" y="3692674"/>
            <a:ext cx="156017" cy="504056"/>
          </a:xfrm>
          <a:prstGeom prst="homePlate">
            <a:avLst>
              <a:gd name="adj" fmla="val 10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26" name="グループ化 25"/>
          <p:cNvGrpSpPr/>
          <p:nvPr/>
        </p:nvGrpSpPr>
        <p:grpSpPr>
          <a:xfrm>
            <a:off x="350489" y="2802292"/>
            <a:ext cx="2600674" cy="1788765"/>
            <a:chOff x="323528" y="2800350"/>
            <a:chExt cx="2400622" cy="1788765"/>
          </a:xfrm>
        </p:grpSpPr>
        <p:cxnSp>
          <p:nvCxnSpPr>
            <p:cNvPr id="27" name="直線コネクタ 26"/>
            <p:cNvCxnSpPr/>
            <p:nvPr/>
          </p:nvCxnSpPr>
          <p:spPr>
            <a:xfrm>
              <a:off x="323528" y="4581128"/>
              <a:ext cx="2400622" cy="7987"/>
            </a:xfrm>
            <a:prstGeom prst="line">
              <a:avLst/>
            </a:prstGeom>
            <a:ln w="76200">
              <a:solidFill>
                <a:srgbClr val="F68426">
                  <a:alpha val="80000"/>
                </a:srgbClr>
              </a:solidFill>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V="1">
              <a:off x="2699792" y="2800350"/>
              <a:ext cx="5308" cy="1780778"/>
            </a:xfrm>
            <a:prstGeom prst="straightConnector1">
              <a:avLst/>
            </a:prstGeom>
            <a:ln w="76200">
              <a:solidFill>
                <a:srgbClr val="F68426">
                  <a:alpha val="80000"/>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9" name="グループ化 28"/>
          <p:cNvGrpSpPr/>
          <p:nvPr/>
        </p:nvGrpSpPr>
        <p:grpSpPr>
          <a:xfrm>
            <a:off x="3222027" y="1268760"/>
            <a:ext cx="2969247" cy="1683990"/>
            <a:chOff x="464491" y="2800350"/>
            <a:chExt cx="2261475" cy="1789264"/>
          </a:xfrm>
        </p:grpSpPr>
        <p:cxnSp>
          <p:nvCxnSpPr>
            <p:cNvPr id="30" name="直線コネクタ 29"/>
            <p:cNvCxnSpPr/>
            <p:nvPr/>
          </p:nvCxnSpPr>
          <p:spPr>
            <a:xfrm>
              <a:off x="464491" y="4581128"/>
              <a:ext cx="2261475" cy="8486"/>
            </a:xfrm>
            <a:prstGeom prst="line">
              <a:avLst/>
            </a:prstGeom>
            <a:ln w="76200">
              <a:solidFill>
                <a:srgbClr val="F68426">
                  <a:alpha val="80000"/>
                </a:srgbClr>
              </a:solidFill>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flipV="1">
              <a:off x="2699792" y="2800350"/>
              <a:ext cx="5308" cy="1780778"/>
            </a:xfrm>
            <a:prstGeom prst="straightConnector1">
              <a:avLst/>
            </a:prstGeom>
            <a:ln w="76200">
              <a:solidFill>
                <a:srgbClr val="F68426">
                  <a:alpha val="80000"/>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33" name="直線矢印コネクタ 32"/>
          <p:cNvCxnSpPr/>
          <p:nvPr/>
        </p:nvCxnSpPr>
        <p:spPr>
          <a:xfrm flipV="1">
            <a:off x="6511154" y="1302711"/>
            <a:ext cx="3048573" cy="2257"/>
          </a:xfrm>
          <a:prstGeom prst="straightConnector1">
            <a:avLst/>
          </a:prstGeom>
          <a:ln w="76200">
            <a:solidFill>
              <a:srgbClr val="F68426">
                <a:alpha val="80000"/>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スライド番号プレースホルダー 2"/>
          <p:cNvSpPr>
            <a:spLocks noGrp="1"/>
          </p:cNvSpPr>
          <p:nvPr>
            <p:ph type="sldNum" sz="quarter" idx="12"/>
          </p:nvPr>
        </p:nvSpPr>
        <p:spPr>
          <a:xfrm>
            <a:off x="7610152" y="6520259"/>
            <a:ext cx="2311400" cy="365125"/>
          </a:xfrm>
        </p:spPr>
        <p:txBody>
          <a:bodyPr/>
          <a:lstStyle/>
          <a:p>
            <a:r>
              <a:rPr kumimoji="1" lang="en-US" altLang="ja-JP" sz="1400" b="1"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7</a:t>
            </a:r>
            <a:endParaRPr kumimoji="1" lang="ja-JP" altLang="en-US" sz="1400" b="1"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65186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12640" y="2060848"/>
            <a:ext cx="6480720" cy="1938992"/>
          </a:xfrm>
          <a:prstGeom prst="rect">
            <a:avLst/>
          </a:prstGeom>
          <a:noFill/>
        </p:spPr>
        <p:txBody>
          <a:bodyPr wrap="square" rtlCol="0">
            <a:spAutoFit/>
          </a:bodyPr>
          <a:lstStyle/>
          <a:p>
            <a:pPr algn="ctr"/>
            <a:r>
              <a:rPr kumimoji="1" lang="ja-JP" altLang="en-US" sz="4000" dirty="0" smtClean="0">
                <a:latin typeface="Meiryo UI" panose="020B0604030504040204" pitchFamily="50" charset="-128"/>
                <a:ea typeface="Meiryo UI" panose="020B0604030504040204" pitchFamily="50" charset="-128"/>
                <a:cs typeface="Meiryo UI" panose="020B0604030504040204" pitchFamily="50" charset="-128"/>
              </a:rPr>
              <a:t>第１章</a:t>
            </a:r>
            <a:endParaRPr kumimoji="1" lang="en-US" altLang="ja-JP" sz="4000"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40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4000" dirty="0">
                <a:latin typeface="Meiryo UI" panose="020B0604030504040204" pitchFamily="50" charset="-128"/>
                <a:ea typeface="Meiryo UI" panose="020B0604030504040204" pitchFamily="50" charset="-128"/>
                <a:cs typeface="Meiryo UI" panose="020B0604030504040204" pitchFamily="50" charset="-128"/>
              </a:rPr>
              <a:t>府市</a:t>
            </a:r>
            <a:r>
              <a:rPr lang="ja-JP" altLang="en-US" sz="4000" dirty="0" smtClean="0">
                <a:latin typeface="Meiryo UI" panose="020B0604030504040204" pitchFamily="50" charset="-128"/>
                <a:ea typeface="Meiryo UI" panose="020B0604030504040204" pitchFamily="50" charset="-128"/>
                <a:cs typeface="Meiryo UI" panose="020B0604030504040204" pitchFamily="50" charset="-128"/>
              </a:rPr>
              <a:t>の公設試の現状と実績</a:t>
            </a:r>
            <a:endParaRPr kumimoji="1" lang="ja-JP" altLang="en-US" sz="4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a:xfrm>
            <a:off x="7610152" y="6520259"/>
            <a:ext cx="2311400" cy="365125"/>
          </a:xfrm>
        </p:spPr>
        <p:txBody>
          <a:bodyPr/>
          <a:lstStyle/>
          <a:p>
            <a:r>
              <a:rPr kumimoji="1" lang="en-US" altLang="ja-JP" sz="1400" b="1"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8</a:t>
            </a:r>
            <a:endParaRPr kumimoji="1" lang="ja-JP" altLang="en-US" sz="1400" b="1"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30642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5477" y="203685"/>
            <a:ext cx="9900001" cy="338554"/>
          </a:xfrm>
          <a:prstGeom prst="rect">
            <a:avLst/>
          </a:prstGeom>
          <a:solidFill>
            <a:schemeClr val="tx2">
              <a:lumMod val="50000"/>
            </a:schemeClr>
          </a:solidFill>
          <a:ln>
            <a:noFill/>
          </a:ln>
          <a:effec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a:r>
              <a:rPr lang="ja-JP" altLang="en-US" sz="1600" b="1" dirty="0" smtClean="0">
                <a:solidFill>
                  <a:prstClr val="white"/>
                </a:solidFill>
                <a:latin typeface="Meiryo UI" pitchFamily="50" charset="-128"/>
                <a:ea typeface="Meiryo UI" pitchFamily="50" charset="-128"/>
                <a:cs typeface="Meiryo UI" pitchFamily="50" charset="-128"/>
              </a:rPr>
              <a:t>府市の公設試の現状と実績</a:t>
            </a:r>
            <a:endParaRPr lang="ja-JP" altLang="ja-JP" sz="1600" dirty="0" smtClean="0">
              <a:solidFill>
                <a:prstClr val="white"/>
              </a:solidFill>
            </a:endParaRPr>
          </a:p>
        </p:txBody>
      </p:sp>
      <p:sp>
        <p:nvSpPr>
          <p:cNvPr id="6" name="正方形/長方形 5"/>
          <p:cNvSpPr/>
          <p:nvPr/>
        </p:nvSpPr>
        <p:spPr>
          <a:xfrm>
            <a:off x="506506" y="1057276"/>
            <a:ext cx="8892988" cy="5295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gn="just">
              <a:lnSpc>
                <a:spcPts val="2400"/>
              </a:lnSpc>
              <a:buFont typeface="Arial" panose="020B0604020202020204" pitchFamily="34" charset="0"/>
              <a:buChar char="•"/>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産技研は、昭和</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年に大阪市西区に大阪府工業奨励館として創設されて以来</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87</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年の歴史を有し、また、市工研は、</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2400"/>
              </a:lnSpc>
            </a:pP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大正</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年に市立工業学校内に創設されて以来</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年の歴史を有する。</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400"/>
              </a:lnSpc>
              <a:buFont typeface="Arial" panose="020B0604020202020204" pitchFamily="34" charset="0"/>
              <a:buChar cha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400"/>
              </a:lnSpc>
              <a:buFont typeface="Arial" panose="020B0604020202020204" pitchFamily="34" charset="0"/>
              <a:buChar char="•"/>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技研は機械・加工、金属、電気・電子等の分野を中心に製品開発支援や製造支援に強みを有し</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、市工研は</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化学</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2400"/>
              </a:lnSpc>
            </a:pP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高分子</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、バイオ・食品、ナノ材料等の分野を中心に研究開発支援や製品開発支援</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に強み</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を有しており、全国</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トップクラス</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2400"/>
              </a:lnSpc>
            </a:pP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実績をあげるなど</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、それぞれ高く評価されてきた。</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400"/>
              </a:lnSpc>
              <a:buFont typeface="Arial" panose="020B0604020202020204" pitchFamily="34" charset="0"/>
              <a:buChar cha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400"/>
              </a:lnSpc>
              <a:buFont typeface="Arial" panose="020B0604020202020204" pitchFamily="34" charset="0"/>
              <a:buChar char="•"/>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両研究所ともに、学位（博士号）の取得者割合が東京都立産業技術研究センターをはじめ他の公設試よりも高く、</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2400"/>
              </a:lnSpc>
            </a:pP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論文発表件数もトップクラスである。また、研究員一人当たりの特許保有件数も全公設試の中で</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位、</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位を占めており、</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2400"/>
              </a:lnSpc>
            </a:pP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人材や研究開発力といった潜在能力が際立って高い。</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400"/>
              </a:lnSpc>
              <a:buFont typeface="Arial" panose="020B0604020202020204" pitchFamily="34" charset="0"/>
              <a:buChar cha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400"/>
              </a:lnSpc>
              <a:buFont typeface="Arial" panose="020B0604020202020204" pitchFamily="34" charset="0"/>
              <a:buChar char="•"/>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また、産技研は、研究員一人当たりの技術相談件数が東京都立産業技術研究センターと比肩しており、市工研は、</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2400"/>
              </a:lnSpc>
            </a:pP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研究員一人当たりの受託研究収入が他の公設試を圧倒しているなど、技術支援力においても全国トップクラスである。</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400"/>
              </a:lnSpc>
              <a:buFont typeface="Arial" panose="020B0604020202020204" pitchFamily="34" charset="0"/>
              <a:buChar cha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400"/>
              </a:lnSpc>
              <a:buFont typeface="Arial" panose="020B0604020202020204" pitchFamily="34" charset="0"/>
              <a:buChar char="•"/>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産技研は平成</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月に、市工研は平成</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月に地方独立行政法人に移行したが、地方独立行政法人法の</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2400"/>
              </a:lnSpc>
            </a:pP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趣旨を活かし、自律的な組織運営のもと、支援実績を伸ばし、企業振興に貢献</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ている。</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9</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99550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09387"/>
            <a:ext cx="9884229" cy="360000"/>
          </a:xfrm>
          <a:solidFill>
            <a:schemeClr val="tx2">
              <a:lumMod val="50000"/>
            </a:schemeClr>
          </a:solidFill>
        </p:spPr>
        <p:txBody>
          <a:bodyPr>
            <a:normAutofit/>
          </a:bodyPr>
          <a:lstStyle/>
          <a:p>
            <a:r>
              <a:rPr kumimoji="1"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両研究所の強み</a:t>
            </a:r>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1161827" y="1655440"/>
            <a:ext cx="184731" cy="369332"/>
          </a:xfrm>
          <a:prstGeom prst="rect">
            <a:avLst/>
          </a:prstGeom>
          <a:noFill/>
        </p:spPr>
        <p:txBody>
          <a:bodyPr wrap="none" rtlCol="0">
            <a:spAutoFit/>
          </a:bodyPr>
          <a:lstStyle/>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25"/>
          <p:cNvSpPr txBox="1">
            <a:spLocks noChangeArrowheads="1"/>
          </p:cNvSpPr>
          <p:nvPr/>
        </p:nvSpPr>
        <p:spPr bwMode="auto">
          <a:xfrm>
            <a:off x="5385048" y="6480120"/>
            <a:ext cx="34980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年度公設試現況調査より</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2" name="グループ化 11"/>
          <p:cNvGrpSpPr/>
          <p:nvPr/>
        </p:nvGrpSpPr>
        <p:grpSpPr>
          <a:xfrm>
            <a:off x="101417" y="822339"/>
            <a:ext cx="9318691" cy="806509"/>
            <a:chOff x="157163" y="764943"/>
            <a:chExt cx="8601869" cy="806509"/>
          </a:xfrm>
        </p:grpSpPr>
        <p:sp>
          <p:nvSpPr>
            <p:cNvPr id="13" name="テキスト ボックス 25"/>
            <p:cNvSpPr txBox="1">
              <a:spLocks noChangeArrowheads="1"/>
            </p:cNvSpPr>
            <p:nvPr/>
          </p:nvSpPr>
          <p:spPr bwMode="auto">
            <a:xfrm>
              <a:off x="157163" y="764943"/>
              <a:ext cx="7112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600" b="1" dirty="0" smtClean="0">
                  <a:solidFill>
                    <a:prstClr val="black"/>
                  </a:solidFill>
                  <a:latin typeface="Meiryo UI" pitchFamily="50" charset="-128"/>
                  <a:ea typeface="Meiryo UI" pitchFamily="50" charset="-128"/>
                  <a:cs typeface="Meiryo UI" pitchFamily="50" charset="-128"/>
                </a:rPr>
                <a:t>■職員一人当たりの年間技術相談件数（来所、電話、メール）</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14" name="Text Box 31"/>
            <p:cNvSpPr txBox="1">
              <a:spLocks noChangeArrowheads="1"/>
            </p:cNvSpPr>
            <p:nvPr/>
          </p:nvSpPr>
          <p:spPr bwMode="auto">
            <a:xfrm>
              <a:off x="384969" y="1196991"/>
              <a:ext cx="8374063" cy="374461"/>
            </a:xfrm>
            <a:prstGeom prst="rect">
              <a:avLst/>
            </a:prstGeom>
            <a:noFill/>
            <a:ln w="9525">
              <a:solidFill>
                <a:srgbClr val="0000FF"/>
              </a:solidFill>
              <a:miter lim="800000"/>
              <a:headEnd/>
              <a:tailEnd/>
            </a:ln>
            <a:effectLst>
              <a:prstShdw prst="shdw17" dist="17961" dir="2700000">
                <a:srgbClr val="000099"/>
              </a:prstShdw>
            </a:effectLst>
            <a:extLst>
              <a:ext uri="{909E8E84-426E-40DD-AFC4-6F175D3DCCD1}">
                <a14:hiddenFill xmlns:a14="http://schemas.microsoft.com/office/drawing/2010/main">
                  <a:solidFill>
                    <a:schemeClr val="accent1"/>
                  </a:solidFill>
                </a14:hiddenFill>
              </a:ext>
            </a:extLst>
          </p:spPr>
          <p:txBody>
            <a:bodyPr wrap="square"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2200"/>
                </a:lnSpc>
                <a:defRPr/>
              </a:pPr>
              <a:r>
                <a:rPr lang="ja-JP" altLang="en-US" sz="1400" b="1" spc="30" dirty="0" smtClean="0">
                  <a:solidFill>
                    <a:prstClr val="black"/>
                  </a:solidFill>
                  <a:latin typeface="Meiryo UI" pitchFamily="50" charset="-128"/>
                  <a:ea typeface="Meiryo UI" pitchFamily="50" charset="-128"/>
                  <a:cs typeface="Meiryo UI" pitchFamily="50" charset="-128"/>
                </a:rPr>
                <a:t>○ 産技研の一人当たりの年間技術相談件数は東京都とほぼ同じ。</a:t>
              </a:r>
              <a:endParaRPr lang="en-US" altLang="ja-JP" sz="1400" b="1" spc="30" dirty="0" smtClean="0">
                <a:solidFill>
                  <a:prstClr val="black"/>
                </a:solidFill>
                <a:latin typeface="Meiryo UI" pitchFamily="50" charset="-128"/>
                <a:ea typeface="Meiryo UI" pitchFamily="50" charset="-128"/>
                <a:cs typeface="Meiryo UI" pitchFamily="50" charset="-128"/>
              </a:endParaRPr>
            </a:p>
          </p:txBody>
        </p:sp>
      </p:grpSp>
      <p:sp>
        <p:nvSpPr>
          <p:cNvPr id="15" name="円/楕円 14"/>
          <p:cNvSpPr/>
          <p:nvPr/>
        </p:nvSpPr>
        <p:spPr>
          <a:xfrm>
            <a:off x="616535" y="2449511"/>
            <a:ext cx="808074" cy="33140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6" name="円/楕円 15"/>
          <p:cNvSpPr/>
          <p:nvPr/>
        </p:nvSpPr>
        <p:spPr>
          <a:xfrm>
            <a:off x="632520" y="4609815"/>
            <a:ext cx="808074" cy="33140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7" name="タイトル 1"/>
          <p:cNvSpPr txBox="1">
            <a:spLocks/>
          </p:cNvSpPr>
          <p:nvPr/>
        </p:nvSpPr>
        <p:spPr>
          <a:xfrm>
            <a:off x="8307373" y="260648"/>
            <a:ext cx="1565226" cy="288032"/>
          </a:xfrm>
          <a:prstGeom prst="rect">
            <a:avLst/>
          </a:prstGeom>
          <a:solidFill>
            <a:schemeClr val="tx2">
              <a:lumMod val="50000"/>
            </a:schemeClr>
          </a:solidFill>
        </p:spPr>
        <p:txBody>
          <a:bodyPr vert="horz" lIns="91440" tIns="0" rIns="91440" bIns="3600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スライド番号プレースホルダー 2"/>
          <p:cNvSpPr>
            <a:spLocks noGrp="1"/>
          </p:cNvSpPr>
          <p:nvPr>
            <p:ph type="sldNum" sz="quarter" idx="12"/>
          </p:nvPr>
        </p:nvSpPr>
        <p:spPr>
          <a:xfrm>
            <a:off x="7610152" y="6520259"/>
            <a:ext cx="2311400" cy="365125"/>
          </a:xfrm>
        </p:spPr>
        <p:txBody>
          <a:bodyPr/>
          <a:lstStyle/>
          <a:p>
            <a:r>
              <a:rPr lang="en-US" altLang="ja-JP" dirty="0" smtClean="0">
                <a:solidFill>
                  <a:srgbClr val="984807"/>
                </a:solidFill>
              </a:rPr>
              <a:t>10</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a:xfrm>
            <a:off x="8264773" y="131143"/>
            <a:ext cx="1484312" cy="489545"/>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技術相談</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0" name="グラフ 19"/>
          <p:cNvGraphicFramePr>
            <a:graphicFrameLocks/>
          </p:cNvGraphicFramePr>
          <p:nvPr>
            <p:extLst>
              <p:ext uri="{D42A27DB-BD31-4B8C-83A1-F6EECF244321}">
                <p14:modId xmlns:p14="http://schemas.microsoft.com/office/powerpoint/2010/main" val="561047987"/>
              </p:ext>
            </p:extLst>
          </p:nvPr>
        </p:nvGraphicFramePr>
        <p:xfrm>
          <a:off x="647031" y="1811531"/>
          <a:ext cx="8611937" cy="46158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6263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グラフ 35"/>
          <p:cNvGraphicFramePr>
            <a:graphicFrameLocks/>
          </p:cNvGraphicFramePr>
          <p:nvPr>
            <p:extLst>
              <p:ext uri="{D42A27DB-BD31-4B8C-83A1-F6EECF244321}">
                <p14:modId xmlns:p14="http://schemas.microsoft.com/office/powerpoint/2010/main" val="2909154557"/>
              </p:ext>
            </p:extLst>
          </p:nvPr>
        </p:nvGraphicFramePr>
        <p:xfrm>
          <a:off x="2801541" y="1934779"/>
          <a:ext cx="5680471" cy="4510356"/>
        </p:xfrm>
        <a:graphic>
          <a:graphicData uri="http://schemas.openxmlformats.org/drawingml/2006/chart">
            <c:chart xmlns:c="http://schemas.openxmlformats.org/drawingml/2006/chart" xmlns:r="http://schemas.openxmlformats.org/officeDocument/2006/relationships" r:id="rId3"/>
          </a:graphicData>
        </a:graphic>
      </p:graphicFrame>
      <p:sp>
        <p:nvSpPr>
          <p:cNvPr id="15363" name="テキスト ボックス 14"/>
          <p:cNvSpPr txBox="1">
            <a:spLocks noChangeArrowheads="1"/>
          </p:cNvSpPr>
          <p:nvPr/>
        </p:nvSpPr>
        <p:spPr bwMode="auto">
          <a:xfrm>
            <a:off x="2391966" y="5632995"/>
            <a:ext cx="1779984"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b="1">
                <a:latin typeface="Meiryo UI" panose="020B0604030504040204" pitchFamily="50" charset="-128"/>
                <a:ea typeface="Meiryo UI" panose="020B0604030504040204" pitchFamily="50" charset="-128"/>
                <a:cs typeface="Meiryo UI" panose="020B0604030504040204" pitchFamily="50" charset="-128"/>
              </a:rPr>
              <a:t>受託研究</a:t>
            </a:r>
          </a:p>
        </p:txBody>
      </p:sp>
      <p:sp>
        <p:nvSpPr>
          <p:cNvPr id="15364" name="テキスト ボックス 15"/>
          <p:cNvSpPr txBox="1">
            <a:spLocks noChangeArrowheads="1"/>
          </p:cNvSpPr>
          <p:nvPr/>
        </p:nvSpPr>
        <p:spPr bwMode="auto">
          <a:xfrm>
            <a:off x="2391966" y="5345657"/>
            <a:ext cx="1779984"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b="1">
                <a:latin typeface="Meiryo UI" panose="020B0604030504040204" pitchFamily="50" charset="-128"/>
                <a:ea typeface="Meiryo UI" panose="020B0604030504040204" pitchFamily="50" charset="-128"/>
                <a:cs typeface="Meiryo UI" panose="020B0604030504040204" pitchFamily="50" charset="-128"/>
              </a:rPr>
              <a:t>依頼試験</a:t>
            </a:r>
          </a:p>
        </p:txBody>
      </p:sp>
      <p:sp>
        <p:nvSpPr>
          <p:cNvPr id="15365" name="テキスト ボックス 16"/>
          <p:cNvSpPr txBox="1">
            <a:spLocks noChangeArrowheads="1"/>
          </p:cNvSpPr>
          <p:nvPr/>
        </p:nvSpPr>
        <p:spPr bwMode="auto">
          <a:xfrm>
            <a:off x="2391966" y="4985295"/>
            <a:ext cx="1779984"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機器貸出</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366" name="テキスト ボックス 17"/>
          <p:cNvSpPr txBox="1">
            <a:spLocks noChangeArrowheads="1"/>
          </p:cNvSpPr>
          <p:nvPr/>
        </p:nvSpPr>
        <p:spPr bwMode="auto">
          <a:xfrm>
            <a:off x="2391966" y="4697957"/>
            <a:ext cx="1779984"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b="1">
                <a:latin typeface="Meiryo UI" panose="020B0604030504040204" pitchFamily="50" charset="-128"/>
                <a:ea typeface="Meiryo UI" panose="020B0604030504040204" pitchFamily="50" charset="-128"/>
                <a:cs typeface="Meiryo UI" panose="020B0604030504040204" pitchFamily="50" charset="-128"/>
              </a:rPr>
              <a:t>来所相談</a:t>
            </a:r>
          </a:p>
        </p:txBody>
      </p:sp>
      <p:sp>
        <p:nvSpPr>
          <p:cNvPr id="15367" name="テキスト ボックス 18"/>
          <p:cNvSpPr txBox="1">
            <a:spLocks noChangeArrowheads="1"/>
          </p:cNvSpPr>
          <p:nvPr/>
        </p:nvSpPr>
        <p:spPr bwMode="auto">
          <a:xfrm>
            <a:off x="2216547" y="4415382"/>
            <a:ext cx="1779984"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b="1">
                <a:latin typeface="Meiryo UI" panose="020B0604030504040204" pitchFamily="50" charset="-128"/>
                <a:ea typeface="Meiryo UI" panose="020B0604030504040204" pitchFamily="50" charset="-128"/>
                <a:cs typeface="Meiryo UI" panose="020B0604030504040204" pitchFamily="50" charset="-128"/>
              </a:rPr>
              <a:t>電話等相談</a:t>
            </a:r>
          </a:p>
        </p:txBody>
      </p:sp>
      <p:sp>
        <p:nvSpPr>
          <p:cNvPr id="15368" name="テキスト ボックス 19"/>
          <p:cNvSpPr txBox="1">
            <a:spLocks noChangeArrowheads="1"/>
          </p:cNvSpPr>
          <p:nvPr/>
        </p:nvSpPr>
        <p:spPr bwMode="auto">
          <a:xfrm>
            <a:off x="1514873" y="4189957"/>
            <a:ext cx="208954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b="1">
                <a:latin typeface="Meiryo UI" panose="020B0604030504040204" pitchFamily="50" charset="-128"/>
                <a:ea typeface="Meiryo UI" panose="020B0604030504040204" pitchFamily="50" charset="-128"/>
                <a:cs typeface="Meiryo UI" panose="020B0604030504040204" pitchFamily="50" charset="-128"/>
              </a:rPr>
              <a:t>その他企業向け支援</a:t>
            </a:r>
          </a:p>
        </p:txBody>
      </p:sp>
      <p:sp>
        <p:nvSpPr>
          <p:cNvPr id="15369" name="テキスト ボックス 20"/>
          <p:cNvSpPr txBox="1">
            <a:spLocks noChangeArrowheads="1"/>
          </p:cNvSpPr>
          <p:nvPr/>
        </p:nvSpPr>
        <p:spPr bwMode="auto">
          <a:xfrm>
            <a:off x="2335233" y="3426370"/>
            <a:ext cx="177998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b="1">
                <a:latin typeface="Meiryo UI" panose="020B0604030504040204" pitchFamily="50" charset="-128"/>
                <a:ea typeface="Meiryo UI" panose="020B0604030504040204" pitchFamily="50" charset="-128"/>
                <a:cs typeface="Meiryo UI" panose="020B0604030504040204" pitchFamily="50" charset="-128"/>
              </a:rPr>
              <a:t>自主研究</a:t>
            </a:r>
          </a:p>
        </p:txBody>
      </p:sp>
      <p:sp>
        <p:nvSpPr>
          <p:cNvPr id="15370" name="テキスト ボックス 21"/>
          <p:cNvSpPr txBox="1">
            <a:spLocks noChangeArrowheads="1"/>
          </p:cNvSpPr>
          <p:nvPr/>
        </p:nvSpPr>
        <p:spPr bwMode="auto">
          <a:xfrm>
            <a:off x="2206229" y="3948657"/>
            <a:ext cx="1779984"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b="1">
                <a:latin typeface="Meiryo UI" panose="020B0604030504040204" pitchFamily="50" charset="-128"/>
                <a:ea typeface="Meiryo UI" panose="020B0604030504040204" pitchFamily="50" charset="-128"/>
                <a:cs typeface="Meiryo UI" panose="020B0604030504040204" pitchFamily="50" charset="-128"/>
              </a:rPr>
              <a:t>学会発表等</a:t>
            </a:r>
          </a:p>
        </p:txBody>
      </p:sp>
      <p:sp>
        <p:nvSpPr>
          <p:cNvPr id="23" name="左中かっこ 22"/>
          <p:cNvSpPr/>
          <p:nvPr/>
        </p:nvSpPr>
        <p:spPr>
          <a:xfrm>
            <a:off x="1167479" y="4282069"/>
            <a:ext cx="314721" cy="136842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5372" name="テキスト ボックス 23"/>
          <p:cNvSpPr txBox="1">
            <a:spLocks noChangeArrowheads="1"/>
          </p:cNvSpPr>
          <p:nvPr/>
        </p:nvSpPr>
        <p:spPr bwMode="auto">
          <a:xfrm>
            <a:off x="214189" y="4705980"/>
            <a:ext cx="11763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サービス</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spcBef>
                <a:spcPct val="0"/>
              </a:spcBef>
              <a:buFontTx/>
              <a:buNone/>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時間</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左中かっこ 24"/>
          <p:cNvSpPr/>
          <p:nvPr/>
        </p:nvSpPr>
        <p:spPr>
          <a:xfrm>
            <a:off x="2078964" y="5161544"/>
            <a:ext cx="261408" cy="63341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5374" name="テキスト ボックス 33"/>
          <p:cNvSpPr txBox="1">
            <a:spLocks noChangeArrowheads="1"/>
          </p:cNvSpPr>
          <p:nvPr/>
        </p:nvSpPr>
        <p:spPr bwMode="auto">
          <a:xfrm>
            <a:off x="1559587" y="5232945"/>
            <a:ext cx="100607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b="1">
                <a:latin typeface="Meiryo UI" panose="020B0604030504040204" pitchFamily="50" charset="-128"/>
                <a:ea typeface="Meiryo UI" panose="020B0604030504040204" pitchFamily="50" charset="-128"/>
                <a:cs typeface="Meiryo UI" panose="020B0604030504040204" pitchFamily="50" charset="-128"/>
              </a:rPr>
              <a:t>有償</a:t>
            </a:r>
          </a:p>
        </p:txBody>
      </p:sp>
      <p:sp>
        <p:nvSpPr>
          <p:cNvPr id="15375" name="テキスト ボックス 29"/>
          <p:cNvSpPr txBox="1">
            <a:spLocks noChangeArrowheads="1"/>
          </p:cNvSpPr>
          <p:nvPr/>
        </p:nvSpPr>
        <p:spPr bwMode="auto">
          <a:xfrm>
            <a:off x="1483916" y="2502445"/>
            <a:ext cx="2476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事務・組織対応業務</a:t>
            </a:r>
          </a:p>
        </p:txBody>
      </p:sp>
      <p:sp>
        <p:nvSpPr>
          <p:cNvPr id="39" name="二等辺三角形 38"/>
          <p:cNvSpPr>
            <a:spLocks noChangeArrowheads="1"/>
          </p:cNvSpPr>
          <p:nvPr/>
        </p:nvSpPr>
        <p:spPr bwMode="auto">
          <a:xfrm rot="16200000">
            <a:off x="4806289" y="4846822"/>
            <a:ext cx="214312" cy="154781"/>
          </a:xfrm>
          <a:prstGeom prst="triangle">
            <a:avLst>
              <a:gd name="adj" fmla="val 50000"/>
            </a:avLst>
          </a:prstGeom>
          <a:solidFill>
            <a:schemeClr val="tx2"/>
          </a:solidFill>
          <a:ln w="25400" algn="ctr">
            <a:solidFill>
              <a:schemeClr val="tx2"/>
            </a:solidFill>
            <a:miter lim="800000"/>
            <a:headEnd/>
            <a:tailEnd/>
          </a:ln>
        </p:spPr>
        <p:txBody>
          <a:bodyPr rot="10800000" anchor="ctr"/>
          <a:lstStyle/>
          <a:p>
            <a:pPr algn="ctr" fontAlgn="auto">
              <a:spcBef>
                <a:spcPts val="0"/>
              </a:spcBef>
              <a:spcAft>
                <a:spcPts val="0"/>
              </a:spcAft>
              <a:defRPr/>
            </a:pPr>
            <a:endParaRPr lang="ja-JP" altLang="en-US">
              <a:solidFill>
                <a:schemeClr val="lt1"/>
              </a:solidFill>
              <a:latin typeface="+mn-lt"/>
              <a:ea typeface="+mn-ea"/>
            </a:endParaRPr>
          </a:p>
        </p:txBody>
      </p:sp>
      <p:sp>
        <p:nvSpPr>
          <p:cNvPr id="40" name="二等辺三角形 39"/>
          <p:cNvSpPr>
            <a:spLocks noChangeArrowheads="1"/>
          </p:cNvSpPr>
          <p:nvPr/>
        </p:nvSpPr>
        <p:spPr bwMode="auto">
          <a:xfrm rot="16200000">
            <a:off x="4806308" y="4213410"/>
            <a:ext cx="214313" cy="154781"/>
          </a:xfrm>
          <a:prstGeom prst="triangle">
            <a:avLst>
              <a:gd name="adj" fmla="val 50000"/>
            </a:avLst>
          </a:prstGeom>
          <a:solidFill>
            <a:schemeClr val="tx2"/>
          </a:solidFill>
          <a:ln w="25400" algn="ctr">
            <a:solidFill>
              <a:schemeClr val="tx2"/>
            </a:solidFill>
            <a:miter lim="800000"/>
            <a:headEnd/>
            <a:tailEnd/>
          </a:ln>
        </p:spPr>
        <p:txBody>
          <a:bodyPr rot="10800000" anchor="ctr"/>
          <a:lstStyle/>
          <a:p>
            <a:pPr algn="ctr" fontAlgn="auto">
              <a:spcBef>
                <a:spcPts val="0"/>
              </a:spcBef>
              <a:spcAft>
                <a:spcPts val="0"/>
              </a:spcAft>
              <a:defRPr/>
            </a:pPr>
            <a:endParaRPr lang="ja-JP" altLang="en-US">
              <a:solidFill>
                <a:schemeClr val="lt1"/>
              </a:solidFill>
              <a:latin typeface="+mn-lt"/>
              <a:ea typeface="+mn-ea"/>
            </a:endParaRPr>
          </a:p>
        </p:txBody>
      </p:sp>
      <p:sp>
        <p:nvSpPr>
          <p:cNvPr id="15378" name="テキスト ボックス 40"/>
          <p:cNvSpPr txBox="1">
            <a:spLocks noChangeArrowheads="1"/>
          </p:cNvSpPr>
          <p:nvPr/>
        </p:nvSpPr>
        <p:spPr bwMode="auto">
          <a:xfrm>
            <a:off x="4990835" y="4782095"/>
            <a:ext cx="1547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400"/>
              <a:t>25%</a:t>
            </a:r>
            <a:endParaRPr lang="ja-JP" altLang="en-US" sz="1400"/>
          </a:p>
        </p:txBody>
      </p:sp>
      <p:sp>
        <p:nvSpPr>
          <p:cNvPr id="15379" name="テキスト ボックス 41"/>
          <p:cNvSpPr txBox="1">
            <a:spLocks noChangeArrowheads="1"/>
          </p:cNvSpPr>
          <p:nvPr/>
        </p:nvSpPr>
        <p:spPr bwMode="auto">
          <a:xfrm>
            <a:off x="4990835" y="4155032"/>
            <a:ext cx="1547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400"/>
              <a:t>42%</a:t>
            </a:r>
            <a:endParaRPr lang="ja-JP" altLang="en-US" sz="1400"/>
          </a:p>
        </p:txBody>
      </p:sp>
      <p:sp>
        <p:nvSpPr>
          <p:cNvPr id="2" name="二等辺三角形 38"/>
          <p:cNvSpPr>
            <a:spLocks noChangeArrowheads="1"/>
          </p:cNvSpPr>
          <p:nvPr/>
        </p:nvSpPr>
        <p:spPr bwMode="auto">
          <a:xfrm rot="16200000">
            <a:off x="7542478" y="4672197"/>
            <a:ext cx="214312" cy="154781"/>
          </a:xfrm>
          <a:prstGeom prst="triangle">
            <a:avLst>
              <a:gd name="adj" fmla="val 50000"/>
            </a:avLst>
          </a:prstGeom>
          <a:solidFill>
            <a:schemeClr val="tx2"/>
          </a:solidFill>
          <a:ln w="25400" algn="ctr">
            <a:solidFill>
              <a:schemeClr val="tx2"/>
            </a:solidFill>
            <a:miter lim="800000"/>
            <a:headEnd/>
            <a:tailEnd/>
          </a:ln>
        </p:spPr>
        <p:txBody>
          <a:bodyPr rot="10800000" anchor="ctr"/>
          <a:lstStyle/>
          <a:p>
            <a:pPr algn="ctr" fontAlgn="auto">
              <a:spcBef>
                <a:spcPts val="0"/>
              </a:spcBef>
              <a:spcAft>
                <a:spcPts val="0"/>
              </a:spcAft>
              <a:defRPr/>
            </a:pPr>
            <a:endParaRPr lang="ja-JP" altLang="en-US">
              <a:solidFill>
                <a:schemeClr val="lt1"/>
              </a:solidFill>
              <a:latin typeface="+mn-lt"/>
              <a:ea typeface="+mn-ea"/>
            </a:endParaRPr>
          </a:p>
        </p:txBody>
      </p:sp>
      <p:sp>
        <p:nvSpPr>
          <p:cNvPr id="3" name="二等辺三角形 39"/>
          <p:cNvSpPr>
            <a:spLocks noChangeArrowheads="1"/>
          </p:cNvSpPr>
          <p:nvPr/>
        </p:nvSpPr>
        <p:spPr bwMode="auto">
          <a:xfrm rot="16200000">
            <a:off x="7542497" y="4197535"/>
            <a:ext cx="214313" cy="154781"/>
          </a:xfrm>
          <a:prstGeom prst="triangle">
            <a:avLst>
              <a:gd name="adj" fmla="val 50000"/>
            </a:avLst>
          </a:prstGeom>
          <a:solidFill>
            <a:schemeClr val="tx2"/>
          </a:solidFill>
          <a:ln w="25400" algn="ctr">
            <a:solidFill>
              <a:schemeClr val="tx2"/>
            </a:solidFill>
            <a:miter lim="800000"/>
            <a:headEnd/>
            <a:tailEnd/>
          </a:ln>
        </p:spPr>
        <p:txBody>
          <a:bodyPr rot="10800000" anchor="ctr"/>
          <a:lstStyle/>
          <a:p>
            <a:pPr algn="ctr" fontAlgn="auto">
              <a:spcBef>
                <a:spcPts val="0"/>
              </a:spcBef>
              <a:spcAft>
                <a:spcPts val="0"/>
              </a:spcAft>
              <a:defRPr/>
            </a:pPr>
            <a:endParaRPr lang="ja-JP" altLang="en-US">
              <a:solidFill>
                <a:schemeClr val="lt1"/>
              </a:solidFill>
              <a:latin typeface="+mn-lt"/>
              <a:ea typeface="+mn-ea"/>
            </a:endParaRPr>
          </a:p>
        </p:txBody>
      </p:sp>
      <p:sp>
        <p:nvSpPr>
          <p:cNvPr id="15382" name="テキスト ボックス 40"/>
          <p:cNvSpPr txBox="1">
            <a:spLocks noChangeArrowheads="1"/>
          </p:cNvSpPr>
          <p:nvPr/>
        </p:nvSpPr>
        <p:spPr bwMode="auto">
          <a:xfrm>
            <a:off x="7727024" y="4607470"/>
            <a:ext cx="1547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400"/>
              <a:t>30%</a:t>
            </a:r>
            <a:endParaRPr lang="ja-JP" altLang="en-US" sz="1400"/>
          </a:p>
        </p:txBody>
      </p:sp>
      <p:sp>
        <p:nvSpPr>
          <p:cNvPr id="15383" name="テキスト ボックス 41"/>
          <p:cNvSpPr txBox="1">
            <a:spLocks noChangeArrowheads="1"/>
          </p:cNvSpPr>
          <p:nvPr/>
        </p:nvSpPr>
        <p:spPr bwMode="auto">
          <a:xfrm>
            <a:off x="7708106" y="4121695"/>
            <a:ext cx="1547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400" dirty="0"/>
              <a:t>42%</a:t>
            </a:r>
            <a:endParaRPr lang="ja-JP" altLang="en-US" sz="1400" dirty="0"/>
          </a:p>
        </p:txBody>
      </p:sp>
      <p:sp>
        <p:nvSpPr>
          <p:cNvPr id="15384" name="Line 52"/>
          <p:cNvSpPr>
            <a:spLocks noChangeShapeType="1"/>
          </p:cNvSpPr>
          <p:nvPr/>
        </p:nvSpPr>
        <p:spPr bwMode="auto">
          <a:xfrm flipH="1">
            <a:off x="4789620" y="4947195"/>
            <a:ext cx="1628642" cy="8382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85" name="Line 53"/>
          <p:cNvSpPr>
            <a:spLocks noChangeShapeType="1"/>
          </p:cNvSpPr>
          <p:nvPr/>
        </p:nvSpPr>
        <p:spPr bwMode="auto">
          <a:xfrm flipV="1">
            <a:off x="4789620" y="4748794"/>
            <a:ext cx="1628642" cy="18097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174" name="Text Box 31"/>
          <p:cNvSpPr txBox="1">
            <a:spLocks noChangeArrowheads="1"/>
          </p:cNvSpPr>
          <p:nvPr/>
        </p:nvSpPr>
        <p:spPr bwMode="auto">
          <a:xfrm>
            <a:off x="1081752" y="1067345"/>
            <a:ext cx="7905882" cy="938212"/>
          </a:xfrm>
          <a:prstGeom prst="rect">
            <a:avLst/>
          </a:prstGeom>
          <a:noFill/>
          <a:ln w="9525">
            <a:solidFill>
              <a:srgbClr val="0000FF"/>
            </a:solidFill>
            <a:miter lim="800000"/>
            <a:headEnd/>
            <a:tailEnd/>
          </a:ln>
          <a:effectLst>
            <a:prstShdw prst="shdw17" dist="17961" dir="2700000">
              <a:srgbClr val="000099"/>
            </a:prstShdw>
          </a:effectLs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2200"/>
              </a:lnSpc>
              <a:defRPr/>
            </a:pPr>
            <a:r>
              <a:rPr lang="ja-JP" altLang="en-US" sz="1400" spc="30" dirty="0" smtClean="0">
                <a:latin typeface="Meiryo UI" pitchFamily="50" charset="-128"/>
                <a:ea typeface="Meiryo UI" pitchFamily="50" charset="-128"/>
                <a:cs typeface="Meiryo UI" pitchFamily="50" charset="-128"/>
              </a:rPr>
              <a:t>両研究所の主たる技術支援機能</a:t>
            </a:r>
          </a:p>
          <a:p>
            <a:pPr eaLnBrk="1" hangingPunct="1">
              <a:lnSpc>
                <a:spcPts val="2200"/>
              </a:lnSpc>
              <a:defRPr/>
            </a:pPr>
            <a:r>
              <a:rPr lang="ja-JP" altLang="en-US" sz="1400" spc="30" dirty="0" smtClean="0">
                <a:latin typeface="Meiryo UI" pitchFamily="50" charset="-128"/>
                <a:ea typeface="Meiryo UI" pitchFamily="50" charset="-128"/>
                <a:cs typeface="Meiryo UI" pitchFamily="50" charset="-128"/>
              </a:rPr>
              <a:t>　　　○府　産技研　：　設備貸出、依頼試験等による企業支援</a:t>
            </a:r>
          </a:p>
          <a:p>
            <a:pPr eaLnBrk="1" hangingPunct="1">
              <a:lnSpc>
                <a:spcPts val="2200"/>
              </a:lnSpc>
              <a:defRPr/>
            </a:pPr>
            <a:r>
              <a:rPr lang="ja-JP" altLang="en-US" sz="1400" spc="30" dirty="0" smtClean="0">
                <a:latin typeface="Meiryo UI" pitchFamily="50" charset="-128"/>
                <a:ea typeface="Meiryo UI" pitchFamily="50" charset="-128"/>
                <a:cs typeface="Meiryo UI" pitchFamily="50" charset="-128"/>
              </a:rPr>
              <a:t>　　　○市　市工研　：　受託研究等の研究開発支援</a:t>
            </a:r>
          </a:p>
        </p:txBody>
      </p:sp>
      <p:sp>
        <p:nvSpPr>
          <p:cNvPr id="31" name="円/楕円 30"/>
          <p:cNvSpPr/>
          <p:nvPr/>
        </p:nvSpPr>
        <p:spPr>
          <a:xfrm>
            <a:off x="6273806" y="4912270"/>
            <a:ext cx="1422268" cy="969962"/>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390" name="テキスト ボックス 25"/>
          <p:cNvSpPr txBox="1">
            <a:spLocks noChangeArrowheads="1"/>
          </p:cNvSpPr>
          <p:nvPr/>
        </p:nvSpPr>
        <p:spPr bwMode="auto">
          <a:xfrm>
            <a:off x="3705622" y="6033082"/>
            <a:ext cx="1167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b="1">
                <a:latin typeface="Meiryo UI" panose="020B0604030504040204" pitchFamily="50" charset="-128"/>
                <a:ea typeface="Meiryo UI" panose="020B0604030504040204" pitchFamily="50" charset="-128"/>
                <a:cs typeface="Meiryo UI" panose="020B0604030504040204" pitchFamily="50" charset="-128"/>
              </a:rPr>
              <a:t>府　産技研</a:t>
            </a:r>
          </a:p>
        </p:txBody>
      </p:sp>
      <p:sp>
        <p:nvSpPr>
          <p:cNvPr id="15391" name="テキスト ボックス 25"/>
          <p:cNvSpPr txBox="1">
            <a:spLocks noChangeArrowheads="1"/>
          </p:cNvSpPr>
          <p:nvPr/>
        </p:nvSpPr>
        <p:spPr bwMode="auto">
          <a:xfrm>
            <a:off x="6448710" y="6042607"/>
            <a:ext cx="116773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b="1">
                <a:latin typeface="Meiryo UI" panose="020B0604030504040204" pitchFamily="50" charset="-128"/>
                <a:ea typeface="Meiryo UI" panose="020B0604030504040204" pitchFamily="50" charset="-128"/>
                <a:cs typeface="Meiryo UI" panose="020B0604030504040204" pitchFamily="50" charset="-128"/>
              </a:rPr>
              <a:t>市　市工研</a:t>
            </a:r>
          </a:p>
        </p:txBody>
      </p:sp>
      <p:sp>
        <p:nvSpPr>
          <p:cNvPr id="15392" name="テキスト ボックス 25"/>
          <p:cNvSpPr txBox="1">
            <a:spLocks noChangeArrowheads="1"/>
          </p:cNvSpPr>
          <p:nvPr/>
        </p:nvSpPr>
        <p:spPr bwMode="auto">
          <a:xfrm>
            <a:off x="170260" y="692696"/>
            <a:ext cx="5680471"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600" b="1" dirty="0">
                <a:latin typeface="Meiryo UI" pitchFamily="50" charset="-128"/>
                <a:ea typeface="Meiryo UI" pitchFamily="50" charset="-128"/>
                <a:cs typeface="Meiryo UI" pitchFamily="50" charset="-128"/>
              </a:rPr>
              <a:t>■両研究所研究員の業務時間分析（試算）</a:t>
            </a:r>
          </a:p>
        </p:txBody>
      </p:sp>
      <p:sp>
        <p:nvSpPr>
          <p:cNvPr id="15393" name="正方形/長方形 4"/>
          <p:cNvSpPr>
            <a:spLocks noChangeArrowheads="1"/>
          </p:cNvSpPr>
          <p:nvPr/>
        </p:nvSpPr>
        <p:spPr bwMode="auto">
          <a:xfrm>
            <a:off x="7861174" y="2688218"/>
            <a:ext cx="1835276" cy="1061829"/>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900">
                <a:latin typeface="Meiryo UI" panose="020B0604030504040204" pitchFamily="50" charset="-128"/>
                <a:ea typeface="Meiryo UI" panose="020B0604030504040204" pitchFamily="50" charset="-128"/>
                <a:cs typeface="Meiryo UI" panose="020B0604030504040204" pitchFamily="50" charset="-128"/>
              </a:rPr>
              <a:t>週末、祝日を除き</a:t>
            </a:r>
            <a:r>
              <a:rPr lang="en-US" altLang="ja-JP" sz="900">
                <a:latin typeface="Meiryo UI" panose="020B0604030504040204" pitchFamily="50" charset="-128"/>
                <a:ea typeface="Meiryo UI" panose="020B0604030504040204" pitchFamily="50" charset="-128"/>
                <a:cs typeface="Meiryo UI" panose="020B0604030504040204" pitchFamily="50" charset="-128"/>
              </a:rPr>
              <a:t>1</a:t>
            </a:r>
            <a:r>
              <a:rPr lang="ja-JP" altLang="en-US" sz="900">
                <a:latin typeface="Meiryo UI" panose="020B0604030504040204" pitchFamily="50" charset="-128"/>
                <a:ea typeface="Meiryo UI" panose="020B0604030504040204" pitchFamily="50" charset="-128"/>
                <a:cs typeface="Meiryo UI" panose="020B0604030504040204" pitchFamily="50" charset="-128"/>
              </a:rPr>
              <a:t>日</a:t>
            </a:r>
            <a:r>
              <a:rPr lang="en-US" altLang="ja-JP" sz="900">
                <a:latin typeface="Meiryo UI" panose="020B0604030504040204" pitchFamily="50" charset="-128"/>
                <a:ea typeface="Meiryo UI" panose="020B0604030504040204" pitchFamily="50" charset="-128"/>
                <a:cs typeface="Meiryo UI" panose="020B0604030504040204" pitchFamily="50" charset="-128"/>
              </a:rPr>
              <a:t>8</a:t>
            </a:r>
            <a:r>
              <a:rPr lang="ja-JP" altLang="en-US" sz="900">
                <a:latin typeface="Meiryo UI" panose="020B0604030504040204" pitchFamily="50" charset="-128"/>
                <a:ea typeface="Meiryo UI" panose="020B0604030504040204" pitchFamily="50" charset="-128"/>
                <a:cs typeface="Meiryo UI" panose="020B0604030504040204" pitchFamily="50" charset="-128"/>
              </a:rPr>
              <a:t>時間、年間</a:t>
            </a:r>
            <a:r>
              <a:rPr lang="en-US" altLang="ja-JP" sz="900">
                <a:latin typeface="Meiryo UI" panose="020B0604030504040204" pitchFamily="50" charset="-128"/>
                <a:ea typeface="Meiryo UI" panose="020B0604030504040204" pitchFamily="50" charset="-128"/>
                <a:cs typeface="Meiryo UI" panose="020B0604030504040204" pitchFamily="50" charset="-128"/>
              </a:rPr>
              <a:t>1944</a:t>
            </a:r>
            <a:r>
              <a:rPr lang="ja-JP" altLang="en-US" sz="900">
                <a:latin typeface="Meiryo UI" panose="020B0604030504040204" pitchFamily="50" charset="-128"/>
                <a:ea typeface="Meiryo UI" panose="020B0604030504040204" pitchFamily="50" charset="-128"/>
                <a:cs typeface="Meiryo UI" panose="020B0604030504040204" pitchFamily="50" charset="-128"/>
              </a:rPr>
              <a:t>時間を分母として算出。また、算定されていない事務・組織対応業務がサービス時間、学会発表等、自主研究の総時間の</a:t>
            </a:r>
            <a:r>
              <a:rPr lang="en-US" altLang="ja-JP" sz="900">
                <a:latin typeface="Meiryo UI" panose="020B0604030504040204" pitchFamily="50" charset="-128"/>
                <a:ea typeface="Meiryo UI" panose="020B0604030504040204" pitchFamily="50" charset="-128"/>
                <a:cs typeface="Meiryo UI" panose="020B0604030504040204" pitchFamily="50" charset="-128"/>
              </a:rPr>
              <a:t>15%</a:t>
            </a:r>
            <a:r>
              <a:rPr lang="ja-JP" altLang="en-US" sz="900">
                <a:latin typeface="Meiryo UI" panose="020B0604030504040204" pitchFamily="50" charset="-128"/>
                <a:ea typeface="Meiryo UI" panose="020B0604030504040204" pitchFamily="50" charset="-128"/>
                <a:cs typeface="Meiryo UI" panose="020B0604030504040204" pitchFamily="50" charset="-128"/>
              </a:rPr>
              <a:t>ほど存在すると仮定をおいて計算した。なお、管理職も含んでいる。</a:t>
            </a:r>
          </a:p>
        </p:txBody>
      </p:sp>
      <p:sp>
        <p:nvSpPr>
          <p:cNvPr id="15394" name="テキスト ボックス 25"/>
          <p:cNvSpPr txBox="1">
            <a:spLocks noChangeArrowheads="1"/>
          </p:cNvSpPr>
          <p:nvPr/>
        </p:nvSpPr>
        <p:spPr bwMode="auto">
          <a:xfrm>
            <a:off x="5603081" y="6453372"/>
            <a:ext cx="37766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H24.5.8</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第</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回府市統合本部参考資料（両研究所の事業分析）</a:t>
            </a:r>
          </a:p>
        </p:txBody>
      </p:sp>
      <p:sp>
        <p:nvSpPr>
          <p:cNvPr id="15395" name="テキスト ボックス 41"/>
          <p:cNvSpPr txBox="1">
            <a:spLocks noChangeArrowheads="1"/>
          </p:cNvSpPr>
          <p:nvPr/>
        </p:nvSpPr>
        <p:spPr bwMode="auto">
          <a:xfrm>
            <a:off x="4019153" y="2486607"/>
            <a:ext cx="44542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1400" dirty="0"/>
              <a:t>29</a:t>
            </a:r>
            <a:endParaRPr lang="ja-JP" altLang="en-US" sz="1400" dirty="0"/>
          </a:p>
        </p:txBody>
      </p:sp>
      <p:sp>
        <p:nvSpPr>
          <p:cNvPr id="15396" name="テキスト ボックス 41"/>
          <p:cNvSpPr txBox="1">
            <a:spLocks noChangeArrowheads="1"/>
          </p:cNvSpPr>
          <p:nvPr/>
        </p:nvSpPr>
        <p:spPr bwMode="auto">
          <a:xfrm>
            <a:off x="4000236" y="3418435"/>
            <a:ext cx="44370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1400"/>
              <a:t>19</a:t>
            </a:r>
            <a:endParaRPr lang="ja-JP" altLang="en-US" sz="1400"/>
          </a:p>
        </p:txBody>
      </p:sp>
      <p:sp>
        <p:nvSpPr>
          <p:cNvPr id="15397" name="テキスト ボックス 41"/>
          <p:cNvSpPr txBox="1">
            <a:spLocks noChangeArrowheads="1"/>
          </p:cNvSpPr>
          <p:nvPr/>
        </p:nvSpPr>
        <p:spPr bwMode="auto">
          <a:xfrm>
            <a:off x="4019153" y="3961365"/>
            <a:ext cx="44542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1400"/>
              <a:t>10</a:t>
            </a:r>
            <a:endParaRPr lang="ja-JP" altLang="en-US" sz="1400"/>
          </a:p>
        </p:txBody>
      </p:sp>
      <p:sp>
        <p:nvSpPr>
          <p:cNvPr id="15398" name="テキスト ボックス 41"/>
          <p:cNvSpPr txBox="1">
            <a:spLocks noChangeArrowheads="1"/>
          </p:cNvSpPr>
          <p:nvPr/>
        </p:nvSpPr>
        <p:spPr bwMode="auto">
          <a:xfrm>
            <a:off x="4000236" y="4378907"/>
            <a:ext cx="44370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1400"/>
              <a:t>6</a:t>
            </a:r>
            <a:endParaRPr lang="ja-JP" altLang="en-US" sz="1400"/>
          </a:p>
        </p:txBody>
      </p:sp>
      <p:sp>
        <p:nvSpPr>
          <p:cNvPr id="15399" name="テキスト ボックス 41"/>
          <p:cNvSpPr txBox="1">
            <a:spLocks noChangeArrowheads="1"/>
          </p:cNvSpPr>
          <p:nvPr/>
        </p:nvSpPr>
        <p:spPr bwMode="auto">
          <a:xfrm>
            <a:off x="4000236" y="4186819"/>
            <a:ext cx="44370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1400"/>
              <a:t>3</a:t>
            </a:r>
            <a:endParaRPr lang="ja-JP" altLang="en-US" sz="1400"/>
          </a:p>
        </p:txBody>
      </p:sp>
      <p:sp>
        <p:nvSpPr>
          <p:cNvPr id="15400" name="テキスト ボックス 41"/>
          <p:cNvSpPr txBox="1">
            <a:spLocks noChangeArrowheads="1"/>
          </p:cNvSpPr>
          <p:nvPr/>
        </p:nvSpPr>
        <p:spPr bwMode="auto">
          <a:xfrm>
            <a:off x="4000236" y="4645607"/>
            <a:ext cx="443706"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1400"/>
              <a:t>8</a:t>
            </a:r>
            <a:endParaRPr lang="ja-JP" altLang="en-US" sz="1400"/>
          </a:p>
        </p:txBody>
      </p:sp>
      <p:sp>
        <p:nvSpPr>
          <p:cNvPr id="15401" name="テキスト ボックス 41"/>
          <p:cNvSpPr txBox="1">
            <a:spLocks noChangeArrowheads="1"/>
          </p:cNvSpPr>
          <p:nvPr/>
        </p:nvSpPr>
        <p:spPr bwMode="auto">
          <a:xfrm>
            <a:off x="3874699" y="5385382"/>
            <a:ext cx="75842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1800"/>
              <a:t>12</a:t>
            </a:r>
            <a:endParaRPr lang="ja-JP" altLang="en-US" sz="1800"/>
          </a:p>
        </p:txBody>
      </p:sp>
      <p:sp>
        <p:nvSpPr>
          <p:cNvPr id="15402" name="テキスト ボックス 41"/>
          <p:cNvSpPr txBox="1">
            <a:spLocks noChangeArrowheads="1"/>
          </p:cNvSpPr>
          <p:nvPr/>
        </p:nvSpPr>
        <p:spPr bwMode="auto">
          <a:xfrm>
            <a:off x="3910826" y="4982157"/>
            <a:ext cx="650081"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1800"/>
              <a:t>10</a:t>
            </a:r>
            <a:endParaRPr lang="ja-JP" altLang="en-US" sz="1800"/>
          </a:p>
        </p:txBody>
      </p:sp>
      <p:sp>
        <p:nvSpPr>
          <p:cNvPr id="15403" name="テキスト ボックス 41"/>
          <p:cNvSpPr txBox="1">
            <a:spLocks noChangeArrowheads="1"/>
          </p:cNvSpPr>
          <p:nvPr/>
        </p:nvSpPr>
        <p:spPr bwMode="auto">
          <a:xfrm>
            <a:off x="3989917" y="5661607"/>
            <a:ext cx="44370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1400"/>
              <a:t>3</a:t>
            </a:r>
            <a:endParaRPr lang="ja-JP" altLang="en-US" sz="1400"/>
          </a:p>
        </p:txBody>
      </p:sp>
      <p:sp>
        <p:nvSpPr>
          <p:cNvPr id="15404" name="テキスト ボックス 41"/>
          <p:cNvSpPr txBox="1">
            <a:spLocks noChangeArrowheads="1"/>
          </p:cNvSpPr>
          <p:nvPr/>
        </p:nvSpPr>
        <p:spPr bwMode="auto">
          <a:xfrm>
            <a:off x="6753622" y="2408819"/>
            <a:ext cx="44542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1400"/>
              <a:t>24</a:t>
            </a:r>
            <a:endParaRPr lang="ja-JP" altLang="en-US" sz="1400"/>
          </a:p>
        </p:txBody>
      </p:sp>
      <p:sp>
        <p:nvSpPr>
          <p:cNvPr id="15405" name="テキスト ボックス 41"/>
          <p:cNvSpPr txBox="1">
            <a:spLocks noChangeArrowheads="1"/>
          </p:cNvSpPr>
          <p:nvPr/>
        </p:nvSpPr>
        <p:spPr bwMode="auto">
          <a:xfrm>
            <a:off x="6745030" y="3293022"/>
            <a:ext cx="44370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1400"/>
              <a:t>23</a:t>
            </a:r>
            <a:endParaRPr lang="ja-JP" altLang="en-US" sz="1400"/>
          </a:p>
        </p:txBody>
      </p:sp>
      <p:sp>
        <p:nvSpPr>
          <p:cNvPr id="15406" name="テキスト ボックス 41"/>
          <p:cNvSpPr txBox="1">
            <a:spLocks noChangeArrowheads="1"/>
          </p:cNvSpPr>
          <p:nvPr/>
        </p:nvSpPr>
        <p:spPr bwMode="auto">
          <a:xfrm>
            <a:off x="6753622" y="3921672"/>
            <a:ext cx="44542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1400"/>
              <a:t>11</a:t>
            </a:r>
            <a:endParaRPr lang="ja-JP" altLang="en-US" sz="1400"/>
          </a:p>
        </p:txBody>
      </p:sp>
      <p:sp>
        <p:nvSpPr>
          <p:cNvPr id="15407" name="テキスト ボックス 41"/>
          <p:cNvSpPr txBox="1">
            <a:spLocks noChangeArrowheads="1"/>
          </p:cNvSpPr>
          <p:nvPr/>
        </p:nvSpPr>
        <p:spPr bwMode="auto">
          <a:xfrm>
            <a:off x="6662480" y="4263019"/>
            <a:ext cx="44370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1400"/>
              <a:t>3</a:t>
            </a:r>
            <a:endParaRPr lang="ja-JP" altLang="en-US" sz="1400"/>
          </a:p>
        </p:txBody>
      </p:sp>
      <p:sp>
        <p:nvSpPr>
          <p:cNvPr id="15408" name="テキスト ボックス 41"/>
          <p:cNvSpPr txBox="1">
            <a:spLocks noChangeArrowheads="1"/>
          </p:cNvSpPr>
          <p:nvPr/>
        </p:nvSpPr>
        <p:spPr bwMode="auto">
          <a:xfrm>
            <a:off x="6817258" y="4156657"/>
            <a:ext cx="44370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1400"/>
              <a:t>2</a:t>
            </a:r>
            <a:endParaRPr lang="ja-JP" altLang="en-US" sz="1400"/>
          </a:p>
        </p:txBody>
      </p:sp>
      <p:sp>
        <p:nvSpPr>
          <p:cNvPr id="15409" name="テキスト ボックス 41"/>
          <p:cNvSpPr txBox="1">
            <a:spLocks noChangeArrowheads="1"/>
          </p:cNvSpPr>
          <p:nvPr/>
        </p:nvSpPr>
        <p:spPr bwMode="auto">
          <a:xfrm>
            <a:off x="6734708" y="4470982"/>
            <a:ext cx="44370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1400"/>
              <a:t>7</a:t>
            </a:r>
            <a:endParaRPr lang="ja-JP" altLang="en-US" sz="1400"/>
          </a:p>
        </p:txBody>
      </p:sp>
      <p:sp>
        <p:nvSpPr>
          <p:cNvPr id="15410" name="テキスト ボックス 41"/>
          <p:cNvSpPr txBox="1">
            <a:spLocks noChangeArrowheads="1"/>
          </p:cNvSpPr>
          <p:nvPr/>
        </p:nvSpPr>
        <p:spPr bwMode="auto">
          <a:xfrm>
            <a:off x="6588527" y="4726569"/>
            <a:ext cx="75842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1400"/>
              <a:t>5</a:t>
            </a:r>
            <a:endParaRPr lang="ja-JP" altLang="en-US" sz="1400"/>
          </a:p>
        </p:txBody>
      </p:sp>
      <p:sp>
        <p:nvSpPr>
          <p:cNvPr id="15411" name="テキスト ボックス 41"/>
          <p:cNvSpPr txBox="1">
            <a:spLocks noChangeArrowheads="1"/>
          </p:cNvSpPr>
          <p:nvPr/>
        </p:nvSpPr>
        <p:spPr bwMode="auto">
          <a:xfrm>
            <a:off x="6820714" y="4609094"/>
            <a:ext cx="65008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1400"/>
              <a:t>0</a:t>
            </a:r>
            <a:endParaRPr lang="ja-JP" altLang="en-US" sz="1400"/>
          </a:p>
        </p:txBody>
      </p:sp>
      <p:sp>
        <p:nvSpPr>
          <p:cNvPr id="15412" name="テキスト ボックス 41"/>
          <p:cNvSpPr txBox="1">
            <a:spLocks noChangeArrowheads="1"/>
          </p:cNvSpPr>
          <p:nvPr/>
        </p:nvSpPr>
        <p:spPr bwMode="auto">
          <a:xfrm>
            <a:off x="6650435" y="5193257"/>
            <a:ext cx="686196"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1800"/>
              <a:t>25</a:t>
            </a:r>
            <a:endParaRPr lang="ja-JP" altLang="en-US" sz="1800"/>
          </a:p>
        </p:txBody>
      </p:sp>
      <p:sp>
        <p:nvSpPr>
          <p:cNvPr id="15413" name="Line 53"/>
          <p:cNvSpPr>
            <a:spLocks noChangeShapeType="1"/>
          </p:cNvSpPr>
          <p:nvPr/>
        </p:nvSpPr>
        <p:spPr bwMode="auto">
          <a:xfrm>
            <a:off x="3657997" y="5866357"/>
            <a:ext cx="403807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5414" name="Line 53"/>
          <p:cNvSpPr>
            <a:spLocks noChangeShapeType="1"/>
          </p:cNvSpPr>
          <p:nvPr/>
        </p:nvSpPr>
        <p:spPr bwMode="auto">
          <a:xfrm>
            <a:off x="4836074" y="2110332"/>
            <a:ext cx="159252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8" name="タイトル 1"/>
          <p:cNvSpPr txBox="1">
            <a:spLocks/>
          </p:cNvSpPr>
          <p:nvPr/>
        </p:nvSpPr>
        <p:spPr>
          <a:xfrm>
            <a:off x="29030" y="188640"/>
            <a:ext cx="9840684" cy="360000"/>
          </a:xfrm>
          <a:prstGeom prst="rect">
            <a:avLst/>
          </a:prstGeom>
          <a:solidFill>
            <a:schemeClr val="tx2">
              <a:lumMod val="50000"/>
            </a:schemeClr>
          </a:solidFill>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両研究所の強み</a:t>
            </a:r>
            <a:endPar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スライド番号プレースホルダー 2"/>
          <p:cNvSpPr>
            <a:spLocks noGrp="1"/>
          </p:cNvSpPr>
          <p:nvPr>
            <p:ph type="sldNum" sz="quarter" idx="12"/>
          </p:nvPr>
        </p:nvSpPr>
        <p:spPr>
          <a:xfrm>
            <a:off x="7610152" y="6520259"/>
            <a:ext cx="2311400" cy="365125"/>
          </a:xfrm>
        </p:spPr>
        <p:txBody>
          <a:bodyPr/>
          <a:lstStyle/>
          <a:p>
            <a:r>
              <a:rPr lang="en-US" altLang="ja-JP" dirty="0" smtClean="0">
                <a:solidFill>
                  <a:srgbClr val="984807"/>
                </a:solidFill>
              </a:rPr>
              <a:t>11</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角丸四角形 56"/>
          <p:cNvSpPr/>
          <p:nvPr/>
        </p:nvSpPr>
        <p:spPr>
          <a:xfrm>
            <a:off x="8245478" y="116632"/>
            <a:ext cx="1484312" cy="489545"/>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lnSpc>
                <a:spcPts val="1600"/>
              </a:lnSpc>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依頼研究、機器</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貸出、受託研究</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05211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テキスト ボックス 25"/>
          <p:cNvSpPr txBox="1">
            <a:spLocks noChangeArrowheads="1"/>
          </p:cNvSpPr>
          <p:nvPr/>
        </p:nvSpPr>
        <p:spPr bwMode="auto">
          <a:xfrm>
            <a:off x="170263" y="770801"/>
            <a:ext cx="770466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600" b="1" dirty="0" smtClean="0">
                <a:solidFill>
                  <a:prstClr val="black"/>
                </a:solidFill>
                <a:latin typeface="Meiryo UI" pitchFamily="50" charset="-128"/>
                <a:ea typeface="Meiryo UI" pitchFamily="50" charset="-128"/>
                <a:cs typeface="Meiryo UI" pitchFamily="50" charset="-128"/>
              </a:rPr>
              <a:t>■業務</a:t>
            </a:r>
            <a:r>
              <a:rPr lang="ja-JP" altLang="en-US" sz="1600" b="1" dirty="0">
                <a:solidFill>
                  <a:prstClr val="black"/>
                </a:solidFill>
                <a:latin typeface="Meiryo UI" pitchFamily="50" charset="-128"/>
                <a:ea typeface="Meiryo UI" pitchFamily="50" charset="-128"/>
                <a:cs typeface="Meiryo UI" pitchFamily="50" charset="-128"/>
              </a:rPr>
              <a:t>収入の割合（収入</a:t>
            </a:r>
            <a:r>
              <a:rPr lang="en-US" altLang="ja-JP" sz="1600" b="1" dirty="0">
                <a:solidFill>
                  <a:prstClr val="black"/>
                </a:solidFill>
                <a:latin typeface="Meiryo UI" pitchFamily="50" charset="-128"/>
                <a:ea typeface="Meiryo UI" pitchFamily="50" charset="-128"/>
                <a:cs typeface="Meiryo UI" pitchFamily="50" charset="-128"/>
              </a:rPr>
              <a:t>/</a:t>
            </a:r>
            <a:r>
              <a:rPr lang="ja-JP" altLang="en-US" sz="1600" b="1" dirty="0">
                <a:solidFill>
                  <a:prstClr val="black"/>
                </a:solidFill>
                <a:latin typeface="Meiryo UI" pitchFamily="50" charset="-128"/>
                <a:ea typeface="Meiryo UI" pitchFamily="50" charset="-128"/>
                <a:cs typeface="Meiryo UI" pitchFamily="50" charset="-128"/>
              </a:rPr>
              <a:t>予算）</a:t>
            </a:r>
          </a:p>
        </p:txBody>
      </p:sp>
      <p:sp>
        <p:nvSpPr>
          <p:cNvPr id="46" name="Text Box 31"/>
          <p:cNvSpPr txBox="1">
            <a:spLocks noChangeArrowheads="1"/>
          </p:cNvSpPr>
          <p:nvPr/>
        </p:nvSpPr>
        <p:spPr bwMode="auto">
          <a:xfrm>
            <a:off x="484981" y="1218947"/>
            <a:ext cx="8545645" cy="374461"/>
          </a:xfrm>
          <a:prstGeom prst="rect">
            <a:avLst/>
          </a:prstGeom>
          <a:noFill/>
          <a:ln w="3175">
            <a:solidFill>
              <a:srgbClr val="0000FF"/>
            </a:solidFill>
            <a:miter lim="800000"/>
            <a:headEnd/>
            <a:tailEnd/>
          </a:ln>
          <a:effectLst>
            <a:prstShdw prst="shdw17" dist="17961" dir="2700000">
              <a:srgbClr val="000099"/>
            </a:prstShdw>
          </a:effectLst>
          <a:extLst>
            <a:ext uri="{909E8E84-426E-40DD-AFC4-6F175D3DCCD1}">
              <a14:hiddenFill xmlns:a14="http://schemas.microsoft.com/office/drawing/2010/main">
                <a:solidFill>
                  <a:schemeClr val="accent1"/>
                </a:solidFill>
              </a14:hiddenFill>
            </a:ext>
          </a:extLst>
        </p:spPr>
        <p:txBody>
          <a:bodyPr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2200"/>
              </a:lnSpc>
              <a:defRPr/>
            </a:pPr>
            <a:r>
              <a:rPr lang="ja-JP" altLang="en-US" sz="1400" b="1" spc="30" dirty="0" smtClean="0">
                <a:solidFill>
                  <a:prstClr val="black"/>
                </a:solidFill>
                <a:latin typeface="Meiryo UI" pitchFamily="50" charset="-128"/>
                <a:ea typeface="Meiryo UI" pitchFamily="50" charset="-128"/>
                <a:cs typeface="Meiryo UI" pitchFamily="50" charset="-128"/>
              </a:rPr>
              <a:t>○ 両研究所の歳出予算に占める業務収入の割合は、</a:t>
            </a:r>
            <a:r>
              <a:rPr lang="ja-JP" altLang="en-US" sz="1400" b="1" spc="30" dirty="0">
                <a:solidFill>
                  <a:prstClr val="black"/>
                </a:solidFill>
                <a:latin typeface="Meiryo UI" pitchFamily="50" charset="-128"/>
                <a:ea typeface="Meiryo UI" pitchFamily="50" charset="-128"/>
                <a:cs typeface="Meiryo UI" pitchFamily="50" charset="-128"/>
              </a:rPr>
              <a:t>　</a:t>
            </a:r>
            <a:r>
              <a:rPr lang="ja-JP" altLang="en-US" sz="1400" b="1" spc="30" dirty="0" smtClean="0">
                <a:solidFill>
                  <a:prstClr val="black"/>
                </a:solidFill>
                <a:latin typeface="Meiryo UI" pitchFamily="50" charset="-128"/>
                <a:ea typeface="Meiryo UI" pitchFamily="50" charset="-128"/>
                <a:cs typeface="Meiryo UI" pitchFamily="50" charset="-128"/>
              </a:rPr>
              <a:t>他の工業系公設試験研究機関に比べて高い</a:t>
            </a:r>
            <a:endParaRPr lang="en-US" altLang="ja-JP" sz="1400" b="1" spc="30" dirty="0" smtClean="0">
              <a:solidFill>
                <a:prstClr val="black"/>
              </a:solidFill>
              <a:latin typeface="Meiryo UI" pitchFamily="50" charset="-128"/>
              <a:ea typeface="Meiryo UI" pitchFamily="50" charset="-128"/>
              <a:cs typeface="Meiryo UI" pitchFamily="50" charset="-128"/>
            </a:endParaRPr>
          </a:p>
        </p:txBody>
      </p:sp>
      <p:sp>
        <p:nvSpPr>
          <p:cNvPr id="47" name="テキスト ボックス 25"/>
          <p:cNvSpPr txBox="1">
            <a:spLocks noChangeArrowheads="1"/>
          </p:cNvSpPr>
          <p:nvPr/>
        </p:nvSpPr>
        <p:spPr bwMode="auto">
          <a:xfrm>
            <a:off x="5457056" y="6331966"/>
            <a:ext cx="34980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年度公設試現況調査より</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8"/>
          <p:cNvSpPr txBox="1">
            <a:spLocks noChangeArrowheads="1"/>
          </p:cNvSpPr>
          <p:nvPr/>
        </p:nvSpPr>
        <p:spPr bwMode="auto">
          <a:xfrm>
            <a:off x="323334" y="6115362"/>
            <a:ext cx="4557658" cy="553998"/>
          </a:xfrm>
          <a:prstGeom prst="rect">
            <a:avLst/>
          </a:prstGeom>
          <a:noFill/>
          <a:ln>
            <a:noFill/>
          </a:ln>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注）</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実績</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注）歳出予算＝人件費＋</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事業費</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注</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業務収入＝依頼試験</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機器利用</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受託研究</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共同研究</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競争的資金</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特許</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タイトル 1"/>
          <p:cNvSpPr txBox="1">
            <a:spLocks/>
          </p:cNvSpPr>
          <p:nvPr/>
        </p:nvSpPr>
        <p:spPr>
          <a:xfrm>
            <a:off x="29164" y="225288"/>
            <a:ext cx="9855199" cy="360000"/>
          </a:xfrm>
          <a:prstGeom prst="rect">
            <a:avLst/>
          </a:prstGeom>
          <a:solidFill>
            <a:schemeClr val="tx2">
              <a:lumMod val="50000"/>
            </a:schemeClr>
          </a:solidFill>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両研究所の強み</a:t>
            </a:r>
            <a:endPar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5" name="グラフ 24"/>
          <p:cNvGraphicFramePr>
            <a:graphicFrameLocks/>
          </p:cNvGraphicFramePr>
          <p:nvPr>
            <p:extLst>
              <p:ext uri="{D42A27DB-BD31-4B8C-83A1-F6EECF244321}">
                <p14:modId xmlns:p14="http://schemas.microsoft.com/office/powerpoint/2010/main" val="2651071272"/>
              </p:ext>
            </p:extLst>
          </p:nvPr>
        </p:nvGraphicFramePr>
        <p:xfrm>
          <a:off x="4022597" y="1617103"/>
          <a:ext cx="5008030" cy="4714875"/>
        </p:xfrm>
        <a:graphic>
          <a:graphicData uri="http://schemas.openxmlformats.org/drawingml/2006/chart">
            <c:chart xmlns:c="http://schemas.openxmlformats.org/drawingml/2006/chart" xmlns:r="http://schemas.openxmlformats.org/officeDocument/2006/relationships" r:id="rId2"/>
          </a:graphicData>
        </a:graphic>
      </p:graphicFrame>
      <p:grpSp>
        <p:nvGrpSpPr>
          <p:cNvPr id="28" name="グループ化 27"/>
          <p:cNvGrpSpPr/>
          <p:nvPr/>
        </p:nvGrpSpPr>
        <p:grpSpPr>
          <a:xfrm>
            <a:off x="2700274" y="2183510"/>
            <a:ext cx="1436259" cy="3749883"/>
            <a:chOff x="242473" y="2420888"/>
            <a:chExt cx="1436259" cy="3749883"/>
          </a:xfrm>
        </p:grpSpPr>
        <p:sp>
          <p:nvSpPr>
            <p:cNvPr id="29" name="テキスト ボックス 49"/>
            <p:cNvSpPr txBox="1">
              <a:spLocks noChangeArrowheads="1"/>
            </p:cNvSpPr>
            <p:nvPr/>
          </p:nvSpPr>
          <p:spPr bwMode="auto">
            <a:xfrm>
              <a:off x="242473" y="2539008"/>
              <a:ext cx="1331848"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eaLnBrk="1" hangingPunct="1">
                <a:lnSpc>
                  <a:spcPts val="1100"/>
                </a:lnSpc>
                <a:spcBef>
                  <a:spcPct val="0"/>
                </a:spcBef>
                <a:buFontTx/>
                <a:buNone/>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　産技研</a:t>
              </a:r>
            </a:p>
            <a:p>
              <a:pPr algn="r" eaLnBrk="1" hangingPunct="1">
                <a:lnSpc>
                  <a:spcPts val="3000"/>
                </a:lnSpc>
                <a:spcBef>
                  <a:spcPct val="0"/>
                </a:spcBef>
                <a:buFontTx/>
                <a:buNone/>
              </a:pP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100"/>
                </a:lnSpc>
                <a:spcBef>
                  <a:spcPct val="0"/>
                </a:spcBef>
                <a:buFont typeface="Arial" charset="0"/>
                <a:buNone/>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京都府</a:t>
              </a:r>
            </a:p>
            <a:p>
              <a:pPr algn="r" eaLnBrk="1" hangingPunct="1">
                <a:lnSpc>
                  <a:spcPts val="3400"/>
                </a:lnSpc>
                <a:spcBef>
                  <a:spcPct val="0"/>
                </a:spcBef>
                <a:buFontTx/>
                <a:buNone/>
              </a:pP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100"/>
                </a:lnSpc>
                <a:spcBef>
                  <a:spcPct val="0"/>
                </a:spcBef>
                <a:buFont typeface="Arial" charset="0"/>
                <a:buNone/>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愛知県</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3400"/>
                </a:lnSpc>
                <a:spcBef>
                  <a:spcPct val="0"/>
                </a:spcBef>
                <a:buFontTx/>
                <a:buNone/>
              </a:pP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100"/>
                </a:lnSpc>
                <a:spcBef>
                  <a:spcPct val="0"/>
                </a:spcBef>
                <a:buFont typeface="Arial" charset="0"/>
                <a:buNone/>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東京都</a:t>
              </a:r>
            </a:p>
            <a:p>
              <a:pPr algn="r" eaLnBrk="1" hangingPunct="1">
                <a:lnSpc>
                  <a:spcPts val="3400"/>
                </a:lnSpc>
                <a:spcBef>
                  <a:spcPct val="0"/>
                </a:spcBef>
                <a:buFontTx/>
                <a:buNone/>
              </a:pP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100"/>
                </a:lnSpc>
                <a:spcBef>
                  <a:spcPct val="0"/>
                </a:spcBef>
                <a:buFontTx/>
                <a:buNone/>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　市工研</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3400"/>
                </a:lnSpc>
                <a:spcBef>
                  <a:spcPct val="0"/>
                </a:spcBef>
                <a:buFontTx/>
                <a:buNone/>
              </a:pPr>
              <a:endParaRPr lang="en-US" altLang="ja-JP"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050"/>
                </a:lnSpc>
                <a:spcBef>
                  <a:spcPct val="0"/>
                </a:spcBef>
                <a:buFontTx/>
                <a:buNone/>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京都市</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3400"/>
                </a:lnSpc>
                <a:spcBef>
                  <a:spcPct val="0"/>
                </a:spcBef>
                <a:buFontTx/>
                <a:buNone/>
              </a:pP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000"/>
                </a:lnSpc>
                <a:spcBef>
                  <a:spcPct val="0"/>
                </a:spcBef>
                <a:buFontTx/>
                <a:buNone/>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名古屋市</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円/楕円 48"/>
            <p:cNvSpPr/>
            <p:nvPr/>
          </p:nvSpPr>
          <p:spPr>
            <a:xfrm>
              <a:off x="296690" y="2420888"/>
              <a:ext cx="1382042" cy="4191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円/楕円 49"/>
            <p:cNvSpPr/>
            <p:nvPr/>
          </p:nvSpPr>
          <p:spPr>
            <a:xfrm>
              <a:off x="260528" y="4646662"/>
              <a:ext cx="1382042" cy="4191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graphicFrame>
        <p:nvGraphicFramePr>
          <p:cNvPr id="3" name="表 2"/>
          <p:cNvGraphicFramePr>
            <a:graphicFrameLocks noGrp="1"/>
          </p:cNvGraphicFramePr>
          <p:nvPr>
            <p:extLst>
              <p:ext uri="{D42A27DB-BD31-4B8C-83A1-F6EECF244321}">
                <p14:modId xmlns:p14="http://schemas.microsoft.com/office/powerpoint/2010/main" val="1079339781"/>
              </p:ext>
            </p:extLst>
          </p:nvPr>
        </p:nvGraphicFramePr>
        <p:xfrm>
          <a:off x="848740" y="1680299"/>
          <a:ext cx="1727998" cy="4320003"/>
        </p:xfrm>
        <a:graphic>
          <a:graphicData uri="http://schemas.openxmlformats.org/drawingml/2006/table">
            <a:tbl>
              <a:tblPr firstRow="1" bandRow="1">
                <a:tableStyleId>{5C22544A-7EE6-4342-B048-85BDC9FD1C3A}</a:tableStyleId>
              </a:tblPr>
              <a:tblGrid>
                <a:gridCol w="863999"/>
                <a:gridCol w="863999"/>
              </a:tblGrid>
              <a:tr h="416516">
                <a:tc>
                  <a:txBody>
                    <a:bodyPr/>
                    <a:lstStyle/>
                    <a:p>
                      <a:pPr algn="ctr"/>
                      <a:r>
                        <a:rPr kumimoji="1" lang="ja-JP" altLang="en-US" sz="1100" b="0" i="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業務収入</a:t>
                      </a:r>
                      <a:endParaRPr kumimoji="1" lang="en-US" altLang="ja-JP" sz="1100" b="0" i="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b="0" i="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100" b="0" i="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b="0" i="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歳出予算</a:t>
                      </a:r>
                      <a:endParaRPr kumimoji="1" lang="en-US" altLang="ja-JP" sz="1100" b="0" i="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100" b="0" i="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i="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100" b="0" i="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57641">
                <a:tc>
                  <a:txBody>
                    <a:bodyPr/>
                    <a:lstStyle/>
                    <a:p>
                      <a:pPr algn="r"/>
                      <a:r>
                        <a:rPr kumimoji="1" lang="en-US" altLang="ja-JP" sz="1400" b="0" i="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4.27</a:t>
                      </a:r>
                      <a:endParaRPr kumimoji="1" lang="ja-JP" altLang="en-US" sz="1400" b="0" i="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21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400" b="0" i="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19.76</a:t>
                      </a:r>
                      <a:endParaRPr kumimoji="1" lang="ja-JP" altLang="en-US" sz="1400" b="0" i="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21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57641">
                <a:tc>
                  <a:txBody>
                    <a:bodyPr/>
                    <a:lstStyle/>
                    <a:p>
                      <a:pPr algn="r"/>
                      <a:r>
                        <a:rPr kumimoji="1" lang="en-US" altLang="ja-JP" sz="1400" b="0" i="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0.44</a:t>
                      </a:r>
                      <a:endParaRPr kumimoji="1" lang="ja-JP" altLang="en-US" sz="1400" b="0" i="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21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400" b="0" i="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4.28</a:t>
                      </a:r>
                      <a:endParaRPr kumimoji="1" lang="ja-JP" altLang="en-US" sz="1400" b="0" i="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21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57641">
                <a:tc>
                  <a:txBody>
                    <a:bodyPr/>
                    <a:lstStyle/>
                    <a:p>
                      <a:pPr algn="r"/>
                      <a:r>
                        <a:rPr kumimoji="1" lang="en-US" altLang="ja-JP" sz="1400" b="0" i="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3.28</a:t>
                      </a:r>
                      <a:endParaRPr kumimoji="1" lang="ja-JP" altLang="en-US" sz="1400" b="0" i="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21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400" b="0" i="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16.89</a:t>
                      </a:r>
                    </a:p>
                  </a:txBody>
                  <a:tcPr marL="0" marR="21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57641">
                <a:tc>
                  <a:txBody>
                    <a:bodyPr/>
                    <a:lstStyle/>
                    <a:p>
                      <a:pPr algn="r"/>
                      <a:r>
                        <a:rPr kumimoji="1" lang="en-US" altLang="ja-JP" sz="1400" b="0" i="0" baseline="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6.51</a:t>
                      </a:r>
                      <a:endParaRPr kumimoji="1" lang="ja-JP" altLang="en-US" sz="1400" b="0" i="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21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400" b="0" i="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70.94</a:t>
                      </a:r>
                      <a:endParaRPr kumimoji="1" lang="ja-JP" altLang="en-US" sz="1400" b="0" i="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21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57641">
                <a:tc>
                  <a:txBody>
                    <a:bodyPr/>
                    <a:lstStyle/>
                    <a:p>
                      <a:pPr algn="r"/>
                      <a:r>
                        <a:rPr kumimoji="1" lang="en-US" altLang="ja-JP" sz="1400" b="0" i="0" baseline="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2.77</a:t>
                      </a:r>
                      <a:endParaRPr kumimoji="1" lang="ja-JP" altLang="en-US" sz="1400" b="0" i="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21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400" b="0" i="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11.21</a:t>
                      </a:r>
                      <a:endParaRPr kumimoji="1" lang="ja-JP" altLang="en-US" sz="1400" b="0" i="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21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57641">
                <a:tc>
                  <a:txBody>
                    <a:bodyPr/>
                    <a:lstStyle/>
                    <a:p>
                      <a:pPr algn="r"/>
                      <a:r>
                        <a:rPr kumimoji="1" lang="en-US" altLang="ja-JP" sz="1400" b="0" i="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0.83</a:t>
                      </a:r>
                      <a:endParaRPr kumimoji="1" lang="ja-JP" altLang="en-US" sz="1400" b="0" i="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21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400" b="0" i="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8.03</a:t>
                      </a:r>
                      <a:endParaRPr kumimoji="1" lang="ja-JP" altLang="en-US" sz="1400" b="0" i="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21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57641">
                <a:tc>
                  <a:txBody>
                    <a:bodyPr/>
                    <a:lstStyle/>
                    <a:p>
                      <a:pPr algn="r"/>
                      <a:r>
                        <a:rPr kumimoji="1" lang="en-US" altLang="ja-JP" sz="1400" b="0" i="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1.76</a:t>
                      </a:r>
                      <a:endParaRPr kumimoji="1" lang="ja-JP" altLang="en-US" sz="1400" b="0" i="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21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400" b="0" i="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12.32</a:t>
                      </a:r>
                      <a:endParaRPr kumimoji="1" lang="ja-JP" altLang="en-US" sz="1400" b="0" i="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21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5"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8245478" y="150540"/>
            <a:ext cx="1484312" cy="489545"/>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lnSpc>
                <a:spcPts val="1600"/>
              </a:lnSpc>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依頼研究、機器</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貸出、受託研究</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33150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テキスト ボックス 25"/>
          <p:cNvSpPr txBox="1">
            <a:spLocks noChangeArrowheads="1"/>
          </p:cNvSpPr>
          <p:nvPr/>
        </p:nvSpPr>
        <p:spPr bwMode="auto">
          <a:xfrm>
            <a:off x="4956633" y="6381908"/>
            <a:ext cx="34980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年度公設試現況調査より</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タイトル 1"/>
          <p:cNvSpPr txBox="1">
            <a:spLocks/>
          </p:cNvSpPr>
          <p:nvPr/>
        </p:nvSpPr>
        <p:spPr>
          <a:xfrm>
            <a:off x="29164" y="253412"/>
            <a:ext cx="9855199" cy="360000"/>
          </a:xfrm>
          <a:prstGeom prst="rect">
            <a:avLst/>
          </a:prstGeom>
          <a:solidFill>
            <a:schemeClr val="tx2">
              <a:lumMod val="50000"/>
            </a:schemeClr>
          </a:solidFill>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両研究所の強み</a:t>
            </a:r>
            <a:endPar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グループ化 10"/>
          <p:cNvGrpSpPr/>
          <p:nvPr/>
        </p:nvGrpSpPr>
        <p:grpSpPr>
          <a:xfrm>
            <a:off x="114086" y="852023"/>
            <a:ext cx="9318691" cy="822483"/>
            <a:chOff x="157163" y="820738"/>
            <a:chExt cx="8601869" cy="822483"/>
          </a:xfrm>
        </p:grpSpPr>
        <p:sp>
          <p:nvSpPr>
            <p:cNvPr id="12" name="テキスト ボックス 25"/>
            <p:cNvSpPr txBox="1">
              <a:spLocks noChangeArrowheads="1"/>
            </p:cNvSpPr>
            <p:nvPr/>
          </p:nvSpPr>
          <p:spPr bwMode="auto">
            <a:xfrm>
              <a:off x="157163" y="820738"/>
              <a:ext cx="7112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600" b="1" dirty="0">
                  <a:solidFill>
                    <a:prstClr val="black"/>
                  </a:solidFill>
                  <a:latin typeface="Meiryo UI" pitchFamily="50" charset="-128"/>
                  <a:ea typeface="Meiryo UI" pitchFamily="50" charset="-128"/>
                  <a:cs typeface="Meiryo UI" pitchFamily="50" charset="-128"/>
                </a:rPr>
                <a:t>■両研究所の</a:t>
              </a:r>
              <a:r>
                <a:rPr lang="ja-JP" altLang="en-US" sz="1600" b="1" dirty="0" smtClean="0">
                  <a:solidFill>
                    <a:prstClr val="black"/>
                  </a:solidFill>
                  <a:latin typeface="Meiryo UI" pitchFamily="50" charset="-128"/>
                  <a:ea typeface="Meiryo UI" pitchFamily="50" charset="-128"/>
                  <a:cs typeface="Meiryo UI" pitchFamily="50" charset="-128"/>
                </a:rPr>
                <a:t>研究員一人当たりの</a:t>
              </a:r>
              <a:r>
                <a:rPr lang="ja-JP" altLang="en-US" sz="1600" b="1" dirty="0">
                  <a:solidFill>
                    <a:prstClr val="black"/>
                  </a:solidFill>
                  <a:latin typeface="Meiryo UI" pitchFamily="50" charset="-128"/>
                  <a:ea typeface="Meiryo UI" pitchFamily="50" charset="-128"/>
                  <a:cs typeface="Meiryo UI" pitchFamily="50" charset="-128"/>
                </a:rPr>
                <a:t>業務</a:t>
              </a:r>
              <a:r>
                <a:rPr lang="ja-JP" altLang="en-US" sz="1600" b="1" dirty="0" smtClean="0">
                  <a:solidFill>
                    <a:prstClr val="black"/>
                  </a:solidFill>
                  <a:latin typeface="Meiryo UI" pitchFamily="50" charset="-128"/>
                  <a:ea typeface="Meiryo UI" pitchFamily="50" charset="-128"/>
                  <a:cs typeface="Meiryo UI" pitchFamily="50" charset="-128"/>
                </a:rPr>
                <a:t>収入</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13" name="Text Box 31"/>
            <p:cNvSpPr txBox="1">
              <a:spLocks noChangeArrowheads="1"/>
            </p:cNvSpPr>
            <p:nvPr/>
          </p:nvSpPr>
          <p:spPr bwMode="auto">
            <a:xfrm>
              <a:off x="384969" y="1268760"/>
              <a:ext cx="8374063" cy="374461"/>
            </a:xfrm>
            <a:prstGeom prst="rect">
              <a:avLst/>
            </a:prstGeom>
            <a:noFill/>
            <a:ln w="9525">
              <a:solidFill>
                <a:srgbClr val="0000FF"/>
              </a:solidFill>
              <a:miter lim="800000"/>
              <a:headEnd/>
              <a:tailEnd/>
            </a:ln>
            <a:effectLst>
              <a:prstShdw prst="shdw17" dist="17961" dir="2700000">
                <a:srgbClr val="000099"/>
              </a:prstShdw>
            </a:effectLst>
            <a:extLst>
              <a:ext uri="{909E8E84-426E-40DD-AFC4-6F175D3DCCD1}">
                <a14:hiddenFill xmlns:a14="http://schemas.microsoft.com/office/drawing/2010/main">
                  <a:solidFill>
                    <a:schemeClr val="accent1"/>
                  </a:solidFill>
                </a14:hiddenFill>
              </a:ext>
            </a:extLst>
          </p:spPr>
          <p:txBody>
            <a:bodyPr wrap="square"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2200"/>
                </a:lnSpc>
                <a:defRPr/>
              </a:pPr>
              <a:r>
                <a:rPr lang="ja-JP" altLang="en-US" sz="1400" b="1" spc="30" dirty="0" smtClean="0">
                  <a:solidFill>
                    <a:prstClr val="black"/>
                  </a:solidFill>
                  <a:latin typeface="Meiryo UI" pitchFamily="50" charset="-128"/>
                  <a:ea typeface="Meiryo UI" pitchFamily="50" charset="-128"/>
                  <a:cs typeface="Meiryo UI" pitchFamily="50" charset="-128"/>
                </a:rPr>
                <a:t>○ 両研究所</a:t>
              </a:r>
              <a:r>
                <a:rPr lang="ja-JP" altLang="en-US" sz="1400" b="1" spc="30" dirty="0">
                  <a:solidFill>
                    <a:prstClr val="black"/>
                  </a:solidFill>
                  <a:latin typeface="Meiryo UI" pitchFamily="50" charset="-128"/>
                  <a:ea typeface="Meiryo UI" pitchFamily="50" charset="-128"/>
                  <a:cs typeface="Meiryo UI" pitchFamily="50" charset="-128"/>
                </a:rPr>
                <a:t>の</a:t>
              </a:r>
              <a:r>
                <a:rPr lang="ja-JP" altLang="en-US" sz="1400" b="1" spc="30" dirty="0" smtClean="0">
                  <a:solidFill>
                    <a:prstClr val="black"/>
                  </a:solidFill>
                  <a:latin typeface="Meiryo UI" pitchFamily="50" charset="-128"/>
                  <a:ea typeface="Meiryo UI" pitchFamily="50" charset="-128"/>
                  <a:cs typeface="Meiryo UI" pitchFamily="50" charset="-128"/>
                </a:rPr>
                <a:t>研究員一人当たりの</a:t>
              </a:r>
              <a:r>
                <a:rPr lang="ja-JP" altLang="en-US" sz="1400" b="1" spc="30" dirty="0">
                  <a:solidFill>
                    <a:prstClr val="black"/>
                  </a:solidFill>
                  <a:latin typeface="Meiryo UI" pitchFamily="50" charset="-128"/>
                  <a:ea typeface="Meiryo UI" pitchFamily="50" charset="-128"/>
                  <a:cs typeface="Meiryo UI" pitchFamily="50" charset="-128"/>
                </a:rPr>
                <a:t>業務収入は、他の工業系公設試験研究機関に比べて高い</a:t>
              </a:r>
              <a:r>
                <a:rPr lang="ja-JP" altLang="en-US" sz="1400" b="1" spc="30" dirty="0" smtClean="0">
                  <a:solidFill>
                    <a:prstClr val="black"/>
                  </a:solidFill>
                  <a:latin typeface="Meiryo UI" pitchFamily="50" charset="-128"/>
                  <a:ea typeface="Meiryo UI" pitchFamily="50" charset="-128"/>
                  <a:cs typeface="Meiryo UI" pitchFamily="50" charset="-128"/>
                </a:rPr>
                <a:t>。</a:t>
              </a:r>
              <a:endParaRPr lang="en-US" altLang="ja-JP" sz="1400" b="1" spc="30" dirty="0">
                <a:solidFill>
                  <a:prstClr val="black"/>
                </a:solidFill>
                <a:latin typeface="Meiryo UI" pitchFamily="50" charset="-128"/>
                <a:ea typeface="Meiryo UI" pitchFamily="50" charset="-128"/>
                <a:cs typeface="Meiryo UI" pitchFamily="50" charset="-128"/>
              </a:endParaRPr>
            </a:p>
          </p:txBody>
        </p:sp>
      </p:grpSp>
      <p:graphicFrame>
        <p:nvGraphicFramePr>
          <p:cNvPr id="14" name="グラフ 13"/>
          <p:cNvGraphicFramePr>
            <a:graphicFrameLocks noChangeAspect="1"/>
          </p:cNvGraphicFramePr>
          <p:nvPr>
            <p:extLst>
              <p:ext uri="{D42A27DB-BD31-4B8C-83A1-F6EECF244321}">
                <p14:modId xmlns:p14="http://schemas.microsoft.com/office/powerpoint/2010/main" val="524489312"/>
              </p:ext>
            </p:extLst>
          </p:nvPr>
        </p:nvGraphicFramePr>
        <p:xfrm>
          <a:off x="1834700" y="1683657"/>
          <a:ext cx="7294764" cy="4670594"/>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グループ化 19"/>
          <p:cNvGrpSpPr/>
          <p:nvPr/>
        </p:nvGrpSpPr>
        <p:grpSpPr>
          <a:xfrm>
            <a:off x="438024" y="2242972"/>
            <a:ext cx="1463359" cy="3710154"/>
            <a:chOff x="234423" y="2420888"/>
            <a:chExt cx="1463359" cy="3749883"/>
          </a:xfrm>
        </p:grpSpPr>
        <p:sp>
          <p:nvSpPr>
            <p:cNvPr id="21" name="テキスト ボックス 49"/>
            <p:cNvSpPr txBox="1">
              <a:spLocks noChangeArrowheads="1"/>
            </p:cNvSpPr>
            <p:nvPr/>
          </p:nvSpPr>
          <p:spPr bwMode="auto">
            <a:xfrm>
              <a:off x="234423" y="2539008"/>
              <a:ext cx="1370048"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eaLnBrk="1" hangingPunct="1">
                <a:lnSpc>
                  <a:spcPts val="1100"/>
                </a:lnSpc>
                <a:spcBef>
                  <a:spcPct val="0"/>
                </a:spcBef>
                <a:buFontTx/>
                <a:buNone/>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　産技研</a:t>
              </a:r>
            </a:p>
            <a:p>
              <a:pPr algn="r" eaLnBrk="1" hangingPunct="1">
                <a:lnSpc>
                  <a:spcPts val="3000"/>
                </a:lnSpc>
                <a:spcBef>
                  <a:spcPct val="0"/>
                </a:spcBef>
                <a:buFontTx/>
                <a:buNone/>
              </a:pP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100"/>
                </a:lnSpc>
                <a:spcBef>
                  <a:spcPct val="0"/>
                </a:spcBef>
                <a:buFont typeface="Arial" charset="0"/>
                <a:buNone/>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京都府</a:t>
              </a:r>
            </a:p>
            <a:p>
              <a:pPr algn="r" eaLnBrk="1" hangingPunct="1">
                <a:lnSpc>
                  <a:spcPts val="3400"/>
                </a:lnSpc>
                <a:spcBef>
                  <a:spcPct val="0"/>
                </a:spcBef>
                <a:buFontTx/>
                <a:buNone/>
              </a:pP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100"/>
                </a:lnSpc>
                <a:spcBef>
                  <a:spcPct val="0"/>
                </a:spcBef>
                <a:buFont typeface="Arial" charset="0"/>
                <a:buNone/>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愛知県</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3400"/>
                </a:lnSpc>
                <a:spcBef>
                  <a:spcPct val="0"/>
                </a:spcBef>
                <a:buFontTx/>
                <a:buNone/>
              </a:pP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100"/>
                </a:lnSpc>
                <a:spcBef>
                  <a:spcPct val="0"/>
                </a:spcBef>
                <a:buFont typeface="Arial" charset="0"/>
                <a:buNone/>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東京都</a:t>
              </a:r>
            </a:p>
            <a:p>
              <a:pPr algn="r" eaLnBrk="1" hangingPunct="1">
                <a:lnSpc>
                  <a:spcPts val="3400"/>
                </a:lnSpc>
                <a:spcBef>
                  <a:spcPct val="0"/>
                </a:spcBef>
                <a:buFontTx/>
                <a:buNone/>
              </a:pP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100"/>
                </a:lnSpc>
                <a:spcBef>
                  <a:spcPct val="0"/>
                </a:spcBef>
                <a:buFontTx/>
                <a:buNone/>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　市工研</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3400"/>
                </a:lnSpc>
                <a:spcBef>
                  <a:spcPct val="0"/>
                </a:spcBef>
                <a:buFontTx/>
                <a:buNone/>
              </a:pPr>
              <a:endParaRPr lang="en-US" altLang="ja-JP"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050"/>
                </a:lnSpc>
                <a:spcBef>
                  <a:spcPct val="0"/>
                </a:spcBef>
                <a:buFontTx/>
                <a:buNone/>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京都市</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3400"/>
                </a:lnSpc>
                <a:spcBef>
                  <a:spcPct val="0"/>
                </a:spcBef>
                <a:buFontTx/>
                <a:buNone/>
              </a:pP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000"/>
                </a:lnSpc>
                <a:spcBef>
                  <a:spcPct val="0"/>
                </a:spcBef>
                <a:buFontTx/>
                <a:buNone/>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名古屋市</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円/楕円 21"/>
            <p:cNvSpPr/>
            <p:nvPr/>
          </p:nvSpPr>
          <p:spPr>
            <a:xfrm>
              <a:off x="315740" y="2420888"/>
              <a:ext cx="1382042" cy="4191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円/楕円 22"/>
            <p:cNvSpPr/>
            <p:nvPr/>
          </p:nvSpPr>
          <p:spPr>
            <a:xfrm>
              <a:off x="279578" y="4646662"/>
              <a:ext cx="1382042" cy="4191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6"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8245478" y="188640"/>
            <a:ext cx="1484312" cy="489545"/>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lnSpc>
                <a:spcPts val="1600"/>
              </a:lnSpc>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依頼研究、機器</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貸出、受託研究</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51393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テキスト ボックス 25"/>
          <p:cNvSpPr txBox="1">
            <a:spLocks noChangeArrowheads="1"/>
          </p:cNvSpPr>
          <p:nvPr/>
        </p:nvSpPr>
        <p:spPr bwMode="auto">
          <a:xfrm>
            <a:off x="5169027" y="6342608"/>
            <a:ext cx="34980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年度公設試現況調査より</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 name="グループ化 7"/>
          <p:cNvGrpSpPr/>
          <p:nvPr/>
        </p:nvGrpSpPr>
        <p:grpSpPr>
          <a:xfrm>
            <a:off x="95942" y="707308"/>
            <a:ext cx="9318691" cy="822483"/>
            <a:chOff x="157163" y="820738"/>
            <a:chExt cx="8601869" cy="822483"/>
          </a:xfrm>
        </p:grpSpPr>
        <p:sp>
          <p:nvSpPr>
            <p:cNvPr id="9" name="テキスト ボックス 25"/>
            <p:cNvSpPr txBox="1">
              <a:spLocks noChangeArrowheads="1"/>
            </p:cNvSpPr>
            <p:nvPr/>
          </p:nvSpPr>
          <p:spPr bwMode="auto">
            <a:xfrm>
              <a:off x="157163" y="820738"/>
              <a:ext cx="7112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600" b="1" dirty="0" smtClean="0">
                  <a:solidFill>
                    <a:prstClr val="black"/>
                  </a:solidFill>
                  <a:latin typeface="Meiryo UI" pitchFamily="50" charset="-128"/>
                  <a:ea typeface="Meiryo UI" pitchFamily="50" charset="-128"/>
                  <a:cs typeface="Meiryo UI" pitchFamily="50" charset="-128"/>
                </a:rPr>
                <a:t>■研究員一人当たりの受託研究収入</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10" name="Text Box 31"/>
            <p:cNvSpPr txBox="1">
              <a:spLocks noChangeArrowheads="1"/>
            </p:cNvSpPr>
            <p:nvPr/>
          </p:nvSpPr>
          <p:spPr bwMode="auto">
            <a:xfrm>
              <a:off x="384969" y="1268760"/>
              <a:ext cx="8374063" cy="374461"/>
            </a:xfrm>
            <a:prstGeom prst="rect">
              <a:avLst/>
            </a:prstGeom>
            <a:noFill/>
            <a:ln w="9525">
              <a:solidFill>
                <a:srgbClr val="0000FF"/>
              </a:solidFill>
              <a:miter lim="800000"/>
              <a:headEnd/>
              <a:tailEnd/>
            </a:ln>
            <a:effectLst>
              <a:prstShdw prst="shdw17" dist="17961" dir="2700000">
                <a:srgbClr val="000099"/>
              </a:prstShdw>
            </a:effectLst>
            <a:extLst>
              <a:ext uri="{909E8E84-426E-40DD-AFC4-6F175D3DCCD1}">
                <a14:hiddenFill xmlns:a14="http://schemas.microsoft.com/office/drawing/2010/main">
                  <a:solidFill>
                    <a:schemeClr val="accent1"/>
                  </a:solidFill>
                </a14:hiddenFill>
              </a:ext>
            </a:extLst>
          </p:spPr>
          <p:txBody>
            <a:bodyPr wrap="square"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2200"/>
                </a:lnSpc>
                <a:defRPr/>
              </a:pPr>
              <a:r>
                <a:rPr lang="ja-JP" altLang="en-US" sz="1400" b="1" spc="30" dirty="0" smtClean="0">
                  <a:solidFill>
                    <a:prstClr val="black"/>
                  </a:solidFill>
                  <a:latin typeface="Meiryo UI" pitchFamily="50" charset="-128"/>
                  <a:ea typeface="Meiryo UI" pitchFamily="50" charset="-128"/>
                  <a:cs typeface="Meiryo UI" pitchFamily="50" charset="-128"/>
                </a:rPr>
                <a:t>○ 受託研究による技術支援については、市工研が他を圧倒している。</a:t>
              </a:r>
              <a:endParaRPr lang="en-US" altLang="ja-JP" sz="1400" b="1" spc="30" dirty="0" smtClean="0">
                <a:solidFill>
                  <a:prstClr val="black"/>
                </a:solidFill>
                <a:latin typeface="Meiryo UI" pitchFamily="50" charset="-128"/>
                <a:ea typeface="Meiryo UI" pitchFamily="50" charset="-128"/>
                <a:cs typeface="Meiryo UI" pitchFamily="50" charset="-128"/>
              </a:endParaRPr>
            </a:p>
          </p:txBody>
        </p:sp>
      </p:grpSp>
      <p:sp>
        <p:nvSpPr>
          <p:cNvPr id="11" name="タイトル 1"/>
          <p:cNvSpPr txBox="1">
            <a:spLocks/>
          </p:cNvSpPr>
          <p:nvPr/>
        </p:nvSpPr>
        <p:spPr>
          <a:xfrm>
            <a:off x="0" y="209387"/>
            <a:ext cx="9884229" cy="360000"/>
          </a:xfrm>
          <a:prstGeom prst="rect">
            <a:avLst/>
          </a:prstGeom>
          <a:solidFill>
            <a:schemeClr val="tx2">
              <a:lumMod val="50000"/>
            </a:schemeClr>
          </a:solidFill>
        </p:spPr>
        <p:txBody>
          <a:bodyPr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両研究所の</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強み</a:t>
            </a:r>
            <a:endPar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グラフ 11"/>
          <p:cNvGraphicFramePr>
            <a:graphicFrameLocks noChangeAspect="1"/>
          </p:cNvGraphicFramePr>
          <p:nvPr>
            <p:extLst>
              <p:ext uri="{D42A27DB-BD31-4B8C-83A1-F6EECF244321}">
                <p14:modId xmlns:p14="http://schemas.microsoft.com/office/powerpoint/2010/main" val="3934241095"/>
              </p:ext>
            </p:extLst>
          </p:nvPr>
        </p:nvGraphicFramePr>
        <p:xfrm>
          <a:off x="1928664" y="1643817"/>
          <a:ext cx="7272808" cy="4714875"/>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グループ化 12"/>
          <p:cNvGrpSpPr/>
          <p:nvPr/>
        </p:nvGrpSpPr>
        <p:grpSpPr>
          <a:xfrm>
            <a:off x="428499" y="2204871"/>
            <a:ext cx="1482409" cy="3749883"/>
            <a:chOff x="234423" y="2420888"/>
            <a:chExt cx="1482409" cy="3749883"/>
          </a:xfrm>
        </p:grpSpPr>
        <p:sp>
          <p:nvSpPr>
            <p:cNvPr id="14" name="テキスト ボックス 49"/>
            <p:cNvSpPr txBox="1">
              <a:spLocks noChangeArrowheads="1"/>
            </p:cNvSpPr>
            <p:nvPr/>
          </p:nvSpPr>
          <p:spPr bwMode="auto">
            <a:xfrm>
              <a:off x="234423" y="2539008"/>
              <a:ext cx="1370048"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eaLnBrk="1" hangingPunct="1">
                <a:lnSpc>
                  <a:spcPts val="1100"/>
                </a:lnSpc>
                <a:spcBef>
                  <a:spcPct val="0"/>
                </a:spcBef>
                <a:buFontTx/>
                <a:buNone/>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　産技研</a:t>
              </a:r>
            </a:p>
            <a:p>
              <a:pPr algn="r" eaLnBrk="1" hangingPunct="1">
                <a:lnSpc>
                  <a:spcPts val="3000"/>
                </a:lnSpc>
                <a:spcBef>
                  <a:spcPct val="0"/>
                </a:spcBef>
                <a:buFontTx/>
                <a:buNone/>
              </a:pP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100"/>
                </a:lnSpc>
                <a:spcBef>
                  <a:spcPct val="0"/>
                </a:spcBef>
                <a:buFont typeface="Arial" charset="0"/>
                <a:buNone/>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京都府</a:t>
              </a:r>
            </a:p>
            <a:p>
              <a:pPr algn="r" eaLnBrk="1" hangingPunct="1">
                <a:lnSpc>
                  <a:spcPts val="3400"/>
                </a:lnSpc>
                <a:spcBef>
                  <a:spcPct val="0"/>
                </a:spcBef>
                <a:buFontTx/>
                <a:buNone/>
              </a:pP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100"/>
                </a:lnSpc>
                <a:spcBef>
                  <a:spcPct val="0"/>
                </a:spcBef>
                <a:buFont typeface="Arial" charset="0"/>
                <a:buNone/>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愛知県</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3400"/>
                </a:lnSpc>
                <a:spcBef>
                  <a:spcPct val="0"/>
                </a:spcBef>
                <a:buFontTx/>
                <a:buNone/>
              </a:pP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100"/>
                </a:lnSpc>
                <a:spcBef>
                  <a:spcPct val="0"/>
                </a:spcBef>
                <a:buFont typeface="Arial" charset="0"/>
                <a:buNone/>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東京都</a:t>
              </a:r>
            </a:p>
            <a:p>
              <a:pPr algn="r" eaLnBrk="1" hangingPunct="1">
                <a:lnSpc>
                  <a:spcPts val="3400"/>
                </a:lnSpc>
                <a:spcBef>
                  <a:spcPct val="0"/>
                </a:spcBef>
                <a:buFontTx/>
                <a:buNone/>
              </a:pP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100"/>
                </a:lnSpc>
                <a:spcBef>
                  <a:spcPct val="0"/>
                </a:spcBef>
                <a:buFontTx/>
                <a:buNone/>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　市工研</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3400"/>
                </a:lnSpc>
                <a:spcBef>
                  <a:spcPct val="0"/>
                </a:spcBef>
                <a:buFontTx/>
                <a:buNone/>
              </a:pPr>
              <a:endParaRPr lang="en-US" altLang="ja-JP"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050"/>
                </a:lnSpc>
                <a:spcBef>
                  <a:spcPct val="0"/>
                </a:spcBef>
                <a:buFontTx/>
                <a:buNone/>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京都市</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3400"/>
                </a:lnSpc>
                <a:spcBef>
                  <a:spcPct val="0"/>
                </a:spcBef>
                <a:buFontTx/>
                <a:buNone/>
              </a:pP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000"/>
                </a:lnSpc>
                <a:spcBef>
                  <a:spcPct val="0"/>
                </a:spcBef>
                <a:buFontTx/>
                <a:buNone/>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名古屋市</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円/楕円 14"/>
            <p:cNvSpPr/>
            <p:nvPr/>
          </p:nvSpPr>
          <p:spPr>
            <a:xfrm>
              <a:off x="334790" y="2420888"/>
              <a:ext cx="1382042" cy="4191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円/楕円 15"/>
            <p:cNvSpPr/>
            <p:nvPr/>
          </p:nvSpPr>
          <p:spPr>
            <a:xfrm>
              <a:off x="298628" y="4646662"/>
              <a:ext cx="1382042" cy="4191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9" name="スライド番号プレースホルダー 2"/>
          <p:cNvSpPr>
            <a:spLocks noGrp="1"/>
          </p:cNvSpPr>
          <p:nvPr>
            <p:ph type="sldNum" sz="quarter" idx="12"/>
          </p:nvPr>
        </p:nvSpPr>
        <p:spPr>
          <a:xfrm>
            <a:off x="7610152" y="6520259"/>
            <a:ext cx="2311400" cy="365125"/>
          </a:xfrm>
        </p:spPr>
        <p:txBody>
          <a:bodyPr/>
          <a:lstStyle/>
          <a:p>
            <a:r>
              <a:rPr lang="en-US" altLang="ja-JP" dirty="0" smtClean="0">
                <a:solidFill>
                  <a:srgbClr val="984807"/>
                </a:solidFill>
              </a:rPr>
              <a:t>14</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8226673" y="140668"/>
            <a:ext cx="1484312" cy="489545"/>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受託研究</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73854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29164" y="253412"/>
            <a:ext cx="9855199" cy="360000"/>
          </a:xfrm>
          <a:prstGeom prst="rect">
            <a:avLst/>
          </a:prstGeom>
          <a:solidFill>
            <a:schemeClr val="tx2">
              <a:lumMod val="50000"/>
            </a:schemeClr>
          </a:solidFill>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両研究所の強み</a:t>
            </a:r>
            <a:endPar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9" name="グループ化 8"/>
          <p:cNvGrpSpPr/>
          <p:nvPr/>
        </p:nvGrpSpPr>
        <p:grpSpPr>
          <a:xfrm>
            <a:off x="29164" y="787346"/>
            <a:ext cx="9318691" cy="805043"/>
            <a:chOff x="157163" y="820738"/>
            <a:chExt cx="8601869" cy="805043"/>
          </a:xfrm>
        </p:grpSpPr>
        <p:sp>
          <p:nvSpPr>
            <p:cNvPr id="10" name="テキスト ボックス 25"/>
            <p:cNvSpPr txBox="1">
              <a:spLocks noChangeArrowheads="1"/>
            </p:cNvSpPr>
            <p:nvPr/>
          </p:nvSpPr>
          <p:spPr bwMode="auto">
            <a:xfrm>
              <a:off x="157163" y="820738"/>
              <a:ext cx="7112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600" b="1" dirty="0">
                  <a:solidFill>
                    <a:prstClr val="black"/>
                  </a:solidFill>
                  <a:latin typeface="Meiryo UI" pitchFamily="50" charset="-128"/>
                  <a:ea typeface="Meiryo UI" pitchFamily="50" charset="-128"/>
                  <a:cs typeface="Meiryo UI" pitchFamily="50" charset="-128"/>
                </a:rPr>
                <a:t>■研究員一人当たりの特許保有</a:t>
              </a:r>
              <a:r>
                <a:rPr lang="ja-JP" altLang="en-US" sz="1600" b="1" dirty="0" smtClean="0">
                  <a:solidFill>
                    <a:prstClr val="black"/>
                  </a:solidFill>
                  <a:latin typeface="Meiryo UI" pitchFamily="50" charset="-128"/>
                  <a:ea typeface="Meiryo UI" pitchFamily="50" charset="-128"/>
                  <a:cs typeface="Meiryo UI" pitchFamily="50" charset="-128"/>
                </a:rPr>
                <a:t>件数</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11" name="Text Box 31"/>
            <p:cNvSpPr txBox="1">
              <a:spLocks noChangeArrowheads="1"/>
            </p:cNvSpPr>
            <p:nvPr/>
          </p:nvSpPr>
          <p:spPr bwMode="auto">
            <a:xfrm>
              <a:off x="384969" y="1251320"/>
              <a:ext cx="8374063" cy="374461"/>
            </a:xfrm>
            <a:prstGeom prst="rect">
              <a:avLst/>
            </a:prstGeom>
            <a:noFill/>
            <a:ln w="9525">
              <a:solidFill>
                <a:srgbClr val="0000FF"/>
              </a:solidFill>
              <a:miter lim="800000"/>
              <a:headEnd/>
              <a:tailEnd/>
            </a:ln>
            <a:effectLst>
              <a:prstShdw prst="shdw17" dist="17961" dir="2700000">
                <a:srgbClr val="000099"/>
              </a:prstShdw>
            </a:effectLst>
            <a:extLst>
              <a:ext uri="{909E8E84-426E-40DD-AFC4-6F175D3DCCD1}">
                <a14:hiddenFill xmlns:a14="http://schemas.microsoft.com/office/drawing/2010/main">
                  <a:solidFill>
                    <a:schemeClr val="accent1"/>
                  </a:solidFill>
                </a14:hiddenFill>
              </a:ext>
            </a:extLst>
          </p:spPr>
          <p:txBody>
            <a:bodyPr wrap="square"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2200"/>
                </a:lnSpc>
                <a:defRPr/>
              </a:pPr>
              <a:r>
                <a:rPr lang="ja-JP" altLang="en-US" sz="1400" b="1" spc="30" dirty="0" smtClean="0">
                  <a:solidFill>
                    <a:prstClr val="black"/>
                  </a:solidFill>
                  <a:latin typeface="Meiryo UI" pitchFamily="50" charset="-128"/>
                  <a:ea typeface="Meiryo UI" pitchFamily="50" charset="-128"/>
                  <a:cs typeface="Meiryo UI" pitchFamily="50" charset="-128"/>
                </a:rPr>
                <a:t>○　研究員</a:t>
              </a:r>
              <a:r>
                <a:rPr lang="ja-JP" altLang="en-US" sz="1400" b="1" spc="30" dirty="0">
                  <a:solidFill>
                    <a:prstClr val="black"/>
                  </a:solidFill>
                  <a:latin typeface="Meiryo UI" pitchFamily="50" charset="-128"/>
                  <a:ea typeface="Meiryo UI" pitchFamily="50" charset="-128"/>
                  <a:cs typeface="Meiryo UI" pitchFamily="50" charset="-128"/>
                </a:rPr>
                <a:t>一人当たりの特許保有件数も全国トップクラスである</a:t>
              </a:r>
              <a:r>
                <a:rPr lang="ja-JP" altLang="en-US" sz="1400" b="1" spc="30" dirty="0" smtClean="0">
                  <a:solidFill>
                    <a:prstClr val="black"/>
                  </a:solidFill>
                  <a:latin typeface="Meiryo UI" pitchFamily="50" charset="-128"/>
                  <a:ea typeface="Meiryo UI" pitchFamily="50" charset="-128"/>
                  <a:cs typeface="Meiryo UI" pitchFamily="50" charset="-128"/>
                </a:rPr>
                <a:t>。</a:t>
              </a:r>
              <a:endParaRPr lang="ja-JP" altLang="en-US" sz="1400" b="1" spc="30" dirty="0">
                <a:solidFill>
                  <a:prstClr val="black"/>
                </a:solidFill>
                <a:latin typeface="Meiryo UI" pitchFamily="50" charset="-128"/>
                <a:ea typeface="Meiryo UI" pitchFamily="50" charset="-128"/>
                <a:cs typeface="Meiryo UI" pitchFamily="50" charset="-128"/>
              </a:endParaRPr>
            </a:p>
          </p:txBody>
        </p:sp>
      </p:grpSp>
      <p:graphicFrame>
        <p:nvGraphicFramePr>
          <p:cNvPr id="12" name="グラフ 11"/>
          <p:cNvGraphicFramePr>
            <a:graphicFrameLocks/>
          </p:cNvGraphicFramePr>
          <p:nvPr>
            <p:extLst>
              <p:ext uri="{D42A27DB-BD31-4B8C-83A1-F6EECF244321}">
                <p14:modId xmlns:p14="http://schemas.microsoft.com/office/powerpoint/2010/main" val="1909053223"/>
              </p:ext>
            </p:extLst>
          </p:nvPr>
        </p:nvGraphicFramePr>
        <p:xfrm>
          <a:off x="1834706" y="1704583"/>
          <a:ext cx="7222755" cy="4631564"/>
        </p:xfrm>
        <a:graphic>
          <a:graphicData uri="http://schemas.openxmlformats.org/drawingml/2006/chart">
            <c:chart xmlns:c="http://schemas.openxmlformats.org/drawingml/2006/chart" xmlns:r="http://schemas.openxmlformats.org/officeDocument/2006/relationships" r:id="rId3"/>
          </a:graphicData>
        </a:graphic>
      </p:graphicFrame>
      <p:sp>
        <p:nvSpPr>
          <p:cNvPr id="17" name="テキスト ボックス 25"/>
          <p:cNvSpPr txBox="1">
            <a:spLocks noChangeArrowheads="1"/>
          </p:cNvSpPr>
          <p:nvPr/>
        </p:nvSpPr>
        <p:spPr bwMode="auto">
          <a:xfrm>
            <a:off x="4998781" y="6352828"/>
            <a:ext cx="34980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年度公設試現況調査より</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9" name="グループ化 18"/>
          <p:cNvGrpSpPr/>
          <p:nvPr/>
        </p:nvGrpSpPr>
        <p:grpSpPr>
          <a:xfrm>
            <a:off x="428499" y="2214396"/>
            <a:ext cx="1482409" cy="3768933"/>
            <a:chOff x="234423" y="2401838"/>
            <a:chExt cx="1482409" cy="3768933"/>
          </a:xfrm>
        </p:grpSpPr>
        <p:sp>
          <p:nvSpPr>
            <p:cNvPr id="20" name="テキスト ボックス 49"/>
            <p:cNvSpPr txBox="1">
              <a:spLocks noChangeArrowheads="1"/>
            </p:cNvSpPr>
            <p:nvPr/>
          </p:nvSpPr>
          <p:spPr bwMode="auto">
            <a:xfrm>
              <a:off x="234423" y="2539008"/>
              <a:ext cx="1370048"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eaLnBrk="1" hangingPunct="1">
                <a:lnSpc>
                  <a:spcPts val="1100"/>
                </a:lnSpc>
                <a:spcBef>
                  <a:spcPct val="0"/>
                </a:spcBef>
                <a:buFontTx/>
                <a:buNone/>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　産技研</a:t>
              </a:r>
            </a:p>
            <a:p>
              <a:pPr algn="r" eaLnBrk="1" hangingPunct="1">
                <a:lnSpc>
                  <a:spcPts val="3000"/>
                </a:lnSpc>
                <a:spcBef>
                  <a:spcPct val="0"/>
                </a:spcBef>
                <a:buFontTx/>
                <a:buNone/>
              </a:pP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100"/>
                </a:lnSpc>
                <a:spcBef>
                  <a:spcPct val="0"/>
                </a:spcBef>
                <a:buFont typeface="Arial" charset="0"/>
                <a:buNone/>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京都府</a:t>
              </a:r>
            </a:p>
            <a:p>
              <a:pPr algn="r" eaLnBrk="1" hangingPunct="1">
                <a:lnSpc>
                  <a:spcPts val="3400"/>
                </a:lnSpc>
                <a:spcBef>
                  <a:spcPct val="0"/>
                </a:spcBef>
                <a:buFontTx/>
                <a:buNone/>
              </a:pP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100"/>
                </a:lnSpc>
                <a:spcBef>
                  <a:spcPct val="0"/>
                </a:spcBef>
                <a:buFont typeface="Arial" charset="0"/>
                <a:buNone/>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愛知県</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3400"/>
                </a:lnSpc>
                <a:spcBef>
                  <a:spcPct val="0"/>
                </a:spcBef>
                <a:buFontTx/>
                <a:buNone/>
              </a:pP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100"/>
                </a:lnSpc>
                <a:spcBef>
                  <a:spcPct val="0"/>
                </a:spcBef>
                <a:buFont typeface="Arial" charset="0"/>
                <a:buNone/>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東京都</a:t>
              </a:r>
            </a:p>
            <a:p>
              <a:pPr algn="r" eaLnBrk="1" hangingPunct="1">
                <a:lnSpc>
                  <a:spcPts val="3400"/>
                </a:lnSpc>
                <a:spcBef>
                  <a:spcPct val="0"/>
                </a:spcBef>
                <a:buFontTx/>
                <a:buNone/>
              </a:pP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100"/>
                </a:lnSpc>
                <a:spcBef>
                  <a:spcPct val="0"/>
                </a:spcBef>
                <a:buFontTx/>
                <a:buNone/>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　市工研</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3400"/>
                </a:lnSpc>
                <a:spcBef>
                  <a:spcPct val="0"/>
                </a:spcBef>
                <a:buFontTx/>
                <a:buNone/>
              </a:pPr>
              <a:endParaRPr lang="en-US" altLang="ja-JP"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050"/>
                </a:lnSpc>
                <a:spcBef>
                  <a:spcPct val="0"/>
                </a:spcBef>
                <a:buFontTx/>
                <a:buNone/>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京都市</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3400"/>
                </a:lnSpc>
                <a:spcBef>
                  <a:spcPct val="0"/>
                </a:spcBef>
                <a:buFontTx/>
                <a:buNone/>
              </a:pP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000"/>
                </a:lnSpc>
                <a:spcBef>
                  <a:spcPct val="0"/>
                </a:spcBef>
                <a:buFontTx/>
                <a:buNone/>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名古屋市</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334790" y="2401838"/>
              <a:ext cx="1382042" cy="4191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円/楕円 21"/>
            <p:cNvSpPr/>
            <p:nvPr/>
          </p:nvSpPr>
          <p:spPr>
            <a:xfrm>
              <a:off x="298628" y="4627612"/>
              <a:ext cx="1382042" cy="4191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4"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15</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8207623" y="188640"/>
            <a:ext cx="1484312" cy="489545"/>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受託研究・自主研究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42850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3944888" y="6059940"/>
            <a:ext cx="5041238" cy="230832"/>
          </a:xfrm>
          <a:prstGeom prst="rect">
            <a:avLst/>
          </a:prstGeom>
          <a:noFill/>
        </p:spPr>
        <p:txBody>
          <a:bodyPr wrap="square" rtlCol="0">
            <a:spAutoFit/>
          </a:bodyPr>
          <a:lstStyle/>
          <a:p>
            <a:pPr algn="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回府市統合本部会議資料より</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グラフ 6"/>
          <p:cNvGraphicFramePr>
            <a:graphicFrameLocks/>
          </p:cNvGraphicFramePr>
          <p:nvPr>
            <p:extLst>
              <p:ext uri="{D42A27DB-BD31-4B8C-83A1-F6EECF244321}">
                <p14:modId xmlns:p14="http://schemas.microsoft.com/office/powerpoint/2010/main" val="3026009644"/>
              </p:ext>
            </p:extLst>
          </p:nvPr>
        </p:nvGraphicFramePr>
        <p:xfrm>
          <a:off x="542925" y="1538244"/>
          <a:ext cx="8485988" cy="4797152"/>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5"/>
          <p:cNvSpPr txBox="1">
            <a:spLocks noChangeArrowheads="1"/>
          </p:cNvSpPr>
          <p:nvPr/>
        </p:nvSpPr>
        <p:spPr bwMode="auto">
          <a:xfrm>
            <a:off x="1955404" y="2134871"/>
            <a:ext cx="3245246" cy="1085850"/>
          </a:xfrm>
          <a:prstGeom prst="rect">
            <a:avLst/>
          </a:prstGeom>
          <a:noFill/>
          <a:ln w="127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パテントスコア</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パテントスコアとは、特許として出願された技術の注目度を指標化したもの。つまり、「パテントスコアの数値が高い特許は、市場の注目度が高い特許」である。（㈱</a:t>
            </a:r>
            <a:r>
              <a:rPr lang="ja-JP"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パテント</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リザル</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ト</a:t>
            </a:r>
            <a:r>
              <a:rPr lang="ja-JP"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BizCruncher</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パナソニック</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PatentSQUARE</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による）</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25"/>
          <p:cNvSpPr txBox="1">
            <a:spLocks noChangeArrowheads="1"/>
          </p:cNvSpPr>
          <p:nvPr/>
        </p:nvSpPr>
        <p:spPr bwMode="auto">
          <a:xfrm>
            <a:off x="7611247" y="6237348"/>
            <a:ext cx="3498056"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solidFill>
                  <a:prstClr val="black"/>
                </a:solidFill>
                <a:latin typeface="HGPｺﾞｼｯｸM" pitchFamily="50" charset="-128"/>
                <a:ea typeface="HGPｺﾞｼｯｸM" pitchFamily="50" charset="-128"/>
              </a:rPr>
              <a:t>出典：市工研保有データ</a:t>
            </a:r>
          </a:p>
        </p:txBody>
      </p:sp>
      <p:sp>
        <p:nvSpPr>
          <p:cNvPr id="17" name="Text Box 31"/>
          <p:cNvSpPr txBox="1">
            <a:spLocks noChangeArrowheads="1"/>
          </p:cNvSpPr>
          <p:nvPr/>
        </p:nvSpPr>
        <p:spPr bwMode="auto">
          <a:xfrm>
            <a:off x="335988" y="908738"/>
            <a:ext cx="9071901" cy="374461"/>
          </a:xfrm>
          <a:prstGeom prst="rect">
            <a:avLst/>
          </a:prstGeom>
          <a:noFill/>
          <a:ln w="9525">
            <a:solidFill>
              <a:srgbClr val="0000FF"/>
            </a:solidFill>
            <a:miter lim="800000"/>
            <a:headEnd/>
            <a:tailEnd/>
          </a:ln>
          <a:effectLst>
            <a:prstShdw prst="shdw17" dist="17961" dir="2700000">
              <a:srgbClr val="000099"/>
            </a:prstShdw>
          </a:effectLst>
          <a:extLst>
            <a:ext uri="{909E8E84-426E-40DD-AFC4-6F175D3DCCD1}">
              <a14:hiddenFill xmlns:a14="http://schemas.microsoft.com/office/drawing/2010/main">
                <a:solidFill>
                  <a:schemeClr val="accent1"/>
                </a:solidFill>
              </a14:hiddenFill>
            </a:ext>
          </a:extLst>
        </p:spPr>
        <p:txBody>
          <a:bodyPr wrap="square"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2200"/>
              </a:lnSpc>
              <a:defRPr/>
            </a:pPr>
            <a:r>
              <a:rPr lang="ja-JP" altLang="en-US" sz="1400" b="1" spc="30" dirty="0" smtClean="0">
                <a:solidFill>
                  <a:prstClr val="black"/>
                </a:solidFill>
                <a:latin typeface="Meiryo UI" pitchFamily="50" charset="-128"/>
                <a:ea typeface="Meiryo UI" pitchFamily="50" charset="-128"/>
                <a:cs typeface="Meiryo UI" pitchFamily="50" charset="-128"/>
              </a:rPr>
              <a:t>○ 両研究所</a:t>
            </a:r>
            <a:r>
              <a:rPr lang="ja-JP" altLang="en-US" sz="1400" b="1" spc="30" dirty="0">
                <a:solidFill>
                  <a:prstClr val="black"/>
                </a:solidFill>
                <a:latin typeface="Meiryo UI" pitchFamily="50" charset="-128"/>
                <a:ea typeface="Meiryo UI" pitchFamily="50" charset="-128"/>
                <a:cs typeface="Meiryo UI" pitchFamily="50" charset="-128"/>
              </a:rPr>
              <a:t>が保有する知的財産の価値は、総合力でも個別特許でも他の工業系公設試験研究機関に比べ</a:t>
            </a:r>
            <a:r>
              <a:rPr lang="ja-JP" altLang="en-US" sz="1400" b="1" spc="30" dirty="0" smtClean="0">
                <a:solidFill>
                  <a:prstClr val="black"/>
                </a:solidFill>
                <a:latin typeface="Meiryo UI" pitchFamily="50" charset="-128"/>
                <a:ea typeface="Meiryo UI" pitchFamily="50" charset="-128"/>
                <a:cs typeface="Meiryo UI" pitchFamily="50" charset="-128"/>
              </a:rPr>
              <a:t>高い。</a:t>
            </a:r>
            <a:endParaRPr lang="ja-JP" altLang="en-US" sz="1400" b="1" spc="30" dirty="0">
              <a:solidFill>
                <a:prstClr val="black"/>
              </a:solidFill>
              <a:latin typeface="Meiryo UI" pitchFamily="50" charset="-128"/>
              <a:ea typeface="Meiryo UI" pitchFamily="50" charset="-128"/>
              <a:cs typeface="Meiryo UI" pitchFamily="50" charset="-128"/>
            </a:endParaRPr>
          </a:p>
        </p:txBody>
      </p:sp>
      <p:sp>
        <p:nvSpPr>
          <p:cNvPr id="18" name="タイトル 1"/>
          <p:cNvSpPr txBox="1">
            <a:spLocks/>
          </p:cNvSpPr>
          <p:nvPr/>
        </p:nvSpPr>
        <p:spPr>
          <a:xfrm>
            <a:off x="29158" y="225288"/>
            <a:ext cx="9855199" cy="360000"/>
          </a:xfrm>
          <a:prstGeom prst="rect">
            <a:avLst/>
          </a:prstGeom>
          <a:solidFill>
            <a:schemeClr val="tx2">
              <a:lumMod val="50000"/>
            </a:schemeClr>
          </a:solidFill>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両研究所の強み</a:t>
            </a:r>
            <a:endPar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16</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8226673" y="149433"/>
            <a:ext cx="1484312" cy="489545"/>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受託研究・自主研究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94601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3614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テキスト ボックス 25"/>
          <p:cNvSpPr txBox="1">
            <a:spLocks noChangeArrowheads="1"/>
          </p:cNvSpPr>
          <p:nvPr/>
        </p:nvSpPr>
        <p:spPr bwMode="auto">
          <a:xfrm>
            <a:off x="4114611" y="6385520"/>
            <a:ext cx="34980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年度公設試現況調査より</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 name="グループ化 7"/>
          <p:cNvGrpSpPr/>
          <p:nvPr/>
        </p:nvGrpSpPr>
        <p:grpSpPr>
          <a:xfrm>
            <a:off x="95934" y="707294"/>
            <a:ext cx="9318691" cy="822483"/>
            <a:chOff x="157163" y="820738"/>
            <a:chExt cx="8601869" cy="822483"/>
          </a:xfrm>
        </p:grpSpPr>
        <p:sp>
          <p:nvSpPr>
            <p:cNvPr id="9" name="テキスト ボックス 25"/>
            <p:cNvSpPr txBox="1">
              <a:spLocks noChangeArrowheads="1"/>
            </p:cNvSpPr>
            <p:nvPr/>
          </p:nvSpPr>
          <p:spPr bwMode="auto">
            <a:xfrm>
              <a:off x="157163" y="820738"/>
              <a:ext cx="7112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600" b="1" dirty="0" smtClean="0">
                  <a:solidFill>
                    <a:prstClr val="black"/>
                  </a:solidFill>
                  <a:latin typeface="Meiryo UI" pitchFamily="50" charset="-128"/>
                  <a:ea typeface="Meiryo UI" pitchFamily="50" charset="-128"/>
                  <a:cs typeface="Meiryo UI" pitchFamily="50" charset="-128"/>
                </a:rPr>
                <a:t>■研究員一人当たりの自主研究テーマ数</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10" name="Text Box 31"/>
            <p:cNvSpPr txBox="1">
              <a:spLocks noChangeArrowheads="1"/>
            </p:cNvSpPr>
            <p:nvPr/>
          </p:nvSpPr>
          <p:spPr bwMode="auto">
            <a:xfrm>
              <a:off x="384969" y="1268760"/>
              <a:ext cx="8374063" cy="374461"/>
            </a:xfrm>
            <a:prstGeom prst="rect">
              <a:avLst/>
            </a:prstGeom>
            <a:noFill/>
            <a:ln w="9525">
              <a:solidFill>
                <a:srgbClr val="0000FF"/>
              </a:solidFill>
              <a:miter lim="800000"/>
              <a:headEnd/>
              <a:tailEnd/>
            </a:ln>
            <a:effectLst>
              <a:prstShdw prst="shdw17" dist="17961" dir="2700000">
                <a:srgbClr val="000099"/>
              </a:prstShdw>
            </a:effectLst>
            <a:extLst>
              <a:ext uri="{909E8E84-426E-40DD-AFC4-6F175D3DCCD1}">
                <a14:hiddenFill xmlns:a14="http://schemas.microsoft.com/office/drawing/2010/main">
                  <a:solidFill>
                    <a:schemeClr val="accent1"/>
                  </a:solidFill>
                </a14:hiddenFill>
              </a:ext>
            </a:extLst>
          </p:spPr>
          <p:txBody>
            <a:bodyPr wrap="square"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2200"/>
                </a:lnSpc>
                <a:defRPr/>
              </a:pPr>
              <a:r>
                <a:rPr lang="ja-JP" altLang="en-US" sz="1400" b="1" spc="30" dirty="0" smtClean="0">
                  <a:solidFill>
                    <a:prstClr val="black"/>
                  </a:solidFill>
                  <a:latin typeface="Meiryo UI" pitchFamily="50" charset="-128"/>
                  <a:ea typeface="Meiryo UI" pitchFamily="50" charset="-128"/>
                  <a:cs typeface="Meiryo UI" pitchFamily="50" charset="-128"/>
                </a:rPr>
                <a:t>○ 市工研の研究員一人当たりの自主研究の実施は全国トップ。</a:t>
              </a:r>
              <a:endParaRPr lang="en-US" altLang="ja-JP" sz="1400" b="1" spc="30" dirty="0" smtClean="0">
                <a:solidFill>
                  <a:prstClr val="black"/>
                </a:solidFill>
                <a:latin typeface="Meiryo UI" pitchFamily="50" charset="-128"/>
                <a:ea typeface="Meiryo UI" pitchFamily="50" charset="-128"/>
                <a:cs typeface="Meiryo UI" pitchFamily="50" charset="-128"/>
              </a:endParaRPr>
            </a:p>
          </p:txBody>
        </p:sp>
      </p:grpSp>
      <p:grpSp>
        <p:nvGrpSpPr>
          <p:cNvPr id="13" name="グループ化 12"/>
          <p:cNvGrpSpPr/>
          <p:nvPr/>
        </p:nvGrpSpPr>
        <p:grpSpPr>
          <a:xfrm>
            <a:off x="1140100" y="2161431"/>
            <a:ext cx="1424204" cy="3778458"/>
            <a:chOff x="216427" y="2392313"/>
            <a:chExt cx="1424205" cy="3778458"/>
          </a:xfrm>
        </p:grpSpPr>
        <p:sp>
          <p:nvSpPr>
            <p:cNvPr id="14" name="テキスト ボックス 49"/>
            <p:cNvSpPr txBox="1">
              <a:spLocks noChangeArrowheads="1"/>
            </p:cNvSpPr>
            <p:nvPr/>
          </p:nvSpPr>
          <p:spPr bwMode="auto">
            <a:xfrm>
              <a:off x="216427" y="2539008"/>
              <a:ext cx="1248139"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eaLnBrk="1" hangingPunct="1">
                <a:lnSpc>
                  <a:spcPts val="1100"/>
                </a:lnSpc>
                <a:spcBef>
                  <a:spcPct val="0"/>
                </a:spcBef>
                <a:buFontTx/>
                <a:buNone/>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　産技研</a:t>
              </a:r>
            </a:p>
            <a:p>
              <a:pPr algn="r" eaLnBrk="1" hangingPunct="1">
                <a:lnSpc>
                  <a:spcPts val="3000"/>
                </a:lnSpc>
                <a:spcBef>
                  <a:spcPct val="0"/>
                </a:spcBef>
                <a:buFontTx/>
                <a:buNone/>
              </a:pP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100"/>
                </a:lnSpc>
                <a:spcBef>
                  <a:spcPct val="0"/>
                </a:spcBef>
                <a:buFont typeface="Arial" charset="0"/>
                <a:buNone/>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京都府</a:t>
              </a:r>
            </a:p>
            <a:p>
              <a:pPr algn="r" eaLnBrk="1" hangingPunct="1">
                <a:lnSpc>
                  <a:spcPts val="3400"/>
                </a:lnSpc>
                <a:spcBef>
                  <a:spcPct val="0"/>
                </a:spcBef>
                <a:buFontTx/>
                <a:buNone/>
              </a:pP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100"/>
                </a:lnSpc>
                <a:spcBef>
                  <a:spcPct val="0"/>
                </a:spcBef>
                <a:buFont typeface="Arial" charset="0"/>
                <a:buNone/>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愛知県</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3400"/>
                </a:lnSpc>
                <a:spcBef>
                  <a:spcPct val="0"/>
                </a:spcBef>
                <a:buFontTx/>
                <a:buNone/>
              </a:pP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100"/>
                </a:lnSpc>
                <a:spcBef>
                  <a:spcPct val="0"/>
                </a:spcBef>
                <a:buFont typeface="Arial" charset="0"/>
                <a:buNone/>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東京都</a:t>
              </a:r>
            </a:p>
            <a:p>
              <a:pPr algn="r" eaLnBrk="1" hangingPunct="1">
                <a:lnSpc>
                  <a:spcPts val="3400"/>
                </a:lnSpc>
                <a:spcBef>
                  <a:spcPct val="0"/>
                </a:spcBef>
                <a:buFontTx/>
                <a:buNone/>
              </a:pP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100"/>
                </a:lnSpc>
                <a:spcBef>
                  <a:spcPct val="0"/>
                </a:spcBef>
                <a:buFontTx/>
                <a:buNone/>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　市工研</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3400"/>
                </a:lnSpc>
                <a:spcBef>
                  <a:spcPct val="0"/>
                </a:spcBef>
                <a:buFontTx/>
                <a:buNone/>
              </a:pPr>
              <a:endParaRPr lang="en-US" altLang="ja-JP"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050"/>
                </a:lnSpc>
                <a:spcBef>
                  <a:spcPct val="0"/>
                </a:spcBef>
                <a:buFontTx/>
                <a:buNone/>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京都市</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3400"/>
                </a:lnSpc>
                <a:spcBef>
                  <a:spcPct val="0"/>
                </a:spcBef>
                <a:buFontTx/>
                <a:buNone/>
              </a:pP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000"/>
                </a:lnSpc>
                <a:spcBef>
                  <a:spcPct val="0"/>
                </a:spcBef>
                <a:buFontTx/>
                <a:buNone/>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名古屋市</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円/楕円 14"/>
            <p:cNvSpPr/>
            <p:nvPr/>
          </p:nvSpPr>
          <p:spPr>
            <a:xfrm>
              <a:off x="258590" y="2392313"/>
              <a:ext cx="1382042" cy="4191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円/楕円 15"/>
            <p:cNvSpPr/>
            <p:nvPr/>
          </p:nvSpPr>
          <p:spPr>
            <a:xfrm>
              <a:off x="222428" y="4646662"/>
              <a:ext cx="1382042" cy="4191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graphicFrame>
        <p:nvGraphicFramePr>
          <p:cNvPr id="19" name="グラフ 18"/>
          <p:cNvGraphicFramePr>
            <a:graphicFrameLocks/>
          </p:cNvGraphicFramePr>
          <p:nvPr>
            <p:extLst>
              <p:ext uri="{D42A27DB-BD31-4B8C-83A1-F6EECF244321}">
                <p14:modId xmlns:p14="http://schemas.microsoft.com/office/powerpoint/2010/main" val="3969723474"/>
              </p:ext>
            </p:extLst>
          </p:nvPr>
        </p:nvGraphicFramePr>
        <p:xfrm>
          <a:off x="2518639" y="1562110"/>
          <a:ext cx="5419725" cy="4714875"/>
        </p:xfrm>
        <a:graphic>
          <a:graphicData uri="http://schemas.openxmlformats.org/drawingml/2006/chart">
            <c:chart xmlns:c="http://schemas.openxmlformats.org/drawingml/2006/chart" xmlns:r="http://schemas.openxmlformats.org/officeDocument/2006/relationships" r:id="rId3"/>
          </a:graphicData>
        </a:graphic>
      </p:graphicFrame>
      <p:sp>
        <p:nvSpPr>
          <p:cNvPr id="18" name="タイトル 1"/>
          <p:cNvSpPr txBox="1">
            <a:spLocks/>
          </p:cNvSpPr>
          <p:nvPr/>
        </p:nvSpPr>
        <p:spPr>
          <a:xfrm>
            <a:off x="29158" y="225288"/>
            <a:ext cx="9855199" cy="360000"/>
          </a:xfrm>
          <a:prstGeom prst="rect">
            <a:avLst/>
          </a:prstGeom>
          <a:solidFill>
            <a:schemeClr val="tx2">
              <a:lumMod val="50000"/>
            </a:schemeClr>
          </a:solidFill>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両研究所の強み</a:t>
            </a:r>
            <a:endPar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17</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8179048" y="150540"/>
            <a:ext cx="1484312" cy="489545"/>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自主研究</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21442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7682320" y="2343155"/>
            <a:ext cx="2032794" cy="341947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25"/>
          <p:cNvSpPr txBox="1">
            <a:spLocks noChangeArrowheads="1"/>
          </p:cNvSpPr>
          <p:nvPr/>
        </p:nvSpPr>
        <p:spPr bwMode="auto">
          <a:xfrm>
            <a:off x="5094031" y="6409978"/>
            <a:ext cx="34980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年度公設試現況調査より</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タイトル 1"/>
          <p:cNvSpPr txBox="1">
            <a:spLocks/>
          </p:cNvSpPr>
          <p:nvPr/>
        </p:nvSpPr>
        <p:spPr>
          <a:xfrm>
            <a:off x="29164" y="225288"/>
            <a:ext cx="9855199" cy="360000"/>
          </a:xfrm>
          <a:prstGeom prst="rect">
            <a:avLst/>
          </a:prstGeom>
          <a:solidFill>
            <a:schemeClr val="tx2">
              <a:lumMod val="50000"/>
            </a:schemeClr>
          </a:solidFill>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両研究所の強み</a:t>
            </a:r>
            <a:endPar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 name="グループ化 9"/>
          <p:cNvGrpSpPr/>
          <p:nvPr/>
        </p:nvGrpSpPr>
        <p:grpSpPr>
          <a:xfrm>
            <a:off x="120306" y="826122"/>
            <a:ext cx="9318691" cy="822483"/>
            <a:chOff x="157163" y="820738"/>
            <a:chExt cx="8601869" cy="822483"/>
          </a:xfrm>
        </p:grpSpPr>
        <p:sp>
          <p:nvSpPr>
            <p:cNvPr id="11" name="テキスト ボックス 25"/>
            <p:cNvSpPr txBox="1">
              <a:spLocks noChangeArrowheads="1"/>
            </p:cNvSpPr>
            <p:nvPr/>
          </p:nvSpPr>
          <p:spPr bwMode="auto">
            <a:xfrm>
              <a:off x="157163" y="820738"/>
              <a:ext cx="7112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600" b="1" dirty="0">
                  <a:solidFill>
                    <a:prstClr val="black"/>
                  </a:solidFill>
                  <a:latin typeface="Meiryo UI" pitchFamily="50" charset="-128"/>
                  <a:ea typeface="Meiryo UI" pitchFamily="50" charset="-128"/>
                  <a:cs typeface="Meiryo UI" pitchFamily="50" charset="-128"/>
                </a:rPr>
                <a:t>■学位（博士号）の取得者割合が全国でも</a:t>
              </a:r>
              <a:r>
                <a:rPr lang="ja-JP" altLang="en-US" sz="1600" b="1" dirty="0" smtClean="0">
                  <a:solidFill>
                    <a:prstClr val="black"/>
                  </a:solidFill>
                  <a:latin typeface="Meiryo UI" pitchFamily="50" charset="-128"/>
                  <a:ea typeface="Meiryo UI" pitchFamily="50" charset="-128"/>
                  <a:cs typeface="Meiryo UI" pitchFamily="50" charset="-128"/>
                </a:rPr>
                <a:t>トップクラス</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14" name="Text Box 31"/>
            <p:cNvSpPr txBox="1">
              <a:spLocks noChangeArrowheads="1"/>
            </p:cNvSpPr>
            <p:nvPr/>
          </p:nvSpPr>
          <p:spPr bwMode="auto">
            <a:xfrm>
              <a:off x="384969" y="1268760"/>
              <a:ext cx="8374063" cy="374461"/>
            </a:xfrm>
            <a:prstGeom prst="rect">
              <a:avLst/>
            </a:prstGeom>
            <a:noFill/>
            <a:ln w="9525">
              <a:solidFill>
                <a:srgbClr val="0000FF"/>
              </a:solidFill>
              <a:miter lim="800000"/>
              <a:headEnd/>
              <a:tailEnd/>
            </a:ln>
            <a:effectLst>
              <a:prstShdw prst="shdw17" dist="17961" dir="2700000">
                <a:srgbClr val="000099"/>
              </a:prstShdw>
            </a:effectLst>
            <a:extLst>
              <a:ext uri="{909E8E84-426E-40DD-AFC4-6F175D3DCCD1}">
                <a14:hiddenFill xmlns:a14="http://schemas.microsoft.com/office/drawing/2010/main">
                  <a:solidFill>
                    <a:schemeClr val="accent1"/>
                  </a:solidFill>
                </a14:hiddenFill>
              </a:ext>
            </a:extLst>
          </p:spPr>
          <p:txBody>
            <a:bodyPr wrap="square"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2200"/>
                </a:lnSpc>
                <a:defRPr/>
              </a:pPr>
              <a:r>
                <a:rPr lang="ja-JP" altLang="en-US" sz="1400" b="1" spc="30" dirty="0" smtClean="0">
                  <a:solidFill>
                    <a:prstClr val="black"/>
                  </a:solidFill>
                  <a:latin typeface="Meiryo UI" pitchFamily="50" charset="-128"/>
                  <a:ea typeface="Meiryo UI" pitchFamily="50" charset="-128"/>
                  <a:cs typeface="Meiryo UI" pitchFamily="50" charset="-128"/>
                </a:rPr>
                <a:t>○ 最新</a:t>
              </a:r>
              <a:r>
                <a:rPr lang="ja-JP" altLang="en-US" sz="1400" b="1" spc="30" dirty="0">
                  <a:solidFill>
                    <a:prstClr val="black"/>
                  </a:solidFill>
                  <a:latin typeface="Meiryo UI" pitchFamily="50" charset="-128"/>
                  <a:ea typeface="Meiryo UI" pitchFamily="50" charset="-128"/>
                  <a:cs typeface="Meiryo UI" pitchFamily="50" charset="-128"/>
                </a:rPr>
                <a:t>かつ高度な知恵を活かしたレベルの高い技術支援が</a:t>
              </a:r>
              <a:r>
                <a:rPr lang="ja-JP" altLang="en-US" sz="1400" b="1" spc="30" dirty="0" smtClean="0">
                  <a:solidFill>
                    <a:prstClr val="black"/>
                  </a:solidFill>
                  <a:latin typeface="Meiryo UI" pitchFamily="50" charset="-128"/>
                  <a:ea typeface="Meiryo UI" pitchFamily="50" charset="-128"/>
                  <a:cs typeface="Meiryo UI" pitchFamily="50" charset="-128"/>
                </a:rPr>
                <a:t>可能</a:t>
              </a:r>
              <a:r>
                <a:rPr lang="ja-JP" altLang="en-US" sz="1400" b="1" spc="30" dirty="0">
                  <a:solidFill>
                    <a:prstClr val="black"/>
                  </a:solidFill>
                  <a:latin typeface="Meiryo UI" pitchFamily="50" charset="-128"/>
                  <a:ea typeface="Meiryo UI" pitchFamily="50" charset="-128"/>
                  <a:cs typeface="Meiryo UI" pitchFamily="50" charset="-128"/>
                </a:rPr>
                <a:t>。</a:t>
              </a:r>
              <a:endParaRPr lang="en-US" altLang="ja-JP" sz="1400" b="1" spc="30" dirty="0" smtClean="0">
                <a:solidFill>
                  <a:prstClr val="black"/>
                </a:solidFill>
                <a:latin typeface="Meiryo UI" pitchFamily="50" charset="-128"/>
                <a:ea typeface="Meiryo UI" pitchFamily="50" charset="-128"/>
                <a:cs typeface="Meiryo UI" pitchFamily="50" charset="-128"/>
              </a:endParaRPr>
            </a:p>
          </p:txBody>
        </p:sp>
      </p:grpSp>
      <p:graphicFrame>
        <p:nvGraphicFramePr>
          <p:cNvPr id="15" name="グラフ 14"/>
          <p:cNvGraphicFramePr>
            <a:graphicFrameLocks/>
          </p:cNvGraphicFramePr>
          <p:nvPr>
            <p:extLst>
              <p:ext uri="{D42A27DB-BD31-4B8C-83A1-F6EECF244321}">
                <p14:modId xmlns:p14="http://schemas.microsoft.com/office/powerpoint/2010/main" val="1492011721"/>
              </p:ext>
            </p:extLst>
          </p:nvPr>
        </p:nvGraphicFramePr>
        <p:xfrm>
          <a:off x="1834700" y="1695454"/>
          <a:ext cx="7294764" cy="4719860"/>
        </p:xfrm>
        <a:graphic>
          <a:graphicData uri="http://schemas.openxmlformats.org/drawingml/2006/chart">
            <c:chart xmlns:c="http://schemas.openxmlformats.org/drawingml/2006/chart" xmlns:r="http://schemas.openxmlformats.org/officeDocument/2006/relationships" r:id="rId3"/>
          </a:graphicData>
        </a:graphic>
      </p:graphicFrame>
      <p:grpSp>
        <p:nvGrpSpPr>
          <p:cNvPr id="21" name="グループ化 20"/>
          <p:cNvGrpSpPr/>
          <p:nvPr/>
        </p:nvGrpSpPr>
        <p:grpSpPr>
          <a:xfrm>
            <a:off x="428499" y="2271405"/>
            <a:ext cx="1472884" cy="3749883"/>
            <a:chOff x="234423" y="2420888"/>
            <a:chExt cx="1472884" cy="3749883"/>
          </a:xfrm>
        </p:grpSpPr>
        <p:sp>
          <p:nvSpPr>
            <p:cNvPr id="22" name="テキスト ボックス 49"/>
            <p:cNvSpPr txBox="1">
              <a:spLocks noChangeArrowheads="1"/>
            </p:cNvSpPr>
            <p:nvPr/>
          </p:nvSpPr>
          <p:spPr bwMode="auto">
            <a:xfrm>
              <a:off x="234423" y="2539008"/>
              <a:ext cx="1370048"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eaLnBrk="1" hangingPunct="1">
                <a:lnSpc>
                  <a:spcPts val="1100"/>
                </a:lnSpc>
                <a:spcBef>
                  <a:spcPct val="0"/>
                </a:spcBef>
                <a:buFontTx/>
                <a:buNone/>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　産技研</a:t>
              </a:r>
            </a:p>
            <a:p>
              <a:pPr algn="r" eaLnBrk="1" hangingPunct="1">
                <a:lnSpc>
                  <a:spcPts val="3000"/>
                </a:lnSpc>
                <a:spcBef>
                  <a:spcPct val="0"/>
                </a:spcBef>
                <a:buFontTx/>
                <a:buNone/>
              </a:pP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100"/>
                </a:lnSpc>
                <a:spcBef>
                  <a:spcPct val="0"/>
                </a:spcBef>
                <a:buFont typeface="Arial" charset="0"/>
                <a:buNone/>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京都府</a:t>
              </a:r>
            </a:p>
            <a:p>
              <a:pPr algn="r" eaLnBrk="1" hangingPunct="1">
                <a:lnSpc>
                  <a:spcPts val="3400"/>
                </a:lnSpc>
                <a:spcBef>
                  <a:spcPct val="0"/>
                </a:spcBef>
                <a:buFontTx/>
                <a:buNone/>
              </a:pP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100"/>
                </a:lnSpc>
                <a:spcBef>
                  <a:spcPct val="0"/>
                </a:spcBef>
                <a:buFont typeface="Arial" charset="0"/>
                <a:buNone/>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愛知県</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3400"/>
                </a:lnSpc>
                <a:spcBef>
                  <a:spcPct val="0"/>
                </a:spcBef>
                <a:buFontTx/>
                <a:buNone/>
              </a:pP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100"/>
                </a:lnSpc>
                <a:spcBef>
                  <a:spcPct val="0"/>
                </a:spcBef>
                <a:buFont typeface="Arial" charset="0"/>
                <a:buNone/>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東京都</a:t>
              </a:r>
            </a:p>
            <a:p>
              <a:pPr algn="r" eaLnBrk="1" hangingPunct="1">
                <a:lnSpc>
                  <a:spcPts val="3400"/>
                </a:lnSpc>
                <a:spcBef>
                  <a:spcPct val="0"/>
                </a:spcBef>
                <a:buFontTx/>
                <a:buNone/>
              </a:pP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100"/>
                </a:lnSpc>
                <a:spcBef>
                  <a:spcPct val="0"/>
                </a:spcBef>
                <a:buFontTx/>
                <a:buNone/>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　市工研</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3400"/>
                </a:lnSpc>
                <a:spcBef>
                  <a:spcPct val="0"/>
                </a:spcBef>
                <a:buFontTx/>
                <a:buNone/>
              </a:pPr>
              <a:endParaRPr lang="en-US" altLang="ja-JP"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050"/>
                </a:lnSpc>
                <a:spcBef>
                  <a:spcPct val="0"/>
                </a:spcBef>
                <a:buFontTx/>
                <a:buNone/>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京都市</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3400"/>
                </a:lnSpc>
                <a:spcBef>
                  <a:spcPct val="0"/>
                </a:spcBef>
                <a:buFontTx/>
                <a:buNone/>
              </a:pP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1" hangingPunct="1">
                <a:lnSpc>
                  <a:spcPts val="1000"/>
                </a:lnSpc>
                <a:spcBef>
                  <a:spcPct val="0"/>
                </a:spcBef>
                <a:buFontTx/>
                <a:buNone/>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名古屋市</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円/楕円 22"/>
            <p:cNvSpPr/>
            <p:nvPr/>
          </p:nvSpPr>
          <p:spPr>
            <a:xfrm>
              <a:off x="325265" y="2420888"/>
              <a:ext cx="1382042" cy="4191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円/楕円 23"/>
            <p:cNvSpPr/>
            <p:nvPr/>
          </p:nvSpPr>
          <p:spPr>
            <a:xfrm>
              <a:off x="289103" y="4646662"/>
              <a:ext cx="1382042" cy="4191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7"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8198098" y="150540"/>
            <a:ext cx="1484312" cy="489545"/>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500"/>
              </a:lnSpc>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・Ｆ</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100"/>
              </a:lnSpc>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受託研究・自主</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100"/>
              </a:lnSpc>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研究・人材育成</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97055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29030" y="260688"/>
            <a:ext cx="9840684" cy="360000"/>
          </a:xfrm>
          <a:prstGeom prst="rect">
            <a:avLst/>
          </a:prstGeom>
          <a:solidFill>
            <a:schemeClr val="tx2">
              <a:lumMod val="50000"/>
            </a:schemeClr>
          </a:solidFill>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両研究所</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の強み</a:t>
            </a: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a:xfrm>
            <a:off x="200472" y="4653136"/>
            <a:ext cx="1152128" cy="432048"/>
          </a:xfrm>
          <a:prstGeom prst="roundRect">
            <a:avLst/>
          </a:prstGeom>
          <a:noFill/>
          <a:ln w="9525"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受託研究</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角丸四角形 44"/>
          <p:cNvSpPr/>
          <p:nvPr/>
        </p:nvSpPr>
        <p:spPr>
          <a:xfrm>
            <a:off x="200472" y="3356992"/>
            <a:ext cx="1152128" cy="432048"/>
          </a:xfrm>
          <a:prstGeom prst="roundRect">
            <a:avLst/>
          </a:prstGeom>
          <a:noFill/>
          <a:ln w="9525" cmpd="sng">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製品化</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8" name="直線矢印コネクタ 47"/>
          <p:cNvCxnSpPr/>
          <p:nvPr/>
        </p:nvCxnSpPr>
        <p:spPr>
          <a:xfrm flipV="1">
            <a:off x="776536" y="3789040"/>
            <a:ext cx="0" cy="864096"/>
          </a:xfrm>
          <a:prstGeom prst="straightConnector1">
            <a:avLst/>
          </a:prstGeom>
          <a:ln w="9525" cmpd="sng">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grpSp>
        <p:nvGrpSpPr>
          <p:cNvPr id="50" name="グループ化 49"/>
          <p:cNvGrpSpPr/>
          <p:nvPr/>
        </p:nvGrpSpPr>
        <p:grpSpPr>
          <a:xfrm>
            <a:off x="6637657" y="4365104"/>
            <a:ext cx="2651375" cy="1498793"/>
            <a:chOff x="4005050" y="3894108"/>
            <a:chExt cx="1419419" cy="1062763"/>
          </a:xfrm>
        </p:grpSpPr>
        <p:pic>
          <p:nvPicPr>
            <p:cNvPr id="51" name="Picture 41" descr="F:\キャッピング工法開発\三層構造サンプル写真\CIMG0088.JPG"/>
            <p:cNvPicPr>
              <a:picLocks noChangeAspect="1" noChangeArrowheads="1"/>
            </p:cNvPicPr>
            <p:nvPr/>
          </p:nvPicPr>
          <p:blipFill>
            <a:blip r:embed="rId3" cstate="email">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a:ext>
              </a:extLst>
            </a:blip>
            <a:srcRect/>
            <a:stretch>
              <a:fillRect/>
            </a:stretch>
          </p:blipFill>
          <p:spPr bwMode="auto">
            <a:xfrm>
              <a:off x="4005050" y="3894108"/>
              <a:ext cx="1419419" cy="10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テキスト ボックス 9"/>
            <p:cNvSpPr txBox="1">
              <a:spLocks noChangeArrowheads="1"/>
            </p:cNvSpPr>
            <p:nvPr/>
          </p:nvSpPr>
          <p:spPr bwMode="auto">
            <a:xfrm>
              <a:off x="4048284" y="4047235"/>
              <a:ext cx="604835" cy="178543"/>
            </a:xfrm>
            <a:prstGeom prst="rect">
              <a:avLst/>
            </a:prstGeom>
            <a:solidFill>
              <a:srgbClr val="9BFFFF"/>
            </a:solidFill>
            <a:ln w="19050">
              <a:solidFill>
                <a:srgbClr val="9BFFFF"/>
              </a:solidFill>
              <a:miter lim="800000"/>
              <a:headEnd/>
              <a:tailEnd/>
            </a:ln>
          </p:spPr>
          <p:txBody>
            <a:bodyPr wrap="square" lIns="18000" tIns="18000" rIns="18000" bIns="1800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微多孔膜</a:t>
              </a:r>
            </a:p>
          </p:txBody>
        </p:sp>
        <p:cxnSp>
          <p:nvCxnSpPr>
            <p:cNvPr id="53" name="直線コネクタ 52"/>
            <p:cNvCxnSpPr>
              <a:stCxn id="52" idx="2"/>
            </p:cNvCxnSpPr>
            <p:nvPr/>
          </p:nvCxnSpPr>
          <p:spPr>
            <a:xfrm>
              <a:off x="4350702" y="4225778"/>
              <a:ext cx="505618" cy="226270"/>
            </a:xfrm>
            <a:prstGeom prst="line">
              <a:avLst/>
            </a:prstGeom>
            <a:ln w="19050">
              <a:solidFill>
                <a:srgbClr val="9BFFFF"/>
              </a:solidFill>
            </a:ln>
          </p:spPr>
          <p:style>
            <a:lnRef idx="1">
              <a:schemeClr val="accent1"/>
            </a:lnRef>
            <a:fillRef idx="0">
              <a:schemeClr val="accent1"/>
            </a:fillRef>
            <a:effectRef idx="0">
              <a:schemeClr val="accent1"/>
            </a:effectRef>
            <a:fontRef idx="minor">
              <a:schemeClr val="tx1"/>
            </a:fontRef>
          </p:style>
        </p:cxnSp>
        <p:sp>
          <p:nvSpPr>
            <p:cNvPr id="54" name="テキスト ボックス 68"/>
            <p:cNvSpPr txBox="1">
              <a:spLocks noChangeArrowheads="1"/>
            </p:cNvSpPr>
            <p:nvPr/>
          </p:nvSpPr>
          <p:spPr bwMode="auto">
            <a:xfrm>
              <a:off x="4915999" y="3944885"/>
              <a:ext cx="457199" cy="156719"/>
            </a:xfrm>
            <a:prstGeom prst="rect">
              <a:avLst/>
            </a:prstGeom>
            <a:solidFill>
              <a:srgbClr val="FFE2C5"/>
            </a:solidFill>
            <a:ln w="19050">
              <a:solidFill>
                <a:srgbClr val="FFE2C5"/>
              </a:solidFill>
              <a:miter lim="800000"/>
              <a:headEnd/>
              <a:tailEnd/>
            </a:ln>
          </p:spPr>
          <p:txBody>
            <a:bodyPr wrap="square" lIns="18000" tIns="18000" rIns="18000" bIns="1800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不織布</a:t>
              </a:r>
            </a:p>
          </p:txBody>
        </p:sp>
        <p:cxnSp>
          <p:nvCxnSpPr>
            <p:cNvPr id="55" name="直線コネクタ 54"/>
            <p:cNvCxnSpPr/>
            <p:nvPr/>
          </p:nvCxnSpPr>
          <p:spPr>
            <a:xfrm flipH="1">
              <a:off x="4735026" y="4119738"/>
              <a:ext cx="287659" cy="123270"/>
            </a:xfrm>
            <a:prstGeom prst="line">
              <a:avLst/>
            </a:prstGeom>
            <a:ln w="19050">
              <a:solidFill>
                <a:srgbClr val="FFE2C5"/>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flipH="1">
              <a:off x="5118370" y="4125135"/>
              <a:ext cx="70224" cy="547463"/>
            </a:xfrm>
            <a:prstGeom prst="line">
              <a:avLst/>
            </a:prstGeom>
            <a:ln w="19050">
              <a:solidFill>
                <a:srgbClr val="FFE2C5"/>
              </a:solidFill>
            </a:ln>
          </p:spPr>
          <p:style>
            <a:lnRef idx="1">
              <a:schemeClr val="accent1"/>
            </a:lnRef>
            <a:fillRef idx="0">
              <a:schemeClr val="accent1"/>
            </a:fillRef>
            <a:effectRef idx="0">
              <a:schemeClr val="accent1"/>
            </a:effectRef>
            <a:fontRef idx="minor">
              <a:schemeClr val="tx1"/>
            </a:fontRef>
          </p:style>
        </p:cxnSp>
      </p:grpSp>
      <p:pic>
        <p:nvPicPr>
          <p:cNvPr id="58" name="図 1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25004" y="1916832"/>
            <a:ext cx="2619495" cy="1494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p:nvPr/>
        </p:nvSpPr>
        <p:spPr>
          <a:xfrm>
            <a:off x="56456" y="808643"/>
            <a:ext cx="9001000" cy="1036181"/>
          </a:xfrm>
          <a:prstGeom prst="rect">
            <a:avLst/>
          </a:prstGeom>
          <a:noFill/>
        </p:spPr>
        <p:txBody>
          <a:bodyPr wrap="square" rtlCol="0">
            <a:spAutoFit/>
          </a:bodyPr>
          <a:lstStyle/>
          <a:p>
            <a:pPr>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■ガス透過性防水</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シート（産技研）</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defRPr/>
            </a:pPr>
            <a:endParaRPr lang="en-US" altLang="ja-JP" dirty="0" smtClean="0">
              <a:latin typeface="メイリオ"/>
              <a:ea typeface="メイリオ"/>
              <a:cs typeface="メイリオ"/>
            </a:endParaRPr>
          </a:p>
          <a:p>
            <a:pPr>
              <a:defRPr/>
            </a:pPr>
            <a:r>
              <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東日本大震災における原発</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事故で発生した除染廃棄物</a:t>
            </a:r>
            <a:r>
              <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可燃物</a:t>
            </a:r>
            <a:r>
              <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仮置場用上部シートとして利用　</a:t>
            </a:r>
            <a:endPar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シェア</a:t>
            </a:r>
            <a:r>
              <a:rPr lang="en-US" altLang="ja-JP"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90</a:t>
            </a:r>
            <a:r>
              <a:rPr lang="ja-JP" altLang="en-US"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％以上</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：環境省</a:t>
            </a:r>
            <a:r>
              <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除</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染等工事共通</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仕様書に適応</a:t>
            </a:r>
            <a:r>
              <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6797327" y="5911180"/>
            <a:ext cx="1782860" cy="307777"/>
          </a:xfrm>
          <a:prstGeom prst="rect">
            <a:avLst/>
          </a:prstGeom>
        </p:spPr>
        <p:txBody>
          <a:bodyPr wrap="none">
            <a:spAutoFit/>
          </a:bodyPr>
          <a:lstStyle/>
          <a:p>
            <a:pPr>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ガス透過性防水シート</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6619671" y="3453383"/>
            <a:ext cx="2467342" cy="307777"/>
          </a:xfrm>
          <a:prstGeom prst="rect">
            <a:avLst/>
          </a:prstGeom>
        </p:spPr>
        <p:txBody>
          <a:bodyPr wrap="none">
            <a:spAutoFit/>
          </a:bodyPr>
          <a:lstStyle/>
          <a:p>
            <a:pPr>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ガス透過性防水</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シートの施工例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272480" y="2204864"/>
            <a:ext cx="5472608" cy="584776"/>
          </a:xfrm>
          <a:prstGeom prst="rect">
            <a:avLst/>
          </a:prstGeom>
          <a:noFill/>
        </p:spPr>
        <p:txBody>
          <a:bodyPr wrap="square" rtlCol="0">
            <a:spAutoFit/>
          </a:bodyPr>
          <a:lstStyle/>
          <a:p>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施工実績　</a:t>
            </a:r>
            <a:r>
              <a:rPr kumimoji="1" lang="en-US" altLang="ja-JP"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年度末累計</a:t>
            </a:r>
            <a:r>
              <a:rPr kumimoji="1" lang="en-US" altLang="ja-JP"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83</a:t>
            </a:r>
            <a:r>
              <a:rPr kumimoji="1" lang="ja-JP" altLang="en-US"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m</a:t>
            </a:r>
            <a:r>
              <a:rPr kumimoji="1" lang="en-US" altLang="ja-JP" sz="1600" b="1" baseline="30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p>
          <a:p>
            <a:r>
              <a:rPr lang="ja-JP" altLang="ja-JP" sz="1600" b="1" baseline="30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baseline="30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b="1" baseline="30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東京ドーム</a:t>
            </a:r>
            <a:r>
              <a:rPr kumimoji="1" lang="en-US" altLang="ja-JP"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個分　環境省他、発注工事</a:t>
            </a:r>
            <a:r>
              <a:rPr kumimoji="1" lang="en-US" altLang="ja-JP" sz="1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5" name="テキスト ボックス 4"/>
          <p:cNvSpPr txBox="1"/>
          <p:nvPr/>
        </p:nvSpPr>
        <p:spPr>
          <a:xfrm>
            <a:off x="1352600" y="3403739"/>
            <a:ext cx="4896544" cy="307777"/>
          </a:xfrm>
          <a:prstGeom prst="rect">
            <a:avLst/>
          </a:prstGeom>
          <a:noFill/>
        </p:spPr>
        <p:txBody>
          <a:bodyPr wrap="square" rtlCol="0">
            <a:spAutoFit/>
          </a:bodyPr>
          <a:lstStyle/>
          <a:p>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シート製造･販売：ユニチカ</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株式</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会社、太陽工業株式会社</a:t>
            </a:r>
            <a:endParaRPr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6603851" y="3707358"/>
            <a:ext cx="3024336" cy="461665"/>
          </a:xfrm>
          <a:prstGeom prst="rect">
            <a:avLst/>
          </a:prstGeom>
          <a:noFill/>
        </p:spPr>
        <p:txBody>
          <a:bodyPr wrap="square" rtlCol="0">
            <a:spAutoFit/>
          </a:bodyPr>
          <a:lstStyle/>
          <a:p>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日本材料学会「</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地盤改良に関わる</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技</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術</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認証制度</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」による技術評価証取得</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6437288" y="6127204"/>
            <a:ext cx="3440831" cy="461665"/>
          </a:xfrm>
          <a:prstGeom prst="rect">
            <a:avLst/>
          </a:prstGeom>
          <a:noFill/>
          <a:effectLst>
            <a:outerShdw blurRad="50800" dist="50800" dir="5400000" algn="ctr" rotWithShape="0">
              <a:srgbClr val="000000">
                <a:alpha val="0"/>
              </a:srgbClr>
            </a:outerShdw>
          </a:effectLst>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特殊端部処理</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接合部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水性</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軽量</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優れた作業性･施工性</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作業時間短縮</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7273076" y="2852936"/>
            <a:ext cx="1555234" cy="276999"/>
          </a:xfrm>
          <a:prstGeom prst="rect">
            <a:avLst/>
          </a:prstGeom>
          <a:solidFill>
            <a:schemeClr val="bg1"/>
          </a:solidFill>
        </p:spPr>
        <p:txBody>
          <a:bodyPr wrap="none">
            <a:spAutoFit/>
          </a:bodyPr>
          <a:lstStyle/>
          <a:p>
            <a:pPr>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ガス透過性防水シート</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1352600" y="4725144"/>
            <a:ext cx="2088232"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200472" y="5445224"/>
            <a:ext cx="1152128" cy="432048"/>
          </a:xfrm>
          <a:prstGeom prst="roundRect">
            <a:avLst/>
          </a:prstGeom>
          <a:noFill/>
          <a:ln w="9525"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自主</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1352600" y="5517232"/>
            <a:ext cx="1512168"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17-23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568787" y="5085184"/>
            <a:ext cx="415498" cy="369332"/>
          </a:xfrm>
          <a:prstGeom prst="rect">
            <a:avLst/>
          </a:prstGeom>
          <a:noFill/>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19</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33"/>
          <p:cNvSpPr/>
          <p:nvPr/>
        </p:nvSpPr>
        <p:spPr>
          <a:xfrm>
            <a:off x="8179048" y="188640"/>
            <a:ext cx="1484312" cy="489545"/>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受託研究・自主研究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27133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角丸四角形 114"/>
          <p:cNvSpPr/>
          <p:nvPr/>
        </p:nvSpPr>
        <p:spPr>
          <a:xfrm>
            <a:off x="252332" y="5213217"/>
            <a:ext cx="1244440" cy="1495202"/>
          </a:xfrm>
          <a:prstGeom prst="roundRect">
            <a:avLst>
              <a:gd name="adj" fmla="val 865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二等辺三角形 58"/>
          <p:cNvSpPr/>
          <p:nvPr/>
        </p:nvSpPr>
        <p:spPr>
          <a:xfrm rot="15973613">
            <a:off x="3191881" y="-240372"/>
            <a:ext cx="3866245" cy="9300204"/>
          </a:xfrm>
          <a:prstGeom prst="triangle">
            <a:avLst>
              <a:gd name="adj" fmla="val 43283"/>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対角する 2 つの角を丸めた四角形 74"/>
          <p:cNvSpPr/>
          <p:nvPr/>
        </p:nvSpPr>
        <p:spPr>
          <a:xfrm>
            <a:off x="163804" y="2577003"/>
            <a:ext cx="5188441" cy="2422455"/>
          </a:xfrm>
          <a:prstGeom prst="round2DiagRect">
            <a:avLst>
              <a:gd name="adj1" fmla="val 11502"/>
              <a:gd name="adj2" fmla="val 0"/>
            </a:avLst>
          </a:prstGeom>
          <a:solidFill>
            <a:srgbClr val="76D9FC">
              <a:alpha val="50000"/>
            </a:srgbClr>
          </a:solidFill>
          <a:ln>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prstClr val="white"/>
              </a:solidFill>
            </a:endParaRPr>
          </a:p>
        </p:txBody>
      </p:sp>
      <p:sp>
        <p:nvSpPr>
          <p:cNvPr id="14" name="対角する 2 つの角を丸めた四角形 13"/>
          <p:cNvSpPr/>
          <p:nvPr/>
        </p:nvSpPr>
        <p:spPr>
          <a:xfrm>
            <a:off x="282224" y="2939780"/>
            <a:ext cx="1934656" cy="630726"/>
          </a:xfrm>
          <a:prstGeom prst="round2DiagRect">
            <a:avLst/>
          </a:prstGeom>
          <a:solidFill>
            <a:srgbClr val="CCFF99">
              <a:alpha val="50000"/>
            </a:srgbClr>
          </a:solidFill>
          <a:ln>
            <a:solidFill>
              <a:srgbClr val="017D0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prstClr val="white"/>
              </a:solidFill>
            </a:endParaRPr>
          </a:p>
        </p:txBody>
      </p:sp>
      <p:sp>
        <p:nvSpPr>
          <p:cNvPr id="8" name="Text Box 31"/>
          <p:cNvSpPr txBox="1">
            <a:spLocks noChangeArrowheads="1"/>
          </p:cNvSpPr>
          <p:nvPr/>
        </p:nvSpPr>
        <p:spPr bwMode="auto">
          <a:xfrm>
            <a:off x="154837" y="798032"/>
            <a:ext cx="9360000" cy="1695336"/>
          </a:xfrm>
          <a:prstGeom prst="rect">
            <a:avLst/>
          </a:prstGeom>
          <a:noFill/>
          <a:ln w="9525">
            <a:solidFill>
              <a:srgbClr val="0000FF"/>
            </a:solidFill>
            <a:miter lim="800000"/>
            <a:headEnd/>
            <a:tailEnd/>
          </a:ln>
          <a:effectLst>
            <a:prstShdw prst="shdw17" dist="17961" dir="2700000">
              <a:srgbClr val="000099"/>
            </a:prstShdw>
          </a:effectLst>
          <a:extLst>
            <a:ext uri="{909E8E84-426E-40DD-AFC4-6F175D3DCCD1}">
              <a14:hiddenFill xmlns:a14="http://schemas.microsoft.com/office/drawing/2010/main">
                <a:solidFill>
                  <a:schemeClr val="accent1"/>
                </a:solidFill>
              </a14:hiddenFill>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2200"/>
              </a:lnSpc>
              <a:defRPr/>
            </a:pPr>
            <a:endParaRPr lang="en-US" altLang="ja-JP" sz="1600" spc="30" dirty="0">
              <a:solidFill>
                <a:prstClr val="black"/>
              </a:solidFill>
              <a:latin typeface="Meiryo UI" pitchFamily="50" charset="-128"/>
              <a:ea typeface="Meiryo UI" pitchFamily="50" charset="-128"/>
              <a:cs typeface="Meiryo UI" pitchFamily="50" charset="-128"/>
            </a:endParaRPr>
          </a:p>
          <a:p>
            <a:pPr eaLnBrk="1" hangingPunct="1">
              <a:lnSpc>
                <a:spcPts val="2200"/>
              </a:lnSpc>
              <a:defRPr/>
            </a:pPr>
            <a:endParaRPr lang="en-US" altLang="ja-JP" sz="1600" spc="30" dirty="0" smtClean="0">
              <a:solidFill>
                <a:prstClr val="black"/>
              </a:solidFill>
              <a:latin typeface="Meiryo UI" pitchFamily="50" charset="-128"/>
              <a:ea typeface="Meiryo UI" pitchFamily="50" charset="-128"/>
              <a:cs typeface="Meiryo UI" pitchFamily="50" charset="-128"/>
            </a:endParaRPr>
          </a:p>
          <a:p>
            <a:pPr eaLnBrk="1" hangingPunct="1">
              <a:lnSpc>
                <a:spcPts val="2200"/>
              </a:lnSpc>
              <a:defRPr/>
            </a:pPr>
            <a:endParaRPr lang="en-US" altLang="ja-JP" sz="1600" spc="30" dirty="0" smtClean="0">
              <a:solidFill>
                <a:prstClr val="black"/>
              </a:solidFill>
              <a:latin typeface="Meiryo UI" pitchFamily="50" charset="-128"/>
              <a:ea typeface="Meiryo UI" pitchFamily="50" charset="-128"/>
              <a:cs typeface="Meiryo UI" pitchFamily="50" charset="-128"/>
            </a:endParaRPr>
          </a:p>
          <a:p>
            <a:pPr eaLnBrk="1" hangingPunct="1">
              <a:lnSpc>
                <a:spcPts val="2200"/>
              </a:lnSpc>
              <a:defRPr/>
            </a:pPr>
            <a:endParaRPr lang="en-US" altLang="ja-JP" sz="1600" spc="30" dirty="0">
              <a:solidFill>
                <a:prstClr val="black"/>
              </a:solidFill>
              <a:latin typeface="Meiryo UI" pitchFamily="50" charset="-128"/>
              <a:ea typeface="Meiryo UI" pitchFamily="50" charset="-128"/>
              <a:cs typeface="Meiryo UI" pitchFamily="50" charset="-128"/>
            </a:endParaRPr>
          </a:p>
          <a:p>
            <a:pPr eaLnBrk="1" hangingPunct="1">
              <a:lnSpc>
                <a:spcPts val="3700"/>
              </a:lnSpc>
              <a:defRPr/>
            </a:pPr>
            <a:endParaRPr lang="en-US" altLang="ja-JP" sz="1600" spc="30" dirty="0" smtClean="0">
              <a:solidFill>
                <a:prstClr val="black"/>
              </a:solidFill>
              <a:latin typeface="Meiryo UI" pitchFamily="50" charset="-128"/>
              <a:ea typeface="Meiryo UI" pitchFamily="50" charset="-128"/>
              <a:cs typeface="Meiryo UI" pitchFamily="50" charset="-128"/>
            </a:endParaRPr>
          </a:p>
        </p:txBody>
      </p:sp>
      <p:sp>
        <p:nvSpPr>
          <p:cNvPr id="46" name="ストライプ矢印 45"/>
          <p:cNvSpPr/>
          <p:nvPr/>
        </p:nvSpPr>
        <p:spPr>
          <a:xfrm rot="8730606" flipH="1" flipV="1">
            <a:off x="4144017" y="2036491"/>
            <a:ext cx="2242477" cy="680600"/>
          </a:xfrm>
          <a:prstGeom prst="stripedRightArrow">
            <a:avLst>
              <a:gd name="adj1" fmla="val 50002"/>
              <a:gd name="adj2" fmla="val 76444"/>
            </a:avLst>
          </a:prstGeom>
          <a:solidFill>
            <a:srgbClr val="FBE5D6"/>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prstClr val="white"/>
              </a:solidFill>
            </a:endParaRPr>
          </a:p>
        </p:txBody>
      </p:sp>
      <p:sp>
        <p:nvSpPr>
          <p:cNvPr id="42" name="ストライプ矢印 41"/>
          <p:cNvSpPr/>
          <p:nvPr/>
        </p:nvSpPr>
        <p:spPr>
          <a:xfrm rot="13231628" flipH="1">
            <a:off x="1430312" y="2025414"/>
            <a:ext cx="2285647" cy="397341"/>
          </a:xfrm>
          <a:prstGeom prst="stripedRightArrow">
            <a:avLst>
              <a:gd name="adj1" fmla="val 50002"/>
              <a:gd name="adj2" fmla="val 92176"/>
            </a:avLst>
          </a:prstGeom>
          <a:solidFill>
            <a:srgbClr val="FBE5D6">
              <a:alpha val="80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prstClr val="white"/>
              </a:solidFill>
            </a:endParaRPr>
          </a:p>
        </p:txBody>
      </p:sp>
      <p:sp>
        <p:nvSpPr>
          <p:cNvPr id="13" name="テキスト ボックス 17"/>
          <p:cNvSpPr txBox="1">
            <a:spLocks noChangeArrowheads="1"/>
          </p:cNvSpPr>
          <p:nvPr/>
        </p:nvSpPr>
        <p:spPr bwMode="auto">
          <a:xfrm rot="19453094">
            <a:off x="4417246" y="2159730"/>
            <a:ext cx="16959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2000" b="1" dirty="0" smtClean="0">
                <a:solidFill>
                  <a:srgbClr val="FF0000"/>
                </a:solidFill>
                <a:latin typeface="Meiryo UI" pitchFamily="50" charset="-128"/>
                <a:ea typeface="Meiryo UI" pitchFamily="50" charset="-128"/>
                <a:cs typeface="Meiryo UI" pitchFamily="50" charset="-128"/>
              </a:rPr>
              <a:t>受 託 研 究</a:t>
            </a:r>
            <a:endParaRPr lang="en-US" altLang="ja-JP" sz="2000" b="1" dirty="0">
              <a:solidFill>
                <a:srgbClr val="FF0000"/>
              </a:solidFill>
              <a:latin typeface="Meiryo UI" pitchFamily="50" charset="-128"/>
              <a:ea typeface="Meiryo UI" pitchFamily="50" charset="-128"/>
              <a:cs typeface="Meiryo UI" pitchFamily="50" charset="-128"/>
            </a:endParaRPr>
          </a:p>
        </p:txBody>
      </p:sp>
      <p:sp>
        <p:nvSpPr>
          <p:cNvPr id="16" name="テキスト ボックス 23"/>
          <p:cNvSpPr txBox="1">
            <a:spLocks noChangeArrowheads="1"/>
          </p:cNvSpPr>
          <p:nvPr/>
        </p:nvSpPr>
        <p:spPr bwMode="auto">
          <a:xfrm>
            <a:off x="4674029" y="2468331"/>
            <a:ext cx="25280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400" u="sng" dirty="0" smtClean="0">
                <a:solidFill>
                  <a:srgbClr val="0000FF"/>
                </a:solidFill>
                <a:latin typeface="Meiryo UI" pitchFamily="50" charset="-128"/>
                <a:ea typeface="Meiryo UI" pitchFamily="50" charset="-128"/>
                <a:cs typeface="Meiryo UI" pitchFamily="50" charset="-128"/>
              </a:rPr>
              <a:t>高度な知見に</a:t>
            </a:r>
            <a:endParaRPr lang="en-US" altLang="ja-JP" sz="1400" u="sng" dirty="0" smtClean="0">
              <a:solidFill>
                <a:srgbClr val="0000FF"/>
              </a:solidFill>
              <a:latin typeface="Meiryo UI" pitchFamily="50" charset="-128"/>
              <a:ea typeface="Meiryo UI" pitchFamily="50" charset="-128"/>
              <a:cs typeface="Meiryo UI" pitchFamily="50" charset="-128"/>
            </a:endParaRPr>
          </a:p>
          <a:p>
            <a:pPr algn="ctr" eaLnBrk="1" hangingPunct="1"/>
            <a:r>
              <a:rPr lang="ja-JP" altLang="en-US" sz="1400" u="sng" dirty="0" smtClean="0">
                <a:solidFill>
                  <a:srgbClr val="0000FF"/>
                </a:solidFill>
                <a:latin typeface="Meiryo UI" pitchFamily="50" charset="-128"/>
                <a:ea typeface="Meiryo UI" pitchFamily="50" charset="-128"/>
                <a:cs typeface="Meiryo UI" pitchFamily="50" charset="-128"/>
              </a:rPr>
              <a:t>基づく技術移転</a:t>
            </a:r>
            <a:endParaRPr lang="en-US" altLang="ja-JP" sz="1400" dirty="0">
              <a:solidFill>
                <a:srgbClr val="0000FF"/>
              </a:solidFill>
              <a:latin typeface="Meiryo UI" pitchFamily="50" charset="-128"/>
              <a:ea typeface="Meiryo UI" pitchFamily="50" charset="-128"/>
              <a:cs typeface="Meiryo UI" pitchFamily="50" charset="-128"/>
            </a:endParaRPr>
          </a:p>
        </p:txBody>
      </p:sp>
      <p:sp>
        <p:nvSpPr>
          <p:cNvPr id="21" name="ストライプ矢印 20"/>
          <p:cNvSpPr/>
          <p:nvPr/>
        </p:nvSpPr>
        <p:spPr>
          <a:xfrm>
            <a:off x="1579389" y="1141045"/>
            <a:ext cx="1241360" cy="335084"/>
          </a:xfrm>
          <a:prstGeom prst="stripedRightArrow">
            <a:avLst>
              <a:gd name="adj1" fmla="val 50002"/>
              <a:gd name="adj2" fmla="val 92541"/>
            </a:avLst>
          </a:prstGeom>
          <a:solidFill>
            <a:schemeClr val="bg1">
              <a:alpha val="7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prstClr val="white"/>
              </a:solidFill>
            </a:endParaRPr>
          </a:p>
        </p:txBody>
      </p:sp>
      <p:sp>
        <p:nvSpPr>
          <p:cNvPr id="33" name="テキスト ボックス 17"/>
          <p:cNvSpPr txBox="1">
            <a:spLocks noChangeArrowheads="1"/>
          </p:cNvSpPr>
          <p:nvPr/>
        </p:nvSpPr>
        <p:spPr bwMode="auto">
          <a:xfrm>
            <a:off x="200555" y="3603692"/>
            <a:ext cx="23303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400" dirty="0" smtClean="0">
                <a:solidFill>
                  <a:prstClr val="black"/>
                </a:solidFill>
                <a:latin typeface="Meiryo UI" pitchFamily="50" charset="-128"/>
                <a:ea typeface="Meiryo UI" pitchFamily="50" charset="-128"/>
                <a:cs typeface="Meiryo UI" pitchFamily="50" charset="-128"/>
              </a:rPr>
              <a:t>平成</a:t>
            </a:r>
            <a:r>
              <a:rPr lang="en-US" altLang="ja-JP" sz="1400" dirty="0" smtClean="0">
                <a:solidFill>
                  <a:prstClr val="black"/>
                </a:solidFill>
                <a:latin typeface="Meiryo UI" pitchFamily="50" charset="-128"/>
                <a:ea typeface="Meiryo UI" pitchFamily="50" charset="-128"/>
                <a:cs typeface="Meiryo UI" pitchFamily="50" charset="-128"/>
              </a:rPr>
              <a:t>6</a:t>
            </a:r>
            <a:r>
              <a:rPr lang="ja-JP" altLang="en-US" sz="1400" dirty="0" smtClean="0">
                <a:solidFill>
                  <a:prstClr val="black"/>
                </a:solidFill>
                <a:latin typeface="Meiryo UI" pitchFamily="50" charset="-128"/>
                <a:ea typeface="Meiryo UI" pitchFamily="50" charset="-128"/>
                <a:cs typeface="Meiryo UI" pitchFamily="50" charset="-128"/>
              </a:rPr>
              <a:t>年　</a:t>
            </a:r>
            <a:endParaRPr lang="en-US" altLang="ja-JP" sz="1400" dirty="0" smtClean="0">
              <a:solidFill>
                <a:prstClr val="black"/>
              </a:solidFill>
              <a:latin typeface="Meiryo UI" pitchFamily="50" charset="-128"/>
              <a:ea typeface="Meiryo UI" pitchFamily="50" charset="-128"/>
              <a:cs typeface="Meiryo UI" pitchFamily="50" charset="-128"/>
            </a:endParaRPr>
          </a:p>
          <a:p>
            <a:pPr eaLnBrk="1" hangingPunct="1"/>
            <a:r>
              <a:rPr lang="ja-JP" altLang="en-US" sz="1400" dirty="0" smtClean="0">
                <a:solidFill>
                  <a:prstClr val="black"/>
                </a:solidFill>
                <a:latin typeface="Meiryo UI" pitchFamily="50" charset="-128"/>
                <a:ea typeface="Meiryo UI" pitchFamily="50" charset="-128"/>
                <a:cs typeface="Meiryo UI" pitchFamily="50" charset="-128"/>
              </a:rPr>
              <a:t>ナノ粉末の研究開発に着手</a:t>
            </a:r>
            <a:endParaRPr lang="en-US" altLang="ja-JP" sz="1400" dirty="0">
              <a:solidFill>
                <a:prstClr val="black"/>
              </a:solidFill>
              <a:latin typeface="Meiryo UI" pitchFamily="50" charset="-128"/>
              <a:ea typeface="Meiryo UI" pitchFamily="50" charset="-128"/>
              <a:cs typeface="Meiryo UI" pitchFamily="50" charset="-128"/>
            </a:endParaRPr>
          </a:p>
        </p:txBody>
      </p:sp>
      <p:sp>
        <p:nvSpPr>
          <p:cNvPr id="34" name="テキスト ボックス 17"/>
          <p:cNvSpPr txBox="1">
            <a:spLocks noChangeArrowheads="1"/>
          </p:cNvSpPr>
          <p:nvPr/>
        </p:nvSpPr>
        <p:spPr bwMode="auto">
          <a:xfrm>
            <a:off x="7237218" y="2061949"/>
            <a:ext cx="19744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400" dirty="0" smtClean="0">
                <a:solidFill>
                  <a:srgbClr val="FF0000"/>
                </a:solidFill>
                <a:latin typeface="Meiryo UI" pitchFamily="50" charset="-128"/>
                <a:ea typeface="Meiryo UI" pitchFamily="50" charset="-128"/>
                <a:cs typeface="Meiryo UI" pitchFamily="50" charset="-128"/>
              </a:rPr>
              <a:t>独自技術として成長</a:t>
            </a:r>
            <a:endParaRPr lang="en-US" altLang="ja-JP" sz="1400" dirty="0">
              <a:solidFill>
                <a:srgbClr val="FF0000"/>
              </a:solidFill>
              <a:latin typeface="Meiryo UI" pitchFamily="50" charset="-128"/>
              <a:ea typeface="Meiryo UI" pitchFamily="50" charset="-128"/>
              <a:cs typeface="Meiryo UI" pitchFamily="50" charset="-128"/>
            </a:endParaRPr>
          </a:p>
        </p:txBody>
      </p:sp>
      <p:grpSp>
        <p:nvGrpSpPr>
          <p:cNvPr id="37" name="グループ化 36"/>
          <p:cNvGrpSpPr/>
          <p:nvPr/>
        </p:nvGrpSpPr>
        <p:grpSpPr>
          <a:xfrm>
            <a:off x="2870820" y="896637"/>
            <a:ext cx="1934606" cy="784087"/>
            <a:chOff x="2870820" y="896601"/>
            <a:chExt cx="1934606" cy="784087"/>
          </a:xfrm>
        </p:grpSpPr>
        <p:sp>
          <p:nvSpPr>
            <p:cNvPr id="40" name="対角する 2 つの角を丸めた四角形 39"/>
            <p:cNvSpPr/>
            <p:nvPr/>
          </p:nvSpPr>
          <p:spPr>
            <a:xfrm>
              <a:off x="2939830" y="896601"/>
              <a:ext cx="1819890" cy="784087"/>
            </a:xfrm>
            <a:prstGeom prst="round2Diag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prstClr val="white"/>
                </a:solidFill>
              </a:endParaRPr>
            </a:p>
          </p:txBody>
        </p:sp>
        <p:sp>
          <p:nvSpPr>
            <p:cNvPr id="39" name="テキスト ボックス 17"/>
            <p:cNvSpPr txBox="1">
              <a:spLocks noChangeArrowheads="1"/>
            </p:cNvSpPr>
            <p:nvPr/>
          </p:nvSpPr>
          <p:spPr bwMode="auto">
            <a:xfrm>
              <a:off x="2870820" y="939255"/>
              <a:ext cx="193460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400" dirty="0" smtClean="0">
                  <a:solidFill>
                    <a:prstClr val="black"/>
                  </a:solidFill>
                  <a:latin typeface="Meiryo UI" pitchFamily="50" charset="-128"/>
                  <a:ea typeface="Meiryo UI" pitchFamily="50" charset="-128"/>
                  <a:cs typeface="Meiryo UI" pitchFamily="50" charset="-128"/>
                </a:rPr>
                <a:t>自らの技術では</a:t>
              </a:r>
              <a:endParaRPr lang="en-US" altLang="ja-JP" sz="1400" dirty="0" smtClean="0">
                <a:solidFill>
                  <a:prstClr val="black"/>
                </a:solidFill>
                <a:latin typeface="Meiryo UI" pitchFamily="50" charset="-128"/>
                <a:ea typeface="Meiryo UI" pitchFamily="50" charset="-128"/>
                <a:cs typeface="Meiryo UI" pitchFamily="50" charset="-128"/>
              </a:endParaRPr>
            </a:p>
            <a:p>
              <a:pPr algn="ctr" eaLnBrk="1" hangingPunct="1"/>
              <a:r>
                <a:rPr lang="ja-JP" altLang="en-US" sz="1400" dirty="0" smtClean="0">
                  <a:solidFill>
                    <a:prstClr val="black"/>
                  </a:solidFill>
                  <a:latin typeface="Meiryo UI" pitchFamily="50" charset="-128"/>
                  <a:ea typeface="Meiryo UI" pitchFamily="50" charset="-128"/>
                  <a:cs typeface="Meiryo UI" pitchFamily="50" charset="-128"/>
                </a:rPr>
                <a:t>取り組めない研究課題</a:t>
              </a:r>
              <a:endParaRPr lang="en-US" altLang="ja-JP" sz="1400" dirty="0" smtClean="0">
                <a:solidFill>
                  <a:prstClr val="black"/>
                </a:solidFill>
                <a:latin typeface="Meiryo UI" pitchFamily="50" charset="-128"/>
                <a:ea typeface="Meiryo UI" pitchFamily="50" charset="-128"/>
                <a:cs typeface="Meiryo UI" pitchFamily="50" charset="-128"/>
              </a:endParaRPr>
            </a:p>
            <a:p>
              <a:pPr algn="ctr" eaLnBrk="1" hangingPunct="1"/>
              <a:r>
                <a:rPr lang="ja-JP" altLang="en-US" sz="1400" dirty="0" smtClean="0">
                  <a:solidFill>
                    <a:prstClr val="black"/>
                  </a:solidFill>
                  <a:latin typeface="Meiryo UI" pitchFamily="50" charset="-128"/>
                  <a:ea typeface="Meiryo UI" pitchFamily="50" charset="-128"/>
                  <a:cs typeface="Meiryo UI" pitchFamily="50" charset="-128"/>
                </a:rPr>
                <a:t>（ナノ粉末</a:t>
              </a:r>
              <a:r>
                <a:rPr lang="ja-JP" altLang="en-US" sz="1400" dirty="0">
                  <a:solidFill>
                    <a:prstClr val="black"/>
                  </a:solidFill>
                  <a:latin typeface="Meiryo UI" pitchFamily="50" charset="-128"/>
                  <a:ea typeface="Meiryo UI" pitchFamily="50" charset="-128"/>
                  <a:cs typeface="Meiryo UI" pitchFamily="50" charset="-128"/>
                </a:rPr>
                <a:t>）</a:t>
              </a:r>
              <a:endParaRPr lang="en-US" altLang="ja-JP" sz="1400" dirty="0">
                <a:solidFill>
                  <a:prstClr val="black"/>
                </a:solidFill>
                <a:latin typeface="Meiryo UI" pitchFamily="50" charset="-128"/>
                <a:ea typeface="Meiryo UI" pitchFamily="50" charset="-128"/>
                <a:cs typeface="Meiryo UI" pitchFamily="50" charset="-128"/>
              </a:endParaRPr>
            </a:p>
          </p:txBody>
        </p:sp>
      </p:grpSp>
      <p:sp>
        <p:nvSpPr>
          <p:cNvPr id="17" name="テキスト ボックス 25"/>
          <p:cNvSpPr txBox="1">
            <a:spLocks noChangeArrowheads="1"/>
          </p:cNvSpPr>
          <p:nvPr/>
        </p:nvSpPr>
        <p:spPr bwMode="auto">
          <a:xfrm>
            <a:off x="254058" y="2985731"/>
            <a:ext cx="20456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400" dirty="0">
                <a:solidFill>
                  <a:prstClr val="black"/>
                </a:solidFill>
                <a:latin typeface="Meiryo UI" pitchFamily="50" charset="-128"/>
                <a:ea typeface="Meiryo UI" pitchFamily="50" charset="-128"/>
                <a:cs typeface="Meiryo UI" pitchFamily="50" charset="-128"/>
              </a:rPr>
              <a:t>企業・産業の技術課題</a:t>
            </a:r>
            <a:r>
              <a:rPr lang="ja-JP" altLang="en-US" sz="1400" dirty="0" smtClean="0">
                <a:solidFill>
                  <a:prstClr val="black"/>
                </a:solidFill>
                <a:latin typeface="Meiryo UI" pitchFamily="50" charset="-128"/>
                <a:ea typeface="Meiryo UI" pitchFamily="50" charset="-128"/>
                <a:cs typeface="Meiryo UI" pitchFamily="50" charset="-128"/>
              </a:rPr>
              <a:t>を</a:t>
            </a:r>
            <a:endParaRPr lang="en-US" altLang="ja-JP" sz="1400" dirty="0" smtClean="0">
              <a:solidFill>
                <a:prstClr val="black"/>
              </a:solidFill>
              <a:latin typeface="Meiryo UI" pitchFamily="50" charset="-128"/>
              <a:ea typeface="Meiryo UI" pitchFamily="50" charset="-128"/>
              <a:cs typeface="Meiryo UI" pitchFamily="50" charset="-128"/>
            </a:endParaRPr>
          </a:p>
          <a:p>
            <a:pPr eaLnBrk="1" hangingPunct="1"/>
            <a:r>
              <a:rPr lang="ja-JP" altLang="en-US" sz="1400" dirty="0" smtClean="0">
                <a:solidFill>
                  <a:prstClr val="black"/>
                </a:solidFill>
                <a:latin typeface="Meiryo UI" pitchFamily="50" charset="-128"/>
                <a:ea typeface="Meiryo UI" pitchFamily="50" charset="-128"/>
                <a:cs typeface="Meiryo UI" pitchFamily="50" charset="-128"/>
              </a:rPr>
              <a:t>見越した先導的研究</a:t>
            </a:r>
            <a:endParaRPr lang="en-US" altLang="ja-JP" sz="1400" dirty="0">
              <a:solidFill>
                <a:prstClr val="black"/>
              </a:solidFill>
              <a:latin typeface="Meiryo UI" pitchFamily="50" charset="-128"/>
              <a:ea typeface="Meiryo UI" pitchFamily="50" charset="-128"/>
              <a:cs typeface="Meiryo UI" pitchFamily="50" charset="-128"/>
            </a:endParaRPr>
          </a:p>
        </p:txBody>
      </p:sp>
      <p:sp>
        <p:nvSpPr>
          <p:cNvPr id="32" name="ストライプ矢印 31"/>
          <p:cNvSpPr/>
          <p:nvPr/>
        </p:nvSpPr>
        <p:spPr>
          <a:xfrm>
            <a:off x="2321462" y="3096158"/>
            <a:ext cx="549377" cy="384820"/>
          </a:xfrm>
          <a:prstGeom prst="stripedRightArrow">
            <a:avLst>
              <a:gd name="adj1" fmla="val 50002"/>
              <a:gd name="adj2" fmla="val 58656"/>
            </a:avLst>
          </a:prstGeom>
          <a:solidFill>
            <a:schemeClr val="accent6">
              <a:lumMod val="40000"/>
              <a:lumOff val="60000"/>
              <a:alpha val="7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prstClr val="white"/>
              </a:solidFill>
            </a:endParaRPr>
          </a:p>
        </p:txBody>
      </p:sp>
      <p:sp>
        <p:nvSpPr>
          <p:cNvPr id="35" name="対角する 2 つの角を丸めた四角形 34"/>
          <p:cNvSpPr/>
          <p:nvPr/>
        </p:nvSpPr>
        <p:spPr>
          <a:xfrm>
            <a:off x="2960317" y="2951082"/>
            <a:ext cx="1289757" cy="1709759"/>
          </a:xfrm>
          <a:prstGeom prst="round2DiagRect">
            <a:avLst/>
          </a:prstGeom>
          <a:solidFill>
            <a:srgbClr val="92D050">
              <a:alpha val="5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prstClr val="white"/>
              </a:solidFill>
            </a:endParaRPr>
          </a:p>
        </p:txBody>
      </p:sp>
      <p:sp>
        <p:nvSpPr>
          <p:cNvPr id="41" name="テキスト ボックス 17"/>
          <p:cNvSpPr txBox="1">
            <a:spLocks noChangeArrowheads="1"/>
          </p:cNvSpPr>
          <p:nvPr/>
        </p:nvSpPr>
        <p:spPr bwMode="auto">
          <a:xfrm>
            <a:off x="2915944" y="3094333"/>
            <a:ext cx="13226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400" dirty="0" smtClean="0">
                <a:solidFill>
                  <a:prstClr val="black"/>
                </a:solidFill>
                <a:latin typeface="Meiryo UI" pitchFamily="50" charset="-128"/>
                <a:ea typeface="Meiryo UI" pitchFamily="50" charset="-128"/>
                <a:cs typeface="Meiryo UI" pitchFamily="50" charset="-128"/>
              </a:rPr>
              <a:t>新技術シーズ</a:t>
            </a:r>
            <a:endParaRPr lang="en-US" altLang="ja-JP" sz="1400" dirty="0" smtClean="0">
              <a:solidFill>
                <a:prstClr val="black"/>
              </a:solidFill>
              <a:latin typeface="Meiryo UI" pitchFamily="50" charset="-128"/>
              <a:ea typeface="Meiryo UI" pitchFamily="50" charset="-128"/>
              <a:cs typeface="Meiryo UI" pitchFamily="50" charset="-128"/>
            </a:endParaRPr>
          </a:p>
          <a:p>
            <a:pPr algn="ctr" eaLnBrk="1" hangingPunct="1"/>
            <a:r>
              <a:rPr lang="ja-JP" altLang="en-US" sz="1400" dirty="0" smtClean="0">
                <a:solidFill>
                  <a:prstClr val="black"/>
                </a:solidFill>
                <a:latin typeface="Meiryo UI" pitchFamily="50" charset="-128"/>
                <a:ea typeface="Meiryo UI" pitchFamily="50" charset="-128"/>
                <a:cs typeface="Meiryo UI" pitchFamily="50" charset="-128"/>
              </a:rPr>
              <a:t>の創出</a:t>
            </a:r>
            <a:endParaRPr lang="en-US" altLang="ja-JP" sz="1400" dirty="0" smtClean="0">
              <a:solidFill>
                <a:prstClr val="black"/>
              </a:solidFill>
              <a:latin typeface="Meiryo UI" pitchFamily="50" charset="-128"/>
              <a:ea typeface="Meiryo UI" pitchFamily="50" charset="-128"/>
              <a:cs typeface="Meiryo UI" pitchFamily="50" charset="-128"/>
            </a:endParaRPr>
          </a:p>
        </p:txBody>
      </p:sp>
      <p:sp>
        <p:nvSpPr>
          <p:cNvPr id="44" name="対角する 2 つの角を丸めた四角形 43"/>
          <p:cNvSpPr/>
          <p:nvPr/>
        </p:nvSpPr>
        <p:spPr>
          <a:xfrm>
            <a:off x="6271651" y="881589"/>
            <a:ext cx="2679875" cy="976872"/>
          </a:xfrm>
          <a:prstGeom prst="round2DiagRect">
            <a:avLst/>
          </a:prstGeom>
          <a:solidFill>
            <a:srgbClr val="FFFF00">
              <a:alpha val="5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prstClr val="white"/>
              </a:solidFill>
            </a:endParaRPr>
          </a:p>
        </p:txBody>
      </p:sp>
      <p:sp>
        <p:nvSpPr>
          <p:cNvPr id="45" name="テキスト ボックス 17"/>
          <p:cNvSpPr txBox="1">
            <a:spLocks noChangeArrowheads="1"/>
          </p:cNvSpPr>
          <p:nvPr/>
        </p:nvSpPr>
        <p:spPr bwMode="auto">
          <a:xfrm>
            <a:off x="6271632" y="879471"/>
            <a:ext cx="17847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400" dirty="0" smtClean="0">
                <a:solidFill>
                  <a:srgbClr val="FF0000"/>
                </a:solidFill>
                <a:latin typeface="Meiryo UI" pitchFamily="50" charset="-128"/>
                <a:ea typeface="Meiryo UI" pitchFamily="50" charset="-128"/>
                <a:cs typeface="Meiryo UI" pitchFamily="50" charset="-128"/>
              </a:rPr>
              <a:t>平成</a:t>
            </a:r>
            <a:r>
              <a:rPr lang="en-US" altLang="ja-JP" sz="1400" dirty="0" smtClean="0">
                <a:solidFill>
                  <a:srgbClr val="FF0000"/>
                </a:solidFill>
                <a:latin typeface="Meiryo UI" pitchFamily="50" charset="-128"/>
                <a:ea typeface="Meiryo UI" pitchFamily="50" charset="-128"/>
                <a:cs typeface="Meiryo UI" pitchFamily="50" charset="-128"/>
              </a:rPr>
              <a:t>12</a:t>
            </a:r>
            <a:r>
              <a:rPr lang="ja-JP" altLang="en-US" sz="1400" dirty="0" smtClean="0">
                <a:solidFill>
                  <a:srgbClr val="FF0000"/>
                </a:solidFill>
                <a:latin typeface="Meiryo UI" pitchFamily="50" charset="-128"/>
                <a:ea typeface="Meiryo UI" pitchFamily="50" charset="-128"/>
                <a:cs typeface="Meiryo UI" pitchFamily="50" charset="-128"/>
              </a:rPr>
              <a:t>年　試作化</a:t>
            </a:r>
            <a:endParaRPr lang="en-US" altLang="ja-JP" sz="1400" dirty="0" smtClean="0">
              <a:solidFill>
                <a:srgbClr val="FF0000"/>
              </a:solidFill>
              <a:latin typeface="Meiryo UI" pitchFamily="50" charset="-128"/>
              <a:ea typeface="Meiryo UI" pitchFamily="50" charset="-128"/>
              <a:cs typeface="Meiryo UI" pitchFamily="50" charset="-128"/>
            </a:endParaRPr>
          </a:p>
          <a:p>
            <a:pPr eaLnBrk="1" hangingPunct="1"/>
            <a:r>
              <a:rPr lang="ja-JP" altLang="en-US" sz="1400" dirty="0" smtClean="0">
                <a:solidFill>
                  <a:srgbClr val="FF0000"/>
                </a:solidFill>
                <a:latin typeface="Meiryo UI" pitchFamily="50" charset="-128"/>
                <a:ea typeface="Meiryo UI" pitchFamily="50" charset="-128"/>
                <a:cs typeface="Meiryo UI" pitchFamily="50" charset="-128"/>
              </a:rPr>
              <a:t>平成</a:t>
            </a:r>
            <a:r>
              <a:rPr lang="en-US" altLang="ja-JP" sz="1400" dirty="0">
                <a:solidFill>
                  <a:srgbClr val="FF0000"/>
                </a:solidFill>
                <a:latin typeface="Meiryo UI" pitchFamily="50" charset="-128"/>
                <a:ea typeface="Meiryo UI" pitchFamily="50" charset="-128"/>
                <a:cs typeface="Meiryo UI" pitchFamily="50" charset="-128"/>
              </a:rPr>
              <a:t>15</a:t>
            </a:r>
            <a:r>
              <a:rPr lang="ja-JP" altLang="en-US" sz="1400" dirty="0" smtClean="0">
                <a:solidFill>
                  <a:srgbClr val="FF0000"/>
                </a:solidFill>
                <a:latin typeface="Meiryo UI" pitchFamily="50" charset="-128"/>
                <a:ea typeface="Meiryo UI" pitchFamily="50" charset="-128"/>
                <a:cs typeface="Meiryo UI" pitchFamily="50" charset="-128"/>
              </a:rPr>
              <a:t>年　製品化</a:t>
            </a:r>
            <a:endParaRPr lang="en-US" altLang="ja-JP" sz="1400" dirty="0">
              <a:solidFill>
                <a:srgbClr val="FF0000"/>
              </a:solidFill>
              <a:latin typeface="Meiryo UI" pitchFamily="50" charset="-128"/>
              <a:ea typeface="Meiryo UI" pitchFamily="50" charset="-128"/>
              <a:cs typeface="Meiryo UI" pitchFamily="50" charset="-128"/>
            </a:endParaRPr>
          </a:p>
          <a:p>
            <a:pPr eaLnBrk="1" hangingPunct="1"/>
            <a:r>
              <a:rPr lang="ja-JP" altLang="en-US" sz="1400" dirty="0" smtClean="0">
                <a:solidFill>
                  <a:srgbClr val="FF0000"/>
                </a:solidFill>
                <a:latin typeface="Meiryo UI" pitchFamily="50" charset="-128"/>
                <a:ea typeface="Meiryo UI" pitchFamily="50" charset="-128"/>
                <a:cs typeface="Meiryo UI" pitchFamily="50" charset="-128"/>
              </a:rPr>
              <a:t>印刷エレクトロニクス用</a:t>
            </a:r>
            <a:endParaRPr lang="en-US" altLang="ja-JP" sz="1400" dirty="0" smtClean="0">
              <a:solidFill>
                <a:srgbClr val="FF0000"/>
              </a:solidFill>
              <a:latin typeface="Meiryo UI" pitchFamily="50" charset="-128"/>
              <a:ea typeface="Meiryo UI" pitchFamily="50" charset="-128"/>
              <a:cs typeface="Meiryo UI" pitchFamily="50" charset="-128"/>
            </a:endParaRPr>
          </a:p>
          <a:p>
            <a:pPr eaLnBrk="1" hangingPunct="1"/>
            <a:r>
              <a:rPr lang="ja-JP" altLang="en-US" sz="1400" dirty="0" smtClean="0">
                <a:solidFill>
                  <a:srgbClr val="FF0000"/>
                </a:solidFill>
                <a:latin typeface="Meiryo UI" pitchFamily="50" charset="-128"/>
                <a:ea typeface="Meiryo UI" pitchFamily="50" charset="-128"/>
                <a:cs typeface="Meiryo UI" pitchFamily="50" charset="-128"/>
              </a:rPr>
              <a:t>銀ナノ粉末インク</a:t>
            </a:r>
            <a:endParaRPr lang="en-US" altLang="ja-JP" sz="1400" dirty="0">
              <a:solidFill>
                <a:srgbClr val="FF0000"/>
              </a:solidFill>
              <a:latin typeface="Meiryo UI" pitchFamily="50" charset="-128"/>
              <a:ea typeface="Meiryo UI" pitchFamily="50" charset="-128"/>
              <a:cs typeface="Meiryo UI" pitchFamily="50" charset="-128"/>
            </a:endParaRPr>
          </a:p>
        </p:txBody>
      </p:sp>
      <p:cxnSp>
        <p:nvCxnSpPr>
          <p:cNvPr id="4" name="直線矢印コネクタ 3"/>
          <p:cNvCxnSpPr/>
          <p:nvPr/>
        </p:nvCxnSpPr>
        <p:spPr>
          <a:xfrm flipV="1">
            <a:off x="3631723" y="4578918"/>
            <a:ext cx="0" cy="1458108"/>
          </a:xfrm>
          <a:prstGeom prst="straightConnector1">
            <a:avLst/>
          </a:prstGeom>
          <a:ln w="5715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6" name="テキスト ボックス 17"/>
          <p:cNvSpPr txBox="1">
            <a:spLocks noChangeArrowheads="1"/>
          </p:cNvSpPr>
          <p:nvPr/>
        </p:nvSpPr>
        <p:spPr bwMode="auto">
          <a:xfrm>
            <a:off x="5371621" y="3508951"/>
            <a:ext cx="10841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400" b="1" dirty="0" smtClean="0">
                <a:solidFill>
                  <a:srgbClr val="008000"/>
                </a:solidFill>
                <a:latin typeface="Meiryo UI" pitchFamily="50" charset="-128"/>
                <a:ea typeface="Meiryo UI" pitchFamily="50" charset="-128"/>
                <a:cs typeface="Meiryo UI" pitchFamily="50" charset="-128"/>
              </a:rPr>
              <a:t>平成</a:t>
            </a:r>
            <a:r>
              <a:rPr lang="en-US" altLang="ja-JP" sz="1400" b="1" dirty="0" smtClean="0">
                <a:solidFill>
                  <a:srgbClr val="008000"/>
                </a:solidFill>
                <a:latin typeface="Meiryo UI" pitchFamily="50" charset="-128"/>
                <a:ea typeface="Meiryo UI" pitchFamily="50" charset="-128"/>
                <a:cs typeface="Meiryo UI" pitchFamily="50" charset="-128"/>
              </a:rPr>
              <a:t>12</a:t>
            </a:r>
            <a:r>
              <a:rPr lang="ja-JP" altLang="en-US" sz="1400" b="1" dirty="0" smtClean="0">
                <a:solidFill>
                  <a:srgbClr val="008000"/>
                </a:solidFill>
                <a:latin typeface="Meiryo UI" pitchFamily="50" charset="-128"/>
                <a:ea typeface="Meiryo UI" pitchFamily="50" charset="-128"/>
                <a:cs typeface="Meiryo UI" pitchFamily="50" charset="-128"/>
              </a:rPr>
              <a:t>年</a:t>
            </a:r>
            <a:r>
              <a:rPr lang="ja-JP" altLang="en-US" sz="1400" b="1" u="sng" dirty="0" smtClean="0">
                <a:solidFill>
                  <a:srgbClr val="008000"/>
                </a:solidFill>
                <a:latin typeface="Meiryo UI" pitchFamily="50" charset="-128"/>
                <a:ea typeface="Meiryo UI" pitchFamily="50" charset="-128"/>
                <a:cs typeface="Meiryo UI" pitchFamily="50" charset="-128"/>
              </a:rPr>
              <a:t>ナノテク</a:t>
            </a:r>
          </a:p>
          <a:p>
            <a:pPr algn="ctr" eaLnBrk="1" hangingPunct="1"/>
            <a:r>
              <a:rPr lang="ja-JP" altLang="en-US" sz="1400" b="1" u="sng" dirty="0" smtClean="0">
                <a:solidFill>
                  <a:srgbClr val="008000"/>
                </a:solidFill>
                <a:latin typeface="Meiryo UI" pitchFamily="50" charset="-128"/>
                <a:ea typeface="Meiryo UI" pitchFamily="50" charset="-128"/>
                <a:cs typeface="Meiryo UI" pitchFamily="50" charset="-128"/>
              </a:rPr>
              <a:t>ブーム</a:t>
            </a:r>
            <a:endParaRPr lang="en-US" altLang="ja-JP" sz="1400" b="1" u="sng" dirty="0">
              <a:solidFill>
                <a:srgbClr val="008000"/>
              </a:solidFill>
              <a:latin typeface="Meiryo UI" pitchFamily="50" charset="-128"/>
              <a:ea typeface="Meiryo UI" pitchFamily="50" charset="-128"/>
              <a:cs typeface="Meiryo UI" pitchFamily="50" charset="-128"/>
            </a:endParaRPr>
          </a:p>
        </p:txBody>
      </p:sp>
      <p:sp>
        <p:nvSpPr>
          <p:cNvPr id="57" name="テキスト ボックス 17"/>
          <p:cNvSpPr txBox="1">
            <a:spLocks noChangeArrowheads="1"/>
          </p:cNvSpPr>
          <p:nvPr/>
        </p:nvSpPr>
        <p:spPr bwMode="auto">
          <a:xfrm>
            <a:off x="6449285" y="3500389"/>
            <a:ext cx="1123803" cy="738664"/>
          </a:xfrm>
          <a:prstGeom prst="rect">
            <a:avLst/>
          </a:prstGeom>
          <a:noFill/>
          <a:ln w="28575">
            <a:solidFill>
              <a:srgbClr val="FF0000"/>
            </a:solidFill>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400" dirty="0" smtClean="0">
                <a:solidFill>
                  <a:srgbClr val="FF0000"/>
                </a:solidFill>
                <a:latin typeface="Meiryo UI" pitchFamily="50" charset="-128"/>
                <a:ea typeface="Meiryo UI" pitchFamily="50" charset="-128"/>
                <a:cs typeface="Meiryo UI" pitchFamily="50" charset="-128"/>
              </a:rPr>
              <a:t>平成</a:t>
            </a:r>
            <a:r>
              <a:rPr lang="en-US" altLang="ja-JP" sz="1400" dirty="0" smtClean="0">
                <a:solidFill>
                  <a:srgbClr val="FF0000"/>
                </a:solidFill>
                <a:latin typeface="Meiryo UI" pitchFamily="50" charset="-128"/>
                <a:ea typeface="Meiryo UI" pitchFamily="50" charset="-128"/>
                <a:cs typeface="Meiryo UI" pitchFamily="50" charset="-128"/>
              </a:rPr>
              <a:t>15</a:t>
            </a:r>
            <a:r>
              <a:rPr lang="ja-JP" altLang="en-US" sz="1400" dirty="0" smtClean="0">
                <a:solidFill>
                  <a:srgbClr val="FF0000"/>
                </a:solidFill>
                <a:latin typeface="Meiryo UI" pitchFamily="50" charset="-128"/>
                <a:ea typeface="Meiryo UI" pitchFamily="50" charset="-128"/>
                <a:cs typeface="Meiryo UI" pitchFamily="50" charset="-128"/>
              </a:rPr>
              <a:t>年</a:t>
            </a:r>
            <a:endParaRPr lang="en-US" altLang="ja-JP" sz="1400" dirty="0" smtClean="0">
              <a:solidFill>
                <a:srgbClr val="FF0000"/>
              </a:solidFill>
              <a:latin typeface="Meiryo UI" pitchFamily="50" charset="-128"/>
              <a:ea typeface="Meiryo UI" pitchFamily="50" charset="-128"/>
              <a:cs typeface="Meiryo UI" pitchFamily="50" charset="-128"/>
            </a:endParaRPr>
          </a:p>
          <a:p>
            <a:pPr algn="ctr" eaLnBrk="1" hangingPunct="1"/>
            <a:r>
              <a:rPr lang="ja-JP" altLang="en-US" sz="1400" dirty="0">
                <a:solidFill>
                  <a:srgbClr val="FF0000"/>
                </a:solidFill>
                <a:latin typeface="Meiryo UI" pitchFamily="50" charset="-128"/>
                <a:ea typeface="Meiryo UI" pitchFamily="50" charset="-128"/>
                <a:cs typeface="Meiryo UI" pitchFamily="50" charset="-128"/>
              </a:rPr>
              <a:t>共同</a:t>
            </a:r>
            <a:r>
              <a:rPr lang="ja-JP" altLang="en-US" sz="1400" dirty="0" smtClean="0">
                <a:solidFill>
                  <a:srgbClr val="FF0000"/>
                </a:solidFill>
                <a:latin typeface="Meiryo UI" pitchFamily="50" charset="-128"/>
                <a:ea typeface="Meiryo UI" pitchFamily="50" charset="-128"/>
                <a:cs typeface="Meiryo UI" pitchFamily="50" charset="-128"/>
              </a:rPr>
              <a:t>で</a:t>
            </a:r>
          </a:p>
          <a:p>
            <a:pPr algn="ctr" eaLnBrk="1" hangingPunct="1"/>
            <a:r>
              <a:rPr lang="ja-JP" altLang="en-US" sz="1400" dirty="0" smtClean="0">
                <a:solidFill>
                  <a:srgbClr val="FF0000"/>
                </a:solidFill>
                <a:latin typeface="Meiryo UI" pitchFamily="50" charset="-128"/>
                <a:ea typeface="Meiryo UI" pitchFamily="50" charset="-128"/>
                <a:cs typeface="Meiryo UI" pitchFamily="50" charset="-128"/>
              </a:rPr>
              <a:t>プレスリリース</a:t>
            </a:r>
            <a:endParaRPr lang="en-US" altLang="ja-JP" sz="1400" dirty="0" smtClean="0">
              <a:solidFill>
                <a:srgbClr val="FF0000"/>
              </a:solidFill>
              <a:latin typeface="Meiryo UI" pitchFamily="50" charset="-128"/>
              <a:ea typeface="Meiryo UI" pitchFamily="50" charset="-128"/>
              <a:cs typeface="Meiryo UI" pitchFamily="50" charset="-128"/>
            </a:endParaRPr>
          </a:p>
        </p:txBody>
      </p:sp>
      <p:sp>
        <p:nvSpPr>
          <p:cNvPr id="53" name="テキスト ボックス 17"/>
          <p:cNvSpPr txBox="1">
            <a:spLocks noChangeArrowheads="1"/>
          </p:cNvSpPr>
          <p:nvPr/>
        </p:nvSpPr>
        <p:spPr bwMode="auto">
          <a:xfrm>
            <a:off x="4281559" y="3099955"/>
            <a:ext cx="122792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400" dirty="0" smtClean="0">
                <a:solidFill>
                  <a:prstClr val="black"/>
                </a:solidFill>
                <a:latin typeface="Meiryo UI" pitchFamily="50" charset="-128"/>
                <a:ea typeface="Meiryo UI" pitchFamily="50" charset="-128"/>
                <a:cs typeface="Meiryo UI" pitchFamily="50" charset="-128"/>
              </a:rPr>
              <a:t>平成</a:t>
            </a:r>
            <a:r>
              <a:rPr lang="en-US" altLang="ja-JP" sz="1400" dirty="0" smtClean="0">
                <a:solidFill>
                  <a:prstClr val="black"/>
                </a:solidFill>
                <a:latin typeface="Meiryo UI" pitchFamily="50" charset="-128"/>
                <a:ea typeface="Meiryo UI" pitchFamily="50" charset="-128"/>
                <a:cs typeface="Meiryo UI" pitchFamily="50" charset="-128"/>
              </a:rPr>
              <a:t>8</a:t>
            </a:r>
            <a:r>
              <a:rPr lang="ja-JP" altLang="en-US" sz="1400" dirty="0" smtClean="0">
                <a:solidFill>
                  <a:prstClr val="black"/>
                </a:solidFill>
                <a:latin typeface="Meiryo UI" pitchFamily="50" charset="-128"/>
                <a:ea typeface="Meiryo UI" pitchFamily="50" charset="-128"/>
                <a:cs typeface="Meiryo UI" pitchFamily="50" charset="-128"/>
              </a:rPr>
              <a:t>年</a:t>
            </a:r>
            <a:endParaRPr lang="en-US" altLang="ja-JP" sz="1400" dirty="0" smtClean="0">
              <a:solidFill>
                <a:prstClr val="black"/>
              </a:solidFill>
              <a:latin typeface="Meiryo UI" pitchFamily="50" charset="-128"/>
              <a:ea typeface="Meiryo UI" pitchFamily="50" charset="-128"/>
              <a:cs typeface="Meiryo UI" pitchFamily="50" charset="-128"/>
            </a:endParaRPr>
          </a:p>
          <a:p>
            <a:pPr eaLnBrk="1" hangingPunct="1"/>
            <a:r>
              <a:rPr lang="ja-JP" altLang="en-US" sz="1400" dirty="0" smtClean="0">
                <a:solidFill>
                  <a:prstClr val="black"/>
                </a:solidFill>
                <a:latin typeface="Meiryo UI" pitchFamily="50" charset="-128"/>
                <a:ea typeface="Meiryo UI" pitchFamily="50" charset="-128"/>
                <a:cs typeface="Meiryo UI" pitchFamily="50" charset="-128"/>
              </a:rPr>
              <a:t>ナノ粉末の</a:t>
            </a:r>
            <a:endParaRPr lang="en-US" altLang="ja-JP" sz="1400" dirty="0" smtClean="0">
              <a:solidFill>
                <a:prstClr val="black"/>
              </a:solidFill>
              <a:latin typeface="Meiryo UI" pitchFamily="50" charset="-128"/>
              <a:ea typeface="Meiryo UI" pitchFamily="50" charset="-128"/>
              <a:cs typeface="Meiryo UI" pitchFamily="50" charset="-128"/>
            </a:endParaRPr>
          </a:p>
          <a:p>
            <a:pPr eaLnBrk="1" hangingPunct="1"/>
            <a:r>
              <a:rPr lang="ja-JP" altLang="en-US" sz="1400" dirty="0" smtClean="0">
                <a:solidFill>
                  <a:prstClr val="black"/>
                </a:solidFill>
                <a:latin typeface="Meiryo UI" pitchFamily="50" charset="-128"/>
                <a:ea typeface="Meiryo UI" pitchFamily="50" charset="-128"/>
                <a:cs typeface="Meiryo UI" pitchFamily="50" charset="-128"/>
              </a:rPr>
              <a:t>低コスト大量</a:t>
            </a:r>
            <a:endParaRPr lang="en-US" altLang="ja-JP" sz="1400" dirty="0" smtClean="0">
              <a:solidFill>
                <a:prstClr val="black"/>
              </a:solidFill>
              <a:latin typeface="Meiryo UI" pitchFamily="50" charset="-128"/>
              <a:ea typeface="Meiryo UI" pitchFamily="50" charset="-128"/>
              <a:cs typeface="Meiryo UI" pitchFamily="50" charset="-128"/>
            </a:endParaRPr>
          </a:p>
          <a:p>
            <a:pPr eaLnBrk="1" hangingPunct="1"/>
            <a:r>
              <a:rPr lang="ja-JP" altLang="en-US" sz="1400" dirty="0" smtClean="0">
                <a:solidFill>
                  <a:prstClr val="black"/>
                </a:solidFill>
                <a:latin typeface="Meiryo UI" pitchFamily="50" charset="-128"/>
                <a:ea typeface="Meiryo UI" pitchFamily="50" charset="-128"/>
                <a:cs typeface="Meiryo UI" pitchFamily="50" charset="-128"/>
              </a:rPr>
              <a:t>製造技術を</a:t>
            </a:r>
            <a:endParaRPr lang="en-US" altLang="ja-JP" sz="1400" dirty="0" smtClean="0">
              <a:solidFill>
                <a:prstClr val="black"/>
              </a:solidFill>
              <a:latin typeface="Meiryo UI" pitchFamily="50" charset="-128"/>
              <a:ea typeface="Meiryo UI" pitchFamily="50" charset="-128"/>
              <a:cs typeface="Meiryo UI" pitchFamily="50" charset="-128"/>
            </a:endParaRPr>
          </a:p>
          <a:p>
            <a:pPr eaLnBrk="1" hangingPunct="1"/>
            <a:r>
              <a:rPr lang="ja-JP" altLang="en-US" sz="1400" dirty="0" smtClean="0">
                <a:solidFill>
                  <a:prstClr val="black"/>
                </a:solidFill>
                <a:latin typeface="Meiryo UI" pitchFamily="50" charset="-128"/>
                <a:ea typeface="Meiryo UI" pitchFamily="50" charset="-128"/>
                <a:cs typeface="Meiryo UI" pitchFamily="50" charset="-128"/>
              </a:rPr>
              <a:t>日本で初めて</a:t>
            </a:r>
            <a:endParaRPr lang="en-US" altLang="ja-JP" sz="1400" dirty="0" smtClean="0">
              <a:solidFill>
                <a:prstClr val="black"/>
              </a:solidFill>
              <a:latin typeface="Meiryo UI" pitchFamily="50" charset="-128"/>
              <a:ea typeface="Meiryo UI" pitchFamily="50" charset="-128"/>
              <a:cs typeface="Meiryo UI" pitchFamily="50" charset="-128"/>
            </a:endParaRPr>
          </a:p>
          <a:p>
            <a:pPr eaLnBrk="1" hangingPunct="1"/>
            <a:r>
              <a:rPr lang="ja-JP" altLang="en-US" sz="1400" dirty="0" smtClean="0">
                <a:solidFill>
                  <a:prstClr val="black"/>
                </a:solidFill>
                <a:latin typeface="Meiryo UI" pitchFamily="50" charset="-128"/>
                <a:ea typeface="Meiryo UI" pitchFamily="50" charset="-128"/>
                <a:cs typeface="Meiryo UI" pitchFamily="50" charset="-128"/>
              </a:rPr>
              <a:t>確立</a:t>
            </a:r>
            <a:endParaRPr lang="en-US" altLang="ja-JP" sz="1400" dirty="0">
              <a:solidFill>
                <a:prstClr val="black"/>
              </a:solidFill>
              <a:latin typeface="Meiryo UI" pitchFamily="50" charset="-128"/>
              <a:ea typeface="Meiryo UI" pitchFamily="50" charset="-128"/>
              <a:cs typeface="Meiryo UI" pitchFamily="50" charset="-128"/>
            </a:endParaRPr>
          </a:p>
        </p:txBody>
      </p:sp>
      <p:sp>
        <p:nvSpPr>
          <p:cNvPr id="69" name="左右矢印 68"/>
          <p:cNvSpPr/>
          <p:nvPr/>
        </p:nvSpPr>
        <p:spPr>
          <a:xfrm rot="5400000">
            <a:off x="6170530" y="2325758"/>
            <a:ext cx="1544503" cy="736740"/>
          </a:xfrm>
          <a:prstGeom prst="leftRightArrow">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17"/>
          <p:cNvSpPr txBox="1">
            <a:spLocks noChangeArrowheads="1"/>
          </p:cNvSpPr>
          <p:nvPr/>
        </p:nvSpPr>
        <p:spPr bwMode="auto">
          <a:xfrm>
            <a:off x="6746032" y="2089787"/>
            <a:ext cx="393458" cy="107721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600" dirty="0" smtClean="0">
                <a:solidFill>
                  <a:srgbClr val="FF0000"/>
                </a:solidFill>
                <a:latin typeface="Meiryo UI" pitchFamily="50" charset="-128"/>
                <a:ea typeface="Meiryo UI" pitchFamily="50" charset="-128"/>
                <a:cs typeface="Meiryo UI" pitchFamily="50" charset="-128"/>
              </a:rPr>
              <a:t>伴</a:t>
            </a:r>
            <a:endParaRPr lang="en-US" altLang="ja-JP" sz="1600" dirty="0" smtClean="0">
              <a:solidFill>
                <a:srgbClr val="FF0000"/>
              </a:solidFill>
              <a:latin typeface="Meiryo UI" pitchFamily="50" charset="-128"/>
              <a:ea typeface="Meiryo UI" pitchFamily="50" charset="-128"/>
              <a:cs typeface="Meiryo UI" pitchFamily="50" charset="-128"/>
            </a:endParaRPr>
          </a:p>
          <a:p>
            <a:pPr eaLnBrk="1" hangingPunct="1"/>
            <a:r>
              <a:rPr lang="ja-JP" altLang="en-US" sz="1600" dirty="0" smtClean="0">
                <a:solidFill>
                  <a:srgbClr val="FF0000"/>
                </a:solidFill>
                <a:latin typeface="Meiryo UI" pitchFamily="50" charset="-128"/>
                <a:ea typeface="Meiryo UI" pitchFamily="50" charset="-128"/>
                <a:cs typeface="Meiryo UI" pitchFamily="50" charset="-128"/>
              </a:rPr>
              <a:t>走</a:t>
            </a:r>
            <a:endParaRPr lang="en-US" altLang="ja-JP" sz="1600" dirty="0" smtClean="0">
              <a:solidFill>
                <a:srgbClr val="FF0000"/>
              </a:solidFill>
              <a:latin typeface="Meiryo UI" pitchFamily="50" charset="-128"/>
              <a:ea typeface="Meiryo UI" pitchFamily="50" charset="-128"/>
              <a:cs typeface="Meiryo UI" pitchFamily="50" charset="-128"/>
            </a:endParaRPr>
          </a:p>
          <a:p>
            <a:pPr eaLnBrk="1" hangingPunct="1"/>
            <a:r>
              <a:rPr lang="ja-JP" altLang="en-US" sz="1600" dirty="0" smtClean="0">
                <a:solidFill>
                  <a:srgbClr val="FF0000"/>
                </a:solidFill>
                <a:latin typeface="Meiryo UI" pitchFamily="50" charset="-128"/>
                <a:ea typeface="Meiryo UI" pitchFamily="50" charset="-128"/>
                <a:cs typeface="Meiryo UI" pitchFamily="50" charset="-128"/>
              </a:rPr>
              <a:t>支</a:t>
            </a:r>
            <a:endParaRPr lang="en-US" altLang="ja-JP" sz="1600" dirty="0" smtClean="0">
              <a:solidFill>
                <a:srgbClr val="FF0000"/>
              </a:solidFill>
              <a:latin typeface="Meiryo UI" pitchFamily="50" charset="-128"/>
              <a:ea typeface="Meiryo UI" pitchFamily="50" charset="-128"/>
              <a:cs typeface="Meiryo UI" pitchFamily="50" charset="-128"/>
            </a:endParaRPr>
          </a:p>
          <a:p>
            <a:pPr eaLnBrk="1" hangingPunct="1"/>
            <a:r>
              <a:rPr lang="ja-JP" altLang="en-US" sz="1600" dirty="0" smtClean="0">
                <a:solidFill>
                  <a:srgbClr val="FF0000"/>
                </a:solidFill>
                <a:latin typeface="Meiryo UI" pitchFamily="50" charset="-128"/>
                <a:ea typeface="Meiryo UI" pitchFamily="50" charset="-128"/>
                <a:cs typeface="Meiryo UI" pitchFamily="50" charset="-128"/>
              </a:rPr>
              <a:t>援</a:t>
            </a:r>
            <a:endParaRPr lang="en-US" altLang="ja-JP" sz="1600" dirty="0">
              <a:solidFill>
                <a:srgbClr val="FF0000"/>
              </a:solidFill>
              <a:latin typeface="Meiryo UI" pitchFamily="50" charset="-128"/>
              <a:ea typeface="Meiryo UI" pitchFamily="50" charset="-128"/>
              <a:cs typeface="Meiryo UI" pitchFamily="50" charset="-128"/>
            </a:endParaRPr>
          </a:p>
        </p:txBody>
      </p:sp>
      <p:sp>
        <p:nvSpPr>
          <p:cNvPr id="71" name="テキスト ボックス 23"/>
          <p:cNvSpPr txBox="1">
            <a:spLocks noChangeArrowheads="1"/>
          </p:cNvSpPr>
          <p:nvPr/>
        </p:nvSpPr>
        <p:spPr bwMode="auto">
          <a:xfrm>
            <a:off x="8300750" y="4283724"/>
            <a:ext cx="16094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400" u="sng" dirty="0" smtClean="0">
                <a:solidFill>
                  <a:srgbClr val="008000"/>
                </a:solidFill>
                <a:latin typeface="Meiryo UI" pitchFamily="50" charset="-128"/>
                <a:ea typeface="Meiryo UI" pitchFamily="50" charset="-128"/>
                <a:cs typeface="Meiryo UI" pitchFamily="50" charset="-128"/>
              </a:rPr>
              <a:t>自動車産業への</a:t>
            </a:r>
            <a:endParaRPr lang="en-US" altLang="ja-JP" sz="1400" u="sng" dirty="0" smtClean="0">
              <a:solidFill>
                <a:srgbClr val="008000"/>
              </a:solidFill>
              <a:latin typeface="Meiryo UI" pitchFamily="50" charset="-128"/>
              <a:ea typeface="Meiryo UI" pitchFamily="50" charset="-128"/>
              <a:cs typeface="Meiryo UI" pitchFamily="50" charset="-128"/>
            </a:endParaRPr>
          </a:p>
          <a:p>
            <a:pPr algn="ctr" eaLnBrk="1" hangingPunct="1"/>
            <a:r>
              <a:rPr lang="ja-JP" altLang="en-US" sz="1400" u="sng" dirty="0" smtClean="0">
                <a:solidFill>
                  <a:srgbClr val="008000"/>
                </a:solidFill>
                <a:latin typeface="Meiryo UI" pitchFamily="50" charset="-128"/>
                <a:ea typeface="Meiryo UI" pitchFamily="50" charset="-128"/>
                <a:cs typeface="Meiryo UI" pitchFamily="50" charset="-128"/>
              </a:rPr>
              <a:t>展開に期待</a:t>
            </a:r>
            <a:endParaRPr lang="en-US" altLang="ja-JP" sz="1400" dirty="0">
              <a:solidFill>
                <a:srgbClr val="008000"/>
              </a:solidFill>
              <a:latin typeface="Meiryo UI" pitchFamily="50" charset="-128"/>
              <a:ea typeface="Meiryo UI" pitchFamily="50" charset="-128"/>
              <a:cs typeface="Meiryo UI" pitchFamily="50" charset="-128"/>
            </a:endParaRPr>
          </a:p>
        </p:txBody>
      </p:sp>
      <p:pic>
        <p:nvPicPr>
          <p:cNvPr id="7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4918" y="3071064"/>
            <a:ext cx="1076915" cy="825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0326" y="3702692"/>
            <a:ext cx="1168866" cy="613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 name="ストライプ矢印 67"/>
          <p:cNvSpPr/>
          <p:nvPr/>
        </p:nvSpPr>
        <p:spPr>
          <a:xfrm rot="14743319" flipH="1">
            <a:off x="7953142" y="2647289"/>
            <a:ext cx="2041466" cy="395859"/>
          </a:xfrm>
          <a:prstGeom prst="stripedRightArrow">
            <a:avLst>
              <a:gd name="adj1" fmla="val 50002"/>
              <a:gd name="adj2" fmla="val 83514"/>
            </a:avLst>
          </a:prstGeom>
          <a:noFill/>
          <a:ln w="19050">
            <a:solidFill>
              <a:srgbClr val="008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prstClr val="white"/>
              </a:solidFill>
            </a:endParaRPr>
          </a:p>
        </p:txBody>
      </p:sp>
      <p:sp>
        <p:nvSpPr>
          <p:cNvPr id="55" name="対角する 2 つの角を丸めた四角形 54"/>
          <p:cNvSpPr/>
          <p:nvPr/>
        </p:nvSpPr>
        <p:spPr>
          <a:xfrm>
            <a:off x="6174341" y="5744778"/>
            <a:ext cx="2451935" cy="997258"/>
          </a:xfrm>
          <a:prstGeom prst="round2DiagRect">
            <a:avLst/>
          </a:prstGeom>
          <a:solidFill>
            <a:srgbClr val="FFFF00">
              <a:alpha val="5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prstClr val="white"/>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579" y="5809542"/>
            <a:ext cx="726159" cy="853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 name="テキスト ボックス 17"/>
          <p:cNvSpPr txBox="1">
            <a:spLocks noChangeArrowheads="1"/>
          </p:cNvSpPr>
          <p:nvPr/>
        </p:nvSpPr>
        <p:spPr bwMode="auto">
          <a:xfrm>
            <a:off x="5885036" y="5180885"/>
            <a:ext cx="31114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400" b="1" u="sng" dirty="0">
                <a:solidFill>
                  <a:srgbClr val="008000"/>
                </a:solidFill>
                <a:latin typeface="Meiryo UI" pitchFamily="50" charset="-128"/>
                <a:ea typeface="Meiryo UI" pitchFamily="50" charset="-128"/>
                <a:cs typeface="Meiryo UI" pitchFamily="50" charset="-128"/>
              </a:rPr>
              <a:t>平成</a:t>
            </a:r>
            <a:r>
              <a:rPr lang="en-US" altLang="ja-JP" sz="1400" b="1" u="sng" dirty="0">
                <a:solidFill>
                  <a:srgbClr val="008000"/>
                </a:solidFill>
                <a:latin typeface="Meiryo UI" pitchFamily="50" charset="-128"/>
                <a:ea typeface="Meiryo UI" pitchFamily="50" charset="-128"/>
                <a:cs typeface="Meiryo UI" pitchFamily="50" charset="-128"/>
              </a:rPr>
              <a:t>8</a:t>
            </a:r>
            <a:r>
              <a:rPr lang="ja-JP" altLang="en-US" sz="1400" b="1" u="sng" dirty="0" smtClean="0">
                <a:solidFill>
                  <a:srgbClr val="008000"/>
                </a:solidFill>
                <a:latin typeface="Meiryo UI" pitchFamily="50" charset="-128"/>
                <a:ea typeface="Meiryo UI" pitchFamily="50" charset="-128"/>
                <a:cs typeface="Meiryo UI" pitchFamily="50" charset="-128"/>
              </a:rPr>
              <a:t>年 ナノテクで日本初の事業化例</a:t>
            </a:r>
            <a:endParaRPr lang="en-US" altLang="ja-JP" sz="1400" b="1" u="sng" dirty="0">
              <a:solidFill>
                <a:srgbClr val="008000"/>
              </a:solidFill>
              <a:latin typeface="Meiryo UI" pitchFamily="50" charset="-128"/>
              <a:ea typeface="Meiryo UI" pitchFamily="50" charset="-128"/>
              <a:cs typeface="Meiryo UI" pitchFamily="50" charset="-128"/>
            </a:endParaRPr>
          </a:p>
        </p:txBody>
      </p:sp>
      <p:sp>
        <p:nvSpPr>
          <p:cNvPr id="61" name="テキスト ボックス 17"/>
          <p:cNvSpPr txBox="1">
            <a:spLocks noChangeArrowheads="1"/>
          </p:cNvSpPr>
          <p:nvPr/>
        </p:nvSpPr>
        <p:spPr bwMode="auto">
          <a:xfrm>
            <a:off x="6166913" y="5767680"/>
            <a:ext cx="182966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400" dirty="0" smtClean="0">
                <a:solidFill>
                  <a:srgbClr val="FF0000"/>
                </a:solidFill>
                <a:latin typeface="Meiryo UI" pitchFamily="50" charset="-128"/>
                <a:ea typeface="Meiryo UI" pitchFamily="50" charset="-128"/>
                <a:cs typeface="Meiryo UI" pitchFamily="50" charset="-128"/>
              </a:rPr>
              <a:t>平成</a:t>
            </a:r>
            <a:r>
              <a:rPr lang="en-US" altLang="ja-JP" sz="1400" dirty="0" smtClean="0">
                <a:solidFill>
                  <a:srgbClr val="FF0000"/>
                </a:solidFill>
                <a:latin typeface="Meiryo UI" pitchFamily="50" charset="-128"/>
                <a:ea typeface="Meiryo UI" pitchFamily="50" charset="-128"/>
                <a:cs typeface="Meiryo UI" pitchFamily="50" charset="-128"/>
              </a:rPr>
              <a:t>8</a:t>
            </a:r>
            <a:r>
              <a:rPr lang="ja-JP" altLang="en-US" sz="1400" dirty="0" smtClean="0">
                <a:solidFill>
                  <a:srgbClr val="FF0000"/>
                </a:solidFill>
                <a:latin typeface="Meiryo UI" pitchFamily="50" charset="-128"/>
                <a:ea typeface="Meiryo UI" pitchFamily="50" charset="-128"/>
                <a:cs typeface="Meiryo UI" pitchFamily="50" charset="-128"/>
              </a:rPr>
              <a:t>年 製品化</a:t>
            </a:r>
            <a:endParaRPr lang="en-US" altLang="ja-JP" sz="1400" dirty="0" smtClean="0">
              <a:solidFill>
                <a:srgbClr val="FF0000"/>
              </a:solidFill>
              <a:latin typeface="Meiryo UI" pitchFamily="50" charset="-128"/>
              <a:ea typeface="Meiryo UI" pitchFamily="50" charset="-128"/>
              <a:cs typeface="Meiryo UI" pitchFamily="50" charset="-128"/>
            </a:endParaRPr>
          </a:p>
          <a:p>
            <a:pPr eaLnBrk="1" hangingPunct="1"/>
            <a:r>
              <a:rPr lang="ja-JP" altLang="en-US" sz="1400" dirty="0" smtClean="0">
                <a:solidFill>
                  <a:srgbClr val="FF0000"/>
                </a:solidFill>
                <a:latin typeface="Meiryo UI" pitchFamily="50" charset="-128"/>
                <a:ea typeface="Meiryo UI" pitchFamily="50" charset="-128"/>
                <a:cs typeface="Meiryo UI" pitchFamily="50" charset="-128"/>
              </a:rPr>
              <a:t>業界</a:t>
            </a:r>
            <a:r>
              <a:rPr lang="ja-JP" altLang="en-US" sz="1400" dirty="0">
                <a:solidFill>
                  <a:srgbClr val="FF0000"/>
                </a:solidFill>
                <a:latin typeface="Meiryo UI" pitchFamily="50" charset="-128"/>
                <a:ea typeface="Meiryo UI" pitchFamily="50" charset="-128"/>
                <a:cs typeface="Meiryo UI" pitchFamily="50" charset="-128"/>
              </a:rPr>
              <a:t>初の</a:t>
            </a:r>
            <a:r>
              <a:rPr lang="ja-JP" altLang="en-US" sz="1400" dirty="0" smtClean="0">
                <a:solidFill>
                  <a:srgbClr val="FF0000"/>
                </a:solidFill>
                <a:latin typeface="Meiryo UI" pitchFamily="50" charset="-128"/>
                <a:ea typeface="Meiryo UI" pitchFamily="50" charset="-128"/>
                <a:cs typeface="Meiryo UI" pitchFamily="50" charset="-128"/>
              </a:rPr>
              <a:t>水道管締結用焼付き防止ドライコート（</a:t>
            </a:r>
            <a:r>
              <a:rPr lang="en-US" altLang="ja-JP" sz="1400" dirty="0" smtClean="0">
                <a:solidFill>
                  <a:srgbClr val="FF0000"/>
                </a:solidFill>
                <a:latin typeface="Meiryo UI" pitchFamily="50" charset="-128"/>
                <a:ea typeface="Meiryo UI" pitchFamily="50" charset="-128"/>
                <a:cs typeface="Meiryo UI" pitchFamily="50" charset="-128"/>
              </a:rPr>
              <a:t>TOM</a:t>
            </a:r>
            <a:r>
              <a:rPr lang="ja-JP" altLang="en-US" sz="1400" dirty="0" smtClean="0">
                <a:solidFill>
                  <a:srgbClr val="FF0000"/>
                </a:solidFill>
                <a:latin typeface="Meiryo UI" pitchFamily="50" charset="-128"/>
                <a:ea typeface="Meiryo UI" pitchFamily="50" charset="-128"/>
                <a:cs typeface="Meiryo UI" pitchFamily="50" charset="-128"/>
              </a:rPr>
              <a:t>コート）</a:t>
            </a:r>
            <a:endParaRPr lang="en-US" altLang="ja-JP" sz="1400" dirty="0">
              <a:solidFill>
                <a:srgbClr val="FF0000"/>
              </a:solidFill>
              <a:latin typeface="Meiryo UI" pitchFamily="50" charset="-128"/>
              <a:ea typeface="Meiryo UI" pitchFamily="50" charset="-128"/>
              <a:cs typeface="Meiryo UI" pitchFamily="50" charset="-128"/>
            </a:endParaRPr>
          </a:p>
        </p:txBody>
      </p:sp>
      <p:pic>
        <p:nvPicPr>
          <p:cNvPr id="62" name="Picture 2051" descr="Agﾅﾉ"/>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9370" y="942656"/>
            <a:ext cx="895889" cy="854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正方形/長方形 9"/>
          <p:cNvSpPr/>
          <p:nvPr/>
        </p:nvSpPr>
        <p:spPr>
          <a:xfrm>
            <a:off x="291848" y="2585339"/>
            <a:ext cx="2246449" cy="374461"/>
          </a:xfrm>
          <a:prstGeom prst="rect">
            <a:avLst/>
          </a:prstGeom>
        </p:spPr>
        <p:txBody>
          <a:bodyPr wrap="none">
            <a:spAutoFit/>
          </a:bodyPr>
          <a:lstStyle/>
          <a:p>
            <a:pPr>
              <a:lnSpc>
                <a:spcPts val="2200"/>
              </a:lnSpc>
              <a:defRPr/>
            </a:pPr>
            <a:r>
              <a:rPr lang="ja-JP" altLang="en-US" sz="2000" b="1" spc="30" dirty="0">
                <a:solidFill>
                  <a:srgbClr val="0000FF"/>
                </a:solidFill>
                <a:latin typeface="Meiryo UI" pitchFamily="50" charset="-128"/>
                <a:ea typeface="Meiryo UI" pitchFamily="50" charset="-128"/>
                <a:cs typeface="Meiryo UI" pitchFamily="50" charset="-128"/>
              </a:rPr>
              <a:t>市工</a:t>
            </a:r>
            <a:r>
              <a:rPr lang="ja-JP" altLang="en-US" sz="2000" b="1" spc="30" dirty="0" smtClean="0">
                <a:solidFill>
                  <a:srgbClr val="0000FF"/>
                </a:solidFill>
                <a:latin typeface="Meiryo UI" pitchFamily="50" charset="-128"/>
                <a:ea typeface="Meiryo UI" pitchFamily="50" charset="-128"/>
                <a:cs typeface="Meiryo UI" pitchFamily="50" charset="-128"/>
              </a:rPr>
              <a:t>研の自主研究</a:t>
            </a:r>
            <a:endParaRPr lang="en-US" altLang="ja-JP" sz="2000" b="1" spc="30" dirty="0">
              <a:solidFill>
                <a:srgbClr val="0000FF"/>
              </a:solidFill>
              <a:latin typeface="Meiryo UI" pitchFamily="50" charset="-128"/>
              <a:ea typeface="Meiryo UI" pitchFamily="50" charset="-128"/>
              <a:cs typeface="Meiryo UI" pitchFamily="50" charset="-128"/>
            </a:endParaRPr>
          </a:p>
        </p:txBody>
      </p:sp>
      <p:grpSp>
        <p:nvGrpSpPr>
          <p:cNvPr id="83" name="グループ化 16"/>
          <p:cNvGrpSpPr>
            <a:grpSpLocks noChangeAspect="1"/>
          </p:cNvGrpSpPr>
          <p:nvPr/>
        </p:nvGrpSpPr>
        <p:grpSpPr bwMode="auto">
          <a:xfrm>
            <a:off x="3105447" y="3692517"/>
            <a:ext cx="1168960" cy="824221"/>
            <a:chOff x="4716463" y="1844675"/>
            <a:chExt cx="3074917" cy="2168093"/>
          </a:xfrm>
        </p:grpSpPr>
        <p:grpSp>
          <p:nvGrpSpPr>
            <p:cNvPr id="84" name="Group 18"/>
            <p:cNvGrpSpPr>
              <a:grpSpLocks noChangeAspect="1"/>
            </p:cNvGrpSpPr>
            <p:nvPr/>
          </p:nvGrpSpPr>
          <p:grpSpPr bwMode="auto">
            <a:xfrm>
              <a:off x="4716463" y="1844675"/>
              <a:ext cx="2803525" cy="2159000"/>
              <a:chOff x="3287" y="1260"/>
              <a:chExt cx="1000" cy="770"/>
            </a:xfrm>
          </p:grpSpPr>
          <p:pic>
            <p:nvPicPr>
              <p:cNvPr id="86" name="Picture 2" descr="D:\nagaoka\マイ ドキュメント\ナノ粒子接合\08秋金属学会\MY704__.jpg"/>
              <p:cNvPicPr>
                <a:picLocks noChangeAspect="1" noChangeArrowheads="1"/>
              </p:cNvPicPr>
              <p:nvPr/>
            </p:nvPicPr>
            <p:blipFill>
              <a:blip r:embed="rId6" cstate="print">
                <a:extLst>
                  <a:ext uri="{28A0092B-C50C-407E-A947-70E740481C1C}">
                    <a14:useLocalDpi xmlns:a14="http://schemas.microsoft.com/office/drawing/2010/main" val="0"/>
                  </a:ext>
                </a:extLst>
              </a:blip>
              <a:srcRect l="20836" t="14883" r="7726" b="13680"/>
              <a:stretch>
                <a:fillRect/>
              </a:stretch>
            </p:blipFill>
            <p:spPr bwMode="auto">
              <a:xfrm>
                <a:off x="3287" y="1260"/>
                <a:ext cx="1000" cy="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7" name="直線コネクタ 86"/>
              <p:cNvCxnSpPr/>
              <p:nvPr/>
            </p:nvCxnSpPr>
            <p:spPr>
              <a:xfrm flipV="1">
                <a:off x="4090" y="1983"/>
                <a:ext cx="13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5" name="テキスト ボックス 27"/>
            <p:cNvSpPr txBox="1">
              <a:spLocks noChangeArrowheads="1"/>
            </p:cNvSpPr>
            <p:nvPr/>
          </p:nvSpPr>
          <p:spPr bwMode="auto">
            <a:xfrm>
              <a:off x="6500239" y="3365090"/>
              <a:ext cx="1291141" cy="64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b="1">
                  <a:solidFill>
                    <a:schemeClr val="tx1"/>
                  </a:solidFill>
                  <a:latin typeface="Arial" pitchFamily="34" charset="0"/>
                  <a:ea typeface="ＭＳ Ｐゴシック" pitchFamily="50" charset="-128"/>
                </a:defRPr>
              </a:lvl1pPr>
              <a:lvl2pPr marL="742950" indent="-285750" eaLnBrk="0" hangingPunct="0">
                <a:defRPr kumimoji="1" b="1">
                  <a:solidFill>
                    <a:schemeClr val="tx1"/>
                  </a:solidFill>
                  <a:latin typeface="Arial" pitchFamily="34" charset="0"/>
                  <a:ea typeface="ＭＳ Ｐゴシック" pitchFamily="50" charset="-128"/>
                </a:defRPr>
              </a:lvl2pPr>
              <a:lvl3pPr marL="1143000" indent="-228600" eaLnBrk="0" hangingPunct="0">
                <a:defRPr kumimoji="1" b="1">
                  <a:solidFill>
                    <a:schemeClr val="tx1"/>
                  </a:solidFill>
                  <a:latin typeface="Arial" pitchFamily="34" charset="0"/>
                  <a:ea typeface="ＭＳ Ｐゴシック" pitchFamily="50" charset="-128"/>
                </a:defRPr>
              </a:lvl3pPr>
              <a:lvl4pPr marL="1600200" indent="-228600" eaLnBrk="0" hangingPunct="0">
                <a:defRPr kumimoji="1" b="1">
                  <a:solidFill>
                    <a:schemeClr val="tx1"/>
                  </a:solidFill>
                  <a:latin typeface="Arial" pitchFamily="34" charset="0"/>
                  <a:ea typeface="ＭＳ Ｐゴシック" pitchFamily="50" charset="-128"/>
                </a:defRPr>
              </a:lvl4pPr>
              <a:lvl5pPr marL="2057400" indent="-228600" eaLnBrk="0" hangingPunct="0">
                <a:defRPr kumimoji="1" b="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b="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b="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b="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b="1">
                  <a:solidFill>
                    <a:schemeClr val="tx1"/>
                  </a:solidFill>
                  <a:latin typeface="Arial" pitchFamily="34" charset="0"/>
                  <a:ea typeface="ＭＳ Ｐゴシック" pitchFamily="50" charset="-128"/>
                </a:defRPr>
              </a:lvl9pPr>
            </a:lstStyle>
            <a:p>
              <a:pPr eaLnBrk="1" hangingPunct="1"/>
              <a:r>
                <a:rPr lang="en-US" altLang="ja-JP" sz="1000" dirty="0">
                  <a:latin typeface="Times New Roman" pitchFamily="18" charset="0"/>
                  <a:cs typeface="Times New Roman" pitchFamily="18" charset="0"/>
                </a:rPr>
                <a:t>50nm</a:t>
              </a:r>
              <a:endParaRPr lang="ja-JP" altLang="en-US" sz="1000" dirty="0">
                <a:latin typeface="Times New Roman" pitchFamily="18" charset="0"/>
                <a:cs typeface="Times New Roman" pitchFamily="18" charset="0"/>
              </a:endParaRPr>
            </a:p>
          </p:txBody>
        </p:sp>
      </p:grpSp>
      <p:sp>
        <p:nvSpPr>
          <p:cNvPr id="89" name="ストライプ矢印 88"/>
          <p:cNvSpPr/>
          <p:nvPr/>
        </p:nvSpPr>
        <p:spPr>
          <a:xfrm>
            <a:off x="4888789" y="1149070"/>
            <a:ext cx="1241360" cy="335084"/>
          </a:xfrm>
          <a:prstGeom prst="stripedRightArrow">
            <a:avLst>
              <a:gd name="adj1" fmla="val 50002"/>
              <a:gd name="adj2" fmla="val 92541"/>
            </a:avLst>
          </a:prstGeom>
          <a:solidFill>
            <a:schemeClr val="bg1">
              <a:alpha val="7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prstClr val="white"/>
              </a:solidFill>
            </a:endParaRPr>
          </a:p>
        </p:txBody>
      </p:sp>
      <p:sp>
        <p:nvSpPr>
          <p:cNvPr id="65" name="ストライプ矢印 64"/>
          <p:cNvSpPr/>
          <p:nvPr/>
        </p:nvSpPr>
        <p:spPr>
          <a:xfrm rot="15087948" flipH="1">
            <a:off x="7021465" y="2378389"/>
            <a:ext cx="1408500" cy="412406"/>
          </a:xfrm>
          <a:prstGeom prst="stripedRightArrow">
            <a:avLst>
              <a:gd name="adj1" fmla="val 50002"/>
              <a:gd name="adj2" fmla="val 78189"/>
            </a:avLst>
          </a:prstGeom>
          <a:noFill/>
          <a:ln w="190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prstClr val="white"/>
              </a:solidFill>
            </a:endParaRPr>
          </a:p>
        </p:txBody>
      </p:sp>
      <p:sp>
        <p:nvSpPr>
          <p:cNvPr id="67" name="テキスト ボックス 23"/>
          <p:cNvSpPr txBox="1">
            <a:spLocks noChangeArrowheads="1"/>
          </p:cNvSpPr>
          <p:nvPr/>
        </p:nvSpPr>
        <p:spPr bwMode="auto">
          <a:xfrm>
            <a:off x="7582714" y="3859022"/>
            <a:ext cx="9791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400" u="sng" dirty="0" smtClean="0">
                <a:solidFill>
                  <a:srgbClr val="008000"/>
                </a:solidFill>
                <a:latin typeface="Meiryo UI" pitchFamily="50" charset="-128"/>
                <a:ea typeface="Meiryo UI" pitchFamily="50" charset="-128"/>
                <a:cs typeface="Meiryo UI" pitchFamily="50" charset="-128"/>
              </a:rPr>
              <a:t>曲がる</a:t>
            </a:r>
            <a:endParaRPr lang="en-US" altLang="ja-JP" sz="1400" u="sng" dirty="0" smtClean="0">
              <a:solidFill>
                <a:srgbClr val="008000"/>
              </a:solidFill>
              <a:latin typeface="Meiryo UI" pitchFamily="50" charset="-128"/>
              <a:ea typeface="Meiryo UI" pitchFamily="50" charset="-128"/>
              <a:cs typeface="Meiryo UI" pitchFamily="50" charset="-128"/>
            </a:endParaRPr>
          </a:p>
          <a:p>
            <a:pPr eaLnBrk="1" hangingPunct="1"/>
            <a:r>
              <a:rPr lang="ja-JP" altLang="en-US" sz="1400" u="sng" dirty="0" smtClean="0">
                <a:solidFill>
                  <a:srgbClr val="008000"/>
                </a:solidFill>
                <a:latin typeface="Meiryo UI" pitchFamily="50" charset="-128"/>
                <a:ea typeface="Meiryo UI" pitchFamily="50" charset="-128"/>
                <a:cs typeface="Meiryo UI" pitchFamily="50" charset="-128"/>
              </a:rPr>
              <a:t>電子回路</a:t>
            </a:r>
            <a:endParaRPr lang="en-US" altLang="ja-JP" sz="1400" dirty="0">
              <a:solidFill>
                <a:srgbClr val="008000"/>
              </a:solidFill>
              <a:latin typeface="Meiryo UI" pitchFamily="50" charset="-128"/>
              <a:ea typeface="Meiryo UI" pitchFamily="50" charset="-128"/>
              <a:cs typeface="Meiryo UI" pitchFamily="50" charset="-128"/>
            </a:endParaRPr>
          </a:p>
        </p:txBody>
      </p:sp>
      <p:sp>
        <p:nvSpPr>
          <p:cNvPr id="91" name="テキスト ボックス 17"/>
          <p:cNvSpPr txBox="1">
            <a:spLocks noChangeArrowheads="1"/>
          </p:cNvSpPr>
          <p:nvPr/>
        </p:nvSpPr>
        <p:spPr bwMode="auto">
          <a:xfrm>
            <a:off x="7219009" y="4781544"/>
            <a:ext cx="2685740" cy="307777"/>
          </a:xfrm>
          <a:prstGeom prst="rect">
            <a:avLst/>
          </a:prstGeom>
          <a:noFill/>
          <a:ln w="19050">
            <a:noFill/>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400" b="1" u="sng" dirty="0" smtClean="0">
                <a:solidFill>
                  <a:srgbClr val="008000"/>
                </a:solidFill>
                <a:latin typeface="Meiryo UI" pitchFamily="50" charset="-128"/>
                <a:ea typeface="Meiryo UI" pitchFamily="50" charset="-128"/>
                <a:cs typeface="Meiryo UI" pitchFamily="50" charset="-128"/>
              </a:rPr>
              <a:t>印刷エレクトロニクスの応用に拍車</a:t>
            </a:r>
            <a:endParaRPr lang="en-US" altLang="ja-JP" sz="1400" b="1" u="sng" dirty="0">
              <a:solidFill>
                <a:srgbClr val="008000"/>
              </a:solidFill>
              <a:latin typeface="Meiryo UI" pitchFamily="50" charset="-128"/>
              <a:ea typeface="Meiryo UI" pitchFamily="50" charset="-128"/>
              <a:cs typeface="Meiryo UI" pitchFamily="50" charset="-128"/>
            </a:endParaRPr>
          </a:p>
        </p:txBody>
      </p:sp>
      <p:sp>
        <p:nvSpPr>
          <p:cNvPr id="29" name="曲折矢印 28"/>
          <p:cNvSpPr/>
          <p:nvPr/>
        </p:nvSpPr>
        <p:spPr>
          <a:xfrm flipV="1">
            <a:off x="6760902" y="4270509"/>
            <a:ext cx="526215" cy="802002"/>
          </a:xfrm>
          <a:prstGeom prst="bentArrow">
            <a:avLst>
              <a:gd name="adj1" fmla="val 25000"/>
              <a:gd name="adj2" fmla="val 25000"/>
              <a:gd name="adj3" fmla="val 39633"/>
              <a:gd name="adj4" fmla="val 43750"/>
            </a:avLst>
          </a:prstGeom>
          <a:solidFill>
            <a:srgbClr val="FBE5D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93" name="グループ化 92"/>
          <p:cNvGrpSpPr/>
          <p:nvPr/>
        </p:nvGrpSpPr>
        <p:grpSpPr>
          <a:xfrm>
            <a:off x="386865" y="5394984"/>
            <a:ext cx="1032280" cy="442473"/>
            <a:chOff x="468456" y="2346020"/>
            <a:chExt cx="1032280" cy="442473"/>
          </a:xfrm>
        </p:grpSpPr>
        <p:sp>
          <p:nvSpPr>
            <p:cNvPr id="94" name="円/楕円 93"/>
            <p:cNvSpPr/>
            <p:nvPr/>
          </p:nvSpPr>
          <p:spPr>
            <a:xfrm>
              <a:off x="468456" y="2346020"/>
              <a:ext cx="1032280" cy="442473"/>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テキスト ボックス 17"/>
            <p:cNvSpPr txBox="1">
              <a:spLocks noChangeArrowheads="1"/>
            </p:cNvSpPr>
            <p:nvPr/>
          </p:nvSpPr>
          <p:spPr bwMode="auto">
            <a:xfrm>
              <a:off x="545419" y="2391504"/>
              <a:ext cx="878353" cy="343439"/>
            </a:xfrm>
            <a:prstGeom prst="rect">
              <a:avLst/>
            </a:prstGeom>
            <a:noFill/>
            <a:ln>
              <a:noFill/>
            </a:ln>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600" dirty="0" smtClean="0">
                  <a:solidFill>
                    <a:prstClr val="black"/>
                  </a:solidFill>
                  <a:latin typeface="Meiryo UI" pitchFamily="50" charset="-128"/>
                  <a:ea typeface="Meiryo UI" pitchFamily="50" charset="-128"/>
                  <a:cs typeface="Meiryo UI" pitchFamily="50" charset="-128"/>
                </a:rPr>
                <a:t>企　業</a:t>
              </a:r>
              <a:endParaRPr lang="en-US" altLang="ja-JP" sz="1600" dirty="0">
                <a:solidFill>
                  <a:prstClr val="black"/>
                </a:solidFill>
                <a:latin typeface="Meiryo UI" pitchFamily="50" charset="-128"/>
                <a:ea typeface="Meiryo UI" pitchFamily="50" charset="-128"/>
                <a:cs typeface="Meiryo UI" pitchFamily="50" charset="-128"/>
              </a:endParaRPr>
            </a:p>
          </p:txBody>
        </p:sp>
      </p:grpSp>
      <p:sp>
        <p:nvSpPr>
          <p:cNvPr id="97" name="テキスト ボックス 17"/>
          <p:cNvSpPr txBox="1">
            <a:spLocks noChangeArrowheads="1"/>
          </p:cNvSpPr>
          <p:nvPr/>
        </p:nvSpPr>
        <p:spPr bwMode="auto">
          <a:xfrm>
            <a:off x="253096" y="5946738"/>
            <a:ext cx="14011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400" dirty="0" smtClean="0">
                <a:solidFill>
                  <a:prstClr val="black"/>
                </a:solidFill>
                <a:latin typeface="Meiryo UI" pitchFamily="50" charset="-128"/>
                <a:ea typeface="Meiryo UI" pitchFamily="50" charset="-128"/>
                <a:cs typeface="Meiryo UI" pitchFamily="50" charset="-128"/>
              </a:rPr>
              <a:t>ボルト・ナットを</a:t>
            </a:r>
            <a:endParaRPr lang="en-US" altLang="ja-JP" sz="1400" dirty="0" smtClean="0">
              <a:solidFill>
                <a:prstClr val="black"/>
              </a:solidFill>
              <a:latin typeface="Meiryo UI" pitchFamily="50" charset="-128"/>
              <a:ea typeface="Meiryo UI" pitchFamily="50" charset="-128"/>
              <a:cs typeface="Meiryo UI" pitchFamily="50" charset="-128"/>
            </a:endParaRPr>
          </a:p>
          <a:p>
            <a:pPr eaLnBrk="1" hangingPunct="1"/>
            <a:r>
              <a:rPr lang="ja-JP" altLang="en-US" sz="1400" dirty="0" smtClean="0">
                <a:solidFill>
                  <a:prstClr val="black"/>
                </a:solidFill>
                <a:latin typeface="Meiryo UI" pitchFamily="50" charset="-128"/>
                <a:ea typeface="Meiryo UI" pitchFamily="50" charset="-128"/>
                <a:cs typeface="Meiryo UI" pitchFamily="50" charset="-128"/>
              </a:rPr>
              <a:t>製造する金属</a:t>
            </a:r>
            <a:endParaRPr lang="en-US" altLang="ja-JP" sz="1400" dirty="0" smtClean="0">
              <a:solidFill>
                <a:prstClr val="black"/>
              </a:solidFill>
              <a:latin typeface="Meiryo UI" pitchFamily="50" charset="-128"/>
              <a:ea typeface="Meiryo UI" pitchFamily="50" charset="-128"/>
              <a:cs typeface="Meiryo UI" pitchFamily="50" charset="-128"/>
            </a:endParaRPr>
          </a:p>
          <a:p>
            <a:pPr eaLnBrk="1" hangingPunct="1"/>
            <a:r>
              <a:rPr lang="ja-JP" altLang="en-US" sz="1400" dirty="0" smtClean="0">
                <a:solidFill>
                  <a:prstClr val="black"/>
                </a:solidFill>
                <a:latin typeface="Meiryo UI" pitchFamily="50" charset="-128"/>
                <a:ea typeface="Meiryo UI" pitchFamily="50" charset="-128"/>
                <a:cs typeface="Meiryo UI" pitchFamily="50" charset="-128"/>
              </a:rPr>
              <a:t>加工関連企業</a:t>
            </a:r>
            <a:endParaRPr lang="en-US" altLang="ja-JP" sz="1400" dirty="0" smtClean="0">
              <a:solidFill>
                <a:prstClr val="black"/>
              </a:solidFill>
              <a:latin typeface="Meiryo UI" pitchFamily="50" charset="-128"/>
              <a:ea typeface="Meiryo UI" pitchFamily="50" charset="-128"/>
              <a:cs typeface="Meiryo UI" pitchFamily="50" charset="-128"/>
            </a:endParaRPr>
          </a:p>
        </p:txBody>
      </p:sp>
      <p:sp>
        <p:nvSpPr>
          <p:cNvPr id="100" name="ストライプ矢印 99"/>
          <p:cNvSpPr/>
          <p:nvPr/>
        </p:nvSpPr>
        <p:spPr>
          <a:xfrm rot="8368372" flipH="1" flipV="1">
            <a:off x="1370958" y="5209689"/>
            <a:ext cx="2285647" cy="397341"/>
          </a:xfrm>
          <a:prstGeom prst="stripedRightArrow">
            <a:avLst>
              <a:gd name="adj1" fmla="val 50002"/>
              <a:gd name="adj2" fmla="val 92176"/>
            </a:avLst>
          </a:prstGeom>
          <a:solidFill>
            <a:srgbClr val="FBE5D6">
              <a:alpha val="80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prstClr val="white"/>
              </a:solidFill>
            </a:endParaRPr>
          </a:p>
        </p:txBody>
      </p:sp>
      <p:sp>
        <p:nvSpPr>
          <p:cNvPr id="101" name="ストライプ矢印 100"/>
          <p:cNvSpPr/>
          <p:nvPr/>
        </p:nvSpPr>
        <p:spPr>
          <a:xfrm flipV="1">
            <a:off x="1577790" y="6221445"/>
            <a:ext cx="1241360" cy="335084"/>
          </a:xfrm>
          <a:prstGeom prst="stripedRightArrow">
            <a:avLst>
              <a:gd name="adj1" fmla="val 50002"/>
              <a:gd name="adj2" fmla="val 92541"/>
            </a:avLst>
          </a:prstGeom>
          <a:solidFill>
            <a:schemeClr val="bg1">
              <a:alpha val="7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prstClr val="white"/>
              </a:solidFill>
            </a:endParaRPr>
          </a:p>
        </p:txBody>
      </p:sp>
      <p:sp>
        <p:nvSpPr>
          <p:cNvPr id="11" name="正方形/長方形 10"/>
          <p:cNvSpPr/>
          <p:nvPr/>
        </p:nvSpPr>
        <p:spPr>
          <a:xfrm>
            <a:off x="185423" y="4103686"/>
            <a:ext cx="4953000" cy="954107"/>
          </a:xfrm>
          <a:prstGeom prst="rect">
            <a:avLst/>
          </a:prstGeom>
        </p:spPr>
        <p:txBody>
          <a:bodyPr>
            <a:spAutoFit/>
          </a:bodyPr>
          <a:lstStyle/>
          <a:p>
            <a:pPr>
              <a:defRPr/>
            </a:pPr>
            <a:r>
              <a:rPr lang="ja-JP" altLang="en-US" sz="1400" spc="30" dirty="0" smtClean="0">
                <a:solidFill>
                  <a:srgbClr val="0000FF"/>
                </a:solidFill>
                <a:latin typeface="Meiryo UI" pitchFamily="50" charset="-128"/>
                <a:ea typeface="Meiryo UI" pitchFamily="50" charset="-128"/>
                <a:cs typeface="Meiryo UI" pitchFamily="50" charset="-128"/>
              </a:rPr>
              <a:t>○ </a:t>
            </a:r>
            <a:r>
              <a:rPr lang="ja-JP" altLang="en-US" sz="1400" spc="30" dirty="0">
                <a:solidFill>
                  <a:srgbClr val="0000FF"/>
                </a:solidFill>
                <a:latin typeface="Meiryo UI" pitchFamily="50" charset="-128"/>
                <a:ea typeface="Meiryo UI" pitchFamily="50" charset="-128"/>
                <a:cs typeface="Meiryo UI" pitchFamily="50" charset="-128"/>
              </a:rPr>
              <a:t>ポテンシャルの高い研究力</a:t>
            </a:r>
            <a:endParaRPr lang="en-US" altLang="ja-JP" sz="1400" spc="30" dirty="0">
              <a:solidFill>
                <a:srgbClr val="0000FF"/>
              </a:solidFill>
              <a:latin typeface="Meiryo UI" pitchFamily="50" charset="-128"/>
              <a:ea typeface="Meiryo UI" pitchFamily="50" charset="-128"/>
              <a:cs typeface="Meiryo UI" pitchFamily="50" charset="-128"/>
            </a:endParaRPr>
          </a:p>
          <a:p>
            <a:pPr>
              <a:defRPr/>
            </a:pPr>
            <a:r>
              <a:rPr lang="ja-JP" altLang="en-US" sz="1400" spc="30" dirty="0">
                <a:solidFill>
                  <a:srgbClr val="0000FF"/>
                </a:solidFill>
                <a:latin typeface="Meiryo UI" pitchFamily="50" charset="-128"/>
                <a:ea typeface="Meiryo UI" pitchFamily="50" charset="-128"/>
                <a:cs typeface="Meiryo UI" pitchFamily="50" charset="-128"/>
              </a:rPr>
              <a:t>○ 優れた研究企画力</a:t>
            </a:r>
            <a:endParaRPr lang="en-US" altLang="ja-JP" sz="1400" spc="30" dirty="0">
              <a:solidFill>
                <a:srgbClr val="0000FF"/>
              </a:solidFill>
              <a:latin typeface="Meiryo UI" pitchFamily="50" charset="-128"/>
              <a:ea typeface="Meiryo UI" pitchFamily="50" charset="-128"/>
              <a:cs typeface="Meiryo UI" pitchFamily="50" charset="-128"/>
            </a:endParaRPr>
          </a:p>
          <a:p>
            <a:pPr>
              <a:defRPr/>
            </a:pPr>
            <a:r>
              <a:rPr lang="ja-JP" altLang="en-US" sz="1400" spc="30" dirty="0">
                <a:solidFill>
                  <a:srgbClr val="0000FF"/>
                </a:solidFill>
                <a:latin typeface="Meiryo UI" pitchFamily="50" charset="-128"/>
                <a:ea typeface="Meiryo UI" pitchFamily="50" charset="-128"/>
                <a:cs typeface="Meiryo UI" pitchFamily="50" charset="-128"/>
              </a:rPr>
              <a:t>　⇒　新技術の創造力</a:t>
            </a:r>
            <a:r>
              <a:rPr lang="ja-JP" altLang="en-US" sz="1400" spc="30" dirty="0" smtClean="0">
                <a:solidFill>
                  <a:srgbClr val="0000FF"/>
                </a:solidFill>
                <a:latin typeface="Meiryo UI" pitchFamily="50" charset="-128"/>
                <a:ea typeface="Meiryo UI" pitchFamily="50" charset="-128"/>
                <a:cs typeface="Meiryo UI" pitchFamily="50" charset="-128"/>
              </a:rPr>
              <a:t>と</a:t>
            </a:r>
            <a:endParaRPr lang="en-US" altLang="ja-JP" sz="1400" spc="30" dirty="0" smtClean="0">
              <a:solidFill>
                <a:srgbClr val="0000FF"/>
              </a:solidFill>
              <a:latin typeface="Meiryo UI" pitchFamily="50" charset="-128"/>
              <a:ea typeface="Meiryo UI" pitchFamily="50" charset="-128"/>
              <a:cs typeface="Meiryo UI" pitchFamily="50" charset="-128"/>
            </a:endParaRPr>
          </a:p>
          <a:p>
            <a:pPr>
              <a:defRPr/>
            </a:pPr>
            <a:r>
              <a:rPr lang="ja-JP" altLang="en-US" sz="1400" spc="30" dirty="0">
                <a:solidFill>
                  <a:srgbClr val="0000FF"/>
                </a:solidFill>
                <a:latin typeface="Meiryo UI" pitchFamily="50" charset="-128"/>
                <a:ea typeface="Meiryo UI" pitchFamily="50" charset="-128"/>
                <a:cs typeface="Meiryo UI" pitchFamily="50" charset="-128"/>
              </a:rPr>
              <a:t>　</a:t>
            </a:r>
            <a:r>
              <a:rPr lang="ja-JP" altLang="en-US" sz="1400" spc="30" dirty="0" smtClean="0">
                <a:solidFill>
                  <a:srgbClr val="0000FF"/>
                </a:solidFill>
                <a:latin typeface="Meiryo UI" pitchFamily="50" charset="-128"/>
                <a:ea typeface="Meiryo UI" pitchFamily="50" charset="-128"/>
                <a:cs typeface="Meiryo UI" pitchFamily="50" charset="-128"/>
              </a:rPr>
              <a:t>　　 ものづくり</a:t>
            </a:r>
            <a:r>
              <a:rPr lang="ja-JP" altLang="en-US" sz="1400" spc="30" dirty="0">
                <a:solidFill>
                  <a:srgbClr val="0000FF"/>
                </a:solidFill>
                <a:latin typeface="Meiryo UI" pitchFamily="50" charset="-128"/>
                <a:ea typeface="Meiryo UI" pitchFamily="50" charset="-128"/>
                <a:cs typeface="Meiryo UI" pitchFamily="50" charset="-128"/>
              </a:rPr>
              <a:t>を支える技術支援力</a:t>
            </a:r>
            <a:endParaRPr lang="en-US" altLang="ja-JP" sz="1400" spc="30" dirty="0">
              <a:solidFill>
                <a:srgbClr val="0000FF"/>
              </a:solidFill>
              <a:latin typeface="Meiryo UI" pitchFamily="50" charset="-128"/>
              <a:ea typeface="Meiryo UI" pitchFamily="50" charset="-128"/>
              <a:cs typeface="Meiryo UI" pitchFamily="50" charset="-128"/>
            </a:endParaRPr>
          </a:p>
        </p:txBody>
      </p:sp>
      <p:grpSp>
        <p:nvGrpSpPr>
          <p:cNvPr id="104" name="グループ化 103"/>
          <p:cNvGrpSpPr/>
          <p:nvPr/>
        </p:nvGrpSpPr>
        <p:grpSpPr>
          <a:xfrm>
            <a:off x="2869220" y="5939131"/>
            <a:ext cx="1934606" cy="784087"/>
            <a:chOff x="2870820" y="896601"/>
            <a:chExt cx="1934606" cy="784087"/>
          </a:xfrm>
        </p:grpSpPr>
        <p:sp>
          <p:nvSpPr>
            <p:cNvPr id="105" name="対角する 2 つの角を丸めた四角形 104"/>
            <p:cNvSpPr/>
            <p:nvPr/>
          </p:nvSpPr>
          <p:spPr>
            <a:xfrm>
              <a:off x="2939830" y="896601"/>
              <a:ext cx="1819890" cy="784087"/>
            </a:xfrm>
            <a:prstGeom prst="round2Diag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prstClr val="white"/>
                </a:solidFill>
              </a:endParaRPr>
            </a:p>
          </p:txBody>
        </p:sp>
        <p:sp>
          <p:nvSpPr>
            <p:cNvPr id="106" name="テキスト ボックス 17"/>
            <p:cNvSpPr txBox="1">
              <a:spLocks noChangeArrowheads="1"/>
            </p:cNvSpPr>
            <p:nvPr/>
          </p:nvSpPr>
          <p:spPr bwMode="auto">
            <a:xfrm>
              <a:off x="2870820" y="939255"/>
              <a:ext cx="193460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400" dirty="0" smtClean="0">
                  <a:solidFill>
                    <a:prstClr val="black"/>
                  </a:solidFill>
                  <a:latin typeface="Meiryo UI" pitchFamily="50" charset="-128"/>
                  <a:ea typeface="Meiryo UI" pitchFamily="50" charset="-128"/>
                  <a:cs typeface="Meiryo UI" pitchFamily="50" charset="-128"/>
                </a:rPr>
                <a:t>自らの技術では</a:t>
              </a:r>
              <a:endParaRPr lang="en-US" altLang="ja-JP" sz="1400" dirty="0" smtClean="0">
                <a:solidFill>
                  <a:prstClr val="black"/>
                </a:solidFill>
                <a:latin typeface="Meiryo UI" pitchFamily="50" charset="-128"/>
                <a:ea typeface="Meiryo UI" pitchFamily="50" charset="-128"/>
                <a:cs typeface="Meiryo UI" pitchFamily="50" charset="-128"/>
              </a:endParaRPr>
            </a:p>
            <a:p>
              <a:pPr algn="ctr" eaLnBrk="1" hangingPunct="1"/>
              <a:r>
                <a:rPr lang="ja-JP" altLang="en-US" sz="1400" dirty="0" smtClean="0">
                  <a:solidFill>
                    <a:prstClr val="black"/>
                  </a:solidFill>
                  <a:latin typeface="Meiryo UI" pitchFamily="50" charset="-128"/>
                  <a:ea typeface="Meiryo UI" pitchFamily="50" charset="-128"/>
                  <a:cs typeface="Meiryo UI" pitchFamily="50" charset="-128"/>
                </a:rPr>
                <a:t>取り組めない研究課題</a:t>
              </a:r>
              <a:endParaRPr lang="en-US" altLang="ja-JP" sz="1400" dirty="0" smtClean="0">
                <a:solidFill>
                  <a:prstClr val="black"/>
                </a:solidFill>
                <a:latin typeface="Meiryo UI" pitchFamily="50" charset="-128"/>
                <a:ea typeface="Meiryo UI" pitchFamily="50" charset="-128"/>
                <a:cs typeface="Meiryo UI" pitchFamily="50" charset="-128"/>
              </a:endParaRPr>
            </a:p>
            <a:p>
              <a:pPr algn="ctr" eaLnBrk="1" hangingPunct="1"/>
              <a:r>
                <a:rPr lang="ja-JP" altLang="en-US" sz="1400" dirty="0" smtClean="0">
                  <a:solidFill>
                    <a:prstClr val="black"/>
                  </a:solidFill>
                  <a:latin typeface="Meiryo UI" pitchFamily="50" charset="-128"/>
                  <a:ea typeface="Meiryo UI" pitchFamily="50" charset="-128"/>
                  <a:cs typeface="Meiryo UI" pitchFamily="50" charset="-128"/>
                </a:rPr>
                <a:t>（ナノ粉末</a:t>
              </a:r>
              <a:r>
                <a:rPr lang="ja-JP" altLang="en-US" sz="1400" dirty="0">
                  <a:solidFill>
                    <a:prstClr val="black"/>
                  </a:solidFill>
                  <a:latin typeface="Meiryo UI" pitchFamily="50" charset="-128"/>
                  <a:ea typeface="Meiryo UI" pitchFamily="50" charset="-128"/>
                  <a:cs typeface="Meiryo UI" pitchFamily="50" charset="-128"/>
                </a:rPr>
                <a:t>）</a:t>
              </a:r>
              <a:endParaRPr lang="en-US" altLang="ja-JP" sz="1400" dirty="0">
                <a:solidFill>
                  <a:prstClr val="black"/>
                </a:solidFill>
                <a:latin typeface="Meiryo UI" pitchFamily="50" charset="-128"/>
                <a:ea typeface="Meiryo UI" pitchFamily="50" charset="-128"/>
                <a:cs typeface="Meiryo UI" pitchFamily="50" charset="-128"/>
              </a:endParaRPr>
            </a:p>
          </p:txBody>
        </p:sp>
      </p:grpSp>
      <p:cxnSp>
        <p:nvCxnSpPr>
          <p:cNvPr id="107" name="直線矢印コネクタ 106"/>
          <p:cNvCxnSpPr/>
          <p:nvPr/>
        </p:nvCxnSpPr>
        <p:spPr>
          <a:xfrm flipV="1">
            <a:off x="3641771" y="1640636"/>
            <a:ext cx="0" cy="1458108"/>
          </a:xfrm>
          <a:prstGeom prst="straightConnector1">
            <a:avLst/>
          </a:prstGeom>
          <a:ln w="5715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角丸四角形 37"/>
          <p:cNvSpPr/>
          <p:nvPr/>
        </p:nvSpPr>
        <p:spPr>
          <a:xfrm>
            <a:off x="243650" y="896601"/>
            <a:ext cx="1244440" cy="1495202"/>
          </a:xfrm>
          <a:prstGeom prst="roundRect">
            <a:avLst>
              <a:gd name="adj" fmla="val 865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17"/>
          <p:cNvSpPr txBox="1">
            <a:spLocks noChangeArrowheads="1"/>
          </p:cNvSpPr>
          <p:nvPr/>
        </p:nvSpPr>
        <p:spPr bwMode="auto">
          <a:xfrm>
            <a:off x="202450" y="1618644"/>
            <a:ext cx="14011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400" dirty="0" smtClean="0">
                <a:solidFill>
                  <a:prstClr val="black"/>
                </a:solidFill>
                <a:latin typeface="Meiryo UI" pitchFamily="50" charset="-128"/>
                <a:ea typeface="Meiryo UI" pitchFamily="50" charset="-128"/>
                <a:cs typeface="Meiryo UI" pitchFamily="50" charset="-128"/>
              </a:rPr>
              <a:t>ミクロン粉末製造</a:t>
            </a:r>
            <a:endParaRPr lang="en-US" altLang="ja-JP" sz="1400" dirty="0" smtClean="0">
              <a:solidFill>
                <a:prstClr val="black"/>
              </a:solidFill>
              <a:latin typeface="Meiryo UI" pitchFamily="50" charset="-128"/>
              <a:ea typeface="Meiryo UI" pitchFamily="50" charset="-128"/>
              <a:cs typeface="Meiryo UI" pitchFamily="50" charset="-128"/>
            </a:endParaRPr>
          </a:p>
          <a:p>
            <a:pPr eaLnBrk="1" hangingPunct="1"/>
            <a:r>
              <a:rPr lang="ja-JP" altLang="en-US" sz="1400" dirty="0" smtClean="0">
                <a:solidFill>
                  <a:prstClr val="black"/>
                </a:solidFill>
                <a:latin typeface="Meiryo UI" pitchFamily="50" charset="-128"/>
                <a:ea typeface="Meiryo UI" pitchFamily="50" charset="-128"/>
                <a:cs typeface="Meiryo UI" pitchFamily="50" charset="-128"/>
              </a:rPr>
              <a:t>技術を保有する</a:t>
            </a:r>
            <a:endParaRPr lang="en-US" altLang="ja-JP" sz="1400" dirty="0" smtClean="0">
              <a:solidFill>
                <a:prstClr val="black"/>
              </a:solidFill>
              <a:latin typeface="Meiryo UI" pitchFamily="50" charset="-128"/>
              <a:ea typeface="Meiryo UI" pitchFamily="50" charset="-128"/>
              <a:cs typeface="Meiryo UI" pitchFamily="50" charset="-128"/>
            </a:endParaRPr>
          </a:p>
          <a:p>
            <a:pPr eaLnBrk="1" hangingPunct="1"/>
            <a:r>
              <a:rPr lang="ja-JP" altLang="en-US" sz="1400" dirty="0" smtClean="0">
                <a:solidFill>
                  <a:prstClr val="black"/>
                </a:solidFill>
                <a:latin typeface="Meiryo UI" pitchFamily="50" charset="-128"/>
                <a:ea typeface="Meiryo UI" pitchFamily="50" charset="-128"/>
                <a:cs typeface="Meiryo UI" pitchFamily="50" charset="-128"/>
              </a:rPr>
              <a:t>粉体関連企業</a:t>
            </a:r>
            <a:endParaRPr lang="en-US" altLang="ja-JP" sz="1400" dirty="0" smtClean="0">
              <a:solidFill>
                <a:prstClr val="black"/>
              </a:solidFill>
              <a:latin typeface="Meiryo UI" pitchFamily="50" charset="-128"/>
              <a:ea typeface="Meiryo UI" pitchFamily="50" charset="-128"/>
              <a:cs typeface="Meiryo UI" pitchFamily="50" charset="-128"/>
            </a:endParaRPr>
          </a:p>
        </p:txBody>
      </p:sp>
      <p:grpSp>
        <p:nvGrpSpPr>
          <p:cNvPr id="108" name="グループ化 107"/>
          <p:cNvGrpSpPr/>
          <p:nvPr/>
        </p:nvGrpSpPr>
        <p:grpSpPr>
          <a:xfrm>
            <a:off x="324080" y="1095411"/>
            <a:ext cx="1032280" cy="442473"/>
            <a:chOff x="468456" y="2346020"/>
            <a:chExt cx="1032280" cy="442473"/>
          </a:xfrm>
        </p:grpSpPr>
        <p:sp>
          <p:nvSpPr>
            <p:cNvPr id="109" name="円/楕円 108"/>
            <p:cNvSpPr/>
            <p:nvPr/>
          </p:nvSpPr>
          <p:spPr>
            <a:xfrm>
              <a:off x="468456" y="2346020"/>
              <a:ext cx="1032280" cy="442473"/>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テキスト ボックス 17"/>
            <p:cNvSpPr txBox="1">
              <a:spLocks noChangeArrowheads="1"/>
            </p:cNvSpPr>
            <p:nvPr/>
          </p:nvSpPr>
          <p:spPr bwMode="auto">
            <a:xfrm>
              <a:off x="545419" y="2391504"/>
              <a:ext cx="878353" cy="343439"/>
            </a:xfrm>
            <a:prstGeom prst="rect">
              <a:avLst/>
            </a:prstGeom>
            <a:noFill/>
            <a:ln>
              <a:noFill/>
            </a:ln>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600" dirty="0" smtClean="0">
                  <a:solidFill>
                    <a:prstClr val="black"/>
                  </a:solidFill>
                  <a:latin typeface="Meiryo UI" pitchFamily="50" charset="-128"/>
                  <a:ea typeface="Meiryo UI" pitchFamily="50" charset="-128"/>
                  <a:cs typeface="Meiryo UI" pitchFamily="50" charset="-128"/>
                </a:rPr>
                <a:t>企　業</a:t>
              </a:r>
              <a:endParaRPr lang="en-US" altLang="ja-JP" sz="1600" dirty="0">
                <a:solidFill>
                  <a:prstClr val="black"/>
                </a:solidFill>
                <a:latin typeface="Meiryo UI" pitchFamily="50" charset="-128"/>
                <a:ea typeface="Meiryo UI" pitchFamily="50" charset="-128"/>
                <a:cs typeface="Meiryo UI" pitchFamily="50" charset="-128"/>
              </a:endParaRPr>
            </a:p>
          </p:txBody>
        </p:sp>
      </p:grpSp>
      <p:sp>
        <p:nvSpPr>
          <p:cNvPr id="43" name="正方形/長方形 42"/>
          <p:cNvSpPr/>
          <p:nvPr/>
        </p:nvSpPr>
        <p:spPr>
          <a:xfrm>
            <a:off x="5415223" y="4289521"/>
            <a:ext cx="1307162" cy="39962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正方形/長方形 89"/>
          <p:cNvSpPr/>
          <p:nvPr/>
        </p:nvSpPr>
        <p:spPr>
          <a:xfrm>
            <a:off x="5338068" y="4295704"/>
            <a:ext cx="1421223" cy="374461"/>
          </a:xfrm>
          <a:prstGeom prst="rect">
            <a:avLst/>
          </a:prstGeom>
        </p:spPr>
        <p:txBody>
          <a:bodyPr wrap="none">
            <a:spAutoFit/>
          </a:bodyPr>
          <a:lstStyle/>
          <a:p>
            <a:pPr algn="ctr">
              <a:lnSpc>
                <a:spcPts val="2200"/>
              </a:lnSpc>
              <a:defRPr/>
            </a:pPr>
            <a:r>
              <a:rPr lang="ja-JP" altLang="en-US" sz="1600" b="1" spc="30" dirty="0" smtClean="0">
                <a:solidFill>
                  <a:schemeClr val="bg1"/>
                </a:solidFill>
                <a:latin typeface="Meiryo UI" pitchFamily="50" charset="-128"/>
                <a:ea typeface="Meiryo UI" pitchFamily="50" charset="-128"/>
                <a:cs typeface="Meiryo UI" pitchFamily="50" charset="-128"/>
              </a:rPr>
              <a:t>産業界の動向</a:t>
            </a:r>
            <a:endParaRPr lang="en-US" altLang="ja-JP" sz="1600" b="1" spc="30" dirty="0">
              <a:solidFill>
                <a:schemeClr val="bg1"/>
              </a:solidFill>
              <a:latin typeface="Meiryo UI" pitchFamily="50" charset="-128"/>
              <a:ea typeface="Meiryo UI" pitchFamily="50" charset="-128"/>
              <a:cs typeface="Meiryo UI" pitchFamily="50" charset="-128"/>
            </a:endParaRPr>
          </a:p>
        </p:txBody>
      </p:sp>
      <p:sp>
        <p:nvSpPr>
          <p:cNvPr id="113" name="ストライプ矢印 112"/>
          <p:cNvSpPr/>
          <p:nvPr/>
        </p:nvSpPr>
        <p:spPr>
          <a:xfrm>
            <a:off x="4858314" y="6219845"/>
            <a:ext cx="1241360" cy="335084"/>
          </a:xfrm>
          <a:prstGeom prst="stripedRightArrow">
            <a:avLst>
              <a:gd name="adj1" fmla="val 50002"/>
              <a:gd name="adj2" fmla="val 92541"/>
            </a:avLst>
          </a:prstGeom>
          <a:solidFill>
            <a:schemeClr val="bg1">
              <a:alpha val="7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prstClr val="white"/>
              </a:solidFill>
            </a:endParaRPr>
          </a:p>
        </p:txBody>
      </p:sp>
      <p:sp>
        <p:nvSpPr>
          <p:cNvPr id="47" name="上矢印 46"/>
          <p:cNvSpPr/>
          <p:nvPr/>
        </p:nvSpPr>
        <p:spPr>
          <a:xfrm>
            <a:off x="6732011" y="5440468"/>
            <a:ext cx="263107" cy="274719"/>
          </a:xfrm>
          <a:prstGeom prst="upArrow">
            <a:avLst/>
          </a:prstGeom>
          <a:solidFill>
            <a:srgbClr val="FBE5D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左右矢印 115"/>
          <p:cNvSpPr/>
          <p:nvPr/>
        </p:nvSpPr>
        <p:spPr>
          <a:xfrm rot="5400000">
            <a:off x="6170530" y="2325759"/>
            <a:ext cx="1544503" cy="736740"/>
          </a:xfrm>
          <a:prstGeom prst="leftRightArrow">
            <a:avLst/>
          </a:prstGeom>
          <a:solidFill>
            <a:srgbClr val="FBE5D6">
              <a:alpha val="80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テキスト ボックス 17"/>
          <p:cNvSpPr txBox="1">
            <a:spLocks noChangeArrowheads="1"/>
          </p:cNvSpPr>
          <p:nvPr/>
        </p:nvSpPr>
        <p:spPr bwMode="auto">
          <a:xfrm>
            <a:off x="6746032" y="2089788"/>
            <a:ext cx="393458" cy="107721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600" dirty="0" smtClean="0">
                <a:solidFill>
                  <a:srgbClr val="FF0000"/>
                </a:solidFill>
                <a:latin typeface="Meiryo UI" pitchFamily="50" charset="-128"/>
                <a:ea typeface="Meiryo UI" pitchFamily="50" charset="-128"/>
                <a:cs typeface="Meiryo UI" pitchFamily="50" charset="-128"/>
              </a:rPr>
              <a:t>伴</a:t>
            </a:r>
            <a:endParaRPr lang="en-US" altLang="ja-JP" sz="1600" dirty="0" smtClean="0">
              <a:solidFill>
                <a:srgbClr val="FF0000"/>
              </a:solidFill>
              <a:latin typeface="Meiryo UI" pitchFamily="50" charset="-128"/>
              <a:ea typeface="Meiryo UI" pitchFamily="50" charset="-128"/>
              <a:cs typeface="Meiryo UI" pitchFamily="50" charset="-128"/>
            </a:endParaRPr>
          </a:p>
          <a:p>
            <a:pPr eaLnBrk="1" hangingPunct="1"/>
            <a:r>
              <a:rPr lang="ja-JP" altLang="en-US" sz="1600" dirty="0" smtClean="0">
                <a:solidFill>
                  <a:srgbClr val="FF0000"/>
                </a:solidFill>
                <a:latin typeface="Meiryo UI" pitchFamily="50" charset="-128"/>
                <a:ea typeface="Meiryo UI" pitchFamily="50" charset="-128"/>
                <a:cs typeface="Meiryo UI" pitchFamily="50" charset="-128"/>
              </a:rPr>
              <a:t>走</a:t>
            </a:r>
            <a:endParaRPr lang="en-US" altLang="ja-JP" sz="1600" dirty="0" smtClean="0">
              <a:solidFill>
                <a:srgbClr val="FF0000"/>
              </a:solidFill>
              <a:latin typeface="Meiryo UI" pitchFamily="50" charset="-128"/>
              <a:ea typeface="Meiryo UI" pitchFamily="50" charset="-128"/>
              <a:cs typeface="Meiryo UI" pitchFamily="50" charset="-128"/>
            </a:endParaRPr>
          </a:p>
          <a:p>
            <a:pPr eaLnBrk="1" hangingPunct="1"/>
            <a:r>
              <a:rPr lang="ja-JP" altLang="en-US" sz="1600" dirty="0" smtClean="0">
                <a:solidFill>
                  <a:srgbClr val="FF0000"/>
                </a:solidFill>
                <a:latin typeface="Meiryo UI" pitchFamily="50" charset="-128"/>
                <a:ea typeface="Meiryo UI" pitchFamily="50" charset="-128"/>
                <a:cs typeface="Meiryo UI" pitchFamily="50" charset="-128"/>
              </a:rPr>
              <a:t>支</a:t>
            </a:r>
            <a:endParaRPr lang="en-US" altLang="ja-JP" sz="1600" dirty="0" smtClean="0">
              <a:solidFill>
                <a:srgbClr val="FF0000"/>
              </a:solidFill>
              <a:latin typeface="Meiryo UI" pitchFamily="50" charset="-128"/>
              <a:ea typeface="Meiryo UI" pitchFamily="50" charset="-128"/>
              <a:cs typeface="Meiryo UI" pitchFamily="50" charset="-128"/>
            </a:endParaRPr>
          </a:p>
          <a:p>
            <a:pPr eaLnBrk="1" hangingPunct="1"/>
            <a:r>
              <a:rPr lang="ja-JP" altLang="en-US" sz="1600" dirty="0" smtClean="0">
                <a:solidFill>
                  <a:srgbClr val="FF0000"/>
                </a:solidFill>
                <a:latin typeface="Meiryo UI" pitchFamily="50" charset="-128"/>
                <a:ea typeface="Meiryo UI" pitchFamily="50" charset="-128"/>
                <a:cs typeface="Meiryo UI" pitchFamily="50" charset="-128"/>
              </a:rPr>
              <a:t>援</a:t>
            </a:r>
            <a:endParaRPr lang="en-US" altLang="ja-JP" sz="1600" dirty="0">
              <a:solidFill>
                <a:srgbClr val="FF0000"/>
              </a:solidFill>
              <a:latin typeface="Meiryo UI" pitchFamily="50" charset="-128"/>
              <a:ea typeface="Meiryo UI" pitchFamily="50" charset="-128"/>
              <a:cs typeface="Meiryo UI" pitchFamily="50" charset="-128"/>
            </a:endParaRPr>
          </a:p>
        </p:txBody>
      </p:sp>
      <p:sp>
        <p:nvSpPr>
          <p:cNvPr id="119" name="左右矢印 118"/>
          <p:cNvSpPr/>
          <p:nvPr/>
        </p:nvSpPr>
        <p:spPr>
          <a:xfrm rot="5400000">
            <a:off x="7412310" y="5315219"/>
            <a:ext cx="486314" cy="736740"/>
          </a:xfrm>
          <a:prstGeom prst="leftRightArrow">
            <a:avLst>
              <a:gd name="adj1" fmla="val 50000"/>
              <a:gd name="adj2" fmla="val 18645"/>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7440147" y="5497726"/>
            <a:ext cx="2000583" cy="276999"/>
          </a:xfrm>
          <a:prstGeom prst="rect">
            <a:avLst/>
          </a:prstGeom>
          <a:noFill/>
        </p:spPr>
        <p:txBody>
          <a:bodyPr wrap="square" rtlCol="0">
            <a:spAutoFit/>
          </a:bodyPr>
          <a:lstStyle/>
          <a:p>
            <a:r>
              <a:rPr kumimoji="1"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製品化・事業化を伴走支援</a:t>
            </a:r>
            <a:endParaRPr kumimoji="1"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Text Box 31"/>
          <p:cNvSpPr txBox="1">
            <a:spLocks noChangeArrowheads="1"/>
          </p:cNvSpPr>
          <p:nvPr/>
        </p:nvSpPr>
        <p:spPr bwMode="auto">
          <a:xfrm>
            <a:off x="150568" y="5121428"/>
            <a:ext cx="9360000" cy="1692000"/>
          </a:xfrm>
          <a:prstGeom prst="rect">
            <a:avLst/>
          </a:prstGeom>
          <a:noFill/>
          <a:ln w="9525">
            <a:solidFill>
              <a:srgbClr val="0000FF"/>
            </a:solidFill>
            <a:miter lim="800000"/>
            <a:headEnd/>
            <a:tailEnd/>
          </a:ln>
          <a:effectLst>
            <a:prstShdw prst="shdw17" dist="17961" dir="2700000">
              <a:srgbClr val="000099"/>
            </a:prstShdw>
          </a:effectLst>
          <a:extLst>
            <a:ext uri="{909E8E84-426E-40DD-AFC4-6F175D3DCCD1}">
              <a14:hiddenFill xmlns:a14="http://schemas.microsoft.com/office/drawing/2010/main">
                <a:solidFill>
                  <a:schemeClr val="accent1"/>
                </a:solidFill>
              </a14:hiddenFill>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2200"/>
              </a:lnSpc>
              <a:defRPr/>
            </a:pPr>
            <a:endParaRPr lang="en-US" altLang="ja-JP" sz="1600" spc="30" dirty="0">
              <a:solidFill>
                <a:prstClr val="black"/>
              </a:solidFill>
              <a:latin typeface="Meiryo UI" pitchFamily="50" charset="-128"/>
              <a:ea typeface="Meiryo UI" pitchFamily="50" charset="-128"/>
              <a:cs typeface="Meiryo UI" pitchFamily="50" charset="-128"/>
            </a:endParaRPr>
          </a:p>
          <a:p>
            <a:pPr eaLnBrk="1" hangingPunct="1">
              <a:lnSpc>
                <a:spcPts val="2200"/>
              </a:lnSpc>
              <a:defRPr/>
            </a:pPr>
            <a:endParaRPr lang="en-US" altLang="ja-JP" sz="1600" spc="30" dirty="0" smtClean="0">
              <a:solidFill>
                <a:prstClr val="black"/>
              </a:solidFill>
              <a:latin typeface="Meiryo UI" pitchFamily="50" charset="-128"/>
              <a:ea typeface="Meiryo UI" pitchFamily="50" charset="-128"/>
              <a:cs typeface="Meiryo UI" pitchFamily="50" charset="-128"/>
            </a:endParaRPr>
          </a:p>
          <a:p>
            <a:pPr eaLnBrk="1" hangingPunct="1">
              <a:lnSpc>
                <a:spcPts val="2200"/>
              </a:lnSpc>
              <a:defRPr/>
            </a:pPr>
            <a:endParaRPr lang="en-US" altLang="ja-JP" sz="1600" spc="30" dirty="0" smtClean="0">
              <a:solidFill>
                <a:prstClr val="black"/>
              </a:solidFill>
              <a:latin typeface="Meiryo UI" pitchFamily="50" charset="-128"/>
              <a:ea typeface="Meiryo UI" pitchFamily="50" charset="-128"/>
              <a:cs typeface="Meiryo UI" pitchFamily="50" charset="-128"/>
            </a:endParaRPr>
          </a:p>
          <a:p>
            <a:pPr eaLnBrk="1" hangingPunct="1">
              <a:lnSpc>
                <a:spcPts val="2200"/>
              </a:lnSpc>
              <a:defRPr/>
            </a:pPr>
            <a:endParaRPr lang="en-US" altLang="ja-JP" sz="1600" spc="30" dirty="0">
              <a:solidFill>
                <a:prstClr val="black"/>
              </a:solidFill>
              <a:latin typeface="Meiryo UI" pitchFamily="50" charset="-128"/>
              <a:ea typeface="Meiryo UI" pitchFamily="50" charset="-128"/>
              <a:cs typeface="Meiryo UI" pitchFamily="50" charset="-128"/>
            </a:endParaRPr>
          </a:p>
          <a:p>
            <a:pPr eaLnBrk="1" hangingPunct="1">
              <a:lnSpc>
                <a:spcPts val="2200"/>
              </a:lnSpc>
              <a:defRPr/>
            </a:pPr>
            <a:endParaRPr lang="en-US" altLang="ja-JP" sz="1600" spc="30" dirty="0" smtClean="0">
              <a:solidFill>
                <a:prstClr val="black"/>
              </a:solidFill>
              <a:latin typeface="Meiryo UI" pitchFamily="50" charset="-128"/>
              <a:ea typeface="Meiryo UI" pitchFamily="50" charset="-128"/>
              <a:cs typeface="Meiryo UI" pitchFamily="50" charset="-128"/>
            </a:endParaRPr>
          </a:p>
          <a:p>
            <a:pPr eaLnBrk="1" hangingPunct="1">
              <a:lnSpc>
                <a:spcPts val="1000"/>
              </a:lnSpc>
              <a:defRPr/>
            </a:pPr>
            <a:endParaRPr lang="en-US" altLang="ja-JP" sz="1600" spc="30" dirty="0">
              <a:solidFill>
                <a:prstClr val="black"/>
              </a:solidFill>
              <a:latin typeface="Meiryo UI" pitchFamily="50" charset="-128"/>
              <a:ea typeface="Meiryo UI" pitchFamily="50" charset="-128"/>
              <a:cs typeface="Meiryo UI" pitchFamily="50" charset="-128"/>
            </a:endParaRPr>
          </a:p>
        </p:txBody>
      </p:sp>
      <p:sp>
        <p:nvSpPr>
          <p:cNvPr id="112" name="ストライプ矢印 111"/>
          <p:cNvSpPr/>
          <p:nvPr/>
        </p:nvSpPr>
        <p:spPr>
          <a:xfrm rot="12869394" flipH="1">
            <a:off x="4026918" y="5009016"/>
            <a:ext cx="2242477" cy="680600"/>
          </a:xfrm>
          <a:prstGeom prst="stripedRightArrow">
            <a:avLst>
              <a:gd name="adj1" fmla="val 50002"/>
              <a:gd name="adj2" fmla="val 76444"/>
            </a:avLst>
          </a:prstGeom>
          <a:solidFill>
            <a:srgbClr val="FBE5D6"/>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prstClr val="white"/>
              </a:solidFill>
            </a:endParaRPr>
          </a:p>
        </p:txBody>
      </p:sp>
      <p:sp>
        <p:nvSpPr>
          <p:cNvPr id="114" name="テキスト ボックス 17"/>
          <p:cNvSpPr txBox="1">
            <a:spLocks noChangeArrowheads="1"/>
          </p:cNvSpPr>
          <p:nvPr/>
        </p:nvSpPr>
        <p:spPr bwMode="auto">
          <a:xfrm rot="2139441">
            <a:off x="4290431" y="5165225"/>
            <a:ext cx="16959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2000" b="1" dirty="0" smtClean="0">
                <a:solidFill>
                  <a:srgbClr val="FF0000"/>
                </a:solidFill>
                <a:latin typeface="Meiryo UI" pitchFamily="50" charset="-128"/>
                <a:ea typeface="Meiryo UI" pitchFamily="50" charset="-128"/>
                <a:cs typeface="Meiryo UI" pitchFamily="50" charset="-128"/>
              </a:rPr>
              <a:t>受 託 研 究</a:t>
            </a:r>
            <a:endParaRPr lang="en-US" altLang="ja-JP" sz="2000" b="1" dirty="0">
              <a:solidFill>
                <a:srgbClr val="FF0000"/>
              </a:solidFill>
              <a:latin typeface="Meiryo UI" pitchFamily="50" charset="-128"/>
              <a:ea typeface="Meiryo UI" pitchFamily="50" charset="-128"/>
              <a:cs typeface="Meiryo UI" pitchFamily="50" charset="-128"/>
            </a:endParaRPr>
          </a:p>
        </p:txBody>
      </p:sp>
      <p:sp>
        <p:nvSpPr>
          <p:cNvPr id="79" name="テキスト ボックス 25"/>
          <p:cNvSpPr txBox="1">
            <a:spLocks noChangeArrowheads="1"/>
          </p:cNvSpPr>
          <p:nvPr/>
        </p:nvSpPr>
        <p:spPr bwMode="auto">
          <a:xfrm>
            <a:off x="79420" y="498158"/>
            <a:ext cx="77046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600" b="1" dirty="0">
                <a:solidFill>
                  <a:prstClr val="black"/>
                </a:solidFill>
                <a:latin typeface="Meiryo UI" pitchFamily="50" charset="-128"/>
                <a:ea typeface="Meiryo UI" pitchFamily="50" charset="-128"/>
                <a:cs typeface="Meiryo UI" pitchFamily="50" charset="-128"/>
              </a:rPr>
              <a:t>■企業・産業の技術課題を見越した先導的研究</a:t>
            </a:r>
            <a:r>
              <a:rPr lang="ja-JP" altLang="en-US" sz="1600" b="1" dirty="0" smtClean="0">
                <a:solidFill>
                  <a:prstClr val="black"/>
                </a:solidFill>
                <a:latin typeface="Meiryo UI" pitchFamily="50" charset="-128"/>
                <a:ea typeface="Meiryo UI" pitchFamily="50" charset="-128"/>
                <a:cs typeface="Meiryo UI" pitchFamily="50" charset="-128"/>
              </a:rPr>
              <a:t>開発（市工研）</a:t>
            </a:r>
            <a:endParaRPr lang="en-US" altLang="ja-JP" sz="1600" b="1" dirty="0">
              <a:solidFill>
                <a:prstClr val="black"/>
              </a:solidFill>
              <a:latin typeface="Meiryo UI" pitchFamily="50" charset="-128"/>
              <a:ea typeface="Meiryo UI" pitchFamily="50" charset="-128"/>
              <a:cs typeface="Meiryo UI" pitchFamily="50" charset="-128"/>
            </a:endParaRPr>
          </a:p>
        </p:txBody>
      </p:sp>
      <p:sp>
        <p:nvSpPr>
          <p:cNvPr id="80" name="タイトル 1"/>
          <p:cNvSpPr txBox="1">
            <a:spLocks/>
          </p:cNvSpPr>
          <p:nvPr/>
        </p:nvSpPr>
        <p:spPr>
          <a:xfrm>
            <a:off x="29030" y="188640"/>
            <a:ext cx="9840684" cy="360000"/>
          </a:xfrm>
          <a:prstGeom prst="rect">
            <a:avLst/>
          </a:prstGeom>
          <a:solidFill>
            <a:schemeClr val="tx2">
              <a:lumMod val="50000"/>
            </a:schemeClr>
          </a:solidFill>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両研究所の強み</a:t>
            </a:r>
            <a:endPar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スライド番号プレースホルダー 2"/>
          <p:cNvSpPr>
            <a:spLocks noGrp="1"/>
          </p:cNvSpPr>
          <p:nvPr>
            <p:ph type="sldNum" sz="quarter" idx="12"/>
          </p:nvPr>
        </p:nvSpPr>
        <p:spPr>
          <a:xfrm>
            <a:off x="7610152" y="6520259"/>
            <a:ext cx="2311400" cy="365125"/>
          </a:xfrm>
        </p:spPr>
        <p:txBody>
          <a:bodyPr/>
          <a:lstStyle/>
          <a:p>
            <a:r>
              <a:rPr kumimoji="1" lang="en-US" altLang="ja-JP" sz="1400" b="1"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20</a:t>
            </a:r>
            <a:endParaRPr kumimoji="1" lang="ja-JP" altLang="en-US" sz="1400" b="1"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角丸四角形 87"/>
          <p:cNvSpPr/>
          <p:nvPr/>
        </p:nvSpPr>
        <p:spPr>
          <a:xfrm>
            <a:off x="8193360" y="116632"/>
            <a:ext cx="1484312" cy="489545"/>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受託研究・自主研究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69965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2"/>
          <p:cNvSpPr>
            <a:spLocks noGrp="1"/>
          </p:cNvSpPr>
          <p:nvPr>
            <p:ph type="sldNum" sz="quarter" idx="12"/>
          </p:nvPr>
        </p:nvSpPr>
        <p:spPr>
          <a:xfrm>
            <a:off x="7610152" y="6520259"/>
            <a:ext cx="2311400" cy="365125"/>
          </a:xfrm>
        </p:spPr>
        <p:txBody>
          <a:bodyPr/>
          <a:lstStyle/>
          <a:p>
            <a:r>
              <a:rPr kumimoji="1" lang="en-US" altLang="ja-JP" sz="1400" b="1"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21</a:t>
            </a:r>
            <a:endParaRPr kumimoji="1" lang="ja-JP" altLang="en-US" sz="1400" b="1"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1712640" y="2060848"/>
            <a:ext cx="6480720" cy="2554545"/>
          </a:xfrm>
          <a:prstGeom prst="rect">
            <a:avLst/>
          </a:prstGeom>
          <a:noFill/>
        </p:spPr>
        <p:txBody>
          <a:bodyPr wrap="square" rtlCol="0">
            <a:spAutoFit/>
          </a:bodyPr>
          <a:lstStyle/>
          <a:p>
            <a:pPr algn="ctr"/>
            <a:r>
              <a:rPr kumimoji="1" lang="ja-JP" altLang="en-US" sz="4000" dirty="0" smtClean="0">
                <a:latin typeface="Meiryo UI" panose="020B0604030504040204" pitchFamily="50" charset="-128"/>
                <a:ea typeface="Meiryo UI" panose="020B0604030504040204" pitchFamily="50" charset="-128"/>
                <a:cs typeface="Meiryo UI" panose="020B0604030504040204" pitchFamily="50" charset="-128"/>
              </a:rPr>
              <a:t>第２章</a:t>
            </a:r>
            <a:endParaRPr kumimoji="1" lang="en-US" altLang="ja-JP" sz="4000"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40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40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4000" dirty="0" smtClean="0">
                <a:latin typeface="Meiryo UI" panose="020B0604030504040204" pitchFamily="50" charset="-128"/>
                <a:ea typeface="Meiryo UI" panose="020B0604030504040204" pitchFamily="50" charset="-128"/>
                <a:cs typeface="Meiryo UI" panose="020B0604030504040204" pitchFamily="50" charset="-128"/>
              </a:rPr>
              <a:t>の産業が直面する</a:t>
            </a:r>
            <a:endParaRPr lang="en-US" altLang="ja-JP" sz="40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4000" dirty="0" smtClean="0">
                <a:latin typeface="Meiryo UI" panose="020B0604030504040204" pitchFamily="50" charset="-128"/>
                <a:ea typeface="Meiryo UI" panose="020B0604030504040204" pitchFamily="50" charset="-128"/>
                <a:cs typeface="Meiryo UI" panose="020B0604030504040204" pitchFamily="50" charset="-128"/>
              </a:rPr>
              <a:t>課題と</a:t>
            </a:r>
            <a:r>
              <a:rPr kumimoji="1" lang="ja-JP" altLang="en-US" sz="4000" dirty="0" smtClean="0">
                <a:latin typeface="Meiryo UI" panose="020B0604030504040204" pitchFamily="50" charset="-128"/>
                <a:ea typeface="Meiryo UI" panose="020B0604030504040204" pitchFamily="50" charset="-128"/>
                <a:cs typeface="Meiryo UI" panose="020B0604030504040204" pitchFamily="50" charset="-128"/>
              </a:rPr>
              <a:t>飛躍の方向性</a:t>
            </a:r>
            <a:endParaRPr kumimoji="1" lang="ja-JP" altLang="en-US" sz="4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6990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0722" y="188640"/>
            <a:ext cx="9875044" cy="338554"/>
          </a:xfrm>
          <a:prstGeom prst="rect">
            <a:avLst/>
          </a:prstGeom>
          <a:solidFill>
            <a:schemeClr val="tx2">
              <a:lumMod val="50000"/>
            </a:schemeClr>
          </a:solidFill>
          <a:ln>
            <a:noFill/>
          </a:ln>
          <a:effec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a:r>
              <a:rPr lang="ja-JP" altLang="en-US" sz="1600" b="1" dirty="0" smtClean="0">
                <a:solidFill>
                  <a:prstClr val="white"/>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大阪産業の課題と「スーパー公設試」への機能強化</a:t>
            </a:r>
            <a:endParaRPr lang="ja-JP" altLang="ja-JP" sz="1600" dirty="0" smtClean="0">
              <a:solidFill>
                <a:prstClr val="white"/>
              </a:solidFill>
              <a:effectLst>
                <a:outerShdw blurRad="38100" dist="38100" dir="2700000" algn="tl">
                  <a:srgbClr val="000000">
                    <a:alpha val="43137"/>
                  </a:srgbClr>
                </a:outerShdw>
              </a:effectLst>
            </a:endParaRPr>
          </a:p>
        </p:txBody>
      </p:sp>
      <p:sp>
        <p:nvSpPr>
          <p:cNvPr id="7" name="スライド番号プレースホルダー 2"/>
          <p:cNvSpPr>
            <a:spLocks noGrp="1"/>
          </p:cNvSpPr>
          <p:nvPr>
            <p:ph type="sldNum" sz="quarter" idx="12"/>
          </p:nvPr>
        </p:nvSpPr>
        <p:spPr>
          <a:xfrm>
            <a:off x="7610152" y="6520259"/>
            <a:ext cx="2311400" cy="365125"/>
          </a:xfrm>
        </p:spPr>
        <p:txBody>
          <a:bodyPr/>
          <a:lstStyle/>
          <a:p>
            <a:r>
              <a:rPr lang="en-US" altLang="ja-JP" dirty="0" smtClean="0">
                <a:solidFill>
                  <a:srgbClr val="984807"/>
                </a:solidFill>
              </a:rPr>
              <a:t>22</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524302" y="764704"/>
            <a:ext cx="8857396" cy="6048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lnSpc>
                <a:spcPts val="2200"/>
              </a:lnSpc>
              <a:buFont typeface="Arial" panose="020B0604020202020204" pitchFamily="34" charset="0"/>
              <a:buChar char="•"/>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大阪の製造業は全国一の事業所数を誇り、</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様々</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な業種が一定規模で存在している。また、ニッチトップ、オンリーワン</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2200"/>
              </a:lnSpc>
            </a:pP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企業がある一方、下請け企業、単加工工業所も多数存在している。</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ts val="2200"/>
              </a:lnSpc>
              <a:buFont typeface="Arial" panose="020B0604020202020204" pitchFamily="34" charset="0"/>
              <a:buChar cha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ts val="2200"/>
              </a:lnSpc>
              <a:buFont typeface="Arial" panose="020B0604020202020204" pitchFamily="34" charset="0"/>
              <a:buChar char="•"/>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うした多種多様な企業に対し、両研究所は、技術支援力、研究開発力を最大限に発揮し、個々の企業の研究開発等のニーズに応じたきめ細かな支援を実施してきたところであり、その取組は企業に評価されている。</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ts val="2200"/>
              </a:lnSpc>
              <a:buFont typeface="Arial" panose="020B0604020202020204" pitchFamily="34" charset="0"/>
              <a:buChar cha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buFont typeface="Arial" panose="020B0604020202020204" pitchFamily="34" charset="0"/>
              <a:buChar cha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しかし、製品・技術のライフサイクルの短期化などもあり、企業においては、</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QCD(</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品質</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コスト</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短納期</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要請に</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応えて</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いくことが求められており、企業ヒアリングにおいても、「利用手続のスピード化を図</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る</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べき」、「研究から実用化までの一気通</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貫の支援の仕組みが必要」 、「ニーズとシーズのマッチング機能を望む」といった声がある。</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buFont typeface="Arial" panose="020B0604020202020204" pitchFamily="34" charset="0"/>
              <a:buChar cha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buFont typeface="Arial" panose="020B0604020202020204" pitchFamily="34" charset="0"/>
              <a:buChar char="•"/>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さらに、多くの企業が将来を見通した経営戦略として、新製品の開発や</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高付加</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価値需要への対応を挙げており、企業ヒ</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アリングにおいても、「全く新しい視点の技術の研究開発を支援してほしい」、「異業種との研究機会の提供と支援を望む」</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といった声がある。</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buFont typeface="Arial" panose="020B0604020202020204" pitchFamily="34" charset="0"/>
              <a:buChar cha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buFont typeface="Arial" panose="020B0604020202020204" pitchFamily="34" charset="0"/>
              <a:buChar cha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こうしたことから、新法人は、研究</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開発から製造まで、企業の開発ステージに応じた</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支援を</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一気通貫で提供していくなど</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両研究所の持てる技術支援力、研究開発力を結集し、技術支援サービスの充実に取り組んでいく必要がある。</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buFont typeface="Arial" panose="020B0604020202020204" pitchFamily="34" charset="0"/>
              <a:buChar char="•"/>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buFont typeface="Arial" panose="020B0604020202020204" pitchFamily="34" charset="0"/>
              <a:buChar cha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さらに、大阪産業の更なる飛躍に向け、大阪発のイノベーションを創出していくため、産学官の連携のもと、オープンイノ</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ベーションの推進に積極的に取り組むなど、「スーパー公設試」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成長・発展に貢献していくことが求められる。 </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96247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4"/>
          <p:cNvSpPr>
            <a:spLocks noChangeArrowheads="1"/>
          </p:cNvSpPr>
          <p:nvPr/>
        </p:nvSpPr>
        <p:spPr bwMode="auto">
          <a:xfrm>
            <a:off x="1190" y="107318"/>
            <a:ext cx="9900001" cy="360000"/>
          </a:xfrm>
          <a:prstGeom prst="rect">
            <a:avLst/>
          </a:prstGeom>
          <a:solidFill>
            <a:schemeClr val="tx2">
              <a:lumMod val="50000"/>
            </a:schemeClr>
          </a:solidFill>
          <a:ln>
            <a:noFill/>
          </a:ln>
          <a:extLst/>
        </p:spPr>
        <p:txBody>
          <a:bodyPr lIns="68415" tIns="0" rIns="68415" bIns="0" anchor="ctr"/>
          <a:lstStyle/>
          <a:p>
            <a:pPr algn="ct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ものづくり企業関連のデータ（</a:t>
            </a:r>
            <a:r>
              <a:rPr lang="en-US" altLang="ja-JP"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2323241" y="908743"/>
            <a:ext cx="5438016" cy="261167"/>
          </a:xfrm>
          <a:prstGeom prst="roundRect">
            <a:avLst>
              <a:gd name="adj" fmla="val 2911"/>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製造業　事業所数は全国一</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5220953" y="1548527"/>
            <a:ext cx="1806862" cy="243455"/>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200"/>
              </a:lnSpc>
            </a:pP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20,983</a:t>
            </a:r>
          </a:p>
        </p:txBody>
      </p:sp>
      <p:sp>
        <p:nvSpPr>
          <p:cNvPr id="13" name="正方形/長方形 12"/>
          <p:cNvSpPr/>
          <p:nvPr/>
        </p:nvSpPr>
        <p:spPr>
          <a:xfrm>
            <a:off x="5790949" y="1224549"/>
            <a:ext cx="1970308" cy="256854"/>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gn="r">
              <a:lnSpc>
                <a:spcPts val="1200"/>
              </a:lnSpc>
            </a:pP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従業者４人以上</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5" name="角丸四角形 24"/>
          <p:cNvSpPr/>
          <p:nvPr/>
        </p:nvSpPr>
        <p:spPr>
          <a:xfrm>
            <a:off x="1640632" y="796978"/>
            <a:ext cx="6408712" cy="5726604"/>
          </a:xfrm>
          <a:prstGeom prst="roundRect">
            <a:avLst>
              <a:gd name="adj" fmla="val 1853"/>
            </a:avLst>
          </a:prstGeom>
          <a:noFill/>
          <a:ln w="158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3368824" y="6271904"/>
            <a:ext cx="4597076" cy="236536"/>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gn="r">
              <a:lnSpc>
                <a:spcPts val="1200"/>
              </a:lnSpc>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経済センサス</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活動調査　産業別</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集計</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製造業</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グラフ 16"/>
          <p:cNvGraphicFramePr>
            <a:graphicFrameLocks/>
          </p:cNvGraphicFramePr>
          <p:nvPr>
            <p:extLst>
              <p:ext uri="{D42A27DB-BD31-4B8C-83A1-F6EECF244321}">
                <p14:modId xmlns:p14="http://schemas.microsoft.com/office/powerpoint/2010/main" val="1091979952"/>
              </p:ext>
            </p:extLst>
          </p:nvPr>
        </p:nvGraphicFramePr>
        <p:xfrm>
          <a:off x="1646207" y="1157874"/>
          <a:ext cx="6124575" cy="5392759"/>
        </p:xfrm>
        <a:graphic>
          <a:graphicData uri="http://schemas.openxmlformats.org/drawingml/2006/chart">
            <c:chart xmlns:c="http://schemas.openxmlformats.org/drawingml/2006/chart" xmlns:r="http://schemas.openxmlformats.org/officeDocument/2006/relationships" r:id="rId3"/>
          </a:graphicData>
        </a:graphic>
      </p:graphicFrame>
      <p:sp>
        <p:nvSpPr>
          <p:cNvPr id="10"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23</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653172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229013" y="683537"/>
            <a:ext cx="9416755" cy="5961985"/>
          </a:xfrm>
          <a:prstGeom prst="roundRect">
            <a:avLst>
              <a:gd name="adj" fmla="val 1853"/>
            </a:avLst>
          </a:prstGeom>
          <a:noFill/>
          <a:ln w="158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大阪は様々な業種が一定規模で存在しており、大阪の公設試がこのニーズに応えるためには、</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得意とする支援分野も多様でなければならない。</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0" name="グラフ 29"/>
          <p:cNvGraphicFramePr>
            <a:graphicFrameLocks/>
          </p:cNvGraphicFramePr>
          <p:nvPr>
            <p:extLst>
              <p:ext uri="{D42A27DB-BD31-4B8C-83A1-F6EECF244321}">
                <p14:modId xmlns:p14="http://schemas.microsoft.com/office/powerpoint/2010/main" val="3251559653"/>
              </p:ext>
            </p:extLst>
          </p:nvPr>
        </p:nvGraphicFramePr>
        <p:xfrm>
          <a:off x="6477936" y="1850157"/>
          <a:ext cx="3060000" cy="37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グラフ 34"/>
          <p:cNvGraphicFramePr>
            <a:graphicFrameLocks/>
          </p:cNvGraphicFramePr>
          <p:nvPr>
            <p:extLst>
              <p:ext uri="{D42A27DB-BD31-4B8C-83A1-F6EECF244321}">
                <p14:modId xmlns:p14="http://schemas.microsoft.com/office/powerpoint/2010/main" val="3709021227"/>
              </p:ext>
            </p:extLst>
          </p:nvPr>
        </p:nvGraphicFramePr>
        <p:xfrm>
          <a:off x="322280" y="1835298"/>
          <a:ext cx="3060000" cy="37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6" name="グラフ 35"/>
          <p:cNvGraphicFramePr>
            <a:graphicFrameLocks/>
          </p:cNvGraphicFramePr>
          <p:nvPr>
            <p:extLst>
              <p:ext uri="{D42A27DB-BD31-4B8C-83A1-F6EECF244321}">
                <p14:modId xmlns:p14="http://schemas.microsoft.com/office/powerpoint/2010/main" val="739946158"/>
              </p:ext>
            </p:extLst>
          </p:nvPr>
        </p:nvGraphicFramePr>
        <p:xfrm>
          <a:off x="3398548" y="1835299"/>
          <a:ext cx="3060000" cy="3780000"/>
        </p:xfrm>
        <a:graphic>
          <a:graphicData uri="http://schemas.openxmlformats.org/drawingml/2006/chart">
            <c:chart xmlns:c="http://schemas.openxmlformats.org/drawingml/2006/chart" xmlns:r="http://schemas.openxmlformats.org/officeDocument/2006/relationships" r:id="rId5"/>
          </a:graphicData>
        </a:graphic>
      </p:graphicFrame>
      <p:sp>
        <p:nvSpPr>
          <p:cNvPr id="37" name="正方形/長方形 36"/>
          <p:cNvSpPr/>
          <p:nvPr/>
        </p:nvSpPr>
        <p:spPr>
          <a:xfrm>
            <a:off x="6469285" y="5970209"/>
            <a:ext cx="3014332" cy="246221"/>
          </a:xfrm>
          <a:prstGeom prst="rect">
            <a:avLst/>
          </a:prstGeom>
          <a:noFill/>
        </p:spPr>
        <p:txBody>
          <a:bodyPr wrap="square">
            <a:spAutoFit/>
          </a:bodyPr>
          <a:lstStyle/>
          <a:p>
            <a:r>
              <a:rPr lang="en-US" altLang="zh-TW"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経済産業省　「平成</a:t>
            </a:r>
            <a:r>
              <a:rPr lang="en-US" altLang="zh-TW"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zh-TW"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年工業統計表（産業編</a:t>
            </a:r>
            <a:r>
              <a:rPr lang="en-US" altLang="zh-TW"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4"/>
          <p:cNvSpPr>
            <a:spLocks noChangeArrowheads="1"/>
          </p:cNvSpPr>
          <p:nvPr/>
        </p:nvSpPr>
        <p:spPr bwMode="auto">
          <a:xfrm>
            <a:off x="1190" y="107318"/>
            <a:ext cx="9900001" cy="360000"/>
          </a:xfrm>
          <a:prstGeom prst="rect">
            <a:avLst/>
          </a:prstGeom>
          <a:solidFill>
            <a:schemeClr val="tx2">
              <a:lumMod val="50000"/>
            </a:schemeClr>
          </a:solidFill>
          <a:ln>
            <a:noFill/>
          </a:ln>
          <a:extLst/>
        </p:spPr>
        <p:txBody>
          <a:bodyPr lIns="68415" tIns="0" rIns="68415" bIns="0" anchor="ctr"/>
          <a:lstStyle/>
          <a:p>
            <a:pPr algn="ct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ものづくり企業関連のデータ（</a:t>
            </a:r>
            <a:r>
              <a:rPr lang="en-US" altLang="ja-JP"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662587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p:cNvSpPr txBox="1"/>
          <p:nvPr/>
        </p:nvSpPr>
        <p:spPr>
          <a:xfrm>
            <a:off x="1400175" y="744959"/>
            <a:ext cx="6848475" cy="307777"/>
          </a:xfrm>
          <a:prstGeom prst="rect">
            <a:avLst/>
          </a:prstGeom>
          <a:noFill/>
        </p:spPr>
        <p:txBody>
          <a:bodyPr wrap="square" rtlCol="0">
            <a:spAutoFit/>
          </a:bodyPr>
          <a:lstStyle/>
          <a:p>
            <a:pPr algn="ct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中小企業の経営改善策に関する調査（</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H25.10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商工中金）</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1390650" y="999223"/>
            <a:ext cx="6886575" cy="292388"/>
          </a:xfrm>
          <a:prstGeom prst="rect">
            <a:avLst/>
          </a:prstGeom>
          <a:solidFill>
            <a:schemeClr val="bg1"/>
          </a:solidFill>
        </p:spPr>
        <p:txBody>
          <a:bodyPr vert="horz" wrap="square" rtlCol="0">
            <a:spAutoFit/>
          </a:bodyPr>
          <a:lstStyle/>
          <a:p>
            <a:pPr algn="ct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将来の経営戦略イメージ（製造業･非製造業、上位項目）</a:t>
            </a:r>
          </a:p>
        </p:txBody>
      </p:sp>
      <p:sp>
        <p:nvSpPr>
          <p:cNvPr id="18" name="テキスト ボックス 17"/>
          <p:cNvSpPr txBox="1"/>
          <p:nvPr/>
        </p:nvSpPr>
        <p:spPr>
          <a:xfrm>
            <a:off x="3426470" y="1831637"/>
            <a:ext cx="4274921" cy="223138"/>
          </a:xfrm>
          <a:prstGeom prst="rect">
            <a:avLst/>
          </a:prstGeom>
          <a:solidFill>
            <a:schemeClr val="bg1"/>
          </a:solidFill>
        </p:spPr>
        <p:txBody>
          <a:bodyPr vert="horz" wrap="square" rtlCol="0">
            <a:spAutoFit/>
          </a:bodyPr>
          <a:lstStyle/>
          <a:p>
            <a:r>
              <a:rPr lang="en-US" altLang="ja-JP" sz="850" dirty="0">
                <a:latin typeface="Meiryo UI" panose="020B0604030504040204" pitchFamily="50" charset="-128"/>
                <a:ea typeface="Meiryo UI" panose="020B0604030504040204" pitchFamily="50" charset="-128"/>
                <a:cs typeface="Meiryo UI" panose="020B0604030504040204" pitchFamily="50" charset="-128"/>
              </a:rPr>
              <a:t>(</a:t>
            </a:r>
            <a:r>
              <a:rPr lang="en-US" altLang="ja-JP" sz="85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850" dirty="0" smtClean="0">
                <a:latin typeface="Meiryo UI" panose="020B0604030504040204" pitchFamily="50" charset="-128"/>
                <a:ea typeface="Meiryo UI" panose="020B0604030504040204" pitchFamily="50" charset="-128"/>
                <a:cs typeface="Meiryo UI" panose="020B0604030504040204" pitchFamily="50" charset="-128"/>
              </a:rPr>
              <a:t>つ以内選択、サンプル数：製造業＝</a:t>
            </a:r>
            <a:r>
              <a:rPr lang="en-US" altLang="ja-JP" sz="850" dirty="0" smtClean="0">
                <a:latin typeface="Meiryo UI" panose="020B0604030504040204" pitchFamily="50" charset="-128"/>
                <a:ea typeface="Meiryo UI" panose="020B0604030504040204" pitchFamily="50" charset="-128"/>
                <a:cs typeface="Meiryo UI" panose="020B0604030504040204" pitchFamily="50" charset="-128"/>
              </a:rPr>
              <a:t>1,491</a:t>
            </a:r>
            <a:r>
              <a:rPr lang="ja-JP" altLang="en-US" sz="85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50" dirty="0" smtClean="0">
                <a:latin typeface="Meiryo UI" panose="020B0604030504040204" pitchFamily="50" charset="-128"/>
                <a:ea typeface="Meiryo UI" panose="020B0604030504040204" pitchFamily="50" charset="-128"/>
                <a:cs typeface="Meiryo UI" panose="020B0604030504040204" pitchFamily="50" charset="-128"/>
              </a:rPr>
              <a:t>非製造業＝</a:t>
            </a:r>
            <a:r>
              <a:rPr lang="en-US" altLang="ja-JP" sz="850" dirty="0" smtClean="0">
                <a:latin typeface="Meiryo UI" panose="020B0604030504040204" pitchFamily="50" charset="-128"/>
                <a:ea typeface="Meiryo UI" panose="020B0604030504040204" pitchFamily="50" charset="-128"/>
                <a:cs typeface="Meiryo UI" panose="020B0604030504040204" pitchFamily="50" charset="-128"/>
              </a:rPr>
              <a:t>2,792</a:t>
            </a:r>
            <a:r>
              <a:rPr lang="ja-JP" altLang="en-US" sz="85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33"/>
          <p:cNvSpPr/>
          <p:nvPr/>
        </p:nvSpPr>
        <p:spPr>
          <a:xfrm>
            <a:off x="2728687" y="4505325"/>
            <a:ext cx="508000" cy="1677808"/>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105004" y="4574680"/>
            <a:ext cx="5401479" cy="1878656"/>
          </a:xfrm>
          <a:prstGeom prst="rect">
            <a:avLst/>
          </a:prstGeom>
          <a:noFill/>
        </p:spPr>
        <p:txBody>
          <a:bodyPr vert="eaVert" wrap="squar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新製品を開発し、海外市場</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に</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展開する</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国内</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需要のうち、異業種の成長市場に進出</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ニッチ</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（隙間）市場に進出</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国内需要の回復を待つ</a:t>
            </a:r>
          </a:p>
          <a:p>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マーケティング手法を見直し、国内市場を開拓する</a:t>
            </a:r>
          </a:p>
          <a:p>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事業の効率性を高め、価格</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優位性</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を強化する</a:t>
            </a:r>
          </a:p>
          <a:p>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高付加価値需要への対応</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を</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強化</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する</a:t>
            </a:r>
          </a:p>
          <a:p>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新製品</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を開発し、国内</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市場</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開拓</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現状</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の売上水準を前提に利益率を強化</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する</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1" name="グラフ 40"/>
          <p:cNvGraphicFramePr>
            <a:graphicFrameLocks/>
          </p:cNvGraphicFramePr>
          <p:nvPr>
            <p:extLst>
              <p:ext uri="{D42A27DB-BD31-4B8C-83A1-F6EECF244321}">
                <p14:modId xmlns:p14="http://schemas.microsoft.com/office/powerpoint/2010/main" val="2162703768"/>
              </p:ext>
            </p:extLst>
          </p:nvPr>
        </p:nvGraphicFramePr>
        <p:xfrm>
          <a:off x="1700180" y="1369972"/>
          <a:ext cx="6015241" cy="3268452"/>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1660184" y="1223174"/>
            <a:ext cx="672089" cy="261610"/>
          </a:xfrm>
          <a:prstGeom prst="rect">
            <a:avLst/>
          </a:prstGeom>
          <a:noFill/>
        </p:spPr>
        <p:txBody>
          <a:bodyPr vert="horz" wrap="square" rtlCol="0">
            <a:spAutoFit/>
          </a:bodyPr>
          <a:lstStyle/>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Rectangle 4"/>
          <p:cNvSpPr>
            <a:spLocks noChangeArrowheads="1"/>
          </p:cNvSpPr>
          <p:nvPr/>
        </p:nvSpPr>
        <p:spPr bwMode="auto">
          <a:xfrm>
            <a:off x="4726" y="181573"/>
            <a:ext cx="9900001" cy="360000"/>
          </a:xfrm>
          <a:prstGeom prst="rect">
            <a:avLst/>
          </a:prstGeom>
          <a:solidFill>
            <a:schemeClr val="tx2">
              <a:lumMod val="50000"/>
            </a:schemeClr>
          </a:solidFill>
          <a:ln>
            <a:noFill/>
          </a:ln>
          <a:extLst/>
        </p:spPr>
        <p:txBody>
          <a:bodyPr lIns="68415" tIns="0" rIns="68415" bIns="0" anchor="ctr"/>
          <a:lstStyle/>
          <a:p>
            <a:pPr algn="ctr">
              <a:defRPr/>
            </a:pPr>
            <a:r>
              <a:rPr kumimoji="0" lang="ja-JP" altLang="en-US" sz="16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大阪のものづくり企業関連のデータ（</a:t>
            </a:r>
            <a:r>
              <a:rPr kumimoji="0" lang="ja-JP" altLang="en-US" sz="16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３</a:t>
            </a:r>
            <a:r>
              <a:rPr kumimoji="0" lang="ja-JP" altLang="en-US" sz="16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2" name="角丸四角形 21"/>
          <p:cNvSpPr/>
          <p:nvPr/>
        </p:nvSpPr>
        <p:spPr>
          <a:xfrm>
            <a:off x="3381855" y="4505325"/>
            <a:ext cx="498885" cy="1677808"/>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6209539" y="1616193"/>
            <a:ext cx="933293" cy="215444"/>
          </a:xfrm>
          <a:prstGeom prst="rect">
            <a:avLst/>
          </a:prstGeom>
          <a:solidFill>
            <a:schemeClr val="bg1"/>
          </a:solidFill>
        </p:spPr>
        <p:txBody>
          <a:bodyPr vert="horz" wrap="square" lIns="36000" tIns="0" rIns="0" bIns="0"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非製造業</a:t>
            </a:r>
          </a:p>
        </p:txBody>
      </p:sp>
      <p:sp>
        <p:nvSpPr>
          <p:cNvPr id="15" name="角丸四角形 14"/>
          <p:cNvSpPr/>
          <p:nvPr/>
        </p:nvSpPr>
        <p:spPr>
          <a:xfrm>
            <a:off x="1205343" y="702295"/>
            <a:ext cx="7200800" cy="5904655"/>
          </a:xfrm>
          <a:prstGeom prst="roundRect">
            <a:avLst>
              <a:gd name="adj" fmla="val 2911"/>
            </a:avLst>
          </a:prstGeom>
          <a:solidFill>
            <a:schemeClr val="bg1">
              <a:alpha val="0"/>
            </a:schemeClr>
          </a:solidFill>
          <a:ln w="158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444509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1596579" y="692703"/>
            <a:ext cx="6560458" cy="5760639"/>
            <a:chOff x="1881373" y="692702"/>
            <a:chExt cx="4713120" cy="5760639"/>
          </a:xfrm>
        </p:grpSpPr>
        <p:sp>
          <p:nvSpPr>
            <p:cNvPr id="42" name="角丸四角形 41"/>
            <p:cNvSpPr/>
            <p:nvPr/>
          </p:nvSpPr>
          <p:spPr>
            <a:xfrm>
              <a:off x="1881373" y="692702"/>
              <a:ext cx="4713120" cy="5760639"/>
            </a:xfrm>
            <a:prstGeom prst="roundRect">
              <a:avLst>
                <a:gd name="adj" fmla="val 2911"/>
              </a:avLst>
            </a:prstGeom>
            <a:solidFill>
              <a:schemeClr val="bg1"/>
            </a:solidFill>
            <a:ln w="158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全国</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輸出</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実施企業と輸出非実施企業の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生産性</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海外展開を行う中小企業は生産性が高い。</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6107516" y="1787899"/>
              <a:ext cx="368886" cy="1009771"/>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1" name="正方形/長方形 50"/>
            <p:cNvSpPr/>
            <p:nvPr/>
          </p:nvSpPr>
          <p:spPr>
            <a:xfrm>
              <a:off x="3412378" y="6021700"/>
              <a:ext cx="3064024" cy="263159"/>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gn="r">
                <a:lnSpc>
                  <a:spcPts val="1200"/>
                </a:lnSpc>
              </a:pP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年版中小企業白書</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概要）</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200"/>
                </a:lnSpc>
              </a:pP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3" name="グラフ 52"/>
            <p:cNvGraphicFramePr>
              <a:graphicFrameLocks/>
            </p:cNvGraphicFramePr>
            <p:nvPr>
              <p:extLst>
                <p:ext uri="{D42A27DB-BD31-4B8C-83A1-F6EECF244321}">
                  <p14:modId xmlns:p14="http://schemas.microsoft.com/office/powerpoint/2010/main" val="436545651"/>
                </p:ext>
              </p:extLst>
            </p:nvPr>
          </p:nvGraphicFramePr>
          <p:xfrm>
            <a:off x="2024197" y="2152786"/>
            <a:ext cx="4437509" cy="3469899"/>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p:cNvSpPr txBox="1"/>
            <p:nvPr/>
          </p:nvSpPr>
          <p:spPr>
            <a:xfrm>
              <a:off x="2136985" y="2302309"/>
              <a:ext cx="1045198" cy="200055"/>
            </a:xfrm>
            <a:prstGeom prst="rect">
              <a:avLst/>
            </a:prstGeom>
            <a:noFill/>
          </p:spPr>
          <p:txBody>
            <a:bodyPr vert="horz" wrap="square" rtlCol="0">
              <a:spAutoFit/>
            </a:bodyPr>
            <a:lstStyle/>
            <a:p>
              <a:r>
                <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2001</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100)</a:t>
              </a:r>
              <a:endPar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6185525" y="5522750"/>
              <a:ext cx="354665" cy="200055"/>
            </a:xfrm>
            <a:prstGeom prst="rect">
              <a:avLst/>
            </a:prstGeom>
            <a:noFill/>
          </p:spPr>
          <p:txBody>
            <a:bodyPr vert="horz" wrap="square" rtlCol="0">
              <a:spAutoFit/>
            </a:bodyPr>
            <a:lstStyle/>
            <a:p>
              <a:r>
                <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2065178" y="2030650"/>
              <a:ext cx="2931191" cy="246221"/>
            </a:xfrm>
            <a:prstGeom prst="rect">
              <a:avLst/>
            </a:prstGeom>
            <a:noFill/>
          </p:spPr>
          <p:txBody>
            <a:bodyPr vert="horz" wrap="square" rtlCol="0">
              <a:spAutoFit/>
            </a:bodyPr>
            <a:lstStyle/>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（中小製造業）</a:t>
              </a:r>
            </a:p>
          </p:txBody>
        </p:sp>
      </p:grpSp>
      <p:sp>
        <p:nvSpPr>
          <p:cNvPr id="17" name="Rectangle 4"/>
          <p:cNvSpPr>
            <a:spLocks noChangeArrowheads="1"/>
          </p:cNvSpPr>
          <p:nvPr/>
        </p:nvSpPr>
        <p:spPr bwMode="auto">
          <a:xfrm>
            <a:off x="1191" y="107318"/>
            <a:ext cx="9906000" cy="360000"/>
          </a:xfrm>
          <a:prstGeom prst="rect">
            <a:avLst/>
          </a:prstGeom>
          <a:solidFill>
            <a:schemeClr val="tx2">
              <a:lumMod val="50000"/>
            </a:schemeClr>
          </a:solidFill>
          <a:ln>
            <a:noFill/>
          </a:ln>
          <a:extLst/>
        </p:spPr>
        <p:txBody>
          <a:bodyPr lIns="68415" tIns="0" rIns="68415" bIns="0" anchor="ctr"/>
          <a:lstStyle/>
          <a:p>
            <a:pPr algn="ct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ものづくり企業関連のデータ（</a:t>
            </a:r>
            <a:r>
              <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26</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04254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277889" y="465552"/>
            <a:ext cx="7203503" cy="6120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6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序　章</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500"/>
              </a:lnSpc>
            </a:pP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lnSpc>
                <a:spcPts val="26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はじめに　</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１</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500"/>
              </a:lnSpc>
            </a:pP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lnSpc>
                <a:spcPts val="26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これまでの経緯</a:t>
            </a:r>
            <a:r>
              <a:rPr lang="ja-JP" altLang="en-US" sz="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２</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500"/>
              </a:lnSpc>
            </a:pP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lnSpc>
                <a:spcPts val="26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公設</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試とは何</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 ・・・・・</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４</a:t>
            </a:r>
            <a:endParaRPr lang="en-US" altLang="ja-JP" sz="1600" b="1" dirty="0" smtClean="0">
              <a:solidFill>
                <a:schemeClr val="tx1"/>
              </a:solidFill>
              <a:latin typeface="Meiryo UI" pitchFamily="50" charset="-128"/>
              <a:ea typeface="Meiryo UI" pitchFamily="50" charset="-128"/>
              <a:cs typeface="Meiryo UI" pitchFamily="50" charset="-128"/>
            </a:endParaRPr>
          </a:p>
          <a:p>
            <a:pPr>
              <a:lnSpc>
                <a:spcPts val="500"/>
              </a:lnSpc>
            </a:pPr>
            <a:endParaRPr lang="en-US" altLang="ja-JP" sz="1600" b="1" dirty="0">
              <a:solidFill>
                <a:schemeClr val="tx1"/>
              </a:solidFill>
              <a:latin typeface="Meiryo UI" pitchFamily="50" charset="-128"/>
              <a:ea typeface="Meiryo UI" pitchFamily="50" charset="-128"/>
              <a:cs typeface="Meiryo UI" pitchFamily="50" charset="-128"/>
            </a:endParaRPr>
          </a:p>
          <a:p>
            <a:pPr algn="dist">
              <a:lnSpc>
                <a:spcPts val="2600"/>
              </a:lnSpc>
            </a:pPr>
            <a:r>
              <a:rPr lang="ja-JP" altLang="en-US" sz="1600" b="1" dirty="0" smtClean="0">
                <a:solidFill>
                  <a:schemeClr val="tx1"/>
                </a:solidFill>
                <a:latin typeface="Meiryo UI" pitchFamily="50" charset="-128"/>
                <a:ea typeface="Meiryo UI" pitchFamily="50" charset="-128"/>
                <a:cs typeface="Meiryo UI" pitchFamily="50" charset="-128"/>
              </a:rPr>
              <a:t>　　　「スーパー</a:t>
            </a:r>
            <a:r>
              <a:rPr lang="ja-JP" altLang="en-US" sz="1600" b="1" dirty="0">
                <a:solidFill>
                  <a:schemeClr val="tx1"/>
                </a:solidFill>
                <a:latin typeface="Meiryo UI" pitchFamily="50" charset="-128"/>
                <a:ea typeface="Meiryo UI" pitchFamily="50" charset="-128"/>
                <a:cs typeface="Meiryo UI" pitchFamily="50" charset="-128"/>
              </a:rPr>
              <a:t>公設</a:t>
            </a:r>
            <a:r>
              <a:rPr lang="ja-JP" altLang="en-US" sz="1600" b="1" dirty="0" smtClean="0">
                <a:solidFill>
                  <a:schemeClr val="tx1"/>
                </a:solidFill>
                <a:latin typeface="Meiryo UI" pitchFamily="50" charset="-128"/>
                <a:ea typeface="Meiryo UI" pitchFamily="50" charset="-128"/>
                <a:cs typeface="Meiryo UI" pitchFamily="50" charset="-128"/>
              </a:rPr>
              <a:t>試」へ</a:t>
            </a:r>
            <a:r>
              <a:rPr lang="ja-JP" altLang="en-US" sz="1600" b="1" dirty="0">
                <a:solidFill>
                  <a:schemeClr val="tx1"/>
                </a:solidFill>
                <a:latin typeface="Meiryo UI" pitchFamily="50" charset="-128"/>
                <a:ea typeface="Meiryo UI" pitchFamily="50" charset="-128"/>
                <a:cs typeface="Meiryo UI" pitchFamily="50" charset="-128"/>
              </a:rPr>
              <a:t>の</a:t>
            </a:r>
            <a:r>
              <a:rPr lang="ja-JP" altLang="en-US" sz="1600" b="1" dirty="0" smtClean="0">
                <a:solidFill>
                  <a:schemeClr val="tx1"/>
                </a:solidFill>
                <a:latin typeface="Meiryo UI" pitchFamily="50" charset="-128"/>
                <a:ea typeface="Meiryo UI" pitchFamily="50" charset="-128"/>
                <a:cs typeface="Meiryo UI" pitchFamily="50" charset="-128"/>
              </a:rPr>
              <a:t>進化</a:t>
            </a:r>
            <a:r>
              <a:rPr lang="ja-JP" altLang="en-US" sz="1200" b="1" dirty="0" smtClean="0">
                <a:solidFill>
                  <a:schemeClr val="tx1"/>
                </a:solidFill>
                <a:latin typeface="Meiryo UI" pitchFamily="50" charset="-128"/>
                <a:ea typeface="Meiryo UI" pitchFamily="50" charset="-128"/>
                <a:cs typeface="Meiryo UI" pitchFamily="50" charset="-128"/>
              </a:rPr>
              <a:t> </a:t>
            </a:r>
            <a:r>
              <a:rPr lang="ja-JP" altLang="en-US" sz="1600" b="1" dirty="0" smtClean="0">
                <a:solidFill>
                  <a:schemeClr val="tx1"/>
                </a:solidFill>
                <a:latin typeface="Meiryo UI" pitchFamily="50" charset="-128"/>
                <a:ea typeface="Meiryo UI" pitchFamily="50" charset="-128"/>
                <a:cs typeface="Meiryo UI"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itchFamily="50" charset="-128"/>
                <a:ea typeface="Meiryo UI" pitchFamily="50" charset="-128"/>
                <a:cs typeface="Meiryo UI" pitchFamily="50" charset="-128"/>
              </a:rPr>
              <a:t>・・・・・・・・・・・・・・・・・・・・・・・・・・・・・・・・・ ７</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500"/>
              </a:lnSpc>
            </a:pPr>
            <a:endParaRPr lang="en-US" altLang="ja-JP" sz="1600" b="1" dirty="0">
              <a:solidFill>
                <a:schemeClr val="tx1"/>
              </a:solidFill>
              <a:latin typeface="Meiryo UI" pitchFamily="50" charset="-128"/>
              <a:ea typeface="Meiryo UI" pitchFamily="50" charset="-128"/>
              <a:cs typeface="Meiryo UI" pitchFamily="50" charset="-128"/>
            </a:endParaRPr>
          </a:p>
          <a:p>
            <a:pPr algn="dist">
              <a:lnSpc>
                <a:spcPts val="26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第１章</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府市の公設試の現状と</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８</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第２章</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大阪の産業が直面</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する課題</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と飛躍の</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方向性 </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p>
          <a:p>
            <a:pPr>
              <a:lnSpc>
                <a:spcPts val="1000"/>
              </a:lnSpc>
            </a:pP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lnSpc>
                <a:spcPts val="26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第３章</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両研究所の統合によってできる</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 ・</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p>
          <a:p>
            <a:pPr>
              <a:lnSpc>
                <a:spcPts val="1000"/>
              </a:lnSpc>
            </a:pP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lnSpc>
                <a:spcPts val="26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第４章</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「スーパー</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公設</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試」と</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してできる</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 ・・・</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a:t>
            </a:r>
          </a:p>
          <a:p>
            <a:pPr>
              <a:lnSpc>
                <a:spcPts val="1000"/>
              </a:lnSpc>
            </a:pP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lnSpc>
                <a:spcPts val="26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第５章</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「スーパー公設試」の運営と経営 ・・</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55</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参考資料</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500"/>
              </a:lnSpc>
            </a:pP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lnSpc>
                <a:spcPts val="2600"/>
              </a:lnSpc>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産技研・市工研の概要 ････････････････････････・・・・・・・・・・・・・・・・・・・・・・・・・・・ </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64</a:t>
            </a:r>
          </a:p>
          <a:p>
            <a:pPr algn="dist">
              <a:lnSpc>
                <a:spcPts val="2600"/>
              </a:lnSpc>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大阪の成長戦略（抜粋） ･･････････････････････・・・・・・・・・・・・・・・・・・・・・・・・・・ </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a:t>
            </a:r>
          </a:p>
          <a:p>
            <a:pPr algn="dist">
              <a:lnSpc>
                <a:spcPts val="2600"/>
              </a:lnSpc>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法人統合に関する計画（案）･･･････････････････・・・・・・・・・・・・・・・・・・・・・・・・・・ </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69</a:t>
            </a:r>
          </a:p>
          <a:p>
            <a:pPr algn="dist">
              <a:lnSpc>
                <a:spcPts val="2600"/>
              </a:lnSpc>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企業ヒアリングなど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88</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62621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27"/>
          <p:cNvSpPr/>
          <p:nvPr/>
        </p:nvSpPr>
        <p:spPr>
          <a:xfrm>
            <a:off x="344488" y="715450"/>
            <a:ext cx="9073008" cy="5660204"/>
          </a:xfrm>
          <a:prstGeom prst="roundRect">
            <a:avLst>
              <a:gd name="adj" fmla="val 2911"/>
            </a:avLst>
          </a:prstGeom>
          <a:solidFill>
            <a:schemeClr val="bg1"/>
          </a:solidFill>
          <a:ln w="158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産技研</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電波暗室の利用実績</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右肩</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上がりの電磁波試験</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ニーズ</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（電子・電気製品等の電磁波に関する規格への対応）</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 name="グループ化 12"/>
          <p:cNvGrpSpPr/>
          <p:nvPr/>
        </p:nvGrpSpPr>
        <p:grpSpPr>
          <a:xfrm>
            <a:off x="776536" y="584645"/>
            <a:ext cx="10297144" cy="5940703"/>
            <a:chOff x="756738" y="1947389"/>
            <a:chExt cx="5779383" cy="2155984"/>
          </a:xfrm>
        </p:grpSpPr>
        <p:graphicFrame>
          <p:nvGraphicFramePr>
            <p:cNvPr id="17" name="グラフ 16"/>
            <p:cNvGraphicFramePr/>
            <p:nvPr>
              <p:extLst>
                <p:ext uri="{D42A27DB-BD31-4B8C-83A1-F6EECF244321}">
                  <p14:modId xmlns:p14="http://schemas.microsoft.com/office/powerpoint/2010/main" val="2165474241"/>
                </p:ext>
              </p:extLst>
            </p:nvPr>
          </p:nvGraphicFramePr>
          <p:xfrm>
            <a:off x="756738" y="2408598"/>
            <a:ext cx="4123080" cy="1694775"/>
          </p:xfrm>
          <a:graphic>
            <a:graphicData uri="http://schemas.openxmlformats.org/drawingml/2006/chart">
              <c:chart xmlns:c="http://schemas.openxmlformats.org/drawingml/2006/chart" xmlns:r="http://schemas.openxmlformats.org/officeDocument/2006/relationships" r:id="rId2"/>
            </a:graphicData>
          </a:graphic>
        </p:graphicFrame>
        <p:sp>
          <p:nvSpPr>
            <p:cNvPr id="18" name="正方形/長方形 17"/>
            <p:cNvSpPr/>
            <p:nvPr/>
          </p:nvSpPr>
          <p:spPr>
            <a:xfrm>
              <a:off x="2907921" y="1947389"/>
              <a:ext cx="3628200" cy="94943"/>
            </a:xfrm>
            <a:prstGeom prst="rect">
              <a:avLst/>
            </a:prstGeom>
          </p:spPr>
          <p:txBody>
            <a:bodyPr wrap="square">
              <a:spAutoFit/>
            </a:bodyPr>
            <a:lstStyle/>
            <a:p>
              <a:pPr lvl="0" defTabSz="1280160">
                <a:defRPr/>
              </a:pPr>
              <a:endParaRPr lang="en-US" altLang="ja-JP" sz="11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右矢印 8"/>
            <p:cNvSpPr/>
            <p:nvPr/>
          </p:nvSpPr>
          <p:spPr>
            <a:xfrm rot="20572162">
              <a:off x="1444503" y="2730812"/>
              <a:ext cx="3018334" cy="262292"/>
            </a:xfrm>
            <a:prstGeom prst="rightArrow">
              <a:avLst>
                <a:gd name="adj1" fmla="val 50000"/>
                <a:gd name="adj2" fmla="val 66535"/>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Rectangle 4"/>
          <p:cNvSpPr>
            <a:spLocks noChangeArrowheads="1"/>
          </p:cNvSpPr>
          <p:nvPr/>
        </p:nvSpPr>
        <p:spPr bwMode="auto">
          <a:xfrm>
            <a:off x="1191" y="107318"/>
            <a:ext cx="9906000" cy="360000"/>
          </a:xfrm>
          <a:prstGeom prst="rect">
            <a:avLst/>
          </a:prstGeom>
          <a:solidFill>
            <a:schemeClr val="tx2">
              <a:lumMod val="50000"/>
            </a:schemeClr>
          </a:solidFill>
          <a:ln>
            <a:noFill/>
          </a:ln>
          <a:extLst/>
        </p:spPr>
        <p:txBody>
          <a:bodyPr lIns="68415" tIns="0" rIns="68415" bIns="0" anchor="ctr"/>
          <a:lstStyle/>
          <a:p>
            <a:pPr algn="ct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ものづくり企業関連のデータ（５）</a:t>
            </a:r>
            <a:endPar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27</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434451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200472" y="5219703"/>
            <a:ext cx="9710238" cy="1685925"/>
          </a:xfrm>
          <a:prstGeom prst="roundRect">
            <a:avLst>
              <a:gd name="adj" fmla="val 0"/>
            </a:avLst>
          </a:prstGeom>
          <a:solidFill>
            <a:schemeClr val="bg1"/>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nSpc>
                <a:spcPts val="1200"/>
              </a:lnSpc>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企業ヒアリング（</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・実施先</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大阪商工会議所 中堅・中小企業委員会所属企業３社　   </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 両研究所利用業界団体４団体（（一社）西日本プラスチック製品工業協会、日本石鹸洗剤工業組合、</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大阪府鍍金工業組合</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（一社）大阪金属プレス工業会</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③ 両研究所関連団体４団体６社（（一社）大阪府技術協会、生産技術研究会</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（一社）大阪工研協会、ファインケミカルズ研究会） </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④ 公設試に知見を有する学識経験者</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pPr>
              <a:lnSpc>
                <a:spcPts val="12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⑤ 府内地方銀行産学官連携部門　</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⑥ 府内産業支援機関　</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⑦ 大阪商工会議所 ⑧利用企業アンケート　など</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Rectangle 4"/>
          <p:cNvSpPr>
            <a:spLocks noChangeArrowheads="1"/>
          </p:cNvSpPr>
          <p:nvPr/>
        </p:nvSpPr>
        <p:spPr bwMode="auto">
          <a:xfrm>
            <a:off x="16026" y="260648"/>
            <a:ext cx="9906000" cy="360000"/>
          </a:xfrm>
          <a:prstGeom prst="rect">
            <a:avLst/>
          </a:prstGeom>
          <a:solidFill>
            <a:schemeClr val="tx2">
              <a:lumMod val="50000"/>
            </a:schemeClr>
          </a:solidFill>
          <a:ln>
            <a:noFill/>
          </a:ln>
          <a:extLst/>
        </p:spPr>
        <p:txBody>
          <a:bodyPr lIns="68415" tIns="0" rIns="68415" bIns="0" anchor="ctr"/>
          <a:lstStyle/>
          <a:p>
            <a:pPr algn="ctr">
              <a:defRPr/>
            </a:pPr>
            <a:r>
              <a:rPr kumimoji="0" lang="ja-JP" altLang="en-US" sz="1600" b="1" kern="0"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企業の声（ヒアリングから）①</a:t>
            </a:r>
          </a:p>
        </p:txBody>
      </p:sp>
      <p:sp>
        <p:nvSpPr>
          <p:cNvPr id="3" name="テキスト ボックス 2"/>
          <p:cNvSpPr txBox="1"/>
          <p:nvPr/>
        </p:nvSpPr>
        <p:spPr>
          <a:xfrm>
            <a:off x="272480" y="764704"/>
            <a:ext cx="4213013" cy="307777"/>
          </a:xfrm>
          <a:prstGeom prst="rect">
            <a:avLst/>
          </a:prstGeom>
          <a:noFill/>
        </p:spPr>
        <p:txBody>
          <a:bodyPr wrap="non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これまで両研究所が実施してきた取組は評価されている。</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 name="グループ化 4"/>
          <p:cNvGrpSpPr/>
          <p:nvPr/>
        </p:nvGrpSpPr>
        <p:grpSpPr>
          <a:xfrm>
            <a:off x="416496" y="1340768"/>
            <a:ext cx="3240360" cy="326827"/>
            <a:chOff x="5901406" y="1974825"/>
            <a:chExt cx="2991102" cy="326827"/>
          </a:xfrm>
        </p:grpSpPr>
        <p:sp>
          <p:nvSpPr>
            <p:cNvPr id="6" name="テキスト ボックス 5"/>
            <p:cNvSpPr txBox="1"/>
            <p:nvPr/>
          </p:nvSpPr>
          <p:spPr>
            <a:xfrm>
              <a:off x="6351575" y="1993875"/>
              <a:ext cx="2540933" cy="307777"/>
            </a:xfrm>
            <a:prstGeom prst="rect">
              <a:avLst/>
            </a:prstGeom>
            <a:noFill/>
          </p:spPr>
          <p:txBody>
            <a:bodyPr wrap="non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両研究所がこれまで実施してきたこと</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5901406" y="1974825"/>
              <a:ext cx="372764" cy="299762"/>
            </a:xfrm>
            <a:prstGeom prst="rect">
              <a:avLst/>
            </a:prstGeom>
            <a:noFill/>
            <a:ln>
              <a:solidFill>
                <a:schemeClr val="tx1"/>
              </a:solidFill>
            </a:ln>
          </p:spPr>
          <p:txBody>
            <a:bodyPr vert="eaVert" wrap="none" rtlCol="0">
              <a:spAutoFit/>
            </a:bodyPr>
            <a:lstStyle/>
            <a:p>
              <a:r>
                <a:rPr lang="en-US" altLang="ja-JP" sz="1400" b="1" dirty="0" smtClean="0">
                  <a:solidFill>
                    <a:prstClr val="black"/>
                  </a:solidFill>
                </a:rPr>
                <a:t>1</a:t>
              </a:r>
              <a:endParaRPr lang="ja-JP" altLang="en-US" sz="1400" b="1" dirty="0">
                <a:solidFill>
                  <a:prstClr val="black"/>
                </a:solidFill>
              </a:endParaRPr>
            </a:p>
          </p:txBody>
        </p:sp>
      </p:grpSp>
      <p:graphicFrame>
        <p:nvGraphicFramePr>
          <p:cNvPr id="8" name="表 7"/>
          <p:cNvGraphicFramePr>
            <a:graphicFrameLocks noGrp="1"/>
          </p:cNvGraphicFramePr>
          <p:nvPr>
            <p:extLst>
              <p:ext uri="{D42A27DB-BD31-4B8C-83A1-F6EECF244321}">
                <p14:modId xmlns:p14="http://schemas.microsoft.com/office/powerpoint/2010/main" val="353060771"/>
              </p:ext>
            </p:extLst>
          </p:nvPr>
        </p:nvGraphicFramePr>
        <p:xfrm>
          <a:off x="808336" y="1772815"/>
          <a:ext cx="8289329" cy="3246860"/>
        </p:xfrm>
        <a:graphic>
          <a:graphicData uri="http://schemas.openxmlformats.org/drawingml/2006/table">
            <a:tbl>
              <a:tblPr firstRow="1" bandRow="1">
                <a:tableStyleId>{BC89EF96-8CEA-46FF-86C4-4CE0E7609802}</a:tableStyleId>
              </a:tblPr>
              <a:tblGrid>
                <a:gridCol w="648072"/>
                <a:gridCol w="1880617"/>
                <a:gridCol w="5760640"/>
              </a:tblGrid>
              <a:tr h="506007">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1-F</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人 材 育 成</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人材その他リソースが不足しており、新たな研究ニーズになかなか手を出せ</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ないため、利用し助けてもらってる。（</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1-D</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研究所との共同研究実績のある会員企業が複数存在。さらに実用化に</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至った例もある。</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技術で困ったとき、受託研究や優れた機器があることは頼りになる。</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1-B</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鋳物の新たな造型方法の開発でサポートしてもらった。また、証明を発行</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してくれるのはありがたい。民間の試験機関データよりも信頼性が高い。</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作業工程を実際に診てくれ、長年の課題が解決した。（</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txBody>
                  <a:tcPr marL="99060" marR="9906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549000">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1-E</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自 主 研 究</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9000">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1-D</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受 託 研 究</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3621">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1-C</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機 器 貸 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0850">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1-B</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依 頼 試 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8382">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1-A</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技 術 相 談</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vMerge="1">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sp>
        <p:nvSpPr>
          <p:cNvPr id="9" name="テキスト ボックス 8"/>
          <p:cNvSpPr txBox="1"/>
          <p:nvPr/>
        </p:nvSpPr>
        <p:spPr>
          <a:xfrm>
            <a:off x="1002084" y="5022254"/>
            <a:ext cx="2503116" cy="230832"/>
          </a:xfrm>
          <a:prstGeom prst="rect">
            <a:avLst/>
          </a:prstGeom>
          <a:noFill/>
        </p:spPr>
        <p:txBody>
          <a:bodyPr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（項目は</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P7</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「ｽｰﾊﾟｰ公設試への進化」より再掲）</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28</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860876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2480" y="836712"/>
            <a:ext cx="7316426" cy="307777"/>
          </a:xfrm>
          <a:prstGeom prst="rect">
            <a:avLst/>
          </a:prstGeom>
          <a:noFill/>
        </p:spPr>
        <p:txBody>
          <a:bodyPr wrap="non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これまで両研究所が実施してきた取組は評価されているが、ニーズに応えきれていないところがある。</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Rectangle 4"/>
          <p:cNvSpPr>
            <a:spLocks noChangeArrowheads="1"/>
          </p:cNvSpPr>
          <p:nvPr/>
        </p:nvSpPr>
        <p:spPr bwMode="auto">
          <a:xfrm>
            <a:off x="16026" y="260648"/>
            <a:ext cx="9906000" cy="360000"/>
          </a:xfrm>
          <a:prstGeom prst="rect">
            <a:avLst/>
          </a:prstGeom>
          <a:solidFill>
            <a:schemeClr val="tx2">
              <a:lumMod val="50000"/>
            </a:schemeClr>
          </a:solidFill>
          <a:ln>
            <a:noFill/>
          </a:ln>
          <a:extLst/>
        </p:spPr>
        <p:txBody>
          <a:bodyPr lIns="68415" tIns="0" rIns="68415" bIns="0" anchor="ctr"/>
          <a:lstStyle/>
          <a:p>
            <a:pPr algn="ctr">
              <a:defRPr/>
            </a:pPr>
            <a:r>
              <a:rPr kumimoji="0" lang="ja-JP" altLang="en-US" sz="1600" b="1" kern="0" dirty="0" smtClean="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企業の声（ヒアリングから）②</a:t>
            </a:r>
          </a:p>
        </p:txBody>
      </p:sp>
      <p:grpSp>
        <p:nvGrpSpPr>
          <p:cNvPr id="4" name="グループ化 3"/>
          <p:cNvGrpSpPr/>
          <p:nvPr/>
        </p:nvGrpSpPr>
        <p:grpSpPr>
          <a:xfrm>
            <a:off x="632520" y="1340768"/>
            <a:ext cx="3024336" cy="317302"/>
            <a:chOff x="5901406" y="1974825"/>
            <a:chExt cx="2791695" cy="317302"/>
          </a:xfrm>
        </p:grpSpPr>
        <p:sp>
          <p:nvSpPr>
            <p:cNvPr id="5" name="テキスト ボックス 4"/>
            <p:cNvSpPr txBox="1"/>
            <p:nvPr/>
          </p:nvSpPr>
          <p:spPr>
            <a:xfrm>
              <a:off x="6303098" y="1984350"/>
              <a:ext cx="2390003" cy="307777"/>
            </a:xfrm>
            <a:prstGeom prst="rect">
              <a:avLst/>
            </a:prstGeom>
            <a:noFill/>
          </p:spPr>
          <p:txBody>
            <a:bodyPr wrap="non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両研究所の統合によってできること</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5901406" y="1974825"/>
              <a:ext cx="372764" cy="299762"/>
            </a:xfrm>
            <a:prstGeom prst="rect">
              <a:avLst/>
            </a:prstGeom>
            <a:noFill/>
            <a:ln>
              <a:solidFill>
                <a:schemeClr val="tx1"/>
              </a:solidFill>
            </a:ln>
          </p:spPr>
          <p:txBody>
            <a:bodyPr vert="eaVert" wrap="none" rtlCol="0">
              <a:spAutoFit/>
            </a:bodyPr>
            <a:lstStyle/>
            <a:p>
              <a:r>
                <a:rPr lang="en-US" altLang="ja-JP" sz="1400" b="1" dirty="0" smtClean="0">
                  <a:solidFill>
                    <a:prstClr val="black"/>
                  </a:solidFill>
                </a:rPr>
                <a:t>2</a:t>
              </a:r>
              <a:endParaRPr lang="ja-JP" altLang="en-US" sz="1400" b="1" dirty="0">
                <a:solidFill>
                  <a:prstClr val="black"/>
                </a:solidFill>
              </a:endParaRPr>
            </a:p>
          </p:txBody>
        </p:sp>
      </p:grpSp>
      <p:graphicFrame>
        <p:nvGraphicFramePr>
          <p:cNvPr id="7" name="表 6"/>
          <p:cNvGraphicFramePr>
            <a:graphicFrameLocks noGrp="1"/>
          </p:cNvGraphicFramePr>
          <p:nvPr>
            <p:extLst>
              <p:ext uri="{D42A27DB-BD31-4B8C-83A1-F6EECF244321}">
                <p14:modId xmlns:p14="http://schemas.microsoft.com/office/powerpoint/2010/main" val="1117144506"/>
              </p:ext>
            </p:extLst>
          </p:nvPr>
        </p:nvGraphicFramePr>
        <p:xfrm>
          <a:off x="866546" y="1916832"/>
          <a:ext cx="8172908" cy="3960440"/>
        </p:xfrm>
        <a:graphic>
          <a:graphicData uri="http://schemas.openxmlformats.org/drawingml/2006/table">
            <a:tbl>
              <a:tblPr firstRow="1" bandRow="1">
                <a:tableStyleId>{BC89EF96-8CEA-46FF-86C4-4CE0E7609802}</a:tableStyleId>
              </a:tblPr>
              <a:tblGrid>
                <a:gridCol w="596823"/>
                <a:gridCol w="2319501"/>
                <a:gridCol w="5256584"/>
              </a:tblGrid>
              <a:tr h="692633">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2-D</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顧客ビッグデータを</a:t>
                      </a:r>
                      <a:endPar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活用した企業支援</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企業間のニーズとシーズのマッチングについて、紹介いただけるような</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機能があれば有り難い。</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651922">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2-C</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研究開発から製造までの</a:t>
                      </a:r>
                      <a:endPar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一気通貫の支援</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600"/>
                        </a:lnSpc>
                      </a:pP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新規材料の研究開発</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支援</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の後、</a:t>
                      </a:r>
                      <a:r>
                        <a:rPr lang="ja-JP"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金型</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成型、製品化まで</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研究</a:t>
                      </a:r>
                      <a:endParaRPr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から実用化までの一気通貫で支援する仕組みがほしい。</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共同</a:t>
                      </a:r>
                      <a:r>
                        <a:rPr lang="ja-JP"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研究は、商品化まで支援してもらうとともに、全工程</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で</a:t>
                      </a:r>
                      <a:r>
                        <a:rPr lang="ja-JP"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支援して</a:t>
                      </a:r>
                      <a:endParaRPr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ほしい。</a:t>
                      </a:r>
                      <a:endParaRPr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製品化・上市の段階まで伴走支援するスキーム</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創設</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を期待する。</a:t>
                      </a:r>
                      <a:endParaRPr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08453">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2-B</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利用サービスのワンストップ化</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6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民間試験会社</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ネットや電話一本で対応</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可能。</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aseline="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両研究所は実際に行かないといけない。スピード対応が求められる</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国の補助事業申請</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のため</a:t>
                      </a:r>
                      <a:r>
                        <a:rPr lang="ja-JP"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、両研究所の評価レポートを一本化して</a:t>
                      </a:r>
                      <a:endParaRPr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ほしい。</a:t>
                      </a:r>
                      <a:endParaRPr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7432">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2-A</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管理部門の効率化</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sp>
        <p:nvSpPr>
          <p:cNvPr id="8" name="テキスト ボックス 7"/>
          <p:cNvSpPr txBox="1"/>
          <p:nvPr/>
        </p:nvSpPr>
        <p:spPr>
          <a:xfrm>
            <a:off x="1397726" y="5901655"/>
            <a:ext cx="2446504" cy="230832"/>
          </a:xfrm>
          <a:prstGeom prst="rect">
            <a:avLst/>
          </a:prstGeom>
          <a:noFill/>
        </p:spPr>
        <p:txBody>
          <a:bodyPr wrap="non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（項目は</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P7</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「ｽｰﾊﾟｰ公設試への進化」より再掲）</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18360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6026" y="260648"/>
            <a:ext cx="9906000" cy="360000"/>
          </a:xfrm>
          <a:prstGeom prst="rect">
            <a:avLst/>
          </a:prstGeom>
          <a:solidFill>
            <a:schemeClr val="tx2">
              <a:lumMod val="50000"/>
            </a:schemeClr>
          </a:solidFill>
          <a:ln>
            <a:noFill/>
          </a:ln>
          <a:extLst/>
        </p:spPr>
        <p:txBody>
          <a:bodyPr lIns="68415" tIns="0" rIns="68415" bIns="0" anchor="ctr"/>
          <a:lstStyle/>
          <a:p>
            <a:pPr algn="ctr">
              <a:defRPr/>
            </a:pPr>
            <a:r>
              <a:rPr kumimoji="0" lang="ja-JP" altLang="en-US" sz="1600" b="1" kern="0"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企業の声（ヒアリングから）</a:t>
            </a:r>
            <a:r>
              <a:rPr kumimoji="0" lang="ja-JP" altLang="en-US" sz="1600" b="1" kern="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③</a:t>
            </a:r>
            <a:endParaRPr kumimoji="0" lang="ja-JP" altLang="en-US" sz="1600" b="1" kern="0"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435268" y="816968"/>
            <a:ext cx="7326044" cy="307777"/>
          </a:xfrm>
          <a:prstGeom prst="rect">
            <a:avLst/>
          </a:prstGeom>
          <a:noFill/>
        </p:spPr>
        <p:txBody>
          <a:bodyPr wrap="non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これまで両研究所が実施してきた取組は評価されているが、さらなる機能の拡張が求められている。</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 name="グループ化 3"/>
          <p:cNvGrpSpPr/>
          <p:nvPr/>
        </p:nvGrpSpPr>
        <p:grpSpPr>
          <a:xfrm>
            <a:off x="741734" y="1412776"/>
            <a:ext cx="2987130" cy="326827"/>
            <a:chOff x="5901406" y="1974825"/>
            <a:chExt cx="2757351" cy="326827"/>
          </a:xfrm>
        </p:grpSpPr>
        <p:sp>
          <p:nvSpPr>
            <p:cNvPr id="5" name="テキスト ボックス 4"/>
            <p:cNvSpPr txBox="1"/>
            <p:nvPr/>
          </p:nvSpPr>
          <p:spPr>
            <a:xfrm>
              <a:off x="6332380" y="1993875"/>
              <a:ext cx="2326377" cy="307777"/>
            </a:xfrm>
            <a:prstGeom prst="rect">
              <a:avLst/>
            </a:prstGeom>
            <a:noFill/>
          </p:spPr>
          <p:txBody>
            <a:bodyPr wrap="non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「スーパー</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公設</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試」としてできること</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5901406" y="1974825"/>
              <a:ext cx="372764" cy="299762"/>
            </a:xfrm>
            <a:prstGeom prst="rect">
              <a:avLst/>
            </a:prstGeom>
            <a:noFill/>
            <a:ln>
              <a:solidFill>
                <a:schemeClr val="tx1"/>
              </a:solidFill>
            </a:ln>
          </p:spPr>
          <p:txBody>
            <a:bodyPr vert="eaVert" wrap="none" rtlCol="0">
              <a:spAutoFit/>
            </a:bodyPr>
            <a:lstStyle/>
            <a:p>
              <a:r>
                <a:rPr lang="en-US" altLang="ja-JP" sz="1400" b="1" dirty="0" smtClean="0">
                  <a:solidFill>
                    <a:prstClr val="black"/>
                  </a:solidFill>
                </a:rPr>
                <a:t>3</a:t>
              </a:r>
              <a:endParaRPr lang="ja-JP" altLang="en-US" sz="1400" b="1" dirty="0">
                <a:solidFill>
                  <a:prstClr val="black"/>
                </a:solidFill>
              </a:endParaRPr>
            </a:p>
          </p:txBody>
        </p:sp>
      </p:grpSp>
      <p:graphicFrame>
        <p:nvGraphicFramePr>
          <p:cNvPr id="7" name="表 6"/>
          <p:cNvGraphicFramePr>
            <a:graphicFrameLocks noGrp="1"/>
          </p:cNvGraphicFramePr>
          <p:nvPr>
            <p:extLst>
              <p:ext uri="{D42A27DB-BD31-4B8C-83A1-F6EECF244321}">
                <p14:modId xmlns:p14="http://schemas.microsoft.com/office/powerpoint/2010/main" val="2128033181"/>
              </p:ext>
            </p:extLst>
          </p:nvPr>
        </p:nvGraphicFramePr>
        <p:xfrm>
          <a:off x="902550" y="2132856"/>
          <a:ext cx="8100900" cy="3845023"/>
        </p:xfrm>
        <a:graphic>
          <a:graphicData uri="http://schemas.openxmlformats.org/drawingml/2006/table">
            <a:tbl>
              <a:tblPr firstRow="1" bandRow="1">
                <a:tableStyleId>{BC89EF96-8CEA-46FF-86C4-4CE0E7609802}</a:tableStyleId>
              </a:tblPr>
              <a:tblGrid>
                <a:gridCol w="562878"/>
                <a:gridCol w="2245434"/>
                <a:gridCol w="5292588"/>
              </a:tblGrid>
              <a:tr h="924413">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3-C</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国際基準対応の推進</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600"/>
                        </a:lnSpc>
                      </a:pPr>
                      <a:r>
                        <a:rPr lang="ja-JP" altLang="en-US" sz="14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今後、グローバル化が進むと想定される。</a:t>
                      </a:r>
                      <a:endParaRPr lang="en-US" altLang="ja-JP" sz="14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費用はかかるがヨーロッパの認証機関を利用している。</a:t>
                      </a:r>
                      <a:endParaRPr lang="en-US" altLang="ja-JP" sz="14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世界で通用するのは魅力。</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92359">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3-B</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産学官連携による</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オープンイノベーションの推進</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6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異業種による研究などを実施する場の提供と支援をしてもらいたい。</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両研究所には優秀な人材がたくさんいるので、海外派遣や他の公設</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試</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支援機関</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との人材交流をもっと行うべき。</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28251">
                <a:tc>
                  <a:txBody>
                    <a:bodyPr/>
                    <a:lstStyle/>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3-A</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0" marR="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技術力の結集による</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成長分野の研究</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nSpc>
                          <a:spcPts val="16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今までのものづくりを進化させるだけでなく、年々、早くなっている技術</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開発スピードに対応した、全く新し</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視点の技術を発展させたような</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研究開発支援が必要。</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世界でどのような最先端研究をしているのかを探索し、日本用にモ</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ディファイし、必要なシーズを府内中小企業へ移転してほしい。</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sp>
        <p:nvSpPr>
          <p:cNvPr id="8" name="テキスト ボックス 7"/>
          <p:cNvSpPr txBox="1"/>
          <p:nvPr/>
        </p:nvSpPr>
        <p:spPr>
          <a:xfrm>
            <a:off x="1352600" y="6006480"/>
            <a:ext cx="2446504" cy="230832"/>
          </a:xfrm>
          <a:prstGeom prst="rect">
            <a:avLst/>
          </a:prstGeom>
          <a:noFill/>
        </p:spPr>
        <p:txBody>
          <a:bodyPr wrap="non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（項目は</a:t>
            </a:r>
            <a:r>
              <a:rPr lang="en-US" altLang="ja-JP" sz="9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P7</a:t>
            </a:r>
            <a:r>
              <a:rPr lang="ja-JP" altLang="en-US" sz="9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ｽｰﾊﾟｰ公設試への進化」より再掲）</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68700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2"/>
          <p:cNvSpPr>
            <a:spLocks noGrp="1"/>
          </p:cNvSpPr>
          <p:nvPr>
            <p:ph type="sldNum" sz="quarter" idx="12"/>
          </p:nvPr>
        </p:nvSpPr>
        <p:spPr>
          <a:xfrm>
            <a:off x="7610152" y="6520259"/>
            <a:ext cx="2311400" cy="365125"/>
          </a:xfrm>
        </p:spPr>
        <p:txBody>
          <a:bodyPr/>
          <a:lstStyle/>
          <a:p>
            <a:r>
              <a:rPr kumimoji="1" lang="en-US" altLang="ja-JP" sz="1400" b="1"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31</a:t>
            </a:r>
            <a:endParaRPr kumimoji="1" lang="ja-JP" altLang="en-US" sz="1400" b="1"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1136576" y="2060848"/>
            <a:ext cx="7488832" cy="1938992"/>
          </a:xfrm>
          <a:prstGeom prst="rect">
            <a:avLst/>
          </a:prstGeom>
          <a:noFill/>
        </p:spPr>
        <p:txBody>
          <a:bodyPr wrap="square" rtlCol="0" anchor="ctr">
            <a:spAutoFit/>
          </a:bodyPr>
          <a:lstStyle/>
          <a:p>
            <a:pPr algn="ctr"/>
            <a:r>
              <a:rPr kumimoji="1" lang="ja-JP" altLang="en-US" sz="4000" dirty="0" smtClean="0">
                <a:latin typeface="Meiryo UI" panose="020B0604030504040204" pitchFamily="50" charset="-128"/>
                <a:ea typeface="Meiryo UI" panose="020B0604030504040204" pitchFamily="50" charset="-128"/>
                <a:cs typeface="Meiryo UI" panose="020B0604030504040204" pitchFamily="50" charset="-128"/>
              </a:rPr>
              <a:t>第３章</a:t>
            </a:r>
            <a:endParaRPr kumimoji="1" lang="en-US" altLang="ja-JP" sz="4000"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40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4000" dirty="0" smtClean="0">
                <a:latin typeface="Meiryo UI" panose="020B0604030504040204" pitchFamily="50" charset="-128"/>
                <a:ea typeface="Meiryo UI" panose="020B0604030504040204" pitchFamily="50" charset="-128"/>
                <a:cs typeface="Meiryo UI" panose="020B0604030504040204" pitchFamily="50" charset="-128"/>
              </a:rPr>
              <a:t>両研究所の統合によってできること</a:t>
            </a:r>
            <a:endParaRPr kumimoji="1" lang="ja-JP" altLang="en-US" sz="4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952327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0722" y="188640"/>
            <a:ext cx="9875044" cy="338554"/>
          </a:xfrm>
          <a:prstGeom prst="rect">
            <a:avLst/>
          </a:prstGeom>
          <a:solidFill>
            <a:schemeClr val="tx2">
              <a:lumMod val="50000"/>
            </a:schemeClr>
          </a:solidFill>
          <a:ln>
            <a:noFill/>
          </a:ln>
          <a:effec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a:r>
              <a:rPr lang="ja-JP" altLang="en-US" sz="1600" b="1" dirty="0" smtClean="0">
                <a:solidFill>
                  <a:prstClr val="white"/>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両研究所の統合によってできること</a:t>
            </a:r>
            <a:endParaRPr lang="ja-JP" altLang="ja-JP" sz="1600" dirty="0" smtClean="0">
              <a:solidFill>
                <a:prstClr val="white"/>
              </a:solidFill>
              <a:effectLst>
                <a:outerShdw blurRad="38100" dist="38100" dir="2700000" algn="tl">
                  <a:srgbClr val="000000">
                    <a:alpha val="43137"/>
                  </a:srgbClr>
                </a:outerShdw>
              </a:effectLst>
            </a:endParaRPr>
          </a:p>
        </p:txBody>
      </p:sp>
      <p:sp>
        <p:nvSpPr>
          <p:cNvPr id="7" name="スライド番号プレースホルダー 2"/>
          <p:cNvSpPr>
            <a:spLocks noGrp="1"/>
          </p:cNvSpPr>
          <p:nvPr>
            <p:ph type="sldNum" sz="quarter" idx="12"/>
          </p:nvPr>
        </p:nvSpPr>
        <p:spPr>
          <a:xfrm>
            <a:off x="7610152" y="6520259"/>
            <a:ext cx="2311400" cy="365125"/>
          </a:xfrm>
        </p:spPr>
        <p:txBody>
          <a:bodyPr/>
          <a:lstStyle/>
          <a:p>
            <a:r>
              <a:rPr lang="en-US" altLang="ja-JP" dirty="0" smtClean="0">
                <a:solidFill>
                  <a:srgbClr val="984807"/>
                </a:solidFill>
              </a:rPr>
              <a:t>32</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514405" y="905669"/>
            <a:ext cx="8857396" cy="5314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lnSpc>
                <a:spcPts val="2200"/>
              </a:lnSpc>
              <a:buFont typeface="Arial" panose="020B0604020202020204" pitchFamily="34" charset="0"/>
              <a:buChar char="•"/>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両研究所を統合することにより、スケールメリット（規模の拡大）とスコープメリット（範囲の拡大）が生まれることから、様々な効果を発揮することができる。 </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ts val="2200"/>
              </a:lnSpc>
              <a:buFont typeface="Arial" panose="020B0604020202020204" pitchFamily="34" charset="0"/>
              <a:buChar cha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ts val="2200"/>
              </a:lnSpc>
              <a:buFont typeface="Arial" panose="020B0604020202020204" pitchFamily="34" charset="0"/>
              <a:buChar char="•"/>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例えば、効果の一つ目としては、「利用サービスのワンストップ化」である。和泉センターと森之宮センターの双方に総合相談窓口を設置することにより、どちらのセンターでも他方のサービスの利用申請ができることから企業の利便性が高まるとともに、両センターの優れた機器を同時に使用した総合的な製品評価ができるなど、企業サービスの向上が図られる。</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ts val="2200"/>
              </a:lnSpc>
              <a:buFont typeface="Arial" panose="020B0604020202020204" pitchFamily="34" charset="0"/>
              <a:buChar cha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ts val="2200"/>
              </a:lnSpc>
              <a:buFont typeface="Arial" panose="020B0604020202020204" pitchFamily="34" charset="0"/>
              <a:buChar char="•"/>
            </a:pP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効果の二つ目は、「研究開発から製造までの一気通貫の支援」である。産</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技研は</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、機械</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・加工、金属、電気・電子等の分野を中心とした製品開発支援や製造支援に強みを有し、市工研は化学、高分子、バイオ・食品、ナノ材料等の分野を中心とした研究開発支援や製品開発支援に強みを</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有している。これらの「得意な分野」と「得意な支援」</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合わせることにより、企業の開発ステージに応じた川上から川下までのフルセットの支援を実施することができることから、企業の開発スピードのアップとコスト縮減が図られる。</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ts val="2200"/>
              </a:lnSpc>
              <a:buFont typeface="Arial" panose="020B0604020202020204" pitchFamily="34" charset="0"/>
              <a:buChar cha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ts val="2200"/>
              </a:lnSpc>
              <a:buFont typeface="Arial" panose="020B0604020202020204" pitchFamily="34" charset="0"/>
              <a:buChar char="•"/>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効果の三つ目は、「顧客ビッグデータを活用した企業支援」である。産技研は</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万件、市工研は</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万件の企業支援実績を有しており、統合により、別法人では困難だったこれらの企業支援情報の共有化が可能となる。両研究所の情報を合わせた</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万件の顧客ビッグデータを最大限活用することにより、技術マッチング、ビジネスマッチングを的確かつスピーディに行うとともに、業界ニーズを的確に把握し必要な研究開発に集中投資することができる。</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ts val="2200"/>
              </a:lnSpc>
              <a:buFont typeface="Arial" panose="020B0604020202020204" pitchFamily="34" charset="0"/>
              <a:buChar cha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ts val="2200"/>
              </a:lnSpc>
              <a:buFont typeface="Arial" panose="020B0604020202020204" pitchFamily="34" charset="0"/>
              <a:buChar char="•"/>
            </a:pP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なお、統合により管理部門の効率化が図られるが、これによって生まれる効果は支援機能の強化につなげていく。</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42365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正方形/長方形 45"/>
          <p:cNvSpPr/>
          <p:nvPr/>
        </p:nvSpPr>
        <p:spPr>
          <a:xfrm>
            <a:off x="42531" y="753428"/>
            <a:ext cx="9813850" cy="5843924"/>
          </a:xfrm>
          <a:prstGeom prst="rect">
            <a:avLst/>
          </a:prstGeom>
          <a:solidFill>
            <a:schemeClr val="accent1">
              <a:lumMod val="20000"/>
              <a:lumOff val="80000"/>
            </a:schemeClr>
          </a:solidFill>
          <a:ln w="28575"/>
        </p:spPr>
        <p:style>
          <a:lnRef idx="2">
            <a:schemeClr val="dk1"/>
          </a:lnRef>
          <a:fillRef idx="1">
            <a:schemeClr val="lt1"/>
          </a:fillRef>
          <a:effectRef idx="0">
            <a:schemeClr val="dk1"/>
          </a:effectRef>
          <a:fontRef idx="minor">
            <a:schemeClr val="dk1"/>
          </a:fontRef>
        </p:style>
        <p:txBody>
          <a:bodyPr rIns="36000" rtlCol="0" anchor="t" anchorCtr="0"/>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171450" indent="-171450">
              <a:buFont typeface="Wingdings" panose="05000000000000000000" pitchFamily="2" charset="2"/>
              <a:buChar char="n"/>
            </a:pP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n"/>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相談のワンストップ化・利用申請の一元化により利便性向上</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08000"/>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産</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技研と市工研の双方</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総合相談窓口、利用申請窓口（</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依頼</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試験・設備開放</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ネット</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TV</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相談システムで両研究所をつなぐ</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5238751" y="917127"/>
            <a:ext cx="4884484" cy="1486297"/>
            <a:chOff x="1115704" y="952961"/>
            <a:chExt cx="7781328" cy="3243188"/>
          </a:xfrm>
        </p:grpSpPr>
        <p:sp>
          <p:nvSpPr>
            <p:cNvPr id="6" name="ドーナツ 5"/>
            <p:cNvSpPr/>
            <p:nvPr/>
          </p:nvSpPr>
          <p:spPr>
            <a:xfrm>
              <a:off x="2426560" y="1826623"/>
              <a:ext cx="4428492" cy="1424707"/>
            </a:xfrm>
            <a:prstGeom prst="donut">
              <a:avLst>
                <a:gd name="adj" fmla="val 1889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3283153" y="2426570"/>
              <a:ext cx="2880940" cy="382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ネット</a:t>
              </a:r>
              <a:r>
                <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TV</a:t>
              </a: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相談システム</a:t>
              </a:r>
              <a:r>
                <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8" name="円/楕円 7"/>
            <p:cNvSpPr/>
            <p:nvPr/>
          </p:nvSpPr>
          <p:spPr>
            <a:xfrm>
              <a:off x="3368469" y="952961"/>
              <a:ext cx="2700629" cy="1022445"/>
            </a:xfrm>
            <a:prstGeom prst="ellipse">
              <a:avLst/>
            </a:prstGeom>
            <a:solidFill>
              <a:schemeClr val="tx2">
                <a:lumMod val="60000"/>
                <a:lumOff val="40000"/>
              </a:schemeClr>
            </a:solidFill>
            <a:ln w="127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企　業</a:t>
              </a:r>
            </a:p>
          </p:txBody>
        </p:sp>
        <p:sp>
          <p:nvSpPr>
            <p:cNvPr id="9" name="正方形/長方形 8"/>
            <p:cNvSpPr/>
            <p:nvPr/>
          </p:nvSpPr>
          <p:spPr>
            <a:xfrm>
              <a:off x="5719721" y="3634214"/>
              <a:ext cx="3004255" cy="554060"/>
            </a:xfrm>
            <a:prstGeom prst="rect">
              <a:avLst/>
            </a:prstGeom>
          </p:spPr>
          <p:txBody>
            <a:bodyPr wrap="square">
              <a:spAutoFit/>
            </a:bodyPr>
            <a:lstStyle/>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相談：</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27,820</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件（Ｈ</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1427475" y="3642089"/>
              <a:ext cx="3243177" cy="554060"/>
            </a:xfrm>
            <a:prstGeom prst="rect">
              <a:avLst/>
            </a:prstGeom>
          </p:spPr>
          <p:txBody>
            <a:bodyPr wrap="square">
              <a:spAutoFit/>
            </a:bodyPr>
            <a:lstStyle/>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相談：</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72,475</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件（Ｈ</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Picture 4" descr="C:\Users\shimadaka\AppData\Local\Microsoft\Windows\Temporary Internet Files\Content.IE5\63ZB9V4B\lgi01b2013102016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9286" y="1783925"/>
              <a:ext cx="1045828" cy="8961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shimadaka\AppData\Local\Microsoft\Windows\Temporary Internet Files\Content.IE5\63ZB9V4B\lgi01b2013102016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6376" y="1755931"/>
              <a:ext cx="1045828" cy="896188"/>
            </a:xfrm>
            <a:prstGeom prst="rect">
              <a:avLst/>
            </a:prstGeom>
            <a:noFill/>
            <a:extLst>
              <a:ext uri="{909E8E84-426E-40DD-AFC4-6F175D3DCCD1}">
                <a14:hiddenFill xmlns:a14="http://schemas.microsoft.com/office/drawing/2010/main">
                  <a:solidFill>
                    <a:srgbClr val="FFFFFF"/>
                  </a:solidFill>
                </a14:hiddenFill>
              </a:ext>
            </a:extLst>
          </p:spPr>
        </p:pic>
        <p:sp>
          <p:nvSpPr>
            <p:cNvPr id="14" name="直方体 13"/>
            <p:cNvSpPr/>
            <p:nvPr/>
          </p:nvSpPr>
          <p:spPr>
            <a:xfrm>
              <a:off x="1458796" y="2683310"/>
              <a:ext cx="1380088" cy="1020216"/>
            </a:xfrm>
            <a:prstGeom prst="cube">
              <a:avLst>
                <a:gd name="adj" fmla="val 28853"/>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総合相談</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申請窓口</a:t>
              </a:r>
            </a:p>
          </p:txBody>
        </p:sp>
        <p:sp>
          <p:nvSpPr>
            <p:cNvPr id="15" name="直方体 14"/>
            <p:cNvSpPr/>
            <p:nvPr/>
          </p:nvSpPr>
          <p:spPr>
            <a:xfrm>
              <a:off x="6446724" y="2714554"/>
              <a:ext cx="1380088" cy="1020216"/>
            </a:xfrm>
            <a:prstGeom prst="cube">
              <a:avLst>
                <a:gd name="adj" fmla="val 26646"/>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総合相談</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申請窓口</a:t>
              </a:r>
            </a:p>
          </p:txBody>
        </p:sp>
        <p:sp>
          <p:nvSpPr>
            <p:cNvPr id="16" name="左右矢印 15"/>
            <p:cNvSpPr/>
            <p:nvPr/>
          </p:nvSpPr>
          <p:spPr>
            <a:xfrm rot="18930323" flipH="1">
              <a:off x="2715462" y="2175754"/>
              <a:ext cx="1369575" cy="417798"/>
            </a:xfrm>
            <a:prstGeom prst="leftRightArrow">
              <a:avLst>
                <a:gd name="adj1" fmla="val 50000"/>
                <a:gd name="adj2" fmla="val 66477"/>
              </a:avLst>
            </a:prstGeom>
            <a:solidFill>
              <a:schemeClr val="accent1">
                <a:lumMod val="60000"/>
                <a:lumOff val="4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左右矢印 16"/>
            <p:cNvSpPr/>
            <p:nvPr/>
          </p:nvSpPr>
          <p:spPr>
            <a:xfrm rot="2650161" flipH="1">
              <a:off x="5314910" y="2200582"/>
              <a:ext cx="1438339" cy="397822"/>
            </a:xfrm>
            <a:prstGeom prst="leftRightArrow">
              <a:avLst>
                <a:gd name="adj1" fmla="val 50000"/>
                <a:gd name="adj2" fmla="val 66477"/>
              </a:avLst>
            </a:prstGeom>
            <a:solidFill>
              <a:schemeClr val="accent1">
                <a:lumMod val="60000"/>
                <a:lumOff val="4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左右矢印 17"/>
            <p:cNvSpPr/>
            <p:nvPr/>
          </p:nvSpPr>
          <p:spPr>
            <a:xfrm flipH="1">
              <a:off x="2699792" y="3056253"/>
              <a:ext cx="3732360" cy="417798"/>
            </a:xfrm>
            <a:prstGeom prst="leftRightArrow">
              <a:avLst>
                <a:gd name="adj1" fmla="val 50000"/>
                <a:gd name="adj2" fmla="val 66477"/>
              </a:avLst>
            </a:prstGeom>
            <a:solidFill>
              <a:schemeClr val="accent1">
                <a:lumMod val="60000"/>
                <a:lumOff val="4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1115704" y="1293256"/>
              <a:ext cx="2252787" cy="5412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［和泉センター］</a:t>
              </a:r>
            </a:p>
          </p:txBody>
        </p:sp>
        <p:sp>
          <p:nvSpPr>
            <p:cNvPr id="20" name="正方形/長方形 19"/>
            <p:cNvSpPr/>
            <p:nvPr/>
          </p:nvSpPr>
          <p:spPr>
            <a:xfrm>
              <a:off x="5693043" y="1293256"/>
              <a:ext cx="3203989" cy="533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［森之宮センター］</a:t>
              </a:r>
            </a:p>
          </p:txBody>
        </p:sp>
      </p:grpSp>
      <p:sp>
        <p:nvSpPr>
          <p:cNvPr id="25" name="角丸四角形 24"/>
          <p:cNvSpPr/>
          <p:nvPr/>
        </p:nvSpPr>
        <p:spPr>
          <a:xfrm>
            <a:off x="355199" y="2996952"/>
            <a:ext cx="9240301" cy="3488432"/>
          </a:xfrm>
          <a:prstGeom prst="roundRect">
            <a:avLst>
              <a:gd name="adj" fmla="val 3483"/>
            </a:avLst>
          </a:prstGeom>
          <a:solidFill>
            <a:schemeClr val="bg1"/>
          </a:solid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事例：大阪市内の中小企業が依頼試験を利用したいが、和泉センターでのみ実施している項目の場合</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u="heavy"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統合前</a:t>
            </a:r>
            <a:endParaRPr lang="en-US" altLang="ja-JP" sz="1400" u="heavy"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u="heavy"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u="heavy"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u="heavy"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u="heavy"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課題</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）産技研から遠方の企業は時間と経費をロス。産技研の利用を躊躇することにも・・・。</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lang="en-US" altLang="ja-JP" sz="1400" u="heavy"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400" u="heavy"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統合後</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効果</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）利用企業の時間と経費のロスは低減。さらにその場でネット</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TV</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相談システムによる相談も可能。</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u="heavy"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u="heavy"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u="heavy"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0" name="グループ化 39"/>
          <p:cNvGrpSpPr/>
          <p:nvPr/>
        </p:nvGrpSpPr>
        <p:grpSpPr>
          <a:xfrm>
            <a:off x="1512743" y="3573016"/>
            <a:ext cx="6912675" cy="1008112"/>
            <a:chOff x="467544" y="4106038"/>
            <a:chExt cx="6380931" cy="1008112"/>
          </a:xfrm>
        </p:grpSpPr>
        <p:grpSp>
          <p:nvGrpSpPr>
            <p:cNvPr id="38" name="グループ化 37"/>
            <p:cNvGrpSpPr/>
            <p:nvPr/>
          </p:nvGrpSpPr>
          <p:grpSpPr>
            <a:xfrm>
              <a:off x="3252410" y="4161249"/>
              <a:ext cx="3596065" cy="936104"/>
              <a:chOff x="7320735" y="4161249"/>
              <a:chExt cx="3596065" cy="936104"/>
            </a:xfrm>
          </p:grpSpPr>
          <p:sp>
            <p:nvSpPr>
              <p:cNvPr id="35" name="角丸四角形 34"/>
              <p:cNvSpPr/>
              <p:nvPr/>
            </p:nvSpPr>
            <p:spPr>
              <a:xfrm>
                <a:off x="7674550" y="4161249"/>
                <a:ext cx="3242250" cy="432056"/>
              </a:xfrm>
              <a:prstGeom prst="roundRect">
                <a:avLst>
                  <a:gd name="adj" fmla="val 6562"/>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①産技研まで往復約</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時間程度かかる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下矢印 29"/>
              <p:cNvSpPr/>
              <p:nvPr/>
            </p:nvSpPr>
            <p:spPr>
              <a:xfrm rot="13560961">
                <a:off x="7167426" y="4393177"/>
                <a:ext cx="500782" cy="19416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a:solidFill>
                    <a:prstClr val="white"/>
                  </a:solidFill>
                </a:endParaRPr>
              </a:p>
            </p:txBody>
          </p:sp>
          <p:sp>
            <p:nvSpPr>
              <p:cNvPr id="31" name="角丸四角形 30"/>
              <p:cNvSpPr/>
              <p:nvPr/>
            </p:nvSpPr>
            <p:spPr>
              <a:xfrm>
                <a:off x="7674552" y="4665297"/>
                <a:ext cx="2763331" cy="432056"/>
              </a:xfrm>
              <a:prstGeom prst="roundRect">
                <a:avLst>
                  <a:gd name="adj" fmla="val 6562"/>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②約</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2000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円の旅費がかかる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下矢印 31"/>
              <p:cNvSpPr/>
              <p:nvPr/>
            </p:nvSpPr>
            <p:spPr>
              <a:xfrm rot="16200000">
                <a:off x="7260238" y="4749880"/>
                <a:ext cx="500782" cy="19416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a:solidFill>
                    <a:prstClr val="white"/>
                  </a:solidFill>
                </a:endParaRPr>
              </a:p>
            </p:txBody>
          </p:sp>
        </p:grpSp>
        <p:grpSp>
          <p:nvGrpSpPr>
            <p:cNvPr id="39" name="グループ化 38"/>
            <p:cNvGrpSpPr/>
            <p:nvPr/>
          </p:nvGrpSpPr>
          <p:grpSpPr>
            <a:xfrm>
              <a:off x="467544" y="4106038"/>
              <a:ext cx="2820492" cy="1008112"/>
              <a:chOff x="827583" y="4106038"/>
              <a:chExt cx="2820492" cy="1008112"/>
            </a:xfrm>
          </p:grpSpPr>
          <p:sp>
            <p:nvSpPr>
              <p:cNvPr id="33" name="ホームベース 32"/>
              <p:cNvSpPr/>
              <p:nvPr/>
            </p:nvSpPr>
            <p:spPr>
              <a:xfrm>
                <a:off x="1331640" y="4244412"/>
                <a:ext cx="1728192" cy="308538"/>
              </a:xfrm>
              <a:prstGeom prst="homePlate">
                <a:avLst>
                  <a:gd name="adj" fmla="val 26484"/>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市工研で受付できない</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ホームベース 35"/>
              <p:cNvSpPr/>
              <p:nvPr/>
            </p:nvSpPr>
            <p:spPr>
              <a:xfrm>
                <a:off x="827583" y="4632630"/>
                <a:ext cx="2820492" cy="481520"/>
              </a:xfrm>
              <a:prstGeom prst="homePlate">
                <a:avLst>
                  <a:gd name="adj" fmla="val 26484"/>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産技研へ出向いて申込み</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1239987" y="4106038"/>
                <a:ext cx="436806" cy="523220"/>
              </a:xfrm>
              <a:prstGeom prst="rect">
                <a:avLst/>
              </a:prstGeom>
              <a:noFill/>
            </p:spPr>
            <p:txBody>
              <a:bodyPr wrap="none" rtlCol="0">
                <a:spAutoFit/>
              </a:bodyPr>
              <a:lstStyle/>
              <a:p>
                <a:r>
                  <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41" name="グループ化 40"/>
          <p:cNvGrpSpPr/>
          <p:nvPr/>
        </p:nvGrpSpPr>
        <p:grpSpPr>
          <a:xfrm>
            <a:off x="1512725" y="5229200"/>
            <a:ext cx="6599310" cy="936104"/>
            <a:chOff x="467544" y="4161249"/>
            <a:chExt cx="6091671" cy="936104"/>
          </a:xfrm>
        </p:grpSpPr>
        <p:grpSp>
          <p:nvGrpSpPr>
            <p:cNvPr id="42" name="グループ化 41"/>
            <p:cNvGrpSpPr/>
            <p:nvPr/>
          </p:nvGrpSpPr>
          <p:grpSpPr>
            <a:xfrm>
              <a:off x="3275856" y="4161249"/>
              <a:ext cx="3283359" cy="936104"/>
              <a:chOff x="7344181" y="4161249"/>
              <a:chExt cx="3283359" cy="936104"/>
            </a:xfrm>
          </p:grpSpPr>
          <p:sp>
            <p:nvSpPr>
              <p:cNvPr id="47" name="角丸四角形 46"/>
              <p:cNvSpPr/>
              <p:nvPr/>
            </p:nvSpPr>
            <p:spPr>
              <a:xfrm>
                <a:off x="7674549" y="4161249"/>
                <a:ext cx="2952991" cy="432056"/>
              </a:xfrm>
              <a:prstGeom prst="roundRect">
                <a:avLst>
                  <a:gd name="adj" fmla="val 6562"/>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①森之宮センターまで往復約</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分～</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時間以内</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下矢印 47"/>
              <p:cNvSpPr/>
              <p:nvPr/>
            </p:nvSpPr>
            <p:spPr>
              <a:xfrm rot="13831204">
                <a:off x="7190872" y="4380477"/>
                <a:ext cx="500782" cy="19416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a:solidFill>
                    <a:prstClr val="white"/>
                  </a:solidFill>
                </a:endParaRPr>
              </a:p>
            </p:txBody>
          </p:sp>
          <p:sp>
            <p:nvSpPr>
              <p:cNvPr id="49" name="角丸四角形 48"/>
              <p:cNvSpPr/>
              <p:nvPr/>
            </p:nvSpPr>
            <p:spPr>
              <a:xfrm>
                <a:off x="7674551" y="4665297"/>
                <a:ext cx="2952129" cy="432056"/>
              </a:xfrm>
              <a:prstGeom prst="roundRect">
                <a:avLst>
                  <a:gd name="adj" fmla="val 6562"/>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500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円以下の旅費で済む</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下矢印 49"/>
              <p:cNvSpPr/>
              <p:nvPr/>
            </p:nvSpPr>
            <p:spPr>
              <a:xfrm rot="16200000">
                <a:off x="7260238" y="4749880"/>
                <a:ext cx="500782" cy="19416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a:solidFill>
                    <a:prstClr val="white"/>
                  </a:solidFill>
                </a:endParaRPr>
              </a:p>
            </p:txBody>
          </p:sp>
        </p:grpSp>
        <p:sp>
          <p:nvSpPr>
            <p:cNvPr id="44" name="ホームベース 43"/>
            <p:cNvSpPr/>
            <p:nvPr/>
          </p:nvSpPr>
          <p:spPr>
            <a:xfrm>
              <a:off x="467544" y="4410627"/>
              <a:ext cx="2820492" cy="602549"/>
            </a:xfrm>
            <a:prstGeom prst="homePlate">
              <a:avLst>
                <a:gd name="adj" fmla="val 26484"/>
              </a:avLst>
            </a:prstGeom>
            <a:noFill/>
            <a:ln w="1905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森之宮センターで和泉センターでの</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依頼試験の申込ができる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1" name="加算記号 60"/>
          <p:cNvSpPr/>
          <p:nvPr/>
        </p:nvSpPr>
        <p:spPr>
          <a:xfrm>
            <a:off x="8127247" y="5577780"/>
            <a:ext cx="455407" cy="414934"/>
          </a:xfrm>
          <a:prstGeom prst="math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prstClr val="white"/>
              </a:solidFill>
            </a:endParaRPr>
          </a:p>
        </p:txBody>
      </p:sp>
      <p:sp>
        <p:nvSpPr>
          <p:cNvPr id="64" name="テキスト ボックス 63"/>
          <p:cNvSpPr txBox="1"/>
          <p:nvPr/>
        </p:nvSpPr>
        <p:spPr>
          <a:xfrm>
            <a:off x="8556194" y="5739107"/>
            <a:ext cx="832279" cy="577081"/>
          </a:xfrm>
          <a:prstGeom prst="rect">
            <a:avLst/>
          </a:prstGeom>
          <a:noFill/>
        </p:spPr>
        <p:txBody>
          <a:bodyPr wrap="none" rtlCol="0">
            <a:spAutoFit/>
          </a:bodyPr>
          <a:lstStyle/>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必要時は、</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ﾈｯﾄ</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TV</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ｼｽﾃﾑ</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による相談</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64"/>
          <p:cNvSpPr txBox="1"/>
          <p:nvPr/>
        </p:nvSpPr>
        <p:spPr>
          <a:xfrm>
            <a:off x="63796" y="2636912"/>
            <a:ext cx="4948402"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事例</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利用申請の一元化による利便性の向上</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Rectangle 4"/>
          <p:cNvSpPr>
            <a:spLocks noChangeArrowheads="1"/>
          </p:cNvSpPr>
          <p:nvPr/>
        </p:nvSpPr>
        <p:spPr bwMode="auto">
          <a:xfrm>
            <a:off x="3" y="215251"/>
            <a:ext cx="9900001" cy="360000"/>
          </a:xfrm>
          <a:prstGeom prst="rect">
            <a:avLst/>
          </a:prstGeom>
          <a:solidFill>
            <a:schemeClr val="tx2">
              <a:lumMod val="50000"/>
            </a:schemeClr>
          </a:solidFill>
          <a:ln>
            <a:noFill/>
          </a:ln>
          <a:extLst/>
        </p:spPr>
        <p:txBody>
          <a:bodyPr lIns="68415" tIns="0" rIns="68415" bIns="0" anchor="ctr"/>
          <a:lstStyle/>
          <a:p>
            <a:pPr algn="ctr"/>
            <a:r>
              <a:rPr lang="ja-JP" altLang="en-US" sz="1600" b="1" dirty="0" smtClean="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相談・利用申請の</a:t>
            </a:r>
            <a:r>
              <a:rPr lang="ja-JP" altLang="en-US" sz="16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ワンストップ化による企業の利便性向上と</a:t>
            </a:r>
            <a:r>
              <a:rPr lang="ja-JP" altLang="en-US" sz="1600" b="1" dirty="0" smtClean="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スピードアップ</a:t>
            </a:r>
            <a:endParaRPr lang="ja-JP" altLang="en-US" sz="16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角丸四角形 50"/>
          <p:cNvSpPr/>
          <p:nvPr/>
        </p:nvSpPr>
        <p:spPr>
          <a:xfrm>
            <a:off x="8280171" y="141824"/>
            <a:ext cx="1484312" cy="489545"/>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２－Ｂ </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ワンストップ</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6189" y="5229248"/>
            <a:ext cx="8651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33</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922672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16469" y="736600"/>
            <a:ext cx="9673075" cy="5819245"/>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スライド番号プレースホルダー 1"/>
          <p:cNvSpPr>
            <a:spLocks noGrp="1"/>
          </p:cNvSpPr>
          <p:nvPr>
            <p:ph type="sldNum" sz="quarter" idx="12"/>
          </p:nvPr>
        </p:nvSpPr>
        <p:spPr>
          <a:xfrm>
            <a:off x="6868834" y="4871825"/>
            <a:ext cx="2311400" cy="573412"/>
          </a:xfrm>
        </p:spPr>
        <p:txBody>
          <a:bodyPr/>
          <a:lstStyle/>
          <a:p>
            <a:r>
              <a:rPr lang="en-US" altLang="ja-JP" sz="1100" dirty="0" smtClean="0">
                <a:solidFill>
                  <a:prstClr val="black">
                    <a:tint val="75000"/>
                  </a:prstClr>
                </a:solidFill>
              </a:rPr>
              <a:t>24</a:t>
            </a:r>
            <a:endParaRPr lang="ja-JP" altLang="en-US" sz="1100" dirty="0">
              <a:solidFill>
                <a:prstClr val="black">
                  <a:tint val="75000"/>
                </a:prstClr>
              </a:solidFill>
            </a:endParaRPr>
          </a:p>
        </p:txBody>
      </p:sp>
      <p:grpSp>
        <p:nvGrpSpPr>
          <p:cNvPr id="3" name="グループ化 2"/>
          <p:cNvGrpSpPr/>
          <p:nvPr/>
        </p:nvGrpSpPr>
        <p:grpSpPr>
          <a:xfrm>
            <a:off x="404700" y="1179612"/>
            <a:ext cx="9125340" cy="4382988"/>
            <a:chOff x="373569" y="836712"/>
            <a:chExt cx="8423391" cy="4382988"/>
          </a:xfrm>
        </p:grpSpPr>
        <p:sp>
          <p:nvSpPr>
            <p:cNvPr id="6" name="角丸四角形 5"/>
            <p:cNvSpPr/>
            <p:nvPr/>
          </p:nvSpPr>
          <p:spPr>
            <a:xfrm>
              <a:off x="373569" y="836712"/>
              <a:ext cx="8423391" cy="4382988"/>
            </a:xfrm>
            <a:prstGeom prst="roundRect">
              <a:avLst>
                <a:gd name="adj" fmla="val 3443"/>
              </a:avLst>
            </a:prstGeom>
            <a:solidFill>
              <a:schemeClr val="bg1"/>
            </a:solid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事例：プラスチック製品製造業者Ａ社の場合</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Ａ社は、市工研と共同で研究を行い、プラスチック製品の新規開発に成功。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その後、Ａ社は、開発した材料をもとに製品化しようと、製品の開発・評価に強みを有する産技研と組もうとしたが・・・</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heavy"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統合前</a:t>
              </a:r>
              <a:endParaRPr lang="en-US" altLang="ja-JP" sz="1600" u="heavy"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（課題）Ａ社が製品化するには、市工研と共同で開発した材料がベースになるので、改めて産技研も入った三者の契約が必要</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時間・費用・労力の大きなロス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lang="en-US" altLang="ja-JP" sz="400" u="heavy"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heavy"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統合後</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u="heavy"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u="heavy"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u="heavy"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ホームベース 6"/>
            <p:cNvSpPr/>
            <p:nvPr/>
          </p:nvSpPr>
          <p:spPr>
            <a:xfrm>
              <a:off x="1333997" y="2137831"/>
              <a:ext cx="1171265" cy="528797"/>
            </a:xfrm>
            <a:prstGeom prst="homePlate">
              <a:avLst>
                <a:gd name="adj" fmla="val 26484"/>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Ａ社と市工研</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契約</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ホームベース 7"/>
            <p:cNvSpPr/>
            <p:nvPr/>
          </p:nvSpPr>
          <p:spPr>
            <a:xfrm>
              <a:off x="2515252" y="2137831"/>
              <a:ext cx="1172918" cy="528797"/>
            </a:xfrm>
            <a:prstGeom prst="homePlate">
              <a:avLst>
                <a:gd name="adj" fmla="val 26484"/>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Ａ社と市工研で</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共同研究</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3714304" y="2137831"/>
              <a:ext cx="1172918" cy="528797"/>
            </a:xfrm>
            <a:prstGeom prst="roundRect">
              <a:avLst>
                <a:gd name="adj" fmla="val 33639"/>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材料開発</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ホームベース 9"/>
            <p:cNvSpPr/>
            <p:nvPr/>
          </p:nvSpPr>
          <p:spPr>
            <a:xfrm>
              <a:off x="4987377" y="2137831"/>
              <a:ext cx="1171265" cy="528797"/>
            </a:xfrm>
            <a:prstGeom prst="homePlate">
              <a:avLst>
                <a:gd name="adj" fmla="val 26484"/>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Ａ社と市工研・</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技研で契約</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ホームベース 10"/>
            <p:cNvSpPr/>
            <p:nvPr/>
          </p:nvSpPr>
          <p:spPr>
            <a:xfrm>
              <a:off x="6174617" y="2137831"/>
              <a:ext cx="1172918" cy="528797"/>
            </a:xfrm>
            <a:prstGeom prst="homePlate">
              <a:avLst>
                <a:gd name="adj" fmla="val 26484"/>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Ａ社と産技研で</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製品開発・評価</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7373669" y="2137831"/>
              <a:ext cx="1172918" cy="528797"/>
            </a:xfrm>
            <a:prstGeom prst="roundRect">
              <a:avLst>
                <a:gd name="adj" fmla="val 30811"/>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製品化</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→販売</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3" name="ホームベース 12"/>
          <p:cNvSpPr/>
          <p:nvPr/>
        </p:nvSpPr>
        <p:spPr>
          <a:xfrm>
            <a:off x="1491755" y="4005064"/>
            <a:ext cx="1268870" cy="502376"/>
          </a:xfrm>
          <a:prstGeom prst="homePlate">
            <a:avLst>
              <a:gd name="adj" fmla="val 26484"/>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Ａ社と統合法人</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契約</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ホームベース 13"/>
          <p:cNvSpPr/>
          <p:nvPr/>
        </p:nvSpPr>
        <p:spPr>
          <a:xfrm>
            <a:off x="2787439" y="4005064"/>
            <a:ext cx="1340140" cy="502376"/>
          </a:xfrm>
          <a:prstGeom prst="homePlate">
            <a:avLst>
              <a:gd name="adj" fmla="val 26484"/>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Ａ社と森之宮Ｃで</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共同研究</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和泉Ｃも協力</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4145028" y="4005064"/>
            <a:ext cx="1270661" cy="502376"/>
          </a:xfrm>
          <a:prstGeom prst="roundRect">
            <a:avLst>
              <a:gd name="adj" fmla="val 24449"/>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材料開発</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ホームベース 15"/>
          <p:cNvSpPr/>
          <p:nvPr/>
        </p:nvSpPr>
        <p:spPr>
          <a:xfrm>
            <a:off x="4202321" y="4942848"/>
            <a:ext cx="1365167" cy="502376"/>
          </a:xfrm>
          <a:prstGeom prst="homePlate">
            <a:avLst>
              <a:gd name="adj" fmla="val 26484"/>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Ａ社と和泉Ｃで</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製品開発・評価</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森之宮Ｃも協力</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5587222" y="4942848"/>
            <a:ext cx="1270661" cy="502376"/>
          </a:xfrm>
          <a:prstGeom prst="roundRect">
            <a:avLst>
              <a:gd name="adj" fmla="val 20558"/>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製品化</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→販売</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下矢印 18"/>
          <p:cNvSpPr/>
          <p:nvPr/>
        </p:nvSpPr>
        <p:spPr>
          <a:xfrm>
            <a:off x="4396366" y="4552950"/>
            <a:ext cx="204235" cy="342900"/>
          </a:xfrm>
          <a:prstGeom prst="downArrow">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endParaRPr>
          </a:p>
        </p:txBody>
      </p:sp>
      <p:sp>
        <p:nvSpPr>
          <p:cNvPr id="20" name="上矢印 19"/>
          <p:cNvSpPr/>
          <p:nvPr/>
        </p:nvSpPr>
        <p:spPr>
          <a:xfrm>
            <a:off x="5004047" y="4539673"/>
            <a:ext cx="178346" cy="356357"/>
          </a:xfrm>
          <a:prstGeom prst="upArrow">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endParaRPr>
          </a:p>
        </p:txBody>
      </p:sp>
      <p:sp>
        <p:nvSpPr>
          <p:cNvPr id="22" name="テキスト ボックス 21"/>
          <p:cNvSpPr txBox="1"/>
          <p:nvPr/>
        </p:nvSpPr>
        <p:spPr>
          <a:xfrm>
            <a:off x="116465" y="738272"/>
            <a:ext cx="7706235"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事例</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契約手続の一本化によるスピードアップ</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272473" y="5517232"/>
            <a:ext cx="9028117" cy="276999"/>
          </a:xfrm>
          <a:prstGeom prst="rect">
            <a:avLst/>
          </a:prstGeom>
          <a:noFill/>
        </p:spPr>
        <p:txBody>
          <a:bodyPr wrap="square" rtlCol="0">
            <a:spAutoFit/>
          </a:bodyPr>
          <a:lstStyle/>
          <a:p>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これまでの実績から契約に必要な日数を試算</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（産技研における</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者</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NDA6</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例、</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者</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NDA3</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例を調査）</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428674" y="5824876"/>
            <a:ext cx="7133107" cy="730969"/>
          </a:xfrm>
          <a:prstGeom prst="rect">
            <a:avLst/>
          </a:prstGeom>
          <a:noFill/>
        </p:spPr>
        <p:txBody>
          <a:bodyPr wrap="none" rtlCol="0">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者</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NDA</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の締結に必要とした日数　　　☆平均</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46</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者</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NDA</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★平均</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　　⇒ 統合</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よって約</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ヶ月の契約期間短縮が見込める。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NDA</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：秘密保持契約（</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Non-disclosure agreement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フリーフォーム 25"/>
          <p:cNvSpPr/>
          <p:nvPr/>
        </p:nvSpPr>
        <p:spPr>
          <a:xfrm>
            <a:off x="3695700" y="3543349"/>
            <a:ext cx="5962650" cy="2743199"/>
          </a:xfrm>
          <a:custGeom>
            <a:avLst/>
            <a:gdLst>
              <a:gd name="connsiteX0" fmla="*/ 0 w 4376057"/>
              <a:gd name="connsiteY0" fmla="*/ 0 h 3614057"/>
              <a:gd name="connsiteX1" fmla="*/ 4376057 w 4376057"/>
              <a:gd name="connsiteY1" fmla="*/ 0 h 3614057"/>
              <a:gd name="connsiteX2" fmla="*/ 4376057 w 4376057"/>
              <a:gd name="connsiteY2" fmla="*/ 3614057 h 3614057"/>
              <a:gd name="connsiteX3" fmla="*/ 4093028 w 4376057"/>
              <a:gd name="connsiteY3" fmla="*/ 3614057 h 3614057"/>
            </a:gdLst>
            <a:ahLst/>
            <a:cxnLst>
              <a:cxn ang="0">
                <a:pos x="connsiteX0" y="connsiteY0"/>
              </a:cxn>
              <a:cxn ang="0">
                <a:pos x="connsiteX1" y="connsiteY1"/>
              </a:cxn>
              <a:cxn ang="0">
                <a:pos x="connsiteX2" y="connsiteY2"/>
              </a:cxn>
              <a:cxn ang="0">
                <a:pos x="connsiteX3" y="connsiteY3"/>
              </a:cxn>
            </a:cxnLst>
            <a:rect l="l" t="t" r="r" b="b"/>
            <a:pathLst>
              <a:path w="4376057" h="3614057">
                <a:moveTo>
                  <a:pt x="0" y="0"/>
                </a:moveTo>
                <a:lnTo>
                  <a:pt x="4376057" y="0"/>
                </a:lnTo>
                <a:lnTo>
                  <a:pt x="4376057" y="3614057"/>
                </a:lnTo>
                <a:lnTo>
                  <a:pt x="4093028" y="3614057"/>
                </a:lnTo>
              </a:path>
            </a:pathLst>
          </a:custGeom>
          <a:noFill/>
          <a:ln w="19050">
            <a:solidFill>
              <a:schemeClr val="tx1"/>
            </a:solidFill>
            <a:prstDash val="dash"/>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endParaRPr>
          </a:p>
        </p:txBody>
      </p:sp>
      <p:sp>
        <p:nvSpPr>
          <p:cNvPr id="4" name="正方形/長方形 3"/>
          <p:cNvSpPr/>
          <p:nvPr/>
        </p:nvSpPr>
        <p:spPr>
          <a:xfrm>
            <a:off x="5551340" y="3587883"/>
            <a:ext cx="4474162" cy="1584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（効果）</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社と統合法人の契約一本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二度手間のロスを解消</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共同研究から製品開発まで、森之宮Ｃと和泉Ｃ</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一体的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に支援</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2984511" y="5852120"/>
            <a:ext cx="1104901" cy="457200"/>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endParaRPr>
          </a:p>
        </p:txBody>
      </p:sp>
      <p:sp>
        <p:nvSpPr>
          <p:cNvPr id="25" name="Rectangle 4"/>
          <p:cNvSpPr>
            <a:spLocks noChangeArrowheads="1"/>
          </p:cNvSpPr>
          <p:nvPr/>
        </p:nvSpPr>
        <p:spPr bwMode="auto">
          <a:xfrm>
            <a:off x="12704" y="164451"/>
            <a:ext cx="9900001" cy="360000"/>
          </a:xfrm>
          <a:prstGeom prst="rect">
            <a:avLst/>
          </a:prstGeom>
          <a:solidFill>
            <a:schemeClr val="tx2">
              <a:lumMod val="50000"/>
            </a:schemeClr>
          </a:solidFill>
          <a:ln>
            <a:noFill/>
          </a:ln>
          <a:extLst/>
        </p:spPr>
        <p:txBody>
          <a:bodyPr lIns="68415" tIns="0" rIns="68415" bIns="0" anchor="ctr"/>
          <a:lstStyle/>
          <a:p>
            <a:pPr algn="ct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企業との共同</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研究等の契約手続の</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一本化</a:t>
            </a: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スライド番号プレースホルダー 2"/>
          <p:cNvSpPr txBox="1">
            <a:spLocks/>
          </p:cNvSpPr>
          <p:nvPr/>
        </p:nvSpPr>
        <p:spPr>
          <a:xfrm>
            <a:off x="7610152" y="6520259"/>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400" b="1" kern="120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solidFill>
                  <a:srgbClr val="984807"/>
                </a:solidFill>
              </a:rPr>
              <a:t>34</a:t>
            </a:r>
            <a:endParaRPr lang="ja-JP" altLang="en-US" dirty="0">
              <a:solidFill>
                <a:srgbClr val="984807"/>
              </a:solidFill>
            </a:endParaRPr>
          </a:p>
        </p:txBody>
      </p:sp>
      <p:sp>
        <p:nvSpPr>
          <p:cNvPr id="30" name="角丸四角形 29"/>
          <p:cNvSpPr/>
          <p:nvPr/>
        </p:nvSpPr>
        <p:spPr>
          <a:xfrm>
            <a:off x="8269539" y="84735"/>
            <a:ext cx="1484312" cy="489545"/>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２－Ｂ </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ワンストップ</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27837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116632"/>
            <a:ext cx="9906000" cy="360000"/>
          </a:xfrm>
          <a:prstGeom prst="rect">
            <a:avLst/>
          </a:prstGeom>
          <a:solidFill>
            <a:schemeClr val="tx2">
              <a:lumMod val="50000"/>
            </a:schemeClr>
          </a:solidFill>
          <a:ln>
            <a:noFill/>
          </a:ln>
          <a:extLst/>
        </p:spPr>
        <p:txBody>
          <a:bodyPr lIns="68415" tIns="0" rIns="68415" bIns="0" anchor="ctr"/>
          <a:lstStyle/>
          <a:p>
            <a:pPr algn="ct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多様</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な試験ニーズに総合的に</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対応</a:t>
            </a: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71320" y="620688"/>
            <a:ext cx="9750373" cy="5968301"/>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pPr lvl="0" defTabSz="1280160">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事例</a:t>
            </a:r>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 </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両研究所の優れた設備・機器の一体的活用によるサービスの充実</a:t>
            </a:r>
            <a:endParaRPr lang="en-US" altLang="ja-JP"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endParaRPr lang="en-US" altLang="ja-JP" sz="15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r>
              <a:rPr lang="ja-JP" altLang="en-US" sz="15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endParaRPr lang="en-US" altLang="ja-JP" sz="15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endPar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endParaRPr lang="en-US" altLang="ja-JP" sz="15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endPar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endParaRPr lang="en-US" altLang="ja-JP" sz="15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endPar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endParaRPr lang="en-US" altLang="ja-JP" sz="15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endPar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endParaRPr lang="en-US" altLang="ja-JP" sz="15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endPar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endParaRPr lang="en-US" altLang="ja-JP" sz="15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endPar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endParaRPr lang="en-US" altLang="ja-JP" sz="15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endPar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endParaRPr lang="en-US" altLang="ja-JP" sz="15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endPar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endParaRPr lang="en-US" altLang="ja-JP" sz="15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endParaRPr lang="en-US" altLang="ja-JP" sz="15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endParaRPr lang="en-US" altLang="ja-JP" sz="15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lnSpc>
                <a:spcPts val="700"/>
              </a:lnSpc>
              <a:defRPr/>
            </a:pPr>
            <a:endPar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endParaRPr lang="en-US" altLang="ja-JP" sz="15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endPar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endPar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272497" y="1052736"/>
            <a:ext cx="9240301" cy="5328592"/>
          </a:xfrm>
          <a:prstGeom prst="roundRect">
            <a:avLst>
              <a:gd name="adj" fmla="val 3483"/>
            </a:avLst>
          </a:prstGeom>
          <a:solidFill>
            <a:schemeClr val="bg1"/>
          </a:solid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280160">
              <a:defRPr/>
            </a:pP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事例：製品化のために両研究所が実施している異なる評価試験が必要な場合</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1280160">
              <a:defRPr/>
            </a:pP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280160">
              <a:defRPr/>
            </a:pP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両研究所の優れた設備・機器を一体的に活用</a:t>
            </a: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企業との共同研究等が効果的に進む</a:t>
            </a: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企業の試験ニーズに確実に応えることができる</a:t>
            </a: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defRPr/>
            </a:pP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依頼試験における設備・機器の一体的活用例　</a:t>
            </a:r>
            <a:r>
              <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塗装製品</a:t>
            </a:r>
            <a:r>
              <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lvl="0" defTabSz="1280160">
              <a:defRPr/>
            </a:pP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角丸四角形 54"/>
          <p:cNvSpPr/>
          <p:nvPr/>
        </p:nvSpPr>
        <p:spPr>
          <a:xfrm>
            <a:off x="1208586" y="3971454"/>
            <a:ext cx="2338449" cy="753690"/>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塗膜の耐候性試験</a:t>
            </a:r>
            <a:endParaRPr kumimoji="1"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塗装試験片</a:t>
            </a:r>
            <a:r>
              <a:rPr kumimoji="1"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ホームベース 63"/>
          <p:cNvSpPr/>
          <p:nvPr/>
        </p:nvSpPr>
        <p:spPr>
          <a:xfrm>
            <a:off x="1221201" y="5753448"/>
            <a:ext cx="7421067" cy="513342"/>
          </a:xfrm>
          <a:prstGeom prst="homePlate">
            <a:avLst>
              <a:gd name="adj" fmla="val 0"/>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和泉</a:t>
            </a: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・森之宮</a:t>
            </a: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の優れた機器を同時に使った総合的な製品評価（評価レポートの一本化）</a:t>
            </a:r>
            <a:endPar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角丸四角形 56"/>
          <p:cNvSpPr/>
          <p:nvPr/>
        </p:nvSpPr>
        <p:spPr>
          <a:xfrm>
            <a:off x="1069904" y="2870479"/>
            <a:ext cx="2480878" cy="2574745"/>
          </a:xfrm>
          <a:prstGeom prst="roundRect">
            <a:avLst>
              <a:gd name="adj" fmla="val 6562"/>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669526" y="2860194"/>
            <a:ext cx="323034" cy="784830"/>
          </a:xfrm>
          <a:prstGeom prst="rect">
            <a:avLst/>
          </a:prstGeom>
          <a:noFill/>
        </p:spPr>
        <p:txBody>
          <a:bodyPr wrap="square" rtlCol="0">
            <a:spAutoFit/>
          </a:bodyPr>
          <a:lstStyle/>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市工研</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角丸四角形 49"/>
          <p:cNvSpPr/>
          <p:nvPr/>
        </p:nvSpPr>
        <p:spPr>
          <a:xfrm>
            <a:off x="6433444" y="2925218"/>
            <a:ext cx="2480878" cy="2520006"/>
          </a:xfrm>
          <a:prstGeom prst="roundRect">
            <a:avLst>
              <a:gd name="adj" fmla="val 6562"/>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角丸四角形 52"/>
          <p:cNvSpPr/>
          <p:nvPr/>
        </p:nvSpPr>
        <p:spPr>
          <a:xfrm>
            <a:off x="5987610" y="4146236"/>
            <a:ext cx="3429886" cy="1537254"/>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塗装製品の腐食試験</a:t>
            </a:r>
            <a:endParaRPr kumimoji="1"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実製品 </a:t>
            </a:r>
            <a:r>
              <a:rPr kumimoji="1"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大型</a:t>
            </a:r>
            <a:r>
              <a:rPr kumimoji="1"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p:cNvSpPr txBox="1"/>
          <p:nvPr/>
        </p:nvSpPr>
        <p:spPr>
          <a:xfrm>
            <a:off x="6044874" y="2860194"/>
            <a:ext cx="323034" cy="784830"/>
          </a:xfrm>
          <a:prstGeom prst="rect">
            <a:avLst/>
          </a:prstGeom>
          <a:noFill/>
        </p:spPr>
        <p:txBody>
          <a:bodyPr wrap="square" rtlCol="0">
            <a:spAutoFit/>
          </a:bodyPr>
          <a:lstStyle/>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産技研</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9" name="グループ化 58"/>
          <p:cNvGrpSpPr/>
          <p:nvPr/>
        </p:nvGrpSpPr>
        <p:grpSpPr>
          <a:xfrm>
            <a:off x="3702178" y="3698893"/>
            <a:ext cx="2730315" cy="2322395"/>
            <a:chOff x="2019297" y="3236196"/>
            <a:chExt cx="1544399" cy="1138632"/>
          </a:xfrm>
        </p:grpSpPr>
        <p:sp>
          <p:nvSpPr>
            <p:cNvPr id="36" name="ホームベース 35"/>
            <p:cNvSpPr/>
            <p:nvPr/>
          </p:nvSpPr>
          <p:spPr>
            <a:xfrm rot="5400000">
              <a:off x="2194151" y="3061342"/>
              <a:ext cx="975434" cy="1325141"/>
            </a:xfrm>
            <a:prstGeom prst="homePlate">
              <a:avLst>
                <a:gd name="adj" fmla="val 31849"/>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回の試験依頼</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・塗膜の耐候性試験</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・塗装製品の腐食試験</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500" dirty="0"/>
            </a:p>
          </p:txBody>
        </p:sp>
        <p:sp>
          <p:nvSpPr>
            <p:cNvPr id="43" name="ホームベース 42"/>
            <p:cNvSpPr/>
            <p:nvPr/>
          </p:nvSpPr>
          <p:spPr>
            <a:xfrm>
              <a:off x="2181383" y="3599315"/>
              <a:ext cx="1382313" cy="775513"/>
            </a:xfrm>
            <a:prstGeom prst="homePlate">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4" name="テキスト ボックス 13"/>
          <p:cNvSpPr txBox="1"/>
          <p:nvPr/>
        </p:nvSpPr>
        <p:spPr>
          <a:xfrm>
            <a:off x="1712640" y="2719571"/>
            <a:ext cx="1338828" cy="323164"/>
          </a:xfrm>
          <a:prstGeom prst="rect">
            <a:avLst/>
          </a:prstGeom>
          <a:solidFill>
            <a:schemeClr val="bg1"/>
          </a:solidFill>
          <a:ln>
            <a:solidFill>
              <a:schemeClr val="accent6">
                <a:lumMod val="75000"/>
              </a:schemeClr>
            </a:solidFill>
          </a:ln>
        </p:spPr>
        <p:txBody>
          <a:bodyPr wrap="none" rtlCol="0">
            <a:spAutoFit/>
          </a:bodyPr>
          <a:lstStyle/>
          <a:p>
            <a:pPr algn="ct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耐候性試験機</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9"/>
          <p:cNvSpPr txBox="1"/>
          <p:nvPr/>
        </p:nvSpPr>
        <p:spPr>
          <a:xfrm>
            <a:off x="6897216" y="2746032"/>
            <a:ext cx="1531187" cy="323164"/>
          </a:xfrm>
          <a:prstGeom prst="rect">
            <a:avLst/>
          </a:prstGeom>
          <a:solidFill>
            <a:schemeClr val="bg1"/>
          </a:solidFill>
          <a:ln>
            <a:solidFill>
              <a:schemeClr val="accent6">
                <a:lumMod val="75000"/>
              </a:schemeClr>
            </a:solidFill>
          </a:ln>
        </p:spPr>
        <p:txBody>
          <a:bodyPr wrap="none" rtlCol="0">
            <a:spAutoFit/>
          </a:bodyPr>
          <a:lstStyle/>
          <a:p>
            <a:pPr algn="ct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大型腐食試験機</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35</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8248273" y="44624"/>
            <a:ext cx="1484312" cy="489545"/>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２－Ｂ </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ワンストップ</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592" y="3238131"/>
            <a:ext cx="2092413" cy="1466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667291" y="3264695"/>
            <a:ext cx="2070523" cy="1335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0448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366924" y="1177639"/>
            <a:ext cx="9174814" cy="3331529"/>
            <a:chOff x="2109814" y="4399185"/>
            <a:chExt cx="5440367" cy="2870016"/>
          </a:xfrm>
        </p:grpSpPr>
        <p:sp>
          <p:nvSpPr>
            <p:cNvPr id="3" name="正方形/長方形 2"/>
            <p:cNvSpPr/>
            <p:nvPr/>
          </p:nvSpPr>
          <p:spPr>
            <a:xfrm>
              <a:off x="2134580" y="5061580"/>
              <a:ext cx="924042" cy="21368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prstClr val="white"/>
                </a:solidFill>
              </a:endParaRPr>
            </a:p>
          </p:txBody>
        </p:sp>
        <p:sp>
          <p:nvSpPr>
            <p:cNvPr id="4" name="正方形/長方形 3"/>
            <p:cNvSpPr/>
            <p:nvPr/>
          </p:nvSpPr>
          <p:spPr>
            <a:xfrm>
              <a:off x="2145548" y="4423684"/>
              <a:ext cx="5383805" cy="63655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prstClr val="white"/>
                </a:solidFill>
              </a:endParaRPr>
            </a:p>
          </p:txBody>
        </p:sp>
        <p:sp>
          <p:nvSpPr>
            <p:cNvPr id="5" name="正方形/長方形 4"/>
            <p:cNvSpPr/>
            <p:nvPr/>
          </p:nvSpPr>
          <p:spPr>
            <a:xfrm>
              <a:off x="2134580" y="4415113"/>
              <a:ext cx="5388474" cy="64158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smtClean="0">
                <a:solidFill>
                  <a:srgbClr val="00B050"/>
                </a:solidFill>
              </a:endParaRPr>
            </a:p>
          </p:txBody>
        </p:sp>
        <p:sp>
          <p:nvSpPr>
            <p:cNvPr id="6" name="正方形/長方形 5"/>
            <p:cNvSpPr/>
            <p:nvPr/>
          </p:nvSpPr>
          <p:spPr>
            <a:xfrm>
              <a:off x="2134580" y="4420466"/>
              <a:ext cx="5397484" cy="277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smtClean="0">
                <a:solidFill>
                  <a:srgbClr val="00B050"/>
                </a:solidFill>
              </a:endParaRPr>
            </a:p>
          </p:txBody>
        </p:sp>
        <p:sp>
          <p:nvSpPr>
            <p:cNvPr id="7" name="正方形/長方形 6"/>
            <p:cNvSpPr/>
            <p:nvPr/>
          </p:nvSpPr>
          <p:spPr>
            <a:xfrm>
              <a:off x="2134580" y="4415112"/>
              <a:ext cx="924042" cy="27833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smtClean="0">
                <a:solidFill>
                  <a:srgbClr val="00B050"/>
                </a:solidFill>
              </a:endParaRPr>
            </a:p>
          </p:txBody>
        </p:sp>
        <p:sp>
          <p:nvSpPr>
            <p:cNvPr id="8" name="正方形/長方形 7"/>
            <p:cNvSpPr/>
            <p:nvPr/>
          </p:nvSpPr>
          <p:spPr>
            <a:xfrm>
              <a:off x="3957403" y="4418728"/>
              <a:ext cx="898578" cy="2779684"/>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smtClean="0">
                <a:solidFill>
                  <a:srgbClr val="00B050"/>
                </a:solidFill>
              </a:endParaRPr>
            </a:p>
          </p:txBody>
        </p:sp>
        <p:sp>
          <p:nvSpPr>
            <p:cNvPr id="9" name="正方形/長方形 8"/>
            <p:cNvSpPr/>
            <p:nvPr/>
          </p:nvSpPr>
          <p:spPr>
            <a:xfrm>
              <a:off x="5754559" y="4415113"/>
              <a:ext cx="898578" cy="2783299"/>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smtClean="0">
                <a:solidFill>
                  <a:srgbClr val="00B050"/>
                </a:solidFill>
              </a:endParaRPr>
            </a:p>
          </p:txBody>
        </p:sp>
        <p:sp>
          <p:nvSpPr>
            <p:cNvPr id="10" name="正方形/長方形 9"/>
            <p:cNvSpPr/>
            <p:nvPr/>
          </p:nvSpPr>
          <p:spPr>
            <a:xfrm>
              <a:off x="2134580" y="5056699"/>
              <a:ext cx="5397591" cy="1085027"/>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smtClean="0">
                <a:solidFill>
                  <a:srgbClr val="00B050"/>
                </a:solidFill>
              </a:endParaRPr>
            </a:p>
          </p:txBody>
        </p:sp>
        <p:cxnSp>
          <p:nvCxnSpPr>
            <p:cNvPr id="11" name="直線コネクタ 10"/>
            <p:cNvCxnSpPr/>
            <p:nvPr/>
          </p:nvCxnSpPr>
          <p:spPr>
            <a:xfrm>
              <a:off x="2145548" y="4432098"/>
              <a:ext cx="924042" cy="64158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3099668" y="4415112"/>
              <a:ext cx="843142" cy="450739"/>
            </a:xfrm>
            <a:prstGeom prst="rect">
              <a:avLst/>
            </a:prstGeom>
            <a:noFill/>
          </p:spPr>
          <p:txBody>
            <a:bodyPr wrap="squar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技術・市場情報</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の収集・提供</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2136465" y="4774187"/>
              <a:ext cx="635093" cy="265141"/>
            </a:xfrm>
            <a:prstGeom prst="rect">
              <a:avLst/>
            </a:prstGeom>
            <a:noFill/>
          </p:spPr>
          <p:txBody>
            <a:bodyPr wrap="squar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支援分野</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2542893" y="4399185"/>
              <a:ext cx="642035" cy="450739"/>
            </a:xfrm>
            <a:prstGeom prst="rect">
              <a:avLst/>
            </a:prstGeom>
            <a:noFill/>
          </p:spPr>
          <p:txBody>
            <a:bodyPr wrap="squar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ステージ</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4020424" y="4435713"/>
              <a:ext cx="825558" cy="265141"/>
            </a:xfrm>
            <a:prstGeom prst="rect">
              <a:avLst/>
            </a:prstGeom>
            <a:noFill/>
          </p:spPr>
          <p:txBody>
            <a:bodyPr wrap="squar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研究開発支援</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4936299" y="4432138"/>
              <a:ext cx="848015" cy="265141"/>
            </a:xfrm>
            <a:prstGeom prst="rect">
              <a:avLst/>
            </a:prstGeom>
            <a:noFill/>
          </p:spPr>
          <p:txBody>
            <a:bodyPr wrap="square" rtlCol="0">
              <a:spAutoFit/>
            </a:bodyPr>
            <a:lstStyle/>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製品</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開発支援</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5924690" y="4429334"/>
              <a:ext cx="727637" cy="265141"/>
            </a:xfrm>
            <a:prstGeom prst="rect">
              <a:avLst/>
            </a:prstGeom>
            <a:noFill/>
          </p:spPr>
          <p:txBody>
            <a:bodyPr wrap="squar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製造支援</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6652327" y="4432138"/>
              <a:ext cx="897854" cy="636338"/>
            </a:xfrm>
            <a:prstGeom prst="rect">
              <a:avLst/>
            </a:prstGeom>
            <a:noFill/>
          </p:spPr>
          <p:txBody>
            <a:bodyPr wrap="squar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事業化支援</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マーケティング、</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デザイン支援等</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2109814" y="5068313"/>
              <a:ext cx="995510" cy="1018582"/>
            </a:xfrm>
            <a:prstGeom prst="rect">
              <a:avLst/>
            </a:prstGeom>
            <a:noFill/>
          </p:spPr>
          <p:txBody>
            <a:bodyPr wrap="square" rtlCol="0" anchor="ctr">
              <a:spAutoFit/>
            </a:bodyPr>
            <a:lstStyle/>
            <a:p>
              <a:pPr algn="ctr">
                <a:lnSpc>
                  <a:spcPts val="17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機械・加工</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7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情報管理・</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7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システム制御</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7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金　属</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7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電気・電子</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2109814" y="6125473"/>
              <a:ext cx="995510" cy="1018582"/>
            </a:xfrm>
            <a:prstGeom prst="rect">
              <a:avLst/>
            </a:prstGeom>
            <a:noFill/>
          </p:spPr>
          <p:txBody>
            <a:bodyPr wrap="square" rtlCol="0" anchor="ctr">
              <a:spAutoFit/>
            </a:bodyPr>
            <a:lstStyle/>
            <a:p>
              <a:pPr algn="ctr">
                <a:lnSpc>
                  <a:spcPts val="17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電子材料</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7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高分子</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7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ナノ材料</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7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化　学</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7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バイオ・食品</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弧 20"/>
            <p:cNvSpPr/>
            <p:nvPr/>
          </p:nvSpPr>
          <p:spPr>
            <a:xfrm>
              <a:off x="3975841" y="5073684"/>
              <a:ext cx="2688265" cy="2114739"/>
            </a:xfrm>
            <a:prstGeom prst="arc">
              <a:avLst>
                <a:gd name="adj1" fmla="val 10747276"/>
                <a:gd name="adj2" fmla="val 16193983"/>
              </a:avLst>
            </a:prstGeom>
            <a:pattFill prst="ltDnDiag">
              <a:fgClr>
                <a:schemeClr val="tx1"/>
              </a:fgClr>
              <a:bgClr>
                <a:schemeClr val="bg1"/>
              </a:bgClr>
            </a:pattFill>
            <a:ln w="127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400">
                <a:solidFill>
                  <a:prstClr val="black"/>
                </a:solidFill>
              </a:endParaRPr>
            </a:p>
          </p:txBody>
        </p:sp>
        <p:sp>
          <p:nvSpPr>
            <p:cNvPr id="22" name="円弧 21"/>
            <p:cNvSpPr/>
            <p:nvPr/>
          </p:nvSpPr>
          <p:spPr>
            <a:xfrm rot="10800000">
              <a:off x="3975720" y="5081660"/>
              <a:ext cx="2691537" cy="2106763"/>
            </a:xfrm>
            <a:prstGeom prst="arc">
              <a:avLst>
                <a:gd name="adj1" fmla="val 10830333"/>
                <a:gd name="adj2" fmla="val 16248556"/>
              </a:avLst>
            </a:prstGeom>
            <a:pattFill prst="ltDnDiag"/>
            <a:ln w="127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400">
                <a:solidFill>
                  <a:prstClr val="black"/>
                </a:solidFill>
              </a:endParaRPr>
            </a:p>
          </p:txBody>
        </p:sp>
        <p:sp>
          <p:nvSpPr>
            <p:cNvPr id="23" name="角丸四角形 22"/>
            <p:cNvSpPr/>
            <p:nvPr/>
          </p:nvSpPr>
          <p:spPr>
            <a:xfrm>
              <a:off x="3972570" y="6141726"/>
              <a:ext cx="1345768" cy="1046698"/>
            </a:xfrm>
            <a:prstGeom prst="roundRect">
              <a:avLst>
                <a:gd name="adj" fmla="val 11231"/>
              </a:avLst>
            </a:prstGeom>
            <a:solidFill>
              <a:schemeClr val="accent3">
                <a:lumMod val="40000"/>
                <a:lumOff val="6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smtClean="0">
                <a:solidFill>
                  <a:srgbClr val="00B050"/>
                </a:solidFill>
              </a:endParaRPr>
            </a:p>
          </p:txBody>
        </p:sp>
        <p:sp>
          <p:nvSpPr>
            <p:cNvPr id="24" name="角丸四角形 23"/>
            <p:cNvSpPr/>
            <p:nvPr/>
          </p:nvSpPr>
          <p:spPr>
            <a:xfrm>
              <a:off x="5318338" y="5073685"/>
              <a:ext cx="1345768" cy="1064005"/>
            </a:xfrm>
            <a:prstGeom prst="roundRect">
              <a:avLst>
                <a:gd name="adj" fmla="val 11231"/>
              </a:avLst>
            </a:prstGeom>
            <a:solidFill>
              <a:schemeClr val="accent6">
                <a:lumMod val="20000"/>
                <a:lumOff val="8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smtClean="0">
                <a:solidFill>
                  <a:srgbClr val="00B050"/>
                </a:solidFill>
              </a:endParaRPr>
            </a:p>
          </p:txBody>
        </p:sp>
        <p:sp>
          <p:nvSpPr>
            <p:cNvPr id="25" name="テキスト ボックス 24"/>
            <p:cNvSpPr txBox="1"/>
            <p:nvPr/>
          </p:nvSpPr>
          <p:spPr>
            <a:xfrm>
              <a:off x="5451732" y="5496084"/>
              <a:ext cx="1115391" cy="265141"/>
            </a:xfrm>
            <a:prstGeom prst="rect">
              <a:avLst/>
            </a:prstGeom>
            <a:solidFill>
              <a:schemeClr val="accent6">
                <a:lumMod val="20000"/>
                <a:lumOff val="80000"/>
              </a:schemeClr>
            </a:solidFill>
            <a:ln>
              <a:noFill/>
            </a:ln>
          </p:spPr>
          <p:txBody>
            <a:bodyPr wrap="square" lIns="36000" rIns="36000" rtlCol="0">
              <a:spAutoFit/>
            </a:bodyPr>
            <a:lstStyle/>
            <a:p>
              <a:pPr algn="ct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産技研の強み</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4087758" y="6555472"/>
              <a:ext cx="1115391" cy="265141"/>
            </a:xfrm>
            <a:prstGeom prst="rect">
              <a:avLst/>
            </a:prstGeom>
            <a:solidFill>
              <a:schemeClr val="accent3">
                <a:lumMod val="40000"/>
                <a:lumOff val="60000"/>
              </a:schemeClr>
            </a:solidFill>
            <a:ln>
              <a:noFill/>
            </a:ln>
          </p:spPr>
          <p:txBody>
            <a:bodyPr wrap="square" lIns="36000" rIns="36000" rtlCol="0">
              <a:spAutoFit/>
            </a:bodyPr>
            <a:lstStyle/>
            <a:p>
              <a:pPr algn="ct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市工研の強み</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右矢印 26"/>
            <p:cNvSpPr/>
            <p:nvPr/>
          </p:nvSpPr>
          <p:spPr>
            <a:xfrm>
              <a:off x="5261856" y="6555827"/>
              <a:ext cx="268230" cy="236024"/>
            </a:xfrm>
            <a:prstGeom prst="rightArrow">
              <a:avLst>
                <a:gd name="adj1" fmla="val 64371"/>
                <a:gd name="adj2" fmla="val 63636"/>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smtClean="0">
                <a:solidFill>
                  <a:srgbClr val="00B050"/>
                </a:solidFill>
              </a:endParaRPr>
            </a:p>
          </p:txBody>
        </p:sp>
        <p:sp>
          <p:nvSpPr>
            <p:cNvPr id="28" name="右矢印 27"/>
            <p:cNvSpPr/>
            <p:nvPr/>
          </p:nvSpPr>
          <p:spPr>
            <a:xfrm rot="5400000">
              <a:off x="5916147" y="6022103"/>
              <a:ext cx="186557" cy="339352"/>
            </a:xfrm>
            <a:prstGeom prst="rightArrow">
              <a:avLst>
                <a:gd name="adj1" fmla="val 64371"/>
                <a:gd name="adj2" fmla="val 63636"/>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smtClean="0">
                <a:solidFill>
                  <a:srgbClr val="00B050"/>
                </a:solidFill>
              </a:endParaRPr>
            </a:p>
          </p:txBody>
        </p:sp>
        <p:sp>
          <p:nvSpPr>
            <p:cNvPr id="29" name="右矢印 28"/>
            <p:cNvSpPr/>
            <p:nvPr/>
          </p:nvSpPr>
          <p:spPr>
            <a:xfrm rot="16200000" flipV="1">
              <a:off x="4552173" y="5918930"/>
              <a:ext cx="186557" cy="339352"/>
            </a:xfrm>
            <a:prstGeom prst="rightArrow">
              <a:avLst>
                <a:gd name="adj1" fmla="val 64371"/>
                <a:gd name="adj2" fmla="val 63636"/>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smtClean="0">
                <a:solidFill>
                  <a:srgbClr val="00B050"/>
                </a:solidFill>
              </a:endParaRPr>
            </a:p>
          </p:txBody>
        </p:sp>
        <p:sp>
          <p:nvSpPr>
            <p:cNvPr id="30" name="右矢印 29"/>
            <p:cNvSpPr/>
            <p:nvPr/>
          </p:nvSpPr>
          <p:spPr>
            <a:xfrm flipH="1">
              <a:off x="5109981" y="5496085"/>
              <a:ext cx="268230" cy="236024"/>
            </a:xfrm>
            <a:prstGeom prst="rightArrow">
              <a:avLst>
                <a:gd name="adj1" fmla="val 64371"/>
                <a:gd name="adj2" fmla="val 63636"/>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smtClean="0">
                <a:solidFill>
                  <a:srgbClr val="00B050"/>
                </a:solidFill>
              </a:endParaRPr>
            </a:p>
          </p:txBody>
        </p:sp>
        <p:sp>
          <p:nvSpPr>
            <p:cNvPr id="31" name="星 32 30"/>
            <p:cNvSpPr/>
            <p:nvPr/>
          </p:nvSpPr>
          <p:spPr>
            <a:xfrm>
              <a:off x="4254204" y="5379060"/>
              <a:ext cx="798064" cy="578121"/>
            </a:xfrm>
            <a:prstGeom prst="star32">
              <a:avLst>
                <a:gd name="adj" fmla="val 4200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smtClean="0">
                <a:solidFill>
                  <a:srgbClr val="00B050"/>
                </a:solidFill>
              </a:endParaRPr>
            </a:p>
          </p:txBody>
        </p:sp>
        <p:sp>
          <p:nvSpPr>
            <p:cNvPr id="32" name="テキスト ボックス 31"/>
            <p:cNvSpPr txBox="1"/>
            <p:nvPr/>
          </p:nvSpPr>
          <p:spPr>
            <a:xfrm>
              <a:off x="4362948" y="5432493"/>
              <a:ext cx="533890" cy="450739"/>
            </a:xfrm>
            <a:prstGeom prst="rect">
              <a:avLst/>
            </a:prstGeom>
            <a:noFill/>
          </p:spPr>
          <p:txBody>
            <a:bodyPr wrap="square" lIns="36000" rIns="36000" rtlCol="0">
              <a:spAutoFit/>
            </a:bodyPr>
            <a:lstStyle/>
            <a:p>
              <a:pPr algn="ct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強みの</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融合</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円/楕円 32"/>
            <p:cNvSpPr/>
            <p:nvPr/>
          </p:nvSpPr>
          <p:spPr>
            <a:xfrm>
              <a:off x="3440122" y="5162300"/>
              <a:ext cx="424797" cy="1967067"/>
            </a:xfrm>
            <a:prstGeom prst="ellipse">
              <a:avLst/>
            </a:prstGeom>
            <a:ln w="12700">
              <a:prstDash val="sysDot"/>
            </a:ln>
          </p:spPr>
          <p:style>
            <a:lnRef idx="2">
              <a:schemeClr val="dk1"/>
            </a:lnRef>
            <a:fillRef idx="1">
              <a:schemeClr val="lt1"/>
            </a:fillRef>
            <a:effectRef idx="0">
              <a:schemeClr val="dk1"/>
            </a:effectRef>
            <a:fontRef idx="minor">
              <a:schemeClr val="dk1"/>
            </a:fontRef>
          </p:style>
          <p:txBody>
            <a:bodyPr vert="horz" rtlCol="0" anchor="ctr"/>
            <a:lstStyle/>
            <a:p>
              <a:pPr algn="ct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統合を機に機能強化</a:t>
              </a:r>
            </a:p>
          </p:txBody>
        </p:sp>
        <p:sp>
          <p:nvSpPr>
            <p:cNvPr id="34" name="円/楕円 33"/>
            <p:cNvSpPr/>
            <p:nvPr/>
          </p:nvSpPr>
          <p:spPr>
            <a:xfrm>
              <a:off x="6886671" y="5138411"/>
              <a:ext cx="415481" cy="1997013"/>
            </a:xfrm>
            <a:prstGeom prst="ellipse">
              <a:avLst/>
            </a:prstGeom>
            <a:ln w="12700">
              <a:prstDash val="sysDot"/>
            </a:ln>
          </p:spPr>
          <p:style>
            <a:lnRef idx="2">
              <a:schemeClr val="dk1"/>
            </a:lnRef>
            <a:fillRef idx="1">
              <a:schemeClr val="lt1"/>
            </a:fillRef>
            <a:effectRef idx="0">
              <a:schemeClr val="dk1"/>
            </a:effectRef>
            <a:fontRef idx="minor">
              <a:schemeClr val="dk1"/>
            </a:fontRef>
          </p:style>
          <p:txBody>
            <a:bodyPr vert="horz" rtlCol="0" anchor="ctr"/>
            <a:lstStyle/>
            <a:p>
              <a:pPr algn="ct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統合を機に機能強化</a:t>
              </a:r>
            </a:p>
          </p:txBody>
        </p:sp>
        <p:cxnSp>
          <p:nvCxnSpPr>
            <p:cNvPr id="35" name="直線矢印コネクタ 34"/>
            <p:cNvCxnSpPr/>
            <p:nvPr/>
          </p:nvCxnSpPr>
          <p:spPr>
            <a:xfrm>
              <a:off x="3354843" y="5099994"/>
              <a:ext cx="0" cy="2084815"/>
            </a:xfrm>
            <a:prstGeom prst="straightConnector1">
              <a:avLst/>
            </a:prstGeom>
            <a:ln w="1905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3106645" y="5082680"/>
              <a:ext cx="229073" cy="2186521"/>
            </a:xfrm>
            <a:prstGeom prst="rect">
              <a:avLst/>
            </a:prstGeom>
            <a:noFill/>
          </p:spPr>
          <p:txBody>
            <a:bodyPr vert="eaVert" wrap="square" tIns="0" bIns="0" rtlCol="0">
              <a:spAutoFit/>
            </a:bodyPr>
            <a:lstStyle/>
            <a:p>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多様な技術分野に総合対応</a:t>
              </a:r>
              <a:r>
                <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37" name="直線矢印コネクタ 36"/>
            <p:cNvCxnSpPr/>
            <p:nvPr/>
          </p:nvCxnSpPr>
          <p:spPr>
            <a:xfrm flipH="1">
              <a:off x="3957403" y="4973988"/>
              <a:ext cx="2709855" cy="0"/>
            </a:xfrm>
            <a:prstGeom prst="straightConnector1">
              <a:avLst/>
            </a:prstGeom>
            <a:ln w="1905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4087758" y="4714342"/>
              <a:ext cx="2238543" cy="265141"/>
            </a:xfrm>
            <a:prstGeom prst="rect">
              <a:avLst/>
            </a:prstGeom>
            <a:noFill/>
          </p:spPr>
          <p:txBody>
            <a:bodyPr wrap="square" rtlCol="0">
              <a:spAutoFit/>
            </a:bodyPr>
            <a:lstStyle/>
            <a:p>
              <a:pPr algn="ct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研究開発から製造まで一気通貫支援</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星 32 38"/>
            <p:cNvSpPr/>
            <p:nvPr/>
          </p:nvSpPr>
          <p:spPr>
            <a:xfrm>
              <a:off x="5576742" y="6340747"/>
              <a:ext cx="798065" cy="555649"/>
            </a:xfrm>
            <a:prstGeom prst="star32">
              <a:avLst>
                <a:gd name="adj" fmla="val 4200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smtClean="0">
                <a:solidFill>
                  <a:srgbClr val="00B050"/>
                </a:solidFill>
              </a:endParaRPr>
            </a:p>
          </p:txBody>
        </p:sp>
        <p:sp>
          <p:nvSpPr>
            <p:cNvPr id="40" name="テキスト ボックス 39"/>
            <p:cNvSpPr txBox="1"/>
            <p:nvPr/>
          </p:nvSpPr>
          <p:spPr>
            <a:xfrm>
              <a:off x="5760722" y="6390028"/>
              <a:ext cx="485177" cy="450739"/>
            </a:xfrm>
            <a:prstGeom prst="rect">
              <a:avLst/>
            </a:prstGeom>
            <a:noFill/>
          </p:spPr>
          <p:txBody>
            <a:bodyPr wrap="square" lIns="36000" rIns="36000" rtlCol="0">
              <a:spAutoFit/>
            </a:bodyPr>
            <a:lstStyle/>
            <a:p>
              <a:pPr algn="ct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強みの</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融合</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2" name="テキスト ボックス 41"/>
          <p:cNvSpPr txBox="1"/>
          <p:nvPr/>
        </p:nvSpPr>
        <p:spPr>
          <a:xfrm>
            <a:off x="128490" y="548680"/>
            <a:ext cx="2698175" cy="369332"/>
          </a:xfrm>
          <a:prstGeom prst="rect">
            <a:avLst/>
          </a:prstGeom>
          <a:noFill/>
        </p:spPr>
        <p:txBody>
          <a:bodyPr wrap="none" rtlCol="0">
            <a:spAutoFit/>
          </a:bodyP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一気通貫支援のイメージ</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200475" y="873587"/>
            <a:ext cx="9341263" cy="323165"/>
          </a:xfrm>
          <a:prstGeom prst="rect">
            <a:avLst/>
          </a:prstGeom>
        </p:spPr>
        <p:txBody>
          <a:bodyPr wrap="square">
            <a:spAutoFit/>
          </a:bodyPr>
          <a:lstStyle/>
          <a:p>
            <a:pPr marL="133200" defTabSz="1280160">
              <a:lnSpc>
                <a:spcPts val="18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★両研究所</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の「得意な分野」と「得意な支援」を融合。それぞれの強みを活かす</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タイトル 1"/>
          <p:cNvSpPr txBox="1">
            <a:spLocks/>
          </p:cNvSpPr>
          <p:nvPr/>
        </p:nvSpPr>
        <p:spPr>
          <a:xfrm>
            <a:off x="-6965" y="195927"/>
            <a:ext cx="9900001" cy="360000"/>
          </a:xfrm>
          <a:prstGeom prst="rect">
            <a:avLst/>
          </a:prstGeom>
          <a:solidFill>
            <a:schemeClr val="tx2">
              <a:lumMod val="50000"/>
            </a:schemeClr>
          </a:solidFill>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研究開発から製造までの一気通貫支援の実施</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a:xfrm>
            <a:off x="233256" y="4653136"/>
            <a:ext cx="9459138" cy="1885131"/>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pPr defTabSz="1280160">
              <a:lnSpc>
                <a:spcPts val="800"/>
              </a:lnSpc>
              <a:defRPr/>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280160">
              <a:lnSpc>
                <a:spcPts val="400"/>
              </a:lnSpc>
              <a:defRPr/>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defTabSz="1280160">
              <a:buFont typeface="Wingdings" panose="05000000000000000000" pitchFamily="2" charset="2"/>
              <a:buChar char="n"/>
              <a:defRPr/>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製品</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開発プロセスを一体的に</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280160">
              <a:lnSpc>
                <a:spcPts val="500"/>
              </a:lnSpc>
              <a:defRPr/>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280160">
              <a:defRPr/>
            </a:pP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研究開発から製造まで一気通貫支援</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1280160">
              <a:defRPr/>
            </a:pP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両研究所</a:t>
            </a: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の得意分野や強みのある技術支援</a:t>
            </a: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を一体化することで、企業</a:t>
            </a: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の開発ステージに応じた川上から川下までのフルセットの支援を</a:t>
            </a: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実現</a:t>
            </a:r>
            <a:endPar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280160">
              <a:lnSpc>
                <a:spcPts val="1000"/>
              </a:lnSpc>
              <a:defRPr/>
            </a:pP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280160">
              <a:defRPr/>
            </a:pP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多様な技術分野に総合対応</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1280160">
              <a:defRPr/>
            </a:pP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両研究所に</a:t>
            </a: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配置する技術コーディネーター</a:t>
            </a: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が、研究</a:t>
            </a: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情報等を共有し</a:t>
            </a: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a:t>
            </a: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小企業が保有する技術と結びつけることなどにより</a:t>
            </a: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280160">
              <a:defRPr/>
            </a:pP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新製品</a:t>
            </a: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開発や技術の高度化を</a:t>
            </a: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a:t>
            </a:r>
            <a:endPar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280160">
              <a:defRPr/>
            </a:pP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両研究所</a:t>
            </a: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の強みを活かした技術支援の実績を集約・蓄積し、これを活かすことにより、更なる多様な支援に</a:t>
            </a: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対応</a:t>
            </a: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9" name="グループ化 48"/>
          <p:cNvGrpSpPr/>
          <p:nvPr/>
        </p:nvGrpSpPr>
        <p:grpSpPr>
          <a:xfrm>
            <a:off x="4723842" y="4690345"/>
            <a:ext cx="4645052" cy="500435"/>
            <a:chOff x="4737931" y="993898"/>
            <a:chExt cx="5230433" cy="644451"/>
          </a:xfrm>
        </p:grpSpPr>
        <p:sp>
          <p:nvSpPr>
            <p:cNvPr id="50" name="円/楕円 49"/>
            <p:cNvSpPr/>
            <p:nvPr/>
          </p:nvSpPr>
          <p:spPr>
            <a:xfrm>
              <a:off x="8816236" y="1009675"/>
              <a:ext cx="1152128" cy="61289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革新的な</a:t>
              </a:r>
              <a:endParaRPr lang="en-US" altLang="ja-JP"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製品</a:t>
              </a:r>
              <a:endPar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ストライプ矢印 50"/>
            <p:cNvSpPr/>
            <p:nvPr/>
          </p:nvSpPr>
          <p:spPr>
            <a:xfrm>
              <a:off x="4737931" y="1009674"/>
              <a:ext cx="4224536" cy="619125"/>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2" name="角丸四角形 51"/>
            <p:cNvSpPr/>
            <p:nvPr/>
          </p:nvSpPr>
          <p:spPr>
            <a:xfrm>
              <a:off x="5010574" y="993898"/>
              <a:ext cx="944466" cy="644451"/>
            </a:xfrm>
            <a:prstGeom prst="roundRect">
              <a:avLst/>
            </a:prstGeom>
            <a:solidFill>
              <a:schemeClr val="accent1">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川上</a:t>
              </a:r>
              <a:endPar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400"/>
                </a:lnSpc>
              </a:pP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材料開発</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角丸四角形 52"/>
            <p:cNvSpPr/>
            <p:nvPr/>
          </p:nvSpPr>
          <p:spPr>
            <a:xfrm>
              <a:off x="6282904" y="993898"/>
              <a:ext cx="944466" cy="644451"/>
            </a:xfrm>
            <a:prstGeom prst="roundRect">
              <a:avLst/>
            </a:prstGeom>
            <a:solidFill>
              <a:schemeClr val="accent1">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川中</a:t>
              </a:r>
              <a:endPar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400"/>
                </a:lnSpc>
              </a:pP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中間加工</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7546872" y="993898"/>
              <a:ext cx="944466" cy="644451"/>
            </a:xfrm>
            <a:prstGeom prst="roundRect">
              <a:avLst/>
            </a:prstGeom>
            <a:solidFill>
              <a:schemeClr val="accent1">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川下</a:t>
              </a:r>
              <a:endPar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400"/>
                </a:lnSpc>
              </a:pP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製品化</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7"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36</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角丸四角形 54"/>
          <p:cNvSpPr/>
          <p:nvPr/>
        </p:nvSpPr>
        <p:spPr>
          <a:xfrm>
            <a:off x="8248274" y="127264"/>
            <a:ext cx="1484312" cy="489545"/>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２－Ｃ </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一気通貫</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86257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12440"/>
            <a:ext cx="9906000" cy="360040"/>
          </a:xfrm>
          <a:solidFill>
            <a:schemeClr val="tx1"/>
          </a:solidFill>
        </p:spPr>
        <p:txBody>
          <a:bodyPr>
            <a:normAutofit/>
          </a:bodyPr>
          <a:lstStyle/>
          <a:p>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t>1</a:t>
            </a:r>
            <a:endParaRPr kumimoji="1" lang="ja-JP" altLang="en-US" dirty="0"/>
          </a:p>
        </p:txBody>
      </p:sp>
      <p:sp>
        <p:nvSpPr>
          <p:cNvPr id="3" name="正方形/長方形 2"/>
          <p:cNvSpPr/>
          <p:nvPr/>
        </p:nvSpPr>
        <p:spPr>
          <a:xfrm rot="5400000">
            <a:off x="2612740" y="3933056"/>
            <a:ext cx="288032" cy="21602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a:t>
            </a:r>
            <a:endParaRPr kumimoji="1" lang="ja-JP" altLang="en-US" sz="1200" dirty="0">
              <a:solidFill>
                <a:schemeClr val="tx1"/>
              </a:solidFill>
            </a:endParaRPr>
          </a:p>
        </p:txBody>
      </p:sp>
      <p:sp>
        <p:nvSpPr>
          <p:cNvPr id="6" name="正方形/長方形 5"/>
          <p:cNvSpPr/>
          <p:nvPr/>
        </p:nvSpPr>
        <p:spPr>
          <a:xfrm>
            <a:off x="482055" y="733077"/>
            <a:ext cx="8800950" cy="6008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lvl="0" indent="-285750" algn="just">
              <a:lnSpc>
                <a:spcPts val="2400"/>
              </a:lnSpc>
              <a:buFont typeface="Arial" panose="020B0604020202020204" pitchFamily="34" charset="0"/>
              <a:buChar char="•"/>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（地独）大阪府立産業技術総合研究所と（地独）大阪市立工業研究所の統合については、第</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回大阪府市統合本部会議（平成</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月）において、統合に向けて検討を行う項目として位置づけられた。その後の協議を経て、第</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回統合本部会議（平成</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月）において、「法人</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統合により</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、両研究所</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の強みと総合力を活かし、工業技術とものづくりを支える知と技術の支援</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拠点</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スーパー</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公設</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試</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を目指す」と</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いう基本的</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方向性</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が了承</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されるとともに、</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法人統合に先行して経営戦略の一体化を図るため「合同経営戦略会議」を設置することが了承された。</a:t>
            </a:r>
          </a:p>
          <a:p>
            <a:pPr lvl="0" algn="just">
              <a:lnSpc>
                <a:spcPts val="2400"/>
              </a:lnSpc>
            </a:pP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gn="just">
              <a:lnSpc>
                <a:spcPts val="2400"/>
              </a:lnSpc>
              <a:buFont typeface="Arial" panose="020B0604020202020204" pitchFamily="34" charset="0"/>
              <a:buChar char="•"/>
            </a:pP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上記統合本部会議</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の方針を</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受け、平成</a:t>
            </a:r>
            <a:r>
              <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月に合同経営戦略会議（両研究所理事長、府部長、市理事、中小企業経営者、大学教授）を設置し、統合に向けた検討・協議を</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重ね、平成</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月の第</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回合同経営戦略会議において</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、統合法人の概要や</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財政運営、</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組織・体制</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等を</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盛り込んだ「法人</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統合に関する計画（案</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とりまとめた</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gn="just">
              <a:lnSpc>
                <a:spcPts val="2400"/>
              </a:lnSpc>
              <a:buFont typeface="Arial" panose="020B0604020202020204" pitchFamily="34" charset="0"/>
              <a:buChar char="•"/>
            </a:pP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gn="just">
              <a:lnSpc>
                <a:spcPts val="2400"/>
              </a:lnSpc>
              <a:buFont typeface="Arial" panose="020B0604020202020204" pitchFamily="34" charset="0"/>
              <a:buChar char="•"/>
            </a:pP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同</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計画（案）を</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もとに、統合関連議案</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（地方独立行政法人法</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に基づく新設合併協議事項議案ほか）を平成</a:t>
            </a:r>
            <a:r>
              <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月、平成</a:t>
            </a:r>
            <a:r>
              <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月及び平成</a:t>
            </a:r>
            <a:r>
              <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月の</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両議会へ</a:t>
            </a:r>
            <a:r>
              <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回提案したものの、いずれも否決と</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なった。</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gn="just">
              <a:lnSpc>
                <a:spcPts val="2400"/>
              </a:lnSpc>
              <a:buFont typeface="Arial" panose="020B0604020202020204" pitchFamily="34" charset="0"/>
              <a:buChar cha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gn="just">
              <a:lnSpc>
                <a:spcPts val="2400"/>
              </a:lnSpc>
              <a:buFont typeface="Arial" panose="020B0604020202020204" pitchFamily="34" charset="0"/>
              <a:buChar char="•"/>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こうしたことから、平成</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月にタスクフォースを設置し、上記</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法人統合に関する計画（案）」などを踏まえ、「スーパー公設試」設立に向け、そのあり方について調査・検討を行い、本報告書を取りまとめた。</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gn="just">
              <a:lnSpc>
                <a:spcPts val="2400"/>
              </a:lnSpc>
              <a:buFont typeface="Arial" panose="020B0604020202020204" pitchFamily="34" charset="0"/>
              <a:buChar cha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400"/>
              </a:lnSpc>
              <a:buFont typeface="Arial" panose="020B0604020202020204" pitchFamily="34" charset="0"/>
              <a:buChar char="•"/>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統合関連議案の可決後は、本報告書を</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踏まえ、タスクフォースにおいて</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、府市共同で設置する評価委員会（外部有識者で構成）の意見を聴取しつつ、統合</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法人の中期目標及び中期</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計画を検討し、平成</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月に「スーパー公設試」が設立できるよう取り組んでいく。</a:t>
            </a:r>
            <a:endPar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04287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335413" y="861392"/>
            <a:ext cx="9180067" cy="6096000"/>
            <a:chOff x="132470" y="-70351"/>
            <a:chExt cx="9048042" cy="7560475"/>
          </a:xfrm>
        </p:grpSpPr>
        <p:pic>
          <p:nvPicPr>
            <p:cNvPr id="4" name="Picture 2" descr="G:\temp\川舟\1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3047828"/>
              <a:ext cx="6346137" cy="44422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G:\temp\川舟\pictogram847antibacterial[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2146" y="3958544"/>
              <a:ext cx="611221" cy="8645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G:\temp\川舟\img_2[1].gif"/>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8765" l="0" r="100000">
                          <a14:foregroundMark x1="49888" y1="24691" x2="49888" y2="24691"/>
                          <a14:foregroundMark x1="49888" y1="16049" x2="49888" y2="16049"/>
                          <a14:foregroundMark x1="66667" y1="34321" x2="66667" y2="34321"/>
                          <a14:foregroundMark x1="77181" y1="32593" x2="77181" y2="32593"/>
                          <a14:foregroundMark x1="79418" y1="34074" x2="79418" y2="34074"/>
                          <a14:foregroundMark x1="82550" y1="34815" x2="82550" y2="34815"/>
                          <a14:foregroundMark x1="85011" y1="34815" x2="85011" y2="34815"/>
                          <a14:foregroundMark x1="64430" y1="78272" x2="64430" y2="78272"/>
                          <a14:foregroundMark x1="37360" y1="66914" x2="37360" y2="66914"/>
                          <a14:foregroundMark x1="37360" y1="85185" x2="37360" y2="85185"/>
                          <a14:foregroundMark x1="37360" y1="37284" x2="37360" y2="37284"/>
                          <a14:foregroundMark x1="65772" y1="19506" x2="65772" y2="19506"/>
                          <a14:foregroundMark x1="68009" y1="21728" x2="68009" y2="21728"/>
                        </a14:backgroundRemoval>
                      </a14:imgEffect>
                    </a14:imgLayer>
                  </a14:imgProps>
                </a:ext>
                <a:ext uri="{28A0092B-C50C-407E-A947-70E740481C1C}">
                  <a14:useLocalDpi xmlns:a14="http://schemas.microsoft.com/office/drawing/2010/main" val="0"/>
                </a:ext>
              </a:extLst>
            </a:blip>
            <a:srcRect/>
            <a:stretch>
              <a:fillRect/>
            </a:stretch>
          </p:blipFill>
          <p:spPr bwMode="auto">
            <a:xfrm>
              <a:off x="1829820" y="4666317"/>
              <a:ext cx="989797" cy="8967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G:\temp\川舟\03[1].gif"/>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rot="18909104">
              <a:off x="1801493" y="3176018"/>
              <a:ext cx="1463421" cy="11614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descr="手すりを取りつける - トイレ"/>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72531" y1="34659" x2="72531" y2="34659"/>
                          <a14:foregroundMark x1="77160" y1="36364" x2="77160" y2="36364"/>
                          <a14:foregroundMark x1="75926" y1="41477" x2="75926" y2="41477"/>
                          <a14:foregroundMark x1="80864" y1="53125" x2="80864" y2="53125"/>
                          <a14:foregroundMark x1="77469" y1="62784" x2="77469" y2="62784"/>
                          <a14:foregroundMark x1="94753" y1="39773" x2="91975" y2="42330"/>
                          <a14:foregroundMark x1="88580" y1="33807" x2="88580" y2="33807"/>
                          <a14:foregroundMark x1="38272" y1="71023" x2="38272" y2="71023"/>
                          <a14:foregroundMark x1="47222" y1="69886" x2="47222" y2="69886"/>
                          <a14:foregroundMark x1="38889" y1="76136" x2="38889" y2="76136"/>
                          <a14:foregroundMark x1="34568" y1="77273" x2="34568" y2="77273"/>
                          <a14:foregroundMark x1="31790" y1="74716" x2="31790" y2="74716"/>
                          <a14:foregroundMark x1="41049" y1="56818" x2="41049" y2="56818"/>
                          <a14:foregroundMark x1="43827" y1="57386" x2="43827" y2="57386"/>
                          <a14:foregroundMark x1="43210" y1="55114" x2="43210" y2="55114"/>
                          <a14:foregroundMark x1="65432" y1="48580" x2="65432" y2="48580"/>
                          <a14:foregroundMark x1="64198" y1="55114" x2="64198" y2="55114"/>
                          <a14:foregroundMark x1="65432" y1="63920" x2="65432" y2="63920"/>
                          <a14:foregroundMark x1="90432" y1="45455" x2="90432" y2="45455"/>
                          <a14:foregroundMark x1="86420" y1="46591" x2="86420" y2="46591"/>
                          <a14:foregroundMark x1="87654" y1="57386" x2="87654" y2="57386"/>
                          <a14:foregroundMark x1="88580" y1="65909" x2="88580" y2="65909"/>
                          <a14:foregroundMark x1="88580" y1="15341" x2="88580" y2="15341"/>
                          <a14:foregroundMark x1="88580" y1="6250" x2="88580" y2="6250"/>
                        </a14:backgroundRemoval>
                      </a14:imgEffect>
                    </a14:imgLayer>
                  </a14:imgProps>
                </a:ext>
                <a:ext uri="{28A0092B-C50C-407E-A947-70E740481C1C}">
                  <a14:useLocalDpi xmlns:a14="http://schemas.microsoft.com/office/drawing/2010/main" val="0"/>
                </a:ext>
              </a:extLst>
            </a:blip>
            <a:srcRect/>
            <a:stretch>
              <a:fillRect/>
            </a:stretch>
          </p:blipFill>
          <p:spPr bwMode="auto">
            <a:xfrm>
              <a:off x="5292080" y="4666317"/>
              <a:ext cx="1291548" cy="14031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3" descr="施設｜ベッド｜介護/イラスト/無料素材"/>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5143" b="97429" l="10000" r="96800"/>
                      </a14:imgEffect>
                    </a14:imgLayer>
                  </a14:imgProps>
                </a:ext>
                <a:ext uri="{28A0092B-C50C-407E-A947-70E740481C1C}">
                  <a14:useLocalDpi xmlns:a14="http://schemas.microsoft.com/office/drawing/2010/main" val="0"/>
                </a:ext>
              </a:extLst>
            </a:blip>
            <a:srcRect/>
            <a:stretch>
              <a:fillRect/>
            </a:stretch>
          </p:blipFill>
          <p:spPr bwMode="auto">
            <a:xfrm>
              <a:off x="3295086" y="5268976"/>
              <a:ext cx="1996994" cy="13978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G:\temp\川舟\27829747-染めプラスチック顆粒樹脂[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5408" y="592629"/>
              <a:ext cx="1421022" cy="947348"/>
            </a:xfrm>
            <a:prstGeom prst="rect">
              <a:avLst/>
            </a:prstGeom>
            <a:noFill/>
            <a:extLst>
              <a:ext uri="{909E8E84-426E-40DD-AFC4-6F175D3DCCD1}">
                <a14:hiddenFill xmlns:a14="http://schemas.microsoft.com/office/drawing/2010/main">
                  <a:solidFill>
                    <a:srgbClr val="FFFFFF"/>
                  </a:solidFill>
                </a14:hiddenFill>
              </a:ext>
            </a:extLst>
          </p:spPr>
        </p:pic>
        <p:sp>
          <p:nvSpPr>
            <p:cNvPr id="11" name="右矢印 10"/>
            <p:cNvSpPr/>
            <p:nvPr/>
          </p:nvSpPr>
          <p:spPr>
            <a:xfrm rot="1325209">
              <a:off x="1873912" y="1242444"/>
              <a:ext cx="360040" cy="360040"/>
            </a:xfrm>
            <a:prstGeom prst="rightArrow">
              <a:avLst/>
            </a:prstGeom>
            <a:solidFill>
              <a:schemeClr val="accent2">
                <a:lumMod val="40000"/>
                <a:lumOff val="60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右矢印 11"/>
            <p:cNvSpPr/>
            <p:nvPr/>
          </p:nvSpPr>
          <p:spPr>
            <a:xfrm rot="19982225">
              <a:off x="1891875" y="1914801"/>
              <a:ext cx="360040" cy="360040"/>
            </a:xfrm>
            <a:prstGeom prst="rightArrow">
              <a:avLst/>
            </a:prstGeom>
            <a:solidFill>
              <a:schemeClr val="accent2">
                <a:lumMod val="40000"/>
                <a:lumOff val="60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Picture 16" descr="http://free-illustrations-ls01.gatag.net/images/lgi01a201408200000.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84953" y="1628922"/>
              <a:ext cx="844477" cy="1229968"/>
            </a:xfrm>
            <a:prstGeom prst="rect">
              <a:avLst/>
            </a:prstGeom>
            <a:noFill/>
            <a:extLst>
              <a:ext uri="{909E8E84-426E-40DD-AFC4-6F175D3DCCD1}">
                <a14:hiddenFill xmlns:a14="http://schemas.microsoft.com/office/drawing/2010/main">
                  <a:solidFill>
                    <a:srgbClr val="FFFFFF"/>
                  </a:solidFill>
                </a14:hiddenFill>
              </a:ext>
            </a:extLst>
          </p:spPr>
        </p:pic>
        <p:sp>
          <p:nvSpPr>
            <p:cNvPr id="14" name="直方体 13"/>
            <p:cNvSpPr/>
            <p:nvPr/>
          </p:nvSpPr>
          <p:spPr>
            <a:xfrm>
              <a:off x="2725850" y="1701630"/>
              <a:ext cx="1107400" cy="345888"/>
            </a:xfrm>
            <a:prstGeom prst="cube">
              <a:avLst>
                <a:gd name="adj" fmla="val 80024"/>
              </a:avLst>
            </a:prstGeom>
            <a:solidFill>
              <a:schemeClr val="accent3">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2939784" y="884411"/>
              <a:ext cx="875609" cy="343544"/>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テストピース</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Picture 17"/>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1220" b="97073" l="0" r="89577">
                          <a14:foregroundMark x1="74267" y1="19756" x2="74267" y2="19756"/>
                          <a14:foregroundMark x1="69381" y1="13171" x2="69381" y2="13171"/>
                          <a14:foregroundMark x1="62866" y1="15366" x2="62866" y2="15366"/>
                          <a14:foregroundMark x1="64821" y1="17561" x2="64821" y2="17561"/>
                          <a14:foregroundMark x1="85342" y1="16098" x2="85342" y2="16098"/>
                          <a14:foregroundMark x1="83388" y1="23171" x2="83388" y2="23171"/>
                          <a14:foregroundMark x1="73941" y1="9512" x2="73941" y2="9512"/>
                          <a14:foregroundMark x1="64495" y1="9024" x2="64495" y2="9024"/>
                          <a14:foregroundMark x1="30293" y1="5610" x2="30293" y2="5610"/>
                          <a14:foregroundMark x1="65472" y1="81707" x2="65472" y2="81707"/>
                          <a14:foregroundMark x1="67427" y1="76341" x2="67427" y2="76341"/>
                          <a14:foregroundMark x1="57980" y1="77073" x2="57980" y2="77073"/>
                          <a14:foregroundMark x1="76221" y1="77073" x2="76221" y2="77073"/>
                          <a14:foregroundMark x1="33876" y1="72439" x2="33876" y2="72439"/>
                          <a14:foregroundMark x1="13355" y1="70732" x2="13355" y2="70732"/>
                          <a14:foregroundMark x1="76873" y1="16098" x2="76873" y2="16098"/>
                          <a14:foregroundMark x1="80456" y1="10488" x2="80456" y2="10488"/>
                          <a14:foregroundMark x1="59935" y1="7561" x2="59935" y2="7561"/>
                          <a14:foregroundMark x1="48534" y1="6829" x2="48534" y2="6829"/>
                          <a14:foregroundMark x1="52117" y1="6098" x2="52117" y2="6098"/>
                          <a14:backgroundMark x1="11075" y1="2683" x2="11075" y2="2683"/>
                          <a14:backgroundMark x1="22801" y1="3415" x2="22801" y2="3415"/>
                          <a14:backgroundMark x1="30293" y1="2683" x2="30293" y2="2683"/>
                          <a14:backgroundMark x1="3583" y1="23902" x2="3583" y2="23902"/>
                          <a14:backgroundMark x1="2932" y1="38780" x2="2932" y2="38780"/>
                          <a14:backgroundMark x1="2932" y1="43902" x2="2932" y2="43902"/>
                          <a14:backgroundMark x1="2606" y1="70732" x2="2606" y2="70732"/>
                          <a14:backgroundMark x1="53746" y1="4146" x2="53746" y2="4146"/>
                          <a14:backgroundMark x1="55375" y1="4390" x2="55375" y2="4390"/>
                        </a14:backgroundRemoval>
                      </a14:imgEffect>
                    </a14:imgLayer>
                  </a14:imgProps>
                </a:ext>
                <a:ext uri="{28A0092B-C50C-407E-A947-70E740481C1C}">
                  <a14:useLocalDpi xmlns:a14="http://schemas.microsoft.com/office/drawing/2010/main" val="0"/>
                </a:ext>
              </a:extLst>
            </a:blip>
            <a:srcRect/>
            <a:stretch>
              <a:fillRect/>
            </a:stretch>
          </p:blipFill>
          <p:spPr bwMode="auto">
            <a:xfrm>
              <a:off x="7276357" y="565332"/>
              <a:ext cx="1867643" cy="2494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0" descr="I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88660" y="1646725"/>
              <a:ext cx="2028063" cy="2028064"/>
            </a:xfrm>
            <a:prstGeom prst="rect">
              <a:avLst/>
            </a:prstGeom>
            <a:noFill/>
            <a:extLst>
              <a:ext uri="{909E8E84-426E-40DD-AFC4-6F175D3DCCD1}">
                <a14:hiddenFill xmlns:a14="http://schemas.microsoft.com/office/drawing/2010/main">
                  <a:solidFill>
                    <a:srgbClr val="FFFFFF"/>
                  </a:solidFill>
                </a14:hiddenFill>
              </a:ext>
            </a:extLst>
          </p:spPr>
        </p:pic>
        <p:sp>
          <p:nvSpPr>
            <p:cNvPr id="18" name="角丸四角形 17"/>
            <p:cNvSpPr/>
            <p:nvPr/>
          </p:nvSpPr>
          <p:spPr>
            <a:xfrm>
              <a:off x="165361" y="315630"/>
              <a:ext cx="4046599" cy="2835593"/>
            </a:xfrm>
            <a:prstGeom prst="round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pic>
          <p:nvPicPr>
            <p:cNvPr id="19" name="Picture 22" descr="クリーンベンチ（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39784" y="362610"/>
              <a:ext cx="1082356" cy="1082357"/>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p:cNvSpPr txBox="1"/>
            <p:nvPr/>
          </p:nvSpPr>
          <p:spPr>
            <a:xfrm>
              <a:off x="2604699" y="1373045"/>
              <a:ext cx="1232676" cy="343544"/>
            </a:xfrm>
            <a:prstGeom prst="rect">
              <a:avLst/>
            </a:prstGeom>
            <a:noFill/>
          </p:spPr>
          <p:txBody>
            <a:bodyPr wrap="none" rtlCol="0">
              <a:spAutoFit/>
            </a:bodyPr>
            <a:lstStyle/>
            <a:p>
              <a:r>
                <a:rPr kumimoji="1" lang="ja-JP" altLang="en-US" sz="12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抗菌・防カビ評価</a:t>
              </a:r>
              <a:endParaRPr kumimoji="1" lang="en-US" altLang="ja-JP" sz="12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2188660" y="315630"/>
              <a:ext cx="738152" cy="324458"/>
            </a:xfrm>
            <a:prstGeom prst="rect">
              <a:avLst/>
            </a:prstGeom>
            <a:noFill/>
          </p:spPr>
          <p:txBody>
            <a:bodyPr wrap="none" rtlCol="0">
              <a:spAutoFit/>
            </a:bodyPr>
            <a:lstStyle/>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材料評価</a:t>
              </a:r>
              <a:endPar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354736" y="-70351"/>
              <a:ext cx="990944" cy="419887"/>
            </a:xfrm>
            <a:prstGeom prst="rect">
              <a:avLst/>
            </a:prstGeom>
            <a:noFill/>
          </p:spPr>
          <p:txBody>
            <a:bodyPr wrap="none" rtlCol="0">
              <a:spAutoFit/>
            </a:bodyPr>
            <a:lstStyle/>
            <a:p>
              <a:r>
                <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市工研</a:t>
              </a:r>
              <a:r>
                <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23" name="テキスト ボックス 22"/>
            <p:cNvSpPr txBox="1"/>
            <p:nvPr/>
          </p:nvSpPr>
          <p:spPr>
            <a:xfrm>
              <a:off x="4874273" y="-58101"/>
              <a:ext cx="990944" cy="419887"/>
            </a:xfrm>
            <a:prstGeom prst="rect">
              <a:avLst/>
            </a:prstGeom>
            <a:noFill/>
          </p:spPr>
          <p:txBody>
            <a:bodyPr wrap="none" rtlCol="0">
              <a:spAutoFit/>
            </a:bodyPr>
            <a:lstStyle/>
            <a:p>
              <a:r>
                <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産技研</a:t>
              </a:r>
              <a:r>
                <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25" name="テキスト ボックス 24"/>
            <p:cNvSpPr txBox="1"/>
            <p:nvPr/>
          </p:nvSpPr>
          <p:spPr>
            <a:xfrm>
              <a:off x="6111719" y="1874574"/>
              <a:ext cx="1008112" cy="801603"/>
            </a:xfrm>
            <a:prstGeom prst="rect">
              <a:avLst/>
            </a:prstGeom>
            <a:noFill/>
          </p:spPr>
          <p:txBody>
            <a:bodyPr wrap="square" rtlCol="0">
              <a:spAutoFit/>
            </a:bodyPr>
            <a:lstStyle/>
            <a:p>
              <a:r>
                <a:rPr lang="ja-JP" altLang="en-US" sz="12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形状計測</a:t>
              </a:r>
              <a:endParaRPr kumimoji="1" lang="en-US" altLang="ja-JP" sz="12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・物性</a:t>
              </a:r>
              <a:r>
                <a:rPr lang="ja-JP" altLang="en-US" sz="12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測定</a:t>
              </a:r>
              <a:endParaRPr lang="en-US" altLang="ja-JP" sz="12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・環境</a:t>
              </a:r>
              <a:r>
                <a:rPr lang="ja-JP" altLang="en-US" sz="12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試験</a:t>
              </a:r>
              <a:endParaRPr lang="en-US" altLang="ja-JP" sz="1200"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490707" y="2828996"/>
              <a:ext cx="940385" cy="343544"/>
            </a:xfrm>
            <a:prstGeom prst="rect">
              <a:avLst/>
            </a:prstGeom>
            <a:noFill/>
          </p:spPr>
          <p:txBody>
            <a:bodyPr wrap="none" rtlCol="0">
              <a:spAutoFit/>
            </a:bodyPr>
            <a:lstStyle/>
            <a:p>
              <a:r>
                <a:rPr kumimoji="1" lang="ja-JP" altLang="en-US" sz="12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抗菌性物質</a:t>
              </a:r>
              <a:endParaRPr kumimoji="1" lang="en-US" altLang="ja-JP" sz="12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620458" y="284852"/>
              <a:ext cx="1082349" cy="572573"/>
            </a:xfrm>
            <a:prstGeom prst="rect">
              <a:avLst/>
            </a:prstGeom>
            <a:noFill/>
          </p:spPr>
          <p:txBody>
            <a:bodyPr wrap="square" rtlCol="0">
              <a:spAutoFit/>
            </a:bodyPr>
            <a:lstStyle/>
            <a:p>
              <a:r>
                <a:rPr lang="ja-JP" altLang="en-US" sz="12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基材</a:t>
              </a:r>
              <a:r>
                <a:rPr lang="en-US" altLang="ja-JP" sz="12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多色</a:t>
              </a:r>
              <a:r>
                <a:rPr lang="en-US" altLang="ja-JP" sz="12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a:t>
              </a:r>
            </a:p>
            <a:p>
              <a:endParaRPr kumimoji="1" lang="en-US" altLang="ja-JP" sz="12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8" name="Picture 29" descr="https://www.mitutoyo.co.jp/products/gazoukogaku/img/qvwli.jpg">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76055" y="284257"/>
              <a:ext cx="2016225" cy="1441835"/>
            </a:xfrm>
            <a:prstGeom prst="rect">
              <a:avLst/>
            </a:prstGeom>
            <a:noFill/>
            <a:extLst>
              <a:ext uri="{909E8E84-426E-40DD-AFC4-6F175D3DCCD1}">
                <a14:hiddenFill xmlns:a14="http://schemas.microsoft.com/office/drawing/2010/main">
                  <a:solidFill>
                    <a:srgbClr val="FFFFFF"/>
                  </a:solidFill>
                </a14:hiddenFill>
              </a:ext>
            </a:extLst>
          </p:spPr>
        </p:pic>
        <p:sp>
          <p:nvSpPr>
            <p:cNvPr id="29" name="テキスト ボックス 28"/>
            <p:cNvSpPr txBox="1"/>
            <p:nvPr/>
          </p:nvSpPr>
          <p:spPr>
            <a:xfrm>
              <a:off x="6156176" y="3247805"/>
              <a:ext cx="3024336" cy="572573"/>
            </a:xfrm>
            <a:prstGeom prst="rect">
              <a:avLst/>
            </a:prstGeom>
            <a:noFill/>
          </p:spPr>
          <p:txBody>
            <a:bodyPr wrap="square" rtlCol="0">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中小企業</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で抗菌性を付与した</a:t>
              </a:r>
              <a:r>
                <a:rPr lang="ja-JP" altLang="en-US"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日用品・</a:t>
              </a:r>
              <a:r>
                <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介護</a:t>
              </a:r>
              <a:r>
                <a:rPr lang="ja-JP" altLang="en-US"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用品</a:t>
              </a:r>
              <a:r>
                <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トイレタリー</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などの開発</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5891891" y="3897658"/>
              <a:ext cx="3000589" cy="916117"/>
            </a:xfrm>
            <a:prstGeom prst="rect">
              <a:avLst/>
            </a:prstGeom>
            <a:solidFill>
              <a:srgbClr val="CCFF99"/>
            </a:solidFill>
          </p:spPr>
          <p:txBody>
            <a:bodyPr wrap="square" rtlCol="0">
              <a:spAutoFit/>
            </a:bodyPr>
            <a:lstStyle/>
            <a:p>
              <a:pPr algn="ct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抗菌に関する</a:t>
              </a:r>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国内規格</a:t>
              </a:r>
              <a:r>
                <a:rPr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JIS </a:t>
              </a:r>
              <a:r>
                <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Z</a:t>
              </a:r>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2801</a:t>
              </a:r>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が国際標準化</a:t>
              </a:r>
              <a:r>
                <a:rPr lang="en-US" altLang="ja-JP"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ISO 22196</a:t>
              </a:r>
            </a:p>
            <a:p>
              <a:pPr algn="ct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日本の優位性）</a:t>
              </a:r>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2838871" y="1699753"/>
              <a:ext cx="785551" cy="314916"/>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テストピース</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3517351" y="4745383"/>
              <a:ext cx="1180810" cy="419887"/>
            </a:xfrm>
            <a:prstGeom prst="rect">
              <a:avLst/>
            </a:prstGeom>
            <a:noFill/>
          </p:spPr>
          <p:txBody>
            <a:bodyPr wrap="square" rtlCol="0">
              <a:spAutoFit/>
            </a:bodyPr>
            <a:lstStyle/>
            <a:p>
              <a:pPr algn="ct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KOHKIN</a:t>
              </a: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132471" y="1438588"/>
              <a:ext cx="712873" cy="314916"/>
            </a:xfrm>
            <a:prstGeom prst="rect">
              <a:avLst/>
            </a:prstGeom>
            <a:noFill/>
          </p:spPr>
          <p:txBody>
            <a:bodyPr wrap="none" rtlCol="0">
              <a:spAutoFit/>
            </a:bodyPr>
            <a:lstStyle/>
            <a:p>
              <a:r>
                <a:rPr kumimoji="1"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材料開発</a:t>
              </a:r>
              <a:endParaRPr kumimoji="1" lang="en-US" altLang="ja-JP" sz="105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4678581" y="426832"/>
              <a:ext cx="738152" cy="324458"/>
            </a:xfrm>
            <a:prstGeom prst="rect">
              <a:avLst/>
            </a:prstGeom>
            <a:noFill/>
          </p:spPr>
          <p:txBody>
            <a:bodyPr wrap="none" rtlCol="0">
              <a:spAutoFit/>
            </a:bodyPr>
            <a:lstStyle/>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製品開発</a:t>
              </a:r>
              <a:endPar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7238512" y="2828996"/>
              <a:ext cx="738152" cy="324458"/>
            </a:xfrm>
            <a:prstGeom prst="rect">
              <a:avLst/>
            </a:prstGeom>
            <a:noFill/>
          </p:spPr>
          <p:txBody>
            <a:bodyPr wrap="none" rtlCol="0">
              <a:spAutoFit/>
            </a:bodyPr>
            <a:lstStyle/>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製品評価</a:t>
              </a:r>
              <a:endPar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角丸四角形 35"/>
            <p:cNvSpPr/>
            <p:nvPr/>
          </p:nvSpPr>
          <p:spPr>
            <a:xfrm>
              <a:off x="4653623" y="315630"/>
              <a:ext cx="4382873" cy="2858045"/>
            </a:xfrm>
            <a:prstGeom prst="round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雲形吹き出し 36"/>
            <p:cNvSpPr/>
            <p:nvPr/>
          </p:nvSpPr>
          <p:spPr>
            <a:xfrm>
              <a:off x="132470" y="3674789"/>
              <a:ext cx="1873703" cy="1255260"/>
            </a:xfrm>
            <a:prstGeom prst="cloudCallout">
              <a:avLst>
                <a:gd name="adj1" fmla="val 72309"/>
                <a:gd name="adj2" fmla="val -12802"/>
              </a:avLst>
            </a:prstGeom>
            <a:solidFill>
              <a:srgbClr val="CCFF99"/>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安全性・耐久性・環境に配慮</a:t>
              </a:r>
              <a:r>
                <a:rPr lang="ja-JP" altLang="en-US" sz="12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された製品</a:t>
              </a:r>
              <a:endParaRPr kumimoji="1" lang="ja-JP" altLang="en-US" sz="1200"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8" name="Picture 18" descr="G:\temp\川舟\gatag-00011074.jpg"/>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0" b="100000" l="0" r="100000">
                          <a14:foregroundMark x1="25694" y1="6348" x2="25694" y2="6348"/>
                          <a14:foregroundMark x1="14596" y1="11914" x2="14596" y2="11914"/>
                          <a14:foregroundMark x1="29916" y1="15332" x2="29916" y2="15332"/>
                          <a14:foregroundMark x1="43546" y1="13281" x2="43546" y2="13281"/>
                          <a14:foregroundMark x1="59831" y1="11230" x2="59831" y2="11230"/>
                          <a14:foregroundMark x1="68275" y1="9863" x2="68275" y2="9863"/>
                          <a14:foregroundMark x1="36188" y1="5469" x2="36188" y2="5469"/>
                          <a14:foregroundMark x1="47648" y1="4395" x2="47648" y2="4395"/>
                          <a14:foregroundMark x1="50060" y1="6543" x2="50060" y2="6543"/>
                          <a14:foregroundMark x1="33776" y1="8789" x2="33776" y2="8789"/>
                          <a14:foregroundMark x1="72014" y1="6836" x2="72014" y2="6836"/>
                          <a14:foregroundMark x1="24005" y1="13672" x2="24005" y2="13672"/>
                          <a14:foregroundMark x1="39928" y1="13672" x2="39928" y2="13672"/>
                          <a14:foregroundMark x1="36791" y1="15039" x2="36791" y2="15039"/>
                          <a14:foregroundMark x1="35464" y1="15918" x2="35464" y2="15918"/>
                          <a14:foregroundMark x1="32811" y1="15918" x2="32811" y2="15918"/>
                          <a14:foregroundMark x1="27986" y1="93750" x2="27986" y2="93750"/>
                          <a14:foregroundMark x1="32449" y1="97363" x2="32449" y2="97363"/>
                          <a14:foregroundMark x1="35464" y1="97070" x2="35464" y2="97070"/>
                          <a14:foregroundMark x1="58142" y1="69629" x2="58142" y2="69629"/>
                          <a14:foregroundMark x1="60555" y1="71875" x2="60555" y2="71875"/>
                          <a14:foregroundMark x1="3619" y1="82520" x2="3619" y2="82520"/>
                          <a14:foregroundMark x1="92762" y1="84473" x2="92762" y2="84473"/>
                        </a14:backgroundRemoval>
                      </a14:imgEffect>
                    </a14:imgLayer>
                  </a14:imgProps>
                </a:ext>
                <a:ext uri="{28A0092B-C50C-407E-A947-70E740481C1C}">
                  <a14:useLocalDpi xmlns:a14="http://schemas.microsoft.com/office/drawing/2010/main" val="0"/>
                </a:ext>
              </a:extLst>
            </a:blip>
            <a:srcRect/>
            <a:stretch>
              <a:fillRect/>
            </a:stretch>
          </p:blipFill>
          <p:spPr bwMode="auto">
            <a:xfrm>
              <a:off x="5012055" y="3248460"/>
              <a:ext cx="878375" cy="1084989"/>
            </a:xfrm>
            <a:prstGeom prst="rect">
              <a:avLst/>
            </a:prstGeom>
            <a:noFill/>
            <a:extLst>
              <a:ext uri="{909E8E84-426E-40DD-AFC4-6F175D3DCCD1}">
                <a14:hiddenFill xmlns:a14="http://schemas.microsoft.com/office/drawing/2010/main">
                  <a:solidFill>
                    <a:srgbClr val="FFFFFF"/>
                  </a:solidFill>
                </a14:hiddenFill>
              </a:ext>
            </a:extLst>
          </p:spPr>
        </p:pic>
        <p:sp>
          <p:nvSpPr>
            <p:cNvPr id="39" name="雲形吹き出し 38"/>
            <p:cNvSpPr/>
            <p:nvPr/>
          </p:nvSpPr>
          <p:spPr>
            <a:xfrm>
              <a:off x="1768737" y="5514163"/>
              <a:ext cx="1573504" cy="907522"/>
            </a:xfrm>
            <a:prstGeom prst="cloudCallout">
              <a:avLst>
                <a:gd name="adj1" fmla="val 69984"/>
                <a:gd name="adj2" fmla="val -136313"/>
              </a:avLst>
            </a:prstGeom>
            <a:solidFill>
              <a:schemeClr val="accent6">
                <a:lumMod val="40000"/>
                <a:lumOff val="6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急成長</a:t>
              </a:r>
              <a:r>
                <a:rPr lang="ja-JP" altLang="en-US" sz="12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に伴う市場拡大</a:t>
              </a:r>
              <a:endParaRPr kumimoji="1" lang="ja-JP" altLang="en-US" sz="1200"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雲形吹き出し 39"/>
            <p:cNvSpPr/>
            <p:nvPr/>
          </p:nvSpPr>
          <p:spPr>
            <a:xfrm>
              <a:off x="7064637" y="4944444"/>
              <a:ext cx="1575536" cy="907522"/>
            </a:xfrm>
            <a:prstGeom prst="cloudCallout">
              <a:avLst>
                <a:gd name="adj1" fmla="val -87116"/>
                <a:gd name="adj2" fmla="val -70261"/>
              </a:avLst>
            </a:prstGeom>
            <a:solidFill>
              <a:srgbClr val="66FFFF"/>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高齢化社会への対応</a:t>
              </a:r>
              <a:endParaRPr kumimoji="1" lang="ja-JP" altLang="en-US" sz="1200"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左右矢印 40"/>
            <p:cNvSpPr/>
            <p:nvPr/>
          </p:nvSpPr>
          <p:spPr>
            <a:xfrm>
              <a:off x="3883288" y="1066304"/>
              <a:ext cx="1066800" cy="1270594"/>
            </a:xfrm>
            <a:prstGeom prst="leftRightArrow">
              <a:avLst>
                <a:gd name="adj1" fmla="val 73984"/>
                <a:gd name="adj2" fmla="val 18908"/>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トライアル</a:t>
              </a:r>
              <a:endParaRPr lang="en-US" altLang="ja-JP" sz="12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アンド</a:t>
              </a:r>
              <a:endParaRPr lang="en-US" altLang="ja-JP" sz="12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エラー</a:t>
              </a:r>
              <a:endParaRPr kumimoji="1" lang="ja-JP" altLang="en-US" sz="1200"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左カーブ矢印 41"/>
            <p:cNvSpPr/>
            <p:nvPr/>
          </p:nvSpPr>
          <p:spPr>
            <a:xfrm rot="2252328">
              <a:off x="5082863" y="2269677"/>
              <a:ext cx="915260" cy="3140094"/>
            </a:xfrm>
            <a:prstGeom prst="curvedLeftArrow">
              <a:avLst>
                <a:gd name="adj1" fmla="val 18694"/>
                <a:gd name="adj2" fmla="val 50000"/>
                <a:gd name="adj3" fmla="val 25000"/>
              </a:avLst>
            </a:prstGeom>
            <a:solidFill>
              <a:srgbClr val="FF5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4" name="Picture 27" descr="ルービック キューブ, キューブ, パズル, 色, ゲーム, ルービック, ボハール ルービック キューブ"/>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857090" y="1595871"/>
              <a:ext cx="1114757" cy="1171716"/>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正方形/長方形 44"/>
          <p:cNvSpPr/>
          <p:nvPr/>
        </p:nvSpPr>
        <p:spPr>
          <a:xfrm>
            <a:off x="25427" y="584720"/>
            <a:ext cx="9855199"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想定事例</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安全・安心･快適志向製品の開発</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37</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タイトル 1"/>
          <p:cNvSpPr txBox="1">
            <a:spLocks/>
          </p:cNvSpPr>
          <p:nvPr/>
        </p:nvSpPr>
        <p:spPr>
          <a:xfrm>
            <a:off x="3000" y="188680"/>
            <a:ext cx="9900001" cy="360000"/>
          </a:xfrm>
          <a:prstGeom prst="rect">
            <a:avLst/>
          </a:prstGeom>
          <a:solidFill>
            <a:schemeClr val="tx2">
              <a:lumMod val="50000"/>
            </a:schemeClr>
          </a:solidFill>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一気通貫支援の想定事例（１）</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角丸四角形 47"/>
          <p:cNvSpPr/>
          <p:nvPr/>
        </p:nvSpPr>
        <p:spPr>
          <a:xfrm>
            <a:off x="8227009" y="127265"/>
            <a:ext cx="1484312" cy="489545"/>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２－Ｃ </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一気通貫</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5050464" y="3068960"/>
            <a:ext cx="1307806" cy="338554"/>
          </a:xfrm>
          <a:prstGeom prst="rect">
            <a:avLst/>
          </a:prstGeom>
          <a:noFill/>
        </p:spPr>
        <p:txBody>
          <a:bodyPr wrap="square" lIns="54000" rtlCol="0">
            <a:spAutoFit/>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玩具</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ルービックキューブ</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など</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の抗菌化</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093555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89" y="5157240"/>
            <a:ext cx="8931275" cy="163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descr="http://www.shi.co.jp/plastics/products/standard_highspeed/images/index_ph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3138363" y="2924944"/>
            <a:ext cx="3809495" cy="179486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クリックすると新しいウィンドウで開きます"/>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2131" y="1720803"/>
            <a:ext cx="1763486" cy="1060125"/>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2"/>
          <p:cNvSpPr txBox="1">
            <a:spLocks noChangeArrowheads="1"/>
          </p:cNvSpPr>
          <p:nvPr/>
        </p:nvSpPr>
        <p:spPr bwMode="auto">
          <a:xfrm>
            <a:off x="436861" y="1693257"/>
            <a:ext cx="308193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18000" rIns="18000">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機能性材料の開発支援</a:t>
            </a:r>
            <a:endParaRPr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・高分子</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材料の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合成</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・コンパウンド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（混錬）技術</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1400" dirty="0">
                <a:solidFill>
                  <a:srgbClr val="002060"/>
                </a:solidFill>
                <a:latin typeface="Meiryo UI" pitchFamily="50" charset="-128"/>
                <a:ea typeface="Meiryo UI" pitchFamily="50" charset="-128"/>
                <a:cs typeface="Meiryo UI"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5273376" y="5232727"/>
            <a:ext cx="1846980" cy="800219"/>
          </a:xfrm>
          <a:prstGeom prst="rect">
            <a:avLst/>
          </a:prstGeom>
          <a:noFill/>
        </p:spPr>
        <p:txBody>
          <a:bodyPr wrap="none" rtlCol="0">
            <a:spAutoFit/>
          </a:bodyPr>
          <a:lstStyle/>
          <a:p>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金型の製造支援</a:t>
            </a:r>
            <a:endParaRPr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・金属精密加工技術</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・表面処理技術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5070468" y="1693257"/>
            <a:ext cx="2121093" cy="800219"/>
          </a:xfrm>
          <a:prstGeom prst="rect">
            <a:avLst/>
          </a:prstGeom>
          <a:noFill/>
        </p:spPr>
        <p:txBody>
          <a:bodyPr wrap="none" rtlCol="0">
            <a:spAutoFit/>
          </a:bodyPr>
          <a:lstStyle/>
          <a:p>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製品・金型</a:t>
            </a: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設計支援</a:t>
            </a:r>
            <a:endParaRPr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CAD/CAE</a:t>
            </a: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3D</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プリンター</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Picture 6" descr="クリックすると新しいウィンドウで開きます"/>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464" y="3134962"/>
            <a:ext cx="1832805" cy="1053726"/>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2713098" y="1374726"/>
            <a:ext cx="2039341" cy="307777"/>
          </a:xfrm>
          <a:prstGeom prst="rect">
            <a:avLst/>
          </a:prstGeom>
          <a:noFill/>
        </p:spPr>
        <p:txBody>
          <a:bodyPr wrap="none" rtlCol="0">
            <a:spAutoFit/>
          </a:bodyPr>
          <a:lstStyle/>
          <a:p>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＜市工研得意分野 ①＞</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7415393" y="1393031"/>
            <a:ext cx="2039341" cy="307777"/>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産技研得意分野 ①＞</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7287551" y="4889884"/>
            <a:ext cx="2039341" cy="307777"/>
          </a:xfrm>
          <a:prstGeom prst="rect">
            <a:avLst/>
          </a:prstGeom>
          <a:noFill/>
        </p:spPr>
        <p:txBody>
          <a:bodyPr wrap="none" rtlCol="0">
            <a:spAutoFit/>
          </a:bodyPr>
          <a:lstStyle/>
          <a:p>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＜産技研得意分野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②＞</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4886" y="4899049"/>
            <a:ext cx="2039341" cy="307777"/>
          </a:xfrm>
          <a:prstGeom prst="rect">
            <a:avLst/>
          </a:prstGeom>
          <a:noFill/>
        </p:spPr>
        <p:txBody>
          <a:bodyPr wrap="none" rtlCol="0">
            <a:spAutoFit/>
          </a:bodyPr>
          <a:lstStyle/>
          <a:p>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＜市工研得意分野 ②</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0" name="Picture 12" descr="http://www.nvk.co.jp/sp/res/20120212-140055-718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4610" y="3230301"/>
            <a:ext cx="1731343" cy="955998"/>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20"/>
          <p:cNvSpPr txBox="1"/>
          <p:nvPr/>
        </p:nvSpPr>
        <p:spPr>
          <a:xfrm>
            <a:off x="845157" y="1074222"/>
            <a:ext cx="7747533" cy="338554"/>
          </a:xfrm>
          <a:prstGeom prst="rect">
            <a:avLst/>
          </a:prstGeom>
          <a:noFill/>
        </p:spPr>
        <p:txBody>
          <a:bodyPr wrap="square" rtlCol="0">
            <a:spAutoFit/>
          </a:bodyPr>
          <a:lstStyle/>
          <a:p>
            <a:pPr algn="ctr"/>
            <a:r>
              <a:rPr lang="ja-JP" altLang="en-US" sz="16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原材料</a:t>
            </a:r>
            <a:r>
              <a:rPr lang="ja-JP" altLang="en-US" sz="16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の開発、製品</a:t>
            </a:r>
            <a:r>
              <a:rPr lang="ja-JP" altLang="en-US" sz="16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設計、金型製造、成形</a:t>
            </a:r>
            <a:r>
              <a:rPr lang="ja-JP" altLang="en-US" sz="16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加工まで</a:t>
            </a:r>
            <a:r>
              <a:rPr lang="ja-JP" altLang="en-US" sz="16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を途切れなく支援 ～</a:t>
            </a:r>
            <a:endParaRPr lang="ja-JP" altLang="en-US" sz="16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322134" y="2930243"/>
            <a:ext cx="9306441" cy="186690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下矢印 25"/>
          <p:cNvSpPr/>
          <p:nvPr/>
        </p:nvSpPr>
        <p:spPr>
          <a:xfrm>
            <a:off x="1550136" y="2550502"/>
            <a:ext cx="351000" cy="590466"/>
          </a:xfrm>
          <a:prstGeom prst="downArrow">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下矢印 36"/>
          <p:cNvSpPr/>
          <p:nvPr/>
        </p:nvSpPr>
        <p:spPr>
          <a:xfrm rot="2518423">
            <a:off x="5205234" y="2379602"/>
            <a:ext cx="392283" cy="1053336"/>
          </a:xfrm>
          <a:prstGeom prst="downArrow">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下矢印 37"/>
          <p:cNvSpPr/>
          <p:nvPr/>
        </p:nvSpPr>
        <p:spPr>
          <a:xfrm rot="12726679">
            <a:off x="3349267" y="3672813"/>
            <a:ext cx="315967" cy="1632466"/>
          </a:xfrm>
          <a:prstGeom prst="downArrow">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下矢印 38"/>
          <p:cNvSpPr/>
          <p:nvPr/>
        </p:nvSpPr>
        <p:spPr>
          <a:xfrm rot="9351899">
            <a:off x="5327904" y="3503209"/>
            <a:ext cx="321888" cy="1661253"/>
          </a:xfrm>
          <a:prstGeom prst="downArrow">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1379474" y="4189244"/>
            <a:ext cx="723275" cy="307777"/>
          </a:xfrm>
          <a:prstGeom prst="rect">
            <a:avLst/>
          </a:prstGeom>
          <a:noFill/>
        </p:spPr>
        <p:txBody>
          <a:bodyPr wrap="non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原材料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7989292" y="4218806"/>
            <a:ext cx="604653" cy="307777"/>
          </a:xfrm>
          <a:prstGeom prst="rect">
            <a:avLst/>
          </a:prstGeom>
          <a:noFill/>
        </p:spPr>
        <p:txBody>
          <a:bodyPr wrap="non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製 品</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3816472" y="4417367"/>
            <a:ext cx="1800493" cy="307777"/>
          </a:xfrm>
          <a:prstGeom prst="rect">
            <a:avLst/>
          </a:prstGeom>
          <a:noFill/>
        </p:spPr>
        <p:txBody>
          <a:bodyPr wrap="non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金型製造＆射出成形</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40" name="Picture 16" descr="クリックすると新しいウィンドウで開きます"/>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5772" y="1749638"/>
            <a:ext cx="1736963" cy="1031290"/>
          </a:xfrm>
          <a:prstGeom prst="rect">
            <a:avLst/>
          </a:prstGeom>
          <a:noFill/>
          <a:extLst>
            <a:ext uri="{909E8E84-426E-40DD-AFC4-6F175D3DCCD1}">
              <a14:hiddenFill xmlns:a14="http://schemas.microsoft.com/office/drawing/2010/main">
                <a:solidFill>
                  <a:srgbClr val="FFFFFF"/>
                </a:solidFill>
              </a14:hiddenFill>
            </a:ext>
          </a:extLst>
        </p:spPr>
      </p:pic>
      <p:sp>
        <p:nvSpPr>
          <p:cNvPr id="33" name="テキスト ボックス 25"/>
          <p:cNvSpPr txBox="1">
            <a:spLocks noChangeArrowheads="1"/>
          </p:cNvSpPr>
          <p:nvPr/>
        </p:nvSpPr>
        <p:spPr bwMode="auto">
          <a:xfrm>
            <a:off x="2" y="714182"/>
            <a:ext cx="8841430" cy="338554"/>
          </a:xfrm>
          <a:prstGeom prst="rect">
            <a:avLst/>
          </a:prstGeom>
          <a:solidFill>
            <a:schemeClr val="bg1"/>
          </a:solidFill>
          <a:ln w="6350">
            <a:noFill/>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1600" b="1" dirty="0" smtClean="0">
                <a:latin typeface="Meiryo UI" pitchFamily="50" charset="-128"/>
                <a:ea typeface="Meiryo UI" pitchFamily="50" charset="-128"/>
                <a:cs typeface="Meiryo UI" pitchFamily="50" charset="-128"/>
              </a:rPr>
              <a:t>　▼ 想定事例２　高機能</a:t>
            </a:r>
            <a:r>
              <a:rPr lang="ja-JP" altLang="en-US" sz="1600" b="1" dirty="0">
                <a:latin typeface="Meiryo UI" pitchFamily="50" charset="-128"/>
                <a:ea typeface="Meiryo UI" pitchFamily="50" charset="-128"/>
                <a:cs typeface="Meiryo UI" pitchFamily="50" charset="-128"/>
              </a:rPr>
              <a:t>プラスチック</a:t>
            </a:r>
            <a:r>
              <a:rPr lang="ja-JP" altLang="en-US" sz="1600" b="1" dirty="0" smtClean="0">
                <a:latin typeface="Meiryo UI" pitchFamily="50" charset="-128"/>
                <a:ea typeface="Meiryo UI" pitchFamily="50" charset="-128"/>
                <a:cs typeface="Meiryo UI" pitchFamily="50" charset="-128"/>
              </a:rPr>
              <a:t>製品</a:t>
            </a:r>
            <a:r>
              <a:rPr lang="ja-JP" altLang="en-US" sz="1400" b="1" dirty="0" smtClean="0">
                <a:latin typeface="Meiryo UI" pitchFamily="50" charset="-128"/>
                <a:ea typeface="Meiryo UI" pitchFamily="50" charset="-128"/>
                <a:cs typeface="Meiryo UI" pitchFamily="50" charset="-128"/>
              </a:rPr>
              <a:t>（自動車</a:t>
            </a:r>
            <a:r>
              <a:rPr lang="ja-JP" altLang="en-US" sz="1400" b="1" dirty="0">
                <a:latin typeface="Meiryo UI" pitchFamily="50" charset="-128"/>
                <a:ea typeface="Meiryo UI" pitchFamily="50" charset="-128"/>
                <a:cs typeface="Meiryo UI" pitchFamily="50" charset="-128"/>
              </a:rPr>
              <a:t>や情報家電で</a:t>
            </a:r>
            <a:r>
              <a:rPr lang="ja-JP" altLang="en-US" sz="1400" b="1" dirty="0" smtClean="0">
                <a:latin typeface="Meiryo UI" pitchFamily="50" charset="-128"/>
                <a:ea typeface="Meiryo UI" pitchFamily="50" charset="-128"/>
                <a:cs typeface="Meiryo UI" pitchFamily="50" charset="-128"/>
              </a:rPr>
              <a:t>使用）</a:t>
            </a:r>
            <a:r>
              <a:rPr lang="ja-JP" altLang="en-US" sz="1600" b="1" dirty="0" smtClean="0">
                <a:latin typeface="Meiryo UI" pitchFamily="50" charset="-128"/>
                <a:ea typeface="Meiryo UI" pitchFamily="50" charset="-128"/>
                <a:cs typeface="Meiryo UI" pitchFamily="50" charset="-128"/>
              </a:rPr>
              <a:t>の</a:t>
            </a:r>
            <a:r>
              <a:rPr lang="ja-JP" altLang="en-US" sz="1600" b="1" dirty="0">
                <a:latin typeface="Meiryo UI" pitchFamily="50" charset="-128"/>
                <a:ea typeface="Meiryo UI" pitchFamily="50" charset="-128"/>
                <a:cs typeface="Meiryo UI" pitchFamily="50" charset="-128"/>
              </a:rPr>
              <a:t>開発に向けた</a:t>
            </a:r>
            <a:r>
              <a:rPr lang="ja-JP" altLang="en-US" sz="1600" b="1" dirty="0" smtClean="0">
                <a:latin typeface="Meiryo UI" pitchFamily="50" charset="-128"/>
                <a:ea typeface="Meiryo UI" pitchFamily="50" charset="-128"/>
                <a:cs typeface="Meiryo UI" pitchFamily="50" charset="-128"/>
              </a:rPr>
              <a:t>総合的技術支援</a:t>
            </a:r>
          </a:p>
        </p:txBody>
      </p:sp>
      <p:sp>
        <p:nvSpPr>
          <p:cNvPr id="16" name="テキスト ボックス 2"/>
          <p:cNvSpPr txBox="1">
            <a:spLocks noChangeArrowheads="1"/>
          </p:cNvSpPr>
          <p:nvPr/>
        </p:nvSpPr>
        <p:spPr bwMode="auto">
          <a:xfrm>
            <a:off x="1696123" y="5191015"/>
            <a:ext cx="36289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射出成形技術の高度化支援</a:t>
            </a:r>
            <a:r>
              <a:rPr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・金型内樹脂流動解析技術</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・成形不良対策</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38</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タイトル 1"/>
          <p:cNvSpPr txBox="1">
            <a:spLocks/>
          </p:cNvSpPr>
          <p:nvPr/>
        </p:nvSpPr>
        <p:spPr>
          <a:xfrm>
            <a:off x="3000" y="188680"/>
            <a:ext cx="9900001" cy="360000"/>
          </a:xfrm>
          <a:prstGeom prst="rect">
            <a:avLst/>
          </a:prstGeom>
          <a:solidFill>
            <a:schemeClr val="tx2">
              <a:lumMod val="50000"/>
            </a:schemeClr>
          </a:solidFill>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一気通貫支援の想定事例（２）</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8227009" y="127265"/>
            <a:ext cx="1484312" cy="489545"/>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２－Ｃ </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一気通貫</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026317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04942" y="1085392"/>
            <a:ext cx="4838533" cy="3734258"/>
          </a:xfrm>
          <a:prstGeom prst="rect">
            <a:avLst/>
          </a:prstGeom>
          <a:solidFill>
            <a:schemeClr val="accent1">
              <a:lumMod val="20000"/>
              <a:lumOff val="80000"/>
            </a:schemeClr>
          </a:solidFill>
          <a:ln w="28575"/>
        </p:spPr>
        <p:style>
          <a:lnRef idx="2">
            <a:schemeClr val="dk1"/>
          </a:lnRef>
          <a:fillRef idx="1">
            <a:schemeClr val="lt1"/>
          </a:fillRef>
          <a:effectRef idx="0">
            <a:schemeClr val="dk1"/>
          </a:effectRef>
          <a:fontRef idx="minor">
            <a:schemeClr val="dk1"/>
          </a:fontRef>
        </p:style>
        <p:txBody>
          <a:bodyPr rIns="36000" rtlCol="0" anchor="t" anchorCtr="0"/>
          <a:lstStyle/>
          <a:p>
            <a:endPar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顧客データベース</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産技研約</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万件、市工</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研約</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件の企業支援実績</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合わせて</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万件超の</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ビッグデータ</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別法人では困難だった企業支援情報を共有化</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迅速かつ網羅的な技術マッチング、ビジネスマッチング</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技術支援コーディネーターがマッチング等を支援</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データ内容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企業情報</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強み（独自性、優位性等）</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主力製品　　など</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支援内容</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相談内容（研究、試験等）</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抱えていた課題</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講じた対応　など</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descr="C:\Program Files\Microsoft Office\MEDIA\CAGCAT10\j029202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7030" y="3578094"/>
            <a:ext cx="1067265" cy="1012961"/>
          </a:xfrm>
          <a:prstGeom prst="rect">
            <a:avLst/>
          </a:prstGeom>
          <a:solidFill>
            <a:schemeClr val="bg1"/>
          </a:solidFill>
          <a:ln>
            <a:noFill/>
          </a:ln>
          <a:effectLst/>
          <a:extLst/>
        </p:spPr>
      </p:pic>
      <p:sp>
        <p:nvSpPr>
          <p:cNvPr id="4" name="Rectangle 4"/>
          <p:cNvSpPr>
            <a:spLocks noChangeArrowheads="1"/>
          </p:cNvSpPr>
          <p:nvPr/>
        </p:nvSpPr>
        <p:spPr bwMode="auto">
          <a:xfrm>
            <a:off x="3" y="215251"/>
            <a:ext cx="9900001" cy="360000"/>
          </a:xfrm>
          <a:prstGeom prst="rect">
            <a:avLst/>
          </a:prstGeom>
          <a:solidFill>
            <a:schemeClr val="tx2">
              <a:lumMod val="50000"/>
            </a:schemeClr>
          </a:solidFill>
          <a:ln>
            <a:noFill/>
          </a:ln>
          <a:extLst/>
        </p:spPr>
        <p:txBody>
          <a:bodyPr lIns="68415" tIns="0" rIns="68415" bIns="0" anchor="ctr"/>
          <a:lstStyle/>
          <a:p>
            <a:pPr algn="ct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ビッグデータ</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活用により的確</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かつスピーディ</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に企業を支援</a:t>
            </a: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5081367" y="1085851"/>
            <a:ext cx="4732278" cy="3743324"/>
          </a:xfrm>
          <a:prstGeom prst="roundRect">
            <a:avLst>
              <a:gd name="adj" fmla="val 4486"/>
            </a:avLst>
          </a:prstGeom>
          <a:solidFill>
            <a:schemeClr val="bg1"/>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9" name="円柱 8"/>
          <p:cNvSpPr/>
          <p:nvPr/>
        </p:nvSpPr>
        <p:spPr>
          <a:xfrm>
            <a:off x="6723104" y="1985274"/>
            <a:ext cx="940645" cy="1064370"/>
          </a:xfrm>
          <a:prstGeom prst="can">
            <a:avLst>
              <a:gd name="adj" fmla="val 17947"/>
            </a:avLst>
          </a:prstGeom>
          <a:pattFill prst="lgConfetti">
            <a:fgClr>
              <a:schemeClr val="accent1">
                <a:lumMod val="40000"/>
                <a:lumOff val="60000"/>
              </a:schemeClr>
            </a:fgClr>
            <a:bgClr>
              <a:schemeClr val="bg1"/>
            </a:bgClr>
          </a:patt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産技研</a:t>
            </a:r>
            <a:r>
              <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DB</a:t>
            </a:r>
          </a:p>
          <a:p>
            <a:pPr algn="ctr"/>
            <a:endParaRPr kumimoji="1"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万件</a:t>
            </a:r>
            <a:endPar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円柱 9"/>
          <p:cNvSpPr/>
          <p:nvPr/>
        </p:nvSpPr>
        <p:spPr>
          <a:xfrm>
            <a:off x="6721079" y="3096687"/>
            <a:ext cx="940645" cy="806340"/>
          </a:xfrm>
          <a:prstGeom prst="can">
            <a:avLst>
              <a:gd name="adj" fmla="val 21464"/>
            </a:avLst>
          </a:prstGeom>
          <a:pattFill prst="openDmnd">
            <a:fgClr>
              <a:schemeClr val="accent1">
                <a:lumMod val="40000"/>
                <a:lumOff val="60000"/>
              </a:schemeClr>
            </a:fgClr>
            <a:bgClr>
              <a:schemeClr val="bg1"/>
            </a:bgClr>
          </a:patt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市工研</a:t>
            </a:r>
            <a:r>
              <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DB</a:t>
            </a:r>
          </a:p>
          <a:p>
            <a:pPr algn="ctr"/>
            <a:endParaRPr kumimoji="1"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万件</a:t>
            </a:r>
            <a:endPar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5205717" y="1646160"/>
            <a:ext cx="1473870" cy="3072804"/>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200"/>
              </a:lnSpc>
            </a:pPr>
            <a:r>
              <a:rPr lang="ja-JP" altLang="en-US" sz="105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例：「特殊めっき」で検索</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○産技研でａ件ヒット</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2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○市工研で</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件ヒット</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105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105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件の検索結果</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を共有可能</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（スケールメリット）</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5744089" y="2430858"/>
            <a:ext cx="532157" cy="446403"/>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5705231" y="2362622"/>
            <a:ext cx="532157" cy="446403"/>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5658277" y="2312994"/>
            <a:ext cx="532157" cy="446403"/>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5616457" y="2254282"/>
            <a:ext cx="532157" cy="446403"/>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5732640" y="3495838"/>
            <a:ext cx="532157" cy="446403"/>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5685692" y="3446208"/>
            <a:ext cx="532157" cy="446403"/>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5643871" y="3387496"/>
            <a:ext cx="532157" cy="446403"/>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0" name="直線矢印コネクタ 19"/>
          <p:cNvCxnSpPr/>
          <p:nvPr/>
        </p:nvCxnSpPr>
        <p:spPr>
          <a:xfrm flipH="1">
            <a:off x="6276245" y="3626087"/>
            <a:ext cx="403342" cy="0"/>
          </a:xfrm>
          <a:prstGeom prst="straightConnector1">
            <a:avLst/>
          </a:prstGeom>
          <a:ln w="19050">
            <a:solidFill>
              <a:schemeClr val="accent1">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7785922" y="1664380"/>
            <a:ext cx="2039373" cy="3192524"/>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200"/>
              </a:lnSpc>
            </a:pPr>
            <a:r>
              <a:rPr lang="ja-JP" altLang="en-US" sz="105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例：「特殊高分子製造」で検索</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○「高分子製造」でａ件ヒット</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2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○「特殊高分子」で</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件ヒット</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u="sng"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lang="en-US" altLang="ja-JP" sz="1050" u="sng"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u="sng"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105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件の組み合わせ</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を共有可能</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（強み別に何通りものマッチング）</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8324290" y="2449077"/>
            <a:ext cx="532157" cy="446403"/>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8285432" y="2380841"/>
            <a:ext cx="532157" cy="446403"/>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8238479" y="2331213"/>
            <a:ext cx="532157" cy="446403"/>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8196657" y="2272500"/>
            <a:ext cx="532157" cy="446403"/>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8312840" y="3514061"/>
            <a:ext cx="532157" cy="446403"/>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8265893" y="3464431"/>
            <a:ext cx="532157" cy="446403"/>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8224072" y="3405719"/>
            <a:ext cx="532157" cy="446403"/>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9" name="直線矢印コネクタ 28"/>
          <p:cNvCxnSpPr/>
          <p:nvPr/>
        </p:nvCxnSpPr>
        <p:spPr>
          <a:xfrm>
            <a:off x="7705758" y="2585370"/>
            <a:ext cx="403342" cy="0"/>
          </a:xfrm>
          <a:prstGeom prst="straightConnector1">
            <a:avLst/>
          </a:prstGeom>
          <a:ln w="19050">
            <a:solidFill>
              <a:schemeClr val="accent1">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7714325" y="3616560"/>
            <a:ext cx="403342" cy="0"/>
          </a:xfrm>
          <a:prstGeom prst="straightConnector1">
            <a:avLst/>
          </a:prstGeom>
          <a:ln w="19050">
            <a:solidFill>
              <a:schemeClr val="accent1">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31" name="星 32 30"/>
          <p:cNvSpPr/>
          <p:nvPr/>
        </p:nvSpPr>
        <p:spPr>
          <a:xfrm>
            <a:off x="6688876" y="2856197"/>
            <a:ext cx="959349" cy="398512"/>
          </a:xfrm>
          <a:prstGeom prst="star3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2" name="テキスト ボックス 22"/>
          <p:cNvSpPr txBox="1"/>
          <p:nvPr/>
        </p:nvSpPr>
        <p:spPr>
          <a:xfrm>
            <a:off x="6734948" y="2926639"/>
            <a:ext cx="917732" cy="3160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altLang="en-US" sz="105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共有可能</a:t>
            </a:r>
            <a:endParaRPr lang="ja-JP" sz="105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5152422" y="1226312"/>
            <a:ext cx="4092603" cy="354436"/>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600"/>
              </a:lnSpc>
            </a:pP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ビッグデータを活かしたマッチングイメージ</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cxnSp>
        <p:nvCxnSpPr>
          <p:cNvPr id="52" name="直線矢印コネクタ 51"/>
          <p:cNvCxnSpPr/>
          <p:nvPr/>
        </p:nvCxnSpPr>
        <p:spPr>
          <a:xfrm flipH="1">
            <a:off x="6276245" y="2549373"/>
            <a:ext cx="403342" cy="0"/>
          </a:xfrm>
          <a:prstGeom prst="straightConnector1">
            <a:avLst/>
          </a:prstGeom>
          <a:ln w="19050">
            <a:solidFill>
              <a:schemeClr val="accent1">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3" name="グループ化 2"/>
          <p:cNvGrpSpPr/>
          <p:nvPr/>
        </p:nvGrpSpPr>
        <p:grpSpPr>
          <a:xfrm>
            <a:off x="627213" y="5172123"/>
            <a:ext cx="8250113" cy="1487759"/>
            <a:chOff x="1333192" y="4970490"/>
            <a:chExt cx="6960230" cy="1431470"/>
          </a:xfrm>
        </p:grpSpPr>
        <p:sp>
          <p:nvSpPr>
            <p:cNvPr id="36" name="下矢印 35"/>
            <p:cNvSpPr/>
            <p:nvPr/>
          </p:nvSpPr>
          <p:spPr>
            <a:xfrm>
              <a:off x="4110257" y="4970490"/>
              <a:ext cx="1454841" cy="321933"/>
            </a:xfrm>
            <a:prstGeom prst="downArrow">
              <a:avLst/>
            </a:prstGeom>
            <a:gradFill flip="none" rotWithShape="1">
              <a:gsLst>
                <a:gs pos="0">
                  <a:schemeClr val="accent1">
                    <a:lumMod val="75000"/>
                  </a:schemeClr>
                </a:gs>
                <a:gs pos="60000">
                  <a:schemeClr val="tx2">
                    <a:lumMod val="60000"/>
                    <a:lumOff val="40000"/>
                  </a:schemeClr>
                </a:gs>
                <a:gs pos="100000">
                  <a:schemeClr val="accent1">
                    <a:lumMod val="20000"/>
                    <a:lumOff val="80000"/>
                  </a:schemeClr>
                </a:gs>
              </a:gsLst>
              <a:lin ang="16200000" scaled="1"/>
              <a:tileRect/>
            </a:gra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spcBef>
                  <a:spcPts val="300"/>
                </a:spcBef>
              </a:pP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将来的に</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36"/>
            <p:cNvSpPr/>
            <p:nvPr/>
          </p:nvSpPr>
          <p:spPr>
            <a:xfrm>
              <a:off x="6727014" y="5302224"/>
              <a:ext cx="1566408" cy="316331"/>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大学・研究機関</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理工系</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1333192" y="6085629"/>
              <a:ext cx="1512557" cy="316331"/>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関西広域連合</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（関西ラボねっと）</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a:xfrm>
              <a:off x="6727014" y="6076104"/>
              <a:ext cx="1566408" cy="316331"/>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産業支援機関</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MOBIO</a:t>
              </a:r>
              <a:r>
                <a:rPr lang="ja-JP" altLang="en-US" sz="1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産創館など）</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 42"/>
            <p:cNvSpPr/>
            <p:nvPr/>
          </p:nvSpPr>
          <p:spPr>
            <a:xfrm>
              <a:off x="1341967" y="5311749"/>
              <a:ext cx="1512557" cy="316331"/>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国研</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技術総合</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研究所　関西センター</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9" name="直線コネクタ 38"/>
            <p:cNvCxnSpPr>
              <a:stCxn id="43" idx="3"/>
            </p:cNvCxnSpPr>
            <p:nvPr/>
          </p:nvCxnSpPr>
          <p:spPr>
            <a:xfrm>
              <a:off x="2854518" y="5469637"/>
              <a:ext cx="246491" cy="724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4" name="直線コネクタ 43"/>
            <p:cNvCxnSpPr>
              <a:endCxn id="37" idx="1"/>
            </p:cNvCxnSpPr>
            <p:nvPr/>
          </p:nvCxnSpPr>
          <p:spPr>
            <a:xfrm flipV="1">
              <a:off x="6505582" y="5460390"/>
              <a:ext cx="221434" cy="9296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3" name="直線コネクタ 52"/>
            <p:cNvCxnSpPr>
              <a:stCxn id="41" idx="3"/>
            </p:cNvCxnSpPr>
            <p:nvPr/>
          </p:nvCxnSpPr>
          <p:spPr>
            <a:xfrm flipV="1">
              <a:off x="2845747" y="6138409"/>
              <a:ext cx="247310" cy="10510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直線コネクタ 54"/>
            <p:cNvCxnSpPr>
              <a:endCxn id="42" idx="1"/>
            </p:cNvCxnSpPr>
            <p:nvPr/>
          </p:nvCxnSpPr>
          <p:spPr>
            <a:xfrm>
              <a:off x="6505582" y="6172200"/>
              <a:ext cx="221434" cy="61792"/>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35" name="グループ化 34"/>
            <p:cNvGrpSpPr/>
            <p:nvPr/>
          </p:nvGrpSpPr>
          <p:grpSpPr>
            <a:xfrm>
              <a:off x="3101009" y="5431019"/>
              <a:ext cx="3403157" cy="842869"/>
              <a:chOff x="3109575" y="5013176"/>
              <a:chExt cx="3874138" cy="1152128"/>
            </a:xfrm>
            <a:noFill/>
          </p:grpSpPr>
          <p:sp>
            <p:nvSpPr>
              <p:cNvPr id="19" name="二等辺三角形 18"/>
              <p:cNvSpPr/>
              <p:nvPr/>
            </p:nvSpPr>
            <p:spPr>
              <a:xfrm flipV="1">
                <a:off x="4592960" y="5629889"/>
                <a:ext cx="802554" cy="103367"/>
              </a:xfrm>
              <a:prstGeom prst="triangl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5" name="角丸四角形 4"/>
              <p:cNvSpPr/>
              <p:nvPr/>
            </p:nvSpPr>
            <p:spPr>
              <a:xfrm>
                <a:off x="3109575" y="5013176"/>
                <a:ext cx="3874138" cy="1152128"/>
              </a:xfrm>
              <a:prstGeom prst="roundRect">
                <a:avLst>
                  <a:gd name="adj" fmla="val 10746"/>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大学や国の研究機関等と連携したデ</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ータの利活用について検討</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幅広い機関が連携し、研究開発から製造・事業化まで支援</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50" name="二等辺三角形 49"/>
          <p:cNvSpPr/>
          <p:nvPr/>
        </p:nvSpPr>
        <p:spPr>
          <a:xfrm flipV="1">
            <a:off x="4369229" y="6019847"/>
            <a:ext cx="783194" cy="137389"/>
          </a:xfrm>
          <a:prstGeom prst="triangle">
            <a:avLst/>
          </a:prstGeom>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46" name="テキスト ボックス 45"/>
          <p:cNvSpPr txBox="1"/>
          <p:nvPr/>
        </p:nvSpPr>
        <p:spPr>
          <a:xfrm>
            <a:off x="6000550" y="4609430"/>
            <a:ext cx="2993983" cy="461665"/>
          </a:xfrm>
          <a:prstGeom prst="rect">
            <a:avLst/>
          </a:prstGeom>
          <a:solidFill>
            <a:schemeClr val="bg1"/>
          </a:solidFill>
          <a:ln>
            <a:solidFill>
              <a:srgbClr val="002060"/>
            </a:solidFill>
          </a:ln>
        </p:spPr>
        <p:txBody>
          <a:bodyPr wrap="square" rtlCol="0">
            <a:spAutoFit/>
          </a:bodyPr>
          <a:lstStyle/>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両者のデータを合わせることにより情報が充実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的確・スピーディな企業紹介</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39</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角丸四角形 48"/>
          <p:cNvSpPr/>
          <p:nvPr/>
        </p:nvSpPr>
        <p:spPr>
          <a:xfrm>
            <a:off x="8227009" y="152408"/>
            <a:ext cx="1484312" cy="489545"/>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２－Ｄ </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ビッグデータ</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814967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14" y="163240"/>
            <a:ext cx="9900001" cy="360000"/>
          </a:xfrm>
          <a:solidFill>
            <a:schemeClr val="tx2">
              <a:lumMod val="50000"/>
            </a:schemeClr>
          </a:solidFill>
        </p:spPr>
        <p:txBody>
          <a:bodyPr>
            <a:normAutofit/>
          </a:bodyPr>
          <a:lstStyle/>
          <a:p>
            <a:r>
              <a:rPr kumimoji="1"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ビッグデータを活用した研究開発</a:t>
            </a:r>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フローチャート : 磁気ディスク 3"/>
          <p:cNvSpPr/>
          <p:nvPr/>
        </p:nvSpPr>
        <p:spPr>
          <a:xfrm>
            <a:off x="765115" y="1297225"/>
            <a:ext cx="4212468" cy="3042546"/>
          </a:xfrm>
          <a:prstGeom prst="flowChartMagneticDisk">
            <a:avLst/>
          </a:prstGeom>
          <a:solidFill>
            <a:schemeClr val="accent3">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1230813" y="2649396"/>
            <a:ext cx="3490058" cy="1200329"/>
          </a:xfrm>
          <a:prstGeom prst="rect">
            <a:avLst/>
          </a:prstGeom>
          <a:noFill/>
        </p:spPr>
        <p:txBody>
          <a:bodyPr wrap="none" rtlCol="0">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産技研１５万件・市工研５万件の</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技術支援データベースにより</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業界</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ニーズ</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を的確に把握し、</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必要な研究開発</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に集中投資</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右矢印 5"/>
          <p:cNvSpPr/>
          <p:nvPr/>
        </p:nvSpPr>
        <p:spPr>
          <a:xfrm>
            <a:off x="5132727" y="2143125"/>
            <a:ext cx="1248139" cy="124056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6575856" y="1807862"/>
            <a:ext cx="2858429" cy="2062103"/>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◎製品化に直結する</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研究分野を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的確</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に選定</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◎無駄のない研究開発で</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最短期間での製品化を実現</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◎研究開発により取得した</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特許を活用した製品化の増加</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783406" y="4848379"/>
            <a:ext cx="5758308" cy="1215717"/>
          </a:xfrm>
          <a:prstGeom prst="rect">
            <a:avLst/>
          </a:prstGeom>
          <a:noFill/>
        </p:spPr>
        <p:txBody>
          <a:bodyPr wrap="none" rtlCol="0">
            <a:spAutoFit/>
          </a:bodyPr>
          <a:lstStyle/>
          <a:p>
            <a:pPr>
              <a:spcAft>
                <a:spcPts val="600"/>
              </a:spcAft>
            </a:pPr>
            <a:r>
              <a:rPr lang="ja-JP" altLang="en-US" sz="20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業界ニーズに沿った研究開発テーマの具体例（</a:t>
            </a:r>
            <a:r>
              <a:rPr lang="en-US" altLang="ja-JP" sz="20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20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・鉄鋼</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材料表面に生成する皮膜に関する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・レーザ</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による異種材料のマイクロ溶接技術の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開発</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複合構造を用いたノイズ抑制シートの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開発</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6531445" y="1422400"/>
            <a:ext cx="2816609" cy="2830286"/>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40</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8184479" y="99246"/>
            <a:ext cx="1484312" cy="489545"/>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２－Ｄ </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ビッグデータ</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477293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2"/>
          <p:cNvSpPr>
            <a:spLocks noGrp="1"/>
          </p:cNvSpPr>
          <p:nvPr>
            <p:ph type="sldNum" sz="quarter" idx="12"/>
          </p:nvPr>
        </p:nvSpPr>
        <p:spPr>
          <a:xfrm>
            <a:off x="7610152" y="6520259"/>
            <a:ext cx="2311400" cy="365125"/>
          </a:xfrm>
        </p:spPr>
        <p:txBody>
          <a:bodyPr/>
          <a:lstStyle/>
          <a:p>
            <a:r>
              <a:rPr kumimoji="1" lang="en-US" altLang="ja-JP" sz="1400" b="1"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41</a:t>
            </a:r>
            <a:endParaRPr kumimoji="1" lang="ja-JP" altLang="en-US" sz="1400" b="1"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1136576" y="2060848"/>
            <a:ext cx="7488832" cy="1938992"/>
          </a:xfrm>
          <a:prstGeom prst="rect">
            <a:avLst/>
          </a:prstGeom>
          <a:noFill/>
        </p:spPr>
        <p:txBody>
          <a:bodyPr wrap="square" rtlCol="0" anchor="ctr">
            <a:spAutoFit/>
          </a:bodyPr>
          <a:lstStyle/>
          <a:p>
            <a:pPr algn="ctr"/>
            <a:r>
              <a:rPr kumimoji="1" lang="ja-JP" altLang="en-US" sz="4000" dirty="0" smtClean="0">
                <a:latin typeface="Meiryo UI" panose="020B0604030504040204" pitchFamily="50" charset="-128"/>
                <a:ea typeface="Meiryo UI" panose="020B0604030504040204" pitchFamily="50" charset="-128"/>
                <a:cs typeface="Meiryo UI" panose="020B0604030504040204" pitchFamily="50" charset="-128"/>
              </a:rPr>
              <a:t>第４章</a:t>
            </a:r>
            <a:endParaRPr kumimoji="1" lang="en-US" altLang="ja-JP" sz="4000"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40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4000" dirty="0" smtClean="0">
                <a:latin typeface="Meiryo UI" panose="020B0604030504040204" pitchFamily="50" charset="-128"/>
                <a:ea typeface="Meiryo UI" panose="020B0604030504040204" pitchFamily="50" charset="-128"/>
                <a:cs typeface="Meiryo UI" panose="020B0604030504040204" pitchFamily="50" charset="-128"/>
              </a:rPr>
              <a:t>「スーパー</a:t>
            </a:r>
            <a:r>
              <a:rPr kumimoji="1" lang="ja-JP" altLang="en-US" sz="4000" dirty="0" smtClean="0">
                <a:latin typeface="Meiryo UI" panose="020B0604030504040204" pitchFamily="50" charset="-128"/>
                <a:ea typeface="Meiryo UI" panose="020B0604030504040204" pitchFamily="50" charset="-128"/>
                <a:cs typeface="Meiryo UI" panose="020B0604030504040204" pitchFamily="50" charset="-128"/>
              </a:rPr>
              <a:t>公設試」としてできること</a:t>
            </a:r>
            <a:endParaRPr kumimoji="1" lang="ja-JP" altLang="en-US" sz="4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940847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0722" y="188640"/>
            <a:ext cx="9875044" cy="338554"/>
          </a:xfrm>
          <a:prstGeom prst="rect">
            <a:avLst/>
          </a:prstGeom>
          <a:solidFill>
            <a:schemeClr val="tx2">
              <a:lumMod val="50000"/>
            </a:schemeClr>
          </a:solidFill>
          <a:ln>
            <a:noFill/>
          </a:ln>
          <a:effec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a:r>
              <a:rPr lang="ja-JP" altLang="en-US" sz="1600" b="1" dirty="0" smtClean="0">
                <a:solidFill>
                  <a:prstClr val="white"/>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「スーパー公設試」としてできること</a:t>
            </a:r>
            <a:endParaRPr lang="ja-JP" altLang="ja-JP" sz="1600" dirty="0" smtClean="0">
              <a:solidFill>
                <a:prstClr val="white"/>
              </a:solidFill>
              <a:effectLst>
                <a:outerShdw blurRad="38100" dist="38100" dir="2700000" algn="tl">
                  <a:srgbClr val="000000">
                    <a:alpha val="43137"/>
                  </a:srgbClr>
                </a:outerShdw>
              </a:effectLst>
            </a:endParaRPr>
          </a:p>
        </p:txBody>
      </p:sp>
      <p:sp>
        <p:nvSpPr>
          <p:cNvPr id="7" name="スライド番号プレースホルダー 2"/>
          <p:cNvSpPr>
            <a:spLocks noGrp="1"/>
          </p:cNvSpPr>
          <p:nvPr>
            <p:ph type="sldNum" sz="quarter" idx="12"/>
          </p:nvPr>
        </p:nvSpPr>
        <p:spPr>
          <a:xfrm>
            <a:off x="7610152" y="6520259"/>
            <a:ext cx="2311400" cy="365125"/>
          </a:xfrm>
        </p:spPr>
        <p:txBody>
          <a:bodyPr/>
          <a:lstStyle/>
          <a:p>
            <a:r>
              <a:rPr lang="en-US" altLang="ja-JP" dirty="0" smtClean="0">
                <a:solidFill>
                  <a:srgbClr val="984807"/>
                </a:solidFill>
              </a:rPr>
              <a:t>42</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523930" y="816522"/>
            <a:ext cx="8857396" cy="5746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lnSpc>
                <a:spcPts val="2200"/>
              </a:lnSpc>
              <a:buFont typeface="Arial" panose="020B0604020202020204" pitchFamily="34" charset="0"/>
              <a:buChar char="•"/>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両研究所を統合し、それぞれの強みやこれまで培ってきたネットワークを活かし、企業や大学、他の支援機関との連携の幅を広げることにより</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、知と技術の支援拠点「スーパー公設試</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」として、大阪産業の成長を牽引していく。 </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ts val="2200"/>
              </a:lnSpc>
              <a:buFont typeface="Arial" panose="020B0604020202020204" pitchFamily="34" charset="0"/>
              <a:buChar cha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ts val="2200"/>
              </a:lnSpc>
              <a:buFont typeface="Arial" panose="020B0604020202020204" pitchFamily="34" charset="0"/>
              <a:buChar char="•"/>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「スーパー公設試」としての機能の一つ目は、「成長分野の研究開発」である。</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2800" indent="-172800" algn="just">
              <a:lnSpc>
                <a:spcPts val="2200"/>
              </a:lnSpc>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大阪・関西にはリチウムイオン電池産業や医薬品関連産業の集積があり、</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と大阪市が共同で策定した「大阪の成長戦略」において、環境・新エネルギーやライフサイエンス関連産業を成長分野と位置づけ、その振興を積極的に実施することとしている。「スーパー公設試」は、大阪産業の成長の一翼を担うため、人材、機器設備、知的財産等の優れた資源をこれらの分野に投入し、成長分野の研究開発を戦略的に実施する。</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ts val="2200"/>
              </a:lnSpc>
              <a:buFont typeface="Arial" panose="020B0604020202020204" pitchFamily="34" charset="0"/>
              <a:buChar cha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ts val="2200"/>
              </a:lnSpc>
              <a:buFont typeface="Arial" panose="020B0604020202020204" pitchFamily="34" charset="0"/>
              <a:buChar char="•"/>
            </a:pP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「スーパー公設試」としての機能</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の二つ目</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、「産官学連携によるオープンイノベーションの推進」である。</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2800" indent="-172800" algn="just">
              <a:lnSpc>
                <a:spcPts val="2200"/>
              </a:lnSpc>
            </a:pP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革新的で新しい価値を創出するためには、組織の壁を越えて「知」と「技術」を掛け合わせる「オープンイノベーション」に取り組むことが必要である。幸い、大阪・関西には世界屈指の大学・研究機関と医療やエネルギーをはじめとする世界トップクラスの技術を有する企業が集積している。「スーパー公設試」は、これらの機関との連携を強化し、人材・知</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資金を結集した場（コンソーシアム）を形成・拡大することにより、大阪発のイノベーション創出を拡大する。</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ts val="2200"/>
              </a:lnSpc>
              <a:buFont typeface="Arial" panose="020B0604020202020204" pitchFamily="34" charset="0"/>
              <a:buChar char="•"/>
            </a:pP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ts val="2200"/>
              </a:lnSpc>
              <a:buFont typeface="Arial" panose="020B0604020202020204" pitchFamily="34" charset="0"/>
              <a:buChar char="•"/>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スーパー公設試」としての機能</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の三つ目</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、「国際基準対応の推進」である。</a:t>
            </a: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2800" indent="-172800" algn="just">
              <a:lnSpc>
                <a:spcPts val="2200"/>
              </a:lnSpc>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企業が市場競争力を確保し、発展していくためには、国際規格に対応した製品づくりを推進し、海外に展開することが求められる。「スーパー公設試」は、役割の一端を担うため、電気・電子分野等における国際規格に対応した性能評価試験サービスを企業に提供するとともに、他の支援機関と連携し多面的な支援を実施する。</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190505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4"/>
          <p:cNvSpPr>
            <a:spLocks noChangeArrowheads="1"/>
          </p:cNvSpPr>
          <p:nvPr/>
        </p:nvSpPr>
        <p:spPr bwMode="auto">
          <a:xfrm>
            <a:off x="4726" y="181573"/>
            <a:ext cx="9900001" cy="360000"/>
          </a:xfrm>
          <a:prstGeom prst="rect">
            <a:avLst/>
          </a:prstGeom>
          <a:solidFill>
            <a:schemeClr val="tx2">
              <a:lumMod val="50000"/>
            </a:schemeClr>
          </a:solidFill>
          <a:ln>
            <a:noFill/>
          </a:ln>
          <a:extLst/>
        </p:spPr>
        <p:txBody>
          <a:bodyPr lIns="68415" tIns="0" rIns="68415" bIns="0" anchor="ctr"/>
          <a:lstStyle/>
          <a:p>
            <a:pPr algn="ctr">
              <a:defRPr/>
            </a:pPr>
            <a:r>
              <a:rPr kumimoji="0" lang="ja-JP" altLang="en-US" sz="16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大阪・関西産業のポテンシャル</a:t>
            </a:r>
          </a:p>
        </p:txBody>
      </p:sp>
      <p:sp>
        <p:nvSpPr>
          <p:cNvPr id="21" name="角丸四角形 20"/>
          <p:cNvSpPr/>
          <p:nvPr/>
        </p:nvSpPr>
        <p:spPr>
          <a:xfrm>
            <a:off x="390525" y="836712"/>
            <a:ext cx="9098980" cy="5184576"/>
          </a:xfrm>
          <a:prstGeom prst="roundRect">
            <a:avLst>
              <a:gd name="adj" fmla="val 11820"/>
            </a:avLst>
          </a:prstGeom>
          <a:noFill/>
          <a:ln w="28575">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lIns="68415" tIns="34208" rIns="68415" bIns="34208" rtlCol="0" anchor="t" anchorCtr="0"/>
          <a:lstStyle/>
          <a:p>
            <a:pPr marL="0" lvl="1">
              <a:lnSpc>
                <a:spcPts val="1700"/>
              </a:lnSpc>
            </a:pP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3" name="グラフ 22"/>
          <p:cNvGraphicFramePr>
            <a:graphicFrameLocks/>
          </p:cNvGraphicFramePr>
          <p:nvPr>
            <p:extLst>
              <p:ext uri="{D42A27DB-BD31-4B8C-83A1-F6EECF244321}">
                <p14:modId xmlns:p14="http://schemas.microsoft.com/office/powerpoint/2010/main" val="935176478"/>
              </p:ext>
            </p:extLst>
          </p:nvPr>
        </p:nvGraphicFramePr>
        <p:xfrm>
          <a:off x="4857068" y="2259200"/>
          <a:ext cx="4416412" cy="3240000"/>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8337376" y="2354791"/>
            <a:ext cx="793893" cy="461665"/>
          </a:xfrm>
          <a:prstGeom prst="rect">
            <a:avLst/>
          </a:prstGeom>
          <a:noFill/>
          <a:ln>
            <a:solidFill>
              <a:schemeClr val="accent1"/>
            </a:solidFill>
          </a:ln>
        </p:spPr>
        <p:txBody>
          <a:bodyPr wrap="square" rtlCol="0">
            <a:spAutoFit/>
          </a:bodyPr>
          <a:lstStyle/>
          <a:p>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関西</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6042275" y="4318784"/>
            <a:ext cx="678156"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東北</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7476507" y="4488061"/>
            <a:ext cx="646523"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関東</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5877450" y="3061889"/>
            <a:ext cx="823409"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その他</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6615638" y="3617590"/>
            <a:ext cx="1721738" cy="523220"/>
          </a:xfrm>
          <a:prstGeom prst="rect">
            <a:avLst/>
          </a:prstGeom>
          <a:noFill/>
          <a:ln>
            <a:noFill/>
          </a:ln>
        </p:spPr>
        <p:txBody>
          <a:bodyPr wrap="square" rtlCol="0">
            <a:spAutoFit/>
          </a:bodyPr>
          <a:lstStyle/>
          <a:p>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全国出荷額　</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兆</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2,000</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 name="グループ化 4"/>
          <p:cNvGrpSpPr/>
          <p:nvPr/>
        </p:nvGrpSpPr>
        <p:grpSpPr>
          <a:xfrm>
            <a:off x="5745088" y="1340768"/>
            <a:ext cx="2592288" cy="4463916"/>
            <a:chOff x="1512615" y="1340768"/>
            <a:chExt cx="2592288" cy="4463916"/>
          </a:xfrm>
        </p:grpSpPr>
        <p:sp>
          <p:nvSpPr>
            <p:cNvPr id="24" name="テキスト ボックス 139"/>
            <p:cNvSpPr txBox="1">
              <a:spLocks noChangeArrowheads="1"/>
            </p:cNvSpPr>
            <p:nvPr/>
          </p:nvSpPr>
          <p:spPr bwMode="auto">
            <a:xfrm>
              <a:off x="1512615" y="1340768"/>
              <a:ext cx="2592288" cy="64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None/>
              </a:pPr>
              <a:r>
                <a:rPr lang="ja-JP" altLang="en-US" sz="1800" b="1" dirty="0" smtClean="0">
                  <a:solidFill>
                    <a:srgbClr val="000000"/>
                  </a:solidFill>
                  <a:latin typeface="Meiryo UI" pitchFamily="50" charset="-128"/>
                  <a:ea typeface="Meiryo UI" pitchFamily="50" charset="-128"/>
                  <a:cs typeface="Meiryo UI" pitchFamily="50" charset="-128"/>
                </a:rPr>
                <a:t>関東</a:t>
              </a:r>
              <a:r>
                <a:rPr lang="ja-JP" altLang="en-US" sz="1800" b="1" dirty="0">
                  <a:solidFill>
                    <a:srgbClr val="000000"/>
                  </a:solidFill>
                  <a:latin typeface="Meiryo UI" pitchFamily="50" charset="-128"/>
                  <a:ea typeface="Meiryo UI" pitchFamily="50" charset="-128"/>
                  <a:cs typeface="Meiryo UI" pitchFamily="50" charset="-128"/>
                </a:rPr>
                <a:t>と二分</a:t>
              </a:r>
              <a:r>
                <a:rPr lang="ja-JP" altLang="en-US" sz="1800" b="1" dirty="0" smtClean="0">
                  <a:solidFill>
                    <a:srgbClr val="000000"/>
                  </a:solidFill>
                  <a:latin typeface="Meiryo UI" pitchFamily="50" charset="-128"/>
                  <a:ea typeface="Meiryo UI" pitchFamily="50" charset="-128"/>
                  <a:cs typeface="Meiryo UI" pitchFamily="50" charset="-128"/>
                </a:rPr>
                <a:t>する</a:t>
              </a:r>
              <a:endParaRPr lang="en-US" altLang="ja-JP" sz="1800" b="1" dirty="0" smtClean="0">
                <a:solidFill>
                  <a:srgbClr val="000000"/>
                </a:solidFill>
                <a:latin typeface="Meiryo UI" pitchFamily="50" charset="-128"/>
                <a:ea typeface="Meiryo UI" pitchFamily="50" charset="-128"/>
                <a:cs typeface="Meiryo UI" pitchFamily="50" charset="-128"/>
              </a:endParaRPr>
            </a:p>
            <a:p>
              <a:pPr algn="ctr" eaLnBrk="1" fontAlgn="base" hangingPunct="1">
                <a:spcBef>
                  <a:spcPct val="0"/>
                </a:spcBef>
                <a:spcAft>
                  <a:spcPct val="0"/>
                </a:spcAft>
                <a:buNone/>
              </a:pPr>
              <a:r>
                <a:rPr lang="ja-JP" altLang="en-US" sz="1800" b="1" dirty="0" smtClean="0">
                  <a:solidFill>
                    <a:srgbClr val="000000"/>
                  </a:solidFill>
                  <a:latin typeface="Meiryo UI" pitchFamily="50" charset="-128"/>
                  <a:ea typeface="Meiryo UI" pitchFamily="50" charset="-128"/>
                  <a:cs typeface="Meiryo UI" pitchFamily="50" charset="-128"/>
                </a:rPr>
                <a:t>医薬品</a:t>
              </a:r>
              <a:r>
                <a:rPr lang="ja-JP" altLang="en-US" sz="1800" b="1" dirty="0">
                  <a:solidFill>
                    <a:srgbClr val="000000"/>
                  </a:solidFill>
                  <a:latin typeface="Meiryo UI" pitchFamily="50" charset="-128"/>
                  <a:ea typeface="Meiryo UI" pitchFamily="50" charset="-128"/>
                  <a:cs typeface="Meiryo UI" pitchFamily="50" charset="-128"/>
                </a:rPr>
                <a:t>関連産業の</a:t>
              </a:r>
              <a:r>
                <a:rPr lang="ja-JP" altLang="en-US" sz="1800" b="1" dirty="0" smtClean="0">
                  <a:solidFill>
                    <a:srgbClr val="000000"/>
                  </a:solidFill>
                  <a:latin typeface="Meiryo UI" pitchFamily="50" charset="-128"/>
                  <a:ea typeface="Meiryo UI" pitchFamily="50" charset="-128"/>
                  <a:cs typeface="Meiryo UI" pitchFamily="50" charset="-128"/>
                </a:rPr>
                <a:t>集積</a:t>
              </a:r>
              <a:endParaRPr lang="en-US" altLang="ja-JP" sz="1800" b="1" dirty="0">
                <a:solidFill>
                  <a:srgbClr val="000000"/>
                </a:solidFill>
                <a:latin typeface="Meiryo UI" pitchFamily="50" charset="-128"/>
                <a:ea typeface="Meiryo UI" pitchFamily="50" charset="-128"/>
                <a:cs typeface="Meiryo UI" pitchFamily="50" charset="-128"/>
              </a:endParaRPr>
            </a:p>
          </p:txBody>
        </p:sp>
        <p:sp>
          <p:nvSpPr>
            <p:cNvPr id="33" name="テキスト ボックス 30"/>
            <p:cNvSpPr txBox="1">
              <a:spLocks noChangeArrowheads="1"/>
            </p:cNvSpPr>
            <p:nvPr/>
          </p:nvSpPr>
          <p:spPr bwMode="auto">
            <a:xfrm>
              <a:off x="1712640" y="5589240"/>
              <a:ext cx="21136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defTabSz="914400"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cs typeface="Meiryo UI" pitchFamily="50" charset="-128"/>
                </a:rPr>
                <a:t>経済産業省「</a:t>
              </a:r>
              <a:r>
                <a:rPr lang="ja-JP" altLang="en-US" sz="800" dirty="0" smtClean="0">
                  <a:solidFill>
                    <a:srgbClr val="000000"/>
                  </a:solidFill>
                  <a:latin typeface="Meiryo UI" pitchFamily="50" charset="-128"/>
                  <a:ea typeface="Meiryo UI" pitchFamily="50" charset="-128"/>
                  <a:cs typeface="Meiryo UI" pitchFamily="50" charset="-128"/>
                </a:rPr>
                <a:t>平成</a:t>
              </a:r>
              <a:r>
                <a:rPr lang="en-US" altLang="ja-JP" sz="800" dirty="0" smtClean="0">
                  <a:solidFill>
                    <a:srgbClr val="000000"/>
                  </a:solidFill>
                  <a:latin typeface="Meiryo UI" pitchFamily="50" charset="-128"/>
                  <a:ea typeface="Meiryo UI" pitchFamily="50" charset="-128"/>
                  <a:cs typeface="Meiryo UI" pitchFamily="50" charset="-128"/>
                </a:rPr>
                <a:t>25</a:t>
              </a:r>
              <a:r>
                <a:rPr lang="ja-JP" altLang="en-US" sz="800" dirty="0" smtClean="0">
                  <a:solidFill>
                    <a:srgbClr val="000000"/>
                  </a:solidFill>
                  <a:latin typeface="Meiryo UI" pitchFamily="50" charset="-128"/>
                  <a:ea typeface="Meiryo UI" pitchFamily="50" charset="-128"/>
                  <a:cs typeface="Meiryo UI" pitchFamily="50" charset="-128"/>
                </a:rPr>
                <a:t>年度</a:t>
              </a:r>
              <a:r>
                <a:rPr lang="ja-JP" altLang="en-US" sz="800" dirty="0">
                  <a:solidFill>
                    <a:srgbClr val="000000"/>
                  </a:solidFill>
                  <a:latin typeface="Meiryo UI" pitchFamily="50" charset="-128"/>
                  <a:ea typeface="Meiryo UI" pitchFamily="50" charset="-128"/>
                  <a:cs typeface="Meiryo UI" pitchFamily="50" charset="-128"/>
                </a:rPr>
                <a:t>工業統計調査</a:t>
              </a:r>
              <a:r>
                <a:rPr lang="ja-JP" altLang="en-US" sz="800" dirty="0" smtClean="0">
                  <a:solidFill>
                    <a:srgbClr val="000000"/>
                  </a:solidFill>
                  <a:latin typeface="Meiryo UI" pitchFamily="50" charset="-128"/>
                  <a:ea typeface="Meiryo UI" pitchFamily="50" charset="-128"/>
                  <a:cs typeface="Meiryo UI" pitchFamily="50" charset="-128"/>
                </a:rPr>
                <a:t>」</a:t>
              </a:r>
              <a:endParaRPr lang="en-US" altLang="ja-JP" sz="800" dirty="0">
                <a:solidFill>
                  <a:srgbClr val="000000"/>
                </a:solidFill>
                <a:latin typeface="Meiryo UI" pitchFamily="50" charset="-128"/>
                <a:ea typeface="Meiryo UI" pitchFamily="50" charset="-128"/>
                <a:cs typeface="Meiryo UI" pitchFamily="50" charset="-128"/>
              </a:endParaRPr>
            </a:p>
          </p:txBody>
        </p:sp>
      </p:grpSp>
      <p:grpSp>
        <p:nvGrpSpPr>
          <p:cNvPr id="4" name="グループ化 3"/>
          <p:cNvGrpSpPr/>
          <p:nvPr/>
        </p:nvGrpSpPr>
        <p:grpSpPr>
          <a:xfrm>
            <a:off x="644043" y="1373143"/>
            <a:ext cx="4452973" cy="4504129"/>
            <a:chOff x="4891077" y="1415856"/>
            <a:chExt cx="4452973" cy="4504129"/>
          </a:xfrm>
        </p:grpSpPr>
        <p:sp>
          <p:nvSpPr>
            <p:cNvPr id="25" name="テキスト ボックス 139"/>
            <p:cNvSpPr txBox="1">
              <a:spLocks noChangeArrowheads="1"/>
            </p:cNvSpPr>
            <p:nvPr/>
          </p:nvSpPr>
          <p:spPr bwMode="auto">
            <a:xfrm>
              <a:off x="5878324" y="1415856"/>
              <a:ext cx="2363712" cy="64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None/>
              </a:pPr>
              <a:r>
                <a:rPr lang="ja-JP" altLang="en-US" sz="1800" b="1" dirty="0">
                  <a:solidFill>
                    <a:srgbClr val="000000"/>
                  </a:solidFill>
                  <a:latin typeface="Meiryo UI" pitchFamily="50" charset="-128"/>
                  <a:ea typeface="Meiryo UI" pitchFamily="50" charset="-128"/>
                  <a:cs typeface="Meiryo UI" pitchFamily="50" charset="-128"/>
                </a:rPr>
                <a:t>圧倒的なリチウムイオン</a:t>
              </a:r>
              <a:endParaRPr lang="en-US" altLang="ja-JP" sz="1800" b="1" dirty="0">
                <a:solidFill>
                  <a:srgbClr val="000000"/>
                </a:solidFill>
                <a:latin typeface="Meiryo UI" pitchFamily="50" charset="-128"/>
                <a:ea typeface="Meiryo UI" pitchFamily="50" charset="-128"/>
                <a:cs typeface="Meiryo UI" pitchFamily="50" charset="-128"/>
              </a:endParaRPr>
            </a:p>
            <a:p>
              <a:pPr algn="ctr" eaLnBrk="1" fontAlgn="base" hangingPunct="1">
                <a:spcBef>
                  <a:spcPct val="0"/>
                </a:spcBef>
                <a:spcAft>
                  <a:spcPct val="0"/>
                </a:spcAft>
                <a:buNone/>
              </a:pPr>
              <a:r>
                <a:rPr lang="ja-JP" altLang="en-US" sz="1800" b="1" dirty="0">
                  <a:solidFill>
                    <a:srgbClr val="000000"/>
                  </a:solidFill>
                  <a:latin typeface="Meiryo UI" pitchFamily="50" charset="-128"/>
                  <a:ea typeface="Meiryo UI" pitchFamily="50" charset="-128"/>
                  <a:cs typeface="Meiryo UI" pitchFamily="50" charset="-128"/>
                </a:rPr>
                <a:t>電池産業の集積</a:t>
              </a:r>
            </a:p>
          </p:txBody>
        </p:sp>
        <p:graphicFrame>
          <p:nvGraphicFramePr>
            <p:cNvPr id="26" name="グラフ 25"/>
            <p:cNvGraphicFramePr>
              <a:graphicFrameLocks/>
            </p:cNvGraphicFramePr>
            <p:nvPr>
              <p:extLst>
                <p:ext uri="{D42A27DB-BD31-4B8C-83A1-F6EECF244321}">
                  <p14:modId xmlns:p14="http://schemas.microsoft.com/office/powerpoint/2010/main" val="2451773927"/>
                </p:ext>
              </p:extLst>
            </p:nvPr>
          </p:nvGraphicFramePr>
          <p:xfrm>
            <a:off x="4891077" y="2204864"/>
            <a:ext cx="4452973" cy="3312368"/>
          </p:xfrm>
          <a:graphic>
            <a:graphicData uri="http://schemas.openxmlformats.org/drawingml/2006/chart">
              <c:chart xmlns:c="http://schemas.openxmlformats.org/drawingml/2006/chart" xmlns:r="http://schemas.openxmlformats.org/officeDocument/2006/relationships" r:id="rId3"/>
            </a:graphicData>
          </a:graphic>
        </p:graphicFrame>
        <p:sp>
          <p:nvSpPr>
            <p:cNvPr id="30" name="テキスト ボックス 29"/>
            <p:cNvSpPr txBox="1"/>
            <p:nvPr/>
          </p:nvSpPr>
          <p:spPr>
            <a:xfrm>
              <a:off x="8451585" y="2585624"/>
              <a:ext cx="813812" cy="461665"/>
            </a:xfrm>
            <a:prstGeom prst="rect">
              <a:avLst/>
            </a:prstGeom>
            <a:noFill/>
            <a:ln>
              <a:solidFill>
                <a:schemeClr val="accent1"/>
              </a:solidFill>
            </a:ln>
          </p:spPr>
          <p:txBody>
            <a:bodyPr wrap="square" rtlCol="0">
              <a:spAutoFit/>
            </a:bodyPr>
            <a:lstStyle/>
            <a:p>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関西</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6087873" y="5581431"/>
              <a:ext cx="2531533" cy="338554"/>
            </a:xfrm>
            <a:prstGeom prst="rect">
              <a:avLst/>
            </a:prstGeom>
            <a:noFill/>
            <a:ln w="19050">
              <a:noFill/>
            </a:ln>
          </p:spPr>
          <p:txBody>
            <a:bodyPr>
              <a:spAutoFit/>
            </a:bodyPr>
            <a:lstStyle/>
            <a:p>
              <a:pPr defTabSz="914400">
                <a:defRPr/>
              </a:pPr>
              <a:r>
                <a:rPr lang="ja-JP" altLang="en-US" sz="800" spc="-30" dirty="0">
                  <a:solidFill>
                    <a:prstClr val="black"/>
                  </a:solidFill>
                  <a:latin typeface="Meiryo UI" pitchFamily="50" charset="-128"/>
                  <a:ea typeface="Meiryo UI" pitchFamily="50" charset="-128"/>
                  <a:cs typeface="Meiryo UI" pitchFamily="50" charset="-128"/>
                </a:rPr>
                <a:t>近畿経済産業局「平成</a:t>
              </a:r>
              <a:r>
                <a:rPr lang="en-US" altLang="ja-JP" sz="800" spc="-30" dirty="0" smtClean="0">
                  <a:solidFill>
                    <a:prstClr val="black"/>
                  </a:solidFill>
                  <a:latin typeface="Meiryo UI" pitchFamily="50" charset="-128"/>
                  <a:ea typeface="Meiryo UI" pitchFamily="50" charset="-128"/>
                  <a:cs typeface="Meiryo UI" pitchFamily="50" charset="-128"/>
                </a:rPr>
                <a:t>24</a:t>
              </a:r>
              <a:r>
                <a:rPr lang="ja-JP" altLang="en-US" sz="800" spc="-30" dirty="0" smtClean="0">
                  <a:solidFill>
                    <a:prstClr val="black"/>
                  </a:solidFill>
                  <a:latin typeface="Meiryo UI" pitchFamily="50" charset="-128"/>
                  <a:ea typeface="Meiryo UI" pitchFamily="50" charset="-128"/>
                  <a:cs typeface="Meiryo UI" pitchFamily="50" charset="-128"/>
                </a:rPr>
                <a:t>年度</a:t>
              </a:r>
              <a:r>
                <a:rPr lang="ja-JP" altLang="en-US" sz="800" spc="-30" dirty="0">
                  <a:solidFill>
                    <a:prstClr val="black"/>
                  </a:solidFill>
                  <a:latin typeface="Meiryo UI" pitchFamily="50" charset="-128"/>
                  <a:ea typeface="Meiryo UI" pitchFamily="50" charset="-128"/>
                  <a:cs typeface="Meiryo UI" pitchFamily="50" charset="-128"/>
                </a:rPr>
                <a:t>主要製品生産実績」</a:t>
              </a:r>
              <a:endParaRPr lang="en-US" altLang="ja-JP" sz="800" spc="-30" dirty="0">
                <a:solidFill>
                  <a:prstClr val="black"/>
                </a:solidFill>
                <a:latin typeface="Meiryo UI" pitchFamily="50" charset="-128"/>
                <a:ea typeface="Meiryo UI" pitchFamily="50" charset="-128"/>
                <a:cs typeface="Meiryo UI" pitchFamily="50" charset="-128"/>
              </a:endParaRPr>
            </a:p>
            <a:p>
              <a:pPr defTabSz="914400">
                <a:defRPr/>
              </a:pPr>
              <a:r>
                <a:rPr lang="ja-JP" altLang="en-US" sz="800" dirty="0">
                  <a:solidFill>
                    <a:prstClr val="black"/>
                  </a:solidFill>
                  <a:latin typeface="Meiryo UI" pitchFamily="50" charset="-128"/>
                  <a:ea typeface="Meiryo UI" pitchFamily="50" charset="-128"/>
                  <a:cs typeface="Meiryo UI" pitchFamily="50" charset="-128"/>
                </a:rPr>
                <a:t>経済産業省「</a:t>
              </a:r>
              <a:r>
                <a:rPr lang="ja-JP" altLang="en-US" sz="800" dirty="0" smtClean="0">
                  <a:solidFill>
                    <a:prstClr val="black"/>
                  </a:solidFill>
                  <a:latin typeface="Meiryo UI" pitchFamily="50" charset="-128"/>
                  <a:ea typeface="Meiryo UI" pitchFamily="50" charset="-128"/>
                  <a:cs typeface="Meiryo UI" pitchFamily="50" charset="-128"/>
                </a:rPr>
                <a:t>平成</a:t>
              </a:r>
              <a:r>
                <a:rPr lang="en-US" altLang="ja-JP" sz="800" dirty="0" smtClean="0">
                  <a:solidFill>
                    <a:prstClr val="black"/>
                  </a:solidFill>
                  <a:latin typeface="Meiryo UI" pitchFamily="50" charset="-128"/>
                  <a:ea typeface="Meiryo UI" pitchFamily="50" charset="-128"/>
                  <a:cs typeface="Meiryo UI" pitchFamily="50" charset="-128"/>
                </a:rPr>
                <a:t>24</a:t>
              </a:r>
              <a:r>
                <a:rPr lang="ja-JP" altLang="en-US" sz="800" dirty="0" smtClean="0">
                  <a:solidFill>
                    <a:prstClr val="black"/>
                  </a:solidFill>
                  <a:latin typeface="Meiryo UI" pitchFamily="50" charset="-128"/>
                  <a:ea typeface="Meiryo UI" pitchFamily="50" charset="-128"/>
                  <a:cs typeface="Meiryo UI" pitchFamily="50" charset="-128"/>
                </a:rPr>
                <a:t>年度</a:t>
              </a:r>
              <a:r>
                <a:rPr lang="ja-JP" altLang="en-US" sz="800" dirty="0">
                  <a:solidFill>
                    <a:prstClr val="black"/>
                  </a:solidFill>
                  <a:latin typeface="Meiryo UI" pitchFamily="50" charset="-128"/>
                  <a:ea typeface="Meiryo UI" pitchFamily="50" charset="-128"/>
                  <a:cs typeface="Meiryo UI" pitchFamily="50" charset="-128"/>
                </a:rPr>
                <a:t>生産動態統計調査」</a:t>
              </a:r>
              <a:endParaRPr lang="en-US" altLang="ja-JP" sz="800" dirty="0">
                <a:solidFill>
                  <a:prstClr val="black"/>
                </a:solidFill>
                <a:latin typeface="Meiryo UI" pitchFamily="50" charset="-128"/>
                <a:ea typeface="Meiryo UI" pitchFamily="50" charset="-128"/>
                <a:cs typeface="Meiryo UI" pitchFamily="50" charset="-128"/>
              </a:endParaRPr>
            </a:p>
          </p:txBody>
        </p:sp>
      </p:grpSp>
      <p:sp>
        <p:nvSpPr>
          <p:cNvPr id="18"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43</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1302765" y="3450486"/>
            <a:ext cx="778020"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その他</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600668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272480" y="810472"/>
            <a:ext cx="4608000" cy="5426845"/>
          </a:xfrm>
          <a:prstGeom prst="roundRect">
            <a:avLst>
              <a:gd name="adj" fmla="val 6032"/>
            </a:avLst>
          </a:prstGeom>
          <a:noFill/>
          <a:ln w="28575">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lIns="68415" tIns="34208" rIns="68415" bIns="34208" rtlCol="0" anchor="t" anchorCtr="0"/>
          <a:lstStyle/>
          <a:p>
            <a:pPr marL="0" lvl="1">
              <a:lnSpc>
                <a:spcPts val="1700"/>
              </a:lnSpc>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gn="ctr">
              <a:lnSpc>
                <a:spcPts val="17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・関西産業の成長を</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目指して</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ハイエンド</a:t>
            </a:r>
            <a:r>
              <a:rPr lang="ja-JP" altLang="en-US" sz="16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なものづくりの</a:t>
            </a:r>
            <a:r>
              <a:rPr lang="ja-JP" altLang="en-US" sz="16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6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中小企業の基盤技術高度化に向けた技術</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    </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強化、産学連携に対する支援の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拡充</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a:t>
            </a:r>
            <a:r>
              <a:rPr lang="ja-JP" altLang="en-US" sz="16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産業分野に挑戦する企業への支援</a:t>
            </a:r>
          </a:p>
          <a:p>
            <a:pPr marL="0" lvl="1">
              <a:lnSpc>
                <a:spcPts val="17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環境・新エネルギー・ライフサイエンス関連の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開発</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支援など、成長産業分野への参入促進</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生活</a:t>
            </a:r>
            <a:r>
              <a:rPr lang="ja-JP" altLang="en-US" sz="16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支援型サービス産業等の強化</a:t>
            </a:r>
          </a:p>
          <a:p>
            <a:pPr marL="0" lvl="1">
              <a:lnSpc>
                <a:spcPts val="17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高齢者関連サービスなど健康医療産業の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振興 </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介護機器等新たな製品・サービスの開発等）</a:t>
            </a:r>
          </a:p>
          <a:p>
            <a:pPr algn="r">
              <a:lnSpc>
                <a:spcPts val="1700"/>
              </a:lnSpc>
            </a:pP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の成長</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27.2</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4992241" y="829519"/>
            <a:ext cx="4680000" cy="5407794"/>
          </a:xfrm>
          <a:prstGeom prst="roundRect">
            <a:avLst>
              <a:gd name="adj" fmla="val 5799"/>
            </a:avLst>
          </a:prstGeom>
          <a:noFill/>
          <a:ln w="28575">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lIns="68415" tIns="34208" rIns="68415" bIns="34208" rtlCol="0" anchor="t" anchorCtr="0"/>
          <a:lstStyle/>
          <a:p>
            <a:pPr marL="0" lvl="1" algn="ctr">
              <a:lnSpc>
                <a:spcPts val="1700"/>
              </a:lnSpc>
            </a:pP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gn="ctr">
              <a:lnSpc>
                <a:spcPts val="1700"/>
              </a:lnSpc>
            </a:pP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gn="ctr">
              <a:lnSpc>
                <a:spcPts val="1700"/>
              </a:lnSpc>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■イノベーション創出</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のため</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公的</a:t>
            </a:r>
            <a:r>
              <a:rPr lang="ja-JP" altLang="en-US" sz="16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研究機関・企業・大学に</a:t>
            </a:r>
            <a:r>
              <a:rPr lang="ja-JP" altLang="en-US" sz="16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よるオープンイノ</a:t>
            </a:r>
            <a:endParaRPr lang="en-US" altLang="ja-JP" sz="16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ベーション</a:t>
            </a:r>
            <a:r>
              <a:rPr lang="ja-JP" altLang="en-US" sz="16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公的研究機関の「橋渡し機能」の強化、産学官</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・知・資金が結集する「場」の形成　など</a:t>
            </a:r>
          </a:p>
          <a:p>
            <a:pPr marL="0" lvl="1" algn="r">
              <a:lnSpc>
                <a:spcPts val="1700"/>
              </a:lnSpc>
            </a:pPr>
            <a:r>
              <a:rPr lang="ja-JP" altLang="en-US" sz="850" dirty="0">
                <a:latin typeface="Meiryo UI" panose="020B0604030504040204" pitchFamily="50" charset="-128"/>
                <a:ea typeface="Meiryo UI" panose="020B0604030504040204" pitchFamily="50" charset="-128"/>
              </a:rPr>
              <a:t>＊橋渡し機能：基礎研究段階の</a:t>
            </a:r>
            <a:r>
              <a:rPr lang="ja-JP" altLang="ja-JP" sz="850" dirty="0">
                <a:latin typeface="Meiryo UI" panose="020B0604030504040204" pitchFamily="50" charset="-128"/>
                <a:ea typeface="Meiryo UI" panose="020B0604030504040204" pitchFamily="50" charset="-128"/>
              </a:rPr>
              <a:t>技術シーズを事業化</a:t>
            </a:r>
            <a:r>
              <a:rPr lang="ja-JP" altLang="en-US" sz="850" dirty="0">
                <a:latin typeface="Meiryo UI" panose="020B0604030504040204" pitchFamily="50" charset="-128"/>
                <a:ea typeface="Meiryo UI" panose="020B0604030504040204" pitchFamily="50" charset="-128"/>
              </a:rPr>
              <a:t>が可能な段階まで発展させる取組</a:t>
            </a:r>
            <a:endParaRPr lang="ja-JP" altLang="ja-JP" sz="850" dirty="0">
              <a:latin typeface="Meiryo UI" panose="020B0604030504040204" pitchFamily="50" charset="-128"/>
              <a:ea typeface="Meiryo UI" panose="020B0604030504040204" pitchFamily="50" charset="-128"/>
            </a:endParaRPr>
          </a:p>
          <a:p>
            <a:pPr marL="0" lvl="1">
              <a:lnSpc>
                <a:spcPts val="1700"/>
              </a:lnSpc>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新規</a:t>
            </a:r>
            <a:r>
              <a:rPr lang="ja-JP" altLang="en-US" sz="16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事業に挑戦する中小・ベンチャー</a:t>
            </a:r>
            <a:r>
              <a:rPr lang="ja-JP" altLang="en-US" sz="16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企業の創出</a:t>
            </a:r>
            <a:endParaRPr lang="en-US" altLang="ja-JP" sz="16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16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開発や販路</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開拓など、成長段階までの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各過  </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程</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に適した支援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知的財産の戦略的活用</a:t>
            </a:r>
            <a:endParaRPr lang="en-US" altLang="ja-JP" sz="16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中小企業のニーズと知的財産のマッチング、オープ </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a:lnSpc>
                <a:spcPts val="1700"/>
              </a:lnSpc>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ン・アンド・クローズ戦略　など</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92000" algn="r">
              <a:lnSpc>
                <a:spcPts val="1700"/>
              </a:lnSpc>
            </a:pP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92000" algn="r">
              <a:lnSpc>
                <a:spcPts val="1700"/>
              </a:lnSpc>
            </a:pPr>
            <a:endParaRPr lang="en-US" altLang="ja-JP" sz="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92000" algn="r">
              <a:lnSpc>
                <a:spcPts val="1700"/>
              </a:lnSpc>
            </a:pP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期科学技術基本計画」（</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4"/>
          <p:cNvSpPr>
            <a:spLocks noChangeArrowheads="1"/>
          </p:cNvSpPr>
          <p:nvPr/>
        </p:nvSpPr>
        <p:spPr bwMode="auto">
          <a:xfrm>
            <a:off x="-15870" y="158000"/>
            <a:ext cx="9900001" cy="360000"/>
          </a:xfrm>
          <a:prstGeom prst="rect">
            <a:avLst/>
          </a:prstGeom>
          <a:solidFill>
            <a:schemeClr val="tx2">
              <a:lumMod val="50000"/>
            </a:schemeClr>
          </a:solidFill>
          <a:ln>
            <a:noFill/>
          </a:ln>
          <a:extLst/>
        </p:spPr>
        <p:txBody>
          <a:bodyPr lIns="68415" tIns="0" rIns="68415" bIns="0" anchor="ctr"/>
          <a:lstStyle/>
          <a:p>
            <a:pPr algn="ct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大阪・関西産業の成長・イノベーション創出</a:t>
            </a:r>
            <a:endPar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44</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12589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0630" y="107912"/>
            <a:ext cx="9900001" cy="360000"/>
          </a:xfrm>
          <a:prstGeom prst="rect">
            <a:avLst/>
          </a:prstGeom>
          <a:solidFill>
            <a:schemeClr val="tx2">
              <a:lumMod val="50000"/>
            </a:schemeClr>
          </a:solidFill>
          <a:ln>
            <a:noFill/>
          </a:ln>
          <a:extLst/>
        </p:spPr>
        <p:txBody>
          <a:bodyPr lIns="68415" tIns="0" rIns="68415" bIns="0" anchor="ctr"/>
          <a:lstStyle/>
          <a:p>
            <a:pPr algn="ct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成長分野における戦略的研究：エネルギー／電池</a:t>
            </a:r>
            <a:endPar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312763" y="1109848"/>
            <a:ext cx="9303416" cy="527148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電解質</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に固体材料を</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用いたシート型全固体電池の研究</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開発</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両研究所が共同で実施</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144000">
              <a:buFont typeface="Arial" panose="020B0604020202020204" pitchFamily="34" charset="0"/>
              <a:buChar cha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産技研</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（セラミックス材料分野担当）</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固体電解質シートの開発・薄層化</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144000">
              <a:buFont typeface="Arial" panose="020B0604020202020204" pitchFamily="34" charset="0"/>
              <a:buChar cha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市工研</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（電池材料研究室、金属表面処理研究室）</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電極複合体シートの開発</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08000"/>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08000"/>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全固体電池の開発</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・可燃性</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の液体を用いたリチウムイオン電池では、</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発火事故が発生する</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恐れがあった。</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両研究所の強みを融合し、不燃性の固体</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材料を</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用いた</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薄膜蓄電池の開発に着手</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・次世代自動車、情報通信機器、家庭・オフィスの定置用バッテリーなど、</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多くの用途に</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使用できる</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安定かつ高出力</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な薄型蓄電池</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　開発</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目指す。</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現時点の研究成果</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産技研  電解質</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の薄さ</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5μm</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マイクロメートル</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1,000</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分の</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ミリ</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大きさ</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8cm</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角まで</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対応可</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特許</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出願中）</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市工研  塗布用</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のり剤を開発し、正・負極シートの抵抗を</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以下に低減</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（特許出願中</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両研究所</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の成果を融合することで</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08000"/>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乾電池（</a:t>
            </a:r>
            <a:r>
              <a:rPr lang="en-US" altLang="ja-JP"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1.5V</a:t>
            </a:r>
            <a:r>
              <a:rPr lang="ja-JP" altLang="en-US"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倍以上の電圧まで</a:t>
            </a:r>
            <a:r>
              <a:rPr lang="ja-JP" altLang="en-US" sz="14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実現</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5" name="image.png"/>
          <p:cNvPicPr/>
          <p:nvPr/>
        </p:nvPicPr>
        <p:blipFill>
          <a:blip r:embed="rId2">
            <a:extLst/>
          </a:blip>
          <a:srcRect b="14942"/>
          <a:stretch>
            <a:fillRect/>
          </a:stretch>
        </p:blipFill>
        <p:spPr>
          <a:xfrm>
            <a:off x="7185248" y="5733256"/>
            <a:ext cx="2381578" cy="761904"/>
          </a:xfrm>
          <a:prstGeom prst="rect">
            <a:avLst/>
          </a:prstGeom>
          <a:ln w="12700">
            <a:miter lim="400000"/>
          </a:ln>
        </p:spPr>
      </p:pic>
      <p:grpSp>
        <p:nvGrpSpPr>
          <p:cNvPr id="8" name="グループ化 7"/>
          <p:cNvGrpSpPr/>
          <p:nvPr/>
        </p:nvGrpSpPr>
        <p:grpSpPr>
          <a:xfrm>
            <a:off x="4934344" y="5735578"/>
            <a:ext cx="2250904" cy="861774"/>
            <a:chOff x="6216650" y="1652587"/>
            <a:chExt cx="2250907" cy="861774"/>
          </a:xfrm>
        </p:grpSpPr>
        <p:grpSp>
          <p:nvGrpSpPr>
            <p:cNvPr id="58" name="Group 88"/>
            <p:cNvGrpSpPr/>
            <p:nvPr/>
          </p:nvGrpSpPr>
          <p:grpSpPr>
            <a:xfrm>
              <a:off x="6216650" y="2098675"/>
              <a:ext cx="1066802" cy="392114"/>
              <a:chOff x="0" y="0"/>
              <a:chExt cx="1066800" cy="392112"/>
            </a:xfrm>
            <a:solidFill>
              <a:schemeClr val="accent2">
                <a:lumMod val="60000"/>
                <a:lumOff val="40000"/>
              </a:schemeClr>
            </a:solidFill>
          </p:grpSpPr>
          <p:sp>
            <p:nvSpPr>
              <p:cNvPr id="75" name="Shape 85"/>
              <p:cNvSpPr/>
              <p:nvPr/>
            </p:nvSpPr>
            <p:spPr>
              <a:xfrm>
                <a:off x="0" y="0"/>
                <a:ext cx="1066801" cy="392113"/>
              </a:xfrm>
              <a:custGeom>
                <a:avLst/>
                <a:gdLst/>
                <a:ahLst/>
                <a:cxnLst>
                  <a:cxn ang="0">
                    <a:pos x="wd2" y="hd2"/>
                  </a:cxn>
                  <a:cxn ang="5400000">
                    <a:pos x="wd2" y="hd2"/>
                  </a:cxn>
                  <a:cxn ang="10800000">
                    <a:pos x="wd2" y="hd2"/>
                  </a:cxn>
                  <a:cxn ang="16200000">
                    <a:pos x="wd2" y="hd2"/>
                  </a:cxn>
                </a:cxnLst>
                <a:rect l="0" t="0" r="r" b="b"/>
                <a:pathLst>
                  <a:path w="21600" h="21600" extrusionOk="0">
                    <a:moveTo>
                      <a:pt x="6629" y="0"/>
                    </a:moveTo>
                    <a:lnTo>
                      <a:pt x="0" y="18034"/>
                    </a:lnTo>
                    <a:lnTo>
                      <a:pt x="0" y="21600"/>
                    </a:lnTo>
                    <a:lnTo>
                      <a:pt x="14971" y="21600"/>
                    </a:lnTo>
                    <a:lnTo>
                      <a:pt x="21600" y="3566"/>
                    </a:lnTo>
                    <a:lnTo>
                      <a:pt x="21600" y="0"/>
                    </a:lnTo>
                    <a:close/>
                  </a:path>
                </a:pathLst>
              </a:custGeom>
              <a:grpFill/>
              <a:ln w="12700" cap="flat">
                <a:noFill/>
                <a:miter lim="400000"/>
              </a:ln>
              <a:effectLst>
                <a:outerShdw blurRad="38100" dist="23000" dir="5400000" rotWithShape="0">
                  <a:srgbClr val="808080">
                    <a:alpha val="34997"/>
                  </a:srgbClr>
                </a:outerShdw>
              </a:effectLst>
            </p:spPr>
            <p:txBody>
              <a:bodyPr wrap="square" lIns="0" tIns="0" rIns="0" bIns="0" numCol="1" anchor="ctr">
                <a:noAutofit/>
              </a:bodyPr>
              <a:lstStyle/>
              <a:p>
                <a:pPr algn="ctr">
                  <a:defRPr sz="1800">
                    <a:solidFill>
                      <a:srgbClr val="FFFFFF"/>
                    </a:solidFill>
                  </a:defRPr>
                </a:pPr>
                <a:endParaRPr>
                  <a:solidFill>
                    <a:srgbClr val="FFFFFF"/>
                  </a:solidFill>
                </a:endParaRPr>
              </a:p>
            </p:txBody>
          </p:sp>
          <p:sp>
            <p:nvSpPr>
              <p:cNvPr id="76" name="Shape 86"/>
              <p:cNvSpPr/>
              <p:nvPr/>
            </p:nvSpPr>
            <p:spPr>
              <a:xfrm>
                <a:off x="0" y="0"/>
                <a:ext cx="1066801" cy="327378"/>
              </a:xfrm>
              <a:custGeom>
                <a:avLst/>
                <a:gdLst/>
                <a:ahLst/>
                <a:cxnLst>
                  <a:cxn ang="0">
                    <a:pos x="wd2" y="hd2"/>
                  </a:cxn>
                  <a:cxn ang="5400000">
                    <a:pos x="wd2" y="hd2"/>
                  </a:cxn>
                  <a:cxn ang="10800000">
                    <a:pos x="wd2" y="hd2"/>
                  </a:cxn>
                  <a:cxn ang="16200000">
                    <a:pos x="wd2" y="hd2"/>
                  </a:cxn>
                </a:cxnLst>
                <a:rect l="0" t="0" r="r" b="b"/>
                <a:pathLst>
                  <a:path w="21600" h="21600" extrusionOk="0">
                    <a:moveTo>
                      <a:pt x="6629" y="0"/>
                    </a:moveTo>
                    <a:lnTo>
                      <a:pt x="0" y="21600"/>
                    </a:lnTo>
                    <a:lnTo>
                      <a:pt x="14971" y="21600"/>
                    </a:lnTo>
                    <a:lnTo>
                      <a:pt x="21600" y="0"/>
                    </a:lnTo>
                    <a:close/>
                  </a:path>
                </a:pathLst>
              </a:custGeom>
              <a:grpFill/>
              <a:ln w="12700" cap="flat">
                <a:noFill/>
                <a:miter lim="400000"/>
              </a:ln>
              <a:effectLst/>
            </p:spPr>
            <p:txBody>
              <a:bodyPr wrap="square" lIns="0" tIns="0" rIns="0" bIns="0" numCol="1" anchor="ctr">
                <a:noAutofit/>
              </a:bodyPr>
              <a:lstStyle/>
              <a:p>
                <a:pPr algn="ctr">
                  <a:defRPr sz="1800">
                    <a:solidFill>
                      <a:srgbClr val="FFFFFF"/>
                    </a:solidFill>
                  </a:defRPr>
                </a:pPr>
                <a:endParaRPr>
                  <a:solidFill>
                    <a:srgbClr val="FFFFFF"/>
                  </a:solidFill>
                </a:endParaRPr>
              </a:p>
            </p:txBody>
          </p:sp>
          <p:sp>
            <p:nvSpPr>
              <p:cNvPr id="77" name="Shape 87"/>
              <p:cNvSpPr/>
              <p:nvPr/>
            </p:nvSpPr>
            <p:spPr>
              <a:xfrm>
                <a:off x="739422" y="0"/>
                <a:ext cx="327379" cy="392113"/>
              </a:xfrm>
              <a:custGeom>
                <a:avLst/>
                <a:gdLst/>
                <a:ahLst/>
                <a:cxnLst>
                  <a:cxn ang="0">
                    <a:pos x="wd2" y="hd2"/>
                  </a:cxn>
                  <a:cxn ang="5400000">
                    <a:pos x="wd2" y="hd2"/>
                  </a:cxn>
                  <a:cxn ang="10800000">
                    <a:pos x="wd2" y="hd2"/>
                  </a:cxn>
                  <a:cxn ang="16200000">
                    <a:pos x="wd2" y="hd2"/>
                  </a:cxn>
                </a:cxnLst>
                <a:rect l="0" t="0" r="r" b="b"/>
                <a:pathLst>
                  <a:path w="21600" h="21600" extrusionOk="0">
                    <a:moveTo>
                      <a:pt x="0" y="18034"/>
                    </a:moveTo>
                    <a:lnTo>
                      <a:pt x="0" y="21600"/>
                    </a:lnTo>
                    <a:lnTo>
                      <a:pt x="21600" y="3566"/>
                    </a:lnTo>
                    <a:lnTo>
                      <a:pt x="21600" y="0"/>
                    </a:lnTo>
                    <a:close/>
                  </a:path>
                </a:pathLst>
              </a:custGeom>
              <a:grpFill/>
              <a:ln w="12700" cap="flat">
                <a:noFill/>
                <a:miter lim="400000"/>
              </a:ln>
              <a:effectLst/>
            </p:spPr>
            <p:txBody>
              <a:bodyPr wrap="square" lIns="0" tIns="0" rIns="0" bIns="0" numCol="1" anchor="ctr">
                <a:noAutofit/>
              </a:bodyPr>
              <a:lstStyle/>
              <a:p>
                <a:pPr algn="ctr">
                  <a:defRPr sz="1800">
                    <a:solidFill>
                      <a:srgbClr val="FFFFFF"/>
                    </a:solidFill>
                  </a:defRPr>
                </a:pPr>
                <a:endParaRPr>
                  <a:solidFill>
                    <a:srgbClr val="FFFFFF"/>
                  </a:solidFill>
                </a:endParaRPr>
              </a:p>
            </p:txBody>
          </p:sp>
        </p:grpSp>
        <p:grpSp>
          <p:nvGrpSpPr>
            <p:cNvPr id="59" name="Group 92"/>
            <p:cNvGrpSpPr/>
            <p:nvPr/>
          </p:nvGrpSpPr>
          <p:grpSpPr>
            <a:xfrm>
              <a:off x="6216650" y="2033587"/>
              <a:ext cx="1066802" cy="392114"/>
              <a:chOff x="0" y="0"/>
              <a:chExt cx="1066800" cy="392111"/>
            </a:xfrm>
          </p:grpSpPr>
          <p:sp>
            <p:nvSpPr>
              <p:cNvPr id="72" name="Shape 89"/>
              <p:cNvSpPr/>
              <p:nvPr/>
            </p:nvSpPr>
            <p:spPr>
              <a:xfrm>
                <a:off x="0" y="0"/>
                <a:ext cx="1066801" cy="392112"/>
              </a:xfrm>
              <a:custGeom>
                <a:avLst/>
                <a:gdLst/>
                <a:ahLst/>
                <a:cxnLst>
                  <a:cxn ang="0">
                    <a:pos x="wd2" y="hd2"/>
                  </a:cxn>
                  <a:cxn ang="5400000">
                    <a:pos x="wd2" y="hd2"/>
                  </a:cxn>
                  <a:cxn ang="10800000">
                    <a:pos x="wd2" y="hd2"/>
                  </a:cxn>
                  <a:cxn ang="16200000">
                    <a:pos x="wd2" y="hd2"/>
                  </a:cxn>
                </a:cxnLst>
                <a:rect l="0" t="0" r="r" b="b"/>
                <a:pathLst>
                  <a:path w="21600" h="21600" extrusionOk="0">
                    <a:moveTo>
                      <a:pt x="6629" y="0"/>
                    </a:moveTo>
                    <a:lnTo>
                      <a:pt x="0" y="18034"/>
                    </a:lnTo>
                    <a:lnTo>
                      <a:pt x="0" y="21600"/>
                    </a:lnTo>
                    <a:lnTo>
                      <a:pt x="14971" y="21600"/>
                    </a:lnTo>
                    <a:lnTo>
                      <a:pt x="21600" y="3566"/>
                    </a:lnTo>
                    <a:lnTo>
                      <a:pt x="21600" y="0"/>
                    </a:lnTo>
                    <a:close/>
                  </a:path>
                </a:pathLst>
              </a:custGeom>
              <a:solidFill>
                <a:srgbClr val="008000"/>
              </a:solidFill>
              <a:ln w="12700" cap="flat">
                <a:noFill/>
                <a:miter lim="400000"/>
              </a:ln>
              <a:effectLst>
                <a:outerShdw blurRad="38100" dist="23000" dir="5400000" rotWithShape="0">
                  <a:srgbClr val="808080">
                    <a:alpha val="34997"/>
                  </a:srgbClr>
                </a:outerShdw>
              </a:effectLst>
            </p:spPr>
            <p:txBody>
              <a:bodyPr wrap="square" lIns="0" tIns="0" rIns="0" bIns="0" numCol="1" anchor="ctr">
                <a:noAutofit/>
              </a:bodyPr>
              <a:lstStyle/>
              <a:p>
                <a:pPr algn="ctr">
                  <a:defRPr sz="1800">
                    <a:solidFill>
                      <a:srgbClr val="FFFFFF"/>
                    </a:solidFill>
                  </a:defRPr>
                </a:pPr>
                <a:endParaRPr>
                  <a:solidFill>
                    <a:srgbClr val="FFFFFF"/>
                  </a:solidFill>
                </a:endParaRPr>
              </a:p>
            </p:txBody>
          </p:sp>
          <p:sp>
            <p:nvSpPr>
              <p:cNvPr id="73" name="Shape 90"/>
              <p:cNvSpPr/>
              <p:nvPr/>
            </p:nvSpPr>
            <p:spPr>
              <a:xfrm>
                <a:off x="0" y="-1"/>
                <a:ext cx="1066801" cy="327379"/>
              </a:xfrm>
              <a:custGeom>
                <a:avLst/>
                <a:gdLst/>
                <a:ahLst/>
                <a:cxnLst>
                  <a:cxn ang="0">
                    <a:pos x="wd2" y="hd2"/>
                  </a:cxn>
                  <a:cxn ang="5400000">
                    <a:pos x="wd2" y="hd2"/>
                  </a:cxn>
                  <a:cxn ang="10800000">
                    <a:pos x="wd2" y="hd2"/>
                  </a:cxn>
                  <a:cxn ang="16200000">
                    <a:pos x="wd2" y="hd2"/>
                  </a:cxn>
                </a:cxnLst>
                <a:rect l="0" t="0" r="r" b="b"/>
                <a:pathLst>
                  <a:path w="21600" h="21600" extrusionOk="0">
                    <a:moveTo>
                      <a:pt x="6629" y="0"/>
                    </a:moveTo>
                    <a:lnTo>
                      <a:pt x="0" y="21600"/>
                    </a:lnTo>
                    <a:lnTo>
                      <a:pt x="14971" y="21600"/>
                    </a:lnTo>
                    <a:lnTo>
                      <a:pt x="21600" y="0"/>
                    </a:lnTo>
                    <a:close/>
                  </a:path>
                </a:pathLst>
              </a:custGeom>
              <a:solidFill>
                <a:srgbClr val="339933"/>
              </a:solidFill>
              <a:ln w="12700" cap="flat">
                <a:noFill/>
                <a:miter lim="400000"/>
              </a:ln>
              <a:effectLst/>
            </p:spPr>
            <p:txBody>
              <a:bodyPr wrap="square" lIns="0" tIns="0" rIns="0" bIns="0" numCol="1" anchor="ctr">
                <a:noAutofit/>
              </a:bodyPr>
              <a:lstStyle/>
              <a:p>
                <a:pPr algn="ctr">
                  <a:defRPr sz="1800">
                    <a:solidFill>
                      <a:srgbClr val="FFFFFF"/>
                    </a:solidFill>
                  </a:defRPr>
                </a:pPr>
                <a:endParaRPr>
                  <a:solidFill>
                    <a:srgbClr val="FFFFFF"/>
                  </a:solidFill>
                </a:endParaRPr>
              </a:p>
            </p:txBody>
          </p:sp>
          <p:sp>
            <p:nvSpPr>
              <p:cNvPr id="74" name="Shape 91"/>
              <p:cNvSpPr/>
              <p:nvPr/>
            </p:nvSpPr>
            <p:spPr>
              <a:xfrm>
                <a:off x="739422" y="0"/>
                <a:ext cx="327379" cy="392112"/>
              </a:xfrm>
              <a:custGeom>
                <a:avLst/>
                <a:gdLst/>
                <a:ahLst/>
                <a:cxnLst>
                  <a:cxn ang="0">
                    <a:pos x="wd2" y="hd2"/>
                  </a:cxn>
                  <a:cxn ang="5400000">
                    <a:pos x="wd2" y="hd2"/>
                  </a:cxn>
                  <a:cxn ang="10800000">
                    <a:pos x="wd2" y="hd2"/>
                  </a:cxn>
                  <a:cxn ang="16200000">
                    <a:pos x="wd2" y="hd2"/>
                  </a:cxn>
                </a:cxnLst>
                <a:rect l="0" t="0" r="r" b="b"/>
                <a:pathLst>
                  <a:path w="21600" h="21600" extrusionOk="0">
                    <a:moveTo>
                      <a:pt x="0" y="18034"/>
                    </a:moveTo>
                    <a:lnTo>
                      <a:pt x="0" y="21600"/>
                    </a:lnTo>
                    <a:lnTo>
                      <a:pt x="21600" y="3566"/>
                    </a:lnTo>
                    <a:lnTo>
                      <a:pt x="21600" y="0"/>
                    </a:lnTo>
                    <a:close/>
                  </a:path>
                </a:pathLst>
              </a:custGeom>
              <a:solidFill>
                <a:srgbClr val="006600"/>
              </a:solidFill>
              <a:ln w="12700" cap="flat">
                <a:noFill/>
                <a:miter lim="400000"/>
              </a:ln>
              <a:effectLst/>
            </p:spPr>
            <p:txBody>
              <a:bodyPr wrap="square" lIns="0" tIns="0" rIns="0" bIns="0" numCol="1" anchor="ctr">
                <a:noAutofit/>
              </a:bodyPr>
              <a:lstStyle/>
              <a:p>
                <a:pPr algn="ctr">
                  <a:defRPr sz="1800">
                    <a:solidFill>
                      <a:srgbClr val="FFFFFF"/>
                    </a:solidFill>
                  </a:defRPr>
                </a:pPr>
                <a:endParaRPr>
                  <a:solidFill>
                    <a:srgbClr val="FFFFFF"/>
                  </a:solidFill>
                </a:endParaRPr>
              </a:p>
            </p:txBody>
          </p:sp>
        </p:grpSp>
        <p:grpSp>
          <p:nvGrpSpPr>
            <p:cNvPr id="60" name="Group 96"/>
            <p:cNvGrpSpPr/>
            <p:nvPr/>
          </p:nvGrpSpPr>
          <p:grpSpPr>
            <a:xfrm>
              <a:off x="6216650" y="1966912"/>
              <a:ext cx="1066802" cy="393702"/>
              <a:chOff x="0" y="0"/>
              <a:chExt cx="1066800" cy="393700"/>
            </a:xfrm>
          </p:grpSpPr>
          <p:sp>
            <p:nvSpPr>
              <p:cNvPr id="69" name="Shape 93"/>
              <p:cNvSpPr/>
              <p:nvPr/>
            </p:nvSpPr>
            <p:spPr>
              <a:xfrm>
                <a:off x="0" y="0"/>
                <a:ext cx="1066801" cy="393701"/>
              </a:xfrm>
              <a:custGeom>
                <a:avLst/>
                <a:gdLst/>
                <a:ahLst/>
                <a:cxnLst>
                  <a:cxn ang="0">
                    <a:pos x="wd2" y="hd2"/>
                  </a:cxn>
                  <a:cxn ang="5400000">
                    <a:pos x="wd2" y="hd2"/>
                  </a:cxn>
                  <a:cxn ang="10800000">
                    <a:pos x="wd2" y="hd2"/>
                  </a:cxn>
                  <a:cxn ang="16200000">
                    <a:pos x="wd2" y="hd2"/>
                  </a:cxn>
                </a:cxnLst>
                <a:rect l="0" t="0" r="r" b="b"/>
                <a:pathLst>
                  <a:path w="21600" h="21600" extrusionOk="0">
                    <a:moveTo>
                      <a:pt x="6655" y="0"/>
                    </a:moveTo>
                    <a:lnTo>
                      <a:pt x="0" y="18034"/>
                    </a:lnTo>
                    <a:lnTo>
                      <a:pt x="0" y="21600"/>
                    </a:lnTo>
                    <a:lnTo>
                      <a:pt x="14945" y="21600"/>
                    </a:lnTo>
                    <a:lnTo>
                      <a:pt x="21600" y="3566"/>
                    </a:lnTo>
                    <a:lnTo>
                      <a:pt x="21600" y="0"/>
                    </a:lnTo>
                    <a:close/>
                  </a:path>
                </a:pathLst>
              </a:custGeom>
              <a:solidFill>
                <a:srgbClr val="0000FF"/>
              </a:solidFill>
              <a:ln w="12700" cap="flat">
                <a:noFill/>
                <a:miter lim="400000"/>
              </a:ln>
              <a:effectLst>
                <a:outerShdw blurRad="38100" dist="23000" dir="5400000" rotWithShape="0">
                  <a:srgbClr val="808080">
                    <a:alpha val="34997"/>
                  </a:srgbClr>
                </a:outerShdw>
              </a:effectLst>
            </p:spPr>
            <p:txBody>
              <a:bodyPr wrap="square" lIns="0" tIns="0" rIns="0" bIns="0" numCol="1" anchor="ctr">
                <a:noAutofit/>
              </a:bodyPr>
              <a:lstStyle/>
              <a:p>
                <a:pPr algn="ctr">
                  <a:defRPr sz="1800">
                    <a:solidFill>
                      <a:srgbClr val="FFFFFF"/>
                    </a:solidFill>
                  </a:defRPr>
                </a:pPr>
                <a:endParaRPr>
                  <a:solidFill>
                    <a:srgbClr val="FFFFFF"/>
                  </a:solidFill>
                </a:endParaRPr>
              </a:p>
            </p:txBody>
          </p:sp>
          <p:sp>
            <p:nvSpPr>
              <p:cNvPr id="70" name="Shape 94"/>
              <p:cNvSpPr/>
              <p:nvPr/>
            </p:nvSpPr>
            <p:spPr>
              <a:xfrm>
                <a:off x="0" y="0"/>
                <a:ext cx="1066801" cy="328704"/>
              </a:xfrm>
              <a:custGeom>
                <a:avLst/>
                <a:gdLst/>
                <a:ahLst/>
                <a:cxnLst>
                  <a:cxn ang="0">
                    <a:pos x="wd2" y="hd2"/>
                  </a:cxn>
                  <a:cxn ang="5400000">
                    <a:pos x="wd2" y="hd2"/>
                  </a:cxn>
                  <a:cxn ang="10800000">
                    <a:pos x="wd2" y="hd2"/>
                  </a:cxn>
                  <a:cxn ang="16200000">
                    <a:pos x="wd2" y="hd2"/>
                  </a:cxn>
                </a:cxnLst>
                <a:rect l="0" t="0" r="r" b="b"/>
                <a:pathLst>
                  <a:path w="21600" h="21600" extrusionOk="0">
                    <a:moveTo>
                      <a:pt x="6655" y="0"/>
                    </a:moveTo>
                    <a:lnTo>
                      <a:pt x="0" y="21600"/>
                    </a:lnTo>
                    <a:lnTo>
                      <a:pt x="14945" y="21600"/>
                    </a:lnTo>
                    <a:lnTo>
                      <a:pt x="21600" y="0"/>
                    </a:lnTo>
                    <a:close/>
                  </a:path>
                </a:pathLst>
              </a:custGeom>
              <a:solidFill>
                <a:srgbClr val="3333FF"/>
              </a:solidFill>
              <a:ln w="12700" cap="flat">
                <a:noFill/>
                <a:miter lim="400000"/>
              </a:ln>
              <a:effectLst/>
            </p:spPr>
            <p:txBody>
              <a:bodyPr wrap="square" lIns="0" tIns="0" rIns="0" bIns="0" numCol="1" anchor="ctr">
                <a:noAutofit/>
              </a:bodyPr>
              <a:lstStyle/>
              <a:p>
                <a:pPr algn="ctr">
                  <a:defRPr sz="1800">
                    <a:solidFill>
                      <a:srgbClr val="FFFFFF"/>
                    </a:solidFill>
                  </a:defRPr>
                </a:pPr>
                <a:endParaRPr>
                  <a:solidFill>
                    <a:srgbClr val="FFFFFF"/>
                  </a:solidFill>
                </a:endParaRPr>
              </a:p>
            </p:txBody>
          </p:sp>
          <p:sp>
            <p:nvSpPr>
              <p:cNvPr id="71" name="Shape 95"/>
              <p:cNvSpPr/>
              <p:nvPr/>
            </p:nvSpPr>
            <p:spPr>
              <a:xfrm>
                <a:off x="738096" y="0"/>
                <a:ext cx="328705" cy="393701"/>
              </a:xfrm>
              <a:custGeom>
                <a:avLst/>
                <a:gdLst/>
                <a:ahLst/>
                <a:cxnLst>
                  <a:cxn ang="0">
                    <a:pos x="wd2" y="hd2"/>
                  </a:cxn>
                  <a:cxn ang="5400000">
                    <a:pos x="wd2" y="hd2"/>
                  </a:cxn>
                  <a:cxn ang="10800000">
                    <a:pos x="wd2" y="hd2"/>
                  </a:cxn>
                  <a:cxn ang="16200000">
                    <a:pos x="wd2" y="hd2"/>
                  </a:cxn>
                </a:cxnLst>
                <a:rect l="0" t="0" r="r" b="b"/>
                <a:pathLst>
                  <a:path w="21600" h="21600" extrusionOk="0">
                    <a:moveTo>
                      <a:pt x="0" y="18034"/>
                    </a:moveTo>
                    <a:lnTo>
                      <a:pt x="0" y="21600"/>
                    </a:lnTo>
                    <a:lnTo>
                      <a:pt x="21600" y="3566"/>
                    </a:lnTo>
                    <a:lnTo>
                      <a:pt x="21600" y="0"/>
                    </a:lnTo>
                    <a:close/>
                  </a:path>
                </a:pathLst>
              </a:custGeom>
              <a:solidFill>
                <a:srgbClr val="0000CC"/>
              </a:solidFill>
              <a:ln w="12700" cap="flat">
                <a:noFill/>
                <a:miter lim="400000"/>
              </a:ln>
              <a:effectLst/>
            </p:spPr>
            <p:txBody>
              <a:bodyPr wrap="square" lIns="0" tIns="0" rIns="0" bIns="0" numCol="1" anchor="ctr">
                <a:noAutofit/>
              </a:bodyPr>
              <a:lstStyle/>
              <a:p>
                <a:pPr algn="ctr">
                  <a:defRPr sz="1800">
                    <a:solidFill>
                      <a:srgbClr val="FFFFFF"/>
                    </a:solidFill>
                  </a:defRPr>
                </a:pPr>
                <a:endParaRPr>
                  <a:solidFill>
                    <a:srgbClr val="FFFFFF"/>
                  </a:solidFill>
                </a:endParaRPr>
              </a:p>
            </p:txBody>
          </p:sp>
        </p:grpSp>
        <p:grpSp>
          <p:nvGrpSpPr>
            <p:cNvPr id="61" name="Group 100"/>
            <p:cNvGrpSpPr/>
            <p:nvPr/>
          </p:nvGrpSpPr>
          <p:grpSpPr>
            <a:xfrm>
              <a:off x="6216650" y="1901823"/>
              <a:ext cx="1066802" cy="392115"/>
              <a:chOff x="0" y="0"/>
              <a:chExt cx="1066800" cy="392112"/>
            </a:xfrm>
            <a:solidFill>
              <a:schemeClr val="accent6">
                <a:lumMod val="50000"/>
              </a:schemeClr>
            </a:solidFill>
          </p:grpSpPr>
          <p:sp>
            <p:nvSpPr>
              <p:cNvPr id="66" name="Shape 97"/>
              <p:cNvSpPr/>
              <p:nvPr/>
            </p:nvSpPr>
            <p:spPr>
              <a:xfrm>
                <a:off x="0" y="0"/>
                <a:ext cx="1066801" cy="392113"/>
              </a:xfrm>
              <a:custGeom>
                <a:avLst/>
                <a:gdLst/>
                <a:ahLst/>
                <a:cxnLst>
                  <a:cxn ang="0">
                    <a:pos x="wd2" y="hd2"/>
                  </a:cxn>
                  <a:cxn ang="5400000">
                    <a:pos x="wd2" y="hd2"/>
                  </a:cxn>
                  <a:cxn ang="10800000">
                    <a:pos x="wd2" y="hd2"/>
                  </a:cxn>
                  <a:cxn ang="16200000">
                    <a:pos x="wd2" y="hd2"/>
                  </a:cxn>
                </a:cxnLst>
                <a:rect l="0" t="0" r="r" b="b"/>
                <a:pathLst>
                  <a:path w="21600" h="21600" extrusionOk="0">
                    <a:moveTo>
                      <a:pt x="6629" y="0"/>
                    </a:moveTo>
                    <a:lnTo>
                      <a:pt x="0" y="18034"/>
                    </a:lnTo>
                    <a:lnTo>
                      <a:pt x="0" y="21600"/>
                    </a:lnTo>
                    <a:lnTo>
                      <a:pt x="14971" y="21600"/>
                    </a:lnTo>
                    <a:lnTo>
                      <a:pt x="21600" y="3566"/>
                    </a:lnTo>
                    <a:lnTo>
                      <a:pt x="21600" y="0"/>
                    </a:lnTo>
                    <a:close/>
                  </a:path>
                </a:pathLst>
              </a:custGeom>
              <a:grpFill/>
              <a:ln w="12700" cap="flat">
                <a:noFill/>
                <a:miter lim="400000"/>
              </a:ln>
              <a:effectLst>
                <a:outerShdw blurRad="38100" dist="23000" dir="5400000" rotWithShape="0">
                  <a:srgbClr val="808080">
                    <a:alpha val="34997"/>
                  </a:srgbClr>
                </a:outerShdw>
              </a:effectLst>
            </p:spPr>
            <p:txBody>
              <a:bodyPr wrap="square" lIns="0" tIns="0" rIns="0" bIns="0" numCol="1" anchor="ctr">
                <a:noAutofit/>
              </a:bodyPr>
              <a:lstStyle/>
              <a:p>
                <a:pPr algn="ctr">
                  <a:defRPr sz="1800">
                    <a:solidFill>
                      <a:srgbClr val="FFFFFF"/>
                    </a:solidFill>
                  </a:defRPr>
                </a:pPr>
                <a:endParaRPr>
                  <a:solidFill>
                    <a:srgbClr val="FFFFFF"/>
                  </a:solidFill>
                </a:endParaRPr>
              </a:p>
            </p:txBody>
          </p:sp>
          <p:sp>
            <p:nvSpPr>
              <p:cNvPr id="67" name="Shape 98"/>
              <p:cNvSpPr/>
              <p:nvPr/>
            </p:nvSpPr>
            <p:spPr>
              <a:xfrm>
                <a:off x="0" y="0"/>
                <a:ext cx="1066801" cy="327378"/>
              </a:xfrm>
              <a:custGeom>
                <a:avLst/>
                <a:gdLst/>
                <a:ahLst/>
                <a:cxnLst>
                  <a:cxn ang="0">
                    <a:pos x="wd2" y="hd2"/>
                  </a:cxn>
                  <a:cxn ang="5400000">
                    <a:pos x="wd2" y="hd2"/>
                  </a:cxn>
                  <a:cxn ang="10800000">
                    <a:pos x="wd2" y="hd2"/>
                  </a:cxn>
                  <a:cxn ang="16200000">
                    <a:pos x="wd2" y="hd2"/>
                  </a:cxn>
                </a:cxnLst>
                <a:rect l="0" t="0" r="r" b="b"/>
                <a:pathLst>
                  <a:path w="21600" h="21600" extrusionOk="0">
                    <a:moveTo>
                      <a:pt x="6629" y="0"/>
                    </a:moveTo>
                    <a:lnTo>
                      <a:pt x="0" y="21600"/>
                    </a:lnTo>
                    <a:lnTo>
                      <a:pt x="14971" y="21600"/>
                    </a:lnTo>
                    <a:lnTo>
                      <a:pt x="21600" y="0"/>
                    </a:lnTo>
                    <a:close/>
                  </a:path>
                </a:pathLst>
              </a:custGeom>
              <a:grpFill/>
              <a:ln w="12700" cap="flat">
                <a:noFill/>
                <a:miter lim="400000"/>
              </a:ln>
              <a:effectLst/>
            </p:spPr>
            <p:txBody>
              <a:bodyPr wrap="square" lIns="0" tIns="0" rIns="0" bIns="0" numCol="1" anchor="ctr">
                <a:noAutofit/>
              </a:bodyPr>
              <a:lstStyle/>
              <a:p>
                <a:pPr algn="ctr">
                  <a:defRPr sz="1800">
                    <a:solidFill>
                      <a:srgbClr val="FFFFFF"/>
                    </a:solidFill>
                  </a:defRPr>
                </a:pPr>
                <a:endParaRPr>
                  <a:solidFill>
                    <a:srgbClr val="FFFFFF"/>
                  </a:solidFill>
                </a:endParaRPr>
              </a:p>
            </p:txBody>
          </p:sp>
          <p:sp>
            <p:nvSpPr>
              <p:cNvPr id="68" name="Shape 99"/>
              <p:cNvSpPr/>
              <p:nvPr/>
            </p:nvSpPr>
            <p:spPr>
              <a:xfrm>
                <a:off x="739422" y="0"/>
                <a:ext cx="327379" cy="392113"/>
              </a:xfrm>
              <a:custGeom>
                <a:avLst/>
                <a:gdLst/>
                <a:ahLst/>
                <a:cxnLst>
                  <a:cxn ang="0">
                    <a:pos x="wd2" y="hd2"/>
                  </a:cxn>
                  <a:cxn ang="5400000">
                    <a:pos x="wd2" y="hd2"/>
                  </a:cxn>
                  <a:cxn ang="10800000">
                    <a:pos x="wd2" y="hd2"/>
                  </a:cxn>
                  <a:cxn ang="16200000">
                    <a:pos x="wd2" y="hd2"/>
                  </a:cxn>
                </a:cxnLst>
                <a:rect l="0" t="0" r="r" b="b"/>
                <a:pathLst>
                  <a:path w="21600" h="21600" extrusionOk="0">
                    <a:moveTo>
                      <a:pt x="0" y="18034"/>
                    </a:moveTo>
                    <a:lnTo>
                      <a:pt x="0" y="21600"/>
                    </a:lnTo>
                    <a:lnTo>
                      <a:pt x="21600" y="3566"/>
                    </a:lnTo>
                    <a:lnTo>
                      <a:pt x="21600" y="0"/>
                    </a:lnTo>
                    <a:close/>
                  </a:path>
                </a:pathLst>
              </a:custGeom>
              <a:grpFill/>
              <a:ln w="12700" cap="flat">
                <a:noFill/>
                <a:miter lim="400000"/>
              </a:ln>
              <a:effectLst/>
            </p:spPr>
            <p:txBody>
              <a:bodyPr wrap="square" lIns="0" tIns="0" rIns="0" bIns="0" numCol="1" anchor="ctr">
                <a:noAutofit/>
              </a:bodyPr>
              <a:lstStyle/>
              <a:p>
                <a:pPr algn="ctr">
                  <a:defRPr sz="1800">
                    <a:solidFill>
                      <a:srgbClr val="FFFFFF"/>
                    </a:solidFill>
                  </a:defRPr>
                </a:pPr>
                <a:endParaRPr>
                  <a:solidFill>
                    <a:srgbClr val="FFFFFF"/>
                  </a:solidFill>
                </a:endParaRPr>
              </a:p>
            </p:txBody>
          </p:sp>
        </p:grpSp>
        <p:grpSp>
          <p:nvGrpSpPr>
            <p:cNvPr id="62" name="Group 104"/>
            <p:cNvGrpSpPr/>
            <p:nvPr/>
          </p:nvGrpSpPr>
          <p:grpSpPr>
            <a:xfrm>
              <a:off x="6216650" y="1836737"/>
              <a:ext cx="1066802" cy="392113"/>
              <a:chOff x="0" y="0"/>
              <a:chExt cx="1066800" cy="392111"/>
            </a:xfrm>
          </p:grpSpPr>
          <p:sp>
            <p:nvSpPr>
              <p:cNvPr id="63" name="Shape 101"/>
              <p:cNvSpPr/>
              <p:nvPr/>
            </p:nvSpPr>
            <p:spPr>
              <a:xfrm>
                <a:off x="0" y="0"/>
                <a:ext cx="1066801" cy="392112"/>
              </a:xfrm>
              <a:custGeom>
                <a:avLst/>
                <a:gdLst/>
                <a:ahLst/>
                <a:cxnLst>
                  <a:cxn ang="0">
                    <a:pos x="wd2" y="hd2"/>
                  </a:cxn>
                  <a:cxn ang="5400000">
                    <a:pos x="wd2" y="hd2"/>
                  </a:cxn>
                  <a:cxn ang="10800000">
                    <a:pos x="wd2" y="hd2"/>
                  </a:cxn>
                  <a:cxn ang="16200000">
                    <a:pos x="wd2" y="hd2"/>
                  </a:cxn>
                </a:cxnLst>
                <a:rect l="0" t="0" r="r" b="b"/>
                <a:pathLst>
                  <a:path w="21600" h="21600" extrusionOk="0">
                    <a:moveTo>
                      <a:pt x="6629" y="0"/>
                    </a:moveTo>
                    <a:lnTo>
                      <a:pt x="0" y="18034"/>
                    </a:lnTo>
                    <a:lnTo>
                      <a:pt x="0" y="21600"/>
                    </a:lnTo>
                    <a:lnTo>
                      <a:pt x="14971" y="21600"/>
                    </a:lnTo>
                    <a:lnTo>
                      <a:pt x="21600" y="3566"/>
                    </a:lnTo>
                    <a:lnTo>
                      <a:pt x="21600" y="0"/>
                    </a:lnTo>
                    <a:close/>
                  </a:path>
                </a:pathLst>
              </a:custGeom>
              <a:solidFill>
                <a:srgbClr val="FF6600"/>
              </a:solidFill>
              <a:ln w="12700" cap="flat">
                <a:noFill/>
                <a:miter lim="400000"/>
              </a:ln>
              <a:effectLst>
                <a:outerShdw blurRad="38100" dist="23000" dir="5400000" rotWithShape="0">
                  <a:srgbClr val="808080">
                    <a:alpha val="34997"/>
                  </a:srgbClr>
                </a:outerShdw>
              </a:effectLst>
            </p:spPr>
            <p:txBody>
              <a:bodyPr wrap="square" lIns="0" tIns="0" rIns="0" bIns="0" numCol="1" anchor="ctr">
                <a:noAutofit/>
              </a:bodyPr>
              <a:lstStyle/>
              <a:p>
                <a:pPr algn="ctr">
                  <a:defRPr sz="1800">
                    <a:solidFill>
                      <a:srgbClr val="FFFFFF"/>
                    </a:solidFill>
                  </a:defRPr>
                </a:pPr>
                <a:endParaRPr>
                  <a:solidFill>
                    <a:srgbClr val="FFFFFF"/>
                  </a:solidFill>
                </a:endParaRPr>
              </a:p>
            </p:txBody>
          </p:sp>
          <p:sp>
            <p:nvSpPr>
              <p:cNvPr id="64" name="Shape 102"/>
              <p:cNvSpPr/>
              <p:nvPr/>
            </p:nvSpPr>
            <p:spPr>
              <a:xfrm>
                <a:off x="0" y="-1"/>
                <a:ext cx="1066801" cy="327379"/>
              </a:xfrm>
              <a:custGeom>
                <a:avLst/>
                <a:gdLst/>
                <a:ahLst/>
                <a:cxnLst>
                  <a:cxn ang="0">
                    <a:pos x="wd2" y="hd2"/>
                  </a:cxn>
                  <a:cxn ang="5400000">
                    <a:pos x="wd2" y="hd2"/>
                  </a:cxn>
                  <a:cxn ang="10800000">
                    <a:pos x="wd2" y="hd2"/>
                  </a:cxn>
                  <a:cxn ang="16200000">
                    <a:pos x="wd2" y="hd2"/>
                  </a:cxn>
                </a:cxnLst>
                <a:rect l="0" t="0" r="r" b="b"/>
                <a:pathLst>
                  <a:path w="21600" h="21600" extrusionOk="0">
                    <a:moveTo>
                      <a:pt x="6629" y="0"/>
                    </a:moveTo>
                    <a:lnTo>
                      <a:pt x="0" y="21600"/>
                    </a:lnTo>
                    <a:lnTo>
                      <a:pt x="14971" y="21600"/>
                    </a:lnTo>
                    <a:lnTo>
                      <a:pt x="21600" y="0"/>
                    </a:lnTo>
                    <a:close/>
                  </a:path>
                </a:pathLst>
              </a:custGeom>
              <a:solidFill>
                <a:srgbClr val="FF8533"/>
              </a:solidFill>
              <a:ln w="12700" cap="flat">
                <a:noFill/>
                <a:miter lim="400000"/>
              </a:ln>
              <a:effectLst/>
            </p:spPr>
            <p:txBody>
              <a:bodyPr wrap="square" lIns="0" tIns="0" rIns="0" bIns="0" numCol="1" anchor="ctr">
                <a:noAutofit/>
              </a:bodyPr>
              <a:lstStyle/>
              <a:p>
                <a:pPr algn="ctr">
                  <a:defRPr sz="1800">
                    <a:solidFill>
                      <a:srgbClr val="FFFFFF"/>
                    </a:solidFill>
                  </a:defRPr>
                </a:pPr>
                <a:endParaRPr>
                  <a:solidFill>
                    <a:srgbClr val="FFFFFF"/>
                  </a:solidFill>
                </a:endParaRPr>
              </a:p>
            </p:txBody>
          </p:sp>
          <p:sp>
            <p:nvSpPr>
              <p:cNvPr id="65" name="Shape 103"/>
              <p:cNvSpPr/>
              <p:nvPr/>
            </p:nvSpPr>
            <p:spPr>
              <a:xfrm>
                <a:off x="739422" y="0"/>
                <a:ext cx="327379" cy="392112"/>
              </a:xfrm>
              <a:custGeom>
                <a:avLst/>
                <a:gdLst/>
                <a:ahLst/>
                <a:cxnLst>
                  <a:cxn ang="0">
                    <a:pos x="wd2" y="hd2"/>
                  </a:cxn>
                  <a:cxn ang="5400000">
                    <a:pos x="wd2" y="hd2"/>
                  </a:cxn>
                  <a:cxn ang="10800000">
                    <a:pos x="wd2" y="hd2"/>
                  </a:cxn>
                  <a:cxn ang="16200000">
                    <a:pos x="wd2" y="hd2"/>
                  </a:cxn>
                </a:cxnLst>
                <a:rect l="0" t="0" r="r" b="b"/>
                <a:pathLst>
                  <a:path w="21600" h="21600" extrusionOk="0">
                    <a:moveTo>
                      <a:pt x="0" y="18034"/>
                    </a:moveTo>
                    <a:lnTo>
                      <a:pt x="0" y="21600"/>
                    </a:lnTo>
                    <a:lnTo>
                      <a:pt x="21600" y="3566"/>
                    </a:lnTo>
                    <a:lnTo>
                      <a:pt x="21600" y="0"/>
                    </a:lnTo>
                    <a:close/>
                  </a:path>
                </a:pathLst>
              </a:custGeom>
              <a:solidFill>
                <a:srgbClr val="CC5200"/>
              </a:solidFill>
              <a:ln w="12700" cap="flat">
                <a:noFill/>
                <a:miter lim="400000"/>
              </a:ln>
              <a:effectLst/>
            </p:spPr>
            <p:txBody>
              <a:bodyPr wrap="square" lIns="0" tIns="0" rIns="0" bIns="0" numCol="1" anchor="ctr">
                <a:noAutofit/>
              </a:bodyPr>
              <a:lstStyle/>
              <a:p>
                <a:pPr algn="ctr">
                  <a:defRPr sz="1800">
                    <a:solidFill>
                      <a:srgbClr val="FFFFFF"/>
                    </a:solidFill>
                  </a:defRPr>
                </a:pPr>
                <a:endParaRPr>
                  <a:solidFill>
                    <a:srgbClr val="FFFFFF"/>
                  </a:solidFill>
                </a:endParaRPr>
              </a:p>
            </p:txBody>
          </p:sp>
        </p:grpSp>
        <p:sp>
          <p:nvSpPr>
            <p:cNvPr id="78" name="Shape 106"/>
            <p:cNvSpPr/>
            <p:nvPr/>
          </p:nvSpPr>
          <p:spPr>
            <a:xfrm>
              <a:off x="7434262" y="1652587"/>
              <a:ext cx="1033295" cy="86177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sz="1800"/>
              </a:pPr>
              <a:r>
                <a:rPr sz="1000" dirty="0" err="1">
                  <a:solidFill>
                    <a:prstClr val="black"/>
                  </a:solidFill>
                  <a:latin typeface="Meiryo UI" panose="020B0604030504040204" pitchFamily="50" charset="-128"/>
                  <a:ea typeface="Meiryo UI" panose="020B0604030504040204" pitchFamily="50" charset="-128"/>
                  <a:cs typeface="ＭＳ Ｐゴシック"/>
                  <a:sym typeface="ＭＳ Ｐゴシック"/>
                </a:rPr>
                <a:t>集電体</a:t>
              </a:r>
              <a:endParaRPr sz="1000" dirty="0">
                <a:solidFill>
                  <a:prstClr val="black"/>
                </a:solidFill>
                <a:latin typeface="Meiryo UI" panose="020B0604030504040204" pitchFamily="50" charset="-128"/>
                <a:ea typeface="Meiryo UI" panose="020B0604030504040204" pitchFamily="50" charset="-128"/>
                <a:cs typeface="Arial"/>
                <a:sym typeface="Arial"/>
              </a:endParaRPr>
            </a:p>
            <a:p>
              <a:pPr>
                <a:defRPr sz="1800"/>
              </a:pPr>
              <a:r>
                <a:rPr sz="1000" dirty="0" err="1">
                  <a:solidFill>
                    <a:prstClr val="black"/>
                  </a:solidFill>
                  <a:latin typeface="Meiryo UI" panose="020B0604030504040204" pitchFamily="50" charset="-128"/>
                  <a:ea typeface="Meiryo UI" panose="020B0604030504040204" pitchFamily="50" charset="-128"/>
                  <a:cs typeface="ＭＳ Ｐゴシック"/>
                  <a:sym typeface="ＭＳ Ｐゴシック"/>
                </a:rPr>
                <a:t>正極シート</a:t>
              </a:r>
              <a:endParaRPr sz="1000" dirty="0">
                <a:solidFill>
                  <a:prstClr val="black"/>
                </a:solidFill>
                <a:latin typeface="Meiryo UI" panose="020B0604030504040204" pitchFamily="50" charset="-128"/>
                <a:ea typeface="Meiryo UI" panose="020B0604030504040204" pitchFamily="50" charset="-128"/>
                <a:cs typeface="Arial"/>
                <a:sym typeface="Arial"/>
              </a:endParaRPr>
            </a:p>
            <a:p>
              <a:pPr>
                <a:defRPr sz="1800"/>
              </a:pPr>
              <a:r>
                <a:rPr sz="1000" dirty="0" err="1">
                  <a:solidFill>
                    <a:prstClr val="black"/>
                  </a:solidFill>
                  <a:latin typeface="Meiryo UI" panose="020B0604030504040204" pitchFamily="50" charset="-128"/>
                  <a:ea typeface="Meiryo UI" panose="020B0604030504040204" pitchFamily="50" charset="-128"/>
                  <a:cs typeface="ＭＳ Ｐゴシック"/>
                  <a:sym typeface="ＭＳ Ｐゴシック"/>
                </a:rPr>
                <a:t>固体電解質シート</a:t>
              </a:r>
              <a:endParaRPr sz="1000" dirty="0">
                <a:solidFill>
                  <a:prstClr val="black"/>
                </a:solidFill>
                <a:latin typeface="Meiryo UI" panose="020B0604030504040204" pitchFamily="50" charset="-128"/>
                <a:ea typeface="Meiryo UI" panose="020B0604030504040204" pitchFamily="50" charset="-128"/>
                <a:cs typeface="Arial"/>
                <a:sym typeface="Arial"/>
              </a:endParaRPr>
            </a:p>
            <a:p>
              <a:pPr>
                <a:defRPr sz="1800"/>
              </a:pPr>
              <a:r>
                <a:rPr sz="1000" dirty="0" err="1">
                  <a:solidFill>
                    <a:prstClr val="black"/>
                  </a:solidFill>
                  <a:latin typeface="Meiryo UI" panose="020B0604030504040204" pitchFamily="50" charset="-128"/>
                  <a:ea typeface="Meiryo UI" panose="020B0604030504040204" pitchFamily="50" charset="-128"/>
                  <a:cs typeface="ＭＳ Ｐゴシック"/>
                  <a:sym typeface="ＭＳ Ｐゴシック"/>
                </a:rPr>
                <a:t>負極シート</a:t>
              </a:r>
              <a:endParaRPr sz="1000" dirty="0">
                <a:solidFill>
                  <a:prstClr val="black"/>
                </a:solidFill>
                <a:latin typeface="Meiryo UI" panose="020B0604030504040204" pitchFamily="50" charset="-128"/>
                <a:ea typeface="Meiryo UI" panose="020B0604030504040204" pitchFamily="50" charset="-128"/>
                <a:cs typeface="Arial"/>
                <a:sym typeface="Arial"/>
              </a:endParaRPr>
            </a:p>
            <a:p>
              <a:pPr>
                <a:defRPr sz="1800"/>
              </a:pPr>
              <a:r>
                <a:rPr sz="1000" dirty="0" err="1">
                  <a:solidFill>
                    <a:prstClr val="black"/>
                  </a:solidFill>
                  <a:latin typeface="Meiryo UI" panose="020B0604030504040204" pitchFamily="50" charset="-128"/>
                  <a:ea typeface="Meiryo UI" panose="020B0604030504040204" pitchFamily="50" charset="-128"/>
                  <a:cs typeface="ＭＳ Ｐゴシック"/>
                  <a:sym typeface="ＭＳ Ｐゴシック"/>
                </a:rPr>
                <a:t>集電体</a:t>
              </a:r>
              <a:endParaRPr sz="1000" dirty="0">
                <a:solidFill>
                  <a:prstClr val="black"/>
                </a:solidFill>
                <a:latin typeface="Meiryo UI" panose="020B0604030504040204" pitchFamily="50" charset="-128"/>
                <a:ea typeface="Meiryo UI" panose="020B0604030504040204" pitchFamily="50" charset="-128"/>
                <a:cs typeface="ＭＳ Ｐゴシック"/>
                <a:sym typeface="ＭＳ Ｐゴシック"/>
              </a:endParaRPr>
            </a:p>
          </p:txBody>
        </p:sp>
        <p:sp>
          <p:nvSpPr>
            <p:cNvPr id="79" name="Shape 107"/>
            <p:cNvSpPr/>
            <p:nvPr/>
          </p:nvSpPr>
          <p:spPr>
            <a:xfrm flipH="1">
              <a:off x="7308850" y="1779587"/>
              <a:ext cx="139700" cy="73026"/>
            </a:xfrm>
            <a:prstGeom prst="line">
              <a:avLst/>
            </a:prstGeom>
            <a:ln w="12700">
              <a:solidFill/>
              <a:round/>
            </a:ln>
          </p:spPr>
          <p:txBody>
            <a:bodyPr lIns="0" tIns="0" rIns="0" bIns="0"/>
            <a:lstStyle/>
            <a:p>
              <a:pPr defTabSz="457200">
                <a:defRPr sz="1200">
                  <a:latin typeface="+mn-lt"/>
                  <a:ea typeface="+mn-ea"/>
                  <a:cs typeface="+mn-cs"/>
                  <a:sym typeface="Helvetica"/>
                </a:defRPr>
              </a:pPr>
              <a:endParaRPr sz="1200">
                <a:solidFill>
                  <a:prstClr val="black"/>
                </a:solidFill>
                <a:sym typeface="Helvetica"/>
              </a:endParaRPr>
            </a:p>
          </p:txBody>
        </p:sp>
        <p:sp>
          <p:nvSpPr>
            <p:cNvPr id="80" name="Shape 108"/>
            <p:cNvSpPr/>
            <p:nvPr/>
          </p:nvSpPr>
          <p:spPr>
            <a:xfrm flipH="1">
              <a:off x="7315199" y="1935162"/>
              <a:ext cx="149226" cy="3176"/>
            </a:xfrm>
            <a:prstGeom prst="line">
              <a:avLst/>
            </a:prstGeom>
            <a:ln w="12700">
              <a:solidFill/>
              <a:round/>
            </a:ln>
          </p:spPr>
          <p:txBody>
            <a:bodyPr lIns="0" tIns="0" rIns="0" bIns="0"/>
            <a:lstStyle/>
            <a:p>
              <a:pPr defTabSz="457200">
                <a:defRPr sz="1200">
                  <a:latin typeface="+mn-lt"/>
                  <a:ea typeface="+mn-ea"/>
                  <a:cs typeface="+mn-cs"/>
                  <a:sym typeface="Helvetica"/>
                </a:defRPr>
              </a:pPr>
              <a:endParaRPr sz="1200">
                <a:solidFill>
                  <a:prstClr val="black"/>
                </a:solidFill>
                <a:sym typeface="Helvetica"/>
              </a:endParaRPr>
            </a:p>
          </p:txBody>
        </p:sp>
        <p:sp>
          <p:nvSpPr>
            <p:cNvPr id="81" name="Shape 109"/>
            <p:cNvSpPr/>
            <p:nvPr/>
          </p:nvSpPr>
          <p:spPr>
            <a:xfrm flipH="1" flipV="1">
              <a:off x="7315199" y="2074861"/>
              <a:ext cx="147639" cy="158751"/>
            </a:xfrm>
            <a:prstGeom prst="line">
              <a:avLst/>
            </a:prstGeom>
            <a:ln w="12700">
              <a:solidFill/>
              <a:round/>
            </a:ln>
          </p:spPr>
          <p:txBody>
            <a:bodyPr lIns="0" tIns="0" rIns="0" bIns="0"/>
            <a:lstStyle/>
            <a:p>
              <a:pPr defTabSz="457200">
                <a:defRPr sz="1200">
                  <a:latin typeface="+mn-lt"/>
                  <a:ea typeface="+mn-ea"/>
                  <a:cs typeface="+mn-cs"/>
                  <a:sym typeface="Helvetica"/>
                </a:defRPr>
              </a:pPr>
              <a:endParaRPr sz="1200">
                <a:solidFill>
                  <a:prstClr val="black"/>
                </a:solidFill>
                <a:sym typeface="Helvetica"/>
              </a:endParaRPr>
            </a:p>
          </p:txBody>
        </p:sp>
        <p:sp>
          <p:nvSpPr>
            <p:cNvPr id="82" name="Shape 110"/>
            <p:cNvSpPr/>
            <p:nvPr/>
          </p:nvSpPr>
          <p:spPr>
            <a:xfrm flipH="1" flipV="1">
              <a:off x="7318374" y="2141537"/>
              <a:ext cx="149226" cy="249238"/>
            </a:xfrm>
            <a:prstGeom prst="line">
              <a:avLst/>
            </a:prstGeom>
            <a:ln w="12700">
              <a:solidFill/>
              <a:round/>
            </a:ln>
          </p:spPr>
          <p:txBody>
            <a:bodyPr lIns="0" tIns="0" rIns="0" bIns="0"/>
            <a:lstStyle/>
            <a:p>
              <a:pPr defTabSz="457200">
                <a:defRPr sz="1200">
                  <a:latin typeface="+mn-lt"/>
                  <a:ea typeface="+mn-ea"/>
                  <a:cs typeface="+mn-cs"/>
                  <a:sym typeface="Helvetica"/>
                </a:defRPr>
              </a:pPr>
              <a:endParaRPr sz="1200">
                <a:solidFill>
                  <a:prstClr val="black"/>
                </a:solidFill>
                <a:sym typeface="Helvetica"/>
              </a:endParaRPr>
            </a:p>
          </p:txBody>
        </p:sp>
        <p:sp>
          <p:nvSpPr>
            <p:cNvPr id="83" name="Shape 111"/>
            <p:cNvSpPr/>
            <p:nvPr/>
          </p:nvSpPr>
          <p:spPr>
            <a:xfrm flipH="1" flipV="1">
              <a:off x="7318373" y="2008186"/>
              <a:ext cx="144464" cy="63501"/>
            </a:xfrm>
            <a:prstGeom prst="line">
              <a:avLst/>
            </a:prstGeom>
            <a:ln w="12700">
              <a:solidFill/>
              <a:round/>
            </a:ln>
          </p:spPr>
          <p:txBody>
            <a:bodyPr lIns="0" tIns="0" rIns="0" bIns="0"/>
            <a:lstStyle/>
            <a:p>
              <a:pPr defTabSz="457200">
                <a:defRPr sz="1200">
                  <a:latin typeface="+mn-lt"/>
                  <a:ea typeface="+mn-ea"/>
                  <a:cs typeface="+mn-cs"/>
                  <a:sym typeface="Helvetica"/>
                </a:defRPr>
              </a:pPr>
              <a:endParaRPr sz="1200">
                <a:solidFill>
                  <a:prstClr val="black"/>
                </a:solidFill>
                <a:sym typeface="Helvetica"/>
              </a:endParaRPr>
            </a:p>
          </p:txBody>
        </p:sp>
      </p:grpSp>
      <p:grpSp>
        <p:nvGrpSpPr>
          <p:cNvPr id="88" name="グループ化 87"/>
          <p:cNvGrpSpPr/>
          <p:nvPr/>
        </p:nvGrpSpPr>
        <p:grpSpPr>
          <a:xfrm>
            <a:off x="5938371" y="1556792"/>
            <a:ext cx="3767157" cy="2514574"/>
            <a:chOff x="5962649" y="3230332"/>
            <a:chExt cx="3519055" cy="1812855"/>
          </a:xfrm>
        </p:grpSpPr>
        <p:sp>
          <p:nvSpPr>
            <p:cNvPr id="89" name="角丸四角形 88"/>
            <p:cNvSpPr/>
            <p:nvPr/>
          </p:nvSpPr>
          <p:spPr>
            <a:xfrm>
              <a:off x="5962649" y="3312717"/>
              <a:ext cx="3519055" cy="1730470"/>
            </a:xfrm>
            <a:prstGeom prst="roundRect">
              <a:avLst>
                <a:gd name="adj" fmla="val 4877"/>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18000" bIns="36000" rtlCol="0" anchor="t"/>
            <a:lstStyle/>
            <a:p>
              <a:pPr>
                <a:lnSpc>
                  <a:spcPts val="1400"/>
                </a:lnSpc>
              </a:pPr>
              <a:endParaRPr lang="ja-JP" altLang="ja-JP" sz="1100" b="1" kern="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角丸四角形 89"/>
            <p:cNvSpPr/>
            <p:nvPr/>
          </p:nvSpPr>
          <p:spPr>
            <a:xfrm>
              <a:off x="6032748" y="3719445"/>
              <a:ext cx="3368920" cy="1162258"/>
            </a:xfrm>
            <a:prstGeom prst="roundRect">
              <a:avLst>
                <a:gd name="adj" fmla="val 10515"/>
              </a:avLst>
            </a:prstGeom>
            <a:solidFill>
              <a:schemeClr val="bg1"/>
            </a:solidFill>
            <a:ln w="12700">
              <a:solidFill>
                <a:schemeClr val="accent1">
                  <a:lumMod val="75000"/>
                </a:schemeClr>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ja-JP" altLang="en-US" sz="1100" dirty="0" smtClean="0">
                <a:solidFill>
                  <a:srgbClr val="00B050"/>
                </a:solidFill>
              </a:endParaRPr>
            </a:p>
          </p:txBody>
        </p:sp>
        <p:sp>
          <p:nvSpPr>
            <p:cNvPr id="91" name="左右矢印 90"/>
            <p:cNvSpPr/>
            <p:nvPr/>
          </p:nvSpPr>
          <p:spPr>
            <a:xfrm>
              <a:off x="7486477" y="3933102"/>
              <a:ext cx="312130" cy="879271"/>
            </a:xfrm>
            <a:prstGeom prst="leftRightArrow">
              <a:avLst>
                <a:gd name="adj1" fmla="val 66406"/>
                <a:gd name="adj2" fmla="val 30650"/>
              </a:avLst>
            </a:prstGeom>
            <a:ln w="12700">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連携</a:t>
              </a:r>
              <a:endParaRPr lang="ja-JP" altLang="en-US" sz="11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2" name="角丸四角形 91"/>
            <p:cNvSpPr/>
            <p:nvPr/>
          </p:nvSpPr>
          <p:spPr>
            <a:xfrm>
              <a:off x="7897677" y="4316606"/>
              <a:ext cx="1354192" cy="250147"/>
            </a:xfrm>
            <a:prstGeom prst="round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大学・研究機関</a:t>
              </a:r>
            </a:p>
          </p:txBody>
        </p:sp>
        <p:sp>
          <p:nvSpPr>
            <p:cNvPr id="93" name="角丸四角形 92"/>
            <p:cNvSpPr/>
            <p:nvPr/>
          </p:nvSpPr>
          <p:spPr>
            <a:xfrm>
              <a:off x="7897677" y="3957845"/>
              <a:ext cx="1354192" cy="313928"/>
            </a:xfrm>
            <a:prstGeom prst="roundRect">
              <a:avLst>
                <a:gd name="adj" fmla="val 14133"/>
              </a:avLst>
            </a:prstGeom>
            <a:solidFill>
              <a:schemeClr val="bg1"/>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素材･部材～完成品メーカー</a:t>
              </a:r>
            </a:p>
          </p:txBody>
        </p:sp>
        <p:sp>
          <p:nvSpPr>
            <p:cNvPr id="94" name="角丸四角形 93"/>
            <p:cNvSpPr/>
            <p:nvPr/>
          </p:nvSpPr>
          <p:spPr>
            <a:xfrm>
              <a:off x="7897677" y="4612500"/>
              <a:ext cx="1354192" cy="227210"/>
            </a:xfrm>
            <a:prstGeom prst="round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関連中小</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a:t>
              </a:r>
              <a:endPar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テキスト ボックス 94"/>
            <p:cNvSpPr txBox="1"/>
            <p:nvPr/>
          </p:nvSpPr>
          <p:spPr>
            <a:xfrm>
              <a:off x="6021728" y="3478339"/>
              <a:ext cx="853228" cy="188605"/>
            </a:xfrm>
            <a:prstGeom prst="rect">
              <a:avLst/>
            </a:prstGeom>
            <a:noFill/>
          </p:spPr>
          <p:txBody>
            <a:bodyPr wrap="square" rtlCol="0">
              <a:spAutoFit/>
            </a:bodyPr>
            <a:lstStyle/>
            <a:p>
              <a:endParaRPr lang="ja-JP" altLang="en-US" sz="1100" dirty="0">
                <a:solidFill>
                  <a:prstClr val="black"/>
                </a:solidFill>
              </a:endParaRPr>
            </a:p>
          </p:txBody>
        </p:sp>
        <p:sp>
          <p:nvSpPr>
            <p:cNvPr id="96" name="角丸四角形 95"/>
            <p:cNvSpPr/>
            <p:nvPr/>
          </p:nvSpPr>
          <p:spPr>
            <a:xfrm>
              <a:off x="6130577" y="3997647"/>
              <a:ext cx="1262398" cy="317144"/>
            </a:xfrm>
            <a:prstGeom prst="round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産技研の</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研究ポテンシャル</a:t>
              </a:r>
            </a:p>
          </p:txBody>
        </p:sp>
        <p:sp>
          <p:nvSpPr>
            <p:cNvPr id="97" name="角丸四角形 96"/>
            <p:cNvSpPr/>
            <p:nvPr/>
          </p:nvSpPr>
          <p:spPr>
            <a:xfrm>
              <a:off x="6130580" y="4402146"/>
              <a:ext cx="1262397" cy="322082"/>
            </a:xfrm>
            <a:prstGeom prst="round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市工研の</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研究ポテンシャル</a:t>
              </a:r>
            </a:p>
          </p:txBody>
        </p:sp>
        <p:sp>
          <p:nvSpPr>
            <p:cNvPr id="98" name="ホームベース 97"/>
            <p:cNvSpPr/>
            <p:nvPr/>
          </p:nvSpPr>
          <p:spPr>
            <a:xfrm>
              <a:off x="7724907" y="3564828"/>
              <a:ext cx="751039" cy="293059"/>
            </a:xfrm>
            <a:prstGeom prst="homePlate">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パッケ</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ー</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ジ化</a:t>
              </a:r>
            </a:p>
          </p:txBody>
        </p:sp>
        <p:sp>
          <p:nvSpPr>
            <p:cNvPr id="99" name="ホームベース 98"/>
            <p:cNvSpPr/>
            <p:nvPr/>
          </p:nvSpPr>
          <p:spPr>
            <a:xfrm>
              <a:off x="6103170" y="3564828"/>
              <a:ext cx="751039" cy="293059"/>
            </a:xfrm>
            <a:prstGeom prst="homePlate">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材料</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開発</a:t>
              </a:r>
            </a:p>
          </p:txBody>
        </p:sp>
        <p:sp>
          <p:nvSpPr>
            <p:cNvPr id="100" name="ホームベース 99"/>
            <p:cNvSpPr/>
            <p:nvPr/>
          </p:nvSpPr>
          <p:spPr>
            <a:xfrm>
              <a:off x="6910201" y="3564828"/>
              <a:ext cx="751039" cy="293059"/>
            </a:xfrm>
            <a:prstGeom prst="homePlate">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電解質生成</a:t>
              </a:r>
            </a:p>
          </p:txBody>
        </p:sp>
        <p:sp>
          <p:nvSpPr>
            <p:cNvPr id="101" name="ホームベース 100"/>
            <p:cNvSpPr/>
            <p:nvPr/>
          </p:nvSpPr>
          <p:spPr>
            <a:xfrm>
              <a:off x="8528816" y="3564828"/>
              <a:ext cx="751039" cy="293059"/>
            </a:xfrm>
            <a:prstGeom prst="homePlate">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試験・</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評価</a:t>
              </a:r>
            </a:p>
          </p:txBody>
        </p:sp>
        <p:sp>
          <p:nvSpPr>
            <p:cNvPr id="102" name="角丸四角形 101"/>
            <p:cNvSpPr/>
            <p:nvPr/>
          </p:nvSpPr>
          <p:spPr>
            <a:xfrm>
              <a:off x="6249062" y="3230332"/>
              <a:ext cx="2981089" cy="171450"/>
            </a:xfrm>
            <a:prstGeom prst="roundRect">
              <a:avLst>
                <a:gd name="adj" fmla="val 5000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smtClean="0">
                  <a:solidFill>
                    <a:prstClr val="white"/>
                  </a:solidFill>
                  <a:latin typeface="Meiryo UI" pitchFamily="50" charset="-128"/>
                  <a:ea typeface="Meiryo UI" pitchFamily="50" charset="-128"/>
                  <a:cs typeface="Meiryo UI" pitchFamily="50" charset="-128"/>
                </a:rPr>
                <a:t>研究開発力の結集とネットワーク力を活かす</a:t>
              </a:r>
              <a:endParaRPr lang="ja-JP" altLang="en-US" sz="1100" b="1" dirty="0">
                <a:solidFill>
                  <a:prstClr val="white"/>
                </a:solidFill>
                <a:latin typeface="Meiryo UI" pitchFamily="50" charset="-128"/>
                <a:ea typeface="Meiryo UI" pitchFamily="50" charset="-128"/>
                <a:cs typeface="Meiryo UI" pitchFamily="50" charset="-128"/>
              </a:endParaRPr>
            </a:p>
          </p:txBody>
        </p:sp>
      </p:grpSp>
      <p:sp>
        <p:nvSpPr>
          <p:cNvPr id="5" name="角丸四角形 4"/>
          <p:cNvSpPr/>
          <p:nvPr/>
        </p:nvSpPr>
        <p:spPr>
          <a:xfrm>
            <a:off x="372049" y="2502808"/>
            <a:ext cx="1656184" cy="344372"/>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3" name="角丸四角形 52"/>
          <p:cNvSpPr/>
          <p:nvPr/>
        </p:nvSpPr>
        <p:spPr>
          <a:xfrm>
            <a:off x="408297" y="4657637"/>
            <a:ext cx="1656184" cy="344372"/>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4" name="スライド番号プレースホルダー 2"/>
          <p:cNvSpPr>
            <a:spLocks noGrp="1"/>
          </p:cNvSpPr>
          <p:nvPr>
            <p:ph type="sldNum" sz="quarter" idx="12"/>
          </p:nvPr>
        </p:nvSpPr>
        <p:spPr>
          <a:xfrm>
            <a:off x="9448689" y="6520259"/>
            <a:ext cx="472863" cy="365125"/>
          </a:xfrm>
          <a:solidFill>
            <a:schemeClr val="bg1"/>
          </a:solidFill>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45</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角丸四角形 54"/>
          <p:cNvSpPr/>
          <p:nvPr/>
        </p:nvSpPr>
        <p:spPr>
          <a:xfrm>
            <a:off x="8248274" y="44624"/>
            <a:ext cx="1484312" cy="489545"/>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成長分野</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55512" y="672951"/>
            <a:ext cx="3034805" cy="307777"/>
          </a:xfrm>
          <a:prstGeom prst="rect">
            <a:avLst/>
          </a:prstGeom>
          <a:noFill/>
        </p:spPr>
        <p:txBody>
          <a:bodyPr wrap="none" rtlCol="0">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産技研と市工研の共同研究の実績</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918409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5400" y="125197"/>
            <a:ext cx="9855199" cy="360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成長分野における戦略的研究：エネルギー／電池</a:t>
            </a:r>
            <a:endPar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476" name="Shape 178" descr="スライド1"/>
          <p:cNvPicPr preferRelativeResize="0"/>
          <p:nvPr/>
        </p:nvPicPr>
        <p:blipFill rotWithShape="1">
          <a:blip r:embed="rId2">
            <a:alphaModFix/>
          </a:blip>
          <a:srcRect l="1" t="10006" r="39234" b="22026"/>
          <a:stretch/>
        </p:blipFill>
        <p:spPr>
          <a:xfrm>
            <a:off x="413155" y="3635276"/>
            <a:ext cx="2931994" cy="2396291"/>
          </a:xfrm>
          <a:prstGeom prst="rect">
            <a:avLst/>
          </a:prstGeom>
          <a:noFill/>
          <a:ln>
            <a:noFill/>
          </a:ln>
        </p:spPr>
      </p:pic>
      <p:sp>
        <p:nvSpPr>
          <p:cNvPr id="477" name="Shape 181"/>
          <p:cNvSpPr txBox="1"/>
          <p:nvPr/>
        </p:nvSpPr>
        <p:spPr>
          <a:xfrm>
            <a:off x="1362119" y="4599942"/>
            <a:ext cx="1309751" cy="438029"/>
          </a:xfrm>
          <a:prstGeom prst="rect">
            <a:avLst/>
          </a:prstGeom>
          <a:solidFill>
            <a:srgbClr val="FFFFFF"/>
          </a:solidFill>
          <a:ln>
            <a:noFill/>
          </a:ln>
        </p:spPr>
        <p:txBody>
          <a:bodyPr lIns="91425" tIns="45700" rIns="91425" bIns="45700" anchor="ctr" anchorCtr="0">
            <a:noAutofit/>
          </a:bodyPr>
          <a:lstStyle/>
          <a:p>
            <a:pPr>
              <a:buClr>
                <a:srgbClr val="000000"/>
              </a:buClr>
              <a:buFont typeface="Arial"/>
              <a:buNone/>
            </a:pPr>
            <a:endParaRPr>
              <a:solidFill>
                <a:prstClr val="black"/>
              </a:solidFill>
              <a:ea typeface="Calibri"/>
              <a:cs typeface="Calibri"/>
              <a:sym typeface="Calibri"/>
            </a:endParaRPr>
          </a:p>
        </p:txBody>
      </p:sp>
      <p:sp>
        <p:nvSpPr>
          <p:cNvPr id="479" name="Shape 184"/>
          <p:cNvSpPr txBox="1"/>
          <p:nvPr/>
        </p:nvSpPr>
        <p:spPr>
          <a:xfrm>
            <a:off x="3242376" y="5410367"/>
            <a:ext cx="128752" cy="400539"/>
          </a:xfrm>
          <a:prstGeom prst="rect">
            <a:avLst/>
          </a:prstGeom>
          <a:solidFill>
            <a:srgbClr val="FFFFFF"/>
          </a:solidFill>
          <a:ln>
            <a:noFill/>
          </a:ln>
        </p:spPr>
        <p:txBody>
          <a:bodyPr lIns="91425" tIns="45700" rIns="91425" bIns="45700" anchor="ctr" anchorCtr="0">
            <a:noAutofit/>
          </a:bodyPr>
          <a:lstStyle/>
          <a:p>
            <a:pPr>
              <a:buClr>
                <a:srgbClr val="000000"/>
              </a:buClr>
              <a:buFont typeface="Arial"/>
              <a:buNone/>
            </a:pPr>
            <a:endParaRPr>
              <a:solidFill>
                <a:prstClr val="black"/>
              </a:solidFill>
              <a:ea typeface="Calibri"/>
              <a:cs typeface="Calibri"/>
              <a:sym typeface="Calibri"/>
            </a:endParaRPr>
          </a:p>
        </p:txBody>
      </p:sp>
      <p:grpSp>
        <p:nvGrpSpPr>
          <p:cNvPr id="486" name="Shape 196"/>
          <p:cNvGrpSpPr/>
          <p:nvPr/>
        </p:nvGrpSpPr>
        <p:grpSpPr>
          <a:xfrm>
            <a:off x="962648" y="5404958"/>
            <a:ext cx="192173" cy="176948"/>
            <a:chOff x="0" y="0"/>
            <a:chExt cx="2147483642" cy="2147483606"/>
          </a:xfrm>
        </p:grpSpPr>
        <p:grpSp>
          <p:nvGrpSpPr>
            <p:cNvPr id="487" name="Shape 197"/>
            <p:cNvGrpSpPr/>
            <p:nvPr/>
          </p:nvGrpSpPr>
          <p:grpSpPr>
            <a:xfrm>
              <a:off x="0" y="21012059"/>
              <a:ext cx="2147483642" cy="2126471546"/>
              <a:chOff x="0" y="0"/>
              <a:chExt cx="2147483642" cy="2147483642"/>
            </a:xfrm>
          </p:grpSpPr>
          <p:pic>
            <p:nvPicPr>
              <p:cNvPr id="490" name="Shape 198"/>
              <p:cNvPicPr preferRelativeResize="0"/>
              <p:nvPr/>
            </p:nvPicPr>
            <p:blipFill rotWithShape="1">
              <a:blip r:embed="rId3">
                <a:alphaModFix/>
              </a:blip>
              <a:srcRect/>
              <a:stretch/>
            </p:blipFill>
            <p:spPr>
              <a:xfrm>
                <a:off x="0" y="0"/>
                <a:ext cx="2147483642" cy="2147483642"/>
              </a:xfrm>
              <a:prstGeom prst="rect">
                <a:avLst/>
              </a:prstGeom>
              <a:noFill/>
              <a:ln>
                <a:noFill/>
              </a:ln>
            </p:spPr>
          </p:pic>
          <p:sp>
            <p:nvSpPr>
              <p:cNvPr id="491" name="Shape 199"/>
              <p:cNvSpPr txBox="1"/>
              <p:nvPr/>
            </p:nvSpPr>
            <p:spPr>
              <a:xfrm>
                <a:off x="313195750" y="321750950"/>
                <a:ext cx="1530138061" cy="1538850402"/>
              </a:xfrm>
              <a:prstGeom prst="rect">
                <a:avLst/>
              </a:prstGeom>
              <a:noFill/>
              <a:ln>
                <a:noFill/>
              </a:ln>
            </p:spPr>
            <p:txBody>
              <a:bodyPr lIns="91425" tIns="45700" rIns="91425" bIns="45700" anchor="ctr" anchorCtr="0">
                <a:noAutofit/>
              </a:bodyPr>
              <a:lstStyle/>
              <a:p>
                <a:pPr>
                  <a:buClr>
                    <a:srgbClr val="000000"/>
                  </a:buClr>
                  <a:buFont typeface="Arial"/>
                  <a:buNone/>
                </a:pPr>
                <a:endParaRPr>
                  <a:solidFill>
                    <a:prstClr val="black"/>
                  </a:solidFill>
                  <a:ea typeface="Calibri"/>
                  <a:cs typeface="Calibri"/>
                  <a:sym typeface="Calibri"/>
                </a:endParaRPr>
              </a:p>
            </p:txBody>
          </p:sp>
        </p:grpSp>
        <p:sp>
          <p:nvSpPr>
            <p:cNvPr id="488" name="Shape 200"/>
            <p:cNvSpPr txBox="1"/>
            <p:nvPr/>
          </p:nvSpPr>
          <p:spPr>
            <a:xfrm>
              <a:off x="332885150" y="0"/>
              <a:ext cx="421913452" cy="339080406"/>
            </a:xfrm>
            <a:prstGeom prst="rect">
              <a:avLst/>
            </a:prstGeom>
            <a:solidFill>
              <a:srgbClr val="E46C0A"/>
            </a:solidFill>
            <a:ln>
              <a:noFill/>
            </a:ln>
          </p:spPr>
          <p:txBody>
            <a:bodyPr lIns="91425" tIns="45700" rIns="91425" bIns="45700" anchor="ctr" anchorCtr="0">
              <a:noAutofit/>
            </a:bodyPr>
            <a:lstStyle/>
            <a:p>
              <a:pPr>
                <a:buClr>
                  <a:srgbClr val="000000"/>
                </a:buClr>
                <a:buFont typeface="Arial"/>
                <a:buNone/>
              </a:pPr>
              <a:endParaRPr>
                <a:solidFill>
                  <a:prstClr val="black"/>
                </a:solidFill>
                <a:ea typeface="Calibri"/>
                <a:cs typeface="Calibri"/>
                <a:sym typeface="Calibri"/>
              </a:endParaRPr>
            </a:p>
          </p:txBody>
        </p:sp>
        <p:sp>
          <p:nvSpPr>
            <p:cNvPr id="489" name="Shape 201"/>
            <p:cNvSpPr txBox="1"/>
            <p:nvPr/>
          </p:nvSpPr>
          <p:spPr>
            <a:xfrm>
              <a:off x="822304500" y="0"/>
              <a:ext cx="421913452" cy="339080406"/>
            </a:xfrm>
            <a:prstGeom prst="rect">
              <a:avLst/>
            </a:prstGeom>
            <a:solidFill>
              <a:srgbClr val="7F7F7F"/>
            </a:solidFill>
            <a:ln>
              <a:noFill/>
            </a:ln>
          </p:spPr>
          <p:txBody>
            <a:bodyPr lIns="91425" tIns="45700" rIns="91425" bIns="45700" anchor="ctr" anchorCtr="0">
              <a:noAutofit/>
            </a:bodyPr>
            <a:lstStyle/>
            <a:p>
              <a:pPr>
                <a:buClr>
                  <a:srgbClr val="000000"/>
                </a:buClr>
                <a:buFont typeface="Arial"/>
                <a:buNone/>
              </a:pPr>
              <a:endParaRPr>
                <a:solidFill>
                  <a:prstClr val="black"/>
                </a:solidFill>
                <a:ea typeface="Calibri"/>
                <a:cs typeface="Calibri"/>
                <a:sym typeface="Calibri"/>
              </a:endParaRPr>
            </a:p>
          </p:txBody>
        </p:sp>
      </p:grpSp>
      <p:grpSp>
        <p:nvGrpSpPr>
          <p:cNvPr id="492" name="Shape 202"/>
          <p:cNvGrpSpPr/>
          <p:nvPr/>
        </p:nvGrpSpPr>
        <p:grpSpPr>
          <a:xfrm>
            <a:off x="1821791" y="5858870"/>
            <a:ext cx="192173" cy="180868"/>
            <a:chOff x="0" y="0"/>
            <a:chExt cx="2147483642" cy="2147483642"/>
          </a:xfrm>
        </p:grpSpPr>
        <p:grpSp>
          <p:nvGrpSpPr>
            <p:cNvPr id="493" name="Shape 203"/>
            <p:cNvGrpSpPr/>
            <p:nvPr/>
          </p:nvGrpSpPr>
          <p:grpSpPr>
            <a:xfrm>
              <a:off x="0" y="0"/>
              <a:ext cx="2147483642" cy="2147483642"/>
              <a:chOff x="0" y="0"/>
              <a:chExt cx="2147483642" cy="2147483642"/>
            </a:xfrm>
          </p:grpSpPr>
          <p:pic>
            <p:nvPicPr>
              <p:cNvPr id="496" name="Shape 204"/>
              <p:cNvPicPr preferRelativeResize="0"/>
              <p:nvPr/>
            </p:nvPicPr>
            <p:blipFill rotWithShape="1">
              <a:blip r:embed="rId4">
                <a:alphaModFix/>
              </a:blip>
              <a:srcRect/>
              <a:stretch/>
            </p:blipFill>
            <p:spPr>
              <a:xfrm>
                <a:off x="0" y="0"/>
                <a:ext cx="2147483642" cy="2147483642"/>
              </a:xfrm>
              <a:prstGeom prst="rect">
                <a:avLst/>
              </a:prstGeom>
              <a:noFill/>
              <a:ln>
                <a:noFill/>
              </a:ln>
            </p:spPr>
          </p:pic>
          <p:sp>
            <p:nvSpPr>
              <p:cNvPr id="497" name="Shape 205"/>
              <p:cNvSpPr txBox="1"/>
              <p:nvPr/>
            </p:nvSpPr>
            <p:spPr>
              <a:xfrm>
                <a:off x="311340875" y="340993525"/>
                <a:ext cx="1530138061" cy="1490761322"/>
              </a:xfrm>
              <a:prstGeom prst="rect">
                <a:avLst/>
              </a:prstGeom>
              <a:noFill/>
              <a:ln>
                <a:noFill/>
              </a:ln>
            </p:spPr>
            <p:txBody>
              <a:bodyPr lIns="91425" tIns="45700" rIns="91425" bIns="45700" anchor="ctr" anchorCtr="0">
                <a:noAutofit/>
              </a:bodyPr>
              <a:lstStyle/>
              <a:p>
                <a:pPr>
                  <a:buClr>
                    <a:srgbClr val="000000"/>
                  </a:buClr>
                  <a:buFont typeface="Arial"/>
                  <a:buNone/>
                </a:pPr>
                <a:endParaRPr>
                  <a:solidFill>
                    <a:prstClr val="black"/>
                  </a:solidFill>
                  <a:ea typeface="Calibri"/>
                  <a:cs typeface="Calibri"/>
                  <a:sym typeface="Calibri"/>
                </a:endParaRPr>
              </a:p>
            </p:txBody>
          </p:sp>
        </p:grpSp>
        <p:sp>
          <p:nvSpPr>
            <p:cNvPr id="494" name="Shape 206"/>
            <p:cNvSpPr txBox="1"/>
            <p:nvPr/>
          </p:nvSpPr>
          <p:spPr>
            <a:xfrm>
              <a:off x="331031150" y="8740192"/>
              <a:ext cx="421913452" cy="331729957"/>
            </a:xfrm>
            <a:prstGeom prst="rect">
              <a:avLst/>
            </a:prstGeom>
            <a:solidFill>
              <a:srgbClr val="E46C0A"/>
            </a:solidFill>
            <a:ln>
              <a:noFill/>
            </a:ln>
          </p:spPr>
          <p:txBody>
            <a:bodyPr lIns="91425" tIns="45700" rIns="91425" bIns="45700" anchor="ctr" anchorCtr="0">
              <a:noAutofit/>
            </a:bodyPr>
            <a:lstStyle/>
            <a:p>
              <a:pPr>
                <a:buClr>
                  <a:srgbClr val="000000"/>
                </a:buClr>
                <a:buFont typeface="Arial"/>
                <a:buNone/>
              </a:pPr>
              <a:endParaRPr>
                <a:solidFill>
                  <a:prstClr val="black"/>
                </a:solidFill>
                <a:ea typeface="Calibri"/>
                <a:cs typeface="Calibri"/>
                <a:sym typeface="Calibri"/>
              </a:endParaRPr>
            </a:p>
          </p:txBody>
        </p:sp>
        <p:sp>
          <p:nvSpPr>
            <p:cNvPr id="495" name="Shape 207"/>
            <p:cNvSpPr txBox="1"/>
            <p:nvPr/>
          </p:nvSpPr>
          <p:spPr>
            <a:xfrm>
              <a:off x="820450500" y="8740192"/>
              <a:ext cx="421913452" cy="331729957"/>
            </a:xfrm>
            <a:prstGeom prst="rect">
              <a:avLst/>
            </a:prstGeom>
            <a:solidFill>
              <a:srgbClr val="7F7F7F"/>
            </a:solidFill>
            <a:ln>
              <a:noFill/>
            </a:ln>
          </p:spPr>
          <p:txBody>
            <a:bodyPr lIns="91425" tIns="45700" rIns="91425" bIns="45700" anchor="ctr" anchorCtr="0">
              <a:noAutofit/>
            </a:bodyPr>
            <a:lstStyle/>
            <a:p>
              <a:pPr>
                <a:buClr>
                  <a:srgbClr val="000000"/>
                </a:buClr>
                <a:buFont typeface="Arial"/>
                <a:buNone/>
              </a:pPr>
              <a:endParaRPr>
                <a:solidFill>
                  <a:prstClr val="black"/>
                </a:solidFill>
                <a:ea typeface="Calibri"/>
                <a:cs typeface="Calibri"/>
                <a:sym typeface="Calibri"/>
              </a:endParaRPr>
            </a:p>
          </p:txBody>
        </p:sp>
      </p:grpSp>
      <p:sp>
        <p:nvSpPr>
          <p:cNvPr id="504" name="Shape 214"/>
          <p:cNvSpPr txBox="1"/>
          <p:nvPr/>
        </p:nvSpPr>
        <p:spPr>
          <a:xfrm>
            <a:off x="5283448" y="5491022"/>
            <a:ext cx="2120998" cy="1016099"/>
          </a:xfrm>
          <a:prstGeom prst="rect">
            <a:avLst/>
          </a:prstGeom>
          <a:noFill/>
          <a:ln>
            <a:noFill/>
          </a:ln>
        </p:spPr>
        <p:txBody>
          <a:bodyPr lIns="91425" tIns="45700" rIns="91425" bIns="45700" anchor="t" anchorCtr="0">
            <a:noAutofit/>
          </a:bodyPr>
          <a:lstStyle/>
          <a:p>
            <a:pPr>
              <a:buClr>
                <a:prstClr val="black"/>
              </a:buClr>
              <a:buSzPct val="25000"/>
              <a:buFont typeface="Arial"/>
              <a:buNone/>
            </a:pPr>
            <a:r>
              <a:rPr 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en-US" sz="105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電気自動車への適用メリット</a:t>
            </a:r>
            <a:r>
              <a:rPr 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a:t>
            </a:r>
          </a:p>
          <a:p>
            <a:pPr>
              <a:buClr>
                <a:prstClr val="black"/>
              </a:buClr>
              <a:buSzPct val="25000"/>
              <a:buFont typeface="Arial"/>
              <a:buNone/>
            </a:pPr>
            <a:r>
              <a:rPr 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・電池の重量：300Kg→3Kg</a:t>
            </a:r>
          </a:p>
          <a:p>
            <a:pPr>
              <a:buClr>
                <a:prstClr val="black"/>
              </a:buClr>
              <a:buSzPct val="25000"/>
              <a:buFont typeface="Arial"/>
              <a:buNone/>
            </a:pPr>
            <a:r>
              <a:rPr 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en-US" sz="105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軽量化による燃費向上</a:t>
            </a:r>
            <a:endParaRPr 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buClr>
                <a:prstClr val="black"/>
              </a:buClr>
              <a:buSzPct val="25000"/>
              <a:buFont typeface="Arial"/>
              <a:buNone/>
            </a:pPr>
            <a:r>
              <a:rPr 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走行</a:t>
            </a:r>
            <a:r>
              <a:rPr 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距離</a:t>
            </a:r>
            <a:r>
              <a:rPr 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：200km以上</a:t>
            </a:r>
          </a:p>
          <a:p>
            <a:pPr>
              <a:buClr>
                <a:prstClr val="black"/>
              </a:buClr>
              <a:buSzPct val="25000"/>
              <a:buFont typeface="Arial"/>
              <a:buNone/>
            </a:pPr>
            <a:r>
              <a:rPr 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en-US" sz="105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有効空間増加</a:t>
            </a:r>
            <a:endParaRPr 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buClr>
                <a:prstClr val="black"/>
              </a:buClr>
              <a:buSzPct val="25000"/>
              <a:buFont typeface="Arial"/>
              <a:buNone/>
            </a:pPr>
            <a:r>
              <a:rPr 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en-US" sz="1050" b="1" dirty="0" err="1">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非発火性</a:t>
            </a:r>
            <a:endParaRPr 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sp>
        <p:nvSpPr>
          <p:cNvPr id="541" name="Shape 267"/>
          <p:cNvSpPr txBox="1"/>
          <p:nvPr/>
        </p:nvSpPr>
        <p:spPr>
          <a:xfrm>
            <a:off x="-15552" y="2920776"/>
            <a:ext cx="3822904" cy="292200"/>
          </a:xfrm>
          <a:prstGeom prst="rect">
            <a:avLst/>
          </a:prstGeom>
          <a:noFill/>
          <a:ln>
            <a:noFill/>
          </a:ln>
        </p:spPr>
        <p:txBody>
          <a:bodyPr lIns="91425" tIns="45700" rIns="91425" bIns="45700" anchor="t" anchorCtr="0">
            <a:noAutofit/>
          </a:bodyPr>
          <a:lstStyle/>
          <a:p>
            <a:pPr algn="ctr">
              <a:buClr>
                <a:prstClr val="black"/>
              </a:buClr>
              <a:buSzPct val="25000"/>
              <a:buFont typeface="Arial"/>
              <a:buNone/>
            </a:pPr>
            <a:r>
              <a:rPr 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安心・安全蓄電デバイスの活用</a:t>
            </a:r>
            <a:r>
              <a:rPr 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a:t>
            </a:r>
            <a:endParaRPr 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sp>
        <p:nvSpPr>
          <p:cNvPr id="542" name="Shape 268"/>
          <p:cNvSpPr txBox="1"/>
          <p:nvPr/>
        </p:nvSpPr>
        <p:spPr>
          <a:xfrm>
            <a:off x="7545288" y="4397103"/>
            <a:ext cx="1482725" cy="400049"/>
          </a:xfrm>
          <a:prstGeom prst="rect">
            <a:avLst/>
          </a:prstGeom>
          <a:noFill/>
          <a:ln>
            <a:noFill/>
          </a:ln>
        </p:spPr>
        <p:txBody>
          <a:bodyPr lIns="91425" tIns="45700" rIns="91425" bIns="45700" anchor="t" anchorCtr="0">
            <a:noAutofit/>
          </a:bodyPr>
          <a:lstStyle/>
          <a:p>
            <a:pPr>
              <a:buClr>
                <a:prstClr val="black"/>
              </a:buClr>
              <a:buSzPct val="25000"/>
              <a:buFont typeface="Arial"/>
              <a:buNone/>
            </a:pPr>
            <a:r>
              <a:rPr 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en-US" sz="105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適用メリット</a:t>
            </a:r>
            <a:r>
              <a:rPr 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a:t>
            </a:r>
          </a:p>
          <a:p>
            <a:pPr>
              <a:buClr>
                <a:prstClr val="black"/>
              </a:buClr>
              <a:buSzPct val="25000"/>
              <a:buFont typeface="Arial"/>
              <a:buNone/>
            </a:pPr>
            <a:r>
              <a:rPr 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en-US" sz="105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体内への埋設が可能</a:t>
            </a:r>
            <a:endParaRPr 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grpSp>
        <p:nvGrpSpPr>
          <p:cNvPr id="9" name="グループ化 8"/>
          <p:cNvGrpSpPr/>
          <p:nvPr/>
        </p:nvGrpSpPr>
        <p:grpSpPr>
          <a:xfrm>
            <a:off x="4898948" y="2905199"/>
            <a:ext cx="4013379" cy="523645841"/>
            <a:chOff x="4898948" y="2905199"/>
            <a:chExt cx="4013379" cy="523645841"/>
          </a:xfrm>
        </p:grpSpPr>
        <p:pic>
          <p:nvPicPr>
            <p:cNvPr id="505" name="Shape 216" descr="スライド1"/>
            <p:cNvPicPr preferRelativeResize="0"/>
            <p:nvPr/>
          </p:nvPicPr>
          <p:blipFill rotWithShape="1">
            <a:blip r:embed="rId2">
              <a:alphaModFix/>
            </a:blip>
            <a:srcRect l="63391" t="27127" r="11852" b="61793"/>
            <a:stretch/>
          </p:blipFill>
          <p:spPr>
            <a:xfrm>
              <a:off x="4918322" y="3326755"/>
              <a:ext cx="1052312" cy="344117"/>
            </a:xfrm>
            <a:prstGeom prst="rect">
              <a:avLst/>
            </a:prstGeom>
            <a:noFill/>
            <a:ln>
              <a:noFill/>
            </a:ln>
          </p:spPr>
        </p:pic>
        <p:grpSp>
          <p:nvGrpSpPr>
            <p:cNvPr id="506" name="Shape 218"/>
            <p:cNvGrpSpPr/>
            <p:nvPr/>
          </p:nvGrpSpPr>
          <p:grpSpPr>
            <a:xfrm>
              <a:off x="5169017" y="3481662"/>
              <a:ext cx="273697" cy="142112"/>
              <a:chOff x="0" y="0"/>
              <a:chExt cx="2147483642" cy="2147483642"/>
            </a:xfrm>
          </p:grpSpPr>
          <p:grpSp>
            <p:nvGrpSpPr>
              <p:cNvPr id="507" name="Shape 219"/>
              <p:cNvGrpSpPr/>
              <p:nvPr/>
            </p:nvGrpSpPr>
            <p:grpSpPr>
              <a:xfrm>
                <a:off x="0" y="0"/>
                <a:ext cx="2147483642" cy="2147483642"/>
                <a:chOff x="0" y="0"/>
                <a:chExt cx="2147483642" cy="2147483642"/>
              </a:xfrm>
            </p:grpSpPr>
            <p:pic>
              <p:nvPicPr>
                <p:cNvPr id="510" name="Shape 220"/>
                <p:cNvPicPr preferRelativeResize="0"/>
                <p:nvPr/>
              </p:nvPicPr>
              <p:blipFill rotWithShape="1">
                <a:blip r:embed="rId5">
                  <a:alphaModFix/>
                </a:blip>
                <a:srcRect/>
                <a:stretch/>
              </p:blipFill>
              <p:spPr>
                <a:xfrm>
                  <a:off x="0" y="0"/>
                  <a:ext cx="2147483642" cy="2147483642"/>
                </a:xfrm>
                <a:prstGeom prst="rect">
                  <a:avLst/>
                </a:prstGeom>
                <a:noFill/>
                <a:ln>
                  <a:noFill/>
                </a:ln>
              </p:spPr>
            </p:pic>
            <p:sp>
              <p:nvSpPr>
                <p:cNvPr id="511" name="Shape 221"/>
                <p:cNvSpPr txBox="1"/>
                <p:nvPr/>
              </p:nvSpPr>
              <p:spPr>
                <a:xfrm>
                  <a:off x="185811350" y="370164025"/>
                  <a:ext cx="1756469238" cy="1373451690"/>
                </a:xfrm>
                <a:prstGeom prst="rect">
                  <a:avLst/>
                </a:prstGeom>
                <a:noFill/>
                <a:ln>
                  <a:noFill/>
                </a:ln>
              </p:spPr>
              <p:txBody>
                <a:bodyPr lIns="91425" tIns="45700" rIns="91425" bIns="45700" anchor="ctr" anchorCtr="0">
                  <a:noAutofit/>
                </a:bodyPr>
                <a:lstStyle/>
                <a:p>
                  <a:pPr>
                    <a:buClr>
                      <a:srgbClr val="000000"/>
                    </a:buClr>
                    <a:buFont typeface="Arial"/>
                    <a:buNone/>
                  </a:pPr>
                  <a:endParaRPr sz="105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grpSp>
          <p:sp>
            <p:nvSpPr>
              <p:cNvPr id="508" name="Shape 222"/>
              <p:cNvSpPr txBox="1"/>
              <p:nvPr/>
            </p:nvSpPr>
            <p:spPr>
              <a:xfrm>
                <a:off x="208413900" y="64060800"/>
                <a:ext cx="484320922" cy="305624839"/>
              </a:xfrm>
              <a:prstGeom prst="rect">
                <a:avLst/>
              </a:prstGeom>
              <a:solidFill>
                <a:srgbClr val="E46C0A"/>
              </a:solidFill>
              <a:ln>
                <a:noFill/>
              </a:ln>
            </p:spPr>
            <p:txBody>
              <a:bodyPr lIns="91425" tIns="45700" rIns="91425" bIns="45700" anchor="ctr" anchorCtr="0">
                <a:noAutofit/>
              </a:bodyPr>
              <a:lstStyle/>
              <a:p>
                <a:pPr>
                  <a:buClr>
                    <a:srgbClr val="000000"/>
                  </a:buClr>
                  <a:buFont typeface="Arial"/>
                  <a:buNone/>
                </a:pPr>
                <a:endParaRPr sz="105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509" name="Shape 223"/>
              <p:cNvSpPr txBox="1"/>
              <p:nvPr/>
            </p:nvSpPr>
            <p:spPr>
              <a:xfrm>
                <a:off x="770225850" y="64060800"/>
                <a:ext cx="484320922" cy="305624839"/>
              </a:xfrm>
              <a:prstGeom prst="rect">
                <a:avLst/>
              </a:prstGeom>
              <a:solidFill>
                <a:srgbClr val="7F7F7F"/>
              </a:solidFill>
              <a:ln>
                <a:noFill/>
              </a:ln>
            </p:spPr>
            <p:txBody>
              <a:bodyPr lIns="91425" tIns="45700" rIns="91425" bIns="45700" anchor="ctr" anchorCtr="0">
                <a:noAutofit/>
              </a:bodyPr>
              <a:lstStyle/>
              <a:p>
                <a:pPr>
                  <a:buClr>
                    <a:srgbClr val="000000"/>
                  </a:buClr>
                  <a:buFont typeface="Arial"/>
                  <a:buNone/>
                </a:pPr>
                <a:endParaRPr sz="105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grpSp>
        <p:pic>
          <p:nvPicPr>
            <p:cNvPr id="512" name="Shape 225" descr="スライド1"/>
            <p:cNvPicPr preferRelativeResize="0"/>
            <p:nvPr/>
          </p:nvPicPr>
          <p:blipFill rotWithShape="1">
            <a:blip r:embed="rId2">
              <a:alphaModFix/>
            </a:blip>
            <a:srcRect l="58679" t="73510" r="16566" b="8691"/>
            <a:stretch/>
          </p:blipFill>
          <p:spPr>
            <a:xfrm>
              <a:off x="6075929" y="3119776"/>
              <a:ext cx="1052363" cy="552810"/>
            </a:xfrm>
            <a:prstGeom prst="rect">
              <a:avLst/>
            </a:prstGeom>
            <a:noFill/>
            <a:ln>
              <a:noFill/>
            </a:ln>
          </p:spPr>
        </p:pic>
        <p:grpSp>
          <p:nvGrpSpPr>
            <p:cNvPr id="513" name="Shape 227"/>
            <p:cNvGrpSpPr/>
            <p:nvPr/>
          </p:nvGrpSpPr>
          <p:grpSpPr>
            <a:xfrm>
              <a:off x="6436064" y="3530746"/>
              <a:ext cx="273697" cy="142112"/>
              <a:chOff x="0" y="0"/>
              <a:chExt cx="2147483642" cy="2147483642"/>
            </a:xfrm>
          </p:grpSpPr>
          <p:grpSp>
            <p:nvGrpSpPr>
              <p:cNvPr id="514" name="Shape 228"/>
              <p:cNvGrpSpPr/>
              <p:nvPr/>
            </p:nvGrpSpPr>
            <p:grpSpPr>
              <a:xfrm>
                <a:off x="0" y="0"/>
                <a:ext cx="2147483642" cy="2147483642"/>
                <a:chOff x="0" y="0"/>
                <a:chExt cx="2147483642" cy="2147483642"/>
              </a:xfrm>
            </p:grpSpPr>
            <p:pic>
              <p:nvPicPr>
                <p:cNvPr id="517" name="Shape 229"/>
                <p:cNvPicPr preferRelativeResize="0"/>
                <p:nvPr/>
              </p:nvPicPr>
              <p:blipFill rotWithShape="1">
                <a:blip r:embed="rId5">
                  <a:alphaModFix/>
                </a:blip>
                <a:srcRect/>
                <a:stretch/>
              </p:blipFill>
              <p:spPr>
                <a:xfrm>
                  <a:off x="0" y="0"/>
                  <a:ext cx="2147483642" cy="2147483642"/>
                </a:xfrm>
                <a:prstGeom prst="rect">
                  <a:avLst/>
                </a:prstGeom>
                <a:noFill/>
                <a:ln>
                  <a:noFill/>
                </a:ln>
              </p:spPr>
            </p:pic>
            <p:sp>
              <p:nvSpPr>
                <p:cNvPr id="518" name="Shape 230"/>
                <p:cNvSpPr txBox="1"/>
                <p:nvPr/>
              </p:nvSpPr>
              <p:spPr>
                <a:xfrm>
                  <a:off x="182803650" y="394028075"/>
                  <a:ext cx="1756469238" cy="1373451690"/>
                </a:xfrm>
                <a:prstGeom prst="rect">
                  <a:avLst/>
                </a:prstGeom>
                <a:noFill/>
                <a:ln>
                  <a:noFill/>
                </a:ln>
              </p:spPr>
              <p:txBody>
                <a:bodyPr lIns="91425" tIns="45700" rIns="91425" bIns="45700" anchor="ctr" anchorCtr="0">
                  <a:noAutofit/>
                </a:bodyPr>
                <a:lstStyle/>
                <a:p>
                  <a:pPr>
                    <a:buClr>
                      <a:srgbClr val="000000"/>
                    </a:buClr>
                    <a:buFont typeface="Arial"/>
                    <a:buNone/>
                  </a:pPr>
                  <a:endParaRPr sz="105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grpSp>
          <p:sp>
            <p:nvSpPr>
              <p:cNvPr id="515" name="Shape 231"/>
              <p:cNvSpPr txBox="1"/>
              <p:nvPr/>
            </p:nvSpPr>
            <p:spPr>
              <a:xfrm>
                <a:off x="205405687" y="87927100"/>
                <a:ext cx="484320922" cy="305624839"/>
              </a:xfrm>
              <a:prstGeom prst="rect">
                <a:avLst/>
              </a:prstGeom>
              <a:solidFill>
                <a:srgbClr val="E46C0A"/>
              </a:solidFill>
              <a:ln>
                <a:noFill/>
              </a:ln>
            </p:spPr>
            <p:txBody>
              <a:bodyPr lIns="91425" tIns="45700" rIns="91425" bIns="45700" anchor="ctr" anchorCtr="0">
                <a:noAutofit/>
              </a:bodyPr>
              <a:lstStyle/>
              <a:p>
                <a:pPr>
                  <a:buClr>
                    <a:srgbClr val="000000"/>
                  </a:buClr>
                  <a:buFont typeface="Arial"/>
                  <a:buNone/>
                </a:pPr>
                <a:endParaRPr sz="105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516" name="Shape 232"/>
              <p:cNvSpPr txBox="1"/>
              <p:nvPr/>
            </p:nvSpPr>
            <p:spPr>
              <a:xfrm>
                <a:off x="767217650" y="87927100"/>
                <a:ext cx="484320922" cy="305624839"/>
              </a:xfrm>
              <a:prstGeom prst="rect">
                <a:avLst/>
              </a:prstGeom>
              <a:solidFill>
                <a:srgbClr val="7F7F7F"/>
              </a:solidFill>
              <a:ln>
                <a:noFill/>
              </a:ln>
            </p:spPr>
            <p:txBody>
              <a:bodyPr lIns="91425" tIns="45700" rIns="91425" bIns="45700" anchor="ctr" anchorCtr="0">
                <a:noAutofit/>
              </a:bodyPr>
              <a:lstStyle/>
              <a:p>
                <a:pPr>
                  <a:buClr>
                    <a:srgbClr val="000000"/>
                  </a:buClr>
                  <a:buFont typeface="Arial"/>
                  <a:buNone/>
                </a:pPr>
                <a:endParaRPr sz="105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grpSp>
        <p:pic>
          <p:nvPicPr>
            <p:cNvPr id="519" name="Shape 234" descr="スライド1"/>
            <p:cNvPicPr preferRelativeResize="0"/>
            <p:nvPr/>
          </p:nvPicPr>
          <p:blipFill rotWithShape="1">
            <a:blip r:embed="rId2">
              <a:alphaModFix/>
            </a:blip>
            <a:srcRect l="63345" t="45210" r="10984" b="40855"/>
            <a:stretch/>
          </p:blipFill>
          <p:spPr>
            <a:xfrm>
              <a:off x="4898948" y="4051839"/>
              <a:ext cx="1091060" cy="432794"/>
            </a:xfrm>
            <a:prstGeom prst="rect">
              <a:avLst/>
            </a:prstGeom>
            <a:noFill/>
            <a:ln>
              <a:noFill/>
            </a:ln>
          </p:spPr>
        </p:pic>
        <p:grpSp>
          <p:nvGrpSpPr>
            <p:cNvPr id="520" name="Shape 236"/>
            <p:cNvGrpSpPr/>
            <p:nvPr/>
          </p:nvGrpSpPr>
          <p:grpSpPr>
            <a:xfrm>
              <a:off x="5537454" y="4293928"/>
              <a:ext cx="273697" cy="142112"/>
              <a:chOff x="0" y="0"/>
              <a:chExt cx="2147483642" cy="2147483642"/>
            </a:xfrm>
          </p:grpSpPr>
          <p:grpSp>
            <p:nvGrpSpPr>
              <p:cNvPr id="521" name="Shape 237"/>
              <p:cNvGrpSpPr/>
              <p:nvPr/>
            </p:nvGrpSpPr>
            <p:grpSpPr>
              <a:xfrm>
                <a:off x="0" y="0"/>
                <a:ext cx="2147483642" cy="2147483642"/>
                <a:chOff x="0" y="0"/>
                <a:chExt cx="2147483642" cy="2147483642"/>
              </a:xfrm>
            </p:grpSpPr>
            <p:pic>
              <p:nvPicPr>
                <p:cNvPr id="524" name="Shape 238"/>
                <p:cNvPicPr preferRelativeResize="0"/>
                <p:nvPr/>
              </p:nvPicPr>
              <p:blipFill rotWithShape="1">
                <a:blip r:embed="rId5">
                  <a:alphaModFix/>
                </a:blip>
                <a:srcRect/>
                <a:stretch/>
              </p:blipFill>
              <p:spPr>
                <a:xfrm>
                  <a:off x="0" y="0"/>
                  <a:ext cx="2147483642" cy="2147483642"/>
                </a:xfrm>
                <a:prstGeom prst="rect">
                  <a:avLst/>
                </a:prstGeom>
                <a:noFill/>
                <a:ln>
                  <a:noFill/>
                </a:ln>
              </p:spPr>
            </p:pic>
            <p:sp>
              <p:nvSpPr>
                <p:cNvPr id="525" name="Shape 239"/>
                <p:cNvSpPr txBox="1"/>
                <p:nvPr/>
              </p:nvSpPr>
              <p:spPr>
                <a:xfrm>
                  <a:off x="194694462" y="389866075"/>
                  <a:ext cx="1756469238" cy="1373451690"/>
                </a:xfrm>
                <a:prstGeom prst="rect">
                  <a:avLst/>
                </a:prstGeom>
                <a:noFill/>
                <a:ln>
                  <a:noFill/>
                </a:ln>
              </p:spPr>
              <p:txBody>
                <a:bodyPr lIns="91425" tIns="45700" rIns="91425" bIns="45700" anchor="ctr" anchorCtr="0">
                  <a:noAutofit/>
                </a:bodyPr>
                <a:lstStyle/>
                <a:p>
                  <a:pPr>
                    <a:buClr>
                      <a:srgbClr val="000000"/>
                    </a:buClr>
                    <a:buFont typeface="Arial"/>
                    <a:buNone/>
                  </a:pPr>
                  <a:endParaRPr sz="105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grpSp>
          <p:sp>
            <p:nvSpPr>
              <p:cNvPr id="522" name="Shape 240"/>
              <p:cNvSpPr txBox="1"/>
              <p:nvPr/>
            </p:nvSpPr>
            <p:spPr>
              <a:xfrm>
                <a:off x="217297325" y="83765912"/>
                <a:ext cx="484320922" cy="305624839"/>
              </a:xfrm>
              <a:prstGeom prst="rect">
                <a:avLst/>
              </a:prstGeom>
              <a:solidFill>
                <a:srgbClr val="E46C0A"/>
              </a:solidFill>
              <a:ln>
                <a:noFill/>
              </a:ln>
            </p:spPr>
            <p:txBody>
              <a:bodyPr lIns="91425" tIns="45700" rIns="91425" bIns="45700" anchor="ctr" anchorCtr="0">
                <a:noAutofit/>
              </a:bodyPr>
              <a:lstStyle/>
              <a:p>
                <a:pPr>
                  <a:buClr>
                    <a:srgbClr val="000000"/>
                  </a:buClr>
                  <a:buFont typeface="Arial"/>
                  <a:buNone/>
                </a:pPr>
                <a:endParaRPr sz="105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523" name="Shape 241"/>
              <p:cNvSpPr txBox="1"/>
              <p:nvPr/>
            </p:nvSpPr>
            <p:spPr>
              <a:xfrm>
                <a:off x="779109250" y="83765912"/>
                <a:ext cx="484320922" cy="305624839"/>
              </a:xfrm>
              <a:prstGeom prst="rect">
                <a:avLst/>
              </a:prstGeom>
              <a:solidFill>
                <a:srgbClr val="7F7F7F"/>
              </a:solidFill>
              <a:ln>
                <a:noFill/>
              </a:ln>
            </p:spPr>
            <p:txBody>
              <a:bodyPr lIns="91425" tIns="45700" rIns="91425" bIns="45700" anchor="ctr" anchorCtr="0">
                <a:noAutofit/>
              </a:bodyPr>
              <a:lstStyle/>
              <a:p>
                <a:pPr>
                  <a:buClr>
                    <a:srgbClr val="000000"/>
                  </a:buClr>
                  <a:buFont typeface="Arial"/>
                  <a:buNone/>
                </a:pPr>
                <a:endParaRPr sz="105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grpSp>
        <p:pic>
          <p:nvPicPr>
            <p:cNvPr id="526" name="Shape 243" descr="スライド1"/>
            <p:cNvPicPr preferRelativeResize="0"/>
            <p:nvPr/>
          </p:nvPicPr>
          <p:blipFill rotWithShape="1">
            <a:blip r:embed="rId2">
              <a:alphaModFix/>
            </a:blip>
            <a:srcRect l="59658" t="60467" r="21049" b="26559"/>
            <a:stretch/>
          </p:blipFill>
          <p:spPr>
            <a:xfrm>
              <a:off x="6192038" y="4075716"/>
              <a:ext cx="820145" cy="402978"/>
            </a:xfrm>
            <a:prstGeom prst="rect">
              <a:avLst/>
            </a:prstGeom>
            <a:noFill/>
            <a:ln>
              <a:noFill/>
            </a:ln>
          </p:spPr>
        </p:pic>
        <p:grpSp>
          <p:nvGrpSpPr>
            <p:cNvPr id="527" name="Shape 245"/>
            <p:cNvGrpSpPr/>
            <p:nvPr/>
          </p:nvGrpSpPr>
          <p:grpSpPr>
            <a:xfrm>
              <a:off x="6486572" y="4296816"/>
              <a:ext cx="273697" cy="142112"/>
              <a:chOff x="0" y="0"/>
              <a:chExt cx="2147483642" cy="2147483642"/>
            </a:xfrm>
          </p:grpSpPr>
          <p:grpSp>
            <p:nvGrpSpPr>
              <p:cNvPr id="528" name="Shape 246"/>
              <p:cNvGrpSpPr/>
              <p:nvPr/>
            </p:nvGrpSpPr>
            <p:grpSpPr>
              <a:xfrm>
                <a:off x="0" y="0"/>
                <a:ext cx="2147483642" cy="2147483642"/>
                <a:chOff x="0" y="0"/>
                <a:chExt cx="2147483642" cy="2147483642"/>
              </a:xfrm>
            </p:grpSpPr>
            <p:pic>
              <p:nvPicPr>
                <p:cNvPr id="531" name="Shape 247"/>
                <p:cNvPicPr preferRelativeResize="0"/>
                <p:nvPr/>
              </p:nvPicPr>
              <p:blipFill rotWithShape="1">
                <a:blip r:embed="rId5">
                  <a:alphaModFix/>
                </a:blip>
                <a:srcRect/>
                <a:stretch/>
              </p:blipFill>
              <p:spPr>
                <a:xfrm>
                  <a:off x="0" y="0"/>
                  <a:ext cx="2147483642" cy="2147483642"/>
                </a:xfrm>
                <a:prstGeom prst="rect">
                  <a:avLst/>
                </a:prstGeom>
                <a:noFill/>
                <a:ln>
                  <a:noFill/>
                </a:ln>
              </p:spPr>
            </p:pic>
            <p:sp>
              <p:nvSpPr>
                <p:cNvPr id="532" name="Shape 248"/>
                <p:cNvSpPr txBox="1"/>
                <p:nvPr/>
              </p:nvSpPr>
              <p:spPr>
                <a:xfrm>
                  <a:off x="202375862" y="390181675"/>
                  <a:ext cx="1756469238" cy="1373451690"/>
                </a:xfrm>
                <a:prstGeom prst="rect">
                  <a:avLst/>
                </a:prstGeom>
                <a:noFill/>
                <a:ln>
                  <a:noFill/>
                </a:ln>
              </p:spPr>
              <p:txBody>
                <a:bodyPr lIns="91425" tIns="45700" rIns="91425" bIns="45700" anchor="ctr" anchorCtr="0">
                  <a:noAutofit/>
                </a:bodyPr>
                <a:lstStyle/>
                <a:p>
                  <a:pPr>
                    <a:buClr>
                      <a:srgbClr val="000000"/>
                    </a:buClr>
                    <a:buFont typeface="Arial"/>
                    <a:buNone/>
                  </a:pPr>
                  <a:endParaRPr sz="105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grpSp>
          <p:sp>
            <p:nvSpPr>
              <p:cNvPr id="529" name="Shape 249"/>
              <p:cNvSpPr txBox="1"/>
              <p:nvPr/>
            </p:nvSpPr>
            <p:spPr>
              <a:xfrm>
                <a:off x="224975000" y="84076418"/>
                <a:ext cx="484320922" cy="305624839"/>
              </a:xfrm>
              <a:prstGeom prst="rect">
                <a:avLst/>
              </a:prstGeom>
              <a:solidFill>
                <a:srgbClr val="E46C0A"/>
              </a:solidFill>
              <a:ln>
                <a:noFill/>
              </a:ln>
            </p:spPr>
            <p:txBody>
              <a:bodyPr lIns="91425" tIns="45700" rIns="91425" bIns="45700" anchor="ctr" anchorCtr="0">
                <a:noAutofit/>
              </a:bodyPr>
              <a:lstStyle/>
              <a:p>
                <a:pPr>
                  <a:buClr>
                    <a:srgbClr val="000000"/>
                  </a:buClr>
                  <a:buFont typeface="Arial"/>
                  <a:buNone/>
                </a:pPr>
                <a:endParaRPr sz="105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530" name="Shape 250"/>
              <p:cNvSpPr txBox="1"/>
              <p:nvPr/>
            </p:nvSpPr>
            <p:spPr>
              <a:xfrm>
                <a:off x="786786950" y="84076418"/>
                <a:ext cx="484320922" cy="305624839"/>
              </a:xfrm>
              <a:prstGeom prst="rect">
                <a:avLst/>
              </a:prstGeom>
              <a:solidFill>
                <a:srgbClr val="7F7F7F"/>
              </a:solidFill>
              <a:ln>
                <a:noFill/>
              </a:ln>
            </p:spPr>
            <p:txBody>
              <a:bodyPr lIns="91425" tIns="45700" rIns="91425" bIns="45700" anchor="ctr" anchorCtr="0">
                <a:noAutofit/>
              </a:bodyPr>
              <a:lstStyle/>
              <a:p>
                <a:pPr>
                  <a:buClr>
                    <a:srgbClr val="000000"/>
                  </a:buClr>
                  <a:buFont typeface="Arial"/>
                  <a:buNone/>
                </a:pPr>
                <a:endParaRPr sz="105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grpSp>
        <p:pic>
          <p:nvPicPr>
            <p:cNvPr id="533" name="Shape 252" descr="スライド1"/>
            <p:cNvPicPr preferRelativeResize="0"/>
            <p:nvPr/>
          </p:nvPicPr>
          <p:blipFill rotWithShape="1">
            <a:blip r:embed="rId2">
              <a:alphaModFix/>
            </a:blip>
            <a:srcRect l="10768" t="83969" r="66145" b="4339"/>
            <a:stretch/>
          </p:blipFill>
          <p:spPr>
            <a:xfrm>
              <a:off x="4929281" y="4845193"/>
              <a:ext cx="1030395" cy="381265"/>
            </a:xfrm>
            <a:prstGeom prst="rect">
              <a:avLst/>
            </a:prstGeom>
            <a:noFill/>
            <a:ln>
              <a:noFill/>
            </a:ln>
          </p:spPr>
        </p:pic>
        <p:grpSp>
          <p:nvGrpSpPr>
            <p:cNvPr id="534" name="Shape 253"/>
            <p:cNvGrpSpPr/>
            <p:nvPr/>
          </p:nvGrpSpPr>
          <p:grpSpPr>
            <a:xfrm>
              <a:off x="5421267" y="4964593"/>
              <a:ext cx="304052" cy="178219"/>
              <a:chOff x="0" y="0"/>
              <a:chExt cx="2147483642" cy="2147483642"/>
            </a:xfrm>
          </p:grpSpPr>
          <p:grpSp>
            <p:nvGrpSpPr>
              <p:cNvPr id="535" name="Shape 254"/>
              <p:cNvGrpSpPr/>
              <p:nvPr/>
            </p:nvGrpSpPr>
            <p:grpSpPr>
              <a:xfrm>
                <a:off x="0" y="0"/>
                <a:ext cx="2147483642" cy="2147483642"/>
                <a:chOff x="0" y="0"/>
                <a:chExt cx="2147483642" cy="2147483642"/>
              </a:xfrm>
            </p:grpSpPr>
            <p:pic>
              <p:nvPicPr>
                <p:cNvPr id="538" name="Shape 255"/>
                <p:cNvPicPr preferRelativeResize="0"/>
                <p:nvPr/>
              </p:nvPicPr>
              <p:blipFill rotWithShape="1">
                <a:blip r:embed="rId5">
                  <a:alphaModFix/>
                </a:blip>
                <a:srcRect/>
                <a:stretch/>
              </p:blipFill>
              <p:spPr>
                <a:xfrm>
                  <a:off x="0" y="0"/>
                  <a:ext cx="2147483642" cy="2147483642"/>
                </a:xfrm>
                <a:prstGeom prst="rect">
                  <a:avLst/>
                </a:prstGeom>
                <a:noFill/>
                <a:ln>
                  <a:noFill/>
                </a:ln>
              </p:spPr>
            </p:pic>
            <p:sp>
              <p:nvSpPr>
                <p:cNvPr id="539" name="Shape 256"/>
                <p:cNvSpPr txBox="1"/>
                <p:nvPr/>
              </p:nvSpPr>
              <p:spPr>
                <a:xfrm>
                  <a:off x="190529437" y="378504450"/>
                  <a:ext cx="1756469238" cy="1373451690"/>
                </a:xfrm>
                <a:prstGeom prst="rect">
                  <a:avLst/>
                </a:prstGeom>
                <a:noFill/>
                <a:ln>
                  <a:noFill/>
                </a:ln>
              </p:spPr>
              <p:txBody>
                <a:bodyPr lIns="91425" tIns="45700" rIns="91425" bIns="45700" anchor="ctr" anchorCtr="0">
                  <a:noAutofit/>
                </a:bodyPr>
                <a:lstStyle/>
                <a:p>
                  <a:pPr>
                    <a:buClr>
                      <a:srgbClr val="000000"/>
                    </a:buClr>
                    <a:buFont typeface="Arial"/>
                    <a:buNone/>
                  </a:pPr>
                  <a:endParaRPr sz="105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grpSp>
          <p:sp>
            <p:nvSpPr>
              <p:cNvPr id="536" name="Shape 257"/>
              <p:cNvSpPr txBox="1"/>
              <p:nvPr/>
            </p:nvSpPr>
            <p:spPr>
              <a:xfrm>
                <a:off x="213127500" y="72404500"/>
                <a:ext cx="484320922" cy="305624839"/>
              </a:xfrm>
              <a:prstGeom prst="rect">
                <a:avLst/>
              </a:prstGeom>
              <a:solidFill>
                <a:srgbClr val="E46C0A"/>
              </a:solidFill>
              <a:ln>
                <a:noFill/>
              </a:ln>
            </p:spPr>
            <p:txBody>
              <a:bodyPr lIns="91425" tIns="45700" rIns="91425" bIns="45700" anchor="ctr" anchorCtr="0">
                <a:noAutofit/>
              </a:bodyPr>
              <a:lstStyle/>
              <a:p>
                <a:pPr>
                  <a:buClr>
                    <a:srgbClr val="000000"/>
                  </a:buClr>
                  <a:buFont typeface="Arial"/>
                  <a:buNone/>
                </a:pPr>
                <a:endParaRPr sz="105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537" name="Shape 258"/>
              <p:cNvSpPr txBox="1"/>
              <p:nvPr/>
            </p:nvSpPr>
            <p:spPr>
              <a:xfrm>
                <a:off x="774939450" y="72404500"/>
                <a:ext cx="484320922" cy="305624839"/>
              </a:xfrm>
              <a:prstGeom prst="rect">
                <a:avLst/>
              </a:prstGeom>
              <a:solidFill>
                <a:srgbClr val="7F7F7F"/>
              </a:solidFill>
              <a:ln>
                <a:noFill/>
              </a:ln>
            </p:spPr>
            <p:txBody>
              <a:bodyPr lIns="91425" tIns="45700" rIns="91425" bIns="45700" anchor="ctr" anchorCtr="0">
                <a:noAutofit/>
              </a:bodyPr>
              <a:lstStyle/>
              <a:p>
                <a:pPr>
                  <a:buClr>
                    <a:srgbClr val="000000"/>
                  </a:buClr>
                  <a:buFont typeface="Arial"/>
                  <a:buNone/>
                </a:pPr>
                <a:endParaRPr sz="105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grpSp>
        <p:sp>
          <p:nvSpPr>
            <p:cNvPr id="540" name="Shape 260"/>
            <p:cNvSpPr txBox="1"/>
            <p:nvPr/>
          </p:nvSpPr>
          <p:spPr>
            <a:xfrm>
              <a:off x="5267326" y="5483879"/>
              <a:ext cx="1968722" cy="1078846"/>
            </a:xfrm>
            <a:prstGeom prst="rect">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a:buClr>
                  <a:srgbClr val="000000"/>
                </a:buClr>
                <a:buFont typeface="Arial"/>
                <a:buNone/>
              </a:pPr>
              <a:endParaRPr sz="105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543" name="Shape 269"/>
            <p:cNvSpPr txBox="1"/>
            <p:nvPr/>
          </p:nvSpPr>
          <p:spPr>
            <a:xfrm>
              <a:off x="7623279" y="4438928"/>
              <a:ext cx="1289048" cy="354012"/>
            </a:xfrm>
            <a:prstGeom prst="rect">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a:buClr>
                  <a:srgbClr val="000000"/>
                </a:buClr>
                <a:buFont typeface="Arial"/>
                <a:buNone/>
              </a:pPr>
              <a:endParaRPr sz="105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grpSp>
          <p:nvGrpSpPr>
            <p:cNvPr id="544" name="Shape 270"/>
            <p:cNvGrpSpPr/>
            <p:nvPr/>
          </p:nvGrpSpPr>
          <p:grpSpPr>
            <a:xfrm>
              <a:off x="7694797" y="3321074"/>
              <a:ext cx="1048100" cy="523229966"/>
              <a:chOff x="7697785" y="3485366"/>
              <a:chExt cx="1322385" cy="679005287"/>
            </a:xfrm>
          </p:grpSpPr>
          <p:pic>
            <p:nvPicPr>
              <p:cNvPr id="545" name="Shape 271" descr="スライド1"/>
              <p:cNvPicPr preferRelativeResize="0"/>
              <p:nvPr/>
            </p:nvPicPr>
            <p:blipFill rotWithShape="1">
              <a:blip r:embed="rId2">
                <a:alphaModFix/>
              </a:blip>
              <a:srcRect l="40569" t="78012" r="41503" b="3780"/>
              <a:stretch/>
            </p:blipFill>
            <p:spPr>
              <a:xfrm>
                <a:off x="7697785" y="3485366"/>
                <a:ext cx="1322385" cy="981074"/>
              </a:xfrm>
              <a:prstGeom prst="rect">
                <a:avLst/>
              </a:prstGeom>
              <a:noFill/>
              <a:ln>
                <a:noFill/>
              </a:ln>
            </p:spPr>
          </p:pic>
          <p:sp>
            <p:nvSpPr>
              <p:cNvPr id="551" name="Shape 275"/>
              <p:cNvSpPr txBox="1"/>
              <p:nvPr/>
            </p:nvSpPr>
            <p:spPr>
              <a:xfrm>
                <a:off x="8027118" y="390345697"/>
                <a:ext cx="137173" cy="292144956"/>
              </a:xfrm>
              <a:prstGeom prst="rect">
                <a:avLst/>
              </a:prstGeom>
              <a:noFill/>
              <a:ln>
                <a:noFill/>
              </a:ln>
            </p:spPr>
            <p:txBody>
              <a:bodyPr lIns="91425" tIns="45700" rIns="91425" bIns="45700" anchor="ctr" anchorCtr="0">
                <a:noAutofit/>
              </a:bodyPr>
              <a:lstStyle/>
              <a:p>
                <a:pPr>
                  <a:buClr>
                    <a:srgbClr val="000000"/>
                  </a:buClr>
                  <a:buFont typeface="Arial"/>
                  <a:buNone/>
                </a:pPr>
                <a:endParaRPr sz="105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grpSp>
        <p:sp>
          <p:nvSpPr>
            <p:cNvPr id="555" name="正方形/長方形 554"/>
            <p:cNvSpPr/>
            <p:nvPr/>
          </p:nvSpPr>
          <p:spPr>
            <a:xfrm>
              <a:off x="7629082" y="2910086"/>
              <a:ext cx="1082348" cy="307777"/>
            </a:xfrm>
            <a:prstGeom prst="rect">
              <a:avLst/>
            </a:prstGeom>
          </p:spPr>
          <p:txBody>
            <a:bodyPr wrap="none">
              <a:spAutoFit/>
            </a:bodyPr>
            <a:lstStyle/>
            <a:p>
              <a:pPr>
                <a:buClr>
                  <a:prstClr val="black"/>
                </a:buClr>
                <a:buSzPct val="25000"/>
              </a:pP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6" name="正方形/長方形 555"/>
            <p:cNvSpPr/>
            <p:nvPr/>
          </p:nvSpPr>
          <p:spPr>
            <a:xfrm>
              <a:off x="5444635" y="2905199"/>
              <a:ext cx="1082348" cy="307777"/>
            </a:xfrm>
            <a:prstGeom prst="rect">
              <a:avLst/>
            </a:prstGeom>
          </p:spPr>
          <p:txBody>
            <a:bodyPr wrap="none">
              <a:spAutoFit/>
            </a:bodyPr>
            <a:lstStyle/>
            <a:p>
              <a:pPr>
                <a:buClr>
                  <a:prstClr val="black"/>
                </a:buClr>
                <a:buSzPct val="25000"/>
              </a:pP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輸送</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7" name="正方形/長方形 556"/>
            <p:cNvSpPr/>
            <p:nvPr/>
          </p:nvSpPr>
          <p:spPr>
            <a:xfrm>
              <a:off x="5140549" y="3689365"/>
              <a:ext cx="607859" cy="261610"/>
            </a:xfrm>
            <a:prstGeom prst="rect">
              <a:avLst/>
            </a:prstGeom>
          </p:spPr>
          <p:txBody>
            <a:bodyPr wrap="none">
              <a:spAutoFit/>
            </a:bodyPr>
            <a:lstStyle/>
            <a:p>
              <a:pPr>
                <a:buClr>
                  <a:prstClr val="black"/>
                </a:buClr>
                <a:buSzPct val="25000"/>
              </a:pPr>
              <a:r>
                <a:rPr lang="en-US" altLang="ja-JP" sz="105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航空機</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8" name="正方形/長方形 557"/>
            <p:cNvSpPr/>
            <p:nvPr/>
          </p:nvSpPr>
          <p:spPr>
            <a:xfrm>
              <a:off x="6368713" y="3689365"/>
              <a:ext cx="466794" cy="261610"/>
            </a:xfrm>
            <a:prstGeom prst="rect">
              <a:avLst/>
            </a:prstGeom>
          </p:spPr>
          <p:txBody>
            <a:bodyPr wrap="none">
              <a:spAutoFit/>
            </a:bodyPr>
            <a:lstStyle/>
            <a:p>
              <a:pPr>
                <a:buClr>
                  <a:prstClr val="black"/>
                </a:buClr>
                <a:buSzPct val="25000"/>
              </a:pPr>
              <a:r>
                <a:rPr lang="en-US" altLang="ja-JP" sz="105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船舶</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9" name="正方形/長方形 558"/>
            <p:cNvSpPr/>
            <p:nvPr/>
          </p:nvSpPr>
          <p:spPr>
            <a:xfrm>
              <a:off x="5211081" y="4487061"/>
              <a:ext cx="466794" cy="261610"/>
            </a:xfrm>
            <a:prstGeom prst="rect">
              <a:avLst/>
            </a:prstGeom>
          </p:spPr>
          <p:txBody>
            <a:bodyPr wrap="none">
              <a:spAutoFit/>
            </a:bodyPr>
            <a:lstStyle/>
            <a:p>
              <a:pPr>
                <a:buClr>
                  <a:prstClr val="black"/>
                </a:buClr>
                <a:buSzPct val="25000"/>
              </a:pPr>
              <a:r>
                <a:rPr lang="en-US" altLang="ja-JP" sz="105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電車</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0" name="正方形/長方形 559"/>
            <p:cNvSpPr/>
            <p:nvPr/>
          </p:nvSpPr>
          <p:spPr>
            <a:xfrm>
              <a:off x="6368713" y="4487061"/>
              <a:ext cx="412292" cy="261610"/>
            </a:xfrm>
            <a:prstGeom prst="rect">
              <a:avLst/>
            </a:prstGeom>
          </p:spPr>
          <p:txBody>
            <a:bodyPr wrap="none">
              <a:spAutoFit/>
            </a:bodyPr>
            <a:lstStyle/>
            <a:p>
              <a:pPr>
                <a:buClr>
                  <a:prstClr val="black"/>
                </a:buClr>
                <a:buSzPct val="25000"/>
              </a:pPr>
              <a:r>
                <a:rPr lang="en-US" altLang="ja-JP" sz="105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バス</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1" name="正方形/長方形 560"/>
            <p:cNvSpPr/>
            <p:nvPr/>
          </p:nvSpPr>
          <p:spPr>
            <a:xfrm>
              <a:off x="4999485" y="5193103"/>
              <a:ext cx="889987" cy="261610"/>
            </a:xfrm>
            <a:prstGeom prst="rect">
              <a:avLst/>
            </a:prstGeom>
          </p:spPr>
          <p:txBody>
            <a:bodyPr wrap="none">
              <a:spAutoFit/>
            </a:bodyPr>
            <a:lstStyle/>
            <a:p>
              <a:pPr>
                <a:buClr>
                  <a:prstClr val="black"/>
                </a:buClr>
                <a:buSzPct val="25000"/>
              </a:pPr>
              <a:r>
                <a:rPr lang="en-US" altLang="ja-JP" sz="105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電気自動車</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568" name="Shape 178" descr="スライド1"/>
          <p:cNvPicPr preferRelativeResize="0"/>
          <p:nvPr/>
        </p:nvPicPr>
        <p:blipFill rotWithShape="1">
          <a:blip r:embed="rId2">
            <a:alphaModFix/>
          </a:blip>
          <a:srcRect l="2823" t="51337" r="82349" b="32384"/>
          <a:stretch/>
        </p:blipFill>
        <p:spPr>
          <a:xfrm>
            <a:off x="565556" y="5079481"/>
            <a:ext cx="715454" cy="573933"/>
          </a:xfrm>
          <a:prstGeom prst="rect">
            <a:avLst/>
          </a:prstGeom>
          <a:noFill/>
          <a:ln>
            <a:noFill/>
          </a:ln>
        </p:spPr>
      </p:pic>
      <p:grpSp>
        <p:nvGrpSpPr>
          <p:cNvPr id="571" name="Shape 202"/>
          <p:cNvGrpSpPr/>
          <p:nvPr/>
        </p:nvGrpSpPr>
        <p:grpSpPr>
          <a:xfrm>
            <a:off x="981965" y="5398424"/>
            <a:ext cx="192173" cy="180868"/>
            <a:chOff x="0" y="0"/>
            <a:chExt cx="2147483642" cy="2147483642"/>
          </a:xfrm>
        </p:grpSpPr>
        <p:grpSp>
          <p:nvGrpSpPr>
            <p:cNvPr id="572" name="Shape 203"/>
            <p:cNvGrpSpPr/>
            <p:nvPr/>
          </p:nvGrpSpPr>
          <p:grpSpPr>
            <a:xfrm>
              <a:off x="0" y="0"/>
              <a:ext cx="2147483642" cy="2147483642"/>
              <a:chOff x="0" y="0"/>
              <a:chExt cx="2147483642" cy="2147483642"/>
            </a:xfrm>
          </p:grpSpPr>
          <p:pic>
            <p:nvPicPr>
              <p:cNvPr id="575" name="Shape 204"/>
              <p:cNvPicPr preferRelativeResize="0"/>
              <p:nvPr/>
            </p:nvPicPr>
            <p:blipFill rotWithShape="1">
              <a:blip r:embed="rId4">
                <a:alphaModFix/>
              </a:blip>
              <a:srcRect/>
              <a:stretch/>
            </p:blipFill>
            <p:spPr>
              <a:xfrm>
                <a:off x="0" y="0"/>
                <a:ext cx="2147483642" cy="2147483642"/>
              </a:xfrm>
              <a:prstGeom prst="rect">
                <a:avLst/>
              </a:prstGeom>
              <a:noFill/>
              <a:ln>
                <a:noFill/>
              </a:ln>
            </p:spPr>
          </p:pic>
          <p:sp>
            <p:nvSpPr>
              <p:cNvPr id="576" name="Shape 205"/>
              <p:cNvSpPr txBox="1"/>
              <p:nvPr/>
            </p:nvSpPr>
            <p:spPr>
              <a:xfrm>
                <a:off x="311340875" y="340993525"/>
                <a:ext cx="1530138061" cy="1490761322"/>
              </a:xfrm>
              <a:prstGeom prst="rect">
                <a:avLst/>
              </a:prstGeom>
              <a:noFill/>
              <a:ln>
                <a:noFill/>
              </a:ln>
            </p:spPr>
            <p:txBody>
              <a:bodyPr lIns="91425" tIns="45700" rIns="91425" bIns="45700" anchor="ctr" anchorCtr="0">
                <a:noAutofit/>
              </a:bodyPr>
              <a:lstStyle/>
              <a:p>
                <a:pPr>
                  <a:buClr>
                    <a:srgbClr val="000000"/>
                  </a:buClr>
                  <a:buFont typeface="Arial"/>
                  <a:buNone/>
                </a:pPr>
                <a:endParaRPr>
                  <a:solidFill>
                    <a:prstClr val="black"/>
                  </a:solidFill>
                  <a:ea typeface="Calibri"/>
                  <a:cs typeface="Calibri"/>
                  <a:sym typeface="Calibri"/>
                </a:endParaRPr>
              </a:p>
            </p:txBody>
          </p:sp>
        </p:grpSp>
        <p:sp>
          <p:nvSpPr>
            <p:cNvPr id="573" name="Shape 206"/>
            <p:cNvSpPr txBox="1"/>
            <p:nvPr/>
          </p:nvSpPr>
          <p:spPr>
            <a:xfrm>
              <a:off x="331031150" y="8740192"/>
              <a:ext cx="421913452" cy="331729957"/>
            </a:xfrm>
            <a:prstGeom prst="rect">
              <a:avLst/>
            </a:prstGeom>
            <a:solidFill>
              <a:srgbClr val="E46C0A"/>
            </a:solidFill>
            <a:ln>
              <a:noFill/>
            </a:ln>
          </p:spPr>
          <p:txBody>
            <a:bodyPr lIns="91425" tIns="45700" rIns="91425" bIns="45700" anchor="ctr" anchorCtr="0">
              <a:noAutofit/>
            </a:bodyPr>
            <a:lstStyle/>
            <a:p>
              <a:pPr>
                <a:buClr>
                  <a:srgbClr val="000000"/>
                </a:buClr>
                <a:buFont typeface="Arial"/>
                <a:buNone/>
              </a:pPr>
              <a:endParaRPr>
                <a:solidFill>
                  <a:prstClr val="black"/>
                </a:solidFill>
                <a:ea typeface="Calibri"/>
                <a:cs typeface="Calibri"/>
                <a:sym typeface="Calibri"/>
              </a:endParaRPr>
            </a:p>
          </p:txBody>
        </p:sp>
        <p:sp>
          <p:nvSpPr>
            <p:cNvPr id="574" name="Shape 207"/>
            <p:cNvSpPr txBox="1"/>
            <p:nvPr/>
          </p:nvSpPr>
          <p:spPr>
            <a:xfrm>
              <a:off x="820450500" y="8740192"/>
              <a:ext cx="421913452" cy="331729957"/>
            </a:xfrm>
            <a:prstGeom prst="rect">
              <a:avLst/>
            </a:prstGeom>
            <a:solidFill>
              <a:srgbClr val="7F7F7F"/>
            </a:solidFill>
            <a:ln>
              <a:noFill/>
            </a:ln>
          </p:spPr>
          <p:txBody>
            <a:bodyPr lIns="91425" tIns="45700" rIns="91425" bIns="45700" anchor="ctr" anchorCtr="0">
              <a:noAutofit/>
            </a:bodyPr>
            <a:lstStyle/>
            <a:p>
              <a:pPr>
                <a:buClr>
                  <a:srgbClr val="000000"/>
                </a:buClr>
                <a:buFont typeface="Arial"/>
                <a:buNone/>
              </a:pPr>
              <a:endParaRPr>
                <a:solidFill>
                  <a:prstClr val="black"/>
                </a:solidFill>
                <a:ea typeface="Calibri"/>
                <a:cs typeface="Calibri"/>
                <a:sym typeface="Calibri"/>
              </a:endParaRPr>
            </a:p>
          </p:txBody>
        </p:sp>
      </p:grpSp>
      <p:grpSp>
        <p:nvGrpSpPr>
          <p:cNvPr id="6" name="グループ化 5"/>
          <p:cNvGrpSpPr/>
          <p:nvPr/>
        </p:nvGrpSpPr>
        <p:grpSpPr>
          <a:xfrm>
            <a:off x="16414" y="3383759"/>
            <a:ext cx="3939595" cy="3312985"/>
            <a:chOff x="16414" y="3383759"/>
            <a:chExt cx="3939595" cy="3312985"/>
          </a:xfrm>
        </p:grpSpPr>
        <p:pic>
          <p:nvPicPr>
            <p:cNvPr id="478" name="Shape 182" descr="スライド1"/>
            <p:cNvPicPr preferRelativeResize="0"/>
            <p:nvPr/>
          </p:nvPicPr>
          <p:blipFill rotWithShape="1">
            <a:blip r:embed="rId2">
              <a:alphaModFix/>
            </a:blip>
            <a:srcRect l="10768" t="78469" r="66018" b="4283"/>
            <a:stretch/>
          </p:blipFill>
          <p:spPr>
            <a:xfrm>
              <a:off x="914408" y="6037792"/>
              <a:ext cx="1120108" cy="607943"/>
            </a:xfrm>
            <a:prstGeom prst="rect">
              <a:avLst/>
            </a:prstGeom>
            <a:noFill/>
            <a:ln>
              <a:noFill/>
            </a:ln>
          </p:spPr>
        </p:pic>
        <p:grpSp>
          <p:nvGrpSpPr>
            <p:cNvPr id="480" name="Shape 190"/>
            <p:cNvGrpSpPr/>
            <p:nvPr/>
          </p:nvGrpSpPr>
          <p:grpSpPr>
            <a:xfrm>
              <a:off x="499153" y="4418000"/>
              <a:ext cx="552155" cy="661483"/>
              <a:chOff x="0" y="0"/>
              <a:chExt cx="2147483647" cy="2147483647"/>
            </a:xfrm>
          </p:grpSpPr>
          <p:grpSp>
            <p:nvGrpSpPr>
              <p:cNvPr id="481" name="Shape 191"/>
              <p:cNvGrpSpPr/>
              <p:nvPr/>
            </p:nvGrpSpPr>
            <p:grpSpPr>
              <a:xfrm>
                <a:off x="0" y="265927594"/>
                <a:ext cx="2147483647" cy="1881556052"/>
                <a:chOff x="0" y="0"/>
                <a:chExt cx="2147483642" cy="2147483642"/>
              </a:xfrm>
            </p:grpSpPr>
            <p:pic>
              <p:nvPicPr>
                <p:cNvPr id="484" name="Shape 192"/>
                <p:cNvPicPr preferRelativeResize="0"/>
                <p:nvPr/>
              </p:nvPicPr>
              <p:blipFill rotWithShape="1">
                <a:blip r:embed="rId6">
                  <a:alphaModFix/>
                </a:blip>
                <a:srcRect/>
                <a:stretch/>
              </p:blipFill>
              <p:spPr>
                <a:xfrm>
                  <a:off x="0" y="0"/>
                  <a:ext cx="2147483642" cy="2147483642"/>
                </a:xfrm>
                <a:prstGeom prst="rect">
                  <a:avLst/>
                </a:prstGeom>
                <a:noFill/>
                <a:ln>
                  <a:noFill/>
                </a:ln>
              </p:spPr>
            </p:pic>
            <p:sp>
              <p:nvSpPr>
                <p:cNvPr id="485" name="Shape 193"/>
                <p:cNvSpPr txBox="1"/>
                <p:nvPr/>
              </p:nvSpPr>
              <p:spPr>
                <a:xfrm>
                  <a:off x="129208625" y="120305137"/>
                  <a:ext cx="1901018005" cy="1901620605"/>
                </a:xfrm>
                <a:prstGeom prst="rect">
                  <a:avLst/>
                </a:prstGeom>
                <a:noFill/>
                <a:ln>
                  <a:noFill/>
                </a:ln>
              </p:spPr>
              <p:txBody>
                <a:bodyPr lIns="91425" tIns="45700" rIns="91425" bIns="45700" anchor="ctr" anchorCtr="0">
                  <a:noAutofit/>
                </a:bodyPr>
                <a:lstStyle/>
                <a:p>
                  <a:pPr>
                    <a:buClr>
                      <a:srgbClr val="000000"/>
                    </a:buClr>
                    <a:buFont typeface="Arial"/>
                    <a:buNone/>
                  </a:pPr>
                  <a:endParaRPr sz="105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grpSp>
          <p:sp>
            <p:nvSpPr>
              <p:cNvPr id="482" name="Shape 194"/>
              <p:cNvSpPr txBox="1"/>
              <p:nvPr/>
            </p:nvSpPr>
            <p:spPr>
              <a:xfrm>
                <a:off x="153673275" y="0"/>
                <a:ext cx="524178544" cy="370754668"/>
              </a:xfrm>
              <a:prstGeom prst="rect">
                <a:avLst/>
              </a:prstGeom>
              <a:solidFill>
                <a:srgbClr val="E46C0A"/>
              </a:solidFill>
              <a:ln>
                <a:noFill/>
              </a:ln>
            </p:spPr>
            <p:txBody>
              <a:bodyPr lIns="91425" tIns="45700" rIns="91425" bIns="45700" anchor="ctr" anchorCtr="0">
                <a:noAutofit/>
              </a:bodyPr>
              <a:lstStyle/>
              <a:p>
                <a:pPr>
                  <a:buClr>
                    <a:srgbClr val="000000"/>
                  </a:buClr>
                  <a:buFont typeface="Arial"/>
                  <a:buNone/>
                </a:pPr>
                <a:endParaRPr sz="105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483" name="Shape 195"/>
              <p:cNvSpPr txBox="1"/>
              <p:nvPr/>
            </p:nvSpPr>
            <p:spPr>
              <a:xfrm>
                <a:off x="761720001" y="0"/>
                <a:ext cx="524178544" cy="370754668"/>
              </a:xfrm>
              <a:prstGeom prst="rect">
                <a:avLst/>
              </a:prstGeom>
              <a:solidFill>
                <a:srgbClr val="7F7F7F"/>
              </a:solidFill>
              <a:ln>
                <a:noFill/>
              </a:ln>
            </p:spPr>
            <p:txBody>
              <a:bodyPr lIns="91425" tIns="45700" rIns="91425" bIns="45700" anchor="ctr" anchorCtr="0">
                <a:noAutofit/>
              </a:bodyPr>
              <a:lstStyle/>
              <a:p>
                <a:pPr>
                  <a:buClr>
                    <a:srgbClr val="000000"/>
                  </a:buClr>
                  <a:buFont typeface="Arial"/>
                  <a:buNone/>
                </a:pPr>
                <a:endParaRPr sz="105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grpSp>
        <p:grpSp>
          <p:nvGrpSpPr>
            <p:cNvPr id="498" name="Shape 208"/>
            <p:cNvGrpSpPr/>
            <p:nvPr/>
          </p:nvGrpSpPr>
          <p:grpSpPr>
            <a:xfrm>
              <a:off x="1437783" y="6404292"/>
              <a:ext cx="429493" cy="214745"/>
              <a:chOff x="0" y="0"/>
              <a:chExt cx="2147483642" cy="2147483642"/>
            </a:xfrm>
          </p:grpSpPr>
          <p:grpSp>
            <p:nvGrpSpPr>
              <p:cNvPr id="499" name="Shape 209"/>
              <p:cNvGrpSpPr/>
              <p:nvPr/>
            </p:nvGrpSpPr>
            <p:grpSpPr>
              <a:xfrm>
                <a:off x="0" y="0"/>
                <a:ext cx="2147483642" cy="2147483642"/>
                <a:chOff x="0" y="0"/>
                <a:chExt cx="2147483642" cy="2147483642"/>
              </a:xfrm>
            </p:grpSpPr>
            <p:pic>
              <p:nvPicPr>
                <p:cNvPr id="502" name="Shape 210"/>
                <p:cNvPicPr preferRelativeResize="0"/>
                <p:nvPr/>
              </p:nvPicPr>
              <p:blipFill rotWithShape="1">
                <a:blip r:embed="rId7">
                  <a:alphaModFix/>
                </a:blip>
                <a:srcRect/>
                <a:stretch/>
              </p:blipFill>
              <p:spPr>
                <a:xfrm>
                  <a:off x="0" y="0"/>
                  <a:ext cx="2147483642" cy="2147483642"/>
                </a:xfrm>
                <a:prstGeom prst="rect">
                  <a:avLst/>
                </a:prstGeom>
                <a:noFill/>
                <a:ln>
                  <a:noFill/>
                </a:ln>
              </p:spPr>
            </p:pic>
            <p:sp>
              <p:nvSpPr>
                <p:cNvPr id="503" name="Shape 211"/>
                <p:cNvSpPr txBox="1"/>
                <p:nvPr/>
              </p:nvSpPr>
              <p:spPr>
                <a:xfrm>
                  <a:off x="178809500" y="353453600"/>
                  <a:ext cx="1774889282" cy="1415501312"/>
                </a:xfrm>
                <a:prstGeom prst="rect">
                  <a:avLst/>
                </a:prstGeom>
                <a:noFill/>
                <a:ln>
                  <a:noFill/>
                </a:ln>
              </p:spPr>
              <p:txBody>
                <a:bodyPr lIns="91425" tIns="45700" rIns="91425" bIns="45700" anchor="ctr" anchorCtr="0">
                  <a:noAutofit/>
                </a:bodyPr>
                <a:lstStyle/>
                <a:p>
                  <a:pPr>
                    <a:buClr>
                      <a:srgbClr val="000000"/>
                    </a:buClr>
                    <a:buFont typeface="Arial"/>
                    <a:buNone/>
                  </a:pPr>
                  <a:endParaRPr sz="105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grpSp>
          <p:sp>
            <p:nvSpPr>
              <p:cNvPr id="500" name="Shape 212"/>
              <p:cNvSpPr txBox="1"/>
              <p:nvPr/>
            </p:nvSpPr>
            <p:spPr>
              <a:xfrm>
                <a:off x="201649462" y="37973612"/>
                <a:ext cx="489399948" cy="314982376"/>
              </a:xfrm>
              <a:prstGeom prst="rect">
                <a:avLst/>
              </a:prstGeom>
              <a:solidFill>
                <a:srgbClr val="E46C0A"/>
              </a:solidFill>
              <a:ln>
                <a:noFill/>
              </a:ln>
            </p:spPr>
            <p:txBody>
              <a:bodyPr lIns="91425" tIns="45700" rIns="91425" bIns="45700" anchor="ctr" anchorCtr="0">
                <a:noAutofit/>
              </a:bodyPr>
              <a:lstStyle/>
              <a:p>
                <a:pPr>
                  <a:buClr>
                    <a:srgbClr val="000000"/>
                  </a:buClr>
                  <a:buFont typeface="Arial"/>
                  <a:buNone/>
                </a:pPr>
                <a:endParaRPr sz="105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501" name="Shape 213"/>
              <p:cNvSpPr txBox="1"/>
              <p:nvPr/>
            </p:nvSpPr>
            <p:spPr>
              <a:xfrm>
                <a:off x="769353050" y="37973612"/>
                <a:ext cx="489399948" cy="314982376"/>
              </a:xfrm>
              <a:prstGeom prst="rect">
                <a:avLst/>
              </a:prstGeom>
              <a:solidFill>
                <a:srgbClr val="7F7F7F"/>
              </a:solidFill>
              <a:ln>
                <a:noFill/>
              </a:ln>
            </p:spPr>
            <p:txBody>
              <a:bodyPr lIns="91425" tIns="45700" rIns="91425" bIns="45700" anchor="ctr" anchorCtr="0">
                <a:noAutofit/>
              </a:bodyPr>
              <a:lstStyle/>
              <a:p>
                <a:pPr>
                  <a:buClr>
                    <a:srgbClr val="000000"/>
                  </a:buClr>
                  <a:buFont typeface="Arial"/>
                  <a:buNone/>
                </a:pPr>
                <a:endParaRPr sz="105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grpSp>
        <p:sp>
          <p:nvSpPr>
            <p:cNvPr id="552" name="Shape 282"/>
            <p:cNvSpPr txBox="1"/>
            <p:nvPr/>
          </p:nvSpPr>
          <p:spPr>
            <a:xfrm>
              <a:off x="1857478" y="6025120"/>
              <a:ext cx="1289097" cy="261900"/>
            </a:xfrm>
            <a:prstGeom prst="rect">
              <a:avLst/>
            </a:prstGeom>
            <a:noFill/>
            <a:ln>
              <a:noFill/>
            </a:ln>
          </p:spPr>
          <p:txBody>
            <a:bodyPr lIns="91425" tIns="45700" rIns="91425" bIns="45700" anchor="t" anchorCtr="0">
              <a:noAutofit/>
            </a:bodyPr>
            <a:lstStyle/>
            <a:p>
              <a:pPr>
                <a:buClr>
                  <a:prstClr val="black"/>
                </a:buClr>
                <a:buSzPct val="25000"/>
                <a:buFont typeface="Arial"/>
                <a:buNone/>
              </a:pPr>
              <a:r>
                <a:rPr lang="en-US" sz="1050" b="1" dirty="0" err="1">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スマートハウス</a:t>
              </a:r>
              <a:endParaRPr 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sp>
          <p:nvSpPr>
            <p:cNvPr id="554" name="Shape 285"/>
            <p:cNvSpPr/>
            <p:nvPr/>
          </p:nvSpPr>
          <p:spPr>
            <a:xfrm>
              <a:off x="1271704" y="4311343"/>
              <a:ext cx="1482722" cy="970825"/>
            </a:xfrm>
            <a:prstGeom prst="ellipse">
              <a:avLst/>
            </a:prstGeom>
            <a:solidFill>
              <a:schemeClr val="lt1"/>
            </a:solidFill>
            <a:ln w="9525" cap="flat" cmpd="sng">
              <a:solidFill>
                <a:srgbClr val="0070C0"/>
              </a:solidFill>
              <a:prstDash val="solid"/>
              <a:round/>
              <a:headEnd type="none" w="med" len="med"/>
              <a:tailEnd type="none" w="med" len="med"/>
            </a:ln>
            <a:effectLst>
              <a:outerShdw blurRad="39999" dist="23000" dir="5400000" rotWithShape="0">
                <a:srgbClr val="000000">
                  <a:alpha val="33725"/>
                </a:srgbClr>
              </a:outerShdw>
            </a:effectLst>
          </p:spPr>
          <p:txBody>
            <a:bodyPr lIns="91425" tIns="45700" rIns="91425" bIns="45700" anchor="ctr" anchorCtr="0">
              <a:noAutofit/>
            </a:bodyPr>
            <a:lstStyle/>
            <a:p>
              <a:pPr algn="ctr">
                <a:buClr>
                  <a:srgbClr val="000000"/>
                </a:buClr>
                <a:buFont typeface="Arial"/>
                <a:buNone/>
              </a:pPr>
              <a:endParaRPr sz="1050">
                <a:solidFill>
                  <a:prstClr val="white"/>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sp>
          <p:nvSpPr>
            <p:cNvPr id="562" name="正方形/長方形 561"/>
            <p:cNvSpPr/>
            <p:nvPr/>
          </p:nvSpPr>
          <p:spPr>
            <a:xfrm>
              <a:off x="547501" y="3383759"/>
              <a:ext cx="748923" cy="261610"/>
            </a:xfrm>
            <a:prstGeom prst="rect">
              <a:avLst/>
            </a:prstGeom>
          </p:spPr>
          <p:txBody>
            <a:bodyPr wrap="none">
              <a:spAutoFit/>
            </a:bodyPr>
            <a:lstStyle/>
            <a:p>
              <a:pPr>
                <a:buClr>
                  <a:prstClr val="black"/>
                </a:buClr>
                <a:buSzPct val="25000"/>
              </a:pPr>
              <a:r>
                <a:rPr lang="en-US" altLang="ja-JP" sz="105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火力発電</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3" name="テキスト ボックス 562"/>
            <p:cNvSpPr txBox="1"/>
            <p:nvPr/>
          </p:nvSpPr>
          <p:spPr>
            <a:xfrm>
              <a:off x="1650663" y="3386871"/>
              <a:ext cx="889987" cy="261610"/>
            </a:xfrm>
            <a:prstGeom prst="rect">
              <a:avLst/>
            </a:prstGeom>
            <a:noFill/>
          </p:spPr>
          <p:txBody>
            <a:bodyPr wrap="none" rtlCol="0">
              <a:spAutoFit/>
            </a:bodyPr>
            <a:lstStyle/>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原子力発電</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4" name="テキスト ボックス 563"/>
            <p:cNvSpPr txBox="1"/>
            <p:nvPr/>
          </p:nvSpPr>
          <p:spPr>
            <a:xfrm>
              <a:off x="2565060" y="3474418"/>
              <a:ext cx="748923" cy="261610"/>
            </a:xfrm>
            <a:prstGeom prst="rect">
              <a:avLst/>
            </a:prstGeom>
            <a:noFill/>
          </p:spPr>
          <p:txBody>
            <a:bodyPr wrap="none" rtlCol="0">
              <a:spAutoFit/>
            </a:bodyPr>
            <a:lstStyle/>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水力発電</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5" name="テキスト ボックス 564"/>
            <p:cNvSpPr txBox="1"/>
            <p:nvPr/>
          </p:nvSpPr>
          <p:spPr>
            <a:xfrm>
              <a:off x="3207086" y="4379089"/>
              <a:ext cx="748923" cy="261610"/>
            </a:xfrm>
            <a:prstGeom prst="rect">
              <a:avLst/>
            </a:prstGeom>
            <a:noFill/>
          </p:spPr>
          <p:txBody>
            <a:bodyPr wrap="none" rtlCol="0">
              <a:spAutoFit/>
            </a:bodyPr>
            <a:lstStyle/>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風力発電</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6" name="テキスト ボックス 565"/>
            <p:cNvSpPr txBox="1"/>
            <p:nvPr/>
          </p:nvSpPr>
          <p:spPr>
            <a:xfrm>
              <a:off x="2837435" y="5770145"/>
              <a:ext cx="889987" cy="261610"/>
            </a:xfrm>
            <a:prstGeom prst="rect">
              <a:avLst/>
            </a:prstGeom>
            <a:noFill/>
          </p:spPr>
          <p:txBody>
            <a:bodyPr wrap="none" rtlCol="0">
              <a:spAutoFit/>
            </a:bodyPr>
            <a:lstStyle/>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太陽光発電</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7" name="テキスト ボックス 566"/>
            <p:cNvSpPr txBox="1"/>
            <p:nvPr/>
          </p:nvSpPr>
          <p:spPr>
            <a:xfrm>
              <a:off x="2078677" y="6435134"/>
              <a:ext cx="889987" cy="261610"/>
            </a:xfrm>
            <a:prstGeom prst="rect">
              <a:avLst/>
            </a:prstGeom>
            <a:noFill/>
          </p:spPr>
          <p:txBody>
            <a:bodyPr wrap="none" rtlCol="0">
              <a:spAutoFit/>
            </a:bodyPr>
            <a:lstStyle/>
            <a:p>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電気自動車</a:t>
              </a:r>
              <a:endPar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9" name="テキスト ボックス 568"/>
            <p:cNvSpPr txBox="1"/>
            <p:nvPr/>
          </p:nvSpPr>
          <p:spPr>
            <a:xfrm>
              <a:off x="843265" y="5663140"/>
              <a:ext cx="453970" cy="253916"/>
            </a:xfrm>
            <a:prstGeom prst="rect">
              <a:avLst/>
            </a:prstGeom>
            <a:solidFill>
              <a:schemeClr val="bg1"/>
            </a:solidFill>
            <a:ln>
              <a:noFill/>
            </a:ln>
          </p:spPr>
          <p:txBody>
            <a:bodyPr wrap="none" rtlCol="0">
              <a:spAutoFit/>
            </a:bodyPr>
            <a:lstStyle/>
            <a:p>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家庭</a:t>
              </a:r>
              <a:endPar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0" name="テキスト ボックス 569"/>
            <p:cNvSpPr txBox="1"/>
            <p:nvPr/>
          </p:nvSpPr>
          <p:spPr>
            <a:xfrm>
              <a:off x="16414" y="5011390"/>
              <a:ext cx="748923" cy="261610"/>
            </a:xfrm>
            <a:prstGeom prst="rect">
              <a:avLst/>
            </a:prstGeom>
            <a:noFill/>
          </p:spPr>
          <p:txBody>
            <a:bodyPr wrap="none" rtlCol="0">
              <a:spAutoFit/>
            </a:bodyPr>
            <a:lstStyle/>
            <a:p>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電力貯蔵</a:t>
              </a:r>
              <a:endPar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7" name="テキスト ボックス 576"/>
            <p:cNvSpPr txBox="1"/>
            <p:nvPr/>
          </p:nvSpPr>
          <p:spPr>
            <a:xfrm>
              <a:off x="1369407" y="4581128"/>
              <a:ext cx="1351345" cy="438582"/>
            </a:xfrm>
            <a:prstGeom prst="rect">
              <a:avLst/>
            </a:prstGeom>
            <a:noFill/>
          </p:spPr>
          <p:txBody>
            <a:bodyPr wrap="square" rtlCol="0">
              <a:spAutoFit/>
            </a:bodyPr>
            <a:lstStyle/>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スマートグリッド</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（次世代送電網）</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83" name="Shape 164"/>
          <p:cNvSpPr/>
          <p:nvPr/>
        </p:nvSpPr>
        <p:spPr>
          <a:xfrm rot="10800000" flipV="1">
            <a:off x="3944888" y="2348880"/>
            <a:ext cx="1368152" cy="289546"/>
          </a:xfrm>
          <a:prstGeom prst="downArrow">
            <a:avLst>
              <a:gd name="adj1" fmla="val 53057"/>
              <a:gd name="adj2" fmla="val 58324"/>
            </a:avLst>
          </a:prstGeom>
          <a:solidFill>
            <a:schemeClr val="tx2">
              <a:lumMod val="60000"/>
              <a:lumOff val="40000"/>
            </a:schemeClr>
          </a:solidFill>
          <a:ln w="9525" cap="flat" cmpd="sng">
            <a:noFill/>
            <a:prstDash val="solid"/>
            <a:miter/>
            <a:headEnd type="none" w="med" len="med"/>
            <a:tailEnd type="none" w="med" len="med"/>
          </a:ln>
        </p:spPr>
        <p:txBody>
          <a:bodyPr lIns="91425" tIns="45700" rIns="91425" bIns="45700" anchor="ctr" anchorCtr="0">
            <a:noAutofit/>
          </a:bodyPr>
          <a:lstStyle/>
          <a:p>
            <a:pPr>
              <a:buClr>
                <a:srgbClr val="000000"/>
              </a:buClr>
              <a:buFont typeface="Arial"/>
              <a:buNone/>
            </a:pPr>
            <a:endParaRPr>
              <a:solidFill>
                <a:prstClr val="black"/>
              </a:solidFill>
              <a:ea typeface="Calibri"/>
              <a:cs typeface="Calibri"/>
              <a:sym typeface="Calibri"/>
            </a:endParaRPr>
          </a:p>
        </p:txBody>
      </p:sp>
      <p:sp>
        <p:nvSpPr>
          <p:cNvPr id="7" name="左大かっこ 6"/>
          <p:cNvSpPr/>
          <p:nvPr/>
        </p:nvSpPr>
        <p:spPr>
          <a:xfrm rot="5400000" flipV="1">
            <a:off x="4533279" y="-1513085"/>
            <a:ext cx="263377" cy="8640960"/>
          </a:xfrm>
          <a:prstGeom prst="leftBracket">
            <a:avLst>
              <a:gd name="adj" fmla="val 64041"/>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ja-JP" altLang="en-US">
              <a:solidFill>
                <a:prstClr val="black"/>
              </a:solidFill>
            </a:endParaRPr>
          </a:p>
        </p:txBody>
      </p:sp>
      <p:sp>
        <p:nvSpPr>
          <p:cNvPr id="179" name="Shape 161"/>
          <p:cNvSpPr txBox="1"/>
          <p:nvPr/>
        </p:nvSpPr>
        <p:spPr>
          <a:xfrm>
            <a:off x="2857500" y="1700808"/>
            <a:ext cx="3819525" cy="613767"/>
          </a:xfrm>
          <a:prstGeom prst="rect">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a:buClr>
                <a:srgbClr val="000000"/>
              </a:buClr>
              <a:buFont typeface="Arial"/>
              <a:buNone/>
            </a:pPr>
            <a:endParaRPr>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181" name="Shape 163"/>
          <p:cNvSpPr txBox="1"/>
          <p:nvPr/>
        </p:nvSpPr>
        <p:spPr>
          <a:xfrm>
            <a:off x="3125872" y="1700808"/>
            <a:ext cx="2659199" cy="523800"/>
          </a:xfrm>
          <a:prstGeom prst="rect">
            <a:avLst/>
          </a:prstGeom>
          <a:noFill/>
          <a:ln>
            <a:noFill/>
          </a:ln>
        </p:spPr>
        <p:txBody>
          <a:bodyPr lIns="91425" tIns="45700" rIns="91425" bIns="45700" anchor="t" anchorCtr="0">
            <a:noAutofit/>
          </a:bodyPr>
          <a:lstStyle/>
          <a:p>
            <a:pPr algn="ctr">
              <a:buClr>
                <a:srgbClr val="000000"/>
              </a:buClr>
              <a:buSzPct val="25000"/>
              <a:buFont typeface="Arial"/>
              <a:buNone/>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安心</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安全蓄電デバイス</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lgn="ctr">
              <a:buClr>
                <a:srgbClr val="000000"/>
              </a:buClr>
              <a:buSzPct val="25000"/>
              <a:buFont typeface="Arial"/>
              <a:buNone/>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en-US" sz="12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シート型全固体二次電池</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lgn="ctr">
              <a:buClr>
                <a:srgbClr val="000000"/>
              </a:buClr>
              <a:buSzPct val="25000"/>
              <a:buFont typeface="Arial"/>
              <a:buNone/>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出力4</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50</a:t>
            </a:r>
            <a:r>
              <a:rPr 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V</a:t>
            </a:r>
            <a:r>
              <a:rPr 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、厚</a:t>
            </a:r>
            <a:r>
              <a:rPr 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さ3cm</a:t>
            </a:r>
          </a:p>
        </p:txBody>
      </p:sp>
      <p:grpSp>
        <p:nvGrpSpPr>
          <p:cNvPr id="452" name="Shape 261"/>
          <p:cNvGrpSpPr/>
          <p:nvPr/>
        </p:nvGrpSpPr>
        <p:grpSpPr>
          <a:xfrm>
            <a:off x="5831462" y="1854436"/>
            <a:ext cx="598822" cy="644540"/>
            <a:chOff x="0" y="0"/>
            <a:chExt cx="2147483647" cy="2147483647"/>
          </a:xfrm>
        </p:grpSpPr>
        <p:grpSp>
          <p:nvGrpSpPr>
            <p:cNvPr id="453" name="Shape 262"/>
            <p:cNvGrpSpPr/>
            <p:nvPr/>
          </p:nvGrpSpPr>
          <p:grpSpPr>
            <a:xfrm>
              <a:off x="0" y="272624044"/>
              <a:ext cx="2147483647" cy="1874859602"/>
              <a:chOff x="0" y="0"/>
              <a:chExt cx="2147483642" cy="2147483642"/>
            </a:xfrm>
          </p:grpSpPr>
          <p:pic>
            <p:nvPicPr>
              <p:cNvPr id="456" name="Shape 263"/>
              <p:cNvPicPr preferRelativeResize="0"/>
              <p:nvPr/>
            </p:nvPicPr>
            <p:blipFill rotWithShape="1">
              <a:blip r:embed="rId8">
                <a:alphaModFix/>
              </a:blip>
              <a:srcRect/>
              <a:stretch/>
            </p:blipFill>
            <p:spPr>
              <a:xfrm>
                <a:off x="0" y="0"/>
                <a:ext cx="2147483642" cy="2147483642"/>
              </a:xfrm>
              <a:prstGeom prst="rect">
                <a:avLst/>
              </a:prstGeom>
              <a:noFill/>
              <a:ln>
                <a:noFill/>
              </a:ln>
            </p:spPr>
          </p:pic>
          <p:sp>
            <p:nvSpPr>
              <p:cNvPr id="457" name="Shape 264"/>
              <p:cNvSpPr txBox="1"/>
              <p:nvPr/>
            </p:nvSpPr>
            <p:spPr>
              <a:xfrm>
                <a:off x="89689525" y="115535687"/>
                <a:ext cx="1967730651" cy="1919496459"/>
              </a:xfrm>
              <a:prstGeom prst="rect">
                <a:avLst/>
              </a:prstGeom>
              <a:noFill/>
              <a:ln>
                <a:noFill/>
              </a:ln>
            </p:spPr>
            <p:txBody>
              <a:bodyPr lIns="91425" tIns="45700" rIns="91425" bIns="45700" anchor="ctr" anchorCtr="0">
                <a:noAutofit/>
              </a:bodyPr>
              <a:lstStyle/>
              <a:p>
                <a:pPr>
                  <a:buClr>
                    <a:srgbClr val="000000"/>
                  </a:buClr>
                  <a:buFont typeface="Arial"/>
                  <a:buNone/>
                </a:pPr>
                <a:endParaRPr>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grpSp>
        <p:sp>
          <p:nvSpPr>
            <p:cNvPr id="454" name="Shape 265"/>
            <p:cNvSpPr txBox="1"/>
            <p:nvPr/>
          </p:nvSpPr>
          <p:spPr>
            <a:xfrm>
              <a:off x="115011600" y="0"/>
              <a:ext cx="542573090" cy="372908286"/>
            </a:xfrm>
            <a:prstGeom prst="rect">
              <a:avLst/>
            </a:prstGeom>
            <a:solidFill>
              <a:srgbClr val="E46C0A"/>
            </a:solidFill>
            <a:ln>
              <a:noFill/>
            </a:ln>
          </p:spPr>
          <p:txBody>
            <a:bodyPr lIns="91425" tIns="45700" rIns="91425" bIns="45700" anchor="ctr" anchorCtr="0">
              <a:noAutofit/>
            </a:bodyPr>
            <a:lstStyle/>
            <a:p>
              <a:pPr>
                <a:buClr>
                  <a:srgbClr val="000000"/>
                </a:buClr>
                <a:buFont typeface="Arial"/>
                <a:buNone/>
              </a:pPr>
              <a:endParaRPr>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455" name="Shape 266"/>
            <p:cNvSpPr txBox="1"/>
            <p:nvPr/>
          </p:nvSpPr>
          <p:spPr>
            <a:xfrm>
              <a:off x="744396001" y="0"/>
              <a:ext cx="542573090" cy="372908286"/>
            </a:xfrm>
            <a:prstGeom prst="rect">
              <a:avLst/>
            </a:prstGeom>
            <a:solidFill>
              <a:srgbClr val="7F7F7F"/>
            </a:solidFill>
            <a:ln>
              <a:noFill/>
            </a:ln>
          </p:spPr>
          <p:txBody>
            <a:bodyPr lIns="91425" tIns="45700" rIns="91425" bIns="45700" anchor="ctr" anchorCtr="0">
              <a:noAutofit/>
            </a:bodyPr>
            <a:lstStyle/>
            <a:p>
              <a:pPr>
                <a:buClr>
                  <a:srgbClr val="000000"/>
                </a:buClr>
                <a:buFont typeface="Arial"/>
                <a:buNone/>
              </a:pPr>
              <a:endParaRPr>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grpSp>
      <p:sp>
        <p:nvSpPr>
          <p:cNvPr id="469" name="Shape 276"/>
          <p:cNvSpPr txBox="1"/>
          <p:nvPr/>
        </p:nvSpPr>
        <p:spPr>
          <a:xfrm>
            <a:off x="5768487" y="1628800"/>
            <a:ext cx="252300" cy="252300"/>
          </a:xfrm>
          <a:prstGeom prst="rect">
            <a:avLst/>
          </a:prstGeom>
          <a:noFill/>
          <a:ln>
            <a:noFill/>
          </a:ln>
        </p:spPr>
        <p:txBody>
          <a:bodyPr lIns="91425" tIns="45700" rIns="91425" bIns="45700" anchor="t" anchorCtr="0">
            <a:noAutofit/>
          </a:bodyPr>
          <a:lstStyle/>
          <a:p>
            <a:pPr>
              <a:buClr>
                <a:prstClr val="black"/>
              </a:buClr>
              <a:buSzPct val="25000"/>
              <a:buFont typeface="Arial"/>
              <a:buNone/>
            </a:pPr>
            <a:r>
              <a:rPr 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a:t>
            </a:r>
          </a:p>
        </p:txBody>
      </p:sp>
      <p:sp>
        <p:nvSpPr>
          <p:cNvPr id="470" name="Shape 277"/>
          <p:cNvSpPr/>
          <p:nvPr/>
        </p:nvSpPr>
        <p:spPr>
          <a:xfrm>
            <a:off x="5866912" y="1700808"/>
            <a:ext cx="144600" cy="142800"/>
          </a:xfrm>
          <a:prstGeom prst="ellipse">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a:buClr>
                <a:srgbClr val="000000"/>
              </a:buClr>
              <a:buFont typeface="Arial"/>
              <a:buNone/>
            </a:pPr>
            <a:endParaRPr>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471" name="Shape 278"/>
          <p:cNvSpPr txBox="1"/>
          <p:nvPr/>
        </p:nvSpPr>
        <p:spPr>
          <a:xfrm>
            <a:off x="5990498" y="1556792"/>
            <a:ext cx="252300" cy="461999"/>
          </a:xfrm>
          <a:prstGeom prst="rect">
            <a:avLst/>
          </a:prstGeom>
          <a:noFill/>
          <a:ln>
            <a:noFill/>
          </a:ln>
        </p:spPr>
        <p:txBody>
          <a:bodyPr lIns="91425" tIns="45700" rIns="91425" bIns="45700" anchor="t" anchorCtr="0">
            <a:noAutofit/>
          </a:bodyPr>
          <a:lstStyle/>
          <a:p>
            <a:pPr>
              <a:buClr>
                <a:prstClr val="black"/>
              </a:buClr>
              <a:buSzPct val="25000"/>
              <a:buFont typeface="Arial"/>
              <a:buNone/>
            </a:pPr>
            <a:r>
              <a:rPr 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a:t>
            </a:r>
          </a:p>
        </p:txBody>
      </p:sp>
      <p:sp>
        <p:nvSpPr>
          <p:cNvPr id="472" name="Shape 279"/>
          <p:cNvSpPr/>
          <p:nvPr/>
        </p:nvSpPr>
        <p:spPr>
          <a:xfrm>
            <a:off x="6063762" y="1700808"/>
            <a:ext cx="144600" cy="142800"/>
          </a:xfrm>
          <a:prstGeom prst="ellipse">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a:buClr>
                <a:srgbClr val="000000"/>
              </a:buClr>
              <a:buFont typeface="Arial"/>
              <a:buNone/>
            </a:pPr>
            <a:endParaRPr>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578" name="テキスト ボックス 577"/>
          <p:cNvSpPr txBox="1"/>
          <p:nvPr/>
        </p:nvSpPr>
        <p:spPr>
          <a:xfrm>
            <a:off x="1714500" y="1340768"/>
            <a:ext cx="6477000" cy="307777"/>
          </a:xfrm>
          <a:prstGeom prst="rect">
            <a:avLst/>
          </a:prstGeom>
          <a:noFill/>
          <a:ln>
            <a:solidFill>
              <a:schemeClr val="tx1"/>
            </a:solidFill>
          </a:ln>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オープンイノベーション：スーパー公設試＋</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NEDO-LIBTEC</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（経済産業省）＋企業</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flipH="1">
            <a:off x="925590" y="1052736"/>
            <a:ext cx="8248954" cy="261610"/>
          </a:xfrm>
          <a:prstGeom prst="rect">
            <a:avLst/>
          </a:prstGeom>
          <a:noFill/>
        </p:spPr>
        <p:txBody>
          <a:bodyPr wrap="square" rtlCol="0">
            <a:spAutoFit/>
          </a:bodyPr>
          <a:lstStyle/>
          <a:p>
            <a:pPr algn="ct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オープンイノベーションの推進により、出力</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450V(</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厚さ3</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cm</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、重さ</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3kg)</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のシート型全固体二次電池が得られる。</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4" name="角丸四角形 123"/>
          <p:cNvSpPr/>
          <p:nvPr/>
        </p:nvSpPr>
        <p:spPr>
          <a:xfrm>
            <a:off x="8216377" y="65888"/>
            <a:ext cx="1484312" cy="489545"/>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成長分野</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テキスト ボックス 125"/>
          <p:cNvSpPr txBox="1"/>
          <p:nvPr/>
        </p:nvSpPr>
        <p:spPr>
          <a:xfrm>
            <a:off x="45987" y="620688"/>
            <a:ext cx="3501280" cy="307777"/>
          </a:xfrm>
          <a:prstGeom prst="rect">
            <a:avLst/>
          </a:prstGeom>
          <a:noFill/>
        </p:spPr>
        <p:txBody>
          <a:bodyPr wrap="none" rtlCol="0">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安心・安全蓄電デバイスの普及を目指して</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7905328" y="1670611"/>
            <a:ext cx="1906291" cy="246221"/>
          </a:xfrm>
          <a:prstGeom prst="rect">
            <a:avLst/>
          </a:prstGeom>
          <a:noFill/>
        </p:spPr>
        <p:txBody>
          <a:bodyPr wrap="none" rtlCol="0">
            <a:spAutoFit/>
          </a:bodyPr>
          <a:lstStyle/>
          <a:p>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※3-B </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ｵｰﾌﾟﾝｲﾉﾍﾞｰｼｮﾝ（</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P51</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Shape 230"/>
          <p:cNvSpPr txBox="1"/>
          <p:nvPr/>
        </p:nvSpPr>
        <p:spPr>
          <a:xfrm>
            <a:off x="6611762" y="3709221"/>
            <a:ext cx="223862" cy="90890"/>
          </a:xfrm>
          <a:prstGeom prst="rect">
            <a:avLst/>
          </a:prstGeom>
          <a:noFill/>
          <a:ln>
            <a:noFill/>
          </a:ln>
        </p:spPr>
        <p:txBody>
          <a:bodyPr lIns="91425" tIns="45700" rIns="91425" bIns="45700" anchor="ctr" anchorCtr="0">
            <a:noAutofit/>
          </a:bodyPr>
          <a:lstStyle/>
          <a:p>
            <a:pPr>
              <a:buClr>
                <a:srgbClr val="000000"/>
              </a:buClr>
              <a:buFont typeface="Arial"/>
              <a:buNone/>
            </a:pPr>
            <a:endParaRPr sz="105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127" name="Shape 230"/>
          <p:cNvSpPr txBox="1"/>
          <p:nvPr/>
        </p:nvSpPr>
        <p:spPr>
          <a:xfrm>
            <a:off x="6764162" y="3861621"/>
            <a:ext cx="223862" cy="90890"/>
          </a:xfrm>
          <a:prstGeom prst="rect">
            <a:avLst/>
          </a:prstGeom>
          <a:noFill/>
          <a:ln>
            <a:noFill/>
          </a:ln>
        </p:spPr>
        <p:txBody>
          <a:bodyPr lIns="91425" tIns="45700" rIns="91425" bIns="45700" anchor="ctr" anchorCtr="0">
            <a:noAutofit/>
          </a:bodyPr>
          <a:lstStyle/>
          <a:p>
            <a:pPr>
              <a:buClr>
                <a:srgbClr val="000000"/>
              </a:buClr>
              <a:buFont typeface="Arial"/>
              <a:buNone/>
            </a:pPr>
            <a:endParaRPr sz="105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128" name="スライド番号プレースホルダー 2"/>
          <p:cNvSpPr>
            <a:spLocks noGrp="1"/>
          </p:cNvSpPr>
          <p:nvPr>
            <p:ph type="sldNum" sz="quarter" idx="12"/>
          </p:nvPr>
        </p:nvSpPr>
        <p:spPr>
          <a:xfrm>
            <a:off x="9448689" y="6520259"/>
            <a:ext cx="472863" cy="365125"/>
          </a:xfrm>
          <a:solidFill>
            <a:schemeClr val="bg1"/>
          </a:solidFill>
        </p:spPr>
        <p:txBody>
          <a:bodyPr/>
          <a:lstStyle/>
          <a:p>
            <a:r>
              <a:rPr kumimoji="1" lang="en-US" altLang="ja-JP" sz="1400" b="1"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1400" b="1"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84464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525" y="141015"/>
            <a:ext cx="9886949" cy="360040"/>
          </a:xfrm>
          <a:solidFill>
            <a:schemeClr val="tx1"/>
          </a:solidFill>
        </p:spPr>
        <p:txBody>
          <a:bodyPr>
            <a:normAutofit/>
          </a:bodyPr>
          <a:lstStyle/>
          <a:p>
            <a:r>
              <a:rPr kumimoji="1"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これまでの経緯</a:t>
            </a:r>
            <a:endParaRPr kumimoji="1"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3033324493"/>
              </p:ext>
            </p:extLst>
          </p:nvPr>
        </p:nvGraphicFramePr>
        <p:xfrm>
          <a:off x="15305" y="618298"/>
          <a:ext cx="9871645" cy="6203320"/>
        </p:xfrm>
        <a:graphic>
          <a:graphicData uri="http://schemas.openxmlformats.org/drawingml/2006/table">
            <a:tbl>
              <a:tblPr firstRow="1" bandRow="1">
                <a:tableStyleId>{5C22544A-7EE6-4342-B048-85BDC9FD1C3A}</a:tableStyleId>
              </a:tblPr>
              <a:tblGrid>
                <a:gridCol w="1442779"/>
                <a:gridCol w="2774837"/>
                <a:gridCol w="3384376"/>
                <a:gridCol w="2269653"/>
              </a:tblGrid>
              <a:tr h="286587">
                <a:tc>
                  <a:txBody>
                    <a:bodyPr/>
                    <a:lstStyle/>
                    <a:p>
                      <a:pPr algn="ctr"/>
                      <a:r>
                        <a:rPr kumimoji="1"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時期</a:t>
                      </a:r>
                      <a:endParaRPr kumimoji="1"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marL="99060" marR="99060"/>
                </a:tc>
                <a:tc>
                  <a:txBody>
                    <a:bodyPr/>
                    <a:lstStyle/>
                    <a:p>
                      <a:pPr algn="ctr"/>
                      <a:r>
                        <a:rPr kumimoji="1"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府市・両研究所</a:t>
                      </a:r>
                      <a:endParaRPr kumimoji="1"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marL="99060" marR="99060"/>
                </a:tc>
                <a:tc>
                  <a:txBody>
                    <a:bodyPr/>
                    <a:lstStyle/>
                    <a:p>
                      <a:pPr algn="ctr"/>
                      <a:r>
                        <a:rPr kumimoji="1"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大阪府市統合本部会議</a:t>
                      </a:r>
                      <a:endParaRPr kumimoji="1"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marL="99060" marR="99060"/>
                </a:tc>
                <a:tc>
                  <a:txBody>
                    <a:bodyPr/>
                    <a:lstStyle/>
                    <a:p>
                      <a:pPr algn="ctr"/>
                      <a:r>
                        <a:rPr kumimoji="1"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府議会・市会</a:t>
                      </a:r>
                      <a:endParaRPr kumimoji="1"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marL="99060" marR="99060"/>
                </a:tc>
              </a:tr>
              <a:tr h="540566">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78000" marR="99060"/>
                </a:tc>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回大阪府市統合本部会議</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 </a:t>
                      </a:r>
                      <a:r>
                        <a:rPr lang="ja-JP"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広域行政・二重行政の事務事業のＢ項目（統合に</a:t>
                      </a:r>
                      <a:r>
                        <a:rPr lang="ja-JP" altLang="ja-JP" sz="1100" kern="100" dirty="0" err="1" smtClean="0">
                          <a:effectLst/>
                          <a:latin typeface="Meiryo UI" panose="020B0604030504040204" pitchFamily="50" charset="-128"/>
                          <a:ea typeface="Meiryo UI" panose="020B0604030504040204" pitchFamily="50" charset="-128"/>
                          <a:cs typeface="Meiryo UI" panose="020B0604030504040204" pitchFamily="50" charset="-128"/>
                        </a:rPr>
                        <a:t>よ</a:t>
                      </a: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100" kern="100" dirty="0" err="1" smtClean="0">
                          <a:effectLst/>
                          <a:latin typeface="Meiryo UI" panose="020B0604030504040204" pitchFamily="50" charset="-128"/>
                          <a:ea typeface="Meiryo UI" panose="020B0604030504040204" pitchFamily="50" charset="-128"/>
                          <a:cs typeface="Meiryo UI" panose="020B0604030504040204" pitchFamily="50" charset="-128"/>
                        </a:rPr>
                        <a:t>り</a:t>
                      </a:r>
                      <a:r>
                        <a:rPr lang="ja-JP"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効率化・サービス向上）として位置づけ</a:t>
                      </a:r>
                    </a:p>
                  </a:txBody>
                  <a:tcPr marL="99060" marR="39000" marT="36000" marB="36000"/>
                </a:tc>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tc>
              </a:tr>
              <a:tr h="1643926">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tc>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回大阪府市統合本部会議</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 </a:t>
                      </a:r>
                      <a:r>
                        <a:rPr lang="ja-JP"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基本的方向性を了承</a:t>
                      </a: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①</a:t>
                      </a: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法人統合により、両研究所の強みと総合力を活か</a:t>
                      </a: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し、工業技術とものづくりを支える知と技術の支援拠</a:t>
                      </a: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点</a:t>
                      </a: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「スーパー公設試」を</a:t>
                      </a: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目指す</a:t>
                      </a:r>
                      <a:r>
                        <a:rPr lang="ja-JP"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②</a:t>
                      </a: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法人統合に先行して、経営戦略の一体化と業務プ</a:t>
                      </a: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ロセスの共通化等を行い、機能面の実質的な統合と</a:t>
                      </a: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事業の効率化を図る。</a:t>
                      </a: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baseline="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法人統合に先行して経営戦略の一体化を図るため</a:t>
                      </a: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「合同経営戦略会議」を設置することを了承</a:t>
                      </a:r>
                      <a:endParaRPr lang="ja-JP"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78000" marR="39000" marT="36000" marB="36000"/>
                </a:tc>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tc>
              </a:tr>
              <a:tr h="698189">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78000" marR="99060">
                    <a:lnB w="12700" cap="flat" cmpd="sng" algn="ctr">
                      <a:solidFill>
                        <a:schemeClr val="bg1"/>
                      </a:solidFill>
                      <a:prstDash val="solid"/>
                      <a:round/>
                      <a:headEnd type="none" w="med" len="med"/>
                      <a:tailEnd type="none" w="med" len="med"/>
                    </a:lnB>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■第</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回合同経営戦略会議</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（両研究所理事長、府</a:t>
                      </a: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部長、</a:t>
                      </a:r>
                      <a:r>
                        <a:rPr lang="ja-JP"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市</a:t>
                      </a: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理事</a:t>
                      </a:r>
                      <a:r>
                        <a:rPr lang="ja-JP"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中小企業経営者、大学教授）</a:t>
                      </a: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 統合に向けた検討・協議</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lnB w="12700" cap="flat" cmpd="sng" algn="ctr">
                      <a:solidFill>
                        <a:schemeClr val="bg1"/>
                      </a:solidFill>
                      <a:prstDash val="solid"/>
                      <a:round/>
                      <a:headEnd type="none" w="med" len="med"/>
                      <a:tailEnd type="none" w="med" len="med"/>
                    </a:lnB>
                  </a:tcPr>
                </a:tc>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lnB w="12700" cap="flat" cmpd="sng" algn="ctr">
                      <a:solidFill>
                        <a:schemeClr val="bg1"/>
                      </a:solidFill>
                      <a:prstDash val="solid"/>
                      <a:round/>
                      <a:headEnd type="none" w="med" len="med"/>
                      <a:tailEnd type="none" w="med" len="med"/>
                    </a:lnB>
                  </a:tcPr>
                </a:tc>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lnB w="12700" cap="flat" cmpd="sng" algn="ctr">
                      <a:solidFill>
                        <a:schemeClr val="bg1"/>
                      </a:solidFill>
                      <a:prstDash val="solid"/>
                      <a:round/>
                      <a:headEnd type="none" w="med" len="med"/>
                      <a:tailEnd type="none" w="med" len="med"/>
                    </a:lnB>
                  </a:tcPr>
                </a:tc>
              </a:tr>
              <a:tr h="243599">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78000" marR="99060">
                    <a:lnT w="12700" cap="flat" cmpd="sng" algn="ctr">
                      <a:solidFill>
                        <a:schemeClr val="bg1"/>
                      </a:solidFill>
                      <a:prstDash val="solid"/>
                      <a:round/>
                      <a:headEnd type="none" w="med" len="med"/>
                      <a:tailEnd type="none" w="med" len="med"/>
                    </a:lnT>
                  </a:tcPr>
                </a:tc>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lnT w="12700" cap="flat" cmpd="sng" algn="ctr">
                      <a:solidFill>
                        <a:schemeClr val="bg1"/>
                      </a:solidFill>
                      <a:prstDash val="solid"/>
                      <a:round/>
                      <a:headEnd type="none" w="med" len="med"/>
                      <a:tailEnd type="none" w="med" len="med"/>
                    </a:lnT>
                  </a:tcPr>
                </a:tc>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lnT w="12700" cap="flat" cmpd="sng" algn="ctr">
                      <a:solidFill>
                        <a:schemeClr val="bg1"/>
                      </a:solidFill>
                      <a:prstDash val="solid"/>
                      <a:round/>
                      <a:headEnd type="none" w="med" len="med"/>
                      <a:tailEnd type="none" w="med" len="med"/>
                    </a:lnT>
                  </a:tcPr>
                </a:tc>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lnT w="12700" cap="flat" cmpd="sng" algn="ctr">
                      <a:solidFill>
                        <a:schemeClr val="bg1"/>
                      </a:solidFill>
                      <a:prstDash val="solid"/>
                      <a:round/>
                      <a:headEnd type="none" w="med" len="med"/>
                      <a:tailEnd type="none" w="med" len="med"/>
                    </a:lnT>
                  </a:tcPr>
                </a:tc>
              </a:tr>
              <a:tr h="691024">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lnB w="12700" cap="flat" cmpd="sng" algn="ctr">
                      <a:solidFill>
                        <a:schemeClr val="bg1"/>
                      </a:solidFill>
                      <a:prstDash val="solid"/>
                      <a:round/>
                      <a:headEnd type="none" w="med" len="med"/>
                      <a:tailEnd type="none" w="med" len="med"/>
                    </a:lnB>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回合同経営戦略会議</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法人</a:t>
                      </a:r>
                      <a:r>
                        <a:rPr lang="ja-JP"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統合</a:t>
                      </a: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に関する</a:t>
                      </a:r>
                      <a:r>
                        <a:rPr lang="ja-JP"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計画</a:t>
                      </a: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案</a:t>
                      </a: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を</a:t>
                      </a: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とりまとめ</a:t>
                      </a: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統合法人の概要</a:t>
                      </a:r>
                      <a:r>
                        <a:rPr kumimoji="1"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財政運営</a:t>
                      </a:r>
                      <a:r>
                        <a:rPr kumimoji="1"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組織体制など</a:t>
                      </a:r>
                      <a:r>
                        <a:rPr kumimoji="1"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p>
                    <a:p>
                      <a:r>
                        <a:rPr kumimoji="1"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参考資料</a:t>
                      </a: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P69</a:t>
                      </a: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99060" marR="0" marT="36000" marB="36000">
                    <a:lnB w="12700" cap="flat" cmpd="sng" algn="ctr">
                      <a:solidFill>
                        <a:schemeClr val="bg1"/>
                      </a:solidFill>
                      <a:prstDash val="solid"/>
                      <a:round/>
                      <a:headEnd type="none" w="med" len="med"/>
                      <a:tailEnd type="none" w="med" len="med"/>
                    </a:lnB>
                  </a:tcPr>
                </a:tc>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lnB w="12700" cap="flat" cmpd="sng" algn="ctr">
                      <a:solidFill>
                        <a:schemeClr val="bg1"/>
                      </a:solidFill>
                      <a:prstDash val="solid"/>
                      <a:round/>
                      <a:headEnd type="none" w="med" len="med"/>
                      <a:tailEnd type="none" w="med" len="med"/>
                    </a:lnB>
                  </a:tcPr>
                </a:tc>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lnB w="12700" cap="flat" cmpd="sng" algn="ctr">
                      <a:solidFill>
                        <a:schemeClr val="bg1"/>
                      </a:solidFill>
                      <a:prstDash val="solid"/>
                      <a:round/>
                      <a:headEnd type="none" w="med" len="med"/>
                      <a:tailEnd type="none" w="med" len="med"/>
                    </a:lnB>
                  </a:tcPr>
                </a:tc>
              </a:tr>
              <a:tr h="499553">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月議会</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lnT w="12700" cap="flat" cmpd="sng" algn="ctr">
                      <a:solidFill>
                        <a:schemeClr val="bg1"/>
                      </a:solidFill>
                      <a:prstDash val="solid"/>
                      <a:round/>
                      <a:headEnd type="none" w="med" len="med"/>
                      <a:tailEnd type="none" w="med" len="med"/>
                    </a:lnT>
                  </a:tcPr>
                </a:tc>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99060" marR="0" marT="36000" marB="36000">
                    <a:lnT w="12700" cap="flat" cmpd="sng" algn="ctr">
                      <a:solidFill>
                        <a:schemeClr val="bg1"/>
                      </a:solidFill>
                      <a:prstDash val="solid"/>
                      <a:round/>
                      <a:headEnd type="none" w="med" len="med"/>
                      <a:tailEnd type="none" w="med" len="med"/>
                    </a:lnT>
                  </a:tcPr>
                </a:tc>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lnT w="12700" cap="flat" cmpd="sng" algn="ctr">
                      <a:solidFill>
                        <a:schemeClr val="bg1"/>
                      </a:solidFill>
                      <a:prstDash val="solid"/>
                      <a:round/>
                      <a:headEnd type="none" w="med" len="med"/>
                      <a:tailEnd type="none" w="med" len="med"/>
                    </a:lnT>
                  </a:tcPr>
                </a:tc>
                <a:tc>
                  <a:txBody>
                    <a:bodyPr/>
                    <a:lstStyle/>
                    <a:p>
                      <a:pPr>
                        <a:lnSpc>
                          <a:spcPts val="13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■統合関連議案（地独法に基づく</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新設合併協議事項議案ほか</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を</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府市両議会へ提出　⇒　否決</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18000" marB="18000">
                    <a:lnT w="12700" cap="flat" cmpd="sng" algn="ctr">
                      <a:solidFill>
                        <a:schemeClr val="bg1"/>
                      </a:solidFill>
                      <a:prstDash val="solid"/>
                      <a:round/>
                      <a:headEnd type="none" w="med" len="med"/>
                      <a:tailEnd type="none" w="med" len="med"/>
                    </a:lnT>
                  </a:tcPr>
                </a:tc>
              </a:tr>
              <a:tr h="344318">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月議会</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tc>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tc>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tc>
                <a:tc>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■統合関連議案（　</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同　上　）</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を</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府市両議会へ提出　⇒　否決</a:t>
                      </a:r>
                    </a:p>
                  </a:txBody>
                  <a:tcPr marL="72000" marR="72000" marT="18000" marB="18000" anchor="ctr"/>
                </a:tc>
              </a:tr>
              <a:tr h="344318">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月議会</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tc>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tc>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tc>
                <a:tc>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■統合関連議案（　</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同　上　）</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を</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府市両議会へ提出　⇒　否決</a:t>
                      </a:r>
                    </a:p>
                  </a:txBody>
                  <a:tcPr marL="78000" marR="78000" marT="18000" marB="18000" anchor="ctr"/>
                </a:tc>
              </a:tr>
              <a:tr h="540566">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■タスクフォース設置</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知事、市長の指示に基づき、「スーパー公設</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試」の設立に向けて、調査・検討を開始</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78000" marR="39000" marT="36000" marB="36000"/>
                </a:tc>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tc>
                <a:tc>
                  <a:txBody>
                    <a:bodyPr/>
                    <a:lstStyle/>
                    <a:p>
                      <a:endPar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endParaRPr>
                    </a:p>
                  </a:txBody>
                  <a:tcPr marL="99060" marR="99060"/>
                </a:tc>
              </a:tr>
            </a:tbl>
          </a:graphicData>
        </a:graphic>
      </p:graphicFrame>
      <p:sp>
        <p:nvSpPr>
          <p:cNvPr id="5"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t>2</a:t>
            </a:r>
            <a:endParaRPr kumimoji="1" lang="ja-JP" altLang="en-US" dirty="0"/>
          </a:p>
        </p:txBody>
      </p:sp>
      <p:sp>
        <p:nvSpPr>
          <p:cNvPr id="3" name="正方形/長方形 2"/>
          <p:cNvSpPr/>
          <p:nvPr/>
        </p:nvSpPr>
        <p:spPr>
          <a:xfrm rot="5400000">
            <a:off x="2546065" y="4009256"/>
            <a:ext cx="288032" cy="21602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722422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3" y="268250"/>
            <a:ext cx="9900001" cy="360000"/>
          </a:xfrm>
          <a:prstGeom prst="rect">
            <a:avLst/>
          </a:prstGeom>
          <a:solidFill>
            <a:schemeClr val="tx2">
              <a:lumMod val="50000"/>
            </a:schemeClr>
          </a:solidFill>
          <a:ln>
            <a:noFill/>
          </a:ln>
          <a:extLst/>
        </p:spPr>
        <p:txBody>
          <a:bodyPr lIns="68415" tIns="0" rIns="68415" bIns="0" anchor="ctr"/>
          <a:lstStyle/>
          <a:p>
            <a:pPr algn="ctr"/>
            <a:r>
              <a:rPr lang="ja-JP" altLang="en-US" sz="1600" b="1" dirty="0" smtClean="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［検証］　産</a:t>
            </a:r>
            <a:r>
              <a:rPr lang="ja-JP" altLang="en-US" sz="16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技研と市工研</a:t>
            </a:r>
            <a:r>
              <a:rPr lang="ja-JP" altLang="en-US" sz="1600" b="1" dirty="0" smtClean="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の共同研究「シート型全固体電池の開発」（実績とメリット）</a:t>
            </a:r>
            <a:endParaRPr lang="ja-JP" altLang="en-US" sz="16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243191" y="4149080"/>
            <a:ext cx="8988135" cy="1944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）具体的なメリット</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・シート型電池の開発においては、電解質シートは薄膜が望ましいが、市工研の手法では、</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100μm</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限界であった</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産技研が得意とする物理的な</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リソグラフィを用いた手法で</a:t>
            </a:r>
            <a:r>
              <a:rPr lang="en-US" altLang="ja-JP" sz="12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5μm</a:t>
            </a:r>
            <a:r>
              <a:rPr lang="ja-JP" altLang="en-US" sz="12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の薄膜電解質シートを作製できた</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。一方、</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技研ではできない電極シートの開発は、市工研が得意としており、</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両研究所の強みを合わせることで、</a:t>
            </a:r>
            <a:r>
              <a:rPr lang="ja-JP" altLang="en-US" sz="12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高エネルギー密度の全固体電池シートの作成につなげることが可能となった</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・市工</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研から産技研に、高容量リチウム電池の具体的な作製法の技術移転、産技研から市工研には、電池材料の性能劣化原因探索のため</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高度</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解析</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の技術移転</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を行った</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ことで、</a:t>
            </a:r>
            <a:r>
              <a:rPr lang="ja-JP" altLang="en-US" sz="12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お互いの技術レベルが</a:t>
            </a:r>
            <a:r>
              <a:rPr lang="ja-JP" altLang="en-US" sz="12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高ま</a:t>
            </a:r>
            <a:r>
              <a:rPr lang="ja-JP" altLang="en-US" sz="12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り</a:t>
            </a:r>
            <a:r>
              <a:rPr lang="ja-JP" altLang="en-US" sz="12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研究の幅が大きく</a:t>
            </a:r>
            <a:r>
              <a:rPr lang="ja-JP" altLang="en-US" sz="12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広がった</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市工研のノウハウ</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である</a:t>
            </a:r>
            <a:r>
              <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電極合剤スラリーの作成条件と、そのスラリーを塗工して作製した電極シートの性能の相関関係を、これまでの産技研の</a:t>
            </a: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テ</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ラヘルツ波</a:t>
            </a:r>
            <a:r>
              <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分光</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機</a:t>
            </a: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の測定</a:t>
            </a:r>
            <a:r>
              <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解析技術を用いることにより解明</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a:t>
            </a:r>
            <a:r>
              <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高性能電極シートを安定して作製できる</a:t>
            </a:r>
            <a:r>
              <a:rPr lang="ja-JP" altLang="en-US" sz="12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技術に発展</a:t>
            </a:r>
            <a:r>
              <a:rPr lang="ja-JP" altLang="en-US" sz="12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させ得る可能性は広がった</a:t>
            </a: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・爆発</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や発火などの事故防止のため、ヒヤリハットの実例や報告例を共有でき、</a:t>
            </a:r>
            <a:r>
              <a:rPr lang="ja-JP" altLang="en-US" sz="12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安全対策の意識を高めることが出来た</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・アイデアレベル</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の意見交換</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からのニーズの意見交換により、</a:t>
            </a:r>
            <a:r>
              <a:rPr lang="ja-JP" altLang="en-US" sz="12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研究の方向性を考える参考となった</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9" name="正方形/長方形 8"/>
          <p:cNvSpPr/>
          <p:nvPr/>
        </p:nvSpPr>
        <p:spPr>
          <a:xfrm>
            <a:off x="220721" y="764708"/>
            <a:ext cx="9718528" cy="411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１）交流実績　</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回</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（内訳）人材交流　</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回</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機器相互</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利用３回</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graphicFrame>
        <p:nvGraphicFramePr>
          <p:cNvPr id="15" name="表 14"/>
          <p:cNvGraphicFramePr>
            <a:graphicFrameLocks noGrp="1"/>
          </p:cNvGraphicFramePr>
          <p:nvPr>
            <p:extLst>
              <p:ext uri="{D42A27DB-BD31-4B8C-83A1-F6EECF244321}">
                <p14:modId xmlns:p14="http://schemas.microsoft.com/office/powerpoint/2010/main" val="2791580907"/>
              </p:ext>
            </p:extLst>
          </p:nvPr>
        </p:nvGraphicFramePr>
        <p:xfrm>
          <a:off x="481691" y="1262379"/>
          <a:ext cx="8511135" cy="2582088"/>
        </p:xfrm>
        <a:graphic>
          <a:graphicData uri="http://schemas.openxmlformats.org/drawingml/2006/table">
            <a:tbl>
              <a:tblPr firstRow="1" bandRow="1">
                <a:tableStyleId>{5C22544A-7EE6-4342-B048-85BDC9FD1C3A}</a:tableStyleId>
              </a:tblPr>
              <a:tblGrid>
                <a:gridCol w="339669"/>
                <a:gridCol w="1924791"/>
                <a:gridCol w="1846888"/>
                <a:gridCol w="4399787"/>
              </a:tblGrid>
              <a:tr h="185057">
                <a:tc>
                  <a:txBody>
                    <a:bodyPr/>
                    <a:lstStyle/>
                    <a:p>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algn="ct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日付</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algn="ct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場所</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800" b="0" dirty="0" smtClean="0">
                          <a:latin typeface="Meiryo UI" panose="020B0604030504040204" pitchFamily="50" charset="-128"/>
                          <a:ea typeface="Meiryo UI" panose="020B0604030504040204" pitchFamily="50" charset="-128"/>
                          <a:cs typeface="Meiryo UI" panose="020B0604030504040204" pitchFamily="50" charset="-128"/>
                        </a:rPr>
                        <a:t>内容</a:t>
                      </a:r>
                    </a:p>
                  </a:txBody>
                  <a:tcPr marL="70757" marR="70757" marT="32657" marB="32657"/>
                </a:tc>
              </a:tr>
              <a:tr h="217714">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①</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Ｈ２６．３．１１</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0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市工研</a:t>
                      </a:r>
                      <a:endParaRPr lang="en-US" altLang="ja-JP" sz="10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r>
                        <a:rPr kumimoji="1" lang="ja-JP" altLang="en-US"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工業研究所の電池センターでの研修（人材交流）</a:t>
                      </a:r>
                      <a:endParaRPr kumimoji="1" lang="en-US" altLang="ja-JP"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r>
              <a:tr h="217714">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②</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Ｈ２６．３．２６</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0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産技研</a:t>
                      </a:r>
                      <a:endParaRPr lang="en-US" altLang="ja-JP" sz="10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r>
                        <a:rPr lang="ja-JP" altLang="en-US" sz="10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産業技術総合研究所の電池センターでの研修</a:t>
                      </a:r>
                      <a:r>
                        <a:rPr kumimoji="1" lang="ja-JP" altLang="en-US"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（人材交流）</a:t>
                      </a:r>
                      <a:endParaRPr kumimoji="1" lang="en-US" altLang="ja-JP"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r>
              <a:tr h="217714">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③</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Ｈ２７．６．１５</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0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（国研）産業技術総合研究所</a:t>
                      </a:r>
                      <a:endParaRPr lang="en-US" altLang="ja-JP" sz="10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r>
                        <a:rPr kumimoji="1" lang="ja-JP" altLang="en-US"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調査・研究情報共有・意見交換（人材交流）</a:t>
                      </a:r>
                      <a:endParaRPr kumimoji="1" lang="en-US" altLang="ja-JP"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r>
              <a:tr h="217714">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④</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Ｈ２７．８．１１</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0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市工研</a:t>
                      </a:r>
                      <a:endParaRPr lang="en-US" altLang="ja-JP" sz="10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研究情報共有・意見交換（人材交流）</a:t>
                      </a:r>
                      <a:endParaRPr kumimoji="1" lang="en-US" altLang="ja-JP"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r>
              <a:tr h="217714">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⑤</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Ｈ２７．１０．２８</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0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（国研）産業技術総合研究所</a:t>
                      </a:r>
                      <a:endParaRPr lang="en-US" altLang="ja-JP" sz="10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研究情報共有・意見交換（人材交流）</a:t>
                      </a:r>
                      <a:endParaRPr kumimoji="1" lang="en-US" altLang="ja-JP"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r>
              <a:tr h="217714">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⑥</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Ｈ２７．１１．１７</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0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市工研</a:t>
                      </a:r>
                      <a:endParaRPr lang="en-US" altLang="ja-JP" sz="10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r>
                        <a:rPr kumimoji="1" lang="ja-JP" altLang="en-US"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工業研究所の電池センターでの電池の試作研究（機器相互利用）</a:t>
                      </a:r>
                      <a:endParaRPr kumimoji="1" lang="en-US" altLang="ja-JP"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r>
              <a:tr h="217714">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⑦</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Ｈ２７．１１．１８</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0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市工研</a:t>
                      </a:r>
                      <a:endParaRPr lang="en-US" altLang="ja-JP" sz="10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r>
                        <a:rPr kumimoji="1" lang="ja-JP" altLang="en-US"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工業研究所の電池センターでの電池の試作研究（機器相互利用）</a:t>
                      </a:r>
                      <a:endParaRPr kumimoji="1" lang="en-US" altLang="ja-JP"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r>
              <a:tr h="217714">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⑧</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Ｈ２７．１２．２２</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0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市工研</a:t>
                      </a:r>
                      <a:endParaRPr lang="en-US" altLang="ja-JP" sz="10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研究情報共有・意見交換（人材交流）</a:t>
                      </a:r>
                      <a:endParaRPr kumimoji="1" lang="en-US" altLang="ja-JP"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r>
              <a:tr h="217714">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⑨</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Ｈ２８．６．９</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0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産技研</a:t>
                      </a:r>
                      <a:endParaRPr lang="en-US" altLang="ja-JP" sz="10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テラヘルツ分光機などの研修（人材交流）</a:t>
                      </a:r>
                      <a:endParaRPr kumimoji="1" lang="en-US" altLang="ja-JP"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r>
              <a:tr h="217714">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⑩</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Ｈ２８．６．２２</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0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産技研</a:t>
                      </a:r>
                      <a:endParaRPr lang="en-US" altLang="ja-JP" sz="10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透過顕微鏡による分析研究（機器相互利用）</a:t>
                      </a:r>
                      <a:endParaRPr kumimoji="1" lang="en-US" altLang="ja-JP"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r>
              <a:tr h="217714">
                <a:tc>
                  <a:txBody>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⑪</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Ｈ２８．７．１４</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0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産技研</a:t>
                      </a:r>
                      <a:endParaRPr lang="en-US" altLang="ja-JP" sz="10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研究情報共有・意見交換（人材交流）</a:t>
                      </a:r>
                      <a:endParaRPr kumimoji="1" lang="en-US" altLang="ja-JP"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r>
            </a:tbl>
          </a:graphicData>
        </a:graphic>
      </p:graphicFrame>
      <p:sp>
        <p:nvSpPr>
          <p:cNvPr id="5" name="右矢印 4"/>
          <p:cNvSpPr/>
          <p:nvPr/>
        </p:nvSpPr>
        <p:spPr>
          <a:xfrm>
            <a:off x="344493" y="6237766"/>
            <a:ext cx="480392" cy="259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テキスト ボックス 6"/>
          <p:cNvSpPr txBox="1"/>
          <p:nvPr/>
        </p:nvSpPr>
        <p:spPr>
          <a:xfrm>
            <a:off x="512414" y="3902860"/>
            <a:ext cx="8772111" cy="246221"/>
          </a:xfrm>
          <a:prstGeom prst="rect">
            <a:avLst/>
          </a:prstGeom>
          <a:noFill/>
        </p:spPr>
        <p:txBody>
          <a:bodyPr wrap="square" rtlCol="0">
            <a:spAutoFit/>
          </a:bodyPr>
          <a:lstStyle/>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も人材交流・機器相互利用を実施予定</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992560" y="6213066"/>
            <a:ext cx="8136904" cy="523220"/>
          </a:xfrm>
          <a:prstGeom prst="rect">
            <a:avLst/>
          </a:prstGeom>
          <a:noFill/>
        </p:spPr>
        <p:txBody>
          <a:bodyPr wrap="square" rtlCol="0">
            <a:spAutoFit/>
          </a:bodyPr>
          <a:lstStyle/>
          <a:p>
            <a:r>
              <a:rPr lang="ja-JP" altLang="en-US" sz="1400" b="1" dirty="0">
                <a:solidFill>
                  <a:prstClr val="black"/>
                </a:solidFill>
                <a:latin typeface="Meiryo UI" panose="020B0604030504040204" pitchFamily="50" charset="-128"/>
                <a:ea typeface="Meiryo UI" panose="020B0604030504040204" pitchFamily="50" charset="-128"/>
              </a:rPr>
              <a:t>両研究所の強みを融合することで、</a:t>
            </a:r>
            <a:r>
              <a:rPr lang="ja-JP" altLang="en-US" sz="1400" b="1" u="sng"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技術レベルが高まる</a:t>
            </a:r>
            <a:r>
              <a:rPr lang="ja-JP" altLang="en-US" sz="1400" b="1" u="sng" dirty="0">
                <a:solidFill>
                  <a:prstClr val="black"/>
                </a:solidFill>
                <a:latin typeface="Meiryo UI" panose="020B0604030504040204" pitchFamily="50" charset="-128"/>
                <a:ea typeface="Meiryo UI" panose="020B0604030504040204" pitchFamily="50" charset="-128"/>
              </a:rPr>
              <a:t>とともに、</a:t>
            </a:r>
            <a:r>
              <a:rPr lang="ja-JP" altLang="en-US" sz="1400" b="1" u="sng"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新しい知見につながり</a:t>
            </a:r>
            <a:r>
              <a:rPr lang="ja-JP" altLang="en-US" sz="1400" b="1" u="sng"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rPr>
              <a:t>研究</a:t>
            </a:r>
            <a:r>
              <a:rPr lang="ja-JP" altLang="en-US" sz="1400" b="1" dirty="0">
                <a:solidFill>
                  <a:prstClr val="black"/>
                </a:solidFill>
                <a:latin typeface="Meiryo UI" panose="020B0604030504040204" pitchFamily="50" charset="-128"/>
                <a:ea typeface="Meiryo UI" panose="020B0604030504040204" pitchFamily="50" charset="-128"/>
              </a:rPr>
              <a:t>の幅が広がる。</a:t>
            </a:r>
          </a:p>
          <a:p>
            <a:endParaRPr lang="ja-JP" altLang="en-US" sz="1400" b="1" u="sng" dirty="0">
              <a:solidFill>
                <a:prstClr val="black"/>
              </a:solidFill>
              <a:latin typeface="Meiryo UI" panose="020B0604030504040204" pitchFamily="50" charset="-128"/>
              <a:ea typeface="Meiryo UI" panose="020B0604030504040204" pitchFamily="50" charset="-128"/>
            </a:endParaRPr>
          </a:p>
        </p:txBody>
      </p:sp>
      <p:sp>
        <p:nvSpPr>
          <p:cNvPr id="10"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47</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910059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20721" y="764708"/>
            <a:ext cx="9718528" cy="411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3842237285"/>
              </p:ext>
            </p:extLst>
          </p:nvPr>
        </p:nvGraphicFramePr>
        <p:xfrm>
          <a:off x="1315098" y="822976"/>
          <a:ext cx="8315339" cy="4865110"/>
        </p:xfrm>
        <a:graphic>
          <a:graphicData uri="http://schemas.openxmlformats.org/drawingml/2006/table">
            <a:tbl>
              <a:tblPr firstRow="1" bandRow="1">
                <a:tableStyleId>{5C22544A-7EE6-4342-B048-85BDC9FD1C3A}</a:tableStyleId>
              </a:tblPr>
              <a:tblGrid>
                <a:gridCol w="1080119"/>
                <a:gridCol w="169031"/>
                <a:gridCol w="3145454"/>
                <a:gridCol w="360040"/>
                <a:gridCol w="3560695"/>
              </a:tblGrid>
              <a:tr h="460588">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課題</a:t>
                      </a:r>
                      <a:r>
                        <a:rPr kumimoji="1" lang="ja-JP" altLang="en-US"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項目</a:t>
                      </a:r>
                      <a:endParaRPr kumimoji="1"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solidFill>
                      <a:schemeClr val="bg1"/>
                    </a:solidFill>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統合前（連携）</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tc>
                <a:tc>
                  <a:txBody>
                    <a:bodyPr/>
                    <a:lstStyle/>
                    <a:p>
                      <a:pPr algn="ct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solidFill>
                      <a:schemeClr val="bg1"/>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統合後（組織一体化）</a:t>
                      </a:r>
                    </a:p>
                  </a:txBody>
                  <a:tcPr marL="70757" marR="70757" marT="32657" marB="32657" anchor="ctr"/>
                </a:tc>
              </a:tr>
              <a:tr h="686795">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日常的な連携</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・日々出張での対応</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・出張に係る煩雑な手続きが必要</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solidFill>
                      <a:schemeClr val="bg1"/>
                    </a:solidFill>
                  </a:tcPr>
                </a:tc>
                <a:tc>
                  <a:txBody>
                    <a:bodyPr/>
                    <a:lstStyle/>
                    <a:p>
                      <a:r>
                        <a:rPr kumimoji="1"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・組織再編により組織の一体化が可能</a:t>
                      </a:r>
                      <a:endParaRPr kumimoji="1"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・出張に係る各種の手続きが不要</a:t>
                      </a:r>
                      <a:endParaRPr kumimoji="1"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r>
              <a:tr h="810569">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機器利用</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・スケジュール調整に手間がかかる（１、２か月先となるケースも）</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1280160" rtl="0" eaLnBrk="1" fontAlgn="auto" latinLnBrk="0" hangingPunct="1">
                        <a:lnSpc>
                          <a:spcPct val="100000"/>
                        </a:lnSpc>
                        <a:spcBef>
                          <a:spcPts val="0"/>
                        </a:spcBef>
                        <a:spcAft>
                          <a:spcPts val="0"/>
                        </a:spcAft>
                        <a:buClrTx/>
                        <a:buSzTx/>
                        <a:buFontTx/>
                        <a:buNone/>
                        <a:tabLst/>
                        <a:defRPr/>
                      </a:pP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solidFill>
                      <a:schemeClr val="bg1"/>
                    </a:solidFill>
                  </a:tcPr>
                </a:tc>
                <a:tc>
                  <a:txBody>
                    <a:bodyPr/>
                    <a:lstStyle/>
                    <a:p>
                      <a:r>
                        <a:rPr lang="ja-JP" altLang="en-US" sz="16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・機器の空いている隙間時間を有効活用するなど、機器利用が容易になる</a:t>
                      </a:r>
                      <a:endParaRPr kumimoji="1" lang="en-US" altLang="ja-JP"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r>
              <a:tr h="636655">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研究費の負担</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solidFill>
                      <a:schemeClr val="bg1"/>
                    </a:solidFill>
                  </a:tcP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・共通経費の負担の調整が必要</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1280160" rtl="0" eaLnBrk="1" fontAlgn="auto" latinLnBrk="0" hangingPunct="1">
                        <a:lnSpc>
                          <a:spcPct val="100000"/>
                        </a:lnSpc>
                        <a:spcBef>
                          <a:spcPts val="0"/>
                        </a:spcBef>
                        <a:spcAft>
                          <a:spcPts val="0"/>
                        </a:spcAft>
                        <a:buClrTx/>
                        <a:buSzTx/>
                        <a:buFontTx/>
                        <a:buNone/>
                        <a:tabLst/>
                        <a:defRPr/>
                      </a:pP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・財布が１つになり、研究費の負担割合の問題はなくなる</a:t>
                      </a:r>
                      <a:endParaRPr kumimoji="1"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r>
              <a:tr h="550802">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特許の取扱</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・特許出願の事務手続きのたびに</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互いの確認が必要</a:t>
                      </a: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1280160" rtl="0" eaLnBrk="1" fontAlgn="auto" latinLnBrk="0" hangingPunct="1">
                        <a:lnSpc>
                          <a:spcPct val="100000"/>
                        </a:lnSpc>
                        <a:spcBef>
                          <a:spcPts val="0"/>
                        </a:spcBef>
                        <a:spcAft>
                          <a:spcPts val="0"/>
                        </a:spcAft>
                        <a:buClrTx/>
                        <a:buSzTx/>
                        <a:buFontTx/>
                        <a:buNone/>
                        <a:tabLst/>
                        <a:defRPr/>
                      </a:pP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solidFill>
                      <a:schemeClr val="bg1"/>
                    </a:solidFill>
                  </a:tcP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・各種の手続きや経費負担が一本化できる</a:t>
                      </a:r>
                      <a:endParaRPr kumimoji="1"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r>
              <a:tr h="611521">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研究成果発表</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solidFill>
                      <a:schemeClr val="bg1"/>
                    </a:solidFill>
                  </a:tcP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・研究成果発表のたびに互いの確認が必要</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p>
                  </a:txBody>
                  <a:tcPr marL="70757" marR="70757" marT="32657" marB="32657" anchor="ctr">
                    <a:solidFill>
                      <a:schemeClr val="bg1"/>
                    </a:solidFill>
                  </a:tcPr>
                </a:tc>
                <a:tc>
                  <a:txBody>
                    <a:bodyPr/>
                    <a:lstStyle/>
                    <a:p>
                      <a:r>
                        <a:rPr kumimoji="1"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・余計な手間をかけずに自由に研究成果を発表が可能</a:t>
                      </a:r>
                      <a:endParaRPr kumimoji="1"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r>
              <a:tr h="376629">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技術移転</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solidFill>
                      <a:schemeClr val="bg1"/>
                    </a:solidFill>
                  </a:tcP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・企業にとっては、両研究所との契約手続き（２本の契約）が必要</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1280160" rtl="0" eaLnBrk="1" fontAlgn="auto" latinLnBrk="0" hangingPunct="1">
                        <a:lnSpc>
                          <a:spcPct val="100000"/>
                        </a:lnSpc>
                        <a:spcBef>
                          <a:spcPts val="0"/>
                        </a:spcBef>
                        <a:spcAft>
                          <a:spcPts val="0"/>
                        </a:spcAft>
                        <a:buClrTx/>
                        <a:buSzTx/>
                        <a:buFontTx/>
                        <a:buNone/>
                        <a:tabLst/>
                        <a:defRPr/>
                      </a:pP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solidFill>
                      <a:schemeClr val="bg1"/>
                    </a:solidFill>
                  </a:tcP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・契約の一本化により、企業の手間が半減</a:t>
                      </a:r>
                      <a:endParaRPr kumimoji="1"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r>
              <a:tr h="490084">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新たな外部</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資金の獲得</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・成果を活用して、次の外部資金の獲得をする際に、互いの確認が必要</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1280160" rtl="0" eaLnBrk="1" fontAlgn="auto" latinLnBrk="0" hangingPunct="1">
                        <a:lnSpc>
                          <a:spcPct val="100000"/>
                        </a:lnSpc>
                        <a:spcBef>
                          <a:spcPts val="0"/>
                        </a:spcBef>
                        <a:spcAft>
                          <a:spcPts val="0"/>
                        </a:spcAft>
                        <a:buClrTx/>
                        <a:buSzTx/>
                        <a:buFontTx/>
                        <a:buNone/>
                        <a:tabLst/>
                        <a:defRPr/>
                      </a:pP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・自由に外部資金の獲得に動くことが可能</a:t>
                      </a:r>
                      <a:endParaRPr kumimoji="1"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r>
            </a:tbl>
          </a:graphicData>
        </a:graphic>
      </p:graphicFrame>
      <p:sp>
        <p:nvSpPr>
          <p:cNvPr id="16" name="右矢印 15"/>
          <p:cNvSpPr/>
          <p:nvPr/>
        </p:nvSpPr>
        <p:spPr>
          <a:xfrm>
            <a:off x="1152755" y="6220517"/>
            <a:ext cx="480392" cy="259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テキスト ボックス 16"/>
          <p:cNvSpPr txBox="1"/>
          <p:nvPr/>
        </p:nvSpPr>
        <p:spPr>
          <a:xfrm>
            <a:off x="1718154" y="6026972"/>
            <a:ext cx="7335667" cy="646331"/>
          </a:xfrm>
          <a:prstGeom prst="rect">
            <a:avLst/>
          </a:prstGeom>
          <a:noFill/>
        </p:spPr>
        <p:txBody>
          <a:bodyPr wrap="square" rtlCol="0">
            <a:spAutoFit/>
          </a:bodyPr>
          <a:lstStyle/>
          <a:p>
            <a:r>
              <a:rPr lang="ja-JP" altLang="en-US" b="1" dirty="0">
                <a:solidFill>
                  <a:prstClr val="black"/>
                </a:solidFill>
                <a:latin typeface="Meiryo UI" panose="020B0604030504040204" pitchFamily="50" charset="-128"/>
                <a:ea typeface="Meiryo UI" panose="020B0604030504040204" pitchFamily="50" charset="-128"/>
              </a:rPr>
              <a:t>現状の連携による研究では</a:t>
            </a:r>
            <a:r>
              <a:rPr lang="ja-JP" altLang="en-US" b="1" dirty="0" smtClean="0">
                <a:solidFill>
                  <a:prstClr val="black"/>
                </a:solidFill>
                <a:latin typeface="Meiryo UI" panose="020B0604030504040204" pitchFamily="50" charset="-128"/>
                <a:ea typeface="Meiryo UI" panose="020B0604030504040204" pitchFamily="50" charset="-128"/>
              </a:rPr>
              <a:t>、様々な場面で手間と時間がかかる（非効率）</a:t>
            </a:r>
            <a:endParaRPr lang="en-US" altLang="ja-JP" b="1" dirty="0">
              <a:solidFill>
                <a:prstClr val="black"/>
              </a:solidFill>
              <a:latin typeface="Meiryo UI" panose="020B0604030504040204" pitchFamily="50" charset="-128"/>
              <a:ea typeface="Meiryo UI" panose="020B0604030504040204" pitchFamily="50" charset="-128"/>
            </a:endParaRPr>
          </a:p>
          <a:p>
            <a:r>
              <a:rPr lang="ja-JP" altLang="en-US" b="1" u="sng" dirty="0" smtClean="0">
                <a:solidFill>
                  <a:prstClr val="black"/>
                </a:solidFill>
                <a:latin typeface="Meiryo UI" panose="020B0604030504040204" pitchFamily="50" charset="-128"/>
                <a:ea typeface="Meiryo UI" panose="020B0604030504040204" pitchFamily="50" charset="-128"/>
              </a:rPr>
              <a:t>研究スピードが低下する</a:t>
            </a:r>
            <a:endParaRPr lang="ja-JP" altLang="en-US" b="1" dirty="0">
              <a:solidFill>
                <a:prstClr val="black"/>
              </a:solidFill>
              <a:latin typeface="Meiryo UI" panose="020B0604030504040204" pitchFamily="50" charset="-128"/>
              <a:ea typeface="Meiryo UI" panose="020B0604030504040204" pitchFamily="50" charset="-128"/>
            </a:endParaRPr>
          </a:p>
        </p:txBody>
      </p:sp>
      <p:sp>
        <p:nvSpPr>
          <p:cNvPr id="4" name="角丸四角形 3"/>
          <p:cNvSpPr/>
          <p:nvPr/>
        </p:nvSpPr>
        <p:spPr>
          <a:xfrm>
            <a:off x="128465" y="1412777"/>
            <a:ext cx="964808" cy="1944216"/>
          </a:xfrm>
          <a:prstGeom prst="roundRect">
            <a:avLst/>
          </a:prstGeom>
          <a:solidFill>
            <a:srgbClr val="6B95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研究</a:t>
            </a:r>
            <a:endParaRPr lang="en-US" altLang="ja-JP"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155882" y="3824762"/>
            <a:ext cx="964808" cy="648072"/>
          </a:xfrm>
          <a:prstGeom prst="roundRect">
            <a:avLst/>
          </a:prstGeom>
          <a:solidFill>
            <a:srgbClr val="6B95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特許</a:t>
            </a:r>
            <a:endParaRPr lang="en-US" altLang="ja-JP"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申請</a:t>
            </a:r>
            <a:endParaRPr lang="en-US" altLang="ja-JP"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下矢印 4"/>
          <p:cNvSpPr/>
          <p:nvPr/>
        </p:nvSpPr>
        <p:spPr>
          <a:xfrm>
            <a:off x="430851" y="3429000"/>
            <a:ext cx="360040" cy="288032"/>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下矢印 10"/>
          <p:cNvSpPr/>
          <p:nvPr/>
        </p:nvSpPr>
        <p:spPr>
          <a:xfrm>
            <a:off x="430851" y="4540993"/>
            <a:ext cx="360040" cy="288032"/>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角丸四角形 11"/>
          <p:cNvSpPr/>
          <p:nvPr/>
        </p:nvSpPr>
        <p:spPr>
          <a:xfrm>
            <a:off x="128465" y="4866165"/>
            <a:ext cx="964808" cy="828460"/>
          </a:xfrm>
          <a:prstGeom prst="roundRect">
            <a:avLst/>
          </a:prstGeom>
          <a:solidFill>
            <a:srgbClr val="6B95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成果</a:t>
            </a:r>
            <a:endParaRPr lang="en-US" altLang="ja-JP"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活用</a:t>
            </a:r>
            <a:endParaRPr lang="en-US" altLang="ja-JP"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158620" y="764712"/>
            <a:ext cx="964808" cy="491103"/>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研究</a:t>
            </a:r>
            <a:endParaRPr lang="en-US" altLang="ja-JP"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ステージ</a:t>
            </a:r>
            <a:endParaRPr lang="en-US" altLang="ja-JP"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Rectangle 4"/>
          <p:cNvSpPr>
            <a:spLocks noChangeArrowheads="1"/>
          </p:cNvSpPr>
          <p:nvPr/>
        </p:nvSpPr>
        <p:spPr bwMode="auto">
          <a:xfrm>
            <a:off x="3" y="188640"/>
            <a:ext cx="9900001" cy="360000"/>
          </a:xfrm>
          <a:prstGeom prst="rect">
            <a:avLst/>
          </a:prstGeom>
          <a:solidFill>
            <a:schemeClr val="tx2">
              <a:lumMod val="50000"/>
            </a:schemeClr>
          </a:solidFill>
          <a:ln>
            <a:noFill/>
          </a:ln>
          <a:extLst/>
        </p:spPr>
        <p:txBody>
          <a:bodyPr lIns="68415" tIns="0" rIns="68415" bIns="0" anchor="ctr"/>
          <a:lstStyle/>
          <a:p>
            <a:pPr algn="ctr"/>
            <a:r>
              <a:rPr lang="ja-JP" altLang="en-US" sz="1600" b="1" dirty="0" smtClean="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［検証］　産</a:t>
            </a:r>
            <a:r>
              <a:rPr lang="ja-JP" altLang="en-US" sz="16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技研と市工研</a:t>
            </a:r>
            <a:r>
              <a:rPr lang="ja-JP" altLang="en-US" sz="1600" b="1" dirty="0" smtClean="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の共同研究「シート型全固体電池の開発」（連携での限界）</a:t>
            </a:r>
            <a:endParaRPr lang="ja-JP" altLang="en-US" sz="16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48</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783688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5400" y="103932"/>
            <a:ext cx="9884144" cy="360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成長分野における戦略的研究：ライフ／メディカル</a:t>
            </a:r>
            <a:endPar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8195111" y="33991"/>
            <a:ext cx="1484312" cy="489545"/>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成長分野</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15552" y="744959"/>
            <a:ext cx="2024913" cy="307777"/>
          </a:xfrm>
          <a:prstGeom prst="rect">
            <a:avLst/>
          </a:prstGeom>
          <a:noFill/>
        </p:spPr>
        <p:txBody>
          <a:bodyPr wrap="none" rtlCol="0">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両研究所の研究実績</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p:cNvGrpSpPr/>
          <p:nvPr/>
        </p:nvGrpSpPr>
        <p:grpSpPr>
          <a:xfrm>
            <a:off x="56456" y="1336412"/>
            <a:ext cx="9810872" cy="2956684"/>
            <a:chOff x="56456" y="1120388"/>
            <a:chExt cx="9810872" cy="2956684"/>
          </a:xfrm>
        </p:grpSpPr>
        <p:sp>
          <p:nvSpPr>
            <p:cNvPr id="8" name="Shape 132"/>
            <p:cNvSpPr txBox="1"/>
            <p:nvPr/>
          </p:nvSpPr>
          <p:spPr>
            <a:xfrm>
              <a:off x="5601072" y="1678024"/>
              <a:ext cx="4266256" cy="1967000"/>
            </a:xfrm>
            <a:prstGeom prst="rect">
              <a:avLst/>
            </a:prstGeom>
            <a:noFill/>
            <a:ln w="25400">
              <a:solidFill>
                <a:srgbClr val="003399"/>
              </a:solidFill>
            </a:ln>
          </p:spPr>
          <p:txBody>
            <a:bodyPr lIns="72000" tIns="72000" rIns="72000" bIns="72000" anchor="t" anchorCtr="0">
              <a:noAutofit/>
            </a:bodyPr>
            <a:lstStyle/>
            <a:p>
              <a:pPr>
                <a:buClr>
                  <a:srgbClr val="000000"/>
                </a:buClr>
                <a:buSzPct val="25000"/>
                <a:buFont typeface="Arial"/>
                <a:buNone/>
              </a:pPr>
              <a:r>
                <a:rPr lang="ja-JP" altLang="en-US" sz="1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健康食品・ヨーグルト・ドリンク類への配合</a:t>
              </a:r>
              <a:endParaRPr 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buClr>
                  <a:srgbClr val="000000"/>
                </a:buClr>
                <a:buSzPct val="25000"/>
                <a:buFont typeface="Arial"/>
                <a:buNone/>
              </a:pPr>
              <a:r>
                <a:rPr 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　</a:t>
              </a:r>
              <a:endParaRPr lang="ja-JP" altLang="en-US" sz="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buClr>
                  <a:srgbClr val="000000"/>
                </a:buClr>
                <a:buSzPct val="25000"/>
                <a:buFont typeface="Arial"/>
                <a:buNone/>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［製品化事例］</a:t>
              </a:r>
            </a:p>
            <a:p>
              <a:pPr>
                <a:buClr>
                  <a:srgbClr val="000000"/>
                </a:buClr>
                <a:buSzPct val="25000"/>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・乳飲料 </a:t>
              </a:r>
              <a:r>
                <a:rPr lang="en-US" altLang="ja-JP" sz="12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Y社</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食品</a:t>
              </a:r>
              <a:r>
                <a:rPr lang="en-US" altLang="ja-JP" sz="12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製造業</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 </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3</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件</a:t>
              </a:r>
            </a:p>
            <a:p>
              <a:pPr>
                <a:buClr>
                  <a:srgbClr val="000000"/>
                </a:buClr>
                <a:buSzPct val="25000"/>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・健康食品</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 </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F</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社</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食品</a:t>
              </a:r>
              <a:r>
                <a:rPr lang="en-US" altLang="ja-JP" sz="12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製造業</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 2</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件、</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buClr>
                  <a:srgbClr val="000000"/>
                </a:buClr>
                <a:buSzPct val="25000"/>
              </a:pP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 </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　　　　　　</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A</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社</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食品</a:t>
              </a:r>
              <a:r>
                <a:rPr lang="en-US" altLang="ja-JP" sz="12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製造業</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 1</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件</a:t>
              </a:r>
              <a:endPar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buClr>
                  <a:srgbClr val="000000"/>
                </a:buClr>
                <a:buSzPct val="25000"/>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・栄養</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補助食品 </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K</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社</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製薬業</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 1</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件、</a:t>
              </a:r>
            </a:p>
            <a:p>
              <a:pPr>
                <a:buClr>
                  <a:srgbClr val="000000"/>
                </a:buClr>
                <a:buSzPct val="25000"/>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　　　　　　</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M</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社</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食品</a:t>
              </a:r>
              <a:r>
                <a:rPr lang="en-US" altLang="ja-JP" sz="12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製造業</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 </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1</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件、 </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S</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社</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食品</a:t>
              </a:r>
              <a:r>
                <a:rPr lang="en-US" altLang="ja-JP" sz="12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製造業</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 1</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件</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　</a:t>
              </a:r>
            </a:p>
            <a:p>
              <a:pPr>
                <a:buClr>
                  <a:srgbClr val="000000"/>
                </a:buClr>
                <a:buSzPct val="25000"/>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健康</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飲料 </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T</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社</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製薬業</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 1</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件、</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A</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社</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食品</a:t>
              </a:r>
              <a:r>
                <a:rPr lang="en-US" altLang="ja-JP" sz="12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製造業</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 1</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件</a:t>
              </a:r>
              <a:endPar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buClr>
                  <a:srgbClr val="000000"/>
                </a:buClr>
                <a:buSzPct val="25000"/>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・美容飲料</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 </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社</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製薬業</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 1</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件</a:t>
              </a:r>
            </a:p>
            <a:p>
              <a:pPr>
                <a:buClr>
                  <a:srgbClr val="000000"/>
                </a:buClr>
                <a:buSzPct val="25000"/>
              </a:pPr>
              <a:endParaRPr lang="ja-JP" altLang="en-US" sz="1200" dirty="0">
                <a:solidFill>
                  <a:prstClr val="black"/>
                </a:solidFill>
              </a:endParaRPr>
            </a:p>
            <a:p>
              <a:pPr>
                <a:buClr>
                  <a:srgbClr val="000000"/>
                </a:buClr>
                <a:buSzPct val="25000"/>
                <a:buFont typeface="Arial"/>
                <a:buNone/>
              </a:pPr>
              <a:endPar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buClr>
                  <a:srgbClr val="000000"/>
                </a:buClr>
                <a:buSzPct val="25000"/>
                <a:buFont typeface="Arial"/>
                <a:buNone/>
              </a:pPr>
              <a:endPar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buClr>
                  <a:srgbClr val="000000"/>
                </a:buClr>
                <a:buSzPct val="25000"/>
                <a:buFont typeface="Arial"/>
                <a:buNone/>
              </a:pPr>
              <a:endPar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buClr>
                  <a:srgbClr val="000000"/>
                </a:buClr>
                <a:buSzPct val="25000"/>
                <a:buFont typeface="Arial"/>
                <a:buNone/>
              </a:pPr>
              <a:endPar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buClr>
                  <a:srgbClr val="000000"/>
                </a:buClr>
                <a:buSzPct val="25000"/>
                <a:buFont typeface="Arial"/>
                <a:buNone/>
              </a:pPr>
              <a:endPar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buClr>
                  <a:srgbClr val="000000"/>
                </a:buClr>
                <a:buSzPct val="25000"/>
                <a:buFont typeface="Arial"/>
                <a:buNone/>
              </a:pPr>
              <a:endParaRPr 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sp>
          <p:nvSpPr>
            <p:cNvPr id="11" name="正方形/長方形 10"/>
            <p:cNvSpPr/>
            <p:nvPr/>
          </p:nvSpPr>
          <p:spPr>
            <a:xfrm>
              <a:off x="128465" y="1400823"/>
              <a:ext cx="4386385" cy="2676249"/>
            </a:xfrm>
            <a:prstGeom prst="rect">
              <a:avLst/>
            </a:prstGeom>
            <a:solidFill>
              <a:schemeClr val="accent1">
                <a:lumMod val="20000"/>
                <a:lumOff val="80000"/>
              </a:schemeClr>
            </a:solidFill>
          </p:spPr>
          <p:txBody>
            <a:bodyPr wrap="square" lIns="36000" tIns="36000" rIns="36000" bIns="36000">
              <a:noAutofit/>
            </a:bodyPr>
            <a:lstStyle/>
            <a:p>
              <a:pPr>
                <a:buClr>
                  <a:srgbClr val="000000"/>
                </a:buClr>
                <a:buSzPct val="25000"/>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◎カルシウムの吸収促進</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アンチエイジング</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素材「ラクトビオン酸」の開発</a:t>
              </a:r>
            </a:p>
            <a:p>
              <a:pPr>
                <a:buClr>
                  <a:srgbClr val="000000"/>
                </a:buClr>
                <a:buSzPct val="25000"/>
              </a:pP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buClr>
                  <a:srgbClr val="000000"/>
                </a:buClr>
                <a:buSzPct val="25000"/>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［競争的資金事業］</a:t>
              </a:r>
            </a:p>
            <a:p>
              <a:pPr>
                <a:buClr>
                  <a:srgbClr val="000000"/>
                </a:buClr>
                <a:buSzPct val="25000"/>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中小</a:t>
              </a: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企業庁中小</a:t>
              </a:r>
              <a:r>
                <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企業技術開発産学官連携促進</a:t>
              </a: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(H11-13)</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buClr>
                  <a:srgbClr val="000000"/>
                </a:buClr>
                <a:buSzPct val="25000"/>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経済</a:t>
              </a:r>
              <a:r>
                <a:rPr lang="ja-JP"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産業省地域</a:t>
              </a:r>
              <a:r>
                <a:rPr lang="ja-JP"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新生コンソーシアム研究開発</a:t>
              </a:r>
              <a:r>
                <a:rPr lang="ja-JP"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事業</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(H17-18)</a:t>
              </a:r>
            </a:p>
            <a:p>
              <a:pPr>
                <a:buClr>
                  <a:srgbClr val="000000"/>
                </a:buClr>
                <a:buSzPct val="25000"/>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err="1"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JST</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マッチングプランナープログラム</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H27-28)</a:t>
              </a:r>
            </a:p>
            <a:p>
              <a:pPr>
                <a:buClr>
                  <a:srgbClr val="000000"/>
                </a:buClr>
                <a:buSzPct val="25000"/>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科研費　基盤</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C(H27-30)</a:t>
              </a:r>
              <a:endPar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buClr>
                  <a:srgbClr val="000000"/>
                </a:buClr>
                <a:buSzPct val="25000"/>
              </a:pPr>
              <a:endParaRPr lang="en-US" altLang="ja-JP"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buClr>
                  <a:srgbClr val="000000"/>
                </a:buClr>
                <a:buSzPct val="25000"/>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［受託研究］</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テーマ、 </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48</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H11-22)</a:t>
              </a:r>
              <a:endPar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buClr>
                  <a:srgbClr val="000000"/>
                </a:buClr>
                <a:buSzPct val="25000"/>
              </a:pPr>
              <a:endPar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buClr>
                  <a:srgbClr val="000000"/>
                </a:buClr>
                <a:buSzPct val="25000"/>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［特許］登録特許 </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(H24-25)</a:t>
              </a:r>
              <a:r>
                <a:rPr lang="ja-JP" altLang="en-US" sz="1200" dirty="0" err="1"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特許出願 </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H19-20)</a:t>
              </a:r>
              <a:endPar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buClr>
                  <a:srgbClr val="000000"/>
                </a:buClr>
                <a:buSzPct val="25000"/>
              </a:pPr>
              <a:endPar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buClr>
                  <a:srgbClr val="000000"/>
                </a:buClr>
                <a:buSzPct val="25000"/>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［論文発表］研究論文 </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件、著書等 </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(H11-22)</a:t>
              </a:r>
            </a:p>
            <a:p>
              <a:pPr>
                <a:buClr>
                  <a:srgbClr val="000000"/>
                </a:buClr>
                <a:buSzPct val="25000"/>
              </a:pPr>
              <a:endParaRPr lang="en-US" altLang="ja-JP"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buClr>
                  <a:srgbClr val="000000"/>
                </a:buClr>
                <a:buSzPct val="25000"/>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受賞</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農芸化学会</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等 </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(H23-27)</a:t>
              </a:r>
              <a:endPar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buClr>
                  <a:srgbClr val="000000"/>
                </a:buClr>
                <a:buSzPct val="25000"/>
              </a:pPr>
              <a:endPar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buClr>
                  <a:srgbClr val="000000"/>
                </a:buClr>
                <a:buSzPct val="25000"/>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［新聞報道等</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NHK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ニュース、日刊工業新聞等</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(H14-22)</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buClr>
                  <a:srgbClr val="000000"/>
                </a:buClr>
                <a:buSzPct val="25000"/>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buClr>
                  <a:srgbClr val="000000"/>
                </a:buClr>
                <a:buSzPct val="25000"/>
              </a:pP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図 10"/>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65368" y="1933867"/>
              <a:ext cx="1440160" cy="919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p:cNvSpPr/>
            <p:nvPr/>
          </p:nvSpPr>
          <p:spPr>
            <a:xfrm>
              <a:off x="56456" y="1120388"/>
              <a:ext cx="7344816" cy="292388"/>
            </a:xfrm>
            <a:prstGeom prst="rect">
              <a:avLst/>
            </a:prstGeom>
          </p:spPr>
          <p:txBody>
            <a:bodyPr wrap="square">
              <a:spAutoFit/>
            </a:bodyPr>
            <a:lstStyle/>
            <a:p>
              <a:pPr>
                <a:spcBef>
                  <a:spcPct val="0"/>
                </a:spcBef>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市工研 ・・・・・ バイオ技術をベースにアンチエイジング</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素材「ラクトビオン酸」の開発・</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商品化に成功</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4275451" y="2060848"/>
              <a:ext cx="1440160" cy="1296144"/>
              <a:chOff x="4275451" y="1408420"/>
              <a:chExt cx="1440160" cy="1296144"/>
            </a:xfrm>
          </p:grpSpPr>
          <p:sp>
            <p:nvSpPr>
              <p:cNvPr id="9" name="Shape 137"/>
              <p:cNvSpPr txBox="1"/>
              <p:nvPr/>
            </p:nvSpPr>
            <p:spPr>
              <a:xfrm>
                <a:off x="4275451" y="1408420"/>
                <a:ext cx="1440160" cy="1296144"/>
              </a:xfrm>
              <a:prstGeom prst="rect">
                <a:avLst/>
              </a:prstGeom>
              <a:noFill/>
              <a:ln>
                <a:noFill/>
              </a:ln>
            </p:spPr>
            <p:txBody>
              <a:bodyPr lIns="91425" tIns="45700" rIns="91425" bIns="45700" anchor="t" anchorCtr="0">
                <a:noAutofit/>
              </a:bodyPr>
              <a:lstStyle/>
              <a:p>
                <a:pPr algn="ctr">
                  <a:buClr>
                    <a:prstClr val="black"/>
                  </a:buClr>
                  <a:buSzPct val="25000"/>
                  <a:buFont typeface="Arial"/>
                  <a:buNone/>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機能性食品</a:t>
                </a:r>
              </a:p>
              <a:p>
                <a:pPr algn="ctr">
                  <a:buClr>
                    <a:prstClr val="black"/>
                  </a:buClr>
                  <a:buSzPct val="25000"/>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の開発</a:t>
                </a:r>
              </a:p>
              <a:p>
                <a:pPr>
                  <a:buClr>
                    <a:prstClr val="black"/>
                  </a:buClr>
                  <a:buSzPct val="25000"/>
                </a:pPr>
                <a:endPar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buClr>
                    <a:prstClr val="black"/>
                  </a:buClr>
                  <a:buSzPct val="25000"/>
                </a:pP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lgn="ctr">
                  <a:buClr>
                    <a:prstClr val="black"/>
                  </a:buClr>
                  <a:buSzPct val="25000"/>
                </a:pPr>
                <a:r>
                  <a:rPr lang="ja-JP" altLang="en-US" sz="1200" i="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アンチエイジング</a:t>
                </a:r>
                <a:endParaRPr lang="en-US" altLang="ja-JP" sz="1200" i="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lgn="ctr">
                  <a:buClr>
                    <a:prstClr val="black"/>
                  </a:buClr>
                  <a:buSzPct val="25000"/>
                </a:pPr>
                <a:r>
                  <a:rPr lang="ja-JP" altLang="en-US" sz="1200" i="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素材</a:t>
                </a:r>
                <a:r>
                  <a:rPr lang="ja-JP" altLang="en-US" sz="1200" i="1"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の開発</a:t>
                </a:r>
                <a:endParaRPr lang="en-US" altLang="ja-JP" sz="1200" i="1"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buClr>
                    <a:prstClr val="black"/>
                  </a:buClr>
                  <a:buSzPct val="25000"/>
                  <a:buFont typeface="Arial"/>
                  <a:buNone/>
                </a:pPr>
                <a:endParaRPr 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sp>
            <p:nvSpPr>
              <p:cNvPr id="10" name="Shape 139"/>
              <p:cNvSpPr/>
              <p:nvPr/>
            </p:nvSpPr>
            <p:spPr>
              <a:xfrm>
                <a:off x="4376936" y="1844049"/>
                <a:ext cx="1152128" cy="284451"/>
              </a:xfrm>
              <a:custGeom>
                <a:avLst/>
                <a:gdLst/>
                <a:ahLst/>
                <a:cxnLst/>
                <a:rect l="0" t="0" r="0" b="0"/>
                <a:pathLst>
                  <a:path w="120000" h="120000" extrusionOk="0">
                    <a:moveTo>
                      <a:pt x="0" y="30000"/>
                    </a:moveTo>
                    <a:lnTo>
                      <a:pt x="468" y="30000"/>
                    </a:lnTo>
                    <a:lnTo>
                      <a:pt x="468" y="90000"/>
                    </a:lnTo>
                    <a:lnTo>
                      <a:pt x="0" y="90000"/>
                    </a:lnTo>
                    <a:lnTo>
                      <a:pt x="0" y="30000"/>
                    </a:lnTo>
                    <a:close/>
                    <a:moveTo>
                      <a:pt x="937" y="30000"/>
                    </a:moveTo>
                    <a:lnTo>
                      <a:pt x="1875" y="30000"/>
                    </a:lnTo>
                    <a:lnTo>
                      <a:pt x="1875" y="90000"/>
                    </a:lnTo>
                    <a:lnTo>
                      <a:pt x="937" y="90000"/>
                    </a:lnTo>
                    <a:lnTo>
                      <a:pt x="937" y="30000"/>
                    </a:lnTo>
                    <a:close/>
                    <a:moveTo>
                      <a:pt x="2343" y="30000"/>
                    </a:moveTo>
                    <a:lnTo>
                      <a:pt x="112500" y="30000"/>
                    </a:lnTo>
                    <a:lnTo>
                      <a:pt x="112500" y="0"/>
                    </a:lnTo>
                    <a:lnTo>
                      <a:pt x="120000" y="60000"/>
                    </a:lnTo>
                    <a:lnTo>
                      <a:pt x="112500" y="120000"/>
                    </a:lnTo>
                    <a:lnTo>
                      <a:pt x="112500" y="90000"/>
                    </a:lnTo>
                    <a:lnTo>
                      <a:pt x="2343" y="90000"/>
                    </a:lnTo>
                    <a:lnTo>
                      <a:pt x="2343" y="30000"/>
                    </a:lnTo>
                    <a:close/>
                  </a:path>
                </a:pathLst>
              </a:custGeom>
              <a:solidFill>
                <a:schemeClr val="accent1">
                  <a:lumMod val="75000"/>
                </a:schemeClr>
              </a:solidFill>
              <a:ln w="9525" cap="flat" cmpd="sng">
                <a:noFill/>
                <a:prstDash val="solid"/>
                <a:miter/>
                <a:headEnd type="none" w="med" len="med"/>
                <a:tailEnd type="none" w="med" len="med"/>
              </a:ln>
            </p:spPr>
            <p:txBody>
              <a:bodyPr lIns="91425" tIns="45700" rIns="91425" bIns="45700" anchor="ctr" anchorCtr="0">
                <a:noAutofit/>
              </a:bodyPr>
              <a:lstStyle/>
              <a:p>
                <a:pPr>
                  <a:buClr>
                    <a:srgbClr val="000000"/>
                  </a:buClr>
                  <a:buFont typeface="Arial"/>
                  <a:buNone/>
                </a:pPr>
                <a:endParaRPr sz="160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grpSp>
      </p:grpSp>
      <p:grpSp>
        <p:nvGrpSpPr>
          <p:cNvPr id="6" name="グループ化 5"/>
          <p:cNvGrpSpPr/>
          <p:nvPr/>
        </p:nvGrpSpPr>
        <p:grpSpPr>
          <a:xfrm>
            <a:off x="93441" y="4572417"/>
            <a:ext cx="9773887" cy="1448871"/>
            <a:chOff x="93441" y="4360748"/>
            <a:chExt cx="9773887" cy="1448871"/>
          </a:xfrm>
        </p:grpSpPr>
        <p:sp>
          <p:nvSpPr>
            <p:cNvPr id="13" name="Shape 132"/>
            <p:cNvSpPr txBox="1"/>
            <p:nvPr/>
          </p:nvSpPr>
          <p:spPr>
            <a:xfrm>
              <a:off x="5601072" y="4797152"/>
              <a:ext cx="4266256" cy="1008112"/>
            </a:xfrm>
            <a:prstGeom prst="rect">
              <a:avLst/>
            </a:prstGeom>
            <a:noFill/>
            <a:ln w="25400">
              <a:solidFill>
                <a:srgbClr val="003399"/>
              </a:solidFill>
            </a:ln>
          </p:spPr>
          <p:txBody>
            <a:bodyPr lIns="72000" tIns="72000" rIns="72000" bIns="72000" anchor="t" anchorCtr="0">
              <a:noAutofit/>
            </a:bodyPr>
            <a:lstStyle/>
            <a:p>
              <a:pPr>
                <a:buClr>
                  <a:srgbClr val="000000"/>
                </a:buClr>
                <a:buSzPct val="25000"/>
                <a:buFont typeface="Arial"/>
                <a:buNone/>
              </a:pPr>
              <a:r>
                <a:rPr lang="ja-JP" altLang="en-US" sz="1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消臭機能のスポーツ衣類への付与</a:t>
              </a:r>
              <a:endParaRPr lang="en-US" altLang="ja-JP" sz="1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buClr>
                  <a:srgbClr val="000000"/>
                </a:buClr>
                <a:buSzPct val="25000"/>
                <a:buFont typeface="Arial"/>
                <a:buNone/>
              </a:pPr>
              <a:r>
                <a:rPr 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　</a:t>
              </a:r>
              <a:endParaRPr lang="ja-JP" altLang="en-US" sz="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buClr>
                  <a:srgbClr val="000000"/>
                </a:buClr>
                <a:buSzPct val="25000"/>
                <a:buFont typeface="Arial"/>
                <a:buNone/>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［製品化事例］</a:t>
              </a:r>
            </a:p>
            <a:p>
              <a:pPr>
                <a:buClr>
                  <a:srgbClr val="000000"/>
                </a:buClr>
                <a:buSzPct val="25000"/>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・消臭性スポーツ衣類</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 D</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社</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buClr>
                  <a:srgbClr val="000000"/>
                </a:buClr>
                <a:buSzPct val="25000"/>
              </a:pPr>
              <a:r>
                <a:rPr lang="ja-JP"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　</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                  (</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スポーツ</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衣類製造</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業) 1</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件</a:t>
              </a:r>
              <a:endParaRPr lang="ja-JP" altLang="en-US" sz="1200" dirty="0">
                <a:solidFill>
                  <a:prstClr val="black"/>
                </a:solidFill>
              </a:endParaRPr>
            </a:p>
            <a:p>
              <a:pPr>
                <a:buClr>
                  <a:srgbClr val="000000"/>
                </a:buClr>
                <a:buSzPct val="25000"/>
                <a:buFont typeface="Arial"/>
                <a:buNone/>
              </a:pPr>
              <a:endPar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buClr>
                  <a:srgbClr val="000000"/>
                </a:buClr>
                <a:buSzPct val="25000"/>
                <a:buFont typeface="Arial"/>
                <a:buNone/>
              </a:pPr>
              <a:endPar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buClr>
                  <a:srgbClr val="000000"/>
                </a:buClr>
                <a:buSzPct val="25000"/>
                <a:buFont typeface="Arial"/>
                <a:buNone/>
              </a:pPr>
              <a:endPar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buClr>
                  <a:srgbClr val="000000"/>
                </a:buClr>
                <a:buSzPct val="25000"/>
                <a:buFont typeface="Arial"/>
                <a:buNone/>
              </a:pPr>
              <a:endPar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buClr>
                  <a:srgbClr val="000000"/>
                </a:buClr>
                <a:buSzPct val="25000"/>
                <a:buFont typeface="Arial"/>
                <a:buNone/>
              </a:pPr>
              <a:endPar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buClr>
                  <a:srgbClr val="000000"/>
                </a:buClr>
                <a:buSzPct val="25000"/>
                <a:buFont typeface="Arial"/>
                <a:buNone/>
              </a:pPr>
              <a:endParaRPr 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sp>
          <p:nvSpPr>
            <p:cNvPr id="23" name="正方形/長方形 22"/>
            <p:cNvSpPr/>
            <p:nvPr/>
          </p:nvSpPr>
          <p:spPr>
            <a:xfrm>
              <a:off x="93441" y="4360748"/>
              <a:ext cx="7344816" cy="292388"/>
            </a:xfrm>
            <a:prstGeom prst="rect">
              <a:avLst/>
            </a:prstGeom>
          </p:spPr>
          <p:txBody>
            <a:bodyPr wrap="square">
              <a:spAutoFit/>
            </a:bodyPr>
            <a:lstStyle/>
            <a:p>
              <a:pPr>
                <a:spcBef>
                  <a:spcPct val="0"/>
                </a:spcBef>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産技研 ・・・・・ 調香、消臭技術を</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ベースに消臭性スポーツ衣類</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開発・</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商品化に成功</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4" name="図 23"/>
            <p:cNvPicPr>
              <a:picLocks noChangeAspect="1"/>
            </p:cNvPicPr>
            <p:nvPr/>
          </p:nvPicPr>
          <p:blipFill rotWithShape="1">
            <a:blip r:embed="rId3"/>
            <a:srcRect l="8992" t="31968" r="10984"/>
            <a:stretch/>
          </p:blipFill>
          <p:spPr>
            <a:xfrm>
              <a:off x="8481392" y="4869160"/>
              <a:ext cx="1192953" cy="864096"/>
            </a:xfrm>
            <a:prstGeom prst="rect">
              <a:avLst/>
            </a:prstGeom>
          </p:spPr>
        </p:pic>
        <p:sp>
          <p:nvSpPr>
            <p:cNvPr id="22" name="正方形/長方形 21"/>
            <p:cNvSpPr/>
            <p:nvPr/>
          </p:nvSpPr>
          <p:spPr>
            <a:xfrm>
              <a:off x="128464" y="4653136"/>
              <a:ext cx="4379741" cy="1156483"/>
            </a:xfrm>
            <a:prstGeom prst="rect">
              <a:avLst/>
            </a:prstGeom>
            <a:solidFill>
              <a:schemeClr val="accent1">
                <a:lumMod val="20000"/>
                <a:lumOff val="80000"/>
              </a:schemeClr>
            </a:solidFill>
          </p:spPr>
          <p:txBody>
            <a:bodyPr wrap="square" lIns="36000" tIns="36000" rIns="36000" bIns="36000">
              <a:noAutofit/>
            </a:bodyPr>
            <a:lstStyle/>
            <a:p>
              <a:pPr lvl="0">
                <a:buClr>
                  <a:srgbClr val="000000"/>
                </a:buClr>
                <a:buSzPct val="25000"/>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の作製</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調香、消臭</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技術の開発</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buClr>
                  <a:srgbClr val="000000"/>
                </a:buClr>
                <a:buSzPct val="25000"/>
              </a:pP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buClr>
                  <a:srgbClr val="000000"/>
                </a:buClr>
                <a:buSzPct val="25000"/>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［受託</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・共同研究］</a:t>
              </a:r>
            </a:p>
            <a:p>
              <a:pPr lvl="0">
                <a:buClr>
                  <a:srgbClr val="000000"/>
                </a:buClr>
                <a:buSzPct val="25000"/>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47</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(H20-27)</a:t>
              </a:r>
            </a:p>
            <a:p>
              <a:pPr>
                <a:buClr>
                  <a:srgbClr val="000000"/>
                </a:buClr>
                <a:buSzPct val="25000"/>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論文発表</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著書等 </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H20-27)</a:t>
              </a:r>
              <a:endPar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 name="グループ化 3"/>
            <p:cNvGrpSpPr/>
            <p:nvPr/>
          </p:nvGrpSpPr>
          <p:grpSpPr>
            <a:xfrm>
              <a:off x="4296715" y="4869160"/>
              <a:ext cx="1368152" cy="864096"/>
              <a:chOff x="4296715" y="4648780"/>
              <a:chExt cx="1368152" cy="864096"/>
            </a:xfrm>
          </p:grpSpPr>
          <p:sp>
            <p:nvSpPr>
              <p:cNvPr id="14" name="Shape 137"/>
              <p:cNvSpPr txBox="1"/>
              <p:nvPr/>
            </p:nvSpPr>
            <p:spPr>
              <a:xfrm>
                <a:off x="4296715" y="4648780"/>
                <a:ext cx="1368152" cy="864096"/>
              </a:xfrm>
              <a:prstGeom prst="rect">
                <a:avLst/>
              </a:prstGeom>
              <a:noFill/>
              <a:ln>
                <a:noFill/>
              </a:ln>
            </p:spPr>
            <p:txBody>
              <a:bodyPr lIns="91425" tIns="45700" rIns="91425" bIns="45700" anchor="t" anchorCtr="0">
                <a:noAutofit/>
              </a:bodyPr>
              <a:lstStyle/>
              <a:p>
                <a:pPr algn="ctr">
                  <a:buClr>
                    <a:prstClr val="black"/>
                  </a:buClr>
                  <a:buSzPct val="25000"/>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生活資材開発</a:t>
                </a:r>
              </a:p>
              <a:p>
                <a:pPr algn="ctr">
                  <a:buClr>
                    <a:prstClr val="black"/>
                  </a:buClr>
                  <a:buSzPct val="25000"/>
                </a:pP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lgn="ctr">
                  <a:buClr>
                    <a:prstClr val="black"/>
                  </a:buClr>
                  <a:buSzPct val="25000"/>
                </a:pPr>
                <a:endParaRPr lang="en-US" altLang="ja-JP" sz="1200" i="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lgn="ctr">
                  <a:buClr>
                    <a:prstClr val="black"/>
                  </a:buClr>
                  <a:buSzPct val="25000"/>
                </a:pPr>
                <a:r>
                  <a:rPr lang="ja-JP" altLang="en-US" sz="1200" i="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消臭衣類の開発</a:t>
                </a:r>
                <a:endParaRPr lang="en-US" altLang="ja-JP" sz="1200" i="1"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sp>
            <p:nvSpPr>
              <p:cNvPr id="20" name="Shape 139"/>
              <p:cNvSpPr/>
              <p:nvPr/>
            </p:nvSpPr>
            <p:spPr>
              <a:xfrm>
                <a:off x="4376936" y="4940393"/>
                <a:ext cx="1152128" cy="284451"/>
              </a:xfrm>
              <a:custGeom>
                <a:avLst/>
                <a:gdLst/>
                <a:ahLst/>
                <a:cxnLst/>
                <a:rect l="0" t="0" r="0" b="0"/>
                <a:pathLst>
                  <a:path w="120000" h="120000" extrusionOk="0">
                    <a:moveTo>
                      <a:pt x="0" y="30000"/>
                    </a:moveTo>
                    <a:lnTo>
                      <a:pt x="468" y="30000"/>
                    </a:lnTo>
                    <a:lnTo>
                      <a:pt x="468" y="90000"/>
                    </a:lnTo>
                    <a:lnTo>
                      <a:pt x="0" y="90000"/>
                    </a:lnTo>
                    <a:lnTo>
                      <a:pt x="0" y="30000"/>
                    </a:lnTo>
                    <a:close/>
                    <a:moveTo>
                      <a:pt x="937" y="30000"/>
                    </a:moveTo>
                    <a:lnTo>
                      <a:pt x="1875" y="30000"/>
                    </a:lnTo>
                    <a:lnTo>
                      <a:pt x="1875" y="90000"/>
                    </a:lnTo>
                    <a:lnTo>
                      <a:pt x="937" y="90000"/>
                    </a:lnTo>
                    <a:lnTo>
                      <a:pt x="937" y="30000"/>
                    </a:lnTo>
                    <a:close/>
                    <a:moveTo>
                      <a:pt x="2343" y="30000"/>
                    </a:moveTo>
                    <a:lnTo>
                      <a:pt x="112500" y="30000"/>
                    </a:lnTo>
                    <a:lnTo>
                      <a:pt x="112500" y="0"/>
                    </a:lnTo>
                    <a:lnTo>
                      <a:pt x="120000" y="60000"/>
                    </a:lnTo>
                    <a:lnTo>
                      <a:pt x="112500" y="120000"/>
                    </a:lnTo>
                    <a:lnTo>
                      <a:pt x="112500" y="90000"/>
                    </a:lnTo>
                    <a:lnTo>
                      <a:pt x="2343" y="90000"/>
                    </a:lnTo>
                    <a:lnTo>
                      <a:pt x="2343" y="30000"/>
                    </a:lnTo>
                    <a:close/>
                  </a:path>
                </a:pathLst>
              </a:custGeom>
              <a:solidFill>
                <a:schemeClr val="accent1">
                  <a:lumMod val="75000"/>
                </a:schemeClr>
              </a:solidFill>
              <a:ln w="9525" cap="flat" cmpd="sng">
                <a:noFill/>
                <a:prstDash val="solid"/>
                <a:miter/>
                <a:headEnd type="none" w="med" len="med"/>
                <a:tailEnd type="none" w="med" len="med"/>
              </a:ln>
            </p:spPr>
            <p:txBody>
              <a:bodyPr lIns="91425" tIns="45700" rIns="91425" bIns="45700" anchor="ctr" anchorCtr="0">
                <a:noAutofit/>
              </a:bodyPr>
              <a:lstStyle/>
              <a:p>
                <a:pPr>
                  <a:buClr>
                    <a:srgbClr val="000000"/>
                  </a:buClr>
                  <a:buFont typeface="Arial"/>
                  <a:buNone/>
                </a:pPr>
                <a:endParaRPr sz="160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grpSp>
      </p:grpSp>
      <p:sp>
        <p:nvSpPr>
          <p:cNvPr id="21" name="スライド番号プレースホルダー 2"/>
          <p:cNvSpPr>
            <a:spLocks noGrp="1"/>
          </p:cNvSpPr>
          <p:nvPr>
            <p:ph type="sldNum" sz="quarter" idx="12"/>
          </p:nvPr>
        </p:nvSpPr>
        <p:spPr>
          <a:xfrm>
            <a:off x="7610152" y="6520259"/>
            <a:ext cx="2311400" cy="365125"/>
          </a:xfrm>
        </p:spPr>
        <p:txBody>
          <a:bodyPr/>
          <a:lstStyle/>
          <a:p>
            <a:r>
              <a:rPr kumimoji="1" lang="en-US" altLang="ja-JP" sz="1400" b="1"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49</a:t>
            </a:r>
            <a:endParaRPr kumimoji="1" lang="ja-JP" altLang="en-US" sz="1400" b="1"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63150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5400" y="103932"/>
            <a:ext cx="9855199" cy="360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成長分野における戦略的研究：ライフ／メディカル</a:t>
            </a:r>
            <a:endParaRPr kumimoji="1"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96374" y="3524250"/>
            <a:ext cx="9638422" cy="3038475"/>
            <a:chOff x="96374" y="3733800"/>
            <a:chExt cx="9638422" cy="2807970"/>
          </a:xfrm>
        </p:grpSpPr>
        <p:grpSp>
          <p:nvGrpSpPr>
            <p:cNvPr id="2" name="グループ化 1"/>
            <p:cNvGrpSpPr/>
            <p:nvPr/>
          </p:nvGrpSpPr>
          <p:grpSpPr>
            <a:xfrm>
              <a:off x="96374" y="3733800"/>
              <a:ext cx="9638422" cy="2807970"/>
              <a:chOff x="96374" y="2768550"/>
              <a:chExt cx="9638422" cy="2807970"/>
            </a:xfrm>
          </p:grpSpPr>
          <p:sp>
            <p:nvSpPr>
              <p:cNvPr id="124" name="Shape 113"/>
              <p:cNvSpPr txBox="1"/>
              <p:nvPr/>
            </p:nvSpPr>
            <p:spPr>
              <a:xfrm>
                <a:off x="3386458" y="2778075"/>
                <a:ext cx="2979516" cy="2798445"/>
              </a:xfrm>
              <a:prstGeom prst="rect">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chemeClr val="dk1"/>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125" name="Shape 114"/>
              <p:cNvSpPr txBox="1"/>
              <p:nvPr/>
            </p:nvSpPr>
            <p:spPr>
              <a:xfrm>
                <a:off x="6554809" y="2797124"/>
                <a:ext cx="3179987" cy="1990725"/>
              </a:xfrm>
              <a:prstGeom prst="rect">
                <a:avLst/>
              </a:prstGeom>
              <a:noFill/>
              <a:ln w="9525"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chemeClr val="dk1"/>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126" name="Shape 115"/>
              <p:cNvSpPr txBox="1"/>
              <p:nvPr/>
            </p:nvSpPr>
            <p:spPr>
              <a:xfrm>
                <a:off x="101277" y="2768550"/>
                <a:ext cx="2979516" cy="1981200"/>
              </a:xfrm>
              <a:prstGeom prst="rect">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chemeClr val="dk1"/>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136" name="Shape 127"/>
              <p:cNvSpPr txBox="1"/>
              <p:nvPr/>
            </p:nvSpPr>
            <p:spPr>
              <a:xfrm>
                <a:off x="3374033" y="2890226"/>
                <a:ext cx="3667199" cy="522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・色再現性に優れた内視</a:t>
                </a:r>
                <a:r>
                  <a:rPr lang="en-US" sz="1400" b="0" i="0" u="none" strike="noStrike" cap="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鏡</a:t>
                </a:r>
                <a:endParaRPr lang="en-US" sz="1400" b="0" i="0" u="none" strike="noStrike" cap="none"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sp>
            <p:nvSpPr>
              <p:cNvPr id="137" name="Shape 128"/>
              <p:cNvSpPr txBox="1"/>
              <p:nvPr/>
            </p:nvSpPr>
            <p:spPr>
              <a:xfrm>
                <a:off x="3368810" y="4410704"/>
                <a:ext cx="2952342" cy="38718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・細胞の3Dイメージングシステム  </a:t>
                </a:r>
              </a:p>
            </p:txBody>
          </p:sp>
          <p:pic>
            <p:nvPicPr>
              <p:cNvPr id="138" name="Shape 129"/>
              <p:cNvPicPr preferRelativeResize="0"/>
              <p:nvPr/>
            </p:nvPicPr>
            <p:blipFill rotWithShape="1">
              <a:blip r:embed="rId2">
                <a:alphaModFix/>
              </a:blip>
              <a:srcRect l="3708" t="7456" r="6155" b="17297"/>
              <a:stretch/>
            </p:blipFill>
            <p:spPr>
              <a:xfrm>
                <a:off x="4016895" y="3212889"/>
                <a:ext cx="1736697" cy="1000137"/>
              </a:xfrm>
              <a:prstGeom prst="rect">
                <a:avLst/>
              </a:prstGeom>
              <a:noFill/>
              <a:ln>
                <a:noFill/>
              </a:ln>
            </p:spPr>
          </p:pic>
          <p:sp>
            <p:nvSpPr>
              <p:cNvPr id="139" name="Shape 130"/>
              <p:cNvSpPr txBox="1"/>
              <p:nvPr/>
            </p:nvSpPr>
            <p:spPr>
              <a:xfrm>
                <a:off x="6537176" y="2880162"/>
                <a:ext cx="2880320" cy="52104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en-US" sz="1400" b="0" i="0" u="none" strike="noStrike" cap="none"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多様で“ガンコな”匂いに</a:t>
                </a:r>
                <a:r>
                  <a:rPr lang="en-US" sz="1400" b="0" i="0" u="none" strike="noStrike" cap="none" dirty="0" err="1"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対応</a:t>
                </a:r>
                <a:r>
                  <a:rPr lang="ja-JP" altLang="en-US" sz="1400" b="0" i="0" u="none" strike="noStrike" cap="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　</a:t>
                </a:r>
                <a:endParaRPr lang="en-US" altLang="ja-JP" sz="1400" b="0" i="0" u="none" strike="noStrike" cap="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a:p>
                <a:pPr marL="0" marR="0" lvl="0" indent="0" algn="l" rtl="0">
                  <a:lnSpc>
                    <a:spcPct val="100000"/>
                  </a:lnSpc>
                  <a:spcBef>
                    <a:spcPts val="0"/>
                  </a:spcBef>
                  <a:spcAft>
                    <a:spcPts val="0"/>
                  </a:spcAft>
                  <a:buClr>
                    <a:srgbClr val="000000"/>
                  </a:buClr>
                  <a:buSzPct val="25000"/>
                  <a:buFont typeface="Arial"/>
                  <a:buNone/>
                </a:pPr>
                <a:r>
                  <a:rPr lang="ja-JP"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　</a:t>
                </a:r>
                <a:r>
                  <a:rPr lang="en-US" sz="1400" b="0" i="0" u="none" strike="noStrike" cap="none" dirty="0" err="1"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した</a:t>
                </a:r>
                <a:r>
                  <a:rPr lang="en-US" sz="1400" b="0" i="0" u="none" strike="noStrike" cap="none"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長</a:t>
                </a:r>
                <a:r>
                  <a:rPr lang="en-US" sz="1400" b="0" i="0" u="none" strike="noStrike" cap="none" dirty="0" err="1"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寿命消</a:t>
                </a:r>
                <a:r>
                  <a:rPr lang="en-US" sz="1400" b="0" i="0" u="none" strike="noStrike" cap="none"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臭·脱臭</a:t>
                </a:r>
                <a:r>
                  <a:rPr lang="en-US" sz="1400" b="0" i="0" u="none" strike="noStrike" cap="none" dirty="0" err="1"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剤</a:t>
                </a:r>
                <a:endParaRPr lang="en-US" sz="1400" b="0" i="0" u="none" strike="noStrike" cap="none"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sp>
            <p:nvSpPr>
              <p:cNvPr id="140" name="Shape 131"/>
              <p:cNvSpPr txBox="1"/>
              <p:nvPr/>
            </p:nvSpPr>
            <p:spPr>
              <a:xfrm>
                <a:off x="96374" y="2880162"/>
                <a:ext cx="3344458" cy="52387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・超低侵襲</a:t>
                </a:r>
                <a:r>
                  <a:rPr lang="en-US" sz="1400" b="0" i="0" u="none" strike="noStrike" cap="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カテーテル</a:t>
                </a:r>
                <a:endParaRPr lang="en-US" sz="1400" b="0" i="0" u="none" strike="noStrike" cap="none"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sp>
            <p:nvSpPr>
              <p:cNvPr id="141" name="Shape 132"/>
              <p:cNvSpPr txBox="1"/>
              <p:nvPr/>
            </p:nvSpPr>
            <p:spPr>
              <a:xfrm>
                <a:off x="130002" y="4407157"/>
                <a:ext cx="3598862" cy="26972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・生体親和性材料、結晶性ナノ</a:t>
                </a:r>
                <a:r>
                  <a:rPr lang="en-US" sz="1400" b="0" i="0" u="none" strike="noStrike" cap="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粒子</a:t>
                </a:r>
                <a:endParaRPr lang="en-US" sz="1400" b="0" i="0" u="none" strike="noStrike" cap="none"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pic>
            <p:nvPicPr>
              <p:cNvPr id="142" name="Shape 133"/>
              <p:cNvPicPr preferRelativeResize="0"/>
              <p:nvPr/>
            </p:nvPicPr>
            <p:blipFill rotWithShape="1">
              <a:blip r:embed="rId3">
                <a:alphaModFix/>
              </a:blip>
              <a:srcRect l="18026" t="15564" r="17672" b="8635"/>
              <a:stretch/>
            </p:blipFill>
            <p:spPr>
              <a:xfrm>
                <a:off x="848544" y="3212888"/>
                <a:ext cx="1800200" cy="1000137"/>
              </a:xfrm>
              <a:prstGeom prst="rect">
                <a:avLst/>
              </a:prstGeom>
              <a:noFill/>
              <a:ln>
                <a:noFill/>
              </a:ln>
            </p:spPr>
          </p:pic>
          <p:pic>
            <p:nvPicPr>
              <p:cNvPr id="152" name="Shape 143"/>
              <p:cNvPicPr preferRelativeResize="0"/>
              <p:nvPr/>
            </p:nvPicPr>
            <p:blipFill rotWithShape="1">
              <a:blip r:embed="rId4">
                <a:alphaModFix/>
              </a:blip>
              <a:srcRect l="18986" t="1839" r="5197" b="3382"/>
              <a:stretch/>
            </p:blipFill>
            <p:spPr>
              <a:xfrm>
                <a:off x="7295182" y="3412525"/>
                <a:ext cx="1690266" cy="1308651"/>
              </a:xfrm>
              <a:prstGeom prst="rect">
                <a:avLst/>
              </a:prstGeom>
              <a:noFill/>
              <a:ln>
                <a:noFill/>
              </a:ln>
            </p:spPr>
          </p:pic>
        </p:grpSp>
        <p:grpSp>
          <p:nvGrpSpPr>
            <p:cNvPr id="155" name="Shape 147"/>
            <p:cNvGrpSpPr/>
            <p:nvPr/>
          </p:nvGrpSpPr>
          <p:grpSpPr>
            <a:xfrm>
              <a:off x="4118308" y="5753100"/>
              <a:ext cx="1635285" cy="644243"/>
              <a:chOff x="-168745411" y="1013492488"/>
              <a:chExt cx="909368608" cy="2147483647"/>
            </a:xfrm>
          </p:grpSpPr>
          <p:pic>
            <p:nvPicPr>
              <p:cNvPr id="156" name="Shape 148" descr="NL01_05.jpg"/>
              <p:cNvPicPr preferRelativeResize="0"/>
              <p:nvPr/>
            </p:nvPicPr>
            <p:blipFill rotWithShape="1">
              <a:blip r:embed="rId5">
                <a:alphaModFix/>
              </a:blip>
              <a:srcRect l="9486" t="8775" r="7610" b="9028"/>
              <a:stretch/>
            </p:blipFill>
            <p:spPr>
              <a:xfrm>
                <a:off x="-168745411" y="1013492488"/>
                <a:ext cx="909368608" cy="2147483647"/>
              </a:xfrm>
              <a:prstGeom prst="rect">
                <a:avLst/>
              </a:prstGeom>
              <a:noFill/>
              <a:ln>
                <a:noFill/>
              </a:ln>
            </p:spPr>
          </p:pic>
          <p:sp>
            <p:nvSpPr>
              <p:cNvPr id="157" name="Shape 149"/>
              <p:cNvSpPr txBox="1"/>
              <p:nvPr/>
            </p:nvSpPr>
            <p:spPr>
              <a:xfrm>
                <a:off x="390762479" y="2147483647"/>
                <a:ext cx="328400023" cy="841389816"/>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050" b="0" i="0" u="none" strike="noStrike" cap="none">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細胞</a:t>
                </a:r>
              </a:p>
            </p:txBody>
          </p:sp>
        </p:grpSp>
      </p:grpSp>
      <p:grpSp>
        <p:nvGrpSpPr>
          <p:cNvPr id="4" name="グループ化 3"/>
          <p:cNvGrpSpPr/>
          <p:nvPr/>
        </p:nvGrpSpPr>
        <p:grpSpPr>
          <a:xfrm>
            <a:off x="272480" y="2852936"/>
            <a:ext cx="9865096" cy="360040"/>
            <a:chOff x="227659" y="2780928"/>
            <a:chExt cx="9865096" cy="360040"/>
          </a:xfrm>
        </p:grpSpPr>
        <p:sp>
          <p:nvSpPr>
            <p:cNvPr id="150" name="Shape 141"/>
            <p:cNvSpPr txBox="1"/>
            <p:nvPr/>
          </p:nvSpPr>
          <p:spPr>
            <a:xfrm>
              <a:off x="6537176" y="2780928"/>
              <a:ext cx="3555579" cy="28803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0" i="1" u="none" strike="noStrike" cap="none" dirty="0" err="1" smtClean="0">
                  <a:solidFill>
                    <a:schemeClr val="dk1"/>
                  </a:solidFill>
                  <a:latin typeface="Meiryo UI" panose="020B0604030504040204" pitchFamily="50" charset="-128"/>
                  <a:ea typeface="Meiryo UI" panose="020B0604030504040204" pitchFamily="50" charset="-128"/>
                  <a:cs typeface="Meiryo UI" panose="020B0604030504040204" pitchFamily="50" charset="-128"/>
                  <a:sym typeface="Arial"/>
                </a:rPr>
                <a:t>高齢化</a:t>
              </a:r>
              <a:r>
                <a:rPr lang="en-US" sz="1400" b="0" i="1" u="none" strike="noStrike" cap="none" dirty="0" err="1">
                  <a:solidFill>
                    <a:schemeClr val="dk1"/>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en-US" sz="1400" b="0" i="1" u="none" strike="noStrike" cap="none" dirty="0" err="1" smtClean="0">
                  <a:solidFill>
                    <a:schemeClr val="dk1"/>
                  </a:solidFill>
                  <a:latin typeface="Meiryo UI" panose="020B0604030504040204" pitchFamily="50" charset="-128"/>
                  <a:ea typeface="Meiryo UI" panose="020B0604030504040204" pitchFamily="50" charset="-128"/>
                  <a:cs typeface="Meiryo UI" panose="020B0604030504040204" pitchFamily="50" charset="-128"/>
                  <a:sym typeface="Arial"/>
                </a:rPr>
                <a:t>パーソナルスマート社会への対応</a:t>
              </a:r>
              <a:endParaRPr lang="en-US" sz="1400" b="0" i="1" u="none" strike="noStrike" cap="none" dirty="0">
                <a:solidFill>
                  <a:schemeClr val="dk1"/>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sp>
          <p:nvSpPr>
            <p:cNvPr id="151" name="Shape 142"/>
            <p:cNvSpPr txBox="1"/>
            <p:nvPr/>
          </p:nvSpPr>
          <p:spPr>
            <a:xfrm>
              <a:off x="227659" y="2780928"/>
              <a:ext cx="2592288" cy="36004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ja-JP" altLang="en-US" sz="1400" i="1" dirty="0">
                  <a:solidFill>
                    <a:schemeClr val="dk1"/>
                  </a:solidFill>
                  <a:latin typeface="Meiryo UI" panose="020B0604030504040204" pitchFamily="50" charset="-128"/>
                  <a:ea typeface="Meiryo UI" panose="020B0604030504040204" pitchFamily="50" charset="-128"/>
                  <a:cs typeface="Meiryo UI" panose="020B0604030504040204" pitchFamily="50" charset="-128"/>
                  <a:sym typeface="Arial"/>
                </a:rPr>
                <a:t> </a:t>
              </a:r>
              <a:r>
                <a:rPr lang="ja-JP" altLang="en-US" sz="1400" i="1"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sym typeface="Arial"/>
                </a:rPr>
                <a:t> </a:t>
              </a:r>
              <a:r>
                <a:rPr lang="en-US" sz="1400" b="0" i="1" u="none" strike="noStrike" cap="none" dirty="0" err="1" smtClean="0">
                  <a:solidFill>
                    <a:schemeClr val="dk1"/>
                  </a:solidFill>
                  <a:latin typeface="Meiryo UI" panose="020B0604030504040204" pitchFamily="50" charset="-128"/>
                  <a:ea typeface="Meiryo UI" panose="020B0604030504040204" pitchFamily="50" charset="-128"/>
                  <a:cs typeface="Meiryo UI" panose="020B0604030504040204" pitchFamily="50" charset="-128"/>
                  <a:sym typeface="Arial"/>
                </a:rPr>
                <a:t>先進医療器具</a:t>
              </a:r>
              <a:r>
                <a:rPr lang="en-US" sz="1400" b="0" i="0" u="none" strike="noStrike" cap="none" dirty="0" err="1">
                  <a:solidFill>
                    <a:schemeClr val="dk1"/>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en-US" sz="1400" b="0" i="1" u="none" strike="noStrike" cap="none" dirty="0" err="1" smtClean="0">
                  <a:solidFill>
                    <a:schemeClr val="dk1"/>
                  </a:solidFill>
                  <a:latin typeface="Meiryo UI" panose="020B0604030504040204" pitchFamily="50" charset="-128"/>
                  <a:ea typeface="Meiryo UI" panose="020B0604030504040204" pitchFamily="50" charset="-128"/>
                  <a:cs typeface="Meiryo UI" panose="020B0604030504040204" pitchFamily="50" charset="-128"/>
                  <a:sym typeface="Arial"/>
                </a:rPr>
                <a:t>材料の実現</a:t>
              </a:r>
              <a:endParaRPr lang="en-US" sz="1400" b="0" i="1" u="none" strike="noStrike" cap="none" dirty="0">
                <a:solidFill>
                  <a:schemeClr val="dk1"/>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sp>
          <p:nvSpPr>
            <p:cNvPr id="162" name="Shape 154"/>
            <p:cNvSpPr txBox="1"/>
            <p:nvPr/>
          </p:nvSpPr>
          <p:spPr>
            <a:xfrm>
              <a:off x="3886474" y="2780928"/>
              <a:ext cx="2043411" cy="36004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0" i="1" u="none" strike="noStrike" cap="none" dirty="0" err="1" smtClean="0">
                  <a:solidFill>
                    <a:schemeClr val="dk1"/>
                  </a:solidFill>
                  <a:latin typeface="Meiryo UI" panose="020B0604030504040204" pitchFamily="50" charset="-128"/>
                  <a:ea typeface="Meiryo UI" panose="020B0604030504040204" pitchFamily="50" charset="-128"/>
                  <a:cs typeface="Meiryo UI" panose="020B0604030504040204" pitchFamily="50" charset="-128"/>
                  <a:sym typeface="Arial"/>
                </a:rPr>
                <a:t>高度医療機器の実現</a:t>
              </a:r>
              <a:endParaRPr lang="en-US" sz="1400" b="0" i="1" u="none" strike="noStrike" cap="none" dirty="0">
                <a:solidFill>
                  <a:schemeClr val="dk1"/>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grpSp>
      <p:sp>
        <p:nvSpPr>
          <p:cNvPr id="185" name="テキスト ボックス 184"/>
          <p:cNvSpPr txBox="1"/>
          <p:nvPr/>
        </p:nvSpPr>
        <p:spPr>
          <a:xfrm>
            <a:off x="2648744" y="1768748"/>
            <a:ext cx="4608512" cy="307777"/>
          </a:xfrm>
          <a:prstGeom prst="rect">
            <a:avLst/>
          </a:prstGeom>
          <a:noFill/>
          <a:ln>
            <a:solidFill>
              <a:schemeClr val="tx1"/>
            </a:solidFill>
          </a:ln>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オープンイノベーション事業：スーパー公設試＋大学＋企業</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7" name="左大かっこ 186"/>
          <p:cNvSpPr/>
          <p:nvPr/>
        </p:nvSpPr>
        <p:spPr>
          <a:xfrm rot="5400000" flipV="1">
            <a:off x="4868809" y="-2103429"/>
            <a:ext cx="180020" cy="9804724"/>
          </a:xfrm>
          <a:prstGeom prst="leftBracket">
            <a:avLst>
              <a:gd name="adj" fmla="val 34789"/>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88" name="テキスト ボックス 187"/>
          <p:cNvSpPr txBox="1"/>
          <p:nvPr/>
        </p:nvSpPr>
        <p:spPr>
          <a:xfrm flipH="1">
            <a:off x="1543826" y="1197913"/>
            <a:ext cx="6818349" cy="430887"/>
          </a:xfrm>
          <a:prstGeom prst="rect">
            <a:avLst/>
          </a:prstGeom>
          <a:noFill/>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オープンイノベーションの推進により、食品、衣類のみならず、「先進医療器具、材料」、「高度医療機器」</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の実現とともに、</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高齢化</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パーソナルスマート</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社会へ対応する。</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a:xfrm>
            <a:off x="8173846" y="44623"/>
            <a:ext cx="1484312" cy="489545"/>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成長分野</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45987" y="620688"/>
            <a:ext cx="4349268" cy="307777"/>
          </a:xfrm>
          <a:prstGeom prst="rect">
            <a:avLst/>
          </a:prstGeom>
          <a:noFill/>
        </p:spPr>
        <p:txBody>
          <a:bodyPr wrap="none" rtlCol="0">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新たな医療・福祉・健康関連産業の創出を目指して</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Shape 164"/>
          <p:cNvSpPr/>
          <p:nvPr/>
        </p:nvSpPr>
        <p:spPr>
          <a:xfrm rot="10800000" flipV="1">
            <a:off x="4268924" y="2275357"/>
            <a:ext cx="1368152" cy="289546"/>
          </a:xfrm>
          <a:prstGeom prst="downArrow">
            <a:avLst>
              <a:gd name="adj1" fmla="val 53057"/>
              <a:gd name="adj2" fmla="val 58324"/>
            </a:avLst>
          </a:prstGeom>
          <a:solidFill>
            <a:schemeClr val="tx2">
              <a:lumMod val="60000"/>
              <a:lumOff val="40000"/>
            </a:schemeClr>
          </a:solidFill>
          <a:ln w="9525" cap="flat" cmpd="sng">
            <a:noFill/>
            <a:prstDash val="solid"/>
            <a:miter/>
            <a:headEnd type="none" w="med" len="med"/>
            <a:tailEnd type="none" w="med" len="med"/>
          </a:ln>
        </p:spPr>
        <p:txBody>
          <a:bodyPr lIns="91425" tIns="45700" rIns="91425" bIns="45700" anchor="ctr" anchorCtr="0">
            <a:noAutofit/>
          </a:bodyPr>
          <a:lstStyle/>
          <a:p>
            <a:pPr>
              <a:buClr>
                <a:srgbClr val="000000"/>
              </a:buClr>
              <a:buFont typeface="Arial"/>
              <a:buNone/>
            </a:pPr>
            <a:endParaRPr>
              <a:solidFill>
                <a:prstClr val="black"/>
              </a:solidFill>
              <a:ea typeface="Calibri"/>
              <a:cs typeface="Calibri"/>
              <a:sym typeface="Calibri"/>
            </a:endParaRPr>
          </a:p>
        </p:txBody>
      </p:sp>
      <p:sp>
        <p:nvSpPr>
          <p:cNvPr id="31" name="テキスト ボックス 30"/>
          <p:cNvSpPr txBox="1"/>
          <p:nvPr/>
        </p:nvSpPr>
        <p:spPr>
          <a:xfrm>
            <a:off x="7295181" y="2102659"/>
            <a:ext cx="1906291" cy="246221"/>
          </a:xfrm>
          <a:prstGeom prst="rect">
            <a:avLst/>
          </a:prstGeom>
          <a:noFill/>
        </p:spPr>
        <p:txBody>
          <a:bodyPr wrap="none" rtlCol="0">
            <a:spAutoFit/>
          </a:bodyPr>
          <a:lstStyle/>
          <a:p>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※3-B </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ｵｰﾌﾟﾝｲﾉﾍﾞｰｼｮﾝ（</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P51</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p:cNvGrpSpPr/>
          <p:nvPr/>
        </p:nvGrpSpPr>
        <p:grpSpPr>
          <a:xfrm>
            <a:off x="1208584" y="3284984"/>
            <a:ext cx="7132040" cy="144016"/>
            <a:chOff x="1282981" y="3441191"/>
            <a:chExt cx="7132040" cy="144016"/>
          </a:xfrm>
        </p:grpSpPr>
        <p:sp>
          <p:nvSpPr>
            <p:cNvPr id="6" name="二等辺三角形 5"/>
            <p:cNvSpPr/>
            <p:nvPr/>
          </p:nvSpPr>
          <p:spPr>
            <a:xfrm flipV="1">
              <a:off x="1282981" y="3441191"/>
              <a:ext cx="521690" cy="144016"/>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二等辺三角形 33"/>
            <p:cNvSpPr/>
            <p:nvPr/>
          </p:nvSpPr>
          <p:spPr>
            <a:xfrm flipV="1">
              <a:off x="4660724" y="3441191"/>
              <a:ext cx="521690" cy="144016"/>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二等辺三角形 34"/>
            <p:cNvSpPr/>
            <p:nvPr/>
          </p:nvSpPr>
          <p:spPr>
            <a:xfrm flipV="1">
              <a:off x="7893331" y="3441191"/>
              <a:ext cx="521690" cy="144016"/>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 name="スライド番号プレースホルダー 2"/>
          <p:cNvSpPr>
            <a:spLocks noGrp="1"/>
          </p:cNvSpPr>
          <p:nvPr>
            <p:ph type="sldNum" sz="quarter" idx="12"/>
          </p:nvPr>
        </p:nvSpPr>
        <p:spPr>
          <a:xfrm>
            <a:off x="7610152" y="6520259"/>
            <a:ext cx="2311400" cy="365125"/>
          </a:xfrm>
        </p:spPr>
        <p:txBody>
          <a:bodyPr/>
          <a:lstStyle/>
          <a:p>
            <a:r>
              <a:rPr kumimoji="1" lang="en-US" altLang="ja-JP" sz="1400" b="1"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50</a:t>
            </a:r>
            <a:endParaRPr kumimoji="1" lang="ja-JP" altLang="en-US" sz="1400" b="1"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73575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0722" y="147298"/>
            <a:ext cx="9875044" cy="360000"/>
          </a:xfrm>
          <a:prstGeom prst="rect">
            <a:avLst/>
          </a:prstGeom>
          <a:solidFill>
            <a:schemeClr val="tx2">
              <a:lumMod val="50000"/>
            </a:schemeClr>
          </a:solidFill>
          <a:ln>
            <a:noFill/>
          </a:ln>
          <a:effec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600" b="1" dirty="0" smtClean="0">
                <a:solidFill>
                  <a:schemeClr val="bg1"/>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オープンイノベーションの時代</a:t>
            </a:r>
            <a:endParaRPr kumimoji="1" lang="ja-JP" altLang="ja-JP" sz="1600" b="0" i="0" u="none" strike="noStrike" cap="none" normalizeH="0" baseline="0" dirty="0" smtClean="0">
              <a:ln>
                <a:noFill/>
              </a:ln>
              <a:solidFill>
                <a:schemeClr val="bg1"/>
              </a:solidFill>
              <a:effectLst>
                <a:outerShdw blurRad="38100" dist="38100" dir="2700000" algn="tl">
                  <a:srgbClr val="000000">
                    <a:alpha val="43137"/>
                  </a:srgbClr>
                </a:outerShdw>
              </a:effectLst>
            </a:endParaRPr>
          </a:p>
        </p:txBody>
      </p:sp>
      <p:sp>
        <p:nvSpPr>
          <p:cNvPr id="6" name="正方形/長方形 5"/>
          <p:cNvSpPr/>
          <p:nvPr/>
        </p:nvSpPr>
        <p:spPr>
          <a:xfrm>
            <a:off x="605216" y="764704"/>
            <a:ext cx="8605459" cy="54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ct val="150000"/>
              </a:lnSpc>
              <a:buFont typeface="Arial" panose="020B0604020202020204" pitchFamily="34" charset="0"/>
              <a:buChar cha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グローバル競争の激化や製品・技術のライフサイクルの短期化</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など、ものづくり企業を取り巻く情勢は大きく変化しており、</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その変化に対応し得る新たな技術の開発なしには、厳しい競争に打ち勝っていくことはできない。</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ct val="150000"/>
              </a:lnSpc>
              <a:buFont typeface="Arial" panose="020B0604020202020204" pitchFamily="34" charset="0"/>
              <a:buChar char="•"/>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ct val="150000"/>
              </a:lnSpc>
              <a:buFont typeface="Arial" panose="020B0604020202020204" pitchFamily="34" charset="0"/>
              <a:buChar cha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しかしながら、企業は短期的業績を重視し、研究開発費の多くを短期的研究に振り向けざるを得ない状況にあり、新た</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開発に必要な知識や技術、また開発資金の全てを単独の企業が備えることが困難になってきている。</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ct val="150000"/>
              </a:lnSpc>
              <a:buFont typeface="Arial" panose="020B0604020202020204" pitchFamily="34" charset="0"/>
              <a:buChar char="•"/>
            </a:pP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ct val="150000"/>
              </a:lnSpc>
              <a:buFont typeface="Arial" panose="020B0604020202020204" pitchFamily="34" charset="0"/>
              <a:buChar cha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市場競争力をつけるには、革新的で新しい価値を創り出す必要があるが、そのためには、組織の壁を越えて、「知」と</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pPr>
              <a:lnSpc>
                <a:spcPct val="150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「技術」を掛け合わせる「オープンイノベーション」に取り組む必要がある。</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ct val="150000"/>
              </a:lnSpc>
              <a:buFont typeface="Arial" panose="020B0604020202020204" pitchFamily="34" charset="0"/>
              <a:buChar char="•"/>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ct val="150000"/>
              </a:lnSpc>
              <a:buFont typeface="Arial" panose="020B0604020202020204" pitchFamily="34" charset="0"/>
              <a:buChar cha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幸い、大阪・関西には、世界屈指の大学・研究機関と、医療や新エネルギーをはじめとする世界トップクラスのリーディング</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企業が集積している。</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ct val="150000"/>
              </a:lnSpc>
              <a:buFont typeface="Arial" panose="020B0604020202020204" pitchFamily="34" charset="0"/>
              <a:buChar char="•"/>
            </a:pP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ct val="150000"/>
              </a:lnSpc>
              <a:buFont typeface="Arial" panose="020B0604020202020204" pitchFamily="34" charset="0"/>
              <a:buChar cha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これら企業、大学、公的研究機関が有する卓越した知識・技術を効果的に活用できるよう、それぞれが有する情報の</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「見える化」を図るとともに、スピード感を持って社会実装できるよう、産学官の人材、知、資金が結集した「場」の形成を</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進めることが重要であり、公設試はその中核を担う機関の一つとならければならない。</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ct val="150000"/>
              </a:lnSpc>
              <a:buFont typeface="Arial" panose="020B0604020202020204" pitchFamily="34" charset="0"/>
              <a:buChar char="•"/>
            </a:pP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51</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8205743" y="80400"/>
            <a:ext cx="1484312" cy="489545"/>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ー</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p>
          <a:p>
            <a:pPr algn="ct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ｵｰﾌﾟﾝｲﾉﾍﾞｰｼｮﾝ</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592587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5122" y="181573"/>
            <a:ext cx="9913267" cy="360000"/>
          </a:xfrm>
          <a:prstGeom prst="rect">
            <a:avLst/>
          </a:prstGeom>
          <a:solidFill>
            <a:schemeClr val="tx2">
              <a:lumMod val="50000"/>
            </a:schemeClr>
          </a:solidFill>
          <a:ln>
            <a:solidFill>
              <a:schemeClr val="tx1"/>
            </a:solidFill>
          </a:ln>
          <a:extLst/>
        </p:spPr>
        <p:txBody>
          <a:bodyPr lIns="68415" tIns="0" rIns="68415" bIns="0" anchor="ctr"/>
          <a:lstStyle/>
          <a:p>
            <a:pPr algn="ctr">
              <a:defRPr/>
            </a:pPr>
            <a:r>
              <a:rPr kumimoji="0" lang="ja-JP" altLang="en-US" sz="1600" b="1" kern="0" dirty="0" smtClean="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Arial"/>
              </a:rPr>
              <a:t>オープンイノベーション機能の強化</a:t>
            </a:r>
          </a:p>
        </p:txBody>
      </p:sp>
      <p:grpSp>
        <p:nvGrpSpPr>
          <p:cNvPr id="8" name="グループ化 7"/>
          <p:cNvGrpSpPr/>
          <p:nvPr/>
        </p:nvGrpSpPr>
        <p:grpSpPr>
          <a:xfrm>
            <a:off x="194472" y="4005100"/>
            <a:ext cx="9283032" cy="2462757"/>
            <a:chOff x="179512" y="4293096"/>
            <a:chExt cx="8568953" cy="2462757"/>
          </a:xfrm>
        </p:grpSpPr>
        <p:sp>
          <p:nvSpPr>
            <p:cNvPr id="5" name="テキスト ボックス 4"/>
            <p:cNvSpPr txBox="1"/>
            <p:nvPr/>
          </p:nvSpPr>
          <p:spPr>
            <a:xfrm>
              <a:off x="179512" y="4437112"/>
              <a:ext cx="4266567" cy="1631216"/>
            </a:xfrm>
            <a:prstGeom prst="rect">
              <a:avLst/>
            </a:prstGeom>
            <a:noFill/>
            <a:ln w="3175">
              <a:noFill/>
              <a:prstDash val="dash"/>
            </a:ln>
          </p:spPr>
          <p:txBody>
            <a:bodyPr wrap="square" rtlCol="0">
              <a:spAutoFit/>
            </a:bodyPr>
            <a:lstStyle/>
            <a:p>
              <a:pPr marL="179388" indent="-179388" fontAlgn="base">
                <a:spcBef>
                  <a:spcPct val="0"/>
                </a:spcBef>
                <a:spcAft>
                  <a:spcPct val="0"/>
                </a:spcAft>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（参考）</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オープンイノベーション</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と</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は</a:t>
              </a:r>
              <a:endPar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endParaRPr>
            </a:p>
            <a:p>
              <a:pPr marL="179388" indent="-179388" fontAlgn="base">
                <a:spcBef>
                  <a:spcPct val="0"/>
                </a:spcBef>
                <a:spcAft>
                  <a:spcPct val="0"/>
                </a:spcAft>
              </a:pP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endParaRPr>
            </a:p>
            <a:p>
              <a:pPr marL="179388" indent="-179388" fontAlgn="base">
                <a:spcBef>
                  <a:spcPct val="0"/>
                </a:spcBef>
                <a:spcAft>
                  <a:spcPct val="0"/>
                </a:spcAft>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　　組織</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内部のイノベーションを促進するために</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endParaRPr>
            </a:p>
            <a:p>
              <a:pPr marL="179388" indent="-179388" fontAlgn="base">
                <a:spcBef>
                  <a:spcPct val="0"/>
                </a:spcBef>
                <a:spcAft>
                  <a:spcPct val="0"/>
                </a:spcAft>
              </a:pP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意図的</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かつ積極的に内部と外部の技術</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や</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endParaRPr>
            </a:p>
            <a:p>
              <a:pPr marL="179388" indent="-179388" fontAlgn="base">
                <a:spcBef>
                  <a:spcPct val="0"/>
                </a:spcBef>
                <a:spcAft>
                  <a:spcPct val="0"/>
                </a:spcAft>
              </a:pP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アイデア</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などの資源の流出入を活用し、その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結果</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endParaRPr>
            </a:p>
            <a:p>
              <a:pPr marL="179388" indent="-179388" fontAlgn="base">
                <a:spcBef>
                  <a:spcPct val="0"/>
                </a:spcBef>
                <a:spcAft>
                  <a:spcPct val="0"/>
                </a:spcAft>
              </a:pP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組織内</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で創出したイノベーションを組織外に</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展開</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endParaRPr>
            </a:p>
            <a:p>
              <a:pPr marL="179388" indent="-179388" fontAlgn="base">
                <a:spcBef>
                  <a:spcPct val="0"/>
                </a:spcBef>
                <a:spcAft>
                  <a:spcPct val="0"/>
                </a:spcAft>
              </a:pP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する</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市場機会を増やすことで</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ある。</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endParaRPr>
            </a:p>
            <a:p>
              <a:pPr marL="179388" indent="-179388" fontAlgn="base">
                <a:spcBef>
                  <a:spcPct val="0"/>
                </a:spcBef>
                <a:spcAft>
                  <a:spcPct val="0"/>
                </a:spcAft>
              </a:pP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Henry W. </a:t>
              </a:r>
              <a:r>
                <a:rPr lang="en-US" altLang="ja-JP" sz="10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Chesbrough</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 </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著書</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『Open Innovation』</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2003</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年）</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5" y="4293096"/>
              <a:ext cx="4680520" cy="216024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chemeClr val="accent1"/>
                  </a:solidFill>
                </a14:hiddenFill>
              </a:ext>
            </a:extLst>
          </p:spPr>
        </p:pic>
        <p:sp>
          <p:nvSpPr>
            <p:cNvPr id="7" name="テキスト ボックス 25"/>
            <p:cNvSpPr txBox="1">
              <a:spLocks noChangeArrowheads="1"/>
            </p:cNvSpPr>
            <p:nvPr/>
          </p:nvSpPr>
          <p:spPr bwMode="auto">
            <a:xfrm>
              <a:off x="4635334" y="6525021"/>
              <a:ext cx="39604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出典</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：ｵｰﾌﾟﾝｲﾉﾍﾞｰｼｮﾝ</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初版</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概要版（ｵｰﾌﾟﾝｲﾉﾍﾞｰｼｮﾝ協議会</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rPr>
                <a:t>(H28.7))</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grpSp>
      <p:grpSp>
        <p:nvGrpSpPr>
          <p:cNvPr id="58" name="グループ化 57"/>
          <p:cNvGrpSpPr/>
          <p:nvPr/>
        </p:nvGrpSpPr>
        <p:grpSpPr>
          <a:xfrm>
            <a:off x="56717" y="764704"/>
            <a:ext cx="9810831" cy="3024336"/>
            <a:chOff x="52352" y="764704"/>
            <a:chExt cx="9056152" cy="3024336"/>
          </a:xfrm>
        </p:grpSpPr>
        <p:grpSp>
          <p:nvGrpSpPr>
            <p:cNvPr id="51" name="グループ化 50"/>
            <p:cNvGrpSpPr/>
            <p:nvPr/>
          </p:nvGrpSpPr>
          <p:grpSpPr>
            <a:xfrm>
              <a:off x="138077" y="964308"/>
              <a:ext cx="8853523" cy="2474218"/>
              <a:chOff x="52352" y="811908"/>
              <a:chExt cx="8853523" cy="2474218"/>
            </a:xfrm>
          </p:grpSpPr>
          <p:grpSp>
            <p:nvGrpSpPr>
              <p:cNvPr id="41" name="グループ化 40"/>
              <p:cNvGrpSpPr/>
              <p:nvPr/>
            </p:nvGrpSpPr>
            <p:grpSpPr>
              <a:xfrm>
                <a:off x="52352" y="811908"/>
                <a:ext cx="8853523" cy="2474218"/>
                <a:chOff x="52352" y="811908"/>
                <a:chExt cx="8853523" cy="2474218"/>
              </a:xfrm>
            </p:grpSpPr>
            <p:grpSp>
              <p:nvGrpSpPr>
                <p:cNvPr id="39" name="グループ化 38"/>
                <p:cNvGrpSpPr/>
                <p:nvPr/>
              </p:nvGrpSpPr>
              <p:grpSpPr>
                <a:xfrm>
                  <a:off x="52352" y="811908"/>
                  <a:ext cx="8853523" cy="2474218"/>
                  <a:chOff x="4727" y="983358"/>
                  <a:chExt cx="8853523" cy="2474218"/>
                </a:xfrm>
              </p:grpSpPr>
              <p:grpSp>
                <p:nvGrpSpPr>
                  <p:cNvPr id="15" name="グループ化 14"/>
                  <p:cNvGrpSpPr/>
                  <p:nvPr/>
                </p:nvGrpSpPr>
                <p:grpSpPr>
                  <a:xfrm>
                    <a:off x="321221" y="1741190"/>
                    <a:ext cx="3179415" cy="1107242"/>
                    <a:chOff x="1835696" y="1988840"/>
                    <a:chExt cx="3179415" cy="1107242"/>
                  </a:xfrm>
                </p:grpSpPr>
                <p:grpSp>
                  <p:nvGrpSpPr>
                    <p:cNvPr id="13" name="グループ化 12"/>
                    <p:cNvGrpSpPr/>
                    <p:nvPr/>
                  </p:nvGrpSpPr>
                  <p:grpSpPr>
                    <a:xfrm>
                      <a:off x="1835696" y="1988840"/>
                      <a:ext cx="3179415" cy="773807"/>
                      <a:chOff x="1835696" y="1988840"/>
                      <a:chExt cx="3179415" cy="773807"/>
                    </a:xfrm>
                  </p:grpSpPr>
                  <p:sp>
                    <p:nvSpPr>
                      <p:cNvPr id="9" name="角丸四角形 8"/>
                      <p:cNvSpPr/>
                      <p:nvPr/>
                    </p:nvSpPr>
                    <p:spPr>
                      <a:xfrm>
                        <a:off x="3491880" y="2276872"/>
                        <a:ext cx="1523231" cy="485775"/>
                      </a:xfrm>
                      <a:prstGeom prst="roundRect">
                        <a:avLst/>
                      </a:prstGeom>
                      <a:solidFill>
                        <a:srgbClr val="000066"/>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kern="0" dirty="0" smtClean="0">
                            <a:solidFill>
                              <a:srgbClr val="FFFFFF"/>
                            </a:solidFill>
                            <a:latin typeface="Meiryo UI" panose="020B0604030504040204" pitchFamily="50" charset="-128"/>
                            <a:ea typeface="Meiryo UI" panose="020B0604030504040204" pitchFamily="50" charset="-128"/>
                            <a:cs typeface="Meiryo UI" panose="020B0604030504040204" pitchFamily="50" charset="-128"/>
                            <a:sym typeface="Arial"/>
                          </a:rPr>
                          <a:t>スーパー公設試</a:t>
                        </a:r>
                        <a:endParaRPr lang="ja-JP" altLang="en-US" sz="1400" b="1" kern="0" dirty="0">
                          <a:solidFill>
                            <a:srgbClr val="FFFFFF"/>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sp>
                    <p:nvSpPr>
                      <p:cNvPr id="10" name="角丸四角形 9"/>
                      <p:cNvSpPr/>
                      <p:nvPr/>
                    </p:nvSpPr>
                    <p:spPr>
                      <a:xfrm>
                        <a:off x="1835696" y="2276872"/>
                        <a:ext cx="1181100" cy="485775"/>
                      </a:xfrm>
                      <a:prstGeom prst="roundRect">
                        <a:avLst/>
                      </a:prstGeom>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kern="0" dirty="0" smtClean="0">
                            <a:solidFill>
                              <a:srgbClr val="FFFFFF"/>
                            </a:solidFill>
                            <a:latin typeface="Meiryo UI" panose="020B0604030504040204" pitchFamily="50" charset="-128"/>
                            <a:ea typeface="Meiryo UI" panose="020B0604030504040204" pitchFamily="50" charset="-128"/>
                            <a:cs typeface="Meiryo UI" panose="020B0604030504040204" pitchFamily="50" charset="-128"/>
                            <a:sym typeface="Arial"/>
                          </a:rPr>
                          <a:t>大学等</a:t>
                        </a:r>
                        <a:endParaRPr lang="ja-JP" altLang="en-US" sz="1400" b="1" kern="0" dirty="0">
                          <a:solidFill>
                            <a:srgbClr val="FFFFFF"/>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sp>
                    <p:nvSpPr>
                      <p:cNvPr id="11" name="テキスト ボックス 10"/>
                      <p:cNvSpPr txBox="1"/>
                      <p:nvPr/>
                    </p:nvSpPr>
                    <p:spPr>
                      <a:xfrm>
                        <a:off x="2110011" y="1988840"/>
                        <a:ext cx="2514298" cy="261610"/>
                      </a:xfrm>
                      <a:prstGeom prst="rect">
                        <a:avLst/>
                      </a:prstGeom>
                      <a:noFill/>
                    </p:spPr>
                    <p:txBody>
                      <a:bodyPr wrap="none" rtlCol="0">
                        <a:spAutoFit/>
                      </a:bodyPr>
                      <a:lstStyle/>
                      <a:p>
                        <a:r>
                          <a:rPr lang="ja-JP" altLang="en-US" sz="11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研究開発支援／製品開発支援／製造支援</a:t>
                        </a:r>
                        <a:endParaRPr lang="ja-JP" altLang="en-US" sz="11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sp>
                    <p:nvSpPr>
                      <p:cNvPr id="12" name="左右矢印 11"/>
                      <p:cNvSpPr/>
                      <p:nvPr/>
                    </p:nvSpPr>
                    <p:spPr>
                      <a:xfrm>
                        <a:off x="3076575" y="2400300"/>
                        <a:ext cx="396255" cy="257175"/>
                      </a:xfrm>
                      <a:prstGeom prst="lef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kern="0">
                          <a:solidFill>
                            <a:srgbClr val="FFFFFF"/>
                          </a:solidFill>
                          <a:sym typeface="Arial"/>
                        </a:endParaRPr>
                      </a:p>
                    </p:txBody>
                  </p:sp>
                </p:grpSp>
                <p:sp>
                  <p:nvSpPr>
                    <p:cNvPr id="14" name="テキスト ボックス 13"/>
                    <p:cNvSpPr txBox="1"/>
                    <p:nvPr/>
                  </p:nvSpPr>
                  <p:spPr>
                    <a:xfrm>
                      <a:off x="2303006" y="2695972"/>
                      <a:ext cx="1946095" cy="400110"/>
                    </a:xfrm>
                    <a:prstGeom prst="rect">
                      <a:avLst/>
                    </a:prstGeom>
                    <a:noFill/>
                  </p:spPr>
                  <p:txBody>
                    <a:bodyPr wrap="none" rtlCol="0">
                      <a:spAutoFit/>
                    </a:bodyPr>
                    <a:lstStyle/>
                    <a:p>
                      <a:pPr algn="ctr"/>
                      <a:r>
                        <a:rPr lang="ja-JP" altLang="en-US" sz="10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連携強化</a:t>
                      </a:r>
                      <a:endParaRPr lang="en-US" altLang="ja-JP" sz="10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a:p>
                      <a:pPr algn="ctr"/>
                      <a:r>
                        <a:rPr lang="ja-JP" altLang="en-US" sz="10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＜ﾃﾞｰﾀﾍﾞｰｽ・共同研究・情報発信＞</a:t>
                      </a:r>
                      <a:endParaRPr lang="ja-JP" altLang="en-US" sz="10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grpSp>
              <p:grpSp>
                <p:nvGrpSpPr>
                  <p:cNvPr id="38" name="グループ化 37"/>
                  <p:cNvGrpSpPr/>
                  <p:nvPr/>
                </p:nvGrpSpPr>
                <p:grpSpPr>
                  <a:xfrm>
                    <a:off x="4727" y="983358"/>
                    <a:ext cx="8853523" cy="2474218"/>
                    <a:chOff x="4727" y="964308"/>
                    <a:chExt cx="8853523" cy="2474218"/>
                  </a:xfrm>
                </p:grpSpPr>
                <p:sp>
                  <p:nvSpPr>
                    <p:cNvPr id="3" name="円/楕円 2"/>
                    <p:cNvSpPr/>
                    <p:nvPr/>
                  </p:nvSpPr>
                  <p:spPr>
                    <a:xfrm>
                      <a:off x="3776039" y="964308"/>
                      <a:ext cx="1334088" cy="776882"/>
                    </a:xfrm>
                    <a:prstGeom prst="ellipse">
                      <a:avLst/>
                    </a:prstGeom>
                    <a:solidFill>
                      <a:schemeClr val="accent5">
                        <a:lumMod val="60000"/>
                        <a:lumOff val="40000"/>
                      </a:schemeClr>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企業</a:t>
                      </a:r>
                    </a:p>
                  </p:txBody>
                </p:sp>
                <p:grpSp>
                  <p:nvGrpSpPr>
                    <p:cNvPr id="27" name="グループ化 26"/>
                    <p:cNvGrpSpPr/>
                    <p:nvPr/>
                  </p:nvGrpSpPr>
                  <p:grpSpPr>
                    <a:xfrm>
                      <a:off x="4727" y="1278633"/>
                      <a:ext cx="3719548" cy="2150368"/>
                      <a:chOff x="4727" y="1278633"/>
                      <a:chExt cx="3719548" cy="2150368"/>
                    </a:xfrm>
                  </p:grpSpPr>
                  <p:sp>
                    <p:nvSpPr>
                      <p:cNvPr id="25" name="テキスト ボックス 24"/>
                      <p:cNvSpPr txBox="1"/>
                      <p:nvPr/>
                    </p:nvSpPr>
                    <p:spPr>
                      <a:xfrm>
                        <a:off x="1176561" y="2955692"/>
                        <a:ext cx="1269875" cy="261610"/>
                      </a:xfrm>
                      <a:prstGeom prst="rect">
                        <a:avLst/>
                      </a:prstGeom>
                      <a:noFill/>
                    </p:spPr>
                    <p:txBody>
                      <a:bodyPr wrap="none" rtlCol="0">
                        <a:spAutoFit/>
                      </a:bodyPr>
                      <a:lstStyle/>
                      <a:p>
                        <a:r>
                          <a:rPr lang="ja-JP" altLang="en-US" sz="11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知と技術の支援拠点</a:t>
                        </a:r>
                        <a:endParaRPr lang="ja-JP" altLang="en-US" sz="11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sp>
                    <p:nvSpPr>
                      <p:cNvPr id="26" name="円/楕円 25"/>
                      <p:cNvSpPr/>
                      <p:nvPr/>
                    </p:nvSpPr>
                    <p:spPr>
                      <a:xfrm>
                        <a:off x="4727" y="1278633"/>
                        <a:ext cx="3719548" cy="2150368"/>
                      </a:xfrm>
                      <a:prstGeom prst="ellipse">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kern="0">
                          <a:solidFill>
                            <a:srgbClr val="FFFFFF"/>
                          </a:solidFill>
                          <a:sym typeface="Arial"/>
                        </a:endParaRPr>
                      </a:p>
                    </p:txBody>
                  </p:sp>
                </p:grpSp>
                <p:grpSp>
                  <p:nvGrpSpPr>
                    <p:cNvPr id="29" name="グループ化 28"/>
                    <p:cNvGrpSpPr/>
                    <p:nvPr/>
                  </p:nvGrpSpPr>
                  <p:grpSpPr>
                    <a:xfrm>
                      <a:off x="5138702" y="1288158"/>
                      <a:ext cx="3719548" cy="2150368"/>
                      <a:chOff x="5138702" y="1288158"/>
                      <a:chExt cx="3719548" cy="2150368"/>
                    </a:xfrm>
                  </p:grpSpPr>
                  <p:grpSp>
                    <p:nvGrpSpPr>
                      <p:cNvPr id="24" name="グループ化 23"/>
                      <p:cNvGrpSpPr/>
                      <p:nvPr/>
                    </p:nvGrpSpPr>
                    <p:grpSpPr>
                      <a:xfrm>
                        <a:off x="5558279" y="1748036"/>
                        <a:ext cx="2920364" cy="805061"/>
                        <a:chOff x="5529704" y="2814836"/>
                        <a:chExt cx="2920364" cy="805061"/>
                      </a:xfrm>
                    </p:grpSpPr>
                    <p:sp>
                      <p:nvSpPr>
                        <p:cNvPr id="20" name="角丸四角形 19"/>
                        <p:cNvSpPr/>
                        <p:nvPr/>
                      </p:nvSpPr>
                      <p:spPr>
                        <a:xfrm>
                          <a:off x="5529704" y="3115072"/>
                          <a:ext cx="1181100" cy="485775"/>
                        </a:xfrm>
                        <a:prstGeom prst="roundRect">
                          <a:avLst/>
                        </a:prstGeom>
                        <a:solidFill>
                          <a:schemeClr val="accent6">
                            <a:lumMod val="7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kern="0" dirty="0" smtClean="0">
                              <a:solidFill>
                                <a:srgbClr val="FFFFFF"/>
                              </a:solidFill>
                              <a:latin typeface="Meiryo UI" panose="020B0604030504040204" pitchFamily="50" charset="-128"/>
                              <a:ea typeface="Meiryo UI" panose="020B0604030504040204" pitchFamily="50" charset="-128"/>
                              <a:cs typeface="Meiryo UI" panose="020B0604030504040204" pitchFamily="50" charset="-128"/>
                              <a:sym typeface="Arial"/>
                            </a:rPr>
                            <a:t>経営支援機関</a:t>
                          </a:r>
                          <a:endParaRPr lang="ja-JP" altLang="en-US" sz="1200" b="1" kern="0" dirty="0">
                            <a:solidFill>
                              <a:srgbClr val="FFFFFF"/>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sp>
                      <p:nvSpPr>
                        <p:cNvPr id="21" name="角丸四角形 20"/>
                        <p:cNvSpPr/>
                        <p:nvPr/>
                      </p:nvSpPr>
                      <p:spPr>
                        <a:xfrm>
                          <a:off x="7268968" y="3134122"/>
                          <a:ext cx="1181100" cy="485775"/>
                        </a:xfrm>
                        <a:prstGeom prst="roundRect">
                          <a:avLst/>
                        </a:prstGeom>
                        <a:solidFill>
                          <a:schemeClr val="accent6">
                            <a:lumMod val="7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kern="0" dirty="0" smtClean="0">
                              <a:solidFill>
                                <a:srgbClr val="FFFFFF"/>
                              </a:solidFill>
                              <a:latin typeface="Meiryo UI" panose="020B0604030504040204" pitchFamily="50" charset="-128"/>
                              <a:ea typeface="Meiryo UI" panose="020B0604030504040204" pitchFamily="50" charset="-128"/>
                              <a:cs typeface="Meiryo UI" panose="020B0604030504040204" pitchFamily="50" charset="-128"/>
                              <a:sym typeface="Arial"/>
                            </a:rPr>
                            <a:t>金融機関</a:t>
                          </a:r>
                          <a:endParaRPr lang="ja-JP" altLang="en-US" sz="1400" b="1" kern="0" dirty="0">
                            <a:solidFill>
                              <a:srgbClr val="FFFFFF"/>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sp>
                      <p:nvSpPr>
                        <p:cNvPr id="22" name="テキスト ボックス 21"/>
                        <p:cNvSpPr txBox="1"/>
                        <p:nvPr/>
                      </p:nvSpPr>
                      <p:spPr>
                        <a:xfrm>
                          <a:off x="5657453" y="2814836"/>
                          <a:ext cx="2530575" cy="261610"/>
                        </a:xfrm>
                        <a:prstGeom prst="rect">
                          <a:avLst/>
                        </a:prstGeom>
                        <a:noFill/>
                      </p:spPr>
                      <p:txBody>
                        <a:bodyPr wrap="none" rtlCol="0">
                          <a:spAutoFit/>
                        </a:bodyPr>
                        <a:lstStyle/>
                        <a:p>
                          <a:r>
                            <a:rPr lang="ja-JP" altLang="en-US" sz="11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販路開拓／デザイン／資金調達／海外展開</a:t>
                          </a:r>
                          <a:endParaRPr lang="ja-JP" altLang="en-US" sz="11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grpSp>
                  <p:sp>
                    <p:nvSpPr>
                      <p:cNvPr id="28" name="円/楕円 27"/>
                      <p:cNvSpPr/>
                      <p:nvPr/>
                    </p:nvSpPr>
                    <p:spPr>
                      <a:xfrm>
                        <a:off x="5138702" y="1288158"/>
                        <a:ext cx="3719548" cy="2150368"/>
                      </a:xfrm>
                      <a:prstGeom prst="ellipse">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kern="0">
                          <a:solidFill>
                            <a:srgbClr val="FFFFFF"/>
                          </a:solidFill>
                          <a:sym typeface="Arial"/>
                        </a:endParaRPr>
                      </a:p>
                    </p:txBody>
                  </p:sp>
                </p:grpSp>
                <p:sp>
                  <p:nvSpPr>
                    <p:cNvPr id="30" name="左右矢印 29"/>
                    <p:cNvSpPr/>
                    <p:nvPr/>
                  </p:nvSpPr>
                  <p:spPr>
                    <a:xfrm>
                      <a:off x="3347864" y="2564904"/>
                      <a:ext cx="2274168" cy="428625"/>
                    </a:xfrm>
                    <a:prstGeom prst="lef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kern="0">
                        <a:solidFill>
                          <a:srgbClr val="FFFFFF"/>
                        </a:solidFill>
                        <a:sym typeface="Arial"/>
                      </a:endParaRPr>
                    </a:p>
                  </p:txBody>
                </p:sp>
                <p:sp>
                  <p:nvSpPr>
                    <p:cNvPr id="31" name="左右矢印 30"/>
                    <p:cNvSpPr/>
                    <p:nvPr/>
                  </p:nvSpPr>
                  <p:spPr>
                    <a:xfrm>
                      <a:off x="6804248" y="2204864"/>
                      <a:ext cx="396255" cy="257175"/>
                    </a:xfrm>
                    <a:prstGeom prst="lef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kern="0">
                        <a:solidFill>
                          <a:srgbClr val="FFFFFF"/>
                        </a:solidFill>
                        <a:sym typeface="Arial"/>
                      </a:endParaRPr>
                    </a:p>
                  </p:txBody>
                </p:sp>
                <p:sp>
                  <p:nvSpPr>
                    <p:cNvPr id="33" name="左右矢印 32"/>
                    <p:cNvSpPr/>
                    <p:nvPr/>
                  </p:nvSpPr>
                  <p:spPr>
                    <a:xfrm rot="19768901">
                      <a:off x="3292915" y="1562297"/>
                      <a:ext cx="629454" cy="428625"/>
                    </a:xfrm>
                    <a:prstGeom prst="lef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kern="0">
                        <a:solidFill>
                          <a:srgbClr val="FFFFFF"/>
                        </a:solidFill>
                        <a:sym typeface="Arial"/>
                      </a:endParaRPr>
                    </a:p>
                  </p:txBody>
                </p:sp>
                <p:sp>
                  <p:nvSpPr>
                    <p:cNvPr id="34" name="テキスト ボックス 33"/>
                    <p:cNvSpPr txBox="1"/>
                    <p:nvPr/>
                  </p:nvSpPr>
                  <p:spPr>
                    <a:xfrm>
                      <a:off x="3156992" y="1272952"/>
                      <a:ext cx="939902" cy="246221"/>
                    </a:xfrm>
                    <a:prstGeom prst="rect">
                      <a:avLst/>
                    </a:prstGeom>
                    <a:solidFill>
                      <a:schemeClr val="bg1"/>
                    </a:solidFill>
                    <a:ln>
                      <a:solidFill>
                        <a:schemeClr val="accent1">
                          <a:lumMod val="75000"/>
                        </a:schemeClr>
                      </a:solidFill>
                      <a:prstDash val="sysDot"/>
                    </a:ln>
                  </p:spPr>
                  <p:txBody>
                    <a:bodyPr wrap="none" rtlCol="0">
                      <a:spAutoFit/>
                    </a:bodyPr>
                    <a:lstStyle/>
                    <a:p>
                      <a:r>
                        <a:rPr lang="ja-JP" altLang="en-US" sz="10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研究・開発部門</a:t>
                      </a:r>
                      <a:endParaRPr lang="ja-JP" altLang="en-US" sz="10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sp>
                  <p:nvSpPr>
                    <p:cNvPr id="35" name="左右矢印 34"/>
                    <p:cNvSpPr/>
                    <p:nvPr/>
                  </p:nvSpPr>
                  <p:spPr>
                    <a:xfrm rot="2395754">
                      <a:off x="5028592" y="1568971"/>
                      <a:ext cx="629454" cy="428625"/>
                    </a:xfrm>
                    <a:prstGeom prst="lef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kern="0">
                        <a:solidFill>
                          <a:srgbClr val="FFFFFF"/>
                        </a:solidFill>
                        <a:sym typeface="Arial"/>
                      </a:endParaRPr>
                    </a:p>
                  </p:txBody>
                </p:sp>
                <p:sp>
                  <p:nvSpPr>
                    <p:cNvPr id="36" name="テキスト ボックス 35"/>
                    <p:cNvSpPr txBox="1"/>
                    <p:nvPr/>
                  </p:nvSpPr>
                  <p:spPr>
                    <a:xfrm>
                      <a:off x="4682491" y="1263427"/>
                      <a:ext cx="880714" cy="246221"/>
                    </a:xfrm>
                    <a:prstGeom prst="rect">
                      <a:avLst/>
                    </a:prstGeom>
                    <a:solidFill>
                      <a:schemeClr val="bg1"/>
                    </a:solidFill>
                    <a:ln>
                      <a:solidFill>
                        <a:schemeClr val="accent1">
                          <a:lumMod val="75000"/>
                        </a:schemeClr>
                      </a:solidFill>
                      <a:prstDash val="sysDot"/>
                    </a:ln>
                  </p:spPr>
                  <p:txBody>
                    <a:bodyPr wrap="none" rtlCol="0">
                      <a:spAutoFit/>
                    </a:bodyPr>
                    <a:lstStyle/>
                    <a:p>
                      <a:pPr algn="ctr"/>
                      <a:r>
                        <a:rPr lang="ja-JP" altLang="en-US" sz="10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事業展開部門</a:t>
                      </a:r>
                      <a:endParaRPr lang="en-US" altLang="ja-JP" sz="10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sp>
                  <p:nvSpPr>
                    <p:cNvPr id="37" name="テキスト ボックス 36"/>
                    <p:cNvSpPr txBox="1"/>
                    <p:nvPr/>
                  </p:nvSpPr>
                  <p:spPr>
                    <a:xfrm>
                      <a:off x="6264002" y="2952378"/>
                      <a:ext cx="1400088" cy="261610"/>
                    </a:xfrm>
                    <a:prstGeom prst="rect">
                      <a:avLst/>
                    </a:prstGeom>
                    <a:noFill/>
                  </p:spPr>
                  <p:txBody>
                    <a:bodyPr wrap="none" rtlCol="0">
                      <a:spAutoFit/>
                    </a:bodyPr>
                    <a:lstStyle/>
                    <a:p>
                      <a:r>
                        <a:rPr lang="ja-JP" altLang="en-US" sz="11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経営と金融の支援拠点</a:t>
                      </a:r>
                      <a:endParaRPr lang="ja-JP" altLang="en-US" sz="11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grpSp>
            </p:grpSp>
            <p:sp>
              <p:nvSpPr>
                <p:cNvPr id="40" name="テキスト ボックス 39"/>
                <p:cNvSpPr txBox="1"/>
                <p:nvPr/>
              </p:nvSpPr>
              <p:spPr>
                <a:xfrm>
                  <a:off x="4241123" y="2514228"/>
                  <a:ext cx="643963" cy="246221"/>
                </a:xfrm>
                <a:prstGeom prst="rect">
                  <a:avLst/>
                </a:prstGeom>
                <a:noFill/>
              </p:spPr>
              <p:txBody>
                <a:bodyPr wrap="none" rtlCol="0">
                  <a:spAutoFit/>
                </a:bodyPr>
                <a:lstStyle/>
                <a:p>
                  <a:r>
                    <a:rPr lang="ja-JP" altLang="en-US" sz="1000" kern="0" dirty="0" smtClean="0">
                      <a:solidFill>
                        <a:srgbClr val="FFFFFF"/>
                      </a:solidFill>
                      <a:latin typeface="Meiryo UI" panose="020B0604030504040204" pitchFamily="50" charset="-128"/>
                      <a:ea typeface="Meiryo UI" panose="020B0604030504040204" pitchFamily="50" charset="-128"/>
                      <a:cs typeface="Meiryo UI" panose="020B0604030504040204" pitchFamily="50" charset="-128"/>
                      <a:sym typeface="Arial"/>
                    </a:rPr>
                    <a:t>連携強化</a:t>
                  </a:r>
                  <a:endParaRPr lang="ja-JP" altLang="en-US" sz="1000" kern="0" dirty="0">
                    <a:solidFill>
                      <a:srgbClr val="FFFFFF"/>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grpSp>
          <p:sp>
            <p:nvSpPr>
              <p:cNvPr id="50" name="テキスト ボックス 49"/>
              <p:cNvSpPr txBox="1"/>
              <p:nvPr/>
            </p:nvSpPr>
            <p:spPr>
              <a:xfrm>
                <a:off x="3851920" y="1620416"/>
                <a:ext cx="1229923" cy="246221"/>
              </a:xfrm>
              <a:prstGeom prst="rect">
                <a:avLst/>
              </a:prstGeom>
              <a:noFill/>
            </p:spPr>
            <p:txBody>
              <a:bodyPr wrap="none" rtlCol="0">
                <a:spAutoFit/>
              </a:bodyPr>
              <a:lstStyle/>
              <a:p>
                <a:r>
                  <a:rPr lang="ja-JP" altLang="en-US" sz="10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ｵｰﾌﾟﾝﾘｿｰｽ</a:t>
                </a:r>
                <a:r>
                  <a:rPr lang="en-US" altLang="ja-JP" sz="10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a:t>
                </a:r>
                <a:r>
                  <a:rPr lang="ja-JP" altLang="en-US" sz="10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ｵｰﾌﾟﾝﾊｳｽ</a:t>
                </a:r>
                <a:endParaRPr lang="ja-JP" altLang="en-US" sz="10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grpSp>
        <p:sp>
          <p:nvSpPr>
            <p:cNvPr id="52" name="正方形/長方形 51"/>
            <p:cNvSpPr/>
            <p:nvPr/>
          </p:nvSpPr>
          <p:spPr>
            <a:xfrm>
              <a:off x="52352" y="764704"/>
              <a:ext cx="9056152" cy="30243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kern="0">
                <a:solidFill>
                  <a:srgbClr val="FFFFFF"/>
                </a:solidFill>
                <a:sym typeface="Arial"/>
              </a:endParaRPr>
            </a:p>
          </p:txBody>
        </p:sp>
        <p:grpSp>
          <p:nvGrpSpPr>
            <p:cNvPr id="53" name="グループ化 52"/>
            <p:cNvGrpSpPr/>
            <p:nvPr/>
          </p:nvGrpSpPr>
          <p:grpSpPr>
            <a:xfrm>
              <a:off x="3705225" y="2257052"/>
              <a:ext cx="1927897" cy="1412225"/>
              <a:chOff x="3836118" y="2361914"/>
              <a:chExt cx="1927897" cy="1472647"/>
            </a:xfrm>
            <a:solidFill>
              <a:schemeClr val="accent5">
                <a:lumMod val="60000"/>
                <a:lumOff val="40000"/>
              </a:schemeClr>
            </a:solidFill>
          </p:grpSpPr>
          <p:sp>
            <p:nvSpPr>
              <p:cNvPr id="54" name="台形 53"/>
              <p:cNvSpPr/>
              <p:nvPr/>
            </p:nvSpPr>
            <p:spPr>
              <a:xfrm>
                <a:off x="4468960" y="2361914"/>
                <a:ext cx="656966" cy="411812"/>
              </a:xfrm>
              <a:prstGeom prst="trapezoid">
                <a:avLst>
                  <a:gd name="adj" fmla="val 169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kern="0">
                  <a:solidFill>
                    <a:srgbClr val="FFFFFF"/>
                  </a:solidFill>
                  <a:sym typeface="Arial"/>
                </a:endParaRPr>
              </a:p>
            </p:txBody>
          </p:sp>
          <p:sp>
            <p:nvSpPr>
              <p:cNvPr id="55" name="台形 54"/>
              <p:cNvSpPr/>
              <p:nvPr/>
            </p:nvSpPr>
            <p:spPr>
              <a:xfrm>
                <a:off x="4270845" y="3058382"/>
                <a:ext cx="1080000" cy="492586"/>
              </a:xfrm>
              <a:prstGeom prst="trapezoid">
                <a:avLst>
                  <a:gd name="adj" fmla="val 3283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kern="0">
                  <a:solidFill>
                    <a:srgbClr val="FFFFFF"/>
                  </a:solidFill>
                  <a:sym typeface="Arial"/>
                </a:endParaRPr>
              </a:p>
            </p:txBody>
          </p:sp>
          <p:sp>
            <p:nvSpPr>
              <p:cNvPr id="56" name="二等辺三角形 55"/>
              <p:cNvSpPr/>
              <p:nvPr/>
            </p:nvSpPr>
            <p:spPr>
              <a:xfrm rot="10800000">
                <a:off x="3836118" y="3328653"/>
                <a:ext cx="1927897" cy="50590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kern="0">
                  <a:solidFill>
                    <a:srgbClr val="FFFFFF"/>
                  </a:solidFill>
                  <a:sym typeface="Arial"/>
                </a:endParaRPr>
              </a:p>
            </p:txBody>
          </p:sp>
        </p:grpSp>
        <p:sp>
          <p:nvSpPr>
            <p:cNvPr id="57" name="テキスト ボックス 56"/>
            <p:cNvSpPr txBox="1"/>
            <p:nvPr/>
          </p:nvSpPr>
          <p:spPr>
            <a:xfrm>
              <a:off x="3429000" y="3305176"/>
              <a:ext cx="2429956" cy="307777"/>
            </a:xfrm>
            <a:prstGeom prst="rect">
              <a:avLst/>
            </a:prstGeom>
            <a:noFill/>
          </p:spPr>
          <p:txBody>
            <a:bodyPr wrap="none" rtlCol="0">
              <a:spAutoFit/>
            </a:bodyPr>
            <a:lstStyle/>
            <a:p>
              <a:r>
                <a:rPr lang="ja-JP" altLang="en-US" sz="14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大阪</a:t>
              </a:r>
              <a:r>
                <a:rPr lang="ja-JP" altLang="en-US"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発</a:t>
              </a:r>
              <a:r>
                <a:rPr lang="ja-JP" altLang="en-US" sz="14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rPr>
                <a:t>のイノベーション創出を拡大</a:t>
              </a:r>
              <a:endParaRPr lang="ja-JP" altLang="en-US"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Arial"/>
              </a:endParaRPr>
            </a:p>
          </p:txBody>
        </p:sp>
      </p:grpSp>
      <p:sp>
        <p:nvSpPr>
          <p:cNvPr id="45"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52</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角丸四角形 46"/>
          <p:cNvSpPr/>
          <p:nvPr/>
        </p:nvSpPr>
        <p:spPr>
          <a:xfrm>
            <a:off x="8227009" y="109878"/>
            <a:ext cx="1484312" cy="489545"/>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ー</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p>
          <a:p>
            <a:pPr algn="ct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ｵｰﾌﾟﾝｲﾉﾍﾞｰｼｮﾝ</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776471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410489" y="1807636"/>
            <a:ext cx="9200267" cy="4789716"/>
            <a:chOff x="410488" y="1670255"/>
            <a:chExt cx="9200267" cy="4919232"/>
          </a:xfrm>
        </p:grpSpPr>
        <p:sp>
          <p:nvSpPr>
            <p:cNvPr id="4" name="正方形/長方形 3"/>
            <p:cNvSpPr/>
            <p:nvPr/>
          </p:nvSpPr>
          <p:spPr>
            <a:xfrm>
              <a:off x="1930575" y="1670255"/>
              <a:ext cx="7414666" cy="4919232"/>
            </a:xfrm>
            <a:prstGeom prst="rect">
              <a:avLst/>
            </a:prstGeom>
            <a:solidFill>
              <a:srgbClr val="FFE7FF"/>
            </a:solidFill>
            <a:ln w="3175">
              <a:solidFill>
                <a:srgbClr val="D5F9A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prstClr val="white"/>
                </a:solidFill>
                <a:latin typeface="Meiryo UI" panose="020B0604030504040204" pitchFamily="50" charset="-128"/>
                <a:ea typeface="Meiryo UI" panose="020B0604030504040204" pitchFamily="50" charset="-128"/>
              </a:endParaRPr>
            </a:p>
          </p:txBody>
        </p:sp>
        <p:sp>
          <p:nvSpPr>
            <p:cNvPr id="9" name="正方形/長方形 8"/>
            <p:cNvSpPr/>
            <p:nvPr/>
          </p:nvSpPr>
          <p:spPr>
            <a:xfrm>
              <a:off x="436380" y="1778134"/>
              <a:ext cx="6004306" cy="4704575"/>
            </a:xfrm>
            <a:prstGeom prst="rect">
              <a:avLst/>
            </a:prstGeom>
            <a:solidFill>
              <a:srgbClr val="B4FF8F"/>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prstClr val="white"/>
                </a:solidFill>
                <a:latin typeface="Meiryo UI" panose="020B0604030504040204" pitchFamily="50" charset="-128"/>
                <a:ea typeface="Meiryo UI" panose="020B0604030504040204" pitchFamily="50" charset="-128"/>
              </a:endParaRPr>
            </a:p>
          </p:txBody>
        </p:sp>
        <p:sp>
          <p:nvSpPr>
            <p:cNvPr id="7" name="正方形/長方形 6"/>
            <p:cNvSpPr/>
            <p:nvPr/>
          </p:nvSpPr>
          <p:spPr>
            <a:xfrm>
              <a:off x="560511" y="5834335"/>
              <a:ext cx="2056403" cy="347182"/>
            </a:xfrm>
            <a:prstGeom prst="rect">
              <a:avLst/>
            </a:prstGeom>
          </p:spPr>
          <p:txBody>
            <a:bodyPr wrap="square">
              <a:spAutoFit/>
            </a:bodyPr>
            <a:lstStyle/>
            <a:p>
              <a:pPr algn="ctr">
                <a:lnSpc>
                  <a:spcPct val="130000"/>
                </a:lnSpc>
              </a:pPr>
              <a:r>
                <a:rPr lang="ja-JP" altLang="en-US" sz="1400" b="1" spc="46" dirty="0" smtClean="0">
                  <a:ln w="13500">
                    <a:solidFill>
                      <a:srgbClr val="4F81BD">
                        <a:shade val="2500"/>
                        <a:alpha val="6500"/>
                      </a:srgbClr>
                    </a:solidFill>
                    <a:prstDash val="solid"/>
                  </a:ln>
                  <a:solidFill>
                    <a:prstClr val="black">
                      <a:alpha val="95000"/>
                    </a:prstClr>
                  </a:solidFill>
                  <a:effectLst>
                    <a:innerShdw blurRad="50900" dist="38500" dir="13500000">
                      <a:srgbClr val="000000">
                        <a:alpha val="60000"/>
                      </a:srgbClr>
                    </a:innerShdw>
                  </a:effectLst>
                  <a:latin typeface="Meiryo UI" panose="020B0604030504040204" pitchFamily="50" charset="-128"/>
                  <a:ea typeface="Meiryo UI" panose="020B0604030504040204" pitchFamily="50" charset="-128"/>
                </a:rPr>
                <a:t>コンソーシアム</a:t>
              </a:r>
              <a:endParaRPr lang="en-US" altLang="ja-JP" sz="1400" b="1" spc="46" dirty="0">
                <a:ln w="13500">
                  <a:solidFill>
                    <a:srgbClr val="4F81BD">
                      <a:shade val="2500"/>
                      <a:alpha val="6500"/>
                    </a:srgbClr>
                  </a:solidFill>
                  <a:prstDash val="solid"/>
                </a:ln>
                <a:solidFill>
                  <a:prstClr val="black">
                    <a:alpha val="95000"/>
                  </a:prstClr>
                </a:solidFill>
                <a:effectLst>
                  <a:innerShdw blurRad="50900" dist="38500" dir="13500000">
                    <a:srgbClr val="000000">
                      <a:alpha val="60000"/>
                    </a:srgbClr>
                  </a:innerShdw>
                </a:effectLst>
                <a:latin typeface="Meiryo UI" panose="020B0604030504040204" pitchFamily="50" charset="-128"/>
                <a:ea typeface="Meiryo UI" panose="020B0604030504040204" pitchFamily="50" charset="-128"/>
              </a:endParaRPr>
            </a:p>
          </p:txBody>
        </p:sp>
        <p:sp>
          <p:nvSpPr>
            <p:cNvPr id="8" name="正方形/長方形 7"/>
            <p:cNvSpPr/>
            <p:nvPr/>
          </p:nvSpPr>
          <p:spPr>
            <a:xfrm>
              <a:off x="7438210" y="5807208"/>
              <a:ext cx="1331213" cy="670130"/>
            </a:xfrm>
            <a:prstGeom prst="rect">
              <a:avLst/>
            </a:prstGeom>
          </p:spPr>
          <p:txBody>
            <a:bodyPr wrap="square">
              <a:spAutoFit/>
            </a:bodyPr>
            <a:lstStyle/>
            <a:p>
              <a:pPr>
                <a:lnSpc>
                  <a:spcPct val="130000"/>
                </a:lnSpc>
              </a:pPr>
              <a:r>
                <a:rPr lang="ja-JP" altLang="en-US" sz="1400" b="1" spc="46" dirty="0">
                  <a:ln w="13500">
                    <a:solidFill>
                      <a:srgbClr val="4F81BD">
                        <a:shade val="2500"/>
                        <a:alpha val="6500"/>
                      </a:srgbClr>
                    </a:solidFill>
                    <a:prstDash val="solid"/>
                  </a:ln>
                  <a:solidFill>
                    <a:prstClr val="black">
                      <a:alpha val="95000"/>
                    </a:prstClr>
                  </a:solidFill>
                  <a:effectLst>
                    <a:innerShdw blurRad="50900" dist="38500" dir="13500000">
                      <a:srgbClr val="000000">
                        <a:alpha val="60000"/>
                      </a:srgbClr>
                    </a:innerShdw>
                  </a:effectLst>
                  <a:latin typeface="Meiryo UI" panose="020B0604030504040204" pitchFamily="50" charset="-128"/>
                  <a:ea typeface="Meiryo UI" panose="020B0604030504040204" pitchFamily="50" charset="-128"/>
                </a:rPr>
                <a:t>コンソーシアム</a:t>
              </a:r>
              <a:endParaRPr lang="en-US" altLang="ja-JP" sz="1400" b="1" spc="46" dirty="0">
                <a:ln w="13500">
                  <a:solidFill>
                    <a:srgbClr val="4F81BD">
                      <a:shade val="2500"/>
                      <a:alpha val="6500"/>
                    </a:srgbClr>
                  </a:solidFill>
                  <a:prstDash val="solid"/>
                </a:ln>
                <a:solidFill>
                  <a:prstClr val="black">
                    <a:alpha val="95000"/>
                  </a:prstClr>
                </a:solidFill>
                <a:effectLst>
                  <a:innerShdw blurRad="50900" dist="38500" dir="13500000">
                    <a:srgbClr val="000000">
                      <a:alpha val="60000"/>
                    </a:srgbClr>
                  </a:innerShdw>
                </a:effectLst>
                <a:latin typeface="Meiryo UI" panose="020B0604030504040204" pitchFamily="50" charset="-128"/>
                <a:ea typeface="Meiryo UI" panose="020B0604030504040204" pitchFamily="50" charset="-128"/>
              </a:endParaRPr>
            </a:p>
            <a:p>
              <a:pPr>
                <a:lnSpc>
                  <a:spcPct val="130000"/>
                </a:lnSpc>
              </a:pPr>
              <a:r>
                <a:rPr lang="ja-JP" altLang="en-US" sz="1400" b="1" spc="46" dirty="0" smtClean="0">
                  <a:ln w="13500">
                    <a:solidFill>
                      <a:srgbClr val="4F81BD">
                        <a:shade val="2500"/>
                        <a:alpha val="6500"/>
                      </a:srgbClr>
                    </a:solidFill>
                    <a:prstDash val="solid"/>
                  </a:ln>
                  <a:solidFill>
                    <a:prstClr val="black">
                      <a:alpha val="95000"/>
                    </a:prstClr>
                  </a:solidFill>
                  <a:effectLst>
                    <a:innerShdw blurRad="50900" dist="38500" dir="13500000">
                      <a:srgbClr val="000000">
                        <a:alpha val="60000"/>
                      </a:srgbClr>
                    </a:innerShdw>
                  </a:effectLst>
                  <a:latin typeface="Meiryo UI" panose="020B0604030504040204" pitchFamily="50" charset="-128"/>
                  <a:ea typeface="Meiryo UI" panose="020B0604030504040204" pitchFamily="50" charset="-128"/>
                </a:rPr>
                <a:t>次の段階へ</a:t>
              </a:r>
              <a:endParaRPr lang="en-US" altLang="ja-JP" sz="1400" b="1" spc="46" dirty="0">
                <a:ln w="13500">
                  <a:solidFill>
                    <a:srgbClr val="4F81BD">
                      <a:shade val="2500"/>
                      <a:alpha val="6500"/>
                    </a:srgbClr>
                  </a:solidFill>
                  <a:prstDash val="solid"/>
                </a:ln>
                <a:solidFill>
                  <a:prstClr val="black">
                    <a:alpha val="95000"/>
                  </a:prstClr>
                </a:solidFill>
                <a:effectLst>
                  <a:innerShdw blurRad="50900" dist="38500" dir="13500000">
                    <a:srgbClr val="000000">
                      <a:alpha val="60000"/>
                    </a:srgbClr>
                  </a:innerShdw>
                </a:effectLst>
                <a:latin typeface="Meiryo UI" panose="020B0604030504040204" pitchFamily="50" charset="-128"/>
                <a:ea typeface="Meiryo UI" panose="020B0604030504040204" pitchFamily="50" charset="-128"/>
              </a:endParaRPr>
            </a:p>
          </p:txBody>
        </p:sp>
        <p:pic>
          <p:nvPicPr>
            <p:cNvPr id="11" name="図 10"/>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30563" y="4190167"/>
              <a:ext cx="1845486" cy="1657856"/>
            </a:xfrm>
            <a:prstGeom prst="rect">
              <a:avLst/>
            </a:prstGeom>
            <a:noFill/>
            <a:ln>
              <a:noFill/>
            </a:ln>
          </p:spPr>
        </p:pic>
        <p:grpSp>
          <p:nvGrpSpPr>
            <p:cNvPr id="12" name="グループ化 11"/>
            <p:cNvGrpSpPr/>
            <p:nvPr/>
          </p:nvGrpSpPr>
          <p:grpSpPr>
            <a:xfrm>
              <a:off x="1946955" y="2076282"/>
              <a:ext cx="1549591" cy="450903"/>
              <a:chOff x="1804" y="414352"/>
              <a:chExt cx="1606203" cy="665771"/>
            </a:xfrm>
          </p:grpSpPr>
          <p:sp>
            <p:nvSpPr>
              <p:cNvPr id="13" name="山形 12"/>
              <p:cNvSpPr/>
              <p:nvPr/>
            </p:nvSpPr>
            <p:spPr>
              <a:xfrm>
                <a:off x="1804" y="414352"/>
                <a:ext cx="1606203" cy="665771"/>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山形 4"/>
              <p:cNvSpPr txBox="1"/>
              <p:nvPr/>
            </p:nvSpPr>
            <p:spPr>
              <a:xfrm>
                <a:off x="334690" y="414352"/>
                <a:ext cx="940432" cy="6657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3855" tIns="24618" rIns="24618" bIns="24618" numCol="1" spcCol="1270" anchor="ctr" anchorCtr="0">
                <a:noAutofit/>
              </a:bodyPr>
              <a:lstStyle/>
              <a:p>
                <a:pPr algn="ctr" defTabSz="820636">
                  <a:lnSpc>
                    <a:spcPts val="1385"/>
                  </a:lnSpc>
                  <a:spcAft>
                    <a:spcPct val="35000"/>
                  </a:spcAft>
                </a:pPr>
                <a:r>
                  <a:rPr lang="ja-JP" altLang="en-US" sz="1100" dirty="0">
                    <a:solidFill>
                      <a:prstClr val="white"/>
                    </a:solidFill>
                    <a:latin typeface="Meiryo UI" panose="020B0604030504040204" pitchFamily="50" charset="-128"/>
                    <a:ea typeface="Meiryo UI" panose="020B0604030504040204" pitchFamily="50" charset="-128"/>
                  </a:rPr>
                  <a:t>設備導入</a:t>
                </a:r>
                <a:endParaRPr lang="en-US" altLang="ja-JP" sz="1100" dirty="0">
                  <a:solidFill>
                    <a:prstClr val="white"/>
                  </a:solidFill>
                  <a:latin typeface="Meiryo UI" panose="020B0604030504040204" pitchFamily="50" charset="-128"/>
                  <a:ea typeface="Meiryo UI" panose="020B0604030504040204" pitchFamily="50" charset="-128"/>
                </a:endParaRPr>
              </a:p>
              <a:p>
                <a:pPr algn="ctr" defTabSz="820636">
                  <a:lnSpc>
                    <a:spcPts val="1385"/>
                  </a:lnSpc>
                  <a:spcAft>
                    <a:spcPct val="35000"/>
                  </a:spcAft>
                </a:pPr>
                <a:r>
                  <a:rPr lang="ja-JP" altLang="en-US" sz="1100" dirty="0">
                    <a:solidFill>
                      <a:prstClr val="white"/>
                    </a:solidFill>
                    <a:latin typeface="Meiryo UI" panose="020B0604030504040204" pitchFamily="50" charset="-128"/>
                    <a:ea typeface="Meiryo UI" panose="020B0604030504040204" pitchFamily="50" charset="-128"/>
                  </a:rPr>
                  <a:t>・探索</a:t>
                </a:r>
                <a:endParaRPr lang="en-US" altLang="ja-JP" sz="1100" dirty="0">
                  <a:solidFill>
                    <a:prstClr val="white"/>
                  </a:solidFill>
                  <a:latin typeface="Meiryo UI" panose="020B0604030504040204" pitchFamily="50" charset="-128"/>
                  <a:ea typeface="Meiryo UI" panose="020B0604030504040204" pitchFamily="50" charset="-128"/>
                </a:endParaRPr>
              </a:p>
            </p:txBody>
          </p:sp>
        </p:grpSp>
        <p:grpSp>
          <p:nvGrpSpPr>
            <p:cNvPr id="15" name="グループ化 14"/>
            <p:cNvGrpSpPr/>
            <p:nvPr/>
          </p:nvGrpSpPr>
          <p:grpSpPr>
            <a:xfrm>
              <a:off x="3329987" y="2081063"/>
              <a:ext cx="1549591" cy="435129"/>
              <a:chOff x="1447387" y="401145"/>
              <a:chExt cx="1606203" cy="642481"/>
            </a:xfrm>
          </p:grpSpPr>
          <p:sp>
            <p:nvSpPr>
              <p:cNvPr id="16" name="山形 15"/>
              <p:cNvSpPr/>
              <p:nvPr/>
            </p:nvSpPr>
            <p:spPr>
              <a:xfrm>
                <a:off x="1447387" y="401145"/>
                <a:ext cx="1606203" cy="642481"/>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山形 6"/>
              <p:cNvSpPr txBox="1"/>
              <p:nvPr/>
            </p:nvSpPr>
            <p:spPr>
              <a:xfrm>
                <a:off x="1768628" y="401145"/>
                <a:ext cx="963722" cy="6424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626" tIns="29542" rIns="29542" bIns="29542" numCol="1" spcCol="1270" anchor="ctr" anchorCtr="0">
                <a:noAutofit/>
              </a:bodyPr>
              <a:lstStyle/>
              <a:p>
                <a:pPr algn="ctr" defTabSz="984763">
                  <a:lnSpc>
                    <a:spcPct val="90000"/>
                  </a:lnSpc>
                  <a:spcAft>
                    <a:spcPct val="35000"/>
                  </a:spcAft>
                </a:pPr>
                <a:r>
                  <a:rPr lang="ja-JP" altLang="en-US" sz="1100" dirty="0">
                    <a:solidFill>
                      <a:prstClr val="white"/>
                    </a:solidFill>
                    <a:latin typeface="Meiryo UI" panose="020B0604030504040204" pitchFamily="50" charset="-128"/>
                    <a:ea typeface="Meiryo UI" panose="020B0604030504040204" pitchFamily="50" charset="-128"/>
                  </a:rPr>
                  <a:t>試作・</a:t>
                </a:r>
                <a:endParaRPr lang="en-US" altLang="ja-JP" sz="1100" dirty="0">
                  <a:solidFill>
                    <a:prstClr val="white"/>
                  </a:solidFill>
                  <a:latin typeface="Meiryo UI" panose="020B0604030504040204" pitchFamily="50" charset="-128"/>
                  <a:ea typeface="Meiryo UI" panose="020B0604030504040204" pitchFamily="50" charset="-128"/>
                </a:endParaRPr>
              </a:p>
              <a:p>
                <a:pPr algn="ctr" defTabSz="984763">
                  <a:lnSpc>
                    <a:spcPct val="90000"/>
                  </a:lnSpc>
                  <a:spcAft>
                    <a:spcPct val="35000"/>
                  </a:spcAft>
                </a:pPr>
                <a:r>
                  <a:rPr lang="ja-JP" altLang="en-US" sz="1100" dirty="0">
                    <a:solidFill>
                      <a:prstClr val="white"/>
                    </a:solidFill>
                    <a:latin typeface="Meiryo UI" panose="020B0604030504040204" pitchFamily="50" charset="-128"/>
                    <a:ea typeface="Meiryo UI" panose="020B0604030504040204" pitchFamily="50" charset="-128"/>
                  </a:rPr>
                  <a:t>評価</a:t>
                </a:r>
              </a:p>
            </p:txBody>
          </p:sp>
        </p:grpSp>
        <p:grpSp>
          <p:nvGrpSpPr>
            <p:cNvPr id="18" name="グループ化 17"/>
            <p:cNvGrpSpPr/>
            <p:nvPr/>
          </p:nvGrpSpPr>
          <p:grpSpPr>
            <a:xfrm>
              <a:off x="4734244" y="2079205"/>
              <a:ext cx="1549591" cy="435129"/>
              <a:chOff x="2892970" y="398839"/>
              <a:chExt cx="1606203" cy="642481"/>
            </a:xfrm>
          </p:grpSpPr>
          <p:sp>
            <p:nvSpPr>
              <p:cNvPr id="19" name="山形 18"/>
              <p:cNvSpPr/>
              <p:nvPr/>
            </p:nvSpPr>
            <p:spPr>
              <a:xfrm>
                <a:off x="2892970" y="398839"/>
                <a:ext cx="1606203" cy="642481"/>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山形 8"/>
              <p:cNvSpPr txBox="1"/>
              <p:nvPr/>
            </p:nvSpPr>
            <p:spPr>
              <a:xfrm>
                <a:off x="3214211" y="398839"/>
                <a:ext cx="963722" cy="6424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3855" tIns="24618" rIns="24618" bIns="24618" numCol="1" spcCol="1270" anchor="ctr" anchorCtr="0">
                <a:noAutofit/>
              </a:bodyPr>
              <a:lstStyle/>
              <a:p>
                <a:pPr algn="ctr" defTabSz="820636">
                  <a:lnSpc>
                    <a:spcPct val="90000"/>
                  </a:lnSpc>
                  <a:spcAft>
                    <a:spcPct val="35000"/>
                  </a:spcAft>
                </a:pPr>
                <a:r>
                  <a:rPr lang="ja-JP" altLang="en-US" sz="1100" dirty="0">
                    <a:solidFill>
                      <a:prstClr val="white"/>
                    </a:solidFill>
                    <a:latin typeface="Meiryo UI" panose="020B0604030504040204" pitchFamily="50" charset="-128"/>
                    <a:ea typeface="Meiryo UI" panose="020B0604030504040204" pitchFamily="50" charset="-128"/>
                  </a:rPr>
                  <a:t>量産試作</a:t>
                </a:r>
              </a:p>
            </p:txBody>
          </p:sp>
        </p:grpSp>
        <p:grpSp>
          <p:nvGrpSpPr>
            <p:cNvPr id="21" name="グループ化 20"/>
            <p:cNvGrpSpPr/>
            <p:nvPr/>
          </p:nvGrpSpPr>
          <p:grpSpPr>
            <a:xfrm>
              <a:off x="6068592" y="2023637"/>
              <a:ext cx="1560290" cy="575318"/>
              <a:chOff x="4266545" y="401145"/>
              <a:chExt cx="1606203" cy="642481"/>
            </a:xfrm>
          </p:grpSpPr>
          <p:sp>
            <p:nvSpPr>
              <p:cNvPr id="22" name="山形 21"/>
              <p:cNvSpPr/>
              <p:nvPr/>
            </p:nvSpPr>
            <p:spPr>
              <a:xfrm>
                <a:off x="4266545" y="401145"/>
                <a:ext cx="1606203" cy="642481"/>
              </a:xfrm>
              <a:prstGeom prst="chevron">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山形 10"/>
              <p:cNvSpPr txBox="1"/>
              <p:nvPr/>
            </p:nvSpPr>
            <p:spPr>
              <a:xfrm>
                <a:off x="4659794" y="401145"/>
                <a:ext cx="963722" cy="6424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3855" tIns="24618" rIns="24618" bIns="24618" numCol="1" spcCol="1270" anchor="ctr" anchorCtr="0">
                <a:noAutofit/>
              </a:bodyPr>
              <a:lstStyle/>
              <a:p>
                <a:pPr algn="ctr" defTabSz="820636">
                  <a:lnSpc>
                    <a:spcPts val="1569"/>
                  </a:lnSpc>
                  <a:spcAft>
                    <a:spcPct val="35000"/>
                  </a:spcAft>
                </a:pPr>
                <a:r>
                  <a:rPr lang="ja-JP" altLang="en-US" sz="140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製品化</a:t>
                </a:r>
                <a:endParaRPr lang="en-US" altLang="ja-JP" sz="140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defTabSz="820636">
                  <a:lnSpc>
                    <a:spcPts val="1569"/>
                  </a:lnSpc>
                  <a:spcAft>
                    <a:spcPct val="35000"/>
                  </a:spcAft>
                </a:pPr>
                <a:r>
                  <a:rPr lang="ja-JP" altLang="en-US" sz="140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事業化</a:t>
                </a:r>
                <a:endParaRPr lang="en-US" altLang="ja-JP" sz="140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grpSp>
        <p:grpSp>
          <p:nvGrpSpPr>
            <p:cNvPr id="49" name="グループ化 48"/>
            <p:cNvGrpSpPr/>
            <p:nvPr/>
          </p:nvGrpSpPr>
          <p:grpSpPr>
            <a:xfrm>
              <a:off x="410488" y="3738959"/>
              <a:ext cx="2251932" cy="1579721"/>
              <a:chOff x="6811267" y="3325919"/>
              <a:chExt cx="2318197" cy="1959762"/>
            </a:xfrm>
          </p:grpSpPr>
          <p:grpSp>
            <p:nvGrpSpPr>
              <p:cNvPr id="36" name="グループ化 28"/>
              <p:cNvGrpSpPr/>
              <p:nvPr/>
            </p:nvGrpSpPr>
            <p:grpSpPr>
              <a:xfrm>
                <a:off x="7761312" y="3325919"/>
                <a:ext cx="1368152" cy="1261829"/>
                <a:chOff x="1804255" y="5115991"/>
                <a:chExt cx="1608191" cy="1310655"/>
              </a:xfrm>
            </p:grpSpPr>
            <p:sp>
              <p:nvSpPr>
                <p:cNvPr id="37" name="直方体 36"/>
                <p:cNvSpPr/>
                <p:nvPr/>
              </p:nvSpPr>
              <p:spPr>
                <a:xfrm>
                  <a:off x="1804255" y="5611258"/>
                  <a:ext cx="1608187" cy="815388"/>
                </a:xfrm>
                <a:prstGeom prst="cube">
                  <a:avLst>
                    <a:gd name="adj" fmla="val 7548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prstClr val="white"/>
                    </a:solidFill>
                    <a:latin typeface="Meiryo UI" panose="020B0604030504040204" pitchFamily="50" charset="-128"/>
                    <a:ea typeface="Meiryo UI" panose="020B0604030504040204" pitchFamily="50" charset="-128"/>
                  </a:endParaRPr>
                </a:p>
              </p:txBody>
            </p:sp>
            <p:sp>
              <p:nvSpPr>
                <p:cNvPr id="38" name="直方体 37"/>
                <p:cNvSpPr/>
                <p:nvPr/>
              </p:nvSpPr>
              <p:spPr>
                <a:xfrm>
                  <a:off x="1811097" y="5386137"/>
                  <a:ext cx="1601349" cy="711358"/>
                </a:xfrm>
                <a:prstGeom prst="cube">
                  <a:avLst>
                    <a:gd name="adj" fmla="val 85265"/>
                  </a:avLst>
                </a:prstGeom>
                <a:solidFill>
                  <a:schemeClr val="accent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prstClr val="white"/>
                    </a:solidFill>
                    <a:latin typeface="Meiryo UI" panose="020B0604030504040204" pitchFamily="50" charset="-128"/>
                    <a:ea typeface="Meiryo UI" panose="020B0604030504040204" pitchFamily="50" charset="-128"/>
                  </a:endParaRPr>
                </a:p>
              </p:txBody>
            </p:sp>
            <p:sp>
              <p:nvSpPr>
                <p:cNvPr id="39" name="直方体 38"/>
                <p:cNvSpPr/>
                <p:nvPr/>
              </p:nvSpPr>
              <p:spPr>
                <a:xfrm>
                  <a:off x="1811097" y="5115991"/>
                  <a:ext cx="1601349" cy="711358"/>
                </a:xfrm>
                <a:prstGeom prst="cube">
                  <a:avLst>
                    <a:gd name="adj" fmla="val 8526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prstClr val="white"/>
                    </a:solidFill>
                    <a:latin typeface="Meiryo UI" panose="020B0604030504040204" pitchFamily="50" charset="-128"/>
                    <a:ea typeface="Meiryo UI" panose="020B0604030504040204" pitchFamily="50" charset="-128"/>
                  </a:endParaRPr>
                </a:p>
              </p:txBody>
            </p:sp>
          </p:grpSp>
          <p:sp>
            <p:nvSpPr>
              <p:cNvPr id="40" name="正方形/長方形 39"/>
              <p:cNvSpPr/>
              <p:nvPr/>
            </p:nvSpPr>
            <p:spPr>
              <a:xfrm>
                <a:off x="6811267" y="3563937"/>
                <a:ext cx="1296144" cy="1147022"/>
              </a:xfrm>
              <a:prstGeom prst="rect">
                <a:avLst/>
              </a:prstGeom>
            </p:spPr>
            <p:txBody>
              <a:bodyPr wrap="square">
                <a:spAutoFit/>
              </a:bodyPr>
              <a:lstStyle/>
              <a:p>
                <a:pPr algn="ctr"/>
                <a:r>
                  <a:rPr lang="ja-JP" altLang="en-US" sz="1050" dirty="0">
                    <a:solidFill>
                      <a:prstClr val="black"/>
                    </a:solidFill>
                    <a:latin typeface="Meiryo UI" panose="020B0604030504040204" pitchFamily="50" charset="-128"/>
                    <a:ea typeface="Meiryo UI" panose="020B0604030504040204" pitchFamily="50" charset="-128"/>
                    <a:cs typeface="メイリオ"/>
                  </a:rPr>
                  <a:t>塗膜</a:t>
                </a:r>
                <a:endParaRPr lang="en-US" altLang="ja-JP" sz="1050" dirty="0">
                  <a:solidFill>
                    <a:prstClr val="black"/>
                  </a:solidFill>
                  <a:latin typeface="Meiryo UI" panose="020B0604030504040204" pitchFamily="50" charset="-128"/>
                  <a:ea typeface="Meiryo UI" panose="020B0604030504040204" pitchFamily="50" charset="-128"/>
                  <a:cs typeface="メイリオ"/>
                </a:endParaRPr>
              </a:p>
              <a:p>
                <a:pPr algn="ctr"/>
                <a:endParaRPr lang="en-US" altLang="ja-JP" sz="1050" dirty="0">
                  <a:solidFill>
                    <a:prstClr val="black"/>
                  </a:solidFill>
                  <a:latin typeface="Meiryo UI" panose="020B0604030504040204" pitchFamily="50" charset="-128"/>
                  <a:ea typeface="Meiryo UI" panose="020B0604030504040204" pitchFamily="50" charset="-128"/>
                  <a:cs typeface="メイリオ"/>
                </a:endParaRPr>
              </a:p>
              <a:p>
                <a:pPr algn="ctr"/>
                <a:r>
                  <a:rPr lang="ja-JP" altLang="en-US" sz="1050" dirty="0">
                    <a:solidFill>
                      <a:prstClr val="black"/>
                    </a:solidFill>
                    <a:latin typeface="Meiryo UI" panose="020B0604030504040204" pitchFamily="50" charset="-128"/>
                    <a:ea typeface="Meiryo UI" panose="020B0604030504040204" pitchFamily="50" charset="-128"/>
                    <a:cs typeface="メイリオ"/>
                  </a:rPr>
                  <a:t>無機酸化物薄膜</a:t>
                </a:r>
                <a:endParaRPr lang="en-US" altLang="ja-JP" sz="1050" dirty="0">
                  <a:solidFill>
                    <a:prstClr val="black"/>
                  </a:solidFill>
                  <a:latin typeface="Meiryo UI" panose="020B0604030504040204" pitchFamily="50" charset="-128"/>
                  <a:ea typeface="Meiryo UI" panose="020B0604030504040204" pitchFamily="50" charset="-128"/>
                  <a:cs typeface="メイリオ"/>
                </a:endParaRPr>
              </a:p>
              <a:p>
                <a:pPr algn="ctr"/>
                <a:endParaRPr lang="en-US" altLang="ja-JP" sz="1050" dirty="0">
                  <a:solidFill>
                    <a:prstClr val="black"/>
                  </a:solidFill>
                  <a:latin typeface="Meiryo UI" panose="020B0604030504040204" pitchFamily="50" charset="-128"/>
                  <a:ea typeface="Meiryo UI" panose="020B0604030504040204" pitchFamily="50" charset="-128"/>
                  <a:cs typeface="メイリオ"/>
                </a:endParaRPr>
              </a:p>
              <a:p>
                <a:pPr algn="ctr"/>
                <a:r>
                  <a:rPr lang="ja-JP" altLang="en-US" sz="1050" dirty="0">
                    <a:solidFill>
                      <a:prstClr val="black"/>
                    </a:solidFill>
                    <a:latin typeface="Meiryo UI" panose="020B0604030504040204" pitchFamily="50" charset="-128"/>
                    <a:ea typeface="Meiryo UI" panose="020B0604030504040204" pitchFamily="50" charset="-128"/>
                    <a:cs typeface="メイリオ"/>
                  </a:rPr>
                  <a:t>鉄素材</a:t>
                </a:r>
                <a:endParaRPr lang="en-US" altLang="ja-JP" sz="1050" dirty="0">
                  <a:solidFill>
                    <a:prstClr val="black"/>
                  </a:solidFill>
                  <a:latin typeface="Meiryo UI" panose="020B0604030504040204" pitchFamily="50" charset="-128"/>
                  <a:ea typeface="Meiryo UI" panose="020B0604030504040204" pitchFamily="50" charset="-128"/>
                  <a:cs typeface="メイリオ"/>
                </a:endParaRPr>
              </a:p>
            </p:txBody>
          </p:sp>
          <p:sp>
            <p:nvSpPr>
              <p:cNvPr id="41" name="正方形/長方形 40"/>
              <p:cNvSpPr/>
              <p:nvPr/>
            </p:nvSpPr>
            <p:spPr>
              <a:xfrm>
                <a:off x="7833561" y="4736679"/>
                <a:ext cx="916176" cy="549002"/>
              </a:xfrm>
              <a:prstGeom prst="rect">
                <a:avLst/>
              </a:prstGeom>
            </p:spPr>
            <p:txBody>
              <a:bodyPr wrap="none">
                <a:spAutoFit/>
              </a:bodyPr>
              <a:lstStyle/>
              <a:p>
                <a:r>
                  <a:rPr lang="ja-JP" altLang="en-US" sz="11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塗装下地剤</a:t>
                </a:r>
                <a:endParaRPr lang="en-US" altLang="ja-JP" sz="11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rPr>
                  <a:t>基本設計</a:t>
                </a:r>
              </a:p>
            </p:txBody>
          </p:sp>
        </p:grpSp>
        <p:grpSp>
          <p:nvGrpSpPr>
            <p:cNvPr id="43" name="グループ化 42"/>
            <p:cNvGrpSpPr/>
            <p:nvPr/>
          </p:nvGrpSpPr>
          <p:grpSpPr>
            <a:xfrm>
              <a:off x="563929" y="2076282"/>
              <a:ext cx="1549591" cy="450903"/>
              <a:chOff x="1804" y="414352"/>
              <a:chExt cx="1606203" cy="665771"/>
            </a:xfrm>
          </p:grpSpPr>
          <p:sp>
            <p:nvSpPr>
              <p:cNvPr id="44" name="山形 43"/>
              <p:cNvSpPr/>
              <p:nvPr/>
            </p:nvSpPr>
            <p:spPr>
              <a:xfrm>
                <a:off x="1804" y="414352"/>
                <a:ext cx="1606203" cy="665771"/>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山形 4"/>
              <p:cNvSpPr txBox="1"/>
              <p:nvPr/>
            </p:nvSpPr>
            <p:spPr>
              <a:xfrm>
                <a:off x="334690" y="414352"/>
                <a:ext cx="940432" cy="6657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3855" tIns="24618" rIns="24618" bIns="24618" numCol="1" spcCol="1270" anchor="ctr" anchorCtr="0">
                <a:noAutofit/>
              </a:bodyPr>
              <a:lstStyle/>
              <a:p>
                <a:pPr algn="ctr" defTabSz="820636">
                  <a:lnSpc>
                    <a:spcPts val="1385"/>
                  </a:lnSpc>
                  <a:spcAft>
                    <a:spcPct val="35000"/>
                  </a:spcAft>
                </a:pPr>
                <a:r>
                  <a:rPr lang="ja-JP" altLang="en-US" sz="1100" dirty="0">
                    <a:solidFill>
                      <a:prstClr val="white"/>
                    </a:solidFill>
                    <a:latin typeface="Meiryo UI" panose="020B0604030504040204" pitchFamily="50" charset="-128"/>
                    <a:ea typeface="Meiryo UI" panose="020B0604030504040204" pitchFamily="50" charset="-128"/>
                  </a:rPr>
                  <a:t>基盤</a:t>
                </a:r>
                <a:endParaRPr lang="en-US" altLang="ja-JP" sz="1100" dirty="0">
                  <a:solidFill>
                    <a:prstClr val="white"/>
                  </a:solidFill>
                  <a:latin typeface="Meiryo UI" panose="020B0604030504040204" pitchFamily="50" charset="-128"/>
                  <a:ea typeface="Meiryo UI" panose="020B0604030504040204" pitchFamily="50" charset="-128"/>
                </a:endParaRPr>
              </a:p>
              <a:p>
                <a:pPr algn="ctr" defTabSz="820636">
                  <a:lnSpc>
                    <a:spcPts val="1385"/>
                  </a:lnSpc>
                  <a:spcAft>
                    <a:spcPct val="35000"/>
                  </a:spcAft>
                </a:pPr>
                <a:r>
                  <a:rPr lang="ja-JP" altLang="en-US" sz="1100" dirty="0">
                    <a:solidFill>
                      <a:prstClr val="white"/>
                    </a:solidFill>
                    <a:latin typeface="Meiryo UI" panose="020B0604030504040204" pitchFamily="50" charset="-128"/>
                    <a:ea typeface="Meiryo UI" panose="020B0604030504040204" pitchFamily="50" charset="-128"/>
                  </a:rPr>
                  <a:t>研究</a:t>
                </a:r>
                <a:endParaRPr lang="en-US" altLang="ja-JP" sz="1100" dirty="0">
                  <a:solidFill>
                    <a:prstClr val="white"/>
                  </a:solidFill>
                  <a:latin typeface="Meiryo UI" panose="020B0604030504040204" pitchFamily="50" charset="-128"/>
                  <a:ea typeface="Meiryo UI" panose="020B0604030504040204" pitchFamily="50" charset="-128"/>
                </a:endParaRPr>
              </a:p>
            </p:txBody>
          </p:sp>
        </p:grpSp>
        <p:sp>
          <p:nvSpPr>
            <p:cNvPr id="47" name="山形 46"/>
            <p:cNvSpPr/>
            <p:nvPr/>
          </p:nvSpPr>
          <p:spPr>
            <a:xfrm>
              <a:off x="7364155" y="1844380"/>
              <a:ext cx="2223282" cy="754573"/>
            </a:xfrm>
            <a:prstGeom prst="chevron">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8" name="山形 10"/>
            <p:cNvSpPr txBox="1"/>
            <p:nvPr/>
          </p:nvSpPr>
          <p:spPr>
            <a:xfrm>
              <a:off x="7761311" y="1921731"/>
              <a:ext cx="1414018" cy="587072"/>
            </a:xfrm>
            <a:prstGeom prst="rect">
              <a:avLst/>
            </a:prstGeom>
            <a:solidFill>
              <a:schemeClr val="accent6">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73855" tIns="24618" rIns="24618" bIns="24618" numCol="1" spcCol="1270" anchor="ctr" anchorCtr="0">
              <a:noAutofit/>
            </a:bodyPr>
            <a:lstStyle/>
            <a:p>
              <a:pPr algn="ctr" defTabSz="820636">
                <a:lnSpc>
                  <a:spcPts val="1569"/>
                </a:lnSpc>
                <a:spcAft>
                  <a:spcPct val="35000"/>
                </a:spcAft>
              </a:pPr>
              <a:r>
                <a:rPr lang="ja-JP" altLang="en-US" sz="140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大規模</a:t>
              </a:r>
              <a:endParaRPr lang="en-US" altLang="ja-JP" sz="140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defTabSz="820636">
                <a:lnSpc>
                  <a:spcPts val="1569"/>
                </a:lnSpc>
                <a:spcAft>
                  <a:spcPct val="35000"/>
                </a:spcAft>
              </a:pPr>
              <a:r>
                <a:rPr lang="ja-JP" altLang="en-US" sz="140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売上事業へ</a:t>
              </a:r>
              <a:endParaRPr lang="en-US" altLang="ja-JP" sz="140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50" name="左右矢印 49"/>
            <p:cNvSpPr/>
            <p:nvPr/>
          </p:nvSpPr>
          <p:spPr>
            <a:xfrm>
              <a:off x="2032871" y="2598953"/>
              <a:ext cx="4432484" cy="40630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latin typeface="Meiryo UI" panose="020B0604030504040204" pitchFamily="50" charset="-128"/>
                  <a:ea typeface="Meiryo UI" panose="020B0604030504040204" pitchFamily="50" charset="-128"/>
                </a:rPr>
                <a:t>サ　ポ　イ　ン　事　業</a:t>
              </a:r>
              <a:r>
                <a:rPr lang="en-US" altLang="ja-JP" sz="1400" dirty="0" smtClean="0">
                  <a:solidFill>
                    <a:prstClr val="white"/>
                  </a:solidFill>
                  <a:latin typeface="Meiryo UI" panose="020B0604030504040204" pitchFamily="50" charset="-128"/>
                  <a:ea typeface="Meiryo UI" panose="020B0604030504040204" pitchFamily="50" charset="-128"/>
                </a:rPr>
                <a:t>(H23</a:t>
              </a:r>
              <a:r>
                <a:rPr lang="ja-JP" altLang="en-US" sz="1400" dirty="0" smtClean="0">
                  <a:solidFill>
                    <a:prstClr val="white"/>
                  </a:solidFill>
                  <a:latin typeface="Meiryo UI" panose="020B0604030504040204" pitchFamily="50" charset="-128"/>
                  <a:ea typeface="Meiryo UI" panose="020B0604030504040204" pitchFamily="50" charset="-128"/>
                </a:rPr>
                <a:t>～</a:t>
              </a:r>
              <a:r>
                <a:rPr lang="en-US" altLang="ja-JP" sz="1400" dirty="0" smtClean="0">
                  <a:solidFill>
                    <a:prstClr val="white"/>
                  </a:solidFill>
                  <a:latin typeface="Meiryo UI" panose="020B0604030504040204" pitchFamily="50" charset="-128"/>
                  <a:ea typeface="Meiryo UI" panose="020B0604030504040204" pitchFamily="50" charset="-128"/>
                </a:rPr>
                <a:t>25</a:t>
              </a:r>
              <a:r>
                <a:rPr lang="ja-JP" altLang="en-US" sz="1400" dirty="0" smtClean="0">
                  <a:solidFill>
                    <a:prstClr val="white"/>
                  </a:solidFill>
                  <a:latin typeface="Meiryo UI" panose="020B0604030504040204" pitchFamily="50" charset="-128"/>
                  <a:ea typeface="Meiryo UI" panose="020B0604030504040204" pitchFamily="50" charset="-128"/>
                </a:rPr>
                <a:t>年度</a:t>
              </a:r>
              <a:r>
                <a:rPr lang="ja-JP" altLang="en-US" sz="1400" dirty="0">
                  <a:solidFill>
                    <a:prstClr val="white"/>
                  </a:solidFill>
                  <a:latin typeface="Meiryo UI" panose="020B0604030504040204" pitchFamily="50" charset="-128"/>
                  <a:ea typeface="Meiryo UI" panose="020B0604030504040204" pitchFamily="50" charset="-128"/>
                </a:rPr>
                <a:t>）</a:t>
              </a:r>
            </a:p>
          </p:txBody>
        </p:sp>
        <p:sp>
          <p:nvSpPr>
            <p:cNvPr id="52" name="左右矢印 51"/>
            <p:cNvSpPr/>
            <p:nvPr/>
          </p:nvSpPr>
          <p:spPr>
            <a:xfrm>
              <a:off x="544487" y="2611532"/>
              <a:ext cx="1479434" cy="40630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prstClr val="white"/>
                  </a:solidFill>
                  <a:latin typeface="Meiryo UI" panose="020B0604030504040204" pitchFamily="50" charset="-128"/>
                  <a:ea typeface="Meiryo UI" panose="020B0604030504040204" pitchFamily="50" charset="-128"/>
                </a:rPr>
                <a:t>表面処理基盤</a:t>
              </a:r>
            </a:p>
          </p:txBody>
        </p:sp>
        <p:pic>
          <p:nvPicPr>
            <p:cNvPr id="10" name="図 9"/>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67876" y="3010931"/>
              <a:ext cx="1917254" cy="1218925"/>
            </a:xfrm>
            <a:prstGeom prst="rect">
              <a:avLst/>
            </a:prstGeom>
            <a:noFill/>
            <a:ln>
              <a:noFill/>
            </a:ln>
          </p:spPr>
        </p:pic>
        <p:sp>
          <p:nvSpPr>
            <p:cNvPr id="53" name="正方形/長方形 52"/>
            <p:cNvSpPr/>
            <p:nvPr/>
          </p:nvSpPr>
          <p:spPr>
            <a:xfrm>
              <a:off x="2884364" y="4258356"/>
              <a:ext cx="1080745" cy="426733"/>
            </a:xfrm>
            <a:prstGeom prst="rect">
              <a:avLst/>
            </a:prstGeom>
          </p:spPr>
          <p:txBody>
            <a:bodyPr wrap="none">
              <a:spAutoFit/>
            </a:bodyPr>
            <a:lstStyle/>
            <a:p>
              <a:r>
                <a:rPr lang="ja-JP" altLang="en-US" sz="1050" dirty="0">
                  <a:solidFill>
                    <a:prstClr val="black"/>
                  </a:solidFill>
                  <a:latin typeface="Meiryo UI" panose="020B0604030504040204" pitchFamily="50" charset="-128"/>
                  <a:ea typeface="Meiryo UI" panose="020B0604030504040204" pitchFamily="50" charset="-128"/>
                </a:rPr>
                <a:t>薄膜ジルコニウム</a:t>
              </a:r>
              <a:endParaRPr lang="en-US" altLang="ja-JP" sz="1050" dirty="0">
                <a:solidFill>
                  <a:prstClr val="black"/>
                </a:solidFill>
                <a:latin typeface="Meiryo UI" panose="020B0604030504040204" pitchFamily="50" charset="-128"/>
                <a:ea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rPr>
                <a:t>　　　被膜</a:t>
              </a:r>
            </a:p>
          </p:txBody>
        </p:sp>
        <p:sp>
          <p:nvSpPr>
            <p:cNvPr id="54" name="正方形/長方形 53"/>
            <p:cNvSpPr/>
            <p:nvPr/>
          </p:nvSpPr>
          <p:spPr>
            <a:xfrm>
              <a:off x="4165272" y="5817960"/>
              <a:ext cx="1124026" cy="284489"/>
            </a:xfrm>
            <a:prstGeom prst="rect">
              <a:avLst/>
            </a:prstGeom>
          </p:spPr>
          <p:txBody>
            <a:bodyPr wrap="none">
              <a:spAutoFit/>
            </a:bodyPr>
            <a:lstStyle/>
            <a:p>
              <a:r>
                <a:rPr lang="ja-JP" altLang="en-US" sz="1200" b="1" dirty="0">
                  <a:solidFill>
                    <a:prstClr val="black"/>
                  </a:solidFill>
                  <a:latin typeface="Meiryo UI" panose="020B0604030504040204" pitchFamily="50" charset="-128"/>
                  <a:ea typeface="Meiryo UI" panose="020B0604030504040204" pitchFamily="50" charset="-128"/>
                </a:rPr>
                <a:t>スラッジ大幅減</a:t>
              </a:r>
              <a:endParaRPr lang="en-US" altLang="ja-JP" sz="1200" b="1" dirty="0">
                <a:solidFill>
                  <a:prstClr val="black"/>
                </a:solidFill>
                <a:latin typeface="Meiryo UI" panose="020B0604030504040204" pitchFamily="50" charset="-128"/>
                <a:ea typeface="Meiryo UI" panose="020B0604030504040204" pitchFamily="50" charset="-128"/>
              </a:endParaRPr>
            </a:p>
          </p:txBody>
        </p:sp>
        <p:sp>
          <p:nvSpPr>
            <p:cNvPr id="56" name="左右矢印 55"/>
            <p:cNvSpPr/>
            <p:nvPr/>
          </p:nvSpPr>
          <p:spPr>
            <a:xfrm>
              <a:off x="6483998" y="2598953"/>
              <a:ext cx="2944470" cy="40630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latin typeface="Meiryo UI" panose="020B0604030504040204" pitchFamily="50" charset="-128"/>
                  <a:ea typeface="Meiryo UI" panose="020B0604030504040204" pitchFamily="50" charset="-128"/>
                </a:rPr>
                <a:t>フォロー＆次の仕掛け</a:t>
              </a:r>
            </a:p>
          </p:txBody>
        </p:sp>
        <p:pic>
          <p:nvPicPr>
            <p:cNvPr id="57" name="Picture 6" descr="カローラ アクシオ"/>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97304" y="3303788"/>
              <a:ext cx="1509549" cy="882074"/>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http://thumbnail.image.rakuten.co.jp/@0_mall/kamehouse/cabinet/hobby/03701978/img63809054.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20425" y="4519830"/>
              <a:ext cx="1384155" cy="765166"/>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グループ化 58"/>
            <p:cNvGrpSpPr/>
            <p:nvPr/>
          </p:nvGrpSpPr>
          <p:grpSpPr>
            <a:xfrm>
              <a:off x="5053455" y="3171496"/>
              <a:ext cx="1106448" cy="678445"/>
              <a:chOff x="431361" y="4067943"/>
              <a:chExt cx="962402" cy="621955"/>
            </a:xfrm>
          </p:grpSpPr>
          <p:sp>
            <p:nvSpPr>
              <p:cNvPr id="60" name="円/楕円 52"/>
              <p:cNvSpPr/>
              <p:nvPr/>
            </p:nvSpPr>
            <p:spPr>
              <a:xfrm>
                <a:off x="484856" y="4067943"/>
                <a:ext cx="864096" cy="621955"/>
              </a:xfrm>
              <a:prstGeom prst="ellipse">
                <a:avLst/>
              </a:prstGeom>
              <a:gradFill flip="none" rotWithShape="1">
                <a:gsLst>
                  <a:gs pos="0">
                    <a:srgbClr val="009900"/>
                  </a:gs>
                  <a:gs pos="35000">
                    <a:srgbClr val="CCFF99"/>
                  </a:gs>
                  <a:gs pos="100000">
                    <a:schemeClr val="bg1"/>
                  </a:gs>
                </a:gsLst>
                <a:path path="circle">
                  <a:fillToRect l="50000" t="50000" r="50000" b="50000"/>
                </a:path>
                <a:tileRect/>
              </a:gra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prstClr val="white"/>
                  </a:solidFill>
                  <a:latin typeface="Meiryo UI" panose="020B0604030504040204" pitchFamily="50" charset="-128"/>
                  <a:ea typeface="Meiryo UI" panose="020B0604030504040204" pitchFamily="50" charset="-128"/>
                </a:endParaRPr>
              </a:p>
            </p:txBody>
          </p:sp>
          <p:sp>
            <p:nvSpPr>
              <p:cNvPr id="61" name="テキスト ボックス 60"/>
              <p:cNvSpPr txBox="1"/>
              <p:nvPr/>
            </p:nvSpPr>
            <p:spPr>
              <a:xfrm>
                <a:off x="431361" y="4172874"/>
                <a:ext cx="962402" cy="434669"/>
              </a:xfrm>
              <a:prstGeom prst="rect">
                <a:avLst/>
              </a:prstGeom>
              <a:noFill/>
            </p:spPr>
            <p:txBody>
              <a:bodyPr wrap="square" rtlCol="0">
                <a:spAutoFit/>
              </a:bodyPr>
              <a:lstStyle/>
              <a:p>
                <a:pPr algn="ctr"/>
                <a:r>
                  <a:rPr lang="ja-JP" altLang="en-US" sz="1200" b="1" dirty="0">
                    <a:solidFill>
                      <a:srgbClr val="006600"/>
                    </a:solidFill>
                    <a:latin typeface="Meiryo UI" panose="020B0604030504040204" pitchFamily="50" charset="-128"/>
                    <a:ea typeface="Meiryo UI" panose="020B0604030504040204" pitchFamily="50" charset="-128"/>
                    <a:cs typeface="メイリオ" panose="020B0604030504040204" pitchFamily="50" charset="-128"/>
                  </a:rPr>
                  <a:t>産官</a:t>
                </a:r>
                <a:endParaRPr lang="en-US" altLang="ja-JP" sz="1200" b="1" dirty="0">
                  <a:solidFill>
                    <a:srgbClr val="006600"/>
                  </a:solidFill>
                  <a:latin typeface="Meiryo UI" panose="020B0604030504040204" pitchFamily="50" charset="-128"/>
                  <a:ea typeface="Meiryo UI" panose="020B0604030504040204" pitchFamily="50" charset="-128"/>
                  <a:cs typeface="メイリオ" panose="020B0604030504040204" pitchFamily="50" charset="-128"/>
                </a:endParaRPr>
              </a:p>
              <a:p>
                <a:pPr algn="ctr"/>
                <a:r>
                  <a:rPr lang="ja-JP" altLang="en-US" sz="1200" b="1" dirty="0">
                    <a:solidFill>
                      <a:srgbClr val="006600"/>
                    </a:solidFill>
                    <a:latin typeface="Meiryo UI" panose="020B0604030504040204" pitchFamily="50" charset="-128"/>
                    <a:ea typeface="Meiryo UI" panose="020B0604030504040204" pitchFamily="50" charset="-128"/>
                    <a:cs typeface="メイリオ" panose="020B0604030504040204" pitchFamily="50" charset="-128"/>
                  </a:rPr>
                  <a:t>連携</a:t>
                </a:r>
              </a:p>
            </p:txBody>
          </p:sp>
        </p:grpSp>
        <p:grpSp>
          <p:nvGrpSpPr>
            <p:cNvPr id="5" name="グループ化 4"/>
            <p:cNvGrpSpPr/>
            <p:nvPr/>
          </p:nvGrpSpPr>
          <p:grpSpPr>
            <a:xfrm>
              <a:off x="6638245" y="3131023"/>
              <a:ext cx="1279484" cy="1221970"/>
              <a:chOff x="9285889" y="2821754"/>
              <a:chExt cx="1215816" cy="1399334"/>
            </a:xfrm>
          </p:grpSpPr>
          <p:sp>
            <p:nvSpPr>
              <p:cNvPr id="65" name="楕円 64"/>
              <p:cNvSpPr/>
              <p:nvPr/>
            </p:nvSpPr>
            <p:spPr>
              <a:xfrm>
                <a:off x="9285889" y="2821754"/>
                <a:ext cx="1215816" cy="1399334"/>
              </a:xfrm>
              <a:prstGeom prst="ellipse">
                <a:avLst/>
              </a:prstGeom>
              <a:solidFill>
                <a:srgbClr val="D5F9A9"/>
              </a:solidFill>
              <a:ln w="317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dirty="0">
                  <a:solidFill>
                    <a:prstClr val="white"/>
                  </a:solidFill>
                  <a:latin typeface="Meiryo UI" panose="020B0604030504040204" pitchFamily="50" charset="-128"/>
                  <a:ea typeface="Meiryo UI" panose="020B0604030504040204" pitchFamily="50" charset="-128"/>
                </a:endParaRPr>
              </a:p>
              <a:p>
                <a:pPr algn="ctr"/>
                <a:endParaRPr lang="en-US" altLang="ja-JP" sz="1400" dirty="0">
                  <a:solidFill>
                    <a:prstClr val="white"/>
                  </a:solidFill>
                  <a:latin typeface="Meiryo UI" panose="020B0604030504040204" pitchFamily="50" charset="-128"/>
                  <a:ea typeface="Meiryo UI" panose="020B0604030504040204" pitchFamily="50" charset="-128"/>
                </a:endParaRPr>
              </a:p>
              <a:p>
                <a:pPr algn="ctr"/>
                <a:endParaRPr lang="en-US" altLang="ja-JP" sz="1400" dirty="0">
                  <a:solidFill>
                    <a:prstClr val="white"/>
                  </a:solidFill>
                  <a:latin typeface="Meiryo UI" panose="020B0604030504040204" pitchFamily="50" charset="-128"/>
                  <a:ea typeface="Meiryo UI" panose="020B0604030504040204" pitchFamily="50" charset="-128"/>
                </a:endParaRPr>
              </a:p>
              <a:p>
                <a:pPr algn="ctr"/>
                <a:endParaRPr lang="en-US" altLang="ja-JP" sz="1400" dirty="0">
                  <a:solidFill>
                    <a:srgbClr val="FF0000"/>
                  </a:solidFill>
                  <a:latin typeface="Meiryo UI" panose="020B0604030504040204" pitchFamily="50" charset="-128"/>
                  <a:ea typeface="Meiryo UI" panose="020B0604030504040204" pitchFamily="50" charset="-128"/>
                </a:endParaRPr>
              </a:p>
            </p:txBody>
          </p:sp>
          <p:grpSp>
            <p:nvGrpSpPr>
              <p:cNvPr id="62" name="グループ化 61"/>
              <p:cNvGrpSpPr/>
              <p:nvPr/>
            </p:nvGrpSpPr>
            <p:grpSpPr>
              <a:xfrm>
                <a:off x="9335882" y="2852940"/>
                <a:ext cx="1051390" cy="719594"/>
                <a:chOff x="400073" y="4067944"/>
                <a:chExt cx="962402" cy="576064"/>
              </a:xfrm>
            </p:grpSpPr>
            <p:sp>
              <p:nvSpPr>
                <p:cNvPr id="63" name="円/楕円 52"/>
                <p:cNvSpPr/>
                <p:nvPr/>
              </p:nvSpPr>
              <p:spPr>
                <a:xfrm>
                  <a:off x="484856" y="4067944"/>
                  <a:ext cx="864096" cy="576064"/>
                </a:xfrm>
                <a:prstGeom prst="ellipse">
                  <a:avLst/>
                </a:prstGeom>
                <a:gradFill flip="none" rotWithShape="1">
                  <a:gsLst>
                    <a:gs pos="0">
                      <a:srgbClr val="009900"/>
                    </a:gs>
                    <a:gs pos="35000">
                      <a:srgbClr val="CCFF99"/>
                    </a:gs>
                    <a:gs pos="100000">
                      <a:schemeClr val="bg1"/>
                    </a:gs>
                  </a:gsLst>
                  <a:path path="circle">
                    <a:fillToRect l="50000" t="50000" r="50000" b="50000"/>
                  </a:path>
                  <a:tileRect/>
                </a:gradFill>
                <a:ln w="19050">
                  <a:solidFill>
                    <a:srgbClr val="CC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prstClr val="white"/>
                    </a:solidFill>
                    <a:latin typeface="Meiryo UI" panose="020B0604030504040204" pitchFamily="50" charset="-128"/>
                    <a:ea typeface="Meiryo UI" panose="020B0604030504040204" pitchFamily="50" charset="-128"/>
                  </a:endParaRPr>
                </a:p>
              </p:txBody>
            </p:sp>
            <p:sp>
              <p:nvSpPr>
                <p:cNvPr id="64" name="テキスト ボックス 63"/>
                <p:cNvSpPr txBox="1"/>
                <p:nvPr/>
              </p:nvSpPr>
              <p:spPr>
                <a:xfrm>
                  <a:off x="400073" y="4165773"/>
                  <a:ext cx="962402" cy="434669"/>
                </a:xfrm>
                <a:prstGeom prst="rect">
                  <a:avLst/>
                </a:prstGeom>
                <a:noFill/>
              </p:spPr>
              <p:txBody>
                <a:bodyPr wrap="square" rtlCol="0">
                  <a:spAutoFit/>
                </a:bodyPr>
                <a:lstStyle/>
                <a:p>
                  <a:pPr algn="ctr"/>
                  <a:r>
                    <a:rPr lang="ja-JP" altLang="en-US" sz="1200" b="1" dirty="0" err="1">
                      <a:solidFill>
                        <a:srgbClr val="006600"/>
                      </a:solidFill>
                      <a:latin typeface="Meiryo UI" panose="020B0604030504040204" pitchFamily="50" charset="-128"/>
                      <a:ea typeface="Meiryo UI" panose="020B0604030504040204" pitchFamily="50" charset="-128"/>
                      <a:cs typeface="メイリオ" panose="020B0604030504040204" pitchFamily="50" charset="-128"/>
                    </a:rPr>
                    <a:t>産産</a:t>
                  </a:r>
                  <a:endParaRPr lang="en-US" altLang="ja-JP" sz="1200" b="1" dirty="0">
                    <a:solidFill>
                      <a:srgbClr val="006600"/>
                    </a:solidFill>
                    <a:latin typeface="Meiryo UI" panose="020B0604030504040204" pitchFamily="50" charset="-128"/>
                    <a:ea typeface="Meiryo UI" panose="020B0604030504040204" pitchFamily="50" charset="-128"/>
                    <a:cs typeface="メイリオ" panose="020B0604030504040204" pitchFamily="50" charset="-128"/>
                  </a:endParaRPr>
                </a:p>
                <a:p>
                  <a:pPr algn="ctr"/>
                  <a:r>
                    <a:rPr lang="ja-JP" altLang="en-US" sz="1200" b="1" dirty="0">
                      <a:solidFill>
                        <a:srgbClr val="006600"/>
                      </a:solidFill>
                      <a:latin typeface="Meiryo UI" panose="020B0604030504040204" pitchFamily="50" charset="-128"/>
                      <a:ea typeface="Meiryo UI" panose="020B0604030504040204" pitchFamily="50" charset="-128"/>
                      <a:cs typeface="メイリオ" panose="020B0604030504040204" pitchFamily="50" charset="-128"/>
                    </a:rPr>
                    <a:t>連携</a:t>
                  </a:r>
                </a:p>
              </p:txBody>
            </p:sp>
          </p:grpSp>
          <p:grpSp>
            <p:nvGrpSpPr>
              <p:cNvPr id="69" name="グループ化 68"/>
              <p:cNvGrpSpPr/>
              <p:nvPr/>
            </p:nvGrpSpPr>
            <p:grpSpPr>
              <a:xfrm>
                <a:off x="9464936" y="3645024"/>
                <a:ext cx="839646" cy="492374"/>
                <a:chOff x="537072" y="4335738"/>
                <a:chExt cx="962402" cy="576065"/>
              </a:xfrm>
            </p:grpSpPr>
            <p:sp>
              <p:nvSpPr>
                <p:cNvPr id="70" name="円/楕円 52"/>
                <p:cNvSpPr/>
                <p:nvPr/>
              </p:nvSpPr>
              <p:spPr>
                <a:xfrm>
                  <a:off x="586226" y="4335738"/>
                  <a:ext cx="864096" cy="576065"/>
                </a:xfrm>
                <a:prstGeom prst="ellipse">
                  <a:avLst/>
                </a:prstGeom>
                <a:gradFill flip="none" rotWithShape="1">
                  <a:gsLst>
                    <a:gs pos="0">
                      <a:srgbClr val="009900"/>
                    </a:gs>
                    <a:gs pos="35000">
                      <a:srgbClr val="CCFF99"/>
                    </a:gs>
                    <a:gs pos="100000">
                      <a:schemeClr val="bg1"/>
                    </a:gs>
                  </a:gsLst>
                  <a:path path="circle">
                    <a:fillToRect l="50000" t="50000" r="50000" b="50000"/>
                  </a:path>
                  <a:tileRect/>
                </a:gradFill>
                <a:ln w="19050">
                  <a:solidFill>
                    <a:srgbClr val="CC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prstClr val="white"/>
                    </a:solidFill>
                    <a:latin typeface="Meiryo UI" panose="020B0604030504040204" pitchFamily="50" charset="-128"/>
                    <a:ea typeface="Meiryo UI" panose="020B0604030504040204" pitchFamily="50" charset="-128"/>
                  </a:endParaRPr>
                </a:p>
              </p:txBody>
            </p:sp>
            <p:sp>
              <p:nvSpPr>
                <p:cNvPr id="71" name="テキスト ボックス 70"/>
                <p:cNvSpPr txBox="1"/>
                <p:nvPr/>
              </p:nvSpPr>
              <p:spPr>
                <a:xfrm>
                  <a:off x="537072" y="4466130"/>
                  <a:ext cx="962402" cy="359980"/>
                </a:xfrm>
                <a:prstGeom prst="rect">
                  <a:avLst/>
                </a:prstGeom>
                <a:noFill/>
              </p:spPr>
              <p:txBody>
                <a:bodyPr wrap="square" rtlCol="0">
                  <a:spAutoFit/>
                </a:bodyPr>
                <a:lstStyle/>
                <a:p>
                  <a:pPr algn="ctr"/>
                  <a:r>
                    <a:rPr lang="ja-JP" altLang="en-US" sz="1100" b="1" dirty="0">
                      <a:solidFill>
                        <a:srgbClr val="006600"/>
                      </a:solidFill>
                      <a:latin typeface="Meiryo UI" panose="020B0604030504040204" pitchFamily="50" charset="-128"/>
                      <a:ea typeface="Meiryo UI" panose="020B0604030504040204" pitchFamily="50" charset="-128"/>
                      <a:cs typeface="メイリオ" panose="020B0604030504040204" pitchFamily="50" charset="-128"/>
                    </a:rPr>
                    <a:t>市工研</a:t>
                  </a:r>
                  <a:endParaRPr lang="en-US" altLang="ja-JP" sz="1100" b="1" dirty="0">
                    <a:solidFill>
                      <a:srgbClr val="006600"/>
                    </a:solidFill>
                    <a:latin typeface="Meiryo UI" panose="020B0604030504040204" pitchFamily="50" charset="-128"/>
                    <a:ea typeface="Meiryo UI" panose="020B0604030504040204" pitchFamily="50" charset="-128"/>
                    <a:cs typeface="メイリオ" panose="020B0604030504040204" pitchFamily="50" charset="-128"/>
                  </a:endParaRPr>
                </a:p>
              </p:txBody>
            </p:sp>
          </p:grpSp>
        </p:grpSp>
        <p:sp>
          <p:nvSpPr>
            <p:cNvPr id="72" name="右矢印 71"/>
            <p:cNvSpPr/>
            <p:nvPr/>
          </p:nvSpPr>
          <p:spPr>
            <a:xfrm>
              <a:off x="5959489" y="3431045"/>
              <a:ext cx="753327" cy="272845"/>
            </a:xfrm>
            <a:prstGeom prst="rightArrow">
              <a:avLst>
                <a:gd name="adj1" fmla="val 50000"/>
                <a:gd name="adj2" fmla="val 58872"/>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latin typeface="Meiryo UI" panose="020B0604030504040204" pitchFamily="50" charset="-128"/>
                <a:ea typeface="Meiryo UI" panose="020B0604030504040204" pitchFamily="50" charset="-128"/>
              </a:endParaRPr>
            </a:p>
          </p:txBody>
        </p:sp>
        <p:pic>
          <p:nvPicPr>
            <p:cNvPr id="73" name="図 7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59715" y="4474488"/>
              <a:ext cx="1159859" cy="815268"/>
            </a:xfrm>
            <a:prstGeom prst="rect">
              <a:avLst/>
            </a:prstGeom>
          </p:spPr>
        </p:pic>
        <p:sp>
          <p:nvSpPr>
            <p:cNvPr id="66" name="正方形/長方形 65"/>
            <p:cNvSpPr/>
            <p:nvPr/>
          </p:nvSpPr>
          <p:spPr>
            <a:xfrm>
              <a:off x="6672868" y="5354041"/>
              <a:ext cx="2937887" cy="260782"/>
            </a:xfrm>
            <a:prstGeom prst="rect">
              <a:avLst/>
            </a:prstGeom>
          </p:spPr>
          <p:txBody>
            <a:bodyPr wrap="square">
              <a:spAutoFit/>
            </a:bodyPr>
            <a:lstStyle/>
            <a:p>
              <a:r>
                <a:rPr lang="ja-JP" altLang="en-US" sz="1050" b="1" dirty="0">
                  <a:solidFill>
                    <a:prstClr val="black"/>
                  </a:solidFill>
                  <a:latin typeface="Meiryo UI" panose="020B0604030504040204" pitchFamily="50" charset="-128"/>
                  <a:ea typeface="Meiryo UI" panose="020B0604030504040204" pitchFamily="50" charset="-128"/>
                </a:rPr>
                <a:t>冷蔵庫から車まであらゆる塗装下地へ！</a:t>
              </a:r>
              <a:endParaRPr lang="en-US" altLang="ja-JP" sz="1050" b="1" dirty="0">
                <a:solidFill>
                  <a:prstClr val="black"/>
                </a:solidFill>
                <a:latin typeface="Meiryo UI" panose="020B0604030504040204" pitchFamily="50" charset="-128"/>
                <a:ea typeface="Meiryo UI" panose="020B0604030504040204" pitchFamily="50" charset="-128"/>
              </a:endParaRPr>
            </a:p>
          </p:txBody>
        </p:sp>
        <p:sp>
          <p:nvSpPr>
            <p:cNvPr id="67" name="角丸四角形 66"/>
            <p:cNvSpPr/>
            <p:nvPr/>
          </p:nvSpPr>
          <p:spPr>
            <a:xfrm>
              <a:off x="885084" y="3063037"/>
              <a:ext cx="1999278" cy="598527"/>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smtClean="0">
                  <a:solidFill>
                    <a:prstClr val="black"/>
                  </a:solidFill>
                  <a:latin typeface="Meiryo UI" panose="020B0604030504040204" pitchFamily="50" charset="-128"/>
                  <a:ea typeface="Meiryo UI" panose="020B0604030504040204" pitchFamily="50" charset="-128"/>
                </a:rPr>
                <a:t>貴和化学薬品</a:t>
              </a:r>
              <a:r>
                <a:rPr lang="ja-JP" altLang="en-US" sz="1100" b="1" dirty="0" err="1" smtClean="0">
                  <a:solidFill>
                    <a:prstClr val="black"/>
                  </a:solidFill>
                  <a:latin typeface="Meiryo UI" panose="020B0604030504040204" pitchFamily="50" charset="-128"/>
                  <a:ea typeface="Meiryo UI" panose="020B0604030504040204" pitchFamily="50" charset="-128"/>
                </a:rPr>
                <a:t>ー</a:t>
              </a:r>
              <a:r>
                <a:rPr lang="ja-JP" altLang="en-US" sz="1100" b="1" dirty="0">
                  <a:solidFill>
                    <a:prstClr val="black"/>
                  </a:solidFill>
                  <a:latin typeface="Meiryo UI" panose="020B0604030504040204" pitchFamily="50" charset="-128"/>
                  <a:ea typeface="Meiryo UI" panose="020B0604030504040204" pitchFamily="50" charset="-128"/>
                </a:rPr>
                <a:t>市工研</a:t>
              </a:r>
              <a:endParaRPr lang="en-US" altLang="ja-JP" sz="1100" b="1" dirty="0">
                <a:solidFill>
                  <a:prstClr val="black"/>
                </a:solidFill>
                <a:latin typeface="Meiryo UI" panose="020B0604030504040204" pitchFamily="50" charset="-128"/>
                <a:ea typeface="Meiryo UI" panose="020B0604030504040204" pitchFamily="50" charset="-128"/>
              </a:endParaRPr>
            </a:p>
            <a:p>
              <a:pPr algn="ctr"/>
              <a:r>
                <a:rPr lang="ja-JP" altLang="en-US" sz="1100" dirty="0" smtClean="0">
                  <a:solidFill>
                    <a:prstClr val="black"/>
                  </a:solidFill>
                  <a:latin typeface="Meiryo UI" panose="020B0604030504040204" pitchFamily="50" charset="-128"/>
                  <a:ea typeface="Meiryo UI" panose="020B0604030504040204" pitchFamily="50" charset="-128"/>
                </a:rPr>
                <a:t>研究グループ形成</a:t>
              </a:r>
              <a:endParaRPr lang="en-US" altLang="ja-JP" sz="1100" dirty="0">
                <a:solidFill>
                  <a:prstClr val="black"/>
                </a:solidFill>
                <a:latin typeface="Meiryo UI" panose="020B0604030504040204" pitchFamily="50" charset="-128"/>
                <a:ea typeface="Meiryo UI" panose="020B0604030504040204" pitchFamily="50" charset="-128"/>
              </a:endParaRPr>
            </a:p>
            <a:p>
              <a:pPr algn="ctr"/>
              <a:r>
                <a:rPr lang="ja-JP" altLang="en-US" sz="1100" dirty="0">
                  <a:solidFill>
                    <a:prstClr val="black"/>
                  </a:solidFill>
                  <a:latin typeface="Meiryo UI" panose="020B0604030504040204" pitchFamily="50" charset="-128"/>
                  <a:ea typeface="Meiryo UI" panose="020B0604030504040204" pitchFamily="50" charset="-128"/>
                </a:rPr>
                <a:t>→プロジェクト化</a:t>
              </a: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75" name="正方形/長方形 74"/>
            <p:cNvSpPr/>
            <p:nvPr/>
          </p:nvSpPr>
          <p:spPr>
            <a:xfrm>
              <a:off x="4132634" y="6003532"/>
              <a:ext cx="1549355" cy="237074"/>
            </a:xfrm>
            <a:prstGeom prst="rect">
              <a:avLst/>
            </a:prstGeom>
          </p:spPr>
          <p:txBody>
            <a:bodyPr wrap="square">
              <a:spAutoFit/>
            </a:bodyPr>
            <a:lstStyle/>
            <a:p>
              <a:r>
                <a:rPr lang="ja-JP" altLang="en-US" sz="900" dirty="0" smtClean="0">
                  <a:solidFill>
                    <a:prstClr val="black"/>
                  </a:solidFill>
                  <a:latin typeface="Meiryo UI" panose="020B0604030504040204" pitchFamily="50" charset="-128"/>
                  <a:ea typeface="Meiryo UI" panose="020B0604030504040204" pitchFamily="50" charset="-128"/>
                </a:rPr>
                <a:t>（廃棄物、廃液）</a:t>
              </a:r>
              <a:endParaRPr lang="ja-JP" altLang="en-US" sz="900" dirty="0">
                <a:solidFill>
                  <a:prstClr val="black"/>
                </a:solidFill>
                <a:latin typeface="Meiryo UI" panose="020B0604030504040204" pitchFamily="50" charset="-128"/>
                <a:ea typeface="Meiryo UI" panose="020B0604030504040204" pitchFamily="50" charset="-128"/>
              </a:endParaRPr>
            </a:p>
          </p:txBody>
        </p:sp>
        <p:sp>
          <p:nvSpPr>
            <p:cNvPr id="76" name="正方形/長方形 75"/>
            <p:cNvSpPr/>
            <p:nvPr/>
          </p:nvSpPr>
          <p:spPr>
            <a:xfrm>
              <a:off x="5161145" y="5827742"/>
              <a:ext cx="1330814" cy="426733"/>
            </a:xfrm>
            <a:prstGeom prst="rect">
              <a:avLst/>
            </a:prstGeom>
          </p:spPr>
          <p:txBody>
            <a:bodyPr wrap="none">
              <a:spAutoFit/>
            </a:bodyPr>
            <a:lstStyle/>
            <a:p>
              <a:r>
                <a:rPr lang="ja-JP" altLang="en-US" sz="1050" dirty="0" smtClean="0">
                  <a:solidFill>
                    <a:prstClr val="black"/>
                  </a:solidFill>
                  <a:latin typeface="Meiryo UI" panose="020B0604030504040204" pitchFamily="50" charset="-128"/>
                  <a:ea typeface="Meiryo UI" panose="020B0604030504040204" pitchFamily="50" charset="-128"/>
                </a:rPr>
                <a:t>⇒ 環境負荷減</a:t>
              </a:r>
              <a:endParaRPr lang="en-US" altLang="ja-JP" sz="1050" dirty="0" smtClean="0">
                <a:solidFill>
                  <a:prstClr val="black"/>
                </a:solidFill>
                <a:latin typeface="Meiryo UI" panose="020B0604030504040204" pitchFamily="50" charset="-128"/>
                <a:ea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rPr>
                <a:t>　  廃液処理コスト減</a:t>
              </a:r>
              <a:endParaRPr lang="en-US" altLang="ja-JP" sz="1050" dirty="0">
                <a:solidFill>
                  <a:prstClr val="black"/>
                </a:solidFill>
                <a:latin typeface="Meiryo UI" panose="020B0604030504040204" pitchFamily="50" charset="-128"/>
                <a:ea typeface="Meiryo UI" panose="020B0604030504040204" pitchFamily="50" charset="-128"/>
              </a:endParaRPr>
            </a:p>
          </p:txBody>
        </p:sp>
      </p:grpSp>
      <p:sp>
        <p:nvSpPr>
          <p:cNvPr id="68" name="正方形/長方形 67"/>
          <p:cNvSpPr/>
          <p:nvPr/>
        </p:nvSpPr>
        <p:spPr>
          <a:xfrm>
            <a:off x="5008" y="220864"/>
            <a:ext cx="9900001" cy="360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オープンイノベーション機能の事例</a:t>
            </a:r>
            <a:endPar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53</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コンテンツ プレースホルダー 2"/>
          <p:cNvSpPr txBox="1">
            <a:spLocks/>
          </p:cNvSpPr>
          <p:nvPr/>
        </p:nvSpPr>
        <p:spPr>
          <a:xfrm>
            <a:off x="128464" y="1492570"/>
            <a:ext cx="9290957" cy="280246"/>
          </a:xfrm>
          <a:prstGeom prst="rect">
            <a:avLst/>
          </a:prstGeom>
        </p:spPr>
        <p:txBody>
          <a:bodyPr/>
          <a:lstStyle>
            <a:lvl1pPr marL="342898" indent="-342898"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46" indent="-285749"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2993" indent="-228599"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191" indent="-228599"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388" indent="-228599"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585" indent="-228599"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783" indent="-228599"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980" indent="-228599"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177" indent="-228599"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1400" dirty="0" smtClean="0">
                <a:solidFill>
                  <a:prstClr val="black"/>
                </a:solidFill>
                <a:latin typeface="Meiryo UI" panose="020B0604030504040204" pitchFamily="50" charset="-128"/>
                <a:ea typeface="Meiryo UI" panose="020B0604030504040204" pitchFamily="50" charset="-128"/>
              </a:rPr>
              <a:t>　　事例・・・ 金属</a:t>
            </a:r>
            <a:r>
              <a:rPr lang="ja-JP" altLang="en-US" sz="1400" dirty="0">
                <a:solidFill>
                  <a:prstClr val="black"/>
                </a:solidFill>
                <a:latin typeface="Meiryo UI" panose="020B0604030504040204" pitchFamily="50" charset="-128"/>
                <a:ea typeface="Meiryo UI" panose="020B0604030504040204" pitchFamily="50" charset="-128"/>
              </a:rPr>
              <a:t>表面</a:t>
            </a:r>
            <a:r>
              <a:rPr lang="ja-JP" altLang="en-US" sz="1400" dirty="0" smtClean="0">
                <a:solidFill>
                  <a:prstClr val="black"/>
                </a:solidFill>
                <a:latin typeface="Meiryo UI" panose="020B0604030504040204" pitchFamily="50" charset="-128"/>
                <a:ea typeface="Meiryo UI" panose="020B0604030504040204" pitchFamily="50" charset="-128"/>
              </a:rPr>
              <a:t>処理（下地</a:t>
            </a:r>
            <a:r>
              <a:rPr lang="ja-JP" altLang="en-US" sz="1400" dirty="0">
                <a:solidFill>
                  <a:prstClr val="black"/>
                </a:solidFill>
                <a:latin typeface="Meiryo UI" panose="020B0604030504040204" pitchFamily="50" charset="-128"/>
                <a:ea typeface="Meiryo UI" panose="020B0604030504040204" pitchFamily="50" charset="-128"/>
              </a:rPr>
              <a:t>処理）技術のシーズを橋渡し、製品化・事業化へ</a:t>
            </a:r>
          </a:p>
        </p:txBody>
      </p:sp>
      <p:sp>
        <p:nvSpPr>
          <p:cNvPr id="3" name="コンテンツ プレースホルダー 2"/>
          <p:cNvSpPr txBox="1">
            <a:spLocks/>
          </p:cNvSpPr>
          <p:nvPr/>
        </p:nvSpPr>
        <p:spPr>
          <a:xfrm>
            <a:off x="128464" y="980776"/>
            <a:ext cx="8094300" cy="359992"/>
          </a:xfrm>
          <a:prstGeom prst="rect">
            <a:avLst/>
          </a:prstGeom>
          <a:ln w="19050">
            <a:solidFill>
              <a:schemeClr val="tx1"/>
            </a:solidFill>
          </a:ln>
        </p:spPr>
        <p:txBody>
          <a:bodyPr anchor="ctr"/>
          <a:lstStyle>
            <a:lvl1pPr marL="342898" indent="-342898"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46" indent="-285749"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2993" indent="-228599"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191" indent="-228599"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388" indent="-228599"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585" indent="-228599"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783" indent="-228599"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980" indent="-228599"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177" indent="-228599"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おおさかグリーンナノコンソーシアム（市工研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H22</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～）：企業・大学・研究機関の産学官連携ネットワークの形成</a:t>
            </a:r>
            <a:endParaRPr lang="ja-JP" altLang="en-US" sz="1400" dirty="0" smtClean="0">
              <a:solidFill>
                <a:prstClr val="black"/>
              </a:solidFill>
              <a:latin typeface="Meiryo UI" panose="020B0604030504040204" pitchFamily="50" charset="-128"/>
              <a:ea typeface="Meiryo UI" panose="020B0604030504040204" pitchFamily="50" charset="-128"/>
            </a:endParaRPr>
          </a:p>
        </p:txBody>
      </p:sp>
      <p:sp>
        <p:nvSpPr>
          <p:cNvPr id="79" name="コンテンツ プレースホルダー 2"/>
          <p:cNvSpPr txBox="1">
            <a:spLocks/>
          </p:cNvSpPr>
          <p:nvPr/>
        </p:nvSpPr>
        <p:spPr>
          <a:xfrm>
            <a:off x="8628471" y="1011124"/>
            <a:ext cx="1345771" cy="280246"/>
          </a:xfrm>
          <a:prstGeom prst="rect">
            <a:avLst/>
          </a:prstGeom>
        </p:spPr>
        <p:txBody>
          <a:bodyPr tIns="72000" anchor="ctr"/>
          <a:lstStyle>
            <a:lvl1pPr marL="342898" indent="-342898"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46" indent="-285749"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2993" indent="-228599"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191" indent="-228599"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388" indent="-228599"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585" indent="-228599"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783" indent="-228599"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980" indent="-228599"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177" indent="-228599"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1400" dirty="0" smtClean="0">
                <a:solidFill>
                  <a:prstClr val="black"/>
                </a:solidFill>
                <a:latin typeface="Meiryo UI" panose="020B0604030504040204" pitchFamily="50" charset="-128"/>
                <a:ea typeface="Meiryo UI" panose="020B0604030504040204" pitchFamily="50" charset="-128"/>
              </a:rPr>
              <a:t>更なる</a:t>
            </a:r>
            <a:r>
              <a:rPr lang="ja-JP" altLang="en-US" sz="1400" dirty="0">
                <a:solidFill>
                  <a:prstClr val="black"/>
                </a:solidFill>
                <a:latin typeface="Meiryo UI" panose="020B0604030504040204" pitchFamily="50" charset="-128"/>
                <a:ea typeface="Meiryo UI" panose="020B0604030504040204" pitchFamily="50" charset="-128"/>
              </a:rPr>
              <a:t>拡大へ</a:t>
            </a:r>
          </a:p>
        </p:txBody>
      </p:sp>
      <p:sp>
        <p:nvSpPr>
          <p:cNvPr id="80" name="角丸四角形 79"/>
          <p:cNvSpPr/>
          <p:nvPr/>
        </p:nvSpPr>
        <p:spPr>
          <a:xfrm>
            <a:off x="8188520" y="152408"/>
            <a:ext cx="1484312" cy="489545"/>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ー</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p>
          <a:p>
            <a:pPr algn="ct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ｵｰﾌﾟﾝｲﾉﾍﾞｰｼｮﾝ</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右矢印 23"/>
          <p:cNvSpPr/>
          <p:nvPr/>
        </p:nvSpPr>
        <p:spPr>
          <a:xfrm>
            <a:off x="8327851" y="1035968"/>
            <a:ext cx="301799" cy="259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013400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7169" y="704064"/>
            <a:ext cx="5229225" cy="6124754"/>
          </a:xfrm>
          <a:prstGeom prst="rect">
            <a:avLst/>
          </a:prstGeom>
          <a:solidFill>
            <a:schemeClr val="bg1"/>
          </a:solidFill>
          <a:ln w="28575">
            <a:solidFill>
              <a:schemeClr val="tx2">
                <a:lumMod val="50000"/>
              </a:schemeClr>
            </a:solidFill>
          </a:ln>
        </p:spPr>
        <p:txBody>
          <a:bodyPr wrap="square">
            <a:spAutoFit/>
          </a:bodyPr>
          <a:lstStyle/>
          <a:p>
            <a:pPr marL="171450" indent="-171450" defTabSz="1280160">
              <a:buFont typeface="Wingdings" panose="05000000000000000000" pitchFamily="2" charset="2"/>
              <a:buChar char="n"/>
              <a:defRPr/>
            </a:pPr>
            <a:endParaRPr lang="en-US" altLang="ja-JP" sz="14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defTabSz="1280160">
              <a:buFont typeface="Wingdings" panose="05000000000000000000" pitchFamily="2" charset="2"/>
              <a:buChar char="n"/>
              <a:defRPr/>
            </a:pPr>
            <a:r>
              <a:rPr lang="ja-JP" altLang="en-US" sz="14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規格に対応した性能評価</a:t>
            </a:r>
            <a:r>
              <a:rPr lang="ja-JP" altLang="en-US" sz="14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試験により</a:t>
            </a:r>
            <a:endParaRPr lang="en-US" altLang="ja-JP" sz="14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280160">
              <a:defRPr/>
            </a:pP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電子・電気分野</a:t>
            </a:r>
            <a:r>
              <a:rPr lang="ja-JP" altLang="en-US" sz="1400" b="1" kern="1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等の企業</a:t>
            </a: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の海外展開を</a:t>
            </a:r>
            <a:r>
              <a:rPr lang="ja-JP" altLang="en-US" sz="14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a:t>
            </a:r>
            <a:endParaRPr lang="en-US" altLang="ja-JP" sz="14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defTabSz="1280160">
              <a:buFont typeface="Wingdings" panose="05000000000000000000" pitchFamily="2" charset="2"/>
              <a:buChar char="n"/>
              <a:defRPr/>
            </a:pP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144000" defTabSz="1280160">
              <a:buFont typeface="Arial" panose="020B0604020202020204" pitchFamily="34" charset="0"/>
              <a:buChar char="•"/>
              <a:defRPr/>
            </a:pPr>
            <a:r>
              <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LED</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電球試験（</a:t>
            </a:r>
            <a:r>
              <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JNLA</a:t>
            </a:r>
            <a:r>
              <a:rPr lang="ja-JP" altLang="en-US" sz="14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ILAC-MRA</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認定／</a:t>
            </a:r>
            <a:r>
              <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0000" defTabSz="1280160">
              <a:defRPr/>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電磁波</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関連試験（</a:t>
            </a:r>
            <a:r>
              <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VLAC</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認定／Ｈ</a:t>
            </a:r>
            <a:r>
              <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144000" defTabSz="1280160">
              <a:buFont typeface="Arial" panose="020B0604020202020204" pitchFamily="34" charset="0"/>
              <a:buChar char="•"/>
              <a:defRPr/>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性能</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評価に係る</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コンサルティングの実施</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144000" defTabSz="1280160">
              <a:buFont typeface="Arial" panose="020B0604020202020204" pitchFamily="34" charset="0"/>
              <a:buChar char="•"/>
              <a:defRPr/>
            </a:pP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144000" defTabSz="1280160">
              <a:buFont typeface="Arial" panose="020B0604020202020204" pitchFamily="34" charset="0"/>
              <a:buChar char="•"/>
              <a:defRP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144000" defTabSz="1280160">
              <a:buFont typeface="Arial" panose="020B0604020202020204" pitchFamily="34" charset="0"/>
              <a:buChar char="•"/>
              <a:defRPr/>
            </a:pP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144000" defTabSz="1280160">
              <a:buFont typeface="Arial" panose="020B0604020202020204" pitchFamily="34" charset="0"/>
              <a:buChar char="•"/>
              <a:defRP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144000" defTabSz="1280160">
              <a:buFont typeface="Arial" panose="020B0604020202020204" pitchFamily="34" charset="0"/>
              <a:buChar char="•"/>
              <a:defRPr/>
            </a:pP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144000" defTabSz="1280160">
              <a:buFont typeface="Arial" panose="020B0604020202020204" pitchFamily="34" charset="0"/>
              <a:buChar char="•"/>
              <a:defRP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08000" defTabSz="1280160">
              <a:defRPr/>
            </a:pP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08000" defTabSz="1280160">
              <a:defRPr/>
            </a:pP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08000" defTabSz="1280160">
              <a:defRP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08000" defTabSz="1280160">
              <a:defRP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08000" defTabSz="1280160">
              <a:defRP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08000" defTabSz="1280160">
              <a:defRP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08000" defTabSz="1280160">
              <a:defRP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08000" defTabSz="1280160">
              <a:defRP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280160">
              <a:defRP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08000" defTabSz="1280160">
              <a:defRP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08000" defTabSz="1280160">
              <a:defRPr/>
            </a:pP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08000" defTabSz="1280160">
              <a:defRPr/>
            </a:pP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08000" defTabSz="1280160">
              <a:defRP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08000" defTabSz="1280160">
              <a:defRP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08000" defTabSz="1280160">
              <a:defRPr/>
            </a:pP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Rectangle 4"/>
          <p:cNvSpPr>
            <a:spLocks noChangeArrowheads="1"/>
          </p:cNvSpPr>
          <p:nvPr/>
        </p:nvSpPr>
        <p:spPr bwMode="auto">
          <a:xfrm>
            <a:off x="3" y="215251"/>
            <a:ext cx="9900001" cy="360000"/>
          </a:xfrm>
          <a:prstGeom prst="rect">
            <a:avLst/>
          </a:prstGeom>
          <a:solidFill>
            <a:schemeClr val="tx2">
              <a:lumMod val="50000"/>
            </a:schemeClr>
          </a:solidFill>
          <a:ln>
            <a:noFill/>
          </a:ln>
          <a:extLst/>
        </p:spPr>
        <p:txBody>
          <a:bodyPr lIns="68415" tIns="0" rIns="68415" bIns="0" anchor="ctr"/>
          <a:lstStyle/>
          <a:p>
            <a:pPr algn="ctr"/>
            <a:r>
              <a:rPr lang="ja-JP" altLang="en-US" sz="1600" b="1" kern="100" dirty="0" smtClean="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優れた</a:t>
            </a:r>
            <a:r>
              <a:rPr lang="ja-JP" altLang="en-US" sz="1600" b="1" kern="10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機器・ノウハウを活用</a:t>
            </a:r>
            <a:r>
              <a:rPr lang="ja-JP" altLang="en-US" sz="1600" b="1" kern="100" dirty="0" smtClean="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した国際基準対応の推進</a:t>
            </a:r>
            <a:endParaRPr lang="ja-JP" altLang="en-US" sz="16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 name="グループ化 12"/>
          <p:cNvGrpSpPr/>
          <p:nvPr/>
        </p:nvGrpSpPr>
        <p:grpSpPr>
          <a:xfrm>
            <a:off x="5286376" y="895615"/>
            <a:ext cx="4703656" cy="2666865"/>
            <a:chOff x="387767" y="2205841"/>
            <a:chExt cx="4703656" cy="2666865"/>
          </a:xfrm>
        </p:grpSpPr>
        <p:graphicFrame>
          <p:nvGraphicFramePr>
            <p:cNvPr id="17" name="グラフ 16"/>
            <p:cNvGraphicFramePr/>
            <p:nvPr>
              <p:extLst>
                <p:ext uri="{D42A27DB-BD31-4B8C-83A1-F6EECF244321}">
                  <p14:modId xmlns:p14="http://schemas.microsoft.com/office/powerpoint/2010/main" val="3321325145"/>
                </p:ext>
              </p:extLst>
            </p:nvPr>
          </p:nvGraphicFramePr>
          <p:xfrm>
            <a:off x="797153" y="2396851"/>
            <a:ext cx="4123080" cy="1694775"/>
          </p:xfrm>
          <a:graphic>
            <a:graphicData uri="http://schemas.openxmlformats.org/drawingml/2006/chart">
              <c:chart xmlns:c="http://schemas.openxmlformats.org/drawingml/2006/chart" xmlns:r="http://schemas.openxmlformats.org/officeDocument/2006/relationships" r:id="rId2"/>
            </a:graphicData>
          </a:graphic>
        </p:graphicFrame>
        <p:sp>
          <p:nvSpPr>
            <p:cNvPr id="18" name="正方形/長方形 17"/>
            <p:cNvSpPr/>
            <p:nvPr/>
          </p:nvSpPr>
          <p:spPr>
            <a:xfrm>
              <a:off x="873353" y="2205841"/>
              <a:ext cx="3628200" cy="261610"/>
            </a:xfrm>
            <a:prstGeom prst="rect">
              <a:avLst/>
            </a:prstGeom>
          </p:spPr>
          <p:txBody>
            <a:bodyPr wrap="square">
              <a:spAutoFit/>
            </a:bodyPr>
            <a:lstStyle/>
            <a:p>
              <a:pPr defTabSz="1280160">
                <a:defRPr/>
              </a:pPr>
              <a:r>
                <a:rPr lang="en-US" altLang="ja-JP" sz="11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右肩上がりの電磁波試験ニーズ</a:t>
              </a:r>
              <a:r>
                <a:rPr lang="en-US" altLang="ja-JP" sz="11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右矢印 8"/>
            <p:cNvSpPr/>
            <p:nvPr/>
          </p:nvSpPr>
          <p:spPr>
            <a:xfrm rot="20572162">
              <a:off x="1444503" y="2730812"/>
              <a:ext cx="3018334" cy="262292"/>
            </a:xfrm>
            <a:prstGeom prst="rightArrow">
              <a:avLst>
                <a:gd name="adj1" fmla="val 50000"/>
                <a:gd name="adj2" fmla="val 66535"/>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正方形/長方形 9"/>
            <p:cNvSpPr/>
            <p:nvPr/>
          </p:nvSpPr>
          <p:spPr>
            <a:xfrm>
              <a:off x="387767" y="4134042"/>
              <a:ext cx="4703656" cy="738664"/>
            </a:xfrm>
            <a:prstGeom prst="rect">
              <a:avLst/>
            </a:prstGeom>
          </p:spPr>
          <p:txBody>
            <a:bodyPr wrap="square">
              <a:spAutoFit/>
            </a:bodyPr>
            <a:lstStyle/>
            <a:p>
              <a:pPr marL="108000" indent="-108000">
                <a:buFont typeface="Arial" panose="020B0604020202020204" pitchFamily="34" charset="0"/>
                <a:buChar char="•"/>
              </a:pP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EMC</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（電磁）</a:t>
              </a:r>
              <a:r>
                <a:rPr lang="ja-JP"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規制</a:t>
              </a:r>
              <a:r>
                <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の強化、規制対象機器の拡大に</a:t>
              </a:r>
              <a:r>
                <a:rPr lang="ja-JP"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伴い</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EMC</a:t>
              </a:r>
              <a:r>
                <a:rPr lang="ja-JP"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試験</a:t>
              </a:r>
              <a:r>
                <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の需要が</a:t>
              </a:r>
              <a:r>
                <a:rPr lang="ja-JP"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増大</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08000" indent="-108000">
                <a:buFont typeface="Arial" panose="020B0604020202020204" pitchFamily="34" charset="0"/>
                <a:buChar char="•"/>
              </a:pPr>
              <a:r>
                <a:rPr lang="ja-JP"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a:t>
              </a:r>
              <a:r>
                <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機器、携帯型無線端末、電気自動車、パワーエレクトロニクス機器、無線電力伝送システム、生活支援ロボットなどの成長産業において</a:t>
              </a:r>
              <a:r>
                <a:rPr lang="ja-JP"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も</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EMC</a:t>
              </a:r>
              <a:r>
                <a:rPr lang="ja-JP"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問題</a:t>
              </a:r>
              <a:r>
                <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への対処が</a:t>
              </a:r>
              <a:r>
                <a:rPr lang="ja-JP"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必須</a:t>
              </a:r>
              <a:endPar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5" name="グループ化 14"/>
          <p:cNvGrpSpPr/>
          <p:nvPr/>
        </p:nvGrpSpPr>
        <p:grpSpPr>
          <a:xfrm>
            <a:off x="1070623" y="2236310"/>
            <a:ext cx="3148040" cy="1449720"/>
            <a:chOff x="643559" y="1899480"/>
            <a:chExt cx="3979289" cy="2379749"/>
          </a:xfrm>
        </p:grpSpPr>
        <p:grpSp>
          <p:nvGrpSpPr>
            <p:cNvPr id="2" name="グループ化 1"/>
            <p:cNvGrpSpPr/>
            <p:nvPr/>
          </p:nvGrpSpPr>
          <p:grpSpPr>
            <a:xfrm>
              <a:off x="643559" y="1995729"/>
              <a:ext cx="3979289" cy="2098590"/>
              <a:chOff x="4599899" y="2420888"/>
              <a:chExt cx="4959430" cy="2462513"/>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5352" y="2722145"/>
                <a:ext cx="3073977" cy="2161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9899" y="2420888"/>
                <a:ext cx="2993906" cy="2245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2" name="正方形/長方形 21"/>
            <p:cNvSpPr/>
            <p:nvPr/>
          </p:nvSpPr>
          <p:spPr>
            <a:xfrm>
              <a:off x="846438" y="3862420"/>
              <a:ext cx="936104" cy="416809"/>
            </a:xfrm>
            <a:prstGeom prst="rect">
              <a:avLst/>
            </a:prstGeom>
          </p:spPr>
          <p:txBody>
            <a:bodyPr wrap="square">
              <a:spAutoFit/>
            </a:bodyPr>
            <a:lstStyle/>
            <a:p>
              <a:pPr algn="ctr" defTabSz="1280160">
                <a:defRPr/>
              </a:pPr>
              <a:r>
                <a:rPr lang="ja-JP" altLang="en-US"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電波暗室</a:t>
              </a:r>
              <a:endPar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3498015" y="1899480"/>
              <a:ext cx="960100" cy="416809"/>
            </a:xfrm>
            <a:prstGeom prst="rect">
              <a:avLst/>
            </a:prstGeom>
          </p:spPr>
          <p:txBody>
            <a:bodyPr wrap="square">
              <a:spAutoFit/>
            </a:bodyPr>
            <a:lstStyle/>
            <a:p>
              <a:pPr algn="ctr" defTabSz="1280160">
                <a:defRPr/>
              </a:pPr>
              <a:r>
                <a:rPr lang="en-US" altLang="ja-JP"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LED</a:t>
              </a:r>
              <a:r>
                <a:rPr lang="ja-JP" altLang="en-US"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試験</a:t>
              </a:r>
              <a:endPar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8" name="正方形/長方形 7"/>
          <p:cNvSpPr/>
          <p:nvPr/>
        </p:nvSpPr>
        <p:spPr>
          <a:xfrm>
            <a:off x="6383635" y="1343611"/>
            <a:ext cx="1443024" cy="246221"/>
          </a:xfrm>
          <a:prstGeom prst="rect">
            <a:avLst/>
          </a:prstGeom>
        </p:spPr>
        <p:txBody>
          <a:bodyPr wrap="none">
            <a:spAutoFit/>
          </a:bodyPr>
          <a:lstStyle/>
          <a:p>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（産技研の利用実績）</a:t>
            </a:r>
            <a:endParaRPr lang="ja-JP" altLang="en-US" dirty="0">
              <a:solidFill>
                <a:prstClr val="black"/>
              </a:solidFill>
            </a:endParaRPr>
          </a:p>
        </p:txBody>
      </p:sp>
      <p:sp>
        <p:nvSpPr>
          <p:cNvPr id="14" name="円/楕円 13"/>
          <p:cNvSpPr/>
          <p:nvPr/>
        </p:nvSpPr>
        <p:spPr>
          <a:xfrm>
            <a:off x="323856" y="5448300"/>
            <a:ext cx="8646885" cy="1343430"/>
          </a:xfrm>
          <a:prstGeom prst="ellipse">
            <a:avLst/>
          </a:prstGeom>
          <a:gradFill>
            <a:gsLst>
              <a:gs pos="0">
                <a:schemeClr val="tx2">
                  <a:lumMod val="40000"/>
                  <a:lumOff val="60000"/>
                </a:schemeClr>
              </a:gs>
              <a:gs pos="50000">
                <a:schemeClr val="tx2">
                  <a:lumMod val="20000"/>
                  <a:lumOff val="80000"/>
                </a:schemeClr>
              </a:gs>
              <a:gs pos="100000">
                <a:schemeClr val="tx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12" name="グループ化 11"/>
          <p:cNvGrpSpPr/>
          <p:nvPr/>
        </p:nvGrpSpPr>
        <p:grpSpPr>
          <a:xfrm>
            <a:off x="2095500" y="5448300"/>
            <a:ext cx="3505203" cy="1333500"/>
            <a:chOff x="1761063" y="5238749"/>
            <a:chExt cx="3639612" cy="1384791"/>
          </a:xfrm>
        </p:grpSpPr>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909" y="5239383"/>
              <a:ext cx="1908766" cy="138415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1063" y="5238749"/>
              <a:ext cx="1906836" cy="137923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6" name="正方形/長方形 15"/>
          <p:cNvSpPr/>
          <p:nvPr/>
        </p:nvSpPr>
        <p:spPr>
          <a:xfrm>
            <a:off x="66675" y="3754553"/>
            <a:ext cx="5297456" cy="1815882"/>
          </a:xfrm>
          <a:prstGeom prst="rect">
            <a:avLst/>
          </a:prstGeom>
          <a:noFill/>
          <a:ln w="28575">
            <a:noFill/>
          </a:ln>
        </p:spPr>
        <p:txBody>
          <a:bodyPr wrap="square">
            <a:spAutoFit/>
          </a:bodyPr>
          <a:lstStyle/>
          <a:p>
            <a:pPr marL="171450" indent="-171450" defTabSz="1280160">
              <a:buFont typeface="Wingdings" panose="05000000000000000000" pitchFamily="2" charset="2"/>
              <a:buChar char="n"/>
              <a:defRPr/>
            </a:pP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製品輸出等に関するセミナーや相談会を開催</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280160">
              <a:defRPr/>
            </a:pP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280160">
              <a:defRPr/>
            </a:pP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広域首都圏輸出製品技術センター（</a:t>
            </a:r>
            <a:r>
              <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MTEP</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）等と連携し、</a:t>
            </a: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280160">
              <a:defRPr/>
            </a:pP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幅広い分野の企業の海外展開を多面的に</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280160">
              <a:defRPr/>
            </a:pP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280160">
              <a:defRPr/>
            </a:pP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280160">
              <a:defRPr/>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将来的に、</a:t>
            </a:r>
            <a:r>
              <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MTEP</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との連携に加え、</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280160">
              <a:defRPr/>
            </a:pP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関西広域連合内の公設試と共同で海外展開支援も視野に！</a:t>
            </a:r>
            <a:endParaRPr lang="en-US" altLang="ja-JP" sz="14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6096207" y="4005064"/>
            <a:ext cx="3686175" cy="2586236"/>
          </a:xfrm>
          <a:prstGeom prst="roundRect">
            <a:avLst>
              <a:gd name="adj" fmla="val 690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正方形/長方形 5"/>
          <p:cNvSpPr/>
          <p:nvPr/>
        </p:nvSpPr>
        <p:spPr>
          <a:xfrm>
            <a:off x="6243218" y="4150407"/>
            <a:ext cx="3462758" cy="1107996"/>
          </a:xfrm>
          <a:prstGeom prst="rect">
            <a:avLst/>
          </a:prstGeom>
          <a:solidFill>
            <a:schemeClr val="accent1">
              <a:lumMod val="20000"/>
              <a:lumOff val="80000"/>
            </a:schemeClr>
          </a:solidFill>
        </p:spPr>
        <p:txBody>
          <a:bodyPr wrap="square">
            <a:spAutoFit/>
          </a:bodyPr>
          <a:lstStyle/>
          <a:p>
            <a:r>
              <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a:t>
            </a: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首都圏輸出製品技術支援</a:t>
            </a: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センター</a:t>
            </a:r>
            <a:r>
              <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gn="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MTEP</a:t>
            </a: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：エムテップ</a:t>
            </a: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08000">
              <a:buFont typeface="Arial" panose="020B0604020202020204" pitchFamily="34" charset="0"/>
              <a:buChar char="•"/>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 </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県</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 </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市の公設試が連携</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して実施する中</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小企業のための</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海外</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展開</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支援サービス</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08000">
              <a:buFont typeface="Arial" panose="020B0604020202020204" pitchFamily="34" charset="0"/>
              <a:buChar char="•"/>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海外</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の製品安全規格について</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の相談やセミナー、海外規格</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に適合するための評価試験</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などの技術</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を実施</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Picture 2" descr="広域首都圏共同運営機関のMA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8491" y="5218620"/>
            <a:ext cx="1315428" cy="13154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5" name="下矢印 24"/>
          <p:cNvSpPr/>
          <p:nvPr/>
        </p:nvSpPr>
        <p:spPr>
          <a:xfrm>
            <a:off x="1531026" y="4734656"/>
            <a:ext cx="545424" cy="266441"/>
          </a:xfrm>
          <a:prstGeom prst="downArrow">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テキスト ボックス 4"/>
          <p:cNvSpPr txBox="1"/>
          <p:nvPr/>
        </p:nvSpPr>
        <p:spPr>
          <a:xfrm>
            <a:off x="7708903" y="882915"/>
            <a:ext cx="748923" cy="261610"/>
          </a:xfrm>
          <a:prstGeom prst="rect">
            <a:avLst/>
          </a:prstGeom>
          <a:noFill/>
        </p:spPr>
        <p:txBody>
          <a:bodyPr wrap="none" rtlCol="0">
            <a:spAutoFit/>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（再掲）</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スライド番号プレースホルダー 2"/>
          <p:cNvSpPr>
            <a:spLocks noGrp="1"/>
          </p:cNvSpPr>
          <p:nvPr>
            <p:ph type="sldNum" sz="quarter" idx="12"/>
          </p:nvPr>
        </p:nvSpPr>
        <p:spPr>
          <a:xfrm>
            <a:off x="7610152" y="6520259"/>
            <a:ext cx="2311400" cy="365125"/>
          </a:xfrm>
        </p:spPr>
        <p:txBody>
          <a:bodyPr/>
          <a:lstStyle/>
          <a:p>
            <a:r>
              <a:rPr lang="en-US" altLang="ja-JP" dirty="0" smtClean="0">
                <a:solidFill>
                  <a:srgbClr val="984807"/>
                </a:solidFill>
              </a:rPr>
              <a:t>54</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8195111" y="152408"/>
            <a:ext cx="1484312" cy="489545"/>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国際基準対応</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467789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2"/>
          <p:cNvSpPr>
            <a:spLocks noGrp="1"/>
          </p:cNvSpPr>
          <p:nvPr>
            <p:ph type="sldNum" sz="quarter" idx="12"/>
          </p:nvPr>
        </p:nvSpPr>
        <p:spPr>
          <a:xfrm>
            <a:off x="7610152" y="6520259"/>
            <a:ext cx="2311400" cy="365125"/>
          </a:xfrm>
        </p:spPr>
        <p:txBody>
          <a:bodyPr/>
          <a:lstStyle/>
          <a:p>
            <a:r>
              <a:rPr kumimoji="1" lang="en-US" altLang="ja-JP" sz="1400" b="1"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55</a:t>
            </a:r>
            <a:endParaRPr kumimoji="1" lang="ja-JP" altLang="en-US" sz="1400" b="1"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1136576" y="2060848"/>
            <a:ext cx="7488832" cy="1938992"/>
          </a:xfrm>
          <a:prstGeom prst="rect">
            <a:avLst/>
          </a:prstGeom>
          <a:noFill/>
        </p:spPr>
        <p:txBody>
          <a:bodyPr wrap="square" rtlCol="0" anchor="ctr">
            <a:spAutoFit/>
          </a:bodyPr>
          <a:lstStyle/>
          <a:p>
            <a:pPr algn="ctr"/>
            <a:r>
              <a:rPr kumimoji="1" lang="ja-JP" altLang="en-US" sz="4000" dirty="0" smtClean="0">
                <a:latin typeface="Meiryo UI" panose="020B0604030504040204" pitchFamily="50" charset="-128"/>
                <a:ea typeface="Meiryo UI" panose="020B0604030504040204" pitchFamily="50" charset="-128"/>
                <a:cs typeface="Meiryo UI" panose="020B0604030504040204" pitchFamily="50" charset="-128"/>
              </a:rPr>
              <a:t>第５章</a:t>
            </a:r>
            <a:endParaRPr kumimoji="1" lang="en-US" altLang="ja-JP" sz="4000"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40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4000" dirty="0" smtClean="0">
                <a:latin typeface="Meiryo UI" panose="020B0604030504040204" pitchFamily="50" charset="-128"/>
                <a:ea typeface="Meiryo UI" panose="020B0604030504040204" pitchFamily="50" charset="-128"/>
                <a:cs typeface="Meiryo UI" panose="020B0604030504040204" pitchFamily="50" charset="-128"/>
              </a:rPr>
              <a:t>「スーパー公設試」</a:t>
            </a:r>
            <a:r>
              <a:rPr lang="ja-JP" altLang="en-US" sz="4000" dirty="0" smtClean="0">
                <a:latin typeface="Meiryo UI" panose="020B0604030504040204" pitchFamily="50" charset="-128"/>
                <a:ea typeface="Meiryo UI" panose="020B0604030504040204" pitchFamily="50" charset="-128"/>
                <a:cs typeface="Meiryo UI" panose="020B0604030504040204" pitchFamily="50" charset="-128"/>
              </a:rPr>
              <a:t>の運営と経営</a:t>
            </a:r>
            <a:endParaRPr kumimoji="1" lang="ja-JP" altLang="en-US" sz="4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230067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6676" y="866776"/>
            <a:ext cx="9753600" cy="1410096"/>
          </a:xfrm>
          <a:prstGeom prst="roundRect">
            <a:avLst>
              <a:gd name="adj" fmla="val 11366"/>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300"/>
              </a:lnSpc>
            </a:pP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300"/>
              </a:lnSpc>
            </a:pP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両研究所の経営資源を融合し、統合のシナジー効果を発揮できる支援拠点「スーパー公設試」をめざす。</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企業支援</a:t>
            </a:r>
            <a:r>
              <a:rPr lang="ja-JP" altLang="en-US"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：両研究所</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sz="11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優れた経営資源</a:t>
            </a:r>
            <a:r>
              <a:rPr lang="ja-JP" altLang="en-US" sz="11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（施設設備・支援機能・人的資源・研究成果等）の融合により、大阪の多様な製造業</a:t>
            </a:r>
            <a:r>
              <a:rPr lang="ja-JP" altLang="en-US" sz="11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a:t>
            </a:r>
            <a:r>
              <a:rPr lang="ja-JP" altLang="en-US" sz="11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分野への総合的な</a:t>
            </a:r>
            <a:r>
              <a:rPr lang="ja-JP" altLang="en-US" sz="11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対応</a:t>
            </a:r>
            <a:endParaRPr lang="en-US" altLang="ja-JP" sz="11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1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と</a:t>
            </a:r>
            <a:r>
              <a:rPr lang="ja-JP" altLang="en-US" sz="11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、研究開発から製造さらに事業化支援までの一気通貫の支援をめざす。</a:t>
            </a:r>
            <a:endParaRPr lang="en-US" altLang="ja-JP" sz="11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1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1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u="sng"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財政運営・組織</a:t>
            </a:r>
            <a:r>
              <a:rPr lang="ja-JP" altLang="en-US" sz="1100" b="1" u="sng"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体制</a:t>
            </a:r>
            <a:r>
              <a:rPr lang="ja-JP" altLang="en-US" sz="11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独立行政法人として、自主・自律的な法人運営と理事長</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のリーダーシップ</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のもと、</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「攻め」の事業運営を更に向上させ、利用者の拡大</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収入</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の増加</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につなげ</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、それをもって支援機能の強化を図るといった好循環の運営をめざす</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財源等の運営</a:t>
            </a:r>
            <a:r>
              <a:rPr lang="ja-JP" altLang="en-US"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基盤</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：円滑</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な法人運営の基盤となる財源（運営費交付金）等については</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、設立</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団体が責任を持って措置する。</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endParaRPr lang="en-US" altLang="ja-JP" sz="11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251524" y="762001"/>
            <a:ext cx="2502071" cy="229618"/>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法人運営の基本的な考え方</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596054030"/>
              </p:ext>
            </p:extLst>
          </p:nvPr>
        </p:nvGraphicFramePr>
        <p:xfrm>
          <a:off x="38102" y="2406929"/>
          <a:ext cx="9839325" cy="4190877"/>
        </p:xfrm>
        <a:graphic>
          <a:graphicData uri="http://schemas.openxmlformats.org/drawingml/2006/table">
            <a:tbl>
              <a:tblPr/>
              <a:tblGrid>
                <a:gridCol w="306388"/>
                <a:gridCol w="1761965"/>
                <a:gridCol w="7770972"/>
              </a:tblGrid>
              <a:tr h="218516">
                <a:tc gridSpan="2">
                  <a:txBody>
                    <a:bodyPr/>
                    <a:lstStyle/>
                    <a:p>
                      <a:pPr marL="1270" algn="ctr">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項　　目 </a:t>
                      </a:r>
                      <a:endPar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marL="1270" algn="ctr">
                        <a:lnSpc>
                          <a:spcPts val="1700"/>
                        </a:lnSpc>
                        <a:spcAft>
                          <a:spcPts val="0"/>
                        </a:spcAft>
                      </a:pPr>
                      <a:endParaRPr lang="ja-JP" sz="11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内   　　　  　容　</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558974">
                <a:tc rowSpan="6">
                  <a:txBody>
                    <a:bodyPr/>
                    <a:lstStyle/>
                    <a:p>
                      <a:pPr marL="1270" marR="0" indent="0" algn="ctr" defTabSz="1280160" rtl="0" eaLnBrk="1" fontAlgn="auto" latinLnBrk="0" hangingPunct="1">
                        <a:lnSpc>
                          <a:spcPct val="100000"/>
                        </a:lnSpc>
                        <a:spcBef>
                          <a:spcPts val="0"/>
                        </a:spcBef>
                        <a:spcAft>
                          <a:spcPts val="0"/>
                        </a:spcAft>
                        <a:buClrTx/>
                        <a:buSzTx/>
                        <a:buFontTx/>
                        <a:buNone/>
                        <a:tabLst/>
                        <a:defRPr/>
                      </a:pPr>
                      <a:r>
                        <a:rPr lang="ja-JP" altLang="en-US" sz="1100" b="0" kern="100" spc="60" baseline="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「定款」記載事項（主要なもの</a:t>
                      </a:r>
                      <a:r>
                        <a:rPr lang="ja-JP" altLang="en-US" sz="1100" b="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b="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1270" marR="0" indent="0" algn="ctr" defTabSz="1280160" rtl="0" eaLnBrk="1" fontAlgn="auto" latinLnBrk="0" hangingPunct="1">
                        <a:lnSpc>
                          <a:spcPct val="100000"/>
                        </a:lnSpc>
                        <a:spcBef>
                          <a:spcPts val="0"/>
                        </a:spcBef>
                        <a:spcAft>
                          <a:spcPts val="0"/>
                        </a:spcAft>
                        <a:buClrTx/>
                        <a:buSzTx/>
                        <a:buFontTx/>
                        <a:buNone/>
                        <a:tabLst/>
                        <a:defRPr/>
                      </a:pPr>
                      <a:endParaRPr lang="ja-JP" sz="1100" b="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2865" marR="62865" marT="0" marB="0" vert="eaVert">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270" marR="0" indent="0" algn="ctr" defTabSz="1280160" rtl="0" eaLnBrk="1" fontAlgn="auto" latinLnBrk="0" hangingPunct="1">
                        <a:lnSpc>
                          <a:spcPct val="100000"/>
                        </a:lnSpc>
                        <a:spcBef>
                          <a:spcPts val="0"/>
                        </a:spcBef>
                        <a:spcAft>
                          <a:spcPts val="0"/>
                        </a:spcAft>
                        <a:buClrTx/>
                        <a:buSzTx/>
                        <a:buFontTx/>
                        <a:buNone/>
                        <a:tabLst/>
                        <a:defRPr/>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目　　的</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nSpc>
                          <a:spcPct val="100000"/>
                        </a:lnSpc>
                      </a:pPr>
                      <a:r>
                        <a:rPr kumimoji="1" lang="ja-JP" altLang="en-US" sz="11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1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地方独立行政法人法に基づき、産業技術に関する試験、研究、相談その他の支援を行うとともに、</a:t>
                      </a:r>
                      <a:endParaRPr kumimoji="1" lang="en-US" altLang="ja-JP" sz="11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pPr>
                      <a:r>
                        <a:rPr kumimoji="1" lang="ja-JP" altLang="en-US" sz="11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1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これらの成果の普及及び実用化を促進することにより、産業技術とものづくりを支える知と技術の支援拠点として、</a:t>
                      </a:r>
                      <a:endParaRPr kumimoji="1" lang="en-US" altLang="ja-JP" sz="11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pPr>
                      <a:r>
                        <a:rPr kumimoji="1" lang="ja-JP" altLang="en-US" sz="11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1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中小企業の振興等を図り、もって大阪経済及び産業の発展並びに住民生活の向上に寄与することを目的とする。</a:t>
                      </a:r>
                      <a:endParaRPr kumimoji="1" lang="en-US" altLang="ja-JP" sz="11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2442">
                <a:tc vMerge="1">
                  <a:txBody>
                    <a:bodyPr/>
                    <a:lstStyle/>
                    <a:p>
                      <a:pPr marL="1270" algn="ctr">
                        <a:lnSpc>
                          <a:spcPts val="1700"/>
                        </a:lnSpc>
                        <a:spcAft>
                          <a:spcPts val="0"/>
                        </a:spcAft>
                      </a:pP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1270" algn="ctr">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名　　称</a:t>
                      </a:r>
                      <a:endParaRPr lang="ja-JP" sz="1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ja-JP" altLang="en-US" sz="1100" b="0" kern="100" dirty="0" smtClean="0">
                          <a:effectLst/>
                          <a:latin typeface="Meiryo UI" panose="020B0604030504040204" pitchFamily="50" charset="-128"/>
                          <a:ea typeface="Meiryo UI" panose="020B0604030504040204" pitchFamily="50" charset="-128"/>
                          <a:cs typeface="Meiryo UI" panose="020B0604030504040204" pitchFamily="50" charset="-128"/>
                        </a:rPr>
                        <a:t>■ 地方独立行政法人　大阪産業技術研究所</a:t>
                      </a:r>
                      <a:endParaRPr kumimoji="1" lang="ja-JP" altLang="en-US" sz="1100" b="0" dirty="0">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2442">
                <a:tc vMerge="1">
                  <a:txBody>
                    <a:bodyPr/>
                    <a:lstStyle/>
                    <a:p>
                      <a:endParaRPr kumimoji="1" lang="ja-JP" altLang="en-US"/>
                    </a:p>
                  </a:txBody>
                  <a:tcPr/>
                </a:tc>
                <a:tc>
                  <a:txBody>
                    <a:bodyPr/>
                    <a:lstStyle/>
                    <a:p>
                      <a:pPr marL="1270" algn="ctr">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設立団体</a:t>
                      </a:r>
                      <a:endParaRPr lang="ja-JP" sz="1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大阪府及び大阪市</a:t>
                      </a:r>
                      <a:endPar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9088">
                <a:tc vMerge="1">
                  <a:txBody>
                    <a:bodyPr/>
                    <a:lstStyle/>
                    <a:p>
                      <a:endParaRPr kumimoji="1" lang="ja-JP" altLang="en-US"/>
                    </a:p>
                  </a:txBody>
                  <a:tcPr/>
                </a:tc>
                <a:tc>
                  <a:txBody>
                    <a:bodyPr/>
                    <a:lstStyle/>
                    <a:p>
                      <a:pPr marL="1270" algn="ctr">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事務所所在地</a:t>
                      </a:r>
                      <a:endParaRPr lang="ja-JP" altLang="ja-JP" sz="1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nSpc>
                          <a:spcPct val="100000"/>
                        </a:lnSpc>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主たる事務所の所在地：和泉市（現・産技研）</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nSpc>
                          <a:spcPct val="100000"/>
                        </a:lnSpc>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施設：両研究所</a:t>
                      </a:r>
                      <a:r>
                        <a:rPr lang="ja-JP"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施設を「和泉センター</a:t>
                      </a:r>
                      <a:r>
                        <a:rPr lang="ja-JP" altLang="en-US"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（仮称）</a:t>
                      </a:r>
                      <a:r>
                        <a:rPr lang="ja-JP"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「森之宮センター</a:t>
                      </a:r>
                      <a:r>
                        <a:rPr lang="ja-JP" altLang="en-US"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（仮称）</a:t>
                      </a:r>
                      <a:r>
                        <a:rPr lang="ja-JP"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」とし</a:t>
                      </a:r>
                      <a:r>
                        <a:rPr lang="ja-JP" altLang="en-US"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て併存活用</a:t>
                      </a:r>
                      <a:endPar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9088">
                <a:tc vMerge="1">
                  <a:txBody>
                    <a:bodyPr/>
                    <a:lstStyle/>
                    <a:p>
                      <a:endParaRPr kumimoji="1" lang="ja-JP" altLang="en-US"/>
                    </a:p>
                  </a:txBody>
                  <a:tcPr/>
                </a:tc>
                <a:tc>
                  <a:txBody>
                    <a:bodyPr/>
                    <a:lstStyle/>
                    <a:p>
                      <a:pPr marL="1270" algn="ctr">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役　　員</a:t>
                      </a:r>
                      <a:endParaRPr lang="ja-JP" altLang="ja-JP" sz="1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nSpc>
                          <a:spcPct val="100000"/>
                        </a:lnSpc>
                      </a:pPr>
                      <a:r>
                        <a:rPr kumimoji="1" lang="ja-JP" altLang="en-US" sz="11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1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理事長１人、副理事長１人、理事２人以内及び監事２人以内</a:t>
                      </a:r>
                      <a:endParaRPr kumimoji="1" lang="en-US" altLang="ja-JP" sz="1100" b="0" strike="sngStrike" kern="12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現在の常勤役員数　産技研：３名、市工研：３名</a:t>
                      </a:r>
                    </a:p>
                  </a:txBody>
                  <a:tcPr marL="62865" marR="62865"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5754">
                <a:tc vMerge="1">
                  <a:txBody>
                    <a:bodyPr/>
                    <a:lstStyle/>
                    <a:p>
                      <a:pPr marL="1270" algn="ctr">
                        <a:lnSpc>
                          <a:spcPts val="1700"/>
                        </a:lnSpc>
                        <a:spcAft>
                          <a:spcPts val="0"/>
                        </a:spcAft>
                      </a:pPr>
                      <a:endParaRPr lang="ja-JP" altLang="ja-JP" sz="11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1270" algn="ctr">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業務の範囲</a:t>
                      </a:r>
                      <a:endParaRPr lang="ja-JP" altLang="ja-JP" sz="1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nSpc>
                          <a:spcPct val="100000"/>
                        </a:lnSpc>
                      </a:pPr>
                      <a:r>
                        <a:rPr kumimoji="1" lang="en-US" altLang="ja-JP" sz="11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 </a:t>
                      </a:r>
                      <a:r>
                        <a:rPr kumimoji="1" lang="ja-JP" altLang="ja-JP" sz="11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産業技術に関する試験、研究、相談その他の支援を行うこと</a:t>
                      </a:r>
                      <a:r>
                        <a:rPr kumimoji="1" lang="ja-JP" altLang="en-US" sz="11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 </a:t>
                      </a:r>
                      <a:r>
                        <a:rPr kumimoji="1" lang="ja-JP" altLang="ja-JP" sz="11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前号の業務に係る成果を普及し、及びその実用化を促進すること</a:t>
                      </a:r>
                    </a:p>
                    <a:p>
                      <a:pPr>
                        <a:lnSpc>
                          <a:spcPct val="100000"/>
                        </a:lnSpc>
                      </a:pPr>
                      <a:r>
                        <a:rPr kumimoji="1" lang="en-US" altLang="ja-JP" sz="11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 </a:t>
                      </a:r>
                      <a:r>
                        <a:rPr kumimoji="1" lang="ja-JP" altLang="ja-JP" sz="11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法人の施設及び設備の提供に関すること</a:t>
                      </a:r>
                      <a:r>
                        <a:rPr kumimoji="1" lang="ja-JP" altLang="en-US" sz="11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 </a:t>
                      </a:r>
                      <a:r>
                        <a:rPr kumimoji="1" lang="ja-JP" altLang="ja-JP" sz="11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産業技術に関する情報を収集し、提供すること</a:t>
                      </a:r>
                      <a:r>
                        <a:rPr kumimoji="1" lang="ja-JP" altLang="en-US" sz="11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等</a:t>
                      </a:r>
                      <a:endParaRPr lang="ja-JP" sz="11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9088">
                <a:tc gridSpan="2">
                  <a:txBody>
                    <a:bodyPr/>
                    <a:lstStyle/>
                    <a:p>
                      <a:pPr marL="1270" algn="ctr">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設立方式</a:t>
                      </a:r>
                      <a:endParaRPr lang="ja-JP" alt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marL="1270" algn="ctr">
                        <a:lnSpc>
                          <a:spcPts val="1700"/>
                        </a:lnSpc>
                        <a:spcAft>
                          <a:spcPts val="0"/>
                        </a:spcAft>
                      </a:pPr>
                      <a:endParaRPr lang="ja-JP" altLang="ja-JP" sz="11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l">
                        <a:lnSpc>
                          <a:spcPct val="100000"/>
                        </a:lnSpc>
                        <a:spcAft>
                          <a:spcPts val="0"/>
                        </a:spcAft>
                      </a:pPr>
                      <a:r>
                        <a:rPr lang="ja-JP" altLang="en-US" sz="1100" b="0" kern="100" dirty="0" smtClean="0">
                          <a:effectLst/>
                          <a:latin typeface="Meiryo UI" panose="020B0604030504040204" pitchFamily="50" charset="-128"/>
                          <a:ea typeface="Meiryo UI" panose="020B0604030504040204" pitchFamily="50" charset="-128"/>
                          <a:cs typeface="Meiryo UI" panose="020B0604030504040204" pitchFamily="50" charset="-128"/>
                        </a:rPr>
                        <a:t>■ 地方独立行政法人法第</a:t>
                      </a:r>
                      <a:r>
                        <a:rPr lang="en-US" altLang="ja-JP" sz="1100" b="0" kern="100" dirty="0" smtClean="0">
                          <a:effectLst/>
                          <a:latin typeface="Meiryo UI" panose="020B0604030504040204" pitchFamily="50" charset="-128"/>
                          <a:ea typeface="Meiryo UI" panose="020B0604030504040204" pitchFamily="50" charset="-128"/>
                          <a:cs typeface="Meiryo UI" panose="020B0604030504040204" pitchFamily="50" charset="-128"/>
                        </a:rPr>
                        <a:t>112</a:t>
                      </a:r>
                      <a:r>
                        <a:rPr lang="ja-JP" altLang="en-US" sz="1100" b="0" kern="100" dirty="0" smtClean="0">
                          <a:effectLst/>
                          <a:latin typeface="Meiryo UI" panose="020B0604030504040204" pitchFamily="50" charset="-128"/>
                          <a:ea typeface="Meiryo UI" panose="020B0604030504040204" pitchFamily="50" charset="-128"/>
                          <a:cs typeface="Meiryo UI" panose="020B0604030504040204" pitchFamily="50" charset="-128"/>
                        </a:rPr>
                        <a:t>条に基づく「新設合併」方式</a:t>
                      </a:r>
                      <a:endParaRPr lang="en-US" altLang="ja-JP" sz="1100" b="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1280160" rtl="0" eaLnBrk="1" fontAlgn="auto" latinLnBrk="0" hangingPunct="1">
                        <a:lnSpc>
                          <a:spcPct val="100000"/>
                        </a:lnSpc>
                        <a:spcBef>
                          <a:spcPts val="0"/>
                        </a:spcBef>
                        <a:spcAft>
                          <a:spcPts val="0"/>
                        </a:spcAft>
                        <a:buClrTx/>
                        <a:buSzTx/>
                        <a:buFontTx/>
                        <a:buNone/>
                        <a:tabLst/>
                        <a:defRPr/>
                      </a:pPr>
                      <a:r>
                        <a:rPr lang="en-US" altLang="ja-JP" sz="1100" b="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50" b="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50" b="0" kern="100" dirty="0" smtClean="0">
                          <a:effectLst/>
                          <a:latin typeface="Meiryo UI" panose="020B0604030504040204" pitchFamily="50" charset="-128"/>
                          <a:ea typeface="Meiryo UI" panose="020B0604030504040204" pitchFamily="50" charset="-128"/>
                          <a:cs typeface="Meiryo UI" panose="020B0604030504040204" pitchFamily="50" charset="-128"/>
                        </a:rPr>
                        <a:t>支援対象分野や機能面（強み）の棲分け、対等性及び職員のモチベーション向上等を考慮</a:t>
                      </a:r>
                      <a:endParaRPr lang="ja-JP" sz="105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6511">
                <a:tc gridSpan="2">
                  <a:txBody>
                    <a:bodyPr/>
                    <a:lstStyle/>
                    <a:p>
                      <a:pPr marL="1270" marR="0" indent="0" algn="ctr" defTabSz="914400" rtl="0" eaLnBrk="1" fontAlgn="auto" latinLnBrk="0" hangingPunct="1">
                        <a:lnSpc>
                          <a:spcPct val="100000"/>
                        </a:lnSpc>
                        <a:spcBef>
                          <a:spcPts val="0"/>
                        </a:spcBef>
                        <a:spcAft>
                          <a:spcPts val="0"/>
                        </a:spcAft>
                        <a:buClrTx/>
                        <a:buSzTx/>
                        <a:buFontTx/>
                        <a:buNone/>
                        <a:tabLst/>
                        <a:defRPr/>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予算・運営費交付金</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270" marR="0" indent="0" algn="ctr" defTabSz="914400" rtl="0" eaLnBrk="1" fontAlgn="auto" latinLnBrk="0" hangingPunct="1">
                        <a:lnSpc>
                          <a:spcPct val="100000"/>
                        </a:lnSpc>
                        <a:spcBef>
                          <a:spcPts val="0"/>
                        </a:spcBef>
                        <a:spcAft>
                          <a:spcPts val="0"/>
                        </a:spcAft>
                        <a:buClrTx/>
                        <a:buSzTx/>
                        <a:buFontTx/>
                        <a:buNone/>
                        <a:tabLst/>
                        <a:defRPr/>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年度ベース）</a:t>
                      </a:r>
                      <a:endParaRPr lang="ja-JP" alt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kumimoji="1" lang="ja-JP" altLang="en-US"/>
                    </a:p>
                  </a:txBody>
                  <a:tcPr/>
                </a:tc>
                <a:tc>
                  <a:txBody>
                    <a:bodyPr/>
                    <a:lstStyle/>
                    <a:p>
                      <a:pPr marL="0" marR="0" indent="0" algn="l" defTabSz="957816" rtl="0" eaLnBrk="1" fontAlgn="auto" latinLnBrk="0" hangingPunct="1">
                        <a:lnSpc>
                          <a:spcPct val="100000"/>
                        </a:lnSpc>
                        <a:spcBef>
                          <a:spcPts val="0"/>
                        </a:spcBef>
                        <a:spcAft>
                          <a:spcPts val="0"/>
                        </a:spcAft>
                        <a:buClrTx/>
                        <a:buSzTx/>
                        <a:buFontTx/>
                        <a:buNone/>
                        <a:tabLst/>
                        <a:defRPr/>
                      </a:pPr>
                      <a:r>
                        <a:rPr lang="ja-JP" altLang="en-US" sz="1100" b="0" kern="100" baseline="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100" b="0" kern="100" dirty="0" smtClean="0">
                          <a:effectLst/>
                          <a:latin typeface="Meiryo UI" panose="020B0604030504040204" pitchFamily="50" charset="-128"/>
                          <a:ea typeface="Meiryo UI" panose="020B0604030504040204" pitchFamily="50" charset="-128"/>
                          <a:cs typeface="Meiryo UI" panose="020B0604030504040204" pitchFamily="50" charset="-128"/>
                        </a:rPr>
                        <a:t>予算：</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４０億１</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００万円　　　　　　　　　　 </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100" b="0"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予算</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産技研：</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8,800</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万円、市工研：</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3,000</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57816" rtl="0" eaLnBrk="1" fontAlgn="auto" latinLnBrk="0" hangingPunct="1">
                        <a:lnSpc>
                          <a:spcPct val="100000"/>
                        </a:lnSpc>
                        <a:spcBef>
                          <a:spcPts val="0"/>
                        </a:spcBef>
                        <a:spcAft>
                          <a:spcPts val="0"/>
                        </a:spcAft>
                        <a:buClrTx/>
                        <a:buSzTx/>
                        <a:buFontTx/>
                        <a:buNone/>
                        <a:tabLst/>
                        <a:defRPr/>
                      </a:pPr>
                      <a:r>
                        <a:rPr lang="ja-JP" altLang="en-US" sz="1100" b="0" kern="100" dirty="0" smtClean="0">
                          <a:effectLst/>
                          <a:latin typeface="Meiryo UI" panose="020B0604030504040204" pitchFamily="50" charset="-128"/>
                          <a:ea typeface="Meiryo UI" panose="020B0604030504040204" pitchFamily="50" charset="-128"/>
                          <a:cs typeface="Meiryo UI" panose="020B0604030504040204" pitchFamily="50" charset="-128"/>
                        </a:rPr>
                        <a:t>■ 運営費交付金</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：３１億５</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０００万円　　　　</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運営費交付金　産技研：</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4,400</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万円、市工研：</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600</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　</a:t>
                      </a:r>
                      <a:r>
                        <a:rPr lang="ja-JP" altLang="en-US"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8974">
                <a:tc gridSpan="2">
                  <a:txBody>
                    <a:bodyPr/>
                    <a:lstStyle/>
                    <a:p>
                      <a:pPr marL="1270" algn="ctr">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人員計画</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270" algn="ctr">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年度ベース）</a:t>
                      </a:r>
                      <a:endParaRPr lang="ja-JP" alt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kumimoji="1" lang="ja-JP" altLang="en-US"/>
                    </a:p>
                  </a:txBody>
                  <a:tcPr/>
                </a:tc>
                <a:tc>
                  <a:txBody>
                    <a:bodyPr/>
                    <a:lstStyle/>
                    <a:p>
                      <a:pPr algn="l">
                        <a:lnSpc>
                          <a:spcPct val="100000"/>
                        </a:lnSpc>
                        <a:spcAft>
                          <a:spcPts val="0"/>
                        </a:spcAft>
                      </a:pPr>
                      <a:r>
                        <a:rPr lang="ja-JP" altLang="en-US" sz="1100" b="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２４９名（うち研究員２１０名）</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研究員については、統合後も利用者サービスの維持・向上のため、</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H28</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年度をベースに算出</a:t>
                      </a:r>
                      <a:endParaRPr lang="ja-JP"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産技研：</a:t>
                      </a: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156</a:t>
                      </a:r>
                      <a:r>
                        <a:rPr lang="ja-JP" altLang="en-US"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名（うち研究員</a:t>
                      </a:r>
                      <a:r>
                        <a:rPr lang="en-US" altLang="ja-JP" sz="1050" b="0" kern="100" dirty="0" smtClean="0">
                          <a:effectLst/>
                          <a:latin typeface="Meiryo UI" panose="020B0604030504040204" pitchFamily="50" charset="-128"/>
                          <a:ea typeface="Meiryo UI" panose="020B0604030504040204" pitchFamily="50" charset="-128"/>
                          <a:cs typeface="Meiryo UI" panose="020B0604030504040204" pitchFamily="50" charset="-128"/>
                        </a:rPr>
                        <a:t>131</a:t>
                      </a:r>
                      <a:r>
                        <a:rPr lang="ja-JP" altLang="en-US" sz="1050" b="0" kern="100" dirty="0" smtClean="0">
                          <a:effectLst/>
                          <a:latin typeface="Meiryo UI" panose="020B0604030504040204" pitchFamily="50" charset="-128"/>
                          <a:ea typeface="Meiryo UI" panose="020B0604030504040204" pitchFamily="50" charset="-128"/>
                          <a:cs typeface="Meiryo UI" panose="020B0604030504040204" pitchFamily="50" charset="-128"/>
                        </a:rPr>
                        <a:t>名）、市工研：</a:t>
                      </a:r>
                      <a:r>
                        <a:rPr lang="en-US" altLang="ja-JP" sz="1050" b="0" kern="100" dirty="0" smtClean="0">
                          <a:effectLst/>
                          <a:latin typeface="Meiryo UI" panose="020B0604030504040204" pitchFamily="50" charset="-128"/>
                          <a:ea typeface="Meiryo UI" panose="020B0604030504040204" pitchFamily="50" charset="-128"/>
                          <a:cs typeface="Meiryo UI" panose="020B0604030504040204" pitchFamily="50" charset="-128"/>
                        </a:rPr>
                        <a:t>93</a:t>
                      </a:r>
                      <a:r>
                        <a:rPr lang="ja-JP" altLang="en-US" sz="1050" b="0" kern="100" dirty="0" smtClean="0">
                          <a:effectLst/>
                          <a:latin typeface="Meiryo UI" panose="020B0604030504040204" pitchFamily="50" charset="-128"/>
                          <a:ea typeface="Meiryo UI" panose="020B0604030504040204" pitchFamily="50" charset="-128"/>
                          <a:cs typeface="Meiryo UI" panose="020B0604030504040204" pitchFamily="50" charset="-128"/>
                        </a:rPr>
                        <a:t>名（うち研究員</a:t>
                      </a:r>
                      <a:r>
                        <a:rPr lang="en-US" altLang="ja-JP" sz="1050" b="0" kern="100" dirty="0" smtClean="0">
                          <a:effectLst/>
                          <a:latin typeface="Meiryo UI" panose="020B0604030504040204" pitchFamily="50" charset="-128"/>
                          <a:ea typeface="Meiryo UI" panose="020B0604030504040204" pitchFamily="50" charset="-128"/>
                          <a:cs typeface="Meiryo UI" panose="020B0604030504040204" pitchFamily="50" charset="-128"/>
                        </a:rPr>
                        <a:t>79</a:t>
                      </a:r>
                      <a:r>
                        <a:rPr lang="ja-JP" altLang="en-US" sz="1050" b="0" kern="100" dirty="0" smtClean="0">
                          <a:effectLst/>
                          <a:latin typeface="Meiryo UI" panose="020B0604030504040204" pitchFamily="50" charset="-128"/>
                          <a:ea typeface="Meiryo UI" panose="020B0604030504040204" pitchFamily="50" charset="-128"/>
                          <a:cs typeface="Meiryo UI" panose="020B0604030504040204" pitchFamily="50" charset="-128"/>
                        </a:rPr>
                        <a:t>名）</a:t>
                      </a:r>
                      <a:endParaRPr lang="en-US" altLang="ja-JP" sz="1050" b="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正方形/長方形 7"/>
          <p:cNvSpPr/>
          <p:nvPr/>
        </p:nvSpPr>
        <p:spPr>
          <a:xfrm>
            <a:off x="3175" y="256267"/>
            <a:ext cx="9900001" cy="360000"/>
          </a:xfrm>
          <a:prstGeom prst="rect">
            <a:avLst/>
          </a:prstGeom>
          <a:solidFill>
            <a:schemeClr val="tx2">
              <a:lumMod val="5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「スーパー公設試」の概要</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2"/>
          <p:cNvSpPr>
            <a:spLocks noGrp="1"/>
          </p:cNvSpPr>
          <p:nvPr>
            <p:ph type="sldNum" sz="quarter" idx="12"/>
          </p:nvPr>
        </p:nvSpPr>
        <p:spPr>
          <a:xfrm>
            <a:off x="7610152" y="6520259"/>
            <a:ext cx="2311400" cy="365125"/>
          </a:xfrm>
        </p:spPr>
        <p:txBody>
          <a:bodyPr/>
          <a:lstStyle/>
          <a:p>
            <a:r>
              <a:rPr lang="en-US" altLang="ja-JP" dirty="0" smtClean="0">
                <a:solidFill>
                  <a:srgbClr val="984807"/>
                </a:solidFill>
              </a:rPr>
              <a:t>56</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427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12440"/>
            <a:ext cx="9906000" cy="360040"/>
          </a:xfrm>
          <a:solidFill>
            <a:schemeClr val="tx1"/>
          </a:solidFill>
        </p:spPr>
        <p:txBody>
          <a:bodyPr>
            <a:normAutofit/>
          </a:bodyPr>
          <a:lstStyle/>
          <a:p>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外部有識者等からの意見聴取など</a:t>
            </a:r>
            <a:endParaRPr kumimoji="1"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t>3</a:t>
            </a: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041732871"/>
              </p:ext>
            </p:extLst>
          </p:nvPr>
        </p:nvGraphicFramePr>
        <p:xfrm>
          <a:off x="400049" y="1113348"/>
          <a:ext cx="9077325" cy="4808497"/>
        </p:xfrm>
        <a:graphic>
          <a:graphicData uri="http://schemas.openxmlformats.org/drawingml/2006/table">
            <a:tbl>
              <a:tblPr firstRow="1" bandRow="1">
                <a:tableStyleId>{5940675A-B579-460E-94D1-54222C63F5DA}</a:tableStyleId>
              </a:tblPr>
              <a:tblGrid>
                <a:gridCol w="3051028"/>
                <a:gridCol w="6026297"/>
              </a:tblGrid>
              <a:tr h="638454">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時期</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外部有識者等</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r>
              <a:tr h="638454">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月～平成</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木谷特別参与の助言のもと、統合に係る基本的方向性等を検討・協議</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638454">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月～平成</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「スーパー公設試」のあり方等に関して企業ヒアリングを実施（</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76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ページ参照）</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638454">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月～平成</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合同経営戦略会議の委員として、中小企業経営者及び大学教授に参画いただき、「法人統合に関する計画（案）」を検討・協議（</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70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ページ参照）</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638454">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月～平成</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上山特別顧問の助言のもと、「スーパー公設試」のあり方について調査・検討</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r>
              <a:tr h="638454">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国立研究開発法人 情報通信研究機構 脳情報通信融合研究センター 副センター長 田口隆久氏より、統合に関する意見聴取（</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89</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ページ参照）</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977773">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月～（統合関連議案可決後）</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府市共同の評価委員会において、統合法人の中期目標、中期計画等について意見聴取</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　　＊委員構成（予定）：研究に関する識見を有する者、同様の事業・サービス等の識見を有する者、</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　　　　　　　　　　　　　　　　　サービスの受け手を代表する者、法人の運営に識見を有する者、</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　　　　　　　　　　　　　　　　　法人経営に関する識見を有する者</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Tree>
    <p:extLst>
      <p:ext uri="{BB962C8B-B14F-4D97-AF65-F5344CB8AC3E}">
        <p14:creationId xmlns:p14="http://schemas.microsoft.com/office/powerpoint/2010/main" val="4588832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4674" y="289377"/>
            <a:ext cx="9900001" cy="360000"/>
          </a:xfrm>
          <a:prstGeom prst="rect">
            <a:avLst/>
          </a:prstGeom>
          <a:solidFill>
            <a:schemeClr val="tx2">
              <a:lumMod val="50000"/>
            </a:schemeClr>
          </a:solidFill>
          <a:ln>
            <a:noFill/>
          </a:ln>
          <a:effec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600" b="1" dirty="0" smtClean="0">
                <a:solidFill>
                  <a:schemeClr val="bg1"/>
                </a:solidFill>
                <a:latin typeface="Meiryo UI" pitchFamily="50" charset="-128"/>
                <a:ea typeface="Meiryo UI" pitchFamily="50" charset="-128"/>
                <a:cs typeface="Meiryo UI" pitchFamily="50" charset="-128"/>
              </a:rPr>
              <a:t>「スーパー公設試」の姿</a:t>
            </a:r>
            <a:endParaRPr kumimoji="1" lang="ja-JP" altLang="ja-JP" sz="1600" b="0" i="0" u="none" strike="noStrike" cap="none" normalizeH="0" baseline="0" dirty="0" smtClean="0">
              <a:ln>
                <a:noFill/>
              </a:ln>
              <a:solidFill>
                <a:schemeClr val="bg1"/>
              </a:solidFill>
              <a:effectLst/>
            </a:endParaRPr>
          </a:p>
        </p:txBody>
      </p:sp>
      <p:sp>
        <p:nvSpPr>
          <p:cNvPr id="3" name="角丸四角形 2"/>
          <p:cNvSpPr/>
          <p:nvPr/>
        </p:nvSpPr>
        <p:spPr>
          <a:xfrm>
            <a:off x="426978" y="1038384"/>
            <a:ext cx="9000000" cy="1304703"/>
          </a:xfrm>
          <a:prstGeom prst="roundRect">
            <a:avLst>
              <a:gd name="adj" fmla="val 24615"/>
            </a:avLst>
          </a:prstGeom>
          <a:noFill/>
          <a:ln w="28575">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lIns="68415" tIns="34208" rIns="68415" bIns="34208" rtlCol="0" anchor="t" anchorCtr="0"/>
          <a:lstStyle/>
          <a:p>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96287" indent="-161611">
              <a:lnSpc>
                <a:spcPts val="900"/>
              </a:lnSpc>
              <a:spcAft>
                <a:spcPts val="300"/>
              </a:spcAft>
              <a:buFont typeface="Wingdings" panose="05000000000000000000" pitchFamily="2" charset="2"/>
              <a:buChar char="u"/>
            </a:pP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96287" indent="-161611">
              <a:spcAft>
                <a:spcPts val="300"/>
              </a:spcAft>
              <a:buFont typeface="Wingdings" panose="05000000000000000000" pitchFamily="2" charset="2"/>
              <a:buChar char="u"/>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両研究所</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の強みを融合して生まれる総合力を活かし</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の経済成長の源泉となる工業技術</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4676">
              <a:spcAft>
                <a:spcPts val="300"/>
              </a:spcAft>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ものづくり</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を支える知と技術の支援拠点「スーパー公設試」を目指す。</a:t>
            </a:r>
          </a:p>
          <a:p>
            <a:pPr marL="134676"/>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2862834" y="900224"/>
            <a:ext cx="4006948" cy="27622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目　　　標</a:t>
            </a:r>
            <a:endPar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406971" y="2725954"/>
            <a:ext cx="9000000" cy="1722288"/>
          </a:xfrm>
          <a:prstGeom prst="roundRect">
            <a:avLst>
              <a:gd name="adj" fmla="val 23193"/>
            </a:avLst>
          </a:prstGeom>
          <a:noFill/>
          <a:ln w="28575">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lIns="68415" tIns="34208" rIns="68415" bIns="34208" rtlCol="0" anchor="t" anchorCtr="0"/>
          <a:lstStyle/>
          <a:p>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96287" indent="-161611">
              <a:buFont typeface="Wingdings" panose="05000000000000000000" pitchFamily="2" charset="2"/>
              <a:buChar char="u"/>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両研究所の強みや優れた経営資源を一体的に活用し、支援の幅を広げ、質を高めることにより、利 </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4676"/>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用者サービスを向上させる。</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96287" indent="-161611">
              <a:buFont typeface="Wingdings" panose="05000000000000000000" pitchFamily="2" charset="2"/>
              <a:buChar char="u"/>
            </a:pP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96287" indent="-161611">
              <a:buFont typeface="Wingdings" panose="05000000000000000000" pitchFamily="2" charset="2"/>
              <a:buChar char="u"/>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理事長</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のリーダーシップの</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もと、</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経営</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戦略の一元化と</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スピーディーな判断</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より事業を推進し、大阪 </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4676"/>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産業の成長に貢献する。</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2944774" y="2580996"/>
            <a:ext cx="4006949" cy="27622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運営方針</a:t>
            </a:r>
            <a:endPar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406971" y="4819716"/>
            <a:ext cx="9000000" cy="1835866"/>
          </a:xfrm>
          <a:prstGeom prst="roundRect">
            <a:avLst>
              <a:gd name="adj" fmla="val 19406"/>
            </a:avLst>
          </a:prstGeom>
          <a:noFill/>
          <a:ln w="28575">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lIns="68415" tIns="34208" rIns="68415" bIns="34208" rtlCol="0" anchor="t" anchorCtr="0"/>
          <a:lstStyle/>
          <a:p>
            <a:pPr marL="134676">
              <a:lnSpc>
                <a:spcPct val="150000"/>
              </a:lnSpc>
            </a:pPr>
            <a:endParaRPr lang="en-US" altLang="ja-JP" sz="400" b="1"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4676">
              <a:lnSpc>
                <a:spcPct val="1500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相互負担と財政基盤となる運営費交付金の予算確保）</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96287" indent="-161611">
              <a:lnSpc>
                <a:spcPct val="150000"/>
              </a:lnSpc>
              <a:buFont typeface="Wingdings" panose="05000000000000000000" pitchFamily="2" charset="2"/>
              <a:buChar char="u"/>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理事長</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のリーダーシップのもと、</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統合後</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の新法人として経営戦略の一元化をはかり</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、効率的</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効果的 </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4676">
              <a:lnSpc>
                <a:spcPct val="1500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財政運営をはかっていく</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ための財政基盤となる運営費交付金については</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4676">
              <a:lnSpc>
                <a:spcPct val="150000"/>
              </a:lnSpc>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と大阪市が相互に責任をもって予算措置</a:t>
            </a:r>
            <a:r>
              <a:rPr lang="ja-JP" altLang="en-US" sz="16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4676"/>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4676"/>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2941350" y="4704103"/>
            <a:ext cx="4006948" cy="231321"/>
          </a:xfrm>
          <a:prstGeom prst="roundRect">
            <a:avLst/>
          </a:prstGeom>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府市の負担に関する基本的な考え方</a:t>
            </a:r>
          </a:p>
        </p:txBody>
      </p:sp>
      <p:sp>
        <p:nvSpPr>
          <p:cNvPr id="11"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57</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963957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3" y="158000"/>
            <a:ext cx="9900001" cy="360000"/>
          </a:xfrm>
          <a:prstGeom prst="rect">
            <a:avLst/>
          </a:prstGeom>
          <a:solidFill>
            <a:schemeClr val="tx2">
              <a:lumMod val="50000"/>
            </a:schemeClr>
          </a:solidFill>
          <a:ln>
            <a:noFill/>
          </a:ln>
          <a:extLst/>
        </p:spPr>
        <p:txBody>
          <a:bodyPr lIns="68415" tIns="0" rIns="68415" bIns="0" anchor="ctr"/>
          <a:lstStyle/>
          <a:p>
            <a:pPr algn="ctr" eaLnBrk="1" hangingPunct="1"/>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「スーパー公設試」の目標・機能</a:t>
            </a: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28576" y="896402"/>
            <a:ext cx="9832500" cy="875248"/>
          </a:xfrm>
          <a:prstGeom prst="roundRect">
            <a:avLst>
              <a:gd name="adj" fmla="val 24615"/>
            </a:avLst>
          </a:prstGeom>
          <a:noFill/>
          <a:ln w="28575">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lIns="68415" tIns="34208" rIns="68415" bIns="34208" rtlCol="0" anchor="t" anchorCtr="0"/>
          <a:lstStyle/>
          <a:p>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96287" indent="-161611">
              <a:spcAft>
                <a:spcPts val="300"/>
              </a:spcAft>
              <a:buFont typeface="Wingdings" panose="05000000000000000000" pitchFamily="2" charset="2"/>
              <a:buChar char="u"/>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両研究所の強みを融合して生まれる総合力を活かし</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4676" algn="r">
              <a:spcAft>
                <a:spcPts val="300"/>
              </a:spcAft>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の経済成長の源泉となる工業技術とものづくりを支える知と技術の支援拠点「スーパー公設試」を目指す。</a:t>
            </a:r>
          </a:p>
          <a:p>
            <a:pPr marL="134676"/>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31"/>
          <p:cNvSpPr/>
          <p:nvPr/>
        </p:nvSpPr>
        <p:spPr>
          <a:xfrm>
            <a:off x="2943235" y="762001"/>
            <a:ext cx="4006948" cy="27622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目　　　標</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角丸四角形 71"/>
          <p:cNvSpPr/>
          <p:nvPr/>
        </p:nvSpPr>
        <p:spPr>
          <a:xfrm>
            <a:off x="41659" y="2085291"/>
            <a:ext cx="9816149" cy="4544110"/>
          </a:xfrm>
          <a:prstGeom prst="roundRect">
            <a:avLst>
              <a:gd name="adj" fmla="val 4946"/>
            </a:avLst>
          </a:prstGeom>
          <a:noFill/>
          <a:ln w="28575">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lIns="68415" tIns="34208" rIns="68415" bIns="34208" rtlCol="0" anchor="t" anchorCtr="0"/>
          <a:lstStyle/>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95200" lvl="0" indent="-162000" defTabSz="1280160">
              <a:lnSpc>
                <a:spcPts val="1800"/>
              </a:lnSpc>
              <a:buFont typeface="Wingdings" panose="05000000000000000000" pitchFamily="2" charset="2"/>
              <a:buChar char="u"/>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両研究所</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の「得意な分野」と「得意な支援」を融合。それぞれの強みを</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活かす。</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lnSpc>
                <a:spcPts val="18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大阪の多様な製造業、様々</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 </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技術的課題への総合的な（フルセット）対応</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lnSpc>
                <a:spcPts val="18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研究</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開発から製造</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支援、更には事業化</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支援まで、</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一気通貫支援</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を目指す</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lnSpc>
                <a:spcPts val="1300"/>
              </a:lnSpc>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95200" lvl="0" indent="-162000" defTabSz="1280160">
              <a:lnSpc>
                <a:spcPts val="1800"/>
              </a:lnSpc>
              <a:buFont typeface="Wingdings" panose="05000000000000000000" pitchFamily="2" charset="2"/>
              <a:buChar char="u"/>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両研究所</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の研究員の技術力・ノウハウ・知財等を</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結集。</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lnSpc>
                <a:spcPts val="18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垣根を超えた分野のプロジェクト研究により、</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大阪・関西の産業技術の先導</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を目指す</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280160"/>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角丸四角形 72"/>
          <p:cNvSpPr/>
          <p:nvPr/>
        </p:nvSpPr>
        <p:spPr>
          <a:xfrm>
            <a:off x="2944501" y="1941933"/>
            <a:ext cx="4006949" cy="27622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「スーパー公設試」 として目指すべき機能</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 name="グループ化 3"/>
          <p:cNvGrpSpPr/>
          <p:nvPr/>
        </p:nvGrpSpPr>
        <p:grpSpPr>
          <a:xfrm>
            <a:off x="2182363" y="3717032"/>
            <a:ext cx="5665475" cy="2972305"/>
            <a:chOff x="2073728" y="4168724"/>
            <a:chExt cx="5665475" cy="3256124"/>
          </a:xfrm>
        </p:grpSpPr>
        <p:sp>
          <p:nvSpPr>
            <p:cNvPr id="70" name="正方形/長方形 69"/>
            <p:cNvSpPr/>
            <p:nvPr/>
          </p:nvSpPr>
          <p:spPr>
            <a:xfrm>
              <a:off x="2134580" y="5073684"/>
              <a:ext cx="924042" cy="21247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p:cNvSpPr/>
            <p:nvPr/>
          </p:nvSpPr>
          <p:spPr>
            <a:xfrm>
              <a:off x="2145548" y="4432098"/>
              <a:ext cx="5374580" cy="62813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p:cNvSpPr/>
            <p:nvPr/>
          </p:nvSpPr>
          <p:spPr>
            <a:xfrm>
              <a:off x="2134580" y="4415113"/>
              <a:ext cx="5386626" cy="64158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75" name="正方形/長方形 74"/>
            <p:cNvSpPr/>
            <p:nvPr/>
          </p:nvSpPr>
          <p:spPr>
            <a:xfrm>
              <a:off x="2134580" y="4420466"/>
              <a:ext cx="5397484" cy="277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76" name="正方形/長方形 75"/>
            <p:cNvSpPr/>
            <p:nvPr/>
          </p:nvSpPr>
          <p:spPr>
            <a:xfrm>
              <a:off x="2134580" y="4415112"/>
              <a:ext cx="924042" cy="27833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77" name="正方形/長方形 76"/>
            <p:cNvSpPr/>
            <p:nvPr/>
          </p:nvSpPr>
          <p:spPr>
            <a:xfrm>
              <a:off x="3957403" y="4418728"/>
              <a:ext cx="898578" cy="2779684"/>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78" name="正方形/長方形 77"/>
            <p:cNvSpPr/>
            <p:nvPr/>
          </p:nvSpPr>
          <p:spPr>
            <a:xfrm>
              <a:off x="5754559" y="4415113"/>
              <a:ext cx="898578" cy="2783299"/>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79" name="正方形/長方形 78"/>
            <p:cNvSpPr/>
            <p:nvPr/>
          </p:nvSpPr>
          <p:spPr>
            <a:xfrm>
              <a:off x="2134580" y="5056699"/>
              <a:ext cx="5397591" cy="1085027"/>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cxnSp>
          <p:nvCxnSpPr>
            <p:cNvPr id="80" name="直線コネクタ 79"/>
            <p:cNvCxnSpPr/>
            <p:nvPr/>
          </p:nvCxnSpPr>
          <p:spPr>
            <a:xfrm>
              <a:off x="2145548" y="4432098"/>
              <a:ext cx="924042" cy="64158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テキスト ボックス 80"/>
            <p:cNvSpPr txBox="1"/>
            <p:nvPr/>
          </p:nvSpPr>
          <p:spPr>
            <a:xfrm>
              <a:off x="3044325" y="4432098"/>
              <a:ext cx="995510" cy="404599"/>
            </a:xfrm>
            <a:prstGeom prst="rect">
              <a:avLst/>
            </a:prstGeom>
            <a:noFill/>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技術・市場情報の収集・提供</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テキスト ボックス 81"/>
            <p:cNvSpPr txBox="1"/>
            <p:nvPr/>
          </p:nvSpPr>
          <p:spPr>
            <a:xfrm>
              <a:off x="2145548" y="4647342"/>
              <a:ext cx="877842" cy="404599"/>
            </a:xfrm>
            <a:prstGeom prst="rect">
              <a:avLst/>
            </a:prstGeom>
            <a:noFill/>
          </p:spPr>
          <p:txBody>
            <a:bodyPr wrap="square" rtlCol="0">
              <a:spAutoFit/>
            </a:bodyPr>
            <a:lstStyle/>
            <a:p>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支援分野</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テキスト ボックス 82"/>
            <p:cNvSpPr txBox="1"/>
            <p:nvPr/>
          </p:nvSpPr>
          <p:spPr>
            <a:xfrm>
              <a:off x="2443647" y="4435713"/>
              <a:ext cx="877842" cy="404599"/>
            </a:xfrm>
            <a:prstGeom prst="rect">
              <a:avLst/>
            </a:prstGeom>
            <a:noFill/>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支援</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ステージ</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テキスト ボックス 83"/>
            <p:cNvSpPr txBox="1"/>
            <p:nvPr/>
          </p:nvSpPr>
          <p:spPr>
            <a:xfrm>
              <a:off x="3932450" y="4435714"/>
              <a:ext cx="995510" cy="252874"/>
            </a:xfrm>
            <a:prstGeom prst="rect">
              <a:avLst/>
            </a:prstGeom>
            <a:noFill/>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研究開発支援</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テキスト ボックス 84"/>
            <p:cNvSpPr txBox="1"/>
            <p:nvPr/>
          </p:nvSpPr>
          <p:spPr>
            <a:xfrm>
              <a:off x="4855981" y="4432138"/>
              <a:ext cx="995510" cy="252874"/>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製品</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開発支援</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テキスト ボックス 85"/>
            <p:cNvSpPr txBox="1"/>
            <p:nvPr/>
          </p:nvSpPr>
          <p:spPr>
            <a:xfrm>
              <a:off x="5789214" y="4429335"/>
              <a:ext cx="995510" cy="252874"/>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製造</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支援</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テキスト ボックス 86"/>
            <p:cNvSpPr txBox="1"/>
            <p:nvPr/>
          </p:nvSpPr>
          <p:spPr>
            <a:xfrm>
              <a:off x="6607130" y="4432138"/>
              <a:ext cx="1132073" cy="556323"/>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事業化支援</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マーケティング、</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デザイン支援等</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テキスト ボックス 87"/>
            <p:cNvSpPr txBox="1"/>
            <p:nvPr/>
          </p:nvSpPr>
          <p:spPr>
            <a:xfrm>
              <a:off x="2109814" y="5070450"/>
              <a:ext cx="995510" cy="1014306"/>
            </a:xfrm>
            <a:prstGeom prst="rect">
              <a:avLst/>
            </a:prstGeom>
            <a:noFill/>
          </p:spPr>
          <p:txBody>
            <a:bodyPr wrap="square" rtlCol="0" anchor="ctr">
              <a:spAutoFit/>
            </a:bodyPr>
            <a:lstStyle/>
            <a:p>
              <a:pPr algn="ctr">
                <a:lnSpc>
                  <a:spcPts val="1300"/>
                </a:lnSpc>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機械・加工</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1300"/>
                </a:lnSpc>
              </a:pP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情報管理・</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1300"/>
                </a:lnSpc>
              </a:pP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システム制御</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1300"/>
                </a:lnSpc>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金　属</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1300"/>
                </a:lnSpc>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電気・電子</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テキスト ボックス 88"/>
            <p:cNvSpPr txBox="1"/>
            <p:nvPr/>
          </p:nvSpPr>
          <p:spPr>
            <a:xfrm>
              <a:off x="2109814" y="6127610"/>
              <a:ext cx="995510" cy="1014306"/>
            </a:xfrm>
            <a:prstGeom prst="rect">
              <a:avLst/>
            </a:prstGeom>
            <a:noFill/>
          </p:spPr>
          <p:txBody>
            <a:bodyPr wrap="square" rtlCol="0" anchor="ctr">
              <a:spAutoFit/>
            </a:bodyPr>
            <a:lstStyle/>
            <a:p>
              <a:pPr algn="ctr">
                <a:lnSpc>
                  <a:spcPts val="1300"/>
                </a:lnSpc>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電子材料</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1300"/>
                </a:lnSpc>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高分子</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1300"/>
                </a:lnSpc>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ナノ材料</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1300"/>
                </a:lnSpc>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化　学</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1300"/>
                </a:lnSpc>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バイオ・食品</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円弧 89"/>
            <p:cNvSpPr/>
            <p:nvPr/>
          </p:nvSpPr>
          <p:spPr>
            <a:xfrm>
              <a:off x="3975841" y="5073684"/>
              <a:ext cx="2688265" cy="2114739"/>
            </a:xfrm>
            <a:prstGeom prst="arc">
              <a:avLst>
                <a:gd name="adj1" fmla="val 10747276"/>
                <a:gd name="adj2" fmla="val 16193983"/>
              </a:avLst>
            </a:prstGeom>
            <a:pattFill prst="ltDnDiag">
              <a:fgClr>
                <a:schemeClr val="tx1"/>
              </a:fgClr>
              <a:bgClr>
                <a:schemeClr val="bg1"/>
              </a:bgClr>
            </a:pattFill>
            <a:ln w="127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1" name="円弧 90"/>
            <p:cNvSpPr/>
            <p:nvPr/>
          </p:nvSpPr>
          <p:spPr>
            <a:xfrm rot="10800000">
              <a:off x="3975720" y="5081660"/>
              <a:ext cx="2691537" cy="2106763"/>
            </a:xfrm>
            <a:prstGeom prst="arc">
              <a:avLst>
                <a:gd name="adj1" fmla="val 10830333"/>
                <a:gd name="adj2" fmla="val 16248556"/>
              </a:avLst>
            </a:prstGeom>
            <a:pattFill prst="ltDnDiag"/>
            <a:ln w="127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2" name="角丸四角形 91"/>
            <p:cNvSpPr/>
            <p:nvPr/>
          </p:nvSpPr>
          <p:spPr>
            <a:xfrm>
              <a:off x="3972570" y="6141726"/>
              <a:ext cx="1345768" cy="1046698"/>
            </a:xfrm>
            <a:prstGeom prst="roundRect">
              <a:avLst>
                <a:gd name="adj" fmla="val 11231"/>
              </a:avLst>
            </a:prstGeom>
            <a:solidFill>
              <a:schemeClr val="accent3">
                <a:lumMod val="40000"/>
                <a:lumOff val="6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93" name="角丸四角形 92"/>
            <p:cNvSpPr/>
            <p:nvPr/>
          </p:nvSpPr>
          <p:spPr>
            <a:xfrm>
              <a:off x="5318338" y="5073685"/>
              <a:ext cx="1345768" cy="1064005"/>
            </a:xfrm>
            <a:prstGeom prst="roundRect">
              <a:avLst>
                <a:gd name="adj" fmla="val 11231"/>
              </a:avLst>
            </a:prstGeom>
            <a:solidFill>
              <a:schemeClr val="accent6">
                <a:lumMod val="20000"/>
                <a:lumOff val="8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94" name="テキスト ボックス 93"/>
            <p:cNvSpPr txBox="1"/>
            <p:nvPr/>
          </p:nvSpPr>
          <p:spPr>
            <a:xfrm>
              <a:off x="5451732" y="5496084"/>
              <a:ext cx="1115391" cy="296953"/>
            </a:xfrm>
            <a:prstGeom prst="rect">
              <a:avLst/>
            </a:prstGeom>
            <a:solidFill>
              <a:schemeClr val="accent6">
                <a:lumMod val="20000"/>
                <a:lumOff val="80000"/>
              </a:schemeClr>
            </a:solidFill>
            <a:ln>
              <a:noFill/>
            </a:ln>
          </p:spPr>
          <p:txBody>
            <a:bodyPr wrap="square" lIns="36000" rIns="36000" rtlCol="0">
              <a:spAutoFit/>
            </a:bodyPr>
            <a:lstStyle/>
            <a:p>
              <a:pPr algn="ct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産技研の強み</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テキスト ボックス 94"/>
            <p:cNvSpPr txBox="1"/>
            <p:nvPr/>
          </p:nvSpPr>
          <p:spPr>
            <a:xfrm>
              <a:off x="4087758" y="6555472"/>
              <a:ext cx="1115391" cy="296953"/>
            </a:xfrm>
            <a:prstGeom prst="rect">
              <a:avLst/>
            </a:prstGeom>
            <a:solidFill>
              <a:schemeClr val="accent3">
                <a:lumMod val="40000"/>
                <a:lumOff val="60000"/>
              </a:schemeClr>
            </a:solidFill>
            <a:ln>
              <a:noFill/>
            </a:ln>
          </p:spPr>
          <p:txBody>
            <a:bodyPr wrap="square" lIns="36000" rIns="36000" rtlCol="0">
              <a:spAutoFit/>
            </a:bodyPr>
            <a:lstStyle/>
            <a:p>
              <a:pPr algn="ct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市工研の強み</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右矢印 95"/>
            <p:cNvSpPr/>
            <p:nvPr/>
          </p:nvSpPr>
          <p:spPr>
            <a:xfrm>
              <a:off x="5261856" y="6555827"/>
              <a:ext cx="268230" cy="236024"/>
            </a:xfrm>
            <a:prstGeom prst="rightArrow">
              <a:avLst>
                <a:gd name="adj1" fmla="val 64371"/>
                <a:gd name="adj2" fmla="val 63636"/>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97" name="右矢印 96"/>
            <p:cNvSpPr/>
            <p:nvPr/>
          </p:nvSpPr>
          <p:spPr>
            <a:xfrm rot="5400000">
              <a:off x="5916147" y="6022103"/>
              <a:ext cx="186557" cy="339352"/>
            </a:xfrm>
            <a:prstGeom prst="rightArrow">
              <a:avLst>
                <a:gd name="adj1" fmla="val 64371"/>
                <a:gd name="adj2" fmla="val 63636"/>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98" name="右矢印 97"/>
            <p:cNvSpPr/>
            <p:nvPr/>
          </p:nvSpPr>
          <p:spPr>
            <a:xfrm rot="16200000" flipV="1">
              <a:off x="4552173" y="5918930"/>
              <a:ext cx="186557" cy="339352"/>
            </a:xfrm>
            <a:prstGeom prst="rightArrow">
              <a:avLst>
                <a:gd name="adj1" fmla="val 64371"/>
                <a:gd name="adj2" fmla="val 63636"/>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99" name="右矢印 98"/>
            <p:cNvSpPr/>
            <p:nvPr/>
          </p:nvSpPr>
          <p:spPr>
            <a:xfrm flipH="1">
              <a:off x="5109981" y="5496085"/>
              <a:ext cx="268230" cy="236024"/>
            </a:xfrm>
            <a:prstGeom prst="rightArrow">
              <a:avLst>
                <a:gd name="adj1" fmla="val 64371"/>
                <a:gd name="adj2" fmla="val 63636"/>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100" name="星 32 99"/>
            <p:cNvSpPr/>
            <p:nvPr/>
          </p:nvSpPr>
          <p:spPr>
            <a:xfrm>
              <a:off x="4254204" y="5379060"/>
              <a:ext cx="798064" cy="578121"/>
            </a:xfrm>
            <a:prstGeom prst="star32">
              <a:avLst>
                <a:gd name="adj" fmla="val 4200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101" name="テキスト ボックス 100"/>
            <p:cNvSpPr txBox="1"/>
            <p:nvPr/>
          </p:nvSpPr>
          <p:spPr>
            <a:xfrm>
              <a:off x="4303709" y="5453391"/>
              <a:ext cx="701055" cy="454165"/>
            </a:xfrm>
            <a:prstGeom prst="rect">
              <a:avLst/>
            </a:prstGeom>
            <a:noFill/>
          </p:spPr>
          <p:txBody>
            <a:bodyPr wrap="square" lIns="36000" rIns="36000" rtlCol="0">
              <a:spAutoFit/>
            </a:bodyPr>
            <a:lstStyle/>
            <a:p>
              <a:pPr algn="ctr"/>
              <a:r>
                <a:rPr kumimoji="1"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強みの</a:t>
              </a:r>
              <a:endParaRPr kumimoji="1"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融合</a:t>
              </a:r>
              <a:endParaRPr kumimoji="1"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円/楕円 101"/>
            <p:cNvSpPr/>
            <p:nvPr/>
          </p:nvSpPr>
          <p:spPr>
            <a:xfrm>
              <a:off x="3440122" y="5162300"/>
              <a:ext cx="424797" cy="1967067"/>
            </a:xfrm>
            <a:prstGeom prst="ellipse">
              <a:avLst/>
            </a:prstGeom>
            <a:ln w="12700">
              <a:prstDash val="sysDot"/>
            </a:ln>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統合を機に機能強化</a:t>
              </a:r>
            </a:p>
          </p:txBody>
        </p:sp>
        <p:sp>
          <p:nvSpPr>
            <p:cNvPr id="103" name="円/楕円 102"/>
            <p:cNvSpPr/>
            <p:nvPr/>
          </p:nvSpPr>
          <p:spPr>
            <a:xfrm>
              <a:off x="6886671" y="5138411"/>
              <a:ext cx="415481" cy="1997013"/>
            </a:xfrm>
            <a:prstGeom prst="ellipse">
              <a:avLst/>
            </a:prstGeom>
            <a:ln w="12700">
              <a:prstDash val="sysDot"/>
            </a:ln>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統合を機に機能強化</a:t>
              </a:r>
            </a:p>
          </p:txBody>
        </p:sp>
        <p:cxnSp>
          <p:nvCxnSpPr>
            <p:cNvPr id="104" name="直線矢印コネクタ 103"/>
            <p:cNvCxnSpPr/>
            <p:nvPr/>
          </p:nvCxnSpPr>
          <p:spPr>
            <a:xfrm>
              <a:off x="3354843" y="5099994"/>
              <a:ext cx="0" cy="2084815"/>
            </a:xfrm>
            <a:prstGeom prst="straightConnector1">
              <a:avLst/>
            </a:prstGeom>
            <a:ln w="1905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105" name="テキスト ボックス 104"/>
            <p:cNvSpPr txBox="1"/>
            <p:nvPr/>
          </p:nvSpPr>
          <p:spPr>
            <a:xfrm>
              <a:off x="3015861" y="4990010"/>
              <a:ext cx="353943" cy="2434838"/>
            </a:xfrm>
            <a:prstGeom prst="rect">
              <a:avLst/>
            </a:prstGeom>
            <a:noFill/>
          </p:spPr>
          <p:txBody>
            <a:bodyPr vert="eaVert" wrap="square" rtlCol="0">
              <a:spAutoFit/>
            </a:bodyPr>
            <a:lstStyle/>
            <a:p>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多様な技術分野に総合対応</a:t>
              </a:r>
              <a:r>
                <a:rPr kumimoji="1"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06" name="直線矢印コネクタ 105"/>
            <p:cNvCxnSpPr/>
            <p:nvPr/>
          </p:nvCxnSpPr>
          <p:spPr>
            <a:xfrm flipH="1">
              <a:off x="3957403" y="4984036"/>
              <a:ext cx="2709855" cy="0"/>
            </a:xfrm>
            <a:prstGeom prst="straightConnector1">
              <a:avLst/>
            </a:prstGeom>
            <a:ln w="1905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107" name="テキスト ボックス 106"/>
            <p:cNvSpPr txBox="1"/>
            <p:nvPr/>
          </p:nvSpPr>
          <p:spPr>
            <a:xfrm>
              <a:off x="3692275" y="4716837"/>
              <a:ext cx="3189605" cy="286591"/>
            </a:xfrm>
            <a:prstGeom prst="rect">
              <a:avLst/>
            </a:prstGeom>
            <a:noFill/>
          </p:spPr>
          <p:txBody>
            <a:bodyPr wrap="square" rtlCol="0">
              <a:spAutoFit/>
            </a:bodyPr>
            <a:lstStyle/>
            <a:p>
              <a:pPr algn="ct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研究開発から製造まで一気通貫支援</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星 32 107"/>
            <p:cNvSpPr/>
            <p:nvPr/>
          </p:nvSpPr>
          <p:spPr>
            <a:xfrm>
              <a:off x="5576742" y="6340747"/>
              <a:ext cx="798065" cy="555649"/>
            </a:xfrm>
            <a:prstGeom prst="star32">
              <a:avLst>
                <a:gd name="adj" fmla="val 4200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109" name="テキスト ボックス 108"/>
            <p:cNvSpPr txBox="1"/>
            <p:nvPr/>
          </p:nvSpPr>
          <p:spPr>
            <a:xfrm>
              <a:off x="5619745" y="6409700"/>
              <a:ext cx="701055" cy="454165"/>
            </a:xfrm>
            <a:prstGeom prst="rect">
              <a:avLst/>
            </a:prstGeom>
            <a:noFill/>
          </p:spPr>
          <p:txBody>
            <a:bodyPr wrap="square" lIns="36000" rIns="36000" rtlCol="0">
              <a:spAutoFit/>
            </a:bodyPr>
            <a:lstStyle/>
            <a:p>
              <a:pPr algn="ctr"/>
              <a:r>
                <a:rPr kumimoji="1"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強みの</a:t>
              </a:r>
              <a:endParaRPr kumimoji="1"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融合</a:t>
              </a:r>
              <a:endParaRPr kumimoji="1"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テキスト ボックス 109"/>
            <p:cNvSpPr txBox="1"/>
            <p:nvPr/>
          </p:nvSpPr>
          <p:spPr>
            <a:xfrm>
              <a:off x="2073728" y="4168724"/>
              <a:ext cx="3347592" cy="286591"/>
            </a:xfrm>
            <a:prstGeom prst="rect">
              <a:avLst/>
            </a:prstGeom>
            <a:noFill/>
          </p:spPr>
          <p:txBody>
            <a:bodyPr wrap="square" rtlCol="0">
              <a:spAutoFit/>
            </a:bodyPr>
            <a:lstStyle/>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＊スーパー公設試</a:t>
              </a:r>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（支援機能）のイメージ</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9" name="スライド番号プレースホルダー 2"/>
          <p:cNvSpPr>
            <a:spLocks noGrp="1"/>
          </p:cNvSpPr>
          <p:nvPr>
            <p:ph type="sldNum" sz="quarter" idx="12"/>
          </p:nvPr>
        </p:nvSpPr>
        <p:spPr>
          <a:xfrm>
            <a:off x="9537199" y="6550026"/>
            <a:ext cx="305304" cy="365125"/>
          </a:xfrm>
          <a:noFill/>
        </p:spPr>
        <p:txBody>
          <a:bodyPr lIns="0" tIns="0" rIns="0" bIns="0"/>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58</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666293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3" y="215251"/>
            <a:ext cx="9900001" cy="360000"/>
          </a:xfrm>
          <a:prstGeom prst="rect">
            <a:avLst/>
          </a:prstGeom>
          <a:solidFill>
            <a:schemeClr val="tx2">
              <a:lumMod val="50000"/>
            </a:schemeClr>
          </a:solidFill>
          <a:ln>
            <a:noFill/>
          </a:ln>
          <a:extLst/>
        </p:spPr>
        <p:txBody>
          <a:bodyPr lIns="68415" tIns="0" rIns="68415" bIns="0" anchor="ctr"/>
          <a:lstStyle/>
          <a:p>
            <a:pPr algn="ct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「スーパー公設試」の運営方針</a:t>
            </a: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角丸四角形 44"/>
          <p:cNvSpPr/>
          <p:nvPr/>
        </p:nvSpPr>
        <p:spPr>
          <a:xfrm>
            <a:off x="57576" y="1125190"/>
            <a:ext cx="9816149" cy="1103660"/>
          </a:xfrm>
          <a:prstGeom prst="roundRect">
            <a:avLst>
              <a:gd name="adj" fmla="val 23193"/>
            </a:avLst>
          </a:prstGeom>
          <a:noFill/>
          <a:ln w="28575">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lIns="68415" tIns="34208" rIns="68415" bIns="34208" rtlCol="0" anchor="t" anchorCtr="0"/>
          <a:lstStyle/>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96287" indent="-161611">
              <a:buFont typeface="Wingdings" panose="05000000000000000000" pitchFamily="2" charset="2"/>
              <a:buChar char="u"/>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両研究所</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の強みや優れた経営資源を一体的に活用し、支援の幅を</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広げ、質を高めること</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により</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、利用者サービスを向上させる。</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96287" indent="-161611">
              <a:buFont typeface="Wingdings" panose="05000000000000000000" pitchFamily="2" charset="2"/>
              <a:buChar char="u"/>
            </a:pP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96287" indent="-161611">
              <a:buFont typeface="Wingdings" panose="05000000000000000000" pitchFamily="2" charset="2"/>
              <a:buChar char="u"/>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理事長</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のリーダーシップの</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もと、</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経営</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戦略の一元化と</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スピーディーな判断</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より事業を推進し、大阪産業の成長に貢献する。</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6" name="グループ化 45"/>
          <p:cNvGrpSpPr/>
          <p:nvPr/>
        </p:nvGrpSpPr>
        <p:grpSpPr>
          <a:xfrm>
            <a:off x="812754" y="2689583"/>
            <a:ext cx="8213664" cy="1114425"/>
            <a:chOff x="1780186" y="2839915"/>
            <a:chExt cx="6648071" cy="942975"/>
          </a:xfrm>
        </p:grpSpPr>
        <p:sp>
          <p:nvSpPr>
            <p:cNvPr id="47" name="円/楕円 46"/>
            <p:cNvSpPr/>
            <p:nvPr/>
          </p:nvSpPr>
          <p:spPr>
            <a:xfrm>
              <a:off x="6299376" y="2839915"/>
              <a:ext cx="2128881" cy="942975"/>
            </a:xfrm>
            <a:prstGeom prst="ellipse">
              <a:avLst/>
            </a:prstGeom>
            <a:solidFill>
              <a:schemeClr val="accent1">
                <a:lumMod val="75000"/>
              </a:schemeClr>
            </a:solidFill>
            <a:ln>
              <a:solidFill>
                <a:schemeClr val="accent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ja-JP" altLang="en-US" sz="1100" b="1" u="heavy"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利用者サービスの向上</a:t>
              </a:r>
              <a:endParaRPr lang="en-US" altLang="ja-JP" sz="1100" b="1" u="heavy"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spcAft>
                  <a:spcPts val="449"/>
                </a:spcAft>
              </a:pPr>
              <a:r>
                <a:rPr lang="ja-JP" altLang="en-US" sz="1100" b="1" u="heavy"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大阪・関西産業の先導</a:t>
              </a:r>
              <a:endParaRPr lang="en-US" altLang="ja-JP" sz="1100" b="1" u="heavy"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・先駆的な研究</a:t>
              </a:r>
              <a:r>
                <a:rPr lang="ja-JP" altLang="en-US" sz="1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開発</a:t>
              </a:r>
              <a:endParaRPr lang="en-US" altLang="ja-JP" sz="1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総合的な技術支援</a:t>
              </a:r>
              <a:endParaRPr lang="en-US" altLang="ja-JP"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・一気通貫支援</a:t>
              </a:r>
              <a:endParaRPr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ストライプ矢印 47"/>
            <p:cNvSpPr/>
            <p:nvPr/>
          </p:nvSpPr>
          <p:spPr>
            <a:xfrm>
              <a:off x="1780186" y="2987399"/>
              <a:ext cx="4725896" cy="708461"/>
            </a:xfrm>
            <a:prstGeom prst="striped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ja-JP" altLang="en-US" sz="1000"/>
            </a:p>
          </p:txBody>
        </p:sp>
        <p:sp>
          <p:nvSpPr>
            <p:cNvPr id="49" name="円/楕円 48"/>
            <p:cNvSpPr/>
            <p:nvPr/>
          </p:nvSpPr>
          <p:spPr>
            <a:xfrm>
              <a:off x="2012542" y="2903052"/>
              <a:ext cx="1509174" cy="838321"/>
            </a:xfrm>
            <a:prstGeom prst="ellipse">
              <a:avLst/>
            </a:prstGeom>
            <a:solidFill>
              <a:schemeClr val="accent1">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spcAft>
                  <a:spcPts val="449"/>
                </a:spcAft>
              </a:pPr>
              <a:r>
                <a:rPr lang="ja-JP" altLang="en-US" sz="1100" b="1" u="heavy"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合わせる</a:t>
              </a:r>
              <a:endParaRPr lang="en-US" altLang="ja-JP" sz="1100" b="1" u="heavy"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両研究所の資源を合わせ</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支援サービスの幅を</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広げる</a:t>
              </a: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円/楕円 51"/>
            <p:cNvSpPr/>
            <p:nvPr/>
          </p:nvSpPr>
          <p:spPr>
            <a:xfrm>
              <a:off x="3297541" y="2903052"/>
              <a:ext cx="1509174" cy="838321"/>
            </a:xfrm>
            <a:prstGeom prst="ellipse">
              <a:avLst/>
            </a:prstGeom>
            <a:solidFill>
              <a:schemeClr val="accent1">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spcAft>
                  <a:spcPts val="449"/>
                </a:spcAft>
              </a:pPr>
              <a:r>
                <a:rPr lang="ja-JP" altLang="en-US" sz="1100" b="1" u="heavy"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高める</a:t>
              </a:r>
              <a:endParaRPr lang="en-US" altLang="ja-JP" sz="1100" b="1" u="heavy"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両研究所の強み</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融合し、支援サービスの質を</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高める</a:t>
              </a: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円/楕円 52"/>
            <p:cNvSpPr/>
            <p:nvPr/>
          </p:nvSpPr>
          <p:spPr>
            <a:xfrm>
              <a:off x="4569462" y="2903052"/>
              <a:ext cx="1509174" cy="838321"/>
            </a:xfrm>
            <a:prstGeom prst="ellipse">
              <a:avLst/>
            </a:prstGeom>
            <a:solidFill>
              <a:schemeClr val="accent1">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spcAft>
                  <a:spcPts val="449"/>
                </a:spcAft>
              </a:pPr>
              <a:r>
                <a:rPr lang="ja-JP" altLang="en-US" sz="1100" b="1" u="heavy"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貢献する</a:t>
              </a:r>
              <a:endParaRPr lang="en-US" altLang="ja-JP" sz="1100" b="1" u="heavy"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合わせ</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、高めた支援</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サービスをスピーディに提供し、成長に</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貢献</a:t>
              </a: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4" name="角丸四角形 53"/>
          <p:cNvSpPr/>
          <p:nvPr/>
        </p:nvSpPr>
        <p:spPr>
          <a:xfrm>
            <a:off x="2960426" y="982311"/>
            <a:ext cx="4006949" cy="276224"/>
          </a:xfrm>
          <a:prstGeom prst="round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運営方針</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正方形/長方形 60"/>
          <p:cNvSpPr/>
          <p:nvPr/>
        </p:nvSpPr>
        <p:spPr>
          <a:xfrm>
            <a:off x="1679532" y="2613384"/>
            <a:ext cx="720000" cy="20766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総合力</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正方形/長方形 61"/>
          <p:cNvSpPr/>
          <p:nvPr/>
        </p:nvSpPr>
        <p:spPr>
          <a:xfrm>
            <a:off x="3279637" y="2613384"/>
            <a:ext cx="720000" cy="20766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高品質</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正方形/長方形 62"/>
          <p:cNvSpPr/>
          <p:nvPr/>
        </p:nvSpPr>
        <p:spPr>
          <a:xfrm>
            <a:off x="4851493" y="2613383"/>
            <a:ext cx="720000" cy="20766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t>高実績</a:t>
            </a:r>
            <a:endParaRPr kumimoji="1" lang="ja-JP" altLang="en-US" sz="1100" b="1" dirty="0"/>
          </a:p>
        </p:txBody>
      </p:sp>
      <p:grpSp>
        <p:nvGrpSpPr>
          <p:cNvPr id="15" name="グループ化 14"/>
          <p:cNvGrpSpPr/>
          <p:nvPr/>
        </p:nvGrpSpPr>
        <p:grpSpPr>
          <a:xfrm>
            <a:off x="1303030" y="4325257"/>
            <a:ext cx="7289427" cy="1994308"/>
            <a:chOff x="2041057" y="4421882"/>
            <a:chExt cx="6028478" cy="1836335"/>
          </a:xfrm>
        </p:grpSpPr>
        <p:sp>
          <p:nvSpPr>
            <p:cNvPr id="16" name="角丸四角形 15"/>
            <p:cNvSpPr/>
            <p:nvPr/>
          </p:nvSpPr>
          <p:spPr>
            <a:xfrm>
              <a:off x="2041057" y="4538155"/>
              <a:ext cx="2926800" cy="1720062"/>
            </a:xfrm>
            <a:prstGeom prst="roundRect">
              <a:avLst>
                <a:gd name="adj" fmla="val 8535"/>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nSpc>
                  <a:spcPts val="700"/>
                </a:lnSpc>
              </a:pP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□相談件数：</a:t>
              </a:r>
              <a:r>
                <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72,475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■得意な分野</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機械</a:t>
              </a:r>
              <a:r>
                <a:rPr lang="ja-JP" altLang="en-US" sz="1200" u="sng"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・加工、金属</a:t>
              </a:r>
              <a:r>
                <a:rPr lang="ja-JP" altLang="en-US" sz="1200" u="sng"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電気</a:t>
              </a:r>
              <a:r>
                <a:rPr lang="ja-JP" altLang="en-US" sz="1200" u="sng"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・電子、情報システム</a:t>
              </a:r>
              <a:r>
                <a:rPr lang="ja-JP" altLang="en-US" sz="12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2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■得意</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製品開発支援～</a:t>
              </a:r>
              <a:r>
                <a:rPr lang="ja-JP" altLang="en-US" sz="12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a:t>
              </a:r>
              <a:r>
                <a:rPr lang="ja-JP" altLang="en-US"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a:t>
              </a:r>
              <a:endParaRPr lang="en-US" altLang="ja-JP"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依頼試験：</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19,978</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点（収入</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設備開放：</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8,973</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件（収入</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機器利用技術講習会：</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286</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□支援実績データベース：約</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万件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5142621" y="4535844"/>
              <a:ext cx="2926914" cy="1722081"/>
            </a:xfrm>
            <a:prstGeom prst="roundRect">
              <a:avLst>
                <a:gd name="adj" fmla="val 8043"/>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nSpc>
                  <a:spcPts val="700"/>
                </a:lnSpc>
              </a:pP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□相談件数：</a:t>
              </a:r>
              <a:r>
                <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27,820</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■得意な分野</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化学、高分子、バイオ・食品、ナノ材料</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■得意</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研究開発支援～製品開発支援</a:t>
              </a:r>
              <a:endParaRPr lang="en-US" altLang="ja-JP"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受託研究：</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707</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テーマ（収入</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特許実施契約：</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外部資金獲得：</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件（収入</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0.7</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□支援実績データベース：約</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万件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2872849" y="4429755"/>
              <a:ext cx="1263217" cy="203006"/>
            </a:xfrm>
            <a:prstGeom prst="roundRect">
              <a:avLst>
                <a:gd name="adj" fmla="val 50000"/>
              </a:avLst>
            </a:prstGeom>
            <a:solidFill>
              <a:schemeClr val="accent1">
                <a:lumMod val="20000"/>
                <a:lumOff val="80000"/>
              </a:schemeClr>
            </a:solidFill>
            <a:ln w="6350">
              <a:solidFill>
                <a:schemeClr val="accent1">
                  <a:lumMod val="75000"/>
                </a:schemeClr>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b="1" dirty="0" smtClean="0">
                  <a:solidFill>
                    <a:schemeClr val="tx1"/>
                  </a:solidFill>
                  <a:latin typeface="Meiryo UI" pitchFamily="50" charset="-128"/>
                  <a:ea typeface="Meiryo UI" pitchFamily="50" charset="-128"/>
                  <a:cs typeface="Meiryo UI" pitchFamily="50" charset="-128"/>
                </a:rPr>
                <a:t>産技研の強み</a:t>
              </a:r>
              <a:endParaRPr kumimoji="1" lang="ja-JP" altLang="en-US" sz="1200" b="1" dirty="0">
                <a:solidFill>
                  <a:schemeClr val="tx1"/>
                </a:solidFill>
                <a:latin typeface="Meiryo UI" pitchFamily="50" charset="-128"/>
                <a:ea typeface="Meiryo UI" pitchFamily="50" charset="-128"/>
                <a:cs typeface="Meiryo UI" pitchFamily="50" charset="-128"/>
              </a:endParaRPr>
            </a:p>
          </p:txBody>
        </p:sp>
        <p:sp>
          <p:nvSpPr>
            <p:cNvPr id="19" name="角丸四角形 18"/>
            <p:cNvSpPr/>
            <p:nvPr/>
          </p:nvSpPr>
          <p:spPr>
            <a:xfrm>
              <a:off x="5974470" y="4421882"/>
              <a:ext cx="1263217" cy="205147"/>
            </a:xfrm>
            <a:prstGeom prst="roundRect">
              <a:avLst>
                <a:gd name="adj" fmla="val 50000"/>
              </a:avLst>
            </a:prstGeom>
            <a:solidFill>
              <a:schemeClr val="accent1">
                <a:lumMod val="20000"/>
                <a:lumOff val="80000"/>
              </a:schemeClr>
            </a:solidFill>
            <a:ln w="6350">
              <a:solidFill>
                <a:schemeClr val="accent1">
                  <a:lumMod val="75000"/>
                </a:schemeClr>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b="1" dirty="0" smtClean="0">
                  <a:solidFill>
                    <a:schemeClr val="tx1"/>
                  </a:solidFill>
                  <a:latin typeface="Meiryo UI" pitchFamily="50" charset="-128"/>
                  <a:ea typeface="Meiryo UI" pitchFamily="50" charset="-128"/>
                  <a:cs typeface="Meiryo UI" pitchFamily="50" charset="-128"/>
                </a:rPr>
                <a:t>市工研の強み</a:t>
              </a:r>
              <a:endParaRPr kumimoji="1" lang="ja-JP" altLang="en-US" sz="1200" b="1" dirty="0">
                <a:solidFill>
                  <a:schemeClr val="tx1"/>
                </a:solidFill>
                <a:latin typeface="Meiryo UI" pitchFamily="50" charset="-128"/>
                <a:ea typeface="Meiryo UI" pitchFamily="50" charset="-128"/>
                <a:cs typeface="Meiryo UI" pitchFamily="50" charset="-128"/>
              </a:endParaRPr>
            </a:p>
          </p:txBody>
        </p:sp>
      </p:grpSp>
      <p:sp>
        <p:nvSpPr>
          <p:cNvPr id="3" name="二等辺三角形 2"/>
          <p:cNvSpPr/>
          <p:nvPr/>
        </p:nvSpPr>
        <p:spPr>
          <a:xfrm>
            <a:off x="3282784" y="4005950"/>
            <a:ext cx="3254392" cy="21978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59</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61039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3" y="241266"/>
            <a:ext cx="9900001" cy="360000"/>
          </a:xfrm>
          <a:prstGeom prst="rect">
            <a:avLst/>
          </a:prstGeom>
          <a:solidFill>
            <a:schemeClr val="tx2">
              <a:lumMod val="50000"/>
            </a:schemeClr>
          </a:solidFill>
          <a:ln>
            <a:noFill/>
          </a:ln>
          <a:extLst/>
        </p:spPr>
        <p:txBody>
          <a:bodyPr lIns="68415" tIns="0" rIns="68415" bIns="0" anchor="ctr"/>
          <a:lstStyle/>
          <a:p>
            <a:pPr algn="ctr" eaLnBrk="1" hangingPunct="1"/>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統合法人の</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運営費交付金　府市の負担の</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考え方（</a:t>
            </a:r>
            <a:r>
              <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45003" y="1021588"/>
            <a:ext cx="9816149" cy="1226312"/>
          </a:xfrm>
          <a:prstGeom prst="roundRect">
            <a:avLst>
              <a:gd name="adj" fmla="val 19406"/>
            </a:avLst>
          </a:prstGeom>
          <a:noFill/>
          <a:ln w="28575">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lIns="68415" tIns="34208" rIns="68415" bIns="34208" rtlCol="0" anchor="t" anchorCtr="0"/>
          <a:lstStyle/>
          <a:p>
            <a:endPar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4676">
              <a:lnSpc>
                <a:spcPct val="1500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（相互負担と財政基盤となる運営費交付金の予算確保）</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96287" indent="-161611">
              <a:lnSpc>
                <a:spcPct val="150000"/>
              </a:lnSpc>
              <a:buFont typeface="Wingdings" panose="05000000000000000000" pitchFamily="2" charset="2"/>
              <a:buChar char="u"/>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理事長のリーダーシップのもと、</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統合後</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の新法人として経営戦略の一元化をはかり</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、効率的</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・効果的な財政運営をはかっていく</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4676">
              <a:lnSpc>
                <a:spcPct val="150000"/>
              </a:lnSpc>
            </a:pP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ための財政基盤となる運営費交付金については、</a:t>
            </a:r>
            <a:r>
              <a:rPr lang="ja-JP" altLang="en-US" sz="12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大阪府と大阪市が相互に責任をもって予算措置</a:t>
            </a:r>
            <a:r>
              <a:rPr lang="ja-JP" altLang="en-US" sz="12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2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4676"/>
            <a:endPar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4676"/>
            <a:endPar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a:xfrm>
            <a:off x="3169945" y="905928"/>
            <a:ext cx="3566110" cy="231321"/>
          </a:xfrm>
          <a:prstGeom prst="roundRect">
            <a:avLst/>
          </a:prstGeom>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府市の負担に関する基本的な考え方</a:t>
            </a:r>
          </a:p>
        </p:txBody>
      </p:sp>
      <p:sp>
        <p:nvSpPr>
          <p:cNvPr id="22" name="正方形/長方形 21"/>
          <p:cNvSpPr/>
          <p:nvPr/>
        </p:nvSpPr>
        <p:spPr>
          <a:xfrm>
            <a:off x="622995" y="2582813"/>
            <a:ext cx="8778118" cy="3744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a:lnSpc>
                <a:spcPct val="1500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（地独）大阪府立産業</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技術総合研究所</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と（地独）大阪市立工業研究所の統合により、新たに設置する（地独）</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産業技術</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研究所の第一期中期目標期間における運営費交付金の負担については、以下のとおりとする。</a:t>
            </a:r>
          </a:p>
          <a:p>
            <a:pPr>
              <a:lnSpc>
                <a:spcPct val="150000"/>
              </a:lnSpc>
            </a:pPr>
            <a:endParaRPr lang="ja-JP" altLang="en-US" sz="1300" strike="dbl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１．大阪府と大阪市は</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、（地独）大阪</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産業技術研究所の運営費交付金を相互で負担し、業務運営に</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支障が生じないよう、</a:t>
            </a:r>
            <a:endParaRPr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な予算措置をおこなう</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endPar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．運営費交付金の負担割合は次のとおりとする。</a:t>
            </a:r>
          </a:p>
          <a:p>
            <a:pPr>
              <a:lnSpc>
                <a:spcPct val="150000"/>
              </a:lnSpc>
            </a:pP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ア．大阪府は統合後の（仮称）和泉センターの運営に要する経費を負担し、大阪市は統合後の（仮称</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）森之宮センター</a:t>
            </a:r>
            <a:endParaRPr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の運営に要する経費を負担する。</a:t>
            </a:r>
            <a:endParaRPr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イ．両センターの共通経費にかかる運営費交付金については</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、その内容に応じ、府市で均等又は応分の負担割合と</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endPar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．その他、疑義が生じた場合については、個別に協議して定めるものとする</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2"/>
          <p:cNvSpPr txBox="1">
            <a:spLocks/>
          </p:cNvSpPr>
          <p:nvPr/>
        </p:nvSpPr>
        <p:spPr>
          <a:xfrm>
            <a:off x="7610152" y="6520259"/>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400" b="1" kern="120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solidFill>
                  <a:srgbClr val="984807"/>
                </a:solidFill>
              </a:rPr>
              <a:t>60</a:t>
            </a:r>
            <a:endParaRPr lang="ja-JP" altLang="en-US" dirty="0">
              <a:solidFill>
                <a:srgbClr val="984807"/>
              </a:solidFill>
            </a:endParaRPr>
          </a:p>
        </p:txBody>
      </p:sp>
    </p:spTree>
    <p:extLst>
      <p:ext uri="{BB962C8B-B14F-4D97-AF65-F5344CB8AC3E}">
        <p14:creationId xmlns:p14="http://schemas.microsoft.com/office/powerpoint/2010/main" val="31064252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401990" y="1134083"/>
            <a:ext cx="9001000" cy="5192053"/>
          </a:xfrm>
          <a:prstGeom prst="roundRect">
            <a:avLst>
              <a:gd name="adj" fmla="val 8274"/>
            </a:avLst>
          </a:prstGeom>
          <a:noFill/>
          <a:ln w="28575">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lIns="68415" tIns="34208" rIns="68415" bIns="34208" rtlCol="0" anchor="t" anchorCtr="0"/>
          <a:lstStyle/>
          <a:p>
            <a:pPr marL="134676"/>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3103298" y="976003"/>
            <a:ext cx="3566110" cy="316159"/>
          </a:xfrm>
          <a:prstGeom prst="roundRect">
            <a:avLst/>
          </a:prstGeom>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府市の負担割合</a:t>
            </a:r>
          </a:p>
        </p:txBody>
      </p:sp>
      <p:sp>
        <p:nvSpPr>
          <p:cNvPr id="8" name="正方形/長方形 7"/>
          <p:cNvSpPr/>
          <p:nvPr/>
        </p:nvSpPr>
        <p:spPr>
          <a:xfrm>
            <a:off x="1352017" y="2537103"/>
            <a:ext cx="1962370" cy="19337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ja-JP" altLang="en-US" sz="1300" dirty="0">
                <a:latin typeface="Meiryo UI" panose="020B0604030504040204" pitchFamily="50" charset="-128"/>
                <a:ea typeface="Meiryo UI" panose="020B0604030504040204" pitchFamily="50" charset="-128"/>
                <a:cs typeface="Meiryo UI" panose="020B0604030504040204" pitchFamily="50" charset="-128"/>
              </a:rPr>
              <a:t>運営費交付金</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（産</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技研）</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dirty="0">
                <a:latin typeface="Meiryo UI" panose="020B0604030504040204" pitchFamily="50" charset="-128"/>
                <a:ea typeface="Meiryo UI" panose="020B0604030504040204" pitchFamily="50" charset="-128"/>
                <a:cs typeface="Meiryo UI" panose="020B0604030504040204" pitchFamily="50" charset="-128"/>
              </a:rPr>
              <a:t>Ｈ２８予算</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3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19.4</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億</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円</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1352042" y="4672483"/>
            <a:ext cx="1972833" cy="839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ja-JP" altLang="en-US" sz="1300" dirty="0">
                <a:latin typeface="Meiryo UI" panose="020B0604030504040204" pitchFamily="50" charset="-128"/>
                <a:ea typeface="Meiryo UI" panose="020B0604030504040204" pitchFamily="50" charset="-128"/>
                <a:cs typeface="Meiryo UI" panose="020B0604030504040204" pitchFamily="50" charset="-128"/>
              </a:rPr>
              <a:t>運営費交付金</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dirty="0">
                <a:latin typeface="Meiryo UI" panose="020B0604030504040204" pitchFamily="50" charset="-128"/>
                <a:ea typeface="Meiryo UI" panose="020B0604030504040204" pitchFamily="50" charset="-128"/>
                <a:cs typeface="Meiryo UI" panose="020B0604030504040204" pitchFamily="50" charset="-128"/>
              </a:rPr>
              <a:t>（市工研）</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dirty="0">
                <a:latin typeface="Meiryo UI" panose="020B0604030504040204" pitchFamily="50" charset="-128"/>
                <a:ea typeface="Meiryo UI" panose="020B0604030504040204" pitchFamily="50" charset="-128"/>
                <a:cs typeface="Meiryo UI" panose="020B0604030504040204" pitchFamily="50" charset="-128"/>
              </a:rPr>
              <a:t>Ｈ２８予算</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3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12.1</a:t>
            </a:r>
            <a:r>
              <a:rPr lang="ja-JP" altLang="en-US" sz="13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億</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円</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ストライプ矢印 9"/>
          <p:cNvSpPr/>
          <p:nvPr/>
        </p:nvSpPr>
        <p:spPr>
          <a:xfrm>
            <a:off x="3917898" y="3563100"/>
            <a:ext cx="968455" cy="11093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統合</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645388" y="2163450"/>
            <a:ext cx="1170130" cy="244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（現行）</a:t>
            </a:r>
          </a:p>
        </p:txBody>
      </p:sp>
      <p:grpSp>
        <p:nvGrpSpPr>
          <p:cNvPr id="13" name="グループ化 12"/>
          <p:cNvGrpSpPr/>
          <p:nvPr/>
        </p:nvGrpSpPr>
        <p:grpSpPr>
          <a:xfrm>
            <a:off x="5279328" y="2183990"/>
            <a:ext cx="3096208" cy="3272583"/>
            <a:chOff x="5351875" y="3343082"/>
            <a:chExt cx="4001253" cy="4581616"/>
          </a:xfrm>
        </p:grpSpPr>
        <p:sp>
          <p:nvSpPr>
            <p:cNvPr id="14" name="正方形/長方形 13"/>
            <p:cNvSpPr/>
            <p:nvPr/>
          </p:nvSpPr>
          <p:spPr>
            <a:xfrm>
              <a:off x="5569077" y="3902159"/>
              <a:ext cx="2635713" cy="2085255"/>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運営費交付金</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（仮称）和泉センター</a:t>
              </a:r>
            </a:p>
          </p:txBody>
        </p:sp>
        <p:sp>
          <p:nvSpPr>
            <p:cNvPr id="15" name="正方形/長方形 14"/>
            <p:cNvSpPr/>
            <p:nvPr/>
          </p:nvSpPr>
          <p:spPr>
            <a:xfrm>
              <a:off x="5569077" y="6814184"/>
              <a:ext cx="2635713" cy="1110514"/>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運営費交付金</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（仮称</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）森之宮センター</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5594857" y="5987405"/>
              <a:ext cx="2606142" cy="840115"/>
            </a:xfrm>
            <a:prstGeom prst="rect">
              <a:avLst/>
            </a:prstGeom>
            <a:noFill/>
            <a:ln w="539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両センターの共通</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経費については</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、その内容に応じ、均等又は応分の負担割合と</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する。（役員人件費、会計監査人</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経費、施設設備維持管理経費等</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右中かっこ 16"/>
            <p:cNvSpPr/>
            <p:nvPr/>
          </p:nvSpPr>
          <p:spPr>
            <a:xfrm>
              <a:off x="8520635" y="3915468"/>
              <a:ext cx="288032" cy="253823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右中かっこ 17"/>
            <p:cNvSpPr/>
            <p:nvPr/>
          </p:nvSpPr>
          <p:spPr>
            <a:xfrm>
              <a:off x="8524405" y="6453702"/>
              <a:ext cx="288032" cy="1449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8868560" y="4761640"/>
              <a:ext cx="484568"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府負担</a:t>
              </a:r>
            </a:p>
          </p:txBody>
        </p:sp>
        <p:sp>
          <p:nvSpPr>
            <p:cNvPr id="20" name="正方形/長方形 19"/>
            <p:cNvSpPr/>
            <p:nvPr/>
          </p:nvSpPr>
          <p:spPr>
            <a:xfrm>
              <a:off x="5351875" y="3343082"/>
              <a:ext cx="2852915" cy="342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（統合後）</a:t>
              </a:r>
              <a:endParaRPr lang="ja-JP" altLang="en-US" sz="900" u="sng"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8868560" y="6818214"/>
              <a:ext cx="484568"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市負担</a:t>
              </a:r>
            </a:p>
          </p:txBody>
        </p:sp>
      </p:grpSp>
      <p:sp>
        <p:nvSpPr>
          <p:cNvPr id="22"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61</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Rectangle 4"/>
          <p:cNvSpPr>
            <a:spLocks noChangeArrowheads="1"/>
          </p:cNvSpPr>
          <p:nvPr/>
        </p:nvSpPr>
        <p:spPr bwMode="auto">
          <a:xfrm>
            <a:off x="3" y="241266"/>
            <a:ext cx="9900001" cy="360000"/>
          </a:xfrm>
          <a:prstGeom prst="rect">
            <a:avLst/>
          </a:prstGeom>
          <a:solidFill>
            <a:schemeClr val="tx2">
              <a:lumMod val="50000"/>
            </a:schemeClr>
          </a:solidFill>
          <a:ln>
            <a:noFill/>
          </a:ln>
          <a:extLst/>
        </p:spPr>
        <p:txBody>
          <a:bodyPr lIns="68415" tIns="0" rIns="68415" bIns="0" anchor="ctr"/>
          <a:lstStyle/>
          <a:p>
            <a:pPr algn="ctr" eaLnBrk="1" hangingPunct="1"/>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統合法人の</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運営費交付金　府市の負担の</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考え方（</a:t>
            </a:r>
            <a:r>
              <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5553379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962762084"/>
              </p:ext>
            </p:extLst>
          </p:nvPr>
        </p:nvGraphicFramePr>
        <p:xfrm>
          <a:off x="337790" y="1368513"/>
          <a:ext cx="9230420" cy="4320480"/>
        </p:xfrm>
        <a:graphic>
          <a:graphicData uri="http://schemas.openxmlformats.org/drawingml/2006/table">
            <a:tbl>
              <a:tblPr firstRow="1" bandRow="1">
                <a:tableStyleId>{5C22544A-7EE6-4342-B048-85BDC9FD1C3A}</a:tableStyleId>
              </a:tblPr>
              <a:tblGrid>
                <a:gridCol w="675354"/>
                <a:gridCol w="1423019"/>
                <a:gridCol w="1409488"/>
                <a:gridCol w="1465198"/>
                <a:gridCol w="1415791"/>
                <a:gridCol w="1300576"/>
                <a:gridCol w="1540994"/>
              </a:tblGrid>
              <a:tr h="1002398">
                <a:tc>
                  <a:txBody>
                    <a:bodyPr/>
                    <a:lstStyle/>
                    <a:p>
                      <a:pPr algn="ct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gridSpan="3">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700" dirty="0" smtClean="0">
                          <a:latin typeface="Meiryo UI" panose="020B0604030504040204" pitchFamily="50" charset="-128"/>
                          <a:ea typeface="Meiryo UI" panose="020B0604030504040204" pitchFamily="50" charset="-128"/>
                          <a:cs typeface="Meiryo UI" panose="020B0604030504040204" pitchFamily="50" charset="-128"/>
                        </a:rPr>
                        <a:t>府立産業技術総合研究所</a:t>
                      </a:r>
                    </a:p>
                  </a:txBody>
                  <a:tcPr marL="70757" marR="70757" marT="32657" marB="32657" anchor="ctr"/>
                </a:tc>
                <a:tc hMerge="1">
                  <a:txBody>
                    <a:bodyPr/>
                    <a:lstStyle/>
                    <a:p>
                      <a:pPr algn="ct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pPr algn="ct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gridSpan="3">
                  <a:txBody>
                    <a:bodyPr/>
                    <a:lstStyle/>
                    <a:p>
                      <a:pPr algn="ctr"/>
                      <a:r>
                        <a:rPr kumimoji="1" lang="ja-JP" altLang="en-US" sz="1700" b="1" dirty="0" smtClean="0">
                          <a:latin typeface="Meiryo UI" panose="020B0604030504040204" pitchFamily="50" charset="-128"/>
                          <a:ea typeface="Meiryo UI" panose="020B0604030504040204" pitchFamily="50" charset="-128"/>
                          <a:cs typeface="Meiryo UI" panose="020B0604030504040204" pitchFamily="50" charset="-128"/>
                        </a:rPr>
                        <a:t>市立工業研究所</a:t>
                      </a:r>
                    </a:p>
                  </a:txBody>
                  <a:tcPr marL="70757" marR="70757" marT="32657" marB="32657" anchor="ctr"/>
                </a:tc>
                <a:tc hMerge="1">
                  <a:txBody>
                    <a:bodyPr/>
                    <a:lstStyle/>
                    <a:p>
                      <a:pPr algn="ct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pPr marL="0" marR="0" indent="0" algn="ctr" defTabSz="1280160" rtl="0" eaLnBrk="1" fontAlgn="auto" latinLnBrk="0" hangingPunct="1">
                        <a:lnSpc>
                          <a:spcPct val="100000"/>
                        </a:lnSpc>
                        <a:spcBef>
                          <a:spcPts val="0"/>
                        </a:spcBef>
                        <a:spcAft>
                          <a:spcPts val="0"/>
                        </a:spcAft>
                        <a:buClrTx/>
                        <a:buSzTx/>
                        <a:buFontTx/>
                        <a:buNone/>
                        <a:tabLst/>
                        <a:defRPr/>
                      </a:pPr>
                      <a:endParaRPr kumimoji="1" lang="ja-JP" altLang="en-US" sz="1100" b="0" dirty="0" smtClean="0">
                        <a:latin typeface="Meiryo UI" panose="020B0604030504040204" pitchFamily="50" charset="-128"/>
                        <a:ea typeface="Meiryo UI" panose="020B0604030504040204" pitchFamily="50" charset="-128"/>
                        <a:cs typeface="Meiryo UI" panose="020B0604030504040204" pitchFamily="50" charset="-128"/>
                      </a:endParaRPr>
                    </a:p>
                  </a:txBody>
                  <a:tcPr/>
                </a:tc>
              </a:tr>
              <a:tr h="481959">
                <a:tc>
                  <a:txBody>
                    <a:bodyP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標準運営費交付金</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特定運営費交付金</a:t>
                      </a:r>
                    </a:p>
                    <a:p>
                      <a:pPr marL="0" marR="0" indent="0" algn="ctr" defTabSz="1280160"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施設改修費等</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27857" marR="27857"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運営費交付金　計</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標準運営費交付金</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特定運営費交付金 </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施設改修費等</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運営費交付金　計</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tc>
              </a:tr>
              <a:tr h="613367">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Ｈ２８</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７５２</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１９２</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1280160" rtl="0" eaLnBrk="1" fontAlgn="auto" latinLnBrk="0" hangingPunct="1">
                        <a:lnSpc>
                          <a:spcPct val="100000"/>
                        </a:lnSpc>
                        <a:spcBef>
                          <a:spcPts val="0"/>
                        </a:spcBef>
                        <a:spcAft>
                          <a:spcPts val="0"/>
                        </a:spcAft>
                        <a:buClrTx/>
                        <a:buSzTx/>
                        <a:buFontTx/>
                        <a:buNone/>
                        <a:tabLst/>
                        <a:defRPr/>
                      </a:pP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施設整備費補助金を含む</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９４４</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００１</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1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２０５</a:t>
                      </a:r>
                      <a:endParaRPr lang="en-US" altLang="ja-JP" sz="11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1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sz="11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２０６</a:t>
                      </a:r>
                      <a:endParaRPr kumimoji="1" lang="en-US" altLang="ja-JP" sz="11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52033">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Ｈ２７</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８２９</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２８７</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１１６</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００７</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1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１９３</a:t>
                      </a:r>
                      <a:endParaRPr lang="en-US" altLang="ja-JP" sz="11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1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sz="11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２００</a:t>
                      </a:r>
                      <a:endParaRPr kumimoji="1" lang="en-US" altLang="ja-JP" sz="11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52033">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Ｈ２６</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８５１</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２５５</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１０６</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９６４</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1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１１５</a:t>
                      </a:r>
                      <a:endParaRPr lang="en-US" altLang="ja-JP" sz="11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1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sz="11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０７９</a:t>
                      </a:r>
                      <a:endParaRPr kumimoji="1" lang="en-US" altLang="ja-JP" sz="11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52033">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Ｈ２５</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７７４</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３９０</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１６４</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００３</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1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１６４</a:t>
                      </a:r>
                      <a:endParaRPr lang="en-US" altLang="ja-JP" sz="11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1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sz="11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１６７</a:t>
                      </a:r>
                      <a:endParaRPr kumimoji="1" lang="en-US" altLang="ja-JP" sz="11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66657">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Ｈ２４</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７７４</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１４７</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９２１</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0757" marR="70757" marT="32657" marB="32657" anchor="ct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９８９</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128016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1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１３０</a:t>
                      </a:r>
                      <a:endParaRPr lang="en-US" altLang="ja-JP" sz="1100" b="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1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sz="11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１１９</a:t>
                      </a:r>
                      <a:endParaRPr kumimoji="1" lang="en-US" altLang="ja-JP" sz="11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3" name="Rectangle 4"/>
          <p:cNvSpPr>
            <a:spLocks noChangeArrowheads="1"/>
          </p:cNvSpPr>
          <p:nvPr/>
        </p:nvSpPr>
        <p:spPr bwMode="auto">
          <a:xfrm>
            <a:off x="3" y="317175"/>
            <a:ext cx="9900001" cy="360000"/>
          </a:xfrm>
          <a:prstGeom prst="rect">
            <a:avLst/>
          </a:prstGeom>
          <a:solidFill>
            <a:schemeClr val="tx2">
              <a:lumMod val="50000"/>
            </a:schemeClr>
          </a:solidFill>
          <a:ln>
            <a:noFill/>
          </a:ln>
          <a:extLst/>
        </p:spPr>
        <p:txBody>
          <a:bodyPr lIns="68415" tIns="0" rIns="68415" bIns="0" anchor="ctr"/>
          <a:lstStyle/>
          <a:p>
            <a:pPr algn="ctr" eaLnBrk="1" hangingPunct="1"/>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両研究所</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の運営費交付金の推移（年度当初）</a:t>
            </a:r>
          </a:p>
        </p:txBody>
      </p:sp>
      <p:sp>
        <p:nvSpPr>
          <p:cNvPr id="2" name="テキスト ボックス 1"/>
          <p:cNvSpPr txBox="1"/>
          <p:nvPr/>
        </p:nvSpPr>
        <p:spPr>
          <a:xfrm>
            <a:off x="8278283" y="1073401"/>
            <a:ext cx="1455269" cy="253750"/>
          </a:xfrm>
          <a:prstGeom prst="rect">
            <a:avLst/>
          </a:prstGeom>
          <a:noFill/>
        </p:spPr>
        <p:txBody>
          <a:bodyPr wrap="square" lIns="68415" tIns="34208" rIns="68415" bIns="34208"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（単位：百万円）</a:t>
            </a:r>
          </a:p>
        </p:txBody>
      </p:sp>
      <p:sp>
        <p:nvSpPr>
          <p:cNvPr id="7"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62</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4155290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216696" y="2076449"/>
            <a:ext cx="6336704" cy="3433701"/>
          </a:xfrm>
        </p:spPr>
        <p:txBody>
          <a:bodyPr anchor="t">
            <a:noAutofit/>
          </a:bodyPr>
          <a:lstStyle/>
          <a:p>
            <a:pPr marL="0" indent="0">
              <a:spcAft>
                <a:spcPts val="1800"/>
              </a:spcAft>
              <a:buNone/>
            </a:pPr>
            <a:r>
              <a:rPr lang="ja-JP" altLang="en-US" sz="4000" dirty="0" smtClean="0">
                <a:latin typeface="Meiryo UI" panose="020B0604030504040204" pitchFamily="50" charset="-128"/>
                <a:ea typeface="Meiryo UI" panose="020B0604030504040204" pitchFamily="50" charset="-128"/>
                <a:cs typeface="Meiryo UI" panose="020B0604030504040204" pitchFamily="50" charset="-128"/>
              </a:rPr>
              <a:t>参考</a:t>
            </a:r>
            <a:r>
              <a:rPr kumimoji="1" lang="ja-JP" altLang="en-US" sz="4000" dirty="0" smtClean="0">
                <a:latin typeface="Meiryo UI" panose="020B0604030504040204" pitchFamily="50" charset="-128"/>
                <a:ea typeface="Meiryo UI" panose="020B0604030504040204" pitchFamily="50" charset="-128"/>
                <a:cs typeface="Meiryo UI" panose="020B0604030504040204" pitchFamily="50" charset="-128"/>
              </a:rPr>
              <a:t>資料</a:t>
            </a:r>
            <a:endParaRPr kumimoji="1" lang="en-US" altLang="ja-JP" sz="40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産技研・市工研の概要</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大阪</a:t>
            </a:r>
            <a:r>
              <a:rPr lang="ja-JP" altLang="en-US" dirty="0">
                <a:latin typeface="Meiryo UI" panose="020B0604030504040204" pitchFamily="50" charset="-128"/>
                <a:ea typeface="Meiryo UI" panose="020B0604030504040204" pitchFamily="50" charset="-128"/>
                <a:cs typeface="Meiryo UI" panose="020B0604030504040204" pitchFamily="50" charset="-128"/>
              </a:rPr>
              <a:t>の成長</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戦略（抜粋）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法人</a:t>
            </a:r>
            <a:r>
              <a:rPr lang="ja-JP" altLang="en-US" dirty="0">
                <a:latin typeface="Meiryo UI" panose="020B0604030504040204" pitchFamily="50" charset="-128"/>
                <a:ea typeface="Meiryo UI" panose="020B0604030504040204" pitchFamily="50" charset="-128"/>
                <a:cs typeface="Meiryo UI" panose="020B0604030504040204" pitchFamily="50" charset="-128"/>
              </a:rPr>
              <a:t>統合に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関する計画</a:t>
            </a:r>
            <a:r>
              <a:rPr lang="ja-JP" altLang="en-US" dirty="0">
                <a:latin typeface="Meiryo UI" panose="020B0604030504040204" pitchFamily="50" charset="-128"/>
                <a:ea typeface="Meiryo UI" panose="020B0604030504040204" pitchFamily="50" charset="-128"/>
                <a:cs typeface="Meiryo UI" panose="020B0604030504040204" pitchFamily="50" charset="-128"/>
              </a:rPr>
              <a:t>（案</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企業ヒアリングなど</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1749558" y="2134812"/>
            <a:ext cx="226752"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63</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090210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175" y="243567"/>
            <a:ext cx="9900001" cy="360000"/>
          </a:xfrm>
          <a:prstGeom prst="rect">
            <a:avLst/>
          </a:prstGeom>
          <a:solidFill>
            <a:schemeClr val="tx2">
              <a:lumMod val="5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産技研・市工研の概要</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a:t>
            </a:r>
            <a:endPar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70829911"/>
              </p:ext>
            </p:extLst>
          </p:nvPr>
        </p:nvGraphicFramePr>
        <p:xfrm>
          <a:off x="219078" y="1052739"/>
          <a:ext cx="9486901" cy="5286375"/>
        </p:xfrm>
        <a:graphic>
          <a:graphicData uri="http://schemas.openxmlformats.org/drawingml/2006/table">
            <a:tbl>
              <a:tblPr>
                <a:tableStyleId>{5C22544A-7EE6-4342-B048-85BDC9FD1C3A}</a:tableStyleId>
              </a:tblPr>
              <a:tblGrid>
                <a:gridCol w="1634619"/>
                <a:gridCol w="3926141"/>
                <a:gridCol w="3926141"/>
              </a:tblGrid>
              <a:tr h="565004">
                <a:tc>
                  <a:txBody>
                    <a:bodyPr/>
                    <a:lstStyle/>
                    <a:p>
                      <a:pPr algn="ctr" fontAlgn="ctr"/>
                      <a:endParaRPr lang="ja-JP" altLang="en-US" sz="16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100" b="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地方独立行政法人</a:t>
                      </a:r>
                      <a:br>
                        <a:rPr lang="zh-TW" altLang="en-US" sz="1100" b="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br>
                      <a:r>
                        <a:rPr lang="zh-TW" altLang="en-US" sz="16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大阪府立産業技術総合研究所</a:t>
                      </a:r>
                      <a:endParaRPr lang="zh-TW" altLang="en-US" sz="16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ctr"/>
                      <a:r>
                        <a:rPr lang="ja-JP" altLang="en-US" sz="1100" b="0" u="none" strike="noStrike"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地方独立行政法人</a:t>
                      </a:r>
                      <a:br>
                        <a:rPr lang="ja-JP" altLang="en-US" sz="1100" b="0" u="none" strike="noStrike"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1600" b="1" u="none" strike="noStrike"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大阪市立工業研究所</a:t>
                      </a:r>
                      <a:endParaRPr lang="ja-JP" altLang="en-US" sz="1600" b="1" i="0" u="none" strike="noStrike"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525032">
                <a:tc>
                  <a:txBody>
                    <a:bodyPr/>
                    <a:lstStyle/>
                    <a:p>
                      <a:pPr algn="ctr" fontAlgn="ctr"/>
                      <a:r>
                        <a:rPr lang="ja-JP" altLang="en-US" sz="1200" u="none" strike="noStrike">
                          <a:effectLst/>
                          <a:latin typeface="Meiryo UI" panose="020B0604030504040204" pitchFamily="50" charset="-128"/>
                          <a:ea typeface="Meiryo UI" panose="020B0604030504040204" pitchFamily="50" charset="-128"/>
                          <a:cs typeface="Meiryo UI" panose="020B0604030504040204" pitchFamily="50" charset="-128"/>
                        </a:rPr>
                        <a:t>創立</a:t>
                      </a:r>
                      <a:endParaRPr lang="ja-JP" altLang="en-US" sz="12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昭和４年</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大正５年</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2684">
                <a:tc>
                  <a:txBody>
                    <a:bodyPr/>
                    <a:lstStyle/>
                    <a:p>
                      <a:pPr algn="ctr" fontAlgn="ctr"/>
                      <a:r>
                        <a:rPr lang="ja-JP" altLang="en-US" sz="1200" u="none" strike="noStrike">
                          <a:effectLst/>
                          <a:latin typeface="Meiryo UI" panose="020B0604030504040204" pitchFamily="50" charset="-128"/>
                          <a:ea typeface="Meiryo UI" panose="020B0604030504040204" pitchFamily="50" charset="-128"/>
                          <a:cs typeface="Meiryo UI" panose="020B0604030504040204" pitchFamily="50" charset="-128"/>
                        </a:rPr>
                        <a:t>役員</a:t>
                      </a:r>
                      <a:endParaRPr lang="ja-JP" altLang="en-US" sz="12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理事長、副理事長、</a:t>
                      </a:r>
                      <a:br>
                        <a:rPr lang="zh-TW"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zh-TW"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理事（技術）</a:t>
                      </a:r>
                      <a:endParaRPr lang="zh-TW"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理事長、</a:t>
                      </a:r>
                      <a:b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理事</a:t>
                      </a: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経営企画</a:t>
                      </a: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u="none" strike="noStrike" dirty="0" err="1">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理事</a:t>
                      </a: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研究</a:t>
                      </a: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5032">
                <a:tc>
                  <a:txBody>
                    <a:bodyPr/>
                    <a:lstStyle/>
                    <a:p>
                      <a:pPr algn="ctr" fontAlgn="ctr"/>
                      <a:r>
                        <a:rPr lang="ja-JP" altLang="en-US" sz="1200" u="none" strike="noStrike">
                          <a:effectLst/>
                          <a:latin typeface="Meiryo UI" panose="020B0604030504040204" pitchFamily="50" charset="-128"/>
                          <a:ea typeface="Meiryo UI" panose="020B0604030504040204" pitchFamily="50" charset="-128"/>
                          <a:cs typeface="Meiryo UI" panose="020B0604030504040204" pitchFamily="50" charset="-128"/>
                        </a:rPr>
                        <a:t>立地場所</a:t>
                      </a:r>
                      <a:endParaRPr lang="ja-JP" altLang="en-US" sz="12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大阪府和泉市あゆみ野</a:t>
                      </a: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2-7-1</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TW"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大阪市城東区森之宮</a:t>
                      </a:r>
                      <a:r>
                        <a:rPr lang="en-US" altLang="zh-TW" sz="1200" u="none" strike="noStrike" dirty="0">
                          <a:effectLst/>
                          <a:latin typeface="Meiryo UI" panose="020B0604030504040204" pitchFamily="50" charset="-128"/>
                          <a:ea typeface="Meiryo UI" panose="020B0604030504040204" pitchFamily="50" charset="-128"/>
                          <a:cs typeface="Meiryo UI" panose="020B0604030504040204" pitchFamily="50" charset="-128"/>
                        </a:rPr>
                        <a:t>1-6-50</a:t>
                      </a:r>
                      <a:endParaRPr lang="en-US" altLang="zh-TW"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5032">
                <a:tc>
                  <a:txBody>
                    <a:bodyPr/>
                    <a:lstStyle/>
                    <a:p>
                      <a:pPr algn="ctr" fontAlgn="ctr"/>
                      <a:r>
                        <a:rPr lang="ja-JP" altLang="en-US" sz="1200" u="none" strike="noStrike">
                          <a:effectLst/>
                          <a:latin typeface="Meiryo UI" panose="020B0604030504040204" pitchFamily="50" charset="-128"/>
                          <a:ea typeface="Meiryo UI" panose="020B0604030504040204" pitchFamily="50" charset="-128"/>
                          <a:cs typeface="Meiryo UI" panose="020B0604030504040204" pitchFamily="50" charset="-128"/>
                        </a:rPr>
                        <a:t>敷地面積</a:t>
                      </a:r>
                      <a:endParaRPr lang="ja-JP" altLang="en-US" sz="12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81,840 m</a:t>
                      </a:r>
                      <a:r>
                        <a:rPr lang="en-US" sz="1200" u="none" strike="noStrike" baseline="30000" dirty="0">
                          <a:effectLst/>
                          <a:latin typeface="Meiryo UI" panose="020B0604030504040204" pitchFamily="50" charset="-128"/>
                          <a:ea typeface="Meiryo UI" panose="020B0604030504040204" pitchFamily="50" charset="-128"/>
                          <a:cs typeface="Meiryo UI" panose="020B0604030504040204" pitchFamily="50" charset="-128"/>
                        </a:rPr>
                        <a:t>2</a:t>
                      </a:r>
                      <a:endParaRPr 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11,298 m</a:t>
                      </a:r>
                      <a:r>
                        <a:rPr lang="en-US" sz="1200" u="none" strike="noStrike" baseline="30000" dirty="0">
                          <a:effectLst/>
                          <a:latin typeface="Meiryo UI" panose="020B0604030504040204" pitchFamily="50" charset="-128"/>
                          <a:ea typeface="Meiryo UI" panose="020B0604030504040204" pitchFamily="50" charset="-128"/>
                          <a:cs typeface="Meiryo UI" panose="020B0604030504040204" pitchFamily="50" charset="-128"/>
                        </a:rPr>
                        <a:t>2</a:t>
                      </a:r>
                      <a:endParaRPr 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5032">
                <a:tc>
                  <a:txBody>
                    <a:bodyPr/>
                    <a:lstStyle/>
                    <a:p>
                      <a:pPr algn="ctr" fontAlgn="ctr"/>
                      <a:r>
                        <a:rPr lang="zh-TW"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建物延床面積</a:t>
                      </a:r>
                      <a:endParaRPr lang="zh-TW"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37,051 m</a:t>
                      </a:r>
                      <a:r>
                        <a:rPr lang="en-US" sz="1200" u="none" strike="noStrike" baseline="30000" dirty="0">
                          <a:effectLst/>
                          <a:latin typeface="Meiryo UI" panose="020B0604030504040204" pitchFamily="50" charset="-128"/>
                          <a:ea typeface="Meiryo UI" panose="020B0604030504040204" pitchFamily="50" charset="-128"/>
                          <a:cs typeface="Meiryo UI" panose="020B0604030504040204" pitchFamily="50" charset="-128"/>
                        </a:rPr>
                        <a:t>2</a:t>
                      </a:r>
                      <a:endParaRPr 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13,765 m</a:t>
                      </a:r>
                      <a:r>
                        <a:rPr lang="en-US" sz="1200" u="none" strike="noStrike" baseline="30000" dirty="0">
                          <a:effectLst/>
                          <a:latin typeface="Meiryo UI" panose="020B0604030504040204" pitchFamily="50" charset="-128"/>
                          <a:ea typeface="Meiryo UI" panose="020B0604030504040204" pitchFamily="50" charset="-128"/>
                          <a:cs typeface="Meiryo UI" panose="020B0604030504040204" pitchFamily="50" charset="-128"/>
                        </a:rPr>
                        <a:t>2</a:t>
                      </a:r>
                      <a:endParaRPr 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5032">
                <a:tc>
                  <a:txBody>
                    <a:bodyPr/>
                    <a:lstStyle/>
                    <a:p>
                      <a:pPr algn="ctr" fontAlgn="ctr"/>
                      <a:r>
                        <a:rPr lang="ja-JP" altLang="en-US" sz="12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建設年</a:t>
                      </a:r>
                      <a:endParaRPr lang="zh-TW"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2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年</a:t>
                      </a:r>
                      <a:endParaRPr 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昭和</a:t>
                      </a:r>
                      <a:r>
                        <a:rPr lang="en-US" altLang="ja-JP" sz="12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57</a:t>
                      </a:r>
                      <a:r>
                        <a:rPr lang="ja-JP" altLang="en-US" sz="12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年</a:t>
                      </a:r>
                      <a:endParaRPr 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5032">
                <a:tc>
                  <a:txBody>
                    <a:bodyPr/>
                    <a:lstStyle/>
                    <a:p>
                      <a:pPr algn="ctr" fontAlgn="ctr"/>
                      <a:r>
                        <a:rPr lang="ja-JP" altLang="en-US" sz="1200" u="none" strike="noStrike">
                          <a:effectLst/>
                          <a:latin typeface="Meiryo UI" panose="020B0604030504040204" pitchFamily="50" charset="-128"/>
                          <a:ea typeface="Meiryo UI" panose="020B0604030504040204" pitchFamily="50" charset="-128"/>
                          <a:cs typeface="Meiryo UI" panose="020B0604030504040204" pitchFamily="50" charset="-128"/>
                        </a:rPr>
                        <a:t>得意分野</a:t>
                      </a:r>
                      <a:endParaRPr lang="ja-JP" altLang="en-US" sz="12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金属、電気・電子、機械・加工等</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化学、高分子材料</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、バイオ・食品、ナノ材料等</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88495">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特徴のある</a:t>
                      </a:r>
                      <a:b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施設・機器</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人工気象室、　電波暗室、　無響室</a:t>
                      </a:r>
                      <a:b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b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電子デバイス試作装置、</a:t>
                      </a:r>
                      <a:endPar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200" u="none" strike="noStrike"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金属積層造形装置、プラスチック積層造形装置</a:t>
                      </a:r>
                      <a:endParaRPr lang="en-US" altLang="ja-JP"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球面収差補正機能付走査透過電子顕微鏡</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次世代光デバイス評価支援センター</a:t>
                      </a:r>
                      <a:b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b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最先端材料評価センター</a:t>
                      </a:r>
                      <a:endPar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電池開発評価センター</a:t>
                      </a:r>
                      <a:b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核磁気共鳴装置、　質量分析装置</a:t>
                      </a:r>
                      <a:endPar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64</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571053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3028028398"/>
              </p:ext>
            </p:extLst>
          </p:nvPr>
        </p:nvGraphicFramePr>
        <p:xfrm>
          <a:off x="161941" y="1117744"/>
          <a:ext cx="9553575" cy="5282675"/>
        </p:xfrm>
        <a:graphic>
          <a:graphicData uri="http://schemas.openxmlformats.org/drawingml/2006/table">
            <a:tbl>
              <a:tblPr>
                <a:tableStyleId>{5C22544A-7EE6-4342-B048-85BDC9FD1C3A}</a:tableStyleId>
              </a:tblPr>
              <a:tblGrid>
                <a:gridCol w="1286537"/>
                <a:gridCol w="1451480"/>
                <a:gridCol w="3407779"/>
                <a:gridCol w="3407779"/>
              </a:tblGrid>
              <a:tr h="596103">
                <a:tc gridSpan="2">
                  <a:txBody>
                    <a:bodyPr/>
                    <a:lstStyle/>
                    <a:p>
                      <a:pPr algn="ctr" fontAlgn="ctr"/>
                      <a:endParaRPr lang="ja-JP" altLang="en-US" sz="16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zh-TW" altLang="en-US" sz="1100" b="0" u="none" strike="noStrike"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地方独立行政法人</a:t>
                      </a:r>
                      <a:r>
                        <a:rPr lang="zh-TW" altLang="en-US" sz="1100" b="1" u="none" strike="noStrike"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zh-TW" altLang="en-US" sz="1100" b="1" u="none" strike="noStrike"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zh-TW" altLang="en-US" sz="1600" b="1" u="none" strike="noStrike"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大阪府立産業技術総合研究所</a:t>
                      </a:r>
                      <a:endParaRPr lang="zh-TW" altLang="en-US" sz="1600" b="1" i="0" u="none" strike="noStrike"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ctr"/>
                      <a:r>
                        <a:rPr lang="ja-JP" altLang="en-US" sz="1100" b="0" u="none" strike="noStrike"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地方独立行政法人</a:t>
                      </a:r>
                      <a:br>
                        <a:rPr lang="ja-JP" altLang="en-US" sz="1100" b="0" u="none" strike="noStrike"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1600" b="1" u="none" strike="noStrike"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大阪市立工業研究所</a:t>
                      </a:r>
                      <a:endParaRPr lang="ja-JP" altLang="en-US" sz="1600" b="1" i="0" u="none" strike="noStrike"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284099">
                <a:tc gridSpan="2">
                  <a:txBody>
                    <a:bodyPr/>
                    <a:lstStyle/>
                    <a:p>
                      <a:pPr algn="ctr"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予算額（</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H28</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予算）</a:t>
                      </a:r>
                      <a:endPar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2,488</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百万円</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1,530</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4099">
                <a:tc gridSpan="2">
                  <a:txBody>
                    <a:bodyPr/>
                    <a:lstStyle/>
                    <a:p>
                      <a:pPr algn="ctr" fontAlgn="ctr"/>
                      <a:r>
                        <a:rPr lang="zh-TW"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運営費</a:t>
                      </a:r>
                      <a:r>
                        <a:rPr lang="zh-TW"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交付</a:t>
                      </a:r>
                      <a:r>
                        <a:rPr lang="zh-TW"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金</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H28</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予算）</a:t>
                      </a:r>
                      <a:endParaRPr lang="zh-TW"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1,944</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百万円</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1,206</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4099">
                <a:tc gridSpan="2">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職</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員数（</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H28.4.1</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152</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名</a:t>
                      </a: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うち研究職</a:t>
                      </a:r>
                      <a:r>
                        <a:rPr lang="en-US" altLang="ja-JP" sz="1200" u="none" strike="noStrike" smtClean="0">
                          <a:effectLst/>
                          <a:latin typeface="Meiryo UI" panose="020B0604030504040204" pitchFamily="50" charset="-128"/>
                          <a:ea typeface="Meiryo UI" panose="020B0604030504040204" pitchFamily="50" charset="-128"/>
                          <a:cs typeface="Meiryo UI" panose="020B0604030504040204" pitchFamily="50" charset="-128"/>
                        </a:rPr>
                        <a:t>126</a:t>
                      </a:r>
                      <a:r>
                        <a:rPr lang="ja-JP" altLang="en-US" sz="1200" u="none" strike="noStrike" smtClean="0">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92</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名</a:t>
                      </a:r>
                      <a:r>
                        <a:rPr lang="en-US" altLang="ja-JP" sz="12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うち研究</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職</a:t>
                      </a:r>
                      <a:r>
                        <a:rPr lang="en-US" altLang="ja-JP"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79</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12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1605">
                <a:tc gridSpan="2">
                  <a:txBody>
                    <a:bodyPr/>
                    <a:lstStyle/>
                    <a:p>
                      <a:pPr algn="ctr" fontAlgn="ctr"/>
                      <a:r>
                        <a:rPr lang="zh-TW"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技術相談件数</a:t>
                      </a:r>
                      <a:r>
                        <a:rPr lang="zh-TW"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
                      </a:r>
                      <a:br>
                        <a:rPr lang="zh-TW"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zh-TW"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（来所、電話、</a:t>
                      </a:r>
                      <a:r>
                        <a:rPr lang="en-US" altLang="zh-TW" sz="1000" u="none" strike="noStrike" dirty="0">
                          <a:effectLst/>
                          <a:latin typeface="Meiryo UI" panose="020B0604030504040204" pitchFamily="50" charset="-128"/>
                          <a:ea typeface="Meiryo UI" panose="020B0604030504040204" pitchFamily="50" charset="-128"/>
                          <a:cs typeface="Meiryo UI" panose="020B0604030504040204" pitchFamily="50" charset="-128"/>
                        </a:rPr>
                        <a:t>E-mail</a:t>
                      </a:r>
                      <a:r>
                        <a:rPr lang="zh-TW"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zh-TW" sz="1000" u="none" strike="noStrike" dirty="0">
                          <a:effectLst/>
                          <a:latin typeface="Meiryo UI" panose="020B0604030504040204" pitchFamily="50" charset="-128"/>
                          <a:ea typeface="Meiryo UI" panose="020B0604030504040204" pitchFamily="50" charset="-128"/>
                          <a:cs typeface="Meiryo UI" panose="020B0604030504040204" pitchFamily="50" charset="-128"/>
                        </a:rPr>
                        <a:t>Fax</a:t>
                      </a:r>
                      <a:r>
                        <a:rPr lang="zh-TW" altLang="en-US" sz="1000" u="none" strike="noStrike" dirty="0">
                          <a:effectLst/>
                          <a:latin typeface="Meiryo UI" panose="020B0604030504040204" pitchFamily="50" charset="-128"/>
                          <a:ea typeface="Meiryo UI" panose="020B0604030504040204" pitchFamily="50" charset="-128"/>
                          <a:cs typeface="Meiryo UI" panose="020B0604030504040204" pitchFamily="50" charset="-128"/>
                        </a:rPr>
                        <a:t>合計）</a:t>
                      </a:r>
                      <a:endParaRPr lang="zh-TW" altLang="en-US" sz="10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72,475</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件</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27,820</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件</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4099">
                <a:tc rowSpan="2">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依頼試験</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件数</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19,978</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点</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US" altLang="ja-JP"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11,611</a:t>
                      </a:r>
                      <a:r>
                        <a:rPr lang="ja-JP" altLang="en-US" sz="1200" u="none" strike="noStrike"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点</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r>
              <a:tr h="284099">
                <a:tc vMerge="1">
                  <a:txBody>
                    <a:bodyPr/>
                    <a:lstStyle/>
                    <a:p>
                      <a:endParaRPr kumimoji="1" lang="ja-JP" altLang="en-US"/>
                    </a:p>
                  </a:txBody>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収入</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161,437</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u="none" strike="noStrike"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51,816 </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4099">
                <a:tc rowSpan="2">
                  <a:txBody>
                    <a:bodyPr/>
                    <a:lstStyle/>
                    <a:p>
                      <a:pPr algn="ctr" fontAlgn="ctr"/>
                      <a:r>
                        <a:rPr lang="ja-JP" altLang="en-US" sz="1200" u="none" strike="noStrike">
                          <a:effectLst/>
                          <a:latin typeface="Meiryo UI" panose="020B0604030504040204" pitchFamily="50" charset="-128"/>
                          <a:ea typeface="Meiryo UI" panose="020B0604030504040204" pitchFamily="50" charset="-128"/>
                          <a:cs typeface="Meiryo UI" panose="020B0604030504040204" pitchFamily="50" charset="-128"/>
                        </a:rPr>
                        <a:t>設備開放</a:t>
                      </a:r>
                      <a:endParaRPr lang="ja-JP" altLang="en-US" sz="12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件数</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8,973</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件</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US" altLang="ja-JP"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1,257</a:t>
                      </a:r>
                      <a:r>
                        <a:rPr lang="en-US" altLang="ja-JP" sz="1200" u="none" strike="noStrike"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r>
              <a:tr h="284099">
                <a:tc vMerge="1">
                  <a:txBody>
                    <a:bodyPr/>
                    <a:lstStyle/>
                    <a:p>
                      <a:endParaRPr kumimoji="1" lang="ja-JP" altLang="en-US"/>
                    </a:p>
                  </a:txBody>
                  <a:tcP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cs typeface="Meiryo UI" panose="020B0604030504040204" pitchFamily="50" charset="-128"/>
                        </a:rPr>
                        <a:t>収入</a:t>
                      </a:r>
                      <a:endParaRPr lang="ja-JP" altLang="en-US" sz="12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145,298</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8,593 </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4099">
                <a:tc rowSpan="2">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受託研究</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件数</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191</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件</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US" altLang="ja-JP"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707 </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r>
              <a:tr h="287581">
                <a:tc vMerge="1">
                  <a:txBody>
                    <a:bodyPr/>
                    <a:lstStyle/>
                    <a:p>
                      <a:endParaRPr kumimoji="1" lang="ja-JP" altLang="en-US"/>
                    </a:p>
                  </a:txBody>
                  <a:tcP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cs typeface="Meiryo UI" panose="020B0604030504040204" pitchFamily="50" charset="-128"/>
                        </a:rPr>
                        <a:t>収入</a:t>
                      </a:r>
                      <a:endParaRPr lang="ja-JP" altLang="en-US" sz="12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73,473</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155,250</a:t>
                      </a:r>
                      <a:r>
                        <a:rPr lang="en-US" altLang="ja-JP" sz="1200" u="none" strike="noStrike"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4099">
                <a:tc gridSpan="2">
                  <a:txBody>
                    <a:bodyPr/>
                    <a:lstStyle/>
                    <a:p>
                      <a:pPr algn="ctr" fontAlgn="ctr"/>
                      <a:r>
                        <a:rPr lang="ja-JP" altLang="en-US" sz="1200" u="none" strike="noStrike">
                          <a:effectLst/>
                          <a:latin typeface="Meiryo UI" panose="020B0604030504040204" pitchFamily="50" charset="-128"/>
                          <a:ea typeface="Meiryo UI" panose="020B0604030504040204" pitchFamily="50" charset="-128"/>
                          <a:cs typeface="Meiryo UI" panose="020B0604030504040204" pitchFamily="50" charset="-128"/>
                        </a:rPr>
                        <a:t>講習会・研究会の開催</a:t>
                      </a:r>
                      <a:endParaRPr lang="ja-JP" altLang="en-US" sz="12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352</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回</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 </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回</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4099">
                <a:tc gridSpan="2">
                  <a:txBody>
                    <a:bodyPr/>
                    <a:lstStyle/>
                    <a:p>
                      <a:pPr algn="ctr" fontAlgn="ctr"/>
                      <a:r>
                        <a:rPr lang="ja-JP" altLang="en-US" sz="1200" u="none" strike="noStrike">
                          <a:effectLst/>
                          <a:latin typeface="Meiryo UI" panose="020B0604030504040204" pitchFamily="50" charset="-128"/>
                          <a:ea typeface="Meiryo UI" panose="020B0604030504040204" pitchFamily="50" charset="-128"/>
                          <a:cs typeface="Meiryo UI" panose="020B0604030504040204" pitchFamily="50" charset="-128"/>
                        </a:rPr>
                        <a:t>ホームページのアクセス数</a:t>
                      </a:r>
                      <a:endParaRPr lang="ja-JP" altLang="en-US" sz="12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1,487,141</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件</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95,171 </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4099">
                <a:tc gridSpan="2">
                  <a:txBody>
                    <a:bodyPr/>
                    <a:lstStyle/>
                    <a:p>
                      <a:pPr algn="ctr" fontAlgn="ctr"/>
                      <a:r>
                        <a:rPr lang="ja-JP" altLang="en-US" sz="1200" u="none" strike="noStrike">
                          <a:effectLst/>
                          <a:latin typeface="Meiryo UI" panose="020B0604030504040204" pitchFamily="50" charset="-128"/>
                          <a:ea typeface="Meiryo UI" panose="020B0604030504040204" pitchFamily="50" charset="-128"/>
                          <a:cs typeface="Meiryo UI" panose="020B0604030504040204" pitchFamily="50" charset="-128"/>
                        </a:rPr>
                        <a:t>研修生の受け入れ</a:t>
                      </a:r>
                      <a:endParaRPr lang="ja-JP" altLang="en-US" sz="12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52</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名</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名</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4099">
                <a:tc gridSpan="2">
                  <a:txBody>
                    <a:bodyPr/>
                    <a:lstStyle/>
                    <a:p>
                      <a:pPr algn="ctr" fontAlgn="ctr"/>
                      <a:r>
                        <a:rPr lang="ja-JP" altLang="en-US" sz="1200" u="none" strike="noStrike">
                          <a:effectLst/>
                          <a:latin typeface="Meiryo UI" panose="020B0604030504040204" pitchFamily="50" charset="-128"/>
                          <a:ea typeface="Meiryo UI" panose="020B0604030504040204" pitchFamily="50" charset="-128"/>
                          <a:cs typeface="Meiryo UI" panose="020B0604030504040204" pitchFamily="50" charset="-128"/>
                        </a:rPr>
                        <a:t>研究発表等</a:t>
                      </a:r>
                      <a:endParaRPr lang="ja-JP" altLang="en-US" sz="1200" b="0" i="0" u="none" strike="noStrike">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390</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件</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550 </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4099">
                <a:tc rowSpan="2">
                  <a:txBody>
                    <a:bodyPr/>
                    <a:lstStyle/>
                    <a:p>
                      <a:pPr algn="ctr" fontAlgn="ctr"/>
                      <a:r>
                        <a:rPr lang="zh-TW"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特許</a:t>
                      </a:r>
                      <a:endParaRPr lang="en-US" altLang="zh-TW"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zh-TW"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実施</a:t>
                      </a:r>
                      <a:r>
                        <a:rPr lang="zh-TW"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契約</a:t>
                      </a:r>
                      <a:endParaRPr lang="zh-TW"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件数</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45</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件</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ctr" fontAlgn="ctr"/>
                      <a:r>
                        <a:rPr lang="en-US" altLang="ja-JP"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190</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件</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r>
              <a:tr h="284099">
                <a:tc vMerge="1">
                  <a:txBody>
                    <a:bodyPr/>
                    <a:lstStyle/>
                    <a:p>
                      <a:endParaRPr kumimoji="1" lang="ja-JP" altLang="en-US"/>
                    </a:p>
                  </a:txBody>
                  <a:tcPr/>
                </a:tc>
                <a:tc>
                  <a:txBody>
                    <a:bodyPr/>
                    <a:lstStyle/>
                    <a:p>
                      <a:pPr algn="l"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実施料</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4,665</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4,535 </a:t>
                      </a:r>
                      <a:r>
                        <a:rPr lang="ja-JP" altLang="en-US" sz="12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670" marR="8670" marT="86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テキスト ボックス 2"/>
          <p:cNvSpPr txBox="1"/>
          <p:nvPr/>
        </p:nvSpPr>
        <p:spPr>
          <a:xfrm>
            <a:off x="200472" y="6450220"/>
            <a:ext cx="1343638" cy="215444"/>
          </a:xfrm>
          <a:prstGeom prst="rect">
            <a:avLst/>
          </a:prstGeom>
          <a:noFill/>
        </p:spPr>
        <p:txBody>
          <a:bodyPr wrap="none" rtlCol="0">
            <a:spAutoFit/>
          </a:bodyPr>
          <a:lstStyle/>
          <a:p>
            <a:pPr defTabSz="957816"/>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実績は</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年度速報値</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3175" y="243567"/>
            <a:ext cx="9900001" cy="360000"/>
          </a:xfrm>
          <a:prstGeom prst="rect">
            <a:avLst/>
          </a:prstGeom>
          <a:solidFill>
            <a:schemeClr val="tx2">
              <a:lumMod val="5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産技研・市工研の概要（２）</a:t>
            </a:r>
            <a:endPar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2"/>
          <p:cNvSpPr txBox="1">
            <a:spLocks/>
          </p:cNvSpPr>
          <p:nvPr/>
        </p:nvSpPr>
        <p:spPr>
          <a:xfrm>
            <a:off x="7617296" y="6520259"/>
            <a:ext cx="2311400" cy="365125"/>
          </a:xfrm>
          <a:prstGeom prst="rect">
            <a:avLst/>
          </a:prstGeom>
        </p:spPr>
        <p:txBody>
          <a:bodyPr vert="horz" lIns="95782" tIns="47891" rIns="95782" bIns="47891" rtlCol="0" anchor="ctr"/>
          <a:lstStyle>
            <a:defPPr>
              <a:defRPr lang="ja-JP"/>
            </a:defPPr>
            <a:lvl1pPr marL="0" algn="r" defTabSz="914400" rtl="0" eaLnBrk="1" latinLnBrk="0" hangingPunct="1">
              <a:defRPr kumimoji="1" sz="13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b="1"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65</a:t>
            </a:r>
            <a:endParaRPr lang="ja-JP" altLang="en-US" sz="1400" b="1"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411436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214871520"/>
              </p:ext>
            </p:extLst>
          </p:nvPr>
        </p:nvGraphicFramePr>
        <p:xfrm>
          <a:off x="41351" y="1075976"/>
          <a:ext cx="9823453" cy="5200999"/>
        </p:xfrm>
        <a:graphic>
          <a:graphicData uri="http://schemas.openxmlformats.org/drawingml/2006/table">
            <a:tbl>
              <a:tblPr>
                <a:tableStyleId>{69CF1AB2-1976-4502-BF36-3FF5EA218861}</a:tableStyleId>
              </a:tblPr>
              <a:tblGrid>
                <a:gridCol w="1479345"/>
                <a:gridCol w="2086027"/>
                <a:gridCol w="2086027"/>
                <a:gridCol w="2086027"/>
                <a:gridCol w="2086027"/>
              </a:tblGrid>
              <a:tr h="353403">
                <a:tc>
                  <a:txBody>
                    <a:bodyPr/>
                    <a:lstStyle/>
                    <a:p>
                      <a:pPr algn="ctr" fontAlgn="ctr"/>
                      <a:r>
                        <a:rPr lang="ja-JP" altLang="en-US" sz="11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46" marR="7446" marT="6873" marB="0" anchor="ctr">
                    <a:lnR w="12700" cap="flat" cmpd="sng" algn="ctr">
                      <a:solidFill>
                        <a:schemeClr val="bg1"/>
                      </a:solidFill>
                      <a:prstDash val="solid"/>
                      <a:round/>
                      <a:headEnd type="none" w="med" len="med"/>
                      <a:tailEnd type="none" w="med" len="med"/>
                    </a:lnR>
                    <a:solidFill>
                      <a:schemeClr val="accent1">
                        <a:lumMod val="75000"/>
                      </a:schemeClr>
                    </a:solidFill>
                  </a:tcPr>
                </a:tc>
                <a:tc>
                  <a:txBody>
                    <a:bodyPr/>
                    <a:lstStyle/>
                    <a:p>
                      <a:pPr algn="ctr" fontAlgn="ctr"/>
                      <a:r>
                        <a:rPr lang="ja-JP" altLang="en-US" sz="1050" b="1"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a:t>
                      </a:r>
                      <a:r>
                        <a:rPr lang="zh-TW" altLang="en-US" sz="1050" b="1"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府立</a:t>
                      </a:r>
                      <a:r>
                        <a:rPr lang="zh-TW" altLang="en-US" sz="105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産業技術総合研究所</a:t>
                      </a:r>
                      <a:endParaRPr lang="zh-TW" altLang="en-US" sz="105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46" marR="7446" marT="68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1">
                        <a:lumMod val="75000"/>
                      </a:schemeClr>
                    </a:solidFill>
                  </a:tcPr>
                </a:tc>
                <a:tc>
                  <a:txBody>
                    <a:bodyPr/>
                    <a:lstStyle/>
                    <a:p>
                      <a:pPr algn="ctr" fontAlgn="ctr"/>
                      <a:r>
                        <a:rPr lang="ja-JP" altLang="en-US" sz="1100" b="1"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大阪市立</a:t>
                      </a:r>
                      <a:r>
                        <a:rPr lang="ja-JP" altLang="en-US" sz="1100" b="1"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工業研究所</a:t>
                      </a:r>
                      <a:endParaRPr lang="ja-JP" altLang="en-US" sz="11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46" marR="7446" marT="6873" marB="0"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1">
                        <a:lumMod val="75000"/>
                      </a:schemeClr>
                    </a:solidFill>
                  </a:tcPr>
                </a:tc>
                <a:tc>
                  <a:txBody>
                    <a:bodyPr/>
                    <a:lstStyle/>
                    <a:p>
                      <a:pPr algn="ctr" fontAlgn="ctr"/>
                      <a:r>
                        <a:rPr lang="ja-JP" altLang="en-US" sz="11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統合法人（予定）</a:t>
                      </a:r>
                      <a:endParaRPr lang="ja-JP" altLang="en-US" sz="11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46" marR="7446" marT="6873"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0070C0"/>
                      </a:solidFill>
                      <a:prstDash val="solid"/>
                      <a:round/>
                      <a:headEnd type="none" w="med" len="med"/>
                      <a:tailEnd type="none" w="med" len="med"/>
                    </a:lnT>
                    <a:solidFill>
                      <a:schemeClr val="accent1">
                        <a:lumMod val="75000"/>
                      </a:schemeClr>
                    </a:solidFill>
                  </a:tcPr>
                </a:tc>
                <a:tc>
                  <a:txBody>
                    <a:bodyPr/>
                    <a:lstStyle/>
                    <a:p>
                      <a:pPr algn="ctr" fontAlgn="ctr"/>
                      <a:r>
                        <a:rPr lang="ja-JP" altLang="en-US" sz="11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東京都立産業技術研究センター</a:t>
                      </a:r>
                      <a:endParaRPr lang="ja-JP" altLang="en-US" sz="11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46" marR="7446" marT="6873" marB="0" anchor="ctr">
                    <a:lnL w="28575" cap="flat" cmpd="sng" algn="ctr">
                      <a:solidFill>
                        <a:schemeClr val="bg1"/>
                      </a:solidFill>
                      <a:prstDash val="solid"/>
                      <a:round/>
                      <a:headEnd type="none" w="med" len="med"/>
                      <a:tailEnd type="none" w="med" len="med"/>
                    </a:lnL>
                    <a:solidFill>
                      <a:schemeClr val="accent1">
                        <a:lumMod val="75000"/>
                      </a:schemeClr>
                    </a:solidFill>
                  </a:tcPr>
                </a:tc>
              </a:tr>
              <a:tr h="472557">
                <a:tc>
                  <a:txBody>
                    <a:bodyPr/>
                    <a:lstStyle/>
                    <a:p>
                      <a:pPr algn="l"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所　在　地</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46" marR="7446" marT="6873" marB="0" anchor="ctr"/>
                </a:tc>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和泉市あゆみ野</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tc>
                <a:tc>
                  <a:txBody>
                    <a:bodyPr/>
                    <a:lstStyle/>
                    <a:p>
                      <a:pPr algn="l" fontAlgn="ctr"/>
                      <a:r>
                        <a:rPr lang="zh-TW"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大阪市</a:t>
                      </a: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城東区</a:t>
                      </a:r>
                      <a:r>
                        <a:rPr lang="zh-TW"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森之宮</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lnR w="28575" cap="flat" cmpd="sng" algn="ctr">
                      <a:solidFill>
                        <a:srgbClr val="0070C0"/>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和泉センター・森之宮センター</a:t>
                      </a:r>
                      <a:endPar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9000" marR="7446" marT="6873" marB="0"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tcPr>
                </a:tc>
                <a:tc>
                  <a:txBody>
                    <a:bodyPr/>
                    <a:lstStyle/>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江東区青梅（本部）</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支所：都内</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100" b="0" i="0" u="none" strike="noStrike" dirty="0" err="1"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バンコク</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lnL w="28575" cap="flat" cmpd="sng" algn="ctr">
                      <a:solidFill>
                        <a:srgbClr val="0070C0"/>
                      </a:solidFill>
                      <a:prstDash val="solid"/>
                      <a:round/>
                      <a:headEnd type="none" w="med" len="med"/>
                      <a:tailEnd type="none" w="med" len="med"/>
                    </a:lnL>
                  </a:tcPr>
                </a:tc>
              </a:tr>
              <a:tr h="353403">
                <a:tc>
                  <a:txBody>
                    <a:bodyPr/>
                    <a:lstStyle/>
                    <a:p>
                      <a:pPr algn="l"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創　　　立</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46" marR="7446" marT="6873" marB="0" anchor="ctr"/>
                </a:tc>
                <a:tc>
                  <a:txBody>
                    <a:bodyPr/>
                    <a:lstStyle/>
                    <a:p>
                      <a:pPr algn="l" fontAlgn="ctr"/>
                      <a:r>
                        <a:rPr lang="ja-JP" altLang="en-US" sz="1100" u="none" strike="noStrike">
                          <a:effectLst/>
                          <a:latin typeface="Meiryo UI" panose="020B0604030504040204" pitchFamily="50" charset="-128"/>
                          <a:ea typeface="Meiryo UI" panose="020B0604030504040204" pitchFamily="50" charset="-128"/>
                          <a:cs typeface="Meiryo UI" panose="020B0604030504040204" pitchFamily="50" charset="-128"/>
                        </a:rPr>
                        <a:t>昭和</a:t>
                      </a:r>
                      <a:r>
                        <a:rPr lang="en-US" altLang="ja-JP" sz="1100" u="none" strike="noStrike">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100" u="none" strike="noStrike">
                          <a:effectLst/>
                          <a:latin typeface="Meiryo UI" panose="020B0604030504040204" pitchFamily="50" charset="-128"/>
                          <a:ea typeface="Meiryo UI" panose="020B0604030504040204" pitchFamily="50" charset="-128"/>
                          <a:cs typeface="Meiryo UI" panose="020B0604030504040204" pitchFamily="50" charset="-128"/>
                        </a:rPr>
                        <a:t>年</a:t>
                      </a:r>
                      <a:endPar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tc>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大正</a:t>
                      </a: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lnR w="28575" cap="flat" cmpd="sng" algn="ctr">
                      <a:solidFill>
                        <a:srgbClr val="0070C0"/>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29</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月（統合）</a:t>
                      </a:r>
                    </a:p>
                  </a:txBody>
                  <a:tcPr marL="134019" marR="7446" marT="6873" marB="0"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tcPr>
                </a:tc>
                <a:tc>
                  <a:txBody>
                    <a:bodyPr/>
                    <a:lstStyle/>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大正</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lnL w="28575" cap="flat" cmpd="sng" algn="ctr">
                      <a:solidFill>
                        <a:srgbClr val="0070C0"/>
                      </a:solidFill>
                      <a:prstDash val="solid"/>
                      <a:round/>
                      <a:headEnd type="none" w="med" len="med"/>
                      <a:tailEnd type="none" w="med" len="med"/>
                    </a:lnL>
                  </a:tcPr>
                </a:tc>
              </a:tr>
              <a:tr h="353403">
                <a:tc>
                  <a:txBody>
                    <a:bodyPr/>
                    <a:lstStyle/>
                    <a:p>
                      <a:pPr algn="l"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建　設　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46" marR="7446" marT="6873" marB="0" anchor="ctr"/>
                </a:tc>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tc>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昭和</a:t>
                      </a: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57</a:t>
                      </a: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lnR w="28575" cap="flat" cmpd="sng" algn="ctr">
                      <a:solidFill>
                        <a:srgbClr val="0070C0"/>
                      </a:solidFill>
                      <a:prstDash val="solid"/>
                      <a:round/>
                      <a:headEnd type="none" w="med" len="med"/>
                      <a:tailEnd type="none" w="med" len="med"/>
                    </a:lnR>
                  </a:tcPr>
                </a:tc>
                <a:tc>
                  <a:txBody>
                    <a:bodyPr/>
                    <a:lstStyle/>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同　左</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tcPr>
                </a:tc>
                <a:tc>
                  <a:txBody>
                    <a:bodyPr/>
                    <a:lstStyle/>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23</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年（本部）</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lnL w="28575" cap="flat" cmpd="sng" algn="ctr">
                      <a:solidFill>
                        <a:srgbClr val="0070C0"/>
                      </a:solidFill>
                      <a:prstDash val="solid"/>
                      <a:round/>
                      <a:headEnd type="none" w="med" len="med"/>
                      <a:tailEnd type="none" w="med" len="med"/>
                    </a:lnL>
                  </a:tcPr>
                </a:tc>
              </a:tr>
              <a:tr h="353403">
                <a:tc>
                  <a:txBody>
                    <a:bodyPr/>
                    <a:lstStyle/>
                    <a:p>
                      <a:pPr algn="l"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地独法人</a:t>
                      </a: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移行時期</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46" marR="7446" marT="6873" marB="0" anchor="ctr"/>
                </a:tc>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24</a:t>
                      </a: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tc>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20</a:t>
                      </a: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lnR w="28575" cap="flat" cmpd="sng" algn="ctr">
                      <a:solidFill>
                        <a:srgbClr val="0070C0"/>
                      </a:solidFill>
                      <a:prstDash val="solid"/>
                      <a:round/>
                      <a:headEnd type="none" w="med" len="med"/>
                      <a:tailEnd type="none" w="med" len="med"/>
                    </a:lnR>
                  </a:tcPr>
                </a:tc>
                <a:tc>
                  <a:txBody>
                    <a:bodyPr/>
                    <a:lstStyle/>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29</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tcPr>
                </a:tc>
                <a:tc>
                  <a:txBody>
                    <a:bodyPr/>
                    <a:lstStyle/>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18</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lnL w="28575" cap="flat" cmpd="sng" algn="ctr">
                      <a:solidFill>
                        <a:srgbClr val="0070C0"/>
                      </a:solidFill>
                      <a:prstDash val="solid"/>
                      <a:round/>
                      <a:headEnd type="none" w="med" len="med"/>
                      <a:tailEnd type="none" w="med" len="med"/>
                    </a:lnL>
                  </a:tcPr>
                </a:tc>
              </a:tr>
              <a:tr h="353403">
                <a:tc>
                  <a:txBody>
                    <a:bodyPr/>
                    <a:lstStyle/>
                    <a:p>
                      <a:pPr algn="l"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役員数（</a:t>
                      </a:r>
                      <a:r>
                        <a:rPr 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H28.4.1</a:t>
                      </a: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46" marR="7446" marT="6873" marB="0" anchor="ctr"/>
                </a:tc>
                <a:tc>
                  <a:txBody>
                    <a:bodyPr/>
                    <a:lstStyle/>
                    <a:p>
                      <a:pPr algn="l" fontAlgn="ct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名（</a:t>
                      </a:r>
                      <a:r>
                        <a:rPr lang="ja-JP"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理事長・副理事長・理事</a:t>
                      </a: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tc>
                <a:tc>
                  <a:txBody>
                    <a:bodyPr/>
                    <a:lstStyle/>
                    <a:p>
                      <a:pPr algn="l" fontAlgn="ct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名（理事長・理事</a:t>
                      </a: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名）</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lnR w="28575" cap="flat" cmpd="sng" algn="ctr">
                      <a:solidFill>
                        <a:srgbClr val="0070C0"/>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名</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理事長・副理事長・理事</a:t>
                      </a:r>
                      <a:r>
                        <a:rPr lang="en-US" altLang="ja-JP"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名</a:t>
                      </a:r>
                      <a:r>
                        <a:rPr lang="en-US" altLang="ja-JP"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8000" marR="7446" marT="6873" marB="0"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tcPr>
                </a:tc>
                <a:tc>
                  <a:txBody>
                    <a:bodyPr/>
                    <a:lstStyle/>
                    <a:p>
                      <a:pPr algn="l"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名（理事長・理事</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名）</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lnL w="28575" cap="flat" cmpd="sng" algn="ctr">
                      <a:solidFill>
                        <a:srgbClr val="0070C0"/>
                      </a:solidFill>
                      <a:prstDash val="solid"/>
                      <a:round/>
                      <a:headEnd type="none" w="med" len="med"/>
                      <a:tailEnd type="none" w="med" len="med"/>
                    </a:lnL>
                  </a:tcPr>
                </a:tc>
              </a:tr>
              <a:tr h="353403">
                <a:tc>
                  <a:txBody>
                    <a:bodyPr/>
                    <a:lstStyle/>
                    <a:p>
                      <a:pPr algn="l"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職員数（</a:t>
                      </a:r>
                      <a:r>
                        <a:rPr 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H28.4.1</a:t>
                      </a: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46" marR="7446" marT="6873" marB="0" anchor="ctr"/>
                </a:tc>
                <a:tc>
                  <a:txBody>
                    <a:bodyPr/>
                    <a:lstStyle/>
                    <a:p>
                      <a:pPr algn="l"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152</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名（うち研究職</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126</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名</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tc>
                <a:tc>
                  <a:txBody>
                    <a:bodyPr/>
                    <a:lstStyle/>
                    <a:p>
                      <a:pPr algn="l" fontAlgn="ct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92</a:t>
                      </a: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名</a:t>
                      </a: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（うち研究職</a:t>
                      </a: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79</a:t>
                      </a: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名</a:t>
                      </a: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lnR w="28575" cap="flat" cmpd="sng" algn="ctr">
                      <a:solidFill>
                        <a:srgbClr val="0070C0"/>
                      </a:solidFill>
                      <a:prstDash val="solid"/>
                      <a:round/>
                      <a:headEnd type="none" w="med" len="med"/>
                      <a:tailEnd type="none" w="med" len="med"/>
                    </a:lnR>
                  </a:tcPr>
                </a:tc>
                <a:tc>
                  <a:txBody>
                    <a:bodyPr/>
                    <a:lstStyle/>
                    <a:p>
                      <a:pPr algn="l"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244</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名（うち研究員</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205</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名）</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tcPr>
                </a:tc>
                <a:tc>
                  <a:txBody>
                    <a:bodyPr/>
                    <a:lstStyle/>
                    <a:p>
                      <a:pPr algn="l"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336</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名（うち研究員</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250</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名）</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lnL w="28575" cap="flat" cmpd="sng" algn="ctr">
                      <a:solidFill>
                        <a:srgbClr val="0070C0"/>
                      </a:solidFill>
                      <a:prstDash val="solid"/>
                      <a:round/>
                      <a:headEnd type="none" w="med" len="med"/>
                      <a:tailEnd type="none" w="med" len="med"/>
                    </a:lnL>
                  </a:tcPr>
                </a:tc>
              </a:tr>
              <a:tr h="353403">
                <a:tc>
                  <a:txBody>
                    <a:bodyPr/>
                    <a:lstStyle/>
                    <a:p>
                      <a:pPr algn="l"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出 資 財 産</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46" marR="7446" marT="6873" marB="0" anchor="ctr"/>
                </a:tc>
                <a:tc>
                  <a:txBody>
                    <a:bodyPr/>
                    <a:lstStyle/>
                    <a:p>
                      <a:pPr algn="l"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10,148 </a:t>
                      </a: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百万円</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tc>
                <a:tc>
                  <a:txBody>
                    <a:bodyPr/>
                    <a:lstStyle/>
                    <a:p>
                      <a:pPr algn="l"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4,853 </a:t>
                      </a: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百万円</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lnR w="28575" cap="flat" cmpd="sng" algn="ctr">
                      <a:solidFill>
                        <a:srgbClr val="0070C0"/>
                      </a:solidFill>
                      <a:prstDash val="solid"/>
                      <a:round/>
                      <a:headEnd type="none" w="med" len="med"/>
                      <a:tailEnd type="none" w="med" len="med"/>
                    </a:lnR>
                  </a:tcPr>
                </a:tc>
                <a:tc>
                  <a:txBody>
                    <a:bodyPr/>
                    <a:lstStyle/>
                    <a:p>
                      <a:pPr algn="l"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15,001</a:t>
                      </a: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百万円</a:t>
                      </a:r>
                      <a:endParaRPr lang="ja-JP" altLang="en-US" sz="9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tcPr>
                </a:tc>
                <a:tc>
                  <a:txBody>
                    <a:bodyPr/>
                    <a:lstStyle/>
                    <a:p>
                      <a:pPr algn="l"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28,052</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百万円</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lnL w="28575" cap="flat" cmpd="sng" algn="ctr">
                      <a:solidFill>
                        <a:srgbClr val="0070C0"/>
                      </a:solidFill>
                      <a:prstDash val="solid"/>
                      <a:round/>
                      <a:headEnd type="none" w="med" len="med"/>
                      <a:tailEnd type="none" w="med" len="med"/>
                    </a:lnL>
                  </a:tcPr>
                </a:tc>
              </a:tr>
              <a:tr h="392462">
                <a:tc>
                  <a:txBody>
                    <a:bodyPr/>
                    <a:lstStyle/>
                    <a:p>
                      <a:pPr algn="l"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事　業　費</a:t>
                      </a:r>
                      <a:endPar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H28</a:t>
                      </a: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年度予算</a:t>
                      </a: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46" marR="7446" marT="6873" marB="0" anchor="ctr"/>
                </a:tc>
                <a:tc>
                  <a:txBody>
                    <a:bodyPr/>
                    <a:lstStyle/>
                    <a:p>
                      <a:pPr algn="l" fontAlgn="ct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2,488 </a:t>
                      </a: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百万円</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tc>
                <a:tc>
                  <a:txBody>
                    <a:bodyPr/>
                    <a:lstStyle/>
                    <a:p>
                      <a:pPr algn="l" fontAlgn="ct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1,530 </a:t>
                      </a: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百万円</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lnR w="28575" cap="flat" cmpd="sng" algn="ctr">
                      <a:solidFill>
                        <a:srgbClr val="0070C0"/>
                      </a:solidFill>
                      <a:prstDash val="solid"/>
                      <a:round/>
                      <a:headEnd type="none" w="med" len="med"/>
                      <a:tailEnd type="none" w="med" len="med"/>
                    </a:lnR>
                  </a:tcPr>
                </a:tc>
                <a:tc>
                  <a:txBody>
                    <a:bodyPr/>
                    <a:lstStyle/>
                    <a:p>
                      <a:pPr algn="l"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4,018</a:t>
                      </a: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百万円</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tcPr>
                </a:tc>
                <a:tc>
                  <a:txBody>
                    <a:bodyPr/>
                    <a:lstStyle/>
                    <a:p>
                      <a:pPr algn="l"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8,168</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百万円</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lnL w="28575" cap="flat" cmpd="sng" algn="ctr">
                      <a:solidFill>
                        <a:srgbClr val="0070C0"/>
                      </a:solidFill>
                      <a:prstDash val="solid"/>
                      <a:round/>
                      <a:headEnd type="none" w="med" len="med"/>
                      <a:tailEnd type="none" w="med" len="med"/>
                    </a:lnL>
                  </a:tcPr>
                </a:tc>
              </a:tr>
              <a:tr h="392462">
                <a:tc>
                  <a:txBody>
                    <a:bodyPr/>
                    <a:lstStyle/>
                    <a:p>
                      <a:pPr algn="l"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運営費</a:t>
                      </a: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交付</a:t>
                      </a: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金</a:t>
                      </a:r>
                      <a:endPar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H28</a:t>
                      </a: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年度予算</a:t>
                      </a: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46" marR="7446" marT="6873" marB="0" anchor="ctr"/>
                </a:tc>
                <a:tc>
                  <a:txBody>
                    <a:bodyPr/>
                    <a:lstStyle/>
                    <a:p>
                      <a:pPr algn="l" fontAlgn="ct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1,944 </a:t>
                      </a: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百万円</a:t>
                      </a:r>
                      <a:endPar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（施設整備費補助金 </a:t>
                      </a:r>
                      <a:r>
                        <a:rPr lang="en-US" altLang="ja-JP"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18</a:t>
                      </a:r>
                      <a:r>
                        <a:rPr lang="ja-JP" altLang="en-US" sz="10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百万円含）</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7446" marT="6873" marB="0" anchor="ctr"/>
                </a:tc>
                <a:tc>
                  <a:txBody>
                    <a:bodyPr/>
                    <a:lstStyle/>
                    <a:p>
                      <a:pPr algn="l" fontAlgn="ct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1,206 </a:t>
                      </a: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百万円</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lnR w="28575" cap="flat" cmpd="sng" algn="ctr">
                      <a:solidFill>
                        <a:srgbClr val="0070C0"/>
                      </a:solidFill>
                      <a:prstDash val="solid"/>
                      <a:round/>
                      <a:headEnd type="none" w="med" len="med"/>
                      <a:tailEnd type="none" w="med" len="med"/>
                    </a:lnR>
                  </a:tcPr>
                </a:tc>
                <a:tc>
                  <a:txBody>
                    <a:bodyPr/>
                    <a:lstStyle/>
                    <a:p>
                      <a:pPr algn="l"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3,150</a:t>
                      </a: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百万円</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tcPr>
                </a:tc>
                <a:tc>
                  <a:txBody>
                    <a:bodyPr/>
                    <a:lstStyle/>
                    <a:p>
                      <a:pPr algn="l" fontAlgn="ct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6,931</a:t>
                      </a: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百万円</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（施設整備費補助金 </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百万円含）</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7446" marT="6873" marB="0" anchor="ctr">
                    <a:lnL w="28575" cap="flat" cmpd="sng" algn="ctr">
                      <a:solidFill>
                        <a:srgbClr val="0070C0"/>
                      </a:solidFill>
                      <a:prstDash val="solid"/>
                      <a:round/>
                      <a:headEnd type="none" w="med" len="med"/>
                      <a:tailEnd type="none" w="med" len="med"/>
                    </a:lnL>
                  </a:tcPr>
                </a:tc>
              </a:tr>
              <a:tr h="1469697">
                <a:tc>
                  <a:txBody>
                    <a:bodyPr/>
                    <a:lstStyle/>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研究・技術支援部門</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46" marR="7446" marT="6873" marB="0" anchor="ctr"/>
                </a:tc>
                <a:tc>
                  <a:txBody>
                    <a:bodyPr/>
                    <a:lstStyle/>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加工成形、金属材料、</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金属表面処理、制御・電子材料、</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製品信頼性、化学環境、</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繊維・高分子、</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技術サポート</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C</a:t>
                      </a:r>
                      <a:endPar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tc>
                <a:tc>
                  <a:txBody>
                    <a:bodyPr/>
                    <a:lstStyle/>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有機材料、生物・生活材料、</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電子材料、加工技術、環境技術</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lnR w="28575" cap="flat" cmpd="sng" algn="ctr">
                      <a:solidFill>
                        <a:srgbClr val="0070C0"/>
                      </a:solidFill>
                      <a:prstDash val="solid"/>
                      <a:round/>
                      <a:headEnd type="none" w="med" len="med"/>
                      <a:tailEnd type="none" w="med" len="med"/>
                    </a:lnR>
                  </a:tcPr>
                </a:tc>
                <a:tc>
                  <a:txBody>
                    <a:bodyPr/>
                    <a:lstStyle/>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加工成形、金属材料、</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金属表面処理、制御・電子材料、</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製品信頼性、化学環境、</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繊維・高分子</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有機材料、生物・生活材料、</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電子材料、加工技術、環境技術</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B w="28575" cap="flat" cmpd="sng" algn="ctr">
                      <a:solidFill>
                        <a:srgbClr val="0070C0"/>
                      </a:solidFill>
                      <a:prstDash val="solid"/>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電気電子、機械、光音、</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表面・化学、環境、バイオ応用、</a:t>
                      </a:r>
                      <a:endPar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情報、デザイン、生活、ロボット　等</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34019" marR="7446" marT="6873" marB="0" anchor="ctr">
                    <a:lnL w="28575" cap="flat" cmpd="sng" algn="ctr">
                      <a:solidFill>
                        <a:srgbClr val="0070C0"/>
                      </a:solidFill>
                      <a:prstDash val="solid"/>
                      <a:round/>
                      <a:headEnd type="none" w="med" len="med"/>
                      <a:tailEnd type="none" w="med" len="med"/>
                    </a:lnL>
                  </a:tcPr>
                </a:tc>
              </a:tr>
            </a:tbl>
          </a:graphicData>
        </a:graphic>
      </p:graphicFrame>
      <p:sp>
        <p:nvSpPr>
          <p:cNvPr id="8" name="Rectangle 4"/>
          <p:cNvSpPr>
            <a:spLocks noChangeArrowheads="1"/>
          </p:cNvSpPr>
          <p:nvPr/>
        </p:nvSpPr>
        <p:spPr bwMode="auto">
          <a:xfrm>
            <a:off x="-6758" y="301799"/>
            <a:ext cx="9906000" cy="360000"/>
          </a:xfrm>
          <a:prstGeom prst="rect">
            <a:avLst/>
          </a:prstGeom>
          <a:solidFill>
            <a:schemeClr val="tx2">
              <a:lumMod val="50000"/>
            </a:schemeClr>
          </a:solidFill>
          <a:ln>
            <a:noFill/>
          </a:ln>
          <a:extLst/>
        </p:spPr>
        <p:txBody>
          <a:bodyPr lIns="68415" tIns="0" rIns="68415" bIns="0" anchor="ctr"/>
          <a:lstStyle/>
          <a:p>
            <a:pPr algn="ctr" defTabSz="914400">
              <a:defRPr/>
            </a:pPr>
            <a:r>
              <a:rPr kumimoji="0" lang="ja-JP" altLang="en-US" sz="16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両研究所と東京都立産業技術研究センターの概要比較</a:t>
            </a:r>
          </a:p>
        </p:txBody>
      </p:sp>
      <p:sp>
        <p:nvSpPr>
          <p:cNvPr id="5"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66</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41388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605517" y="1080896"/>
            <a:ext cx="8694966" cy="472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lvl="0" indent="-285750" algn="just">
              <a:lnSpc>
                <a:spcPct val="150000"/>
              </a:lnSpc>
              <a:buFont typeface="Arial" panose="020B0604020202020204" pitchFamily="34" charset="0"/>
              <a:buChar char="•"/>
            </a:pPr>
            <a:endParaRPr lang="en-US" altLang="ja-JP" sz="14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gn="just">
              <a:lnSpc>
                <a:spcPct val="150000"/>
              </a:lnSpc>
              <a:buFont typeface="Arial" panose="020B0604020202020204" pitchFamily="34" charset="0"/>
              <a:buChar char="•"/>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企業支援には、販路開拓、経営相談、金融支援、技術相談、研究開発支援、設備開放、知的財産戦略、海外</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lnSpc>
                <a:spcPct val="150000"/>
              </a:lnSpc>
            </a:pPr>
            <a:r>
              <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進出支援など、企業のフェーズに応じた多様な支援が存在する。</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gn="just">
              <a:lnSpc>
                <a:spcPct val="150000"/>
              </a:lnSpc>
              <a:buFont typeface="Arial" panose="020B0604020202020204" pitchFamily="34" charset="0"/>
              <a:buChar char="•"/>
            </a:pP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gn="just">
              <a:lnSpc>
                <a:spcPct val="150000"/>
              </a:lnSpc>
              <a:buFont typeface="Arial" panose="020B0604020202020204" pitchFamily="34" charset="0"/>
              <a:buChar char="•"/>
            </a:pP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これらの支援を行う公的機関として、府市には、ものづくりビジネスセンター大阪、大阪産業振興機構、大阪信用保証</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lnSpc>
                <a:spcPct val="150000"/>
              </a:lnSpc>
            </a:pPr>
            <a:r>
              <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協会、大阪市都市型産業新興センター、</a:t>
            </a:r>
            <a:r>
              <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IBPC</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（大阪国際経済振興センター）</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などがある。</a:t>
            </a:r>
            <a:endParaRPr lang="en-US" altLang="ja-JP"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50000"/>
              </a:lnSpc>
              <a:buFont typeface="Arial" panose="020B0604020202020204" pitchFamily="34" charset="0"/>
              <a:buChar char="•"/>
            </a:pPr>
            <a:endParaRPr lang="en-US" altLang="ja-JP"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50000"/>
              </a:lnSpc>
              <a:buFont typeface="Arial" panose="020B0604020202020204" pitchFamily="34" charset="0"/>
              <a:buChar char="•"/>
            </a:pP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工業系の公設試もこうした支援機関の一つであり、技術相談をはじめ、</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技術に関する試験、</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研究開発等の支援</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を行うことにより、ものづくり企業の振興を図っている。</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50000"/>
              </a:lnSpc>
              <a:buFont typeface="Arial" panose="020B0604020202020204" pitchFamily="34" charset="0"/>
              <a:buChar char="•"/>
            </a:pPr>
            <a:endPar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50000"/>
              </a:lnSpc>
              <a:buFont typeface="Arial" panose="020B0604020202020204" pitchFamily="34" charset="0"/>
              <a:buChar char="•"/>
            </a:pP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鉱工業公設試は全国で</a:t>
            </a:r>
            <a:r>
              <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81</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あるが、そのうち、工業系の地方独立行政法人は、全国で都道府県立が</a:t>
            </a:r>
            <a:r>
              <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法人、市立が</a:t>
            </a:r>
            <a:endPar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法人の計</a:t>
            </a:r>
            <a:r>
              <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法人あり、そのうちの</a:t>
            </a:r>
            <a:r>
              <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法人が産技研と市工研である。</a:t>
            </a:r>
            <a:endPar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Rectangle 1"/>
          <p:cNvSpPr>
            <a:spLocks noChangeArrowheads="1"/>
          </p:cNvSpPr>
          <p:nvPr/>
        </p:nvSpPr>
        <p:spPr bwMode="auto">
          <a:xfrm>
            <a:off x="10722" y="306031"/>
            <a:ext cx="9875044" cy="338554"/>
          </a:xfrm>
          <a:prstGeom prst="rect">
            <a:avLst/>
          </a:prstGeom>
          <a:solidFill>
            <a:schemeClr val="tx2">
              <a:lumMod val="50000"/>
            </a:schemeClr>
          </a:solidFill>
          <a:ln>
            <a:noFill/>
          </a:ln>
          <a:effec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600" b="1" dirty="0" smtClean="0">
                <a:solidFill>
                  <a:schemeClr val="bg1"/>
                </a:solidFill>
                <a:latin typeface="Meiryo UI" pitchFamily="50" charset="-128"/>
                <a:ea typeface="Meiryo UI" pitchFamily="50" charset="-128"/>
                <a:cs typeface="Meiryo UI" pitchFamily="50" charset="-128"/>
              </a:rPr>
              <a:t>公設試とは何か</a:t>
            </a:r>
            <a:endParaRPr kumimoji="1" lang="ja-JP" altLang="ja-JP" sz="1600" b="0" i="0" u="none" strike="noStrike" cap="none" normalizeH="0" baseline="0" dirty="0" smtClean="0">
              <a:ln>
                <a:noFill/>
              </a:ln>
              <a:solidFill>
                <a:schemeClr val="bg1"/>
              </a:solidFill>
              <a:effectLst/>
            </a:endParaRPr>
          </a:p>
        </p:txBody>
      </p:sp>
      <p:sp>
        <p:nvSpPr>
          <p:cNvPr id="5"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777416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272480" y="1196752"/>
            <a:ext cx="9049005" cy="5299557"/>
            <a:chOff x="251520" y="650579"/>
            <a:chExt cx="8352928" cy="6018781"/>
          </a:xfrm>
        </p:grpSpPr>
        <p:sp>
          <p:nvSpPr>
            <p:cNvPr id="8" name="ストライプ矢印 7"/>
            <p:cNvSpPr/>
            <p:nvPr/>
          </p:nvSpPr>
          <p:spPr>
            <a:xfrm rot="16200000">
              <a:off x="4247964" y="3825044"/>
              <a:ext cx="288032" cy="2088232"/>
            </a:xfrm>
            <a:prstGeom prst="stripedRightArrow">
              <a:avLst/>
            </a:prstGeom>
            <a:solidFill>
              <a:srgbClr val="4F81BD">
                <a:alpha val="50000"/>
              </a:srgbClr>
            </a:solidFill>
            <a:ln w="25400" cap="flat" cmpd="sng" algn="ctr">
              <a:noFill/>
              <a:prstDash val="solid"/>
            </a:ln>
            <a:effectLst/>
          </p:spPr>
          <p:txBody>
            <a:bodyPr rtlCol="0" anchor="ctr"/>
            <a:lstStyle/>
            <a:p>
              <a:pPr algn="ctr" defTabSz="914400">
                <a:defRPr/>
              </a:pPr>
              <a:endParaRPr kumimoji="0" lang="ja-JP" altLang="en-US" sz="1800" kern="0" smtClean="0">
                <a:solidFill>
                  <a:prstClr val="white"/>
                </a:solidFill>
              </a:endParaRPr>
            </a:p>
          </p:txBody>
        </p:sp>
        <p:sp>
          <p:nvSpPr>
            <p:cNvPr id="9" name="AutoShape 3"/>
            <p:cNvSpPr>
              <a:spLocks noChangeArrowheads="1"/>
            </p:cNvSpPr>
            <p:nvPr/>
          </p:nvSpPr>
          <p:spPr bwMode="auto">
            <a:xfrm>
              <a:off x="251520" y="2276872"/>
              <a:ext cx="8352928" cy="4392488"/>
            </a:xfrm>
            <a:prstGeom prst="roundRect">
              <a:avLst>
                <a:gd name="adj" fmla="val 0"/>
              </a:avLst>
            </a:prstGeom>
            <a:noFill/>
            <a:ln w="38100">
              <a:solidFill>
                <a:sysClr val="windowText" lastClr="000000"/>
              </a:solidFill>
              <a:round/>
              <a:headEnd/>
              <a:tailEnd/>
            </a:ln>
            <a:effectLst>
              <a:outerShdw dist="107763" dir="18900000" algn="ctr" rotWithShape="0">
                <a:srgbClr val="EEECE1">
                  <a:alpha val="50000"/>
                </a:srgbClr>
              </a:outerShdw>
            </a:effectLst>
          </p:spPr>
          <p:txBody>
            <a:bodyPr wrap="none" anchor="ctr"/>
            <a:lstStyle/>
            <a:p>
              <a:pPr algn="ctr" defTabSz="914400">
                <a:defRPr/>
              </a:pPr>
              <a:endParaRPr kumimoji="0" lang="ja-JP" altLang="en-US" sz="1800" kern="0" dirty="0">
                <a:solidFill>
                  <a:srgbClr val="3333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AutoShape 4"/>
            <p:cNvSpPr>
              <a:spLocks noChangeArrowheads="1"/>
            </p:cNvSpPr>
            <p:nvPr/>
          </p:nvSpPr>
          <p:spPr bwMode="auto">
            <a:xfrm>
              <a:off x="755576" y="1201108"/>
              <a:ext cx="6624736" cy="859740"/>
            </a:xfrm>
            <a:prstGeom prst="roundRect">
              <a:avLst>
                <a:gd name="adj" fmla="val 16667"/>
              </a:avLst>
            </a:prstGeom>
            <a:noFill/>
            <a:ln w="9525">
              <a:solidFill>
                <a:sysClr val="windowText" lastClr="000000"/>
              </a:solidFill>
              <a:round/>
              <a:headEnd/>
              <a:tailEnd/>
            </a:ln>
            <a:effectLst>
              <a:outerShdw dist="107763" dir="18900000" algn="ctr" rotWithShape="0">
                <a:srgbClr val="EEECE1">
                  <a:alpha val="50000"/>
                </a:srgbClr>
              </a:outerShdw>
            </a:effectLst>
          </p:spPr>
          <p:txBody>
            <a:bodyPr wrap="none"/>
            <a:lstStyle/>
            <a:p>
              <a:pPr algn="ctr" defTabSz="914400">
                <a:defRPr/>
              </a:pPr>
              <a:endParaRPr kumimoji="0" lang="ja-JP" altLang="en-US" sz="2000" kern="0" dirty="0">
                <a:solidFill>
                  <a:srgbClr val="3333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Oval 19"/>
            <p:cNvSpPr>
              <a:spLocks noChangeArrowheads="1"/>
            </p:cNvSpPr>
            <p:nvPr/>
          </p:nvSpPr>
          <p:spPr bwMode="auto">
            <a:xfrm>
              <a:off x="1043607" y="1412745"/>
              <a:ext cx="2991112" cy="576095"/>
            </a:xfrm>
            <a:prstGeom prst="ellipse">
              <a:avLst/>
            </a:prstGeom>
            <a:noFill/>
            <a:ln w="9525">
              <a:solidFill>
                <a:sysClr val="windowText" lastClr="000000"/>
              </a:solidFill>
              <a:round/>
              <a:headEnd/>
              <a:tailEnd/>
            </a:ln>
          </p:spPr>
          <p:txBody>
            <a:bodyPr wrap="none" anchor="ctr"/>
            <a:lstStyle/>
            <a:p>
              <a:pPr algn="ctr" defTabSz="912813">
                <a:defRPr/>
              </a:pPr>
              <a:r>
                <a:rPr kumimoji="0" lang="ja-JP" altLang="en-US" sz="16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価値創造都市</a:t>
              </a:r>
              <a:endParaRPr kumimoji="0" lang="ja-JP" altLang="en-US" sz="1600" kern="0" baseline="30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912813">
                <a:defRPr/>
              </a:pPr>
              <a:r>
                <a:rPr kumimoji="0" lang="ja-JP" altLang="en-US" sz="14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（ハイエンド都市）</a:t>
              </a:r>
            </a:p>
          </p:txBody>
        </p:sp>
        <p:sp>
          <p:nvSpPr>
            <p:cNvPr id="12" name="Oval 25"/>
            <p:cNvSpPr>
              <a:spLocks noChangeArrowheads="1"/>
            </p:cNvSpPr>
            <p:nvPr/>
          </p:nvSpPr>
          <p:spPr bwMode="auto">
            <a:xfrm>
              <a:off x="4211959" y="1408420"/>
              <a:ext cx="2948051" cy="580420"/>
            </a:xfrm>
            <a:prstGeom prst="ellipse">
              <a:avLst/>
            </a:prstGeom>
            <a:noFill/>
            <a:ln w="9525">
              <a:solidFill>
                <a:sysClr val="windowText" lastClr="000000"/>
              </a:solidFill>
              <a:round/>
              <a:headEnd/>
              <a:tailEnd/>
            </a:ln>
          </p:spPr>
          <p:txBody>
            <a:bodyPr wrap="none" anchor="ctr"/>
            <a:lstStyle/>
            <a:p>
              <a:pPr algn="ctr" defTabSz="912813">
                <a:defRPr/>
              </a:pPr>
              <a:r>
                <a:rPr kumimoji="0" lang="ja-JP" altLang="en-US" sz="16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中継都市</a:t>
              </a:r>
              <a:endParaRPr kumimoji="0" lang="ja-JP" altLang="en-US" sz="1600" kern="0" baseline="30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912813">
                <a:defRPr/>
              </a:pPr>
              <a:r>
                <a:rPr kumimoji="0" lang="ja-JP" altLang="en-US" sz="14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（世界と日本各地の結節点）</a:t>
              </a:r>
            </a:p>
          </p:txBody>
        </p:sp>
        <p:grpSp>
          <p:nvGrpSpPr>
            <p:cNvPr id="13" name="グループ化 12"/>
            <p:cNvGrpSpPr/>
            <p:nvPr/>
          </p:nvGrpSpPr>
          <p:grpSpPr>
            <a:xfrm>
              <a:off x="467544" y="4144409"/>
              <a:ext cx="7685065" cy="514015"/>
              <a:chOff x="793636" y="5815104"/>
              <a:chExt cx="7685065" cy="514015"/>
            </a:xfrm>
          </p:grpSpPr>
          <p:sp>
            <p:nvSpPr>
              <p:cNvPr id="31" name="AutoShape 12"/>
              <p:cNvSpPr>
                <a:spLocks noChangeArrowheads="1"/>
              </p:cNvSpPr>
              <p:nvPr/>
            </p:nvSpPr>
            <p:spPr bwMode="auto">
              <a:xfrm>
                <a:off x="793636" y="5826368"/>
                <a:ext cx="914785" cy="502751"/>
              </a:xfrm>
              <a:prstGeom prst="roundRect">
                <a:avLst>
                  <a:gd name="adj" fmla="val 16667"/>
                </a:avLst>
              </a:prstGeom>
              <a:solidFill>
                <a:srgbClr val="CCFFFF"/>
              </a:solidFill>
              <a:ln w="9525">
                <a:solidFill>
                  <a:sysClr val="windowText" lastClr="000000"/>
                </a:solidFill>
                <a:round/>
                <a:headEnd/>
                <a:tailEnd/>
              </a:ln>
            </p:spPr>
            <p:txBody>
              <a:bodyPr wrap="none" anchor="ctr">
                <a:spAutoFit/>
              </a:bodyPr>
              <a:lstStyle/>
              <a:p>
                <a:pPr defTabSz="912813">
                  <a:defRPr/>
                </a:pPr>
                <a:r>
                  <a:rPr kumimoji="0" lang="ja-JP" altLang="en-US" sz="20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集客力</a:t>
                </a:r>
              </a:p>
            </p:txBody>
          </p:sp>
          <p:sp>
            <p:nvSpPr>
              <p:cNvPr id="32" name="AutoShape 13"/>
              <p:cNvSpPr>
                <a:spLocks noChangeArrowheads="1"/>
              </p:cNvSpPr>
              <p:nvPr/>
            </p:nvSpPr>
            <p:spPr bwMode="auto">
              <a:xfrm>
                <a:off x="1871480" y="5826367"/>
                <a:ext cx="914785" cy="502751"/>
              </a:xfrm>
              <a:prstGeom prst="roundRect">
                <a:avLst>
                  <a:gd name="adj" fmla="val 16667"/>
                </a:avLst>
              </a:prstGeom>
              <a:solidFill>
                <a:srgbClr val="CCFFFF"/>
              </a:solidFill>
              <a:ln w="9525">
                <a:solidFill>
                  <a:sysClr val="windowText" lastClr="000000"/>
                </a:solidFill>
                <a:round/>
                <a:headEnd/>
                <a:tailEnd/>
              </a:ln>
            </p:spPr>
            <p:txBody>
              <a:bodyPr wrap="none" anchor="ctr">
                <a:spAutoFit/>
              </a:bodyPr>
              <a:lstStyle/>
              <a:p>
                <a:pPr defTabSz="912813">
                  <a:defRPr/>
                </a:pPr>
                <a:r>
                  <a:rPr kumimoji="0" lang="ja-JP" altLang="en-US" sz="20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人材力</a:t>
                </a:r>
              </a:p>
            </p:txBody>
          </p:sp>
          <p:sp>
            <p:nvSpPr>
              <p:cNvPr id="33" name="AutoShape 14"/>
              <p:cNvSpPr>
                <a:spLocks noChangeArrowheads="1"/>
              </p:cNvSpPr>
              <p:nvPr/>
            </p:nvSpPr>
            <p:spPr bwMode="auto">
              <a:xfrm>
                <a:off x="2983394" y="5815104"/>
                <a:ext cx="1501076" cy="502751"/>
              </a:xfrm>
              <a:prstGeom prst="roundRect">
                <a:avLst>
                  <a:gd name="adj" fmla="val 16667"/>
                </a:avLst>
              </a:prstGeom>
              <a:solidFill>
                <a:srgbClr val="CCFFFF"/>
              </a:solidFill>
              <a:ln w="9525">
                <a:solidFill>
                  <a:schemeClr val="tx1"/>
                </a:solidFill>
                <a:round/>
                <a:headEnd/>
                <a:tailEnd/>
              </a:ln>
            </p:spPr>
            <p:txBody>
              <a:bodyPr wrap="none" anchor="ctr">
                <a:spAutoFit/>
              </a:bodyPr>
              <a:lstStyle/>
              <a:p>
                <a:pPr defTabSz="912813">
                  <a:defRPr/>
                </a:pPr>
                <a:r>
                  <a:rPr kumimoji="0" lang="ja-JP" altLang="en-US" sz="20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産業・技術力</a:t>
                </a:r>
              </a:p>
            </p:txBody>
          </p:sp>
          <p:sp>
            <p:nvSpPr>
              <p:cNvPr id="34" name="AutoShape 15"/>
              <p:cNvSpPr>
                <a:spLocks noChangeArrowheads="1"/>
              </p:cNvSpPr>
              <p:nvPr/>
            </p:nvSpPr>
            <p:spPr bwMode="auto">
              <a:xfrm>
                <a:off x="4681424" y="5826368"/>
                <a:ext cx="2365375" cy="502751"/>
              </a:xfrm>
              <a:prstGeom prst="roundRect">
                <a:avLst>
                  <a:gd name="adj" fmla="val 16667"/>
                </a:avLst>
              </a:prstGeom>
              <a:solidFill>
                <a:srgbClr val="CCFFFF"/>
              </a:solidFill>
              <a:ln w="9525">
                <a:solidFill>
                  <a:sysClr val="windowText" lastClr="000000"/>
                </a:solidFill>
                <a:round/>
                <a:headEnd/>
                <a:tailEnd/>
              </a:ln>
            </p:spPr>
            <p:txBody>
              <a:bodyPr anchor="ctr">
                <a:spAutoFit/>
              </a:bodyPr>
              <a:lstStyle/>
              <a:p>
                <a:pPr algn="ctr" defTabSz="912813">
                  <a:defRPr/>
                </a:pPr>
                <a:r>
                  <a:rPr kumimoji="0" lang="ja-JP" altLang="en-US" sz="20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物流人流インフラ</a:t>
                </a:r>
                <a:endParaRPr kumimoji="0" lang="ja-JP" altLang="en-US" sz="2000" kern="0" baseline="30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AutoShape 16"/>
              <p:cNvSpPr>
                <a:spLocks noChangeArrowheads="1"/>
              </p:cNvSpPr>
              <p:nvPr/>
            </p:nvSpPr>
            <p:spPr bwMode="auto">
              <a:xfrm>
                <a:off x="7129349" y="5826368"/>
                <a:ext cx="1349352" cy="502751"/>
              </a:xfrm>
              <a:prstGeom prst="roundRect">
                <a:avLst>
                  <a:gd name="adj" fmla="val 16667"/>
                </a:avLst>
              </a:prstGeom>
              <a:solidFill>
                <a:srgbClr val="CCFFFF"/>
              </a:solidFill>
              <a:ln w="9525">
                <a:solidFill>
                  <a:sysClr val="windowText" lastClr="000000"/>
                </a:solidFill>
                <a:round/>
                <a:headEnd/>
                <a:tailEnd/>
              </a:ln>
            </p:spPr>
            <p:txBody>
              <a:bodyPr wrap="none" anchor="ctr">
                <a:spAutoFit/>
              </a:bodyPr>
              <a:lstStyle/>
              <a:p>
                <a:pPr defTabSz="912813">
                  <a:defRPr/>
                </a:pPr>
                <a:r>
                  <a:rPr kumimoji="0" lang="ja-JP" altLang="en-US" sz="20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都市の再生</a:t>
                </a:r>
              </a:p>
            </p:txBody>
          </p:sp>
        </p:grpSp>
        <p:grpSp>
          <p:nvGrpSpPr>
            <p:cNvPr id="14" name="グループ化 13"/>
            <p:cNvGrpSpPr/>
            <p:nvPr/>
          </p:nvGrpSpPr>
          <p:grpSpPr>
            <a:xfrm>
              <a:off x="1331640" y="5445224"/>
              <a:ext cx="6122143" cy="1034048"/>
              <a:chOff x="6386626" y="660201"/>
              <a:chExt cx="6122143" cy="1195785"/>
            </a:xfrm>
          </p:grpSpPr>
          <p:sp>
            <p:nvSpPr>
              <p:cNvPr id="28" name="円/楕円 27"/>
              <p:cNvSpPr/>
              <p:nvPr/>
            </p:nvSpPr>
            <p:spPr>
              <a:xfrm>
                <a:off x="6386626" y="660201"/>
                <a:ext cx="2151988" cy="1195785"/>
              </a:xfrm>
              <a:prstGeom prst="ellipse">
                <a:avLst/>
              </a:prstGeom>
              <a:noFill/>
              <a:ln w="19050" cap="flat" cmpd="sng" algn="ctr">
                <a:solidFill>
                  <a:srgbClr val="4F81BD">
                    <a:shade val="50000"/>
                  </a:srgbClr>
                </a:solidFill>
                <a:prstDash val="solid"/>
              </a:ln>
              <a:effectLst/>
            </p:spPr>
            <p:txBody>
              <a:bodyPr rtlCol="0" anchor="ctr"/>
              <a:lstStyle/>
              <a:p>
                <a:pPr algn="ctr" defTabSz="914400">
                  <a:defRPr/>
                </a:pPr>
                <a:r>
                  <a:rPr kumimoji="0" lang="ja-JP" altLang="en-US"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強みを磨く</a:t>
                </a:r>
                <a:endParaRPr kumimoji="0" lang="en-US" altLang="ja-JP"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defRPr/>
                </a:pPr>
                <a:r>
                  <a:rPr kumimoji="0"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大阪・関西が持つ強みにより、次なる成長の一手へ</a:t>
                </a:r>
              </a:p>
            </p:txBody>
          </p:sp>
          <p:sp>
            <p:nvSpPr>
              <p:cNvPr id="29" name="円/楕円 28"/>
              <p:cNvSpPr/>
              <p:nvPr/>
            </p:nvSpPr>
            <p:spPr>
              <a:xfrm>
                <a:off x="8405342" y="660201"/>
                <a:ext cx="2061693" cy="1195785"/>
              </a:xfrm>
              <a:prstGeom prst="ellipse">
                <a:avLst/>
              </a:prstGeom>
              <a:noFill/>
              <a:ln w="19050" cap="flat" cmpd="sng" algn="ctr">
                <a:solidFill>
                  <a:srgbClr val="4F81BD">
                    <a:shade val="50000"/>
                  </a:srgbClr>
                </a:solidFill>
                <a:prstDash val="solid"/>
              </a:ln>
              <a:effectLst/>
            </p:spPr>
            <p:txBody>
              <a:bodyPr rtlCol="0" anchor="ctr"/>
              <a:lstStyle/>
              <a:p>
                <a:pPr algn="ctr" defTabSz="914400">
                  <a:defRPr/>
                </a:pPr>
                <a:r>
                  <a:rPr kumimoji="0" lang="ja-JP" altLang="en-US"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強みをつなげる</a:t>
                </a:r>
                <a:endParaRPr kumimoji="0" lang="en-US" altLang="ja-JP"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defRPr/>
                </a:pPr>
                <a:r>
                  <a:rPr kumimoji="0"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広域的な「大阪都市圏」として総合力を発揮</a:t>
                </a:r>
              </a:p>
            </p:txBody>
          </p:sp>
          <p:sp>
            <p:nvSpPr>
              <p:cNvPr id="30" name="円/楕円 29"/>
              <p:cNvSpPr/>
              <p:nvPr/>
            </p:nvSpPr>
            <p:spPr>
              <a:xfrm>
                <a:off x="10334966" y="660201"/>
                <a:ext cx="2173803" cy="1195785"/>
              </a:xfrm>
              <a:prstGeom prst="ellipse">
                <a:avLst/>
              </a:prstGeom>
              <a:noFill/>
              <a:ln w="19050" cap="flat" cmpd="sng" algn="ctr">
                <a:solidFill>
                  <a:srgbClr val="4F81BD">
                    <a:shade val="50000"/>
                  </a:srgbClr>
                </a:solidFill>
                <a:prstDash val="solid"/>
              </a:ln>
              <a:effectLst/>
            </p:spPr>
            <p:txBody>
              <a:bodyPr rtlCol="0" anchor="ctr"/>
              <a:lstStyle/>
              <a:p>
                <a:pPr algn="ctr" defTabSz="914400">
                  <a:defRPr/>
                </a:pPr>
                <a:r>
                  <a:rPr kumimoji="0" lang="ja-JP" altLang="en-US"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強みを発信する</a:t>
                </a:r>
                <a:endParaRPr kumimoji="0" lang="en-US" altLang="ja-JP"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a:defRPr/>
                </a:pPr>
                <a:r>
                  <a:rPr kumimoji="0"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大阪の都市力・ブランド力の向上を図る</a:t>
                </a:r>
              </a:p>
            </p:txBody>
          </p:sp>
        </p:grpSp>
        <p:sp>
          <p:nvSpPr>
            <p:cNvPr id="15" name="テキスト ボックス 14"/>
            <p:cNvSpPr txBox="1"/>
            <p:nvPr/>
          </p:nvSpPr>
          <p:spPr>
            <a:xfrm>
              <a:off x="1043608" y="2467834"/>
              <a:ext cx="6876256" cy="419456"/>
            </a:xfrm>
            <a:prstGeom prst="rect">
              <a:avLst/>
            </a:prstGeom>
            <a:solidFill>
              <a:sysClr val="window" lastClr="FFFFFF"/>
            </a:solidFill>
            <a:ln w="25400" cap="flat" cmpd="sng" algn="ctr">
              <a:solidFill>
                <a:sysClr val="windowText" lastClr="000000"/>
              </a:solidFill>
              <a:prstDash val="solid"/>
            </a:ln>
            <a:effectLst/>
          </p:spPr>
          <p:txBody>
            <a:bodyPr wrap="square" rtlCol="0" anchor="ctr">
              <a:spAutoFit/>
            </a:bodyPr>
            <a:lstStyle/>
            <a:p>
              <a:pPr algn="ctr" defTabSz="914400">
                <a:defRPr/>
              </a:pPr>
              <a:r>
                <a:rPr kumimoji="0" lang="ja-JP" altLang="en-US" sz="18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大阪の成長・日本の成長に向けて「外需を稼ぐ」「内需を生み出す」</a:t>
              </a:r>
              <a:endPar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1040717" y="650579"/>
              <a:ext cx="6195579" cy="734047"/>
            </a:xfrm>
            <a:prstGeom prst="rect">
              <a:avLst/>
            </a:prstGeom>
            <a:solidFill>
              <a:sysClr val="window" lastClr="FFFFFF"/>
            </a:solidFill>
            <a:ln w="25400" cap="flat" cmpd="sng" algn="ctr">
              <a:solidFill>
                <a:sysClr val="windowText" lastClr="000000"/>
              </a:solidFill>
              <a:prstDash val="solid"/>
            </a:ln>
            <a:effectLst/>
          </p:spPr>
          <p:txBody>
            <a:bodyPr wrap="square" rtlCol="0" anchor="ctr">
              <a:spAutoFit/>
            </a:bodyPr>
            <a:lstStyle/>
            <a:p>
              <a:pPr algn="ctr" defTabSz="914400">
                <a:defRPr/>
              </a:pPr>
              <a:r>
                <a:rPr kumimoji="0" lang="ja-JP" altLang="en-US" sz="18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めざす姿「日本の成長をけん引する東西二極の一極として</a:t>
              </a:r>
            </a:p>
            <a:p>
              <a:pPr algn="ctr" defTabSz="914400">
                <a:defRPr/>
              </a:pPr>
              <a:r>
                <a:rPr kumimoji="0" lang="ja-JP" altLang="en-US" sz="18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世界で存在感を発揮する都市」</a:t>
              </a:r>
            </a:p>
          </p:txBody>
        </p:sp>
        <p:sp>
          <p:nvSpPr>
            <p:cNvPr id="17" name="テキスト ボックス 16"/>
            <p:cNvSpPr txBox="1"/>
            <p:nvPr/>
          </p:nvSpPr>
          <p:spPr>
            <a:xfrm>
              <a:off x="2834283" y="3637882"/>
              <a:ext cx="3260324" cy="419456"/>
            </a:xfrm>
            <a:prstGeom prst="rect">
              <a:avLst/>
            </a:prstGeom>
            <a:solidFill>
              <a:sysClr val="window" lastClr="FFFFFF"/>
            </a:solidFill>
            <a:ln w="25400" cap="flat" cmpd="sng" algn="ctr">
              <a:solidFill>
                <a:sysClr val="windowText" lastClr="000000"/>
              </a:solidFill>
              <a:prstDash val="solid"/>
            </a:ln>
            <a:effectLst/>
          </p:spPr>
          <p:txBody>
            <a:bodyPr wrap="square" rtlCol="0" anchor="ctr">
              <a:spAutoFit/>
            </a:bodyPr>
            <a:lstStyle/>
            <a:p>
              <a:pPr algn="ctr" defTabSz="914400">
                <a:defRPr/>
              </a:pPr>
              <a:r>
                <a:rPr kumimoji="0" lang="ja-JP" altLang="en-US" sz="18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成長のための</a:t>
              </a:r>
              <a:r>
                <a:rPr kumimoji="0" lang="en-US" altLang="ja-JP" sz="18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kumimoji="0" lang="ja-JP" altLang="en-US" sz="1800" kern="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つの</a:t>
              </a:r>
              <a:r>
                <a:rPr kumimoji="0" lang="ja-JP" altLang="en-US" sz="18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源泉</a:t>
              </a:r>
            </a:p>
          </p:txBody>
        </p:sp>
        <p:sp>
          <p:nvSpPr>
            <p:cNvPr id="18" name="正方形/長方形 17"/>
            <p:cNvSpPr/>
            <p:nvPr/>
          </p:nvSpPr>
          <p:spPr>
            <a:xfrm>
              <a:off x="395537" y="3140968"/>
              <a:ext cx="2736304" cy="360040"/>
            </a:xfrm>
            <a:prstGeom prst="rect">
              <a:avLst/>
            </a:prstGeom>
            <a:noFill/>
            <a:ln w="12700" cap="flat" cmpd="sng" algn="ctr">
              <a:solidFill>
                <a:sysClr val="windowText" lastClr="000000"/>
              </a:solidFill>
              <a:prstDash val="solid"/>
            </a:ln>
            <a:effectLst/>
          </p:spPr>
          <p:txBody>
            <a:bodyPr rtlCol="0" anchor="ctr"/>
            <a:lstStyle/>
            <a:p>
              <a:pPr algn="ctr" defTabSz="914400">
                <a:defRPr/>
              </a:pP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人材・技術の競争力を高める</a:t>
              </a:r>
            </a:p>
          </p:txBody>
        </p:sp>
        <p:sp>
          <p:nvSpPr>
            <p:cNvPr id="19" name="正方形/長方形 18"/>
            <p:cNvSpPr/>
            <p:nvPr/>
          </p:nvSpPr>
          <p:spPr>
            <a:xfrm>
              <a:off x="3275856" y="3140968"/>
              <a:ext cx="2376264" cy="360040"/>
            </a:xfrm>
            <a:prstGeom prst="rect">
              <a:avLst/>
            </a:prstGeom>
            <a:noFill/>
            <a:ln w="12700" cap="flat" cmpd="sng" algn="ctr">
              <a:solidFill>
                <a:sysClr val="windowText" lastClr="000000"/>
              </a:solidFill>
              <a:prstDash val="solid"/>
            </a:ln>
            <a:effectLst/>
          </p:spPr>
          <p:txBody>
            <a:bodyPr rtlCol="0" anchor="ctr"/>
            <a:lstStyle/>
            <a:p>
              <a:pPr algn="ctr" defTabSz="914400">
                <a:defRPr/>
              </a:pP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人・企業を集める</a:t>
              </a:r>
            </a:p>
          </p:txBody>
        </p:sp>
        <p:sp>
          <p:nvSpPr>
            <p:cNvPr id="20" name="正方形/長方形 19"/>
            <p:cNvSpPr/>
            <p:nvPr/>
          </p:nvSpPr>
          <p:spPr>
            <a:xfrm>
              <a:off x="5796137" y="3140968"/>
              <a:ext cx="2592288" cy="360040"/>
            </a:xfrm>
            <a:prstGeom prst="rect">
              <a:avLst/>
            </a:prstGeom>
            <a:noFill/>
            <a:ln w="12700" cap="flat" cmpd="sng" algn="ctr">
              <a:solidFill>
                <a:sysClr val="windowText" lastClr="000000"/>
              </a:solidFill>
              <a:prstDash val="solid"/>
            </a:ln>
            <a:effectLst/>
          </p:spPr>
          <p:txBody>
            <a:bodyPr rtlCol="0" anchor="ctr"/>
            <a:lstStyle/>
            <a:p>
              <a:pPr algn="ctr" defTabSz="914400">
                <a:defRPr/>
              </a:pPr>
              <a:r>
                <a:rPr kumimoji="0" lang="ja-JP" altLang="en-US" sz="16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アジアの活力を取り込む</a:t>
              </a:r>
            </a:p>
          </p:txBody>
        </p:sp>
        <p:sp>
          <p:nvSpPr>
            <p:cNvPr id="21" name="正方形/長方形 20"/>
            <p:cNvSpPr/>
            <p:nvPr/>
          </p:nvSpPr>
          <p:spPr>
            <a:xfrm>
              <a:off x="1043608" y="5373216"/>
              <a:ext cx="6598764" cy="1169225"/>
            </a:xfrm>
            <a:prstGeom prst="rect">
              <a:avLst/>
            </a:prstGeom>
            <a:noFill/>
            <a:ln w="25400" cap="flat" cmpd="sng" algn="ctr">
              <a:solidFill>
                <a:srgbClr val="4F81BD">
                  <a:shade val="50000"/>
                </a:srgbClr>
              </a:solidFill>
              <a:prstDash val="solid"/>
            </a:ln>
            <a:effectLst/>
          </p:spPr>
          <p:txBody>
            <a:bodyPr rtlCol="0" anchor="ctr"/>
            <a:lstStyle/>
            <a:p>
              <a:pPr algn="ctr" defTabSz="914400">
                <a:defRPr/>
              </a:pPr>
              <a:endParaRPr kumimoji="0" lang="ja-JP" altLang="en-US" sz="1800" kern="0" smtClean="0">
                <a:solidFill>
                  <a:prstClr val="white"/>
                </a:solidFill>
              </a:endParaRPr>
            </a:p>
          </p:txBody>
        </p:sp>
        <p:sp>
          <p:nvSpPr>
            <p:cNvPr id="23" name="ストライプ矢印 22"/>
            <p:cNvSpPr/>
            <p:nvPr/>
          </p:nvSpPr>
          <p:spPr>
            <a:xfrm rot="16200000">
              <a:off x="4229961" y="1142745"/>
              <a:ext cx="180021" cy="2088232"/>
            </a:xfrm>
            <a:prstGeom prst="stripedRightArrow">
              <a:avLst/>
            </a:prstGeom>
            <a:solidFill>
              <a:srgbClr val="4F81BD">
                <a:alpha val="50000"/>
              </a:srgbClr>
            </a:solidFill>
            <a:ln w="25400" cap="flat" cmpd="sng" algn="ctr">
              <a:noFill/>
              <a:prstDash val="solid"/>
            </a:ln>
            <a:effectLst/>
          </p:spPr>
          <p:txBody>
            <a:bodyPr rtlCol="0" anchor="ctr"/>
            <a:lstStyle/>
            <a:p>
              <a:pPr algn="ctr" defTabSz="914400">
                <a:defRPr/>
              </a:pPr>
              <a:endParaRPr kumimoji="0" lang="ja-JP" altLang="en-US" sz="1800" kern="0" smtClean="0">
                <a:solidFill>
                  <a:prstClr val="white"/>
                </a:solidFill>
              </a:endParaRPr>
            </a:p>
          </p:txBody>
        </p:sp>
        <p:cxnSp>
          <p:nvCxnSpPr>
            <p:cNvPr id="24" name="直線コネクタ 23"/>
            <p:cNvCxnSpPr/>
            <p:nvPr/>
          </p:nvCxnSpPr>
          <p:spPr>
            <a:xfrm>
              <a:off x="2123728" y="2852936"/>
              <a:ext cx="0" cy="288032"/>
            </a:xfrm>
            <a:prstGeom prst="line">
              <a:avLst/>
            </a:prstGeom>
            <a:noFill/>
            <a:ln w="25400" cap="flat" cmpd="dbl" algn="ctr">
              <a:solidFill>
                <a:sysClr val="windowText" lastClr="000000"/>
              </a:solidFill>
              <a:prstDash val="solid"/>
            </a:ln>
            <a:effectLst/>
          </p:spPr>
        </p:cxnSp>
        <p:cxnSp>
          <p:nvCxnSpPr>
            <p:cNvPr id="25" name="直線コネクタ 24"/>
            <p:cNvCxnSpPr/>
            <p:nvPr/>
          </p:nvCxnSpPr>
          <p:spPr>
            <a:xfrm>
              <a:off x="4499992" y="2852936"/>
              <a:ext cx="0" cy="288032"/>
            </a:xfrm>
            <a:prstGeom prst="line">
              <a:avLst/>
            </a:prstGeom>
            <a:noFill/>
            <a:ln w="25400" cap="flat" cmpd="dbl" algn="ctr">
              <a:solidFill>
                <a:sysClr val="windowText" lastClr="000000"/>
              </a:solidFill>
              <a:prstDash val="solid"/>
            </a:ln>
            <a:effectLst/>
          </p:spPr>
        </p:cxnSp>
        <p:cxnSp>
          <p:nvCxnSpPr>
            <p:cNvPr id="26" name="直線コネクタ 25"/>
            <p:cNvCxnSpPr/>
            <p:nvPr/>
          </p:nvCxnSpPr>
          <p:spPr>
            <a:xfrm>
              <a:off x="6732240" y="2852936"/>
              <a:ext cx="0" cy="288032"/>
            </a:xfrm>
            <a:prstGeom prst="line">
              <a:avLst/>
            </a:prstGeom>
            <a:noFill/>
            <a:ln w="25400" cap="flat" cmpd="dbl" algn="ctr">
              <a:solidFill>
                <a:sysClr val="windowText" lastClr="000000"/>
              </a:solidFill>
              <a:prstDash val="solid"/>
            </a:ln>
            <a:effectLst/>
          </p:spPr>
        </p:cxnSp>
        <p:sp>
          <p:nvSpPr>
            <p:cNvPr id="27" name="テキスト ボックス 26"/>
            <p:cNvSpPr txBox="1"/>
            <p:nvPr/>
          </p:nvSpPr>
          <p:spPr>
            <a:xfrm>
              <a:off x="1691680" y="5085184"/>
              <a:ext cx="5400600" cy="384501"/>
            </a:xfrm>
            <a:prstGeom prst="rect">
              <a:avLst/>
            </a:prstGeom>
            <a:solidFill>
              <a:srgbClr val="002060"/>
            </a:solidFill>
            <a:ln>
              <a:solidFill>
                <a:srgbClr val="4F81BD">
                  <a:shade val="50000"/>
                </a:srgbClr>
              </a:solidFill>
            </a:ln>
          </p:spPr>
          <p:txBody>
            <a:bodyPr wrap="square" rtlCol="0">
              <a:spAutoFit/>
            </a:bodyPr>
            <a:lstStyle/>
            <a:p>
              <a:pPr algn="ctr" defTabSz="914400">
                <a:defRPr/>
              </a:pPr>
              <a:r>
                <a:rPr kumimoji="0" lang="ja-JP" altLang="en-US" sz="1600"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今回の改訂における、さらなる成長に向けた基本的な視点</a:t>
              </a:r>
            </a:p>
          </p:txBody>
        </p:sp>
      </p:grpSp>
      <p:sp>
        <p:nvSpPr>
          <p:cNvPr id="36" name="テキスト ボックス 35"/>
          <p:cNvSpPr txBox="1"/>
          <p:nvPr/>
        </p:nvSpPr>
        <p:spPr>
          <a:xfrm>
            <a:off x="152839" y="620688"/>
            <a:ext cx="7722858" cy="400110"/>
          </a:xfrm>
          <a:prstGeom prst="rect">
            <a:avLst/>
          </a:prstGeom>
          <a:noFill/>
        </p:spPr>
        <p:txBody>
          <a:bodyPr wrap="square" rtlCol="0">
            <a:spAutoFit/>
          </a:bodyPr>
          <a:lstStyle/>
          <a:p>
            <a:pPr defTabSz="914400"/>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成長に向けた課題、施策</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展開の</a:t>
            </a: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方向性　～概念図～</a:t>
            </a:r>
            <a:endPar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2720753" y="6510536"/>
            <a:ext cx="6220782" cy="230832"/>
          </a:xfrm>
          <a:prstGeom prst="rect">
            <a:avLst/>
          </a:prstGeom>
          <a:noFill/>
        </p:spPr>
        <p:txBody>
          <a:bodyPr wrap="square" rtlCol="0">
            <a:spAutoFit/>
          </a:bodyPr>
          <a:lstStyle/>
          <a:p>
            <a:pPr algn="r" defTabSz="914400"/>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資料：大阪の成長戦略（</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月版）</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P4</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852802" y="3861003"/>
            <a:ext cx="1963446" cy="246221"/>
          </a:xfrm>
          <a:prstGeom prst="rect">
            <a:avLst/>
          </a:prstGeom>
          <a:solidFill>
            <a:srgbClr val="FF3300"/>
          </a:solidFill>
        </p:spPr>
        <p:txBody>
          <a:bodyPr wrap="square" rtlCol="0">
            <a:spAutoFit/>
          </a:bodyPr>
          <a:lstStyle/>
          <a:p>
            <a:pPr algn="ctr" defTabSz="914400"/>
            <a:r>
              <a:rPr lang="ja-JP" altLang="en-US" sz="1000" b="1" dirty="0" smtClean="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産技研・市工研が担う領域</a:t>
            </a:r>
            <a:endParaRPr lang="ja-JP" altLang="en-US" sz="10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下矢印 38"/>
          <p:cNvSpPr/>
          <p:nvPr/>
        </p:nvSpPr>
        <p:spPr>
          <a:xfrm rot="19066757">
            <a:off x="2631804" y="3996597"/>
            <a:ext cx="390042" cy="369332"/>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sz="1800">
              <a:solidFill>
                <a:prstClr val="white"/>
              </a:solidFill>
            </a:endParaRPr>
          </a:p>
        </p:txBody>
      </p:sp>
      <p:sp>
        <p:nvSpPr>
          <p:cNvPr id="37" name="Rectangle 4"/>
          <p:cNvSpPr>
            <a:spLocks noChangeArrowheads="1"/>
          </p:cNvSpPr>
          <p:nvPr/>
        </p:nvSpPr>
        <p:spPr bwMode="auto">
          <a:xfrm>
            <a:off x="4726" y="181573"/>
            <a:ext cx="9900001" cy="360000"/>
          </a:xfrm>
          <a:prstGeom prst="rect">
            <a:avLst/>
          </a:prstGeom>
          <a:solidFill>
            <a:schemeClr val="tx2">
              <a:lumMod val="50000"/>
            </a:schemeClr>
          </a:solidFill>
          <a:ln>
            <a:noFill/>
          </a:ln>
          <a:extLst/>
        </p:spPr>
        <p:txBody>
          <a:bodyPr lIns="68415" tIns="0" rIns="68415" bIns="0" anchor="ctr"/>
          <a:lstStyle/>
          <a:p>
            <a:pPr algn="ctr">
              <a:defRPr/>
            </a:pPr>
            <a:r>
              <a:rPr kumimoji="0" lang="ja-JP" altLang="en-US" sz="16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大阪の成長戦略（１）</a:t>
            </a:r>
          </a:p>
        </p:txBody>
      </p:sp>
      <p:sp>
        <p:nvSpPr>
          <p:cNvPr id="40"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67</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283018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3699917" y="2492896"/>
            <a:ext cx="6220782" cy="253916"/>
          </a:xfrm>
          <a:prstGeom prst="rect">
            <a:avLst/>
          </a:prstGeom>
          <a:noFill/>
        </p:spPr>
        <p:txBody>
          <a:bodyPr wrap="square" rtlCol="0">
            <a:spAutoFit/>
          </a:bodyPr>
          <a:lstStyle/>
          <a:p>
            <a:pPr algn="r" defTabSz="914400"/>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資料：大阪の成長戦略（</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月版）</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P6</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 name="グループ化 12"/>
          <p:cNvGrpSpPr/>
          <p:nvPr/>
        </p:nvGrpSpPr>
        <p:grpSpPr>
          <a:xfrm>
            <a:off x="72231" y="1054633"/>
            <a:ext cx="9740900" cy="1469493"/>
            <a:chOff x="66675" y="908720"/>
            <a:chExt cx="8991600" cy="1471573"/>
          </a:xfrm>
        </p:grpSpPr>
        <p:grpSp>
          <p:nvGrpSpPr>
            <p:cNvPr id="8" name="グループ化 7"/>
            <p:cNvGrpSpPr/>
            <p:nvPr/>
          </p:nvGrpSpPr>
          <p:grpSpPr>
            <a:xfrm>
              <a:off x="198655" y="1003801"/>
              <a:ext cx="8734207" cy="1289179"/>
              <a:chOff x="198655" y="1003801"/>
              <a:chExt cx="8734207" cy="1289179"/>
            </a:xfrm>
          </p:grpSpPr>
          <p:sp>
            <p:nvSpPr>
              <p:cNvPr id="9" name="正方形/長方形 8"/>
              <p:cNvSpPr/>
              <p:nvPr/>
            </p:nvSpPr>
            <p:spPr>
              <a:xfrm>
                <a:off x="204584" y="1003801"/>
                <a:ext cx="8606016" cy="355238"/>
              </a:xfrm>
              <a:prstGeom prst="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w="25400" cap="flat" cmpd="sng" algn="ctr">
                <a:noFill/>
                <a:prstDash val="solid"/>
              </a:ln>
              <a:effectLst/>
            </p:spPr>
            <p:txBody>
              <a:bodyPr rtlCol="0" anchor="ctr"/>
              <a:lstStyle/>
              <a:p>
                <a:pPr defTabSz="914400">
                  <a:defRPr/>
                </a:pPr>
                <a:r>
                  <a:rPr kumimoji="0" lang="ja-JP" altLang="en-US"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0" lang="en-US" altLang="ja-JP"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強みを活かす産業・技術の強化</a:t>
                </a:r>
                <a:endParaRPr kumimoji="0" lang="en-US" altLang="ja-JP" sz="16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198655" y="1338873"/>
                <a:ext cx="8734207" cy="954107"/>
              </a:xfrm>
              <a:prstGeom prst="rect">
                <a:avLst/>
              </a:prstGeom>
              <a:noFill/>
            </p:spPr>
            <p:txBody>
              <a:bodyPr wrap="square" rtlCol="0">
                <a:spAutoFit/>
              </a:bodyPr>
              <a:lstStyle/>
              <a:p>
                <a:pPr marL="449263" indent="-449263" defTabSz="914400">
                  <a:defRPr/>
                </a:pPr>
                <a:r>
                  <a:rPr kumimoji="0" lang="ja-JP" altLang="ja-JP"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国家戦略特区の規制緩和等による創業・ビジネスしやすい</a:t>
                </a:r>
                <a:r>
                  <a:rPr kumimoji="0"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世界最高水準の</a:t>
                </a:r>
                <a:r>
                  <a:rPr kumimoji="0" lang="ja-JP" altLang="ja-JP"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環境づくり</a:t>
                </a:r>
              </a:p>
              <a:p>
                <a:pPr marL="449263" indent="-449263" defTabSz="914400">
                  <a:defRPr/>
                </a:pPr>
                <a:r>
                  <a:rPr kumimoji="0" lang="ja-JP" altLang="ja-JP"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大阪都市圏を世界有数のライフイノベーション拠点へ（</a:t>
                </a:r>
                <a:r>
                  <a:rPr kumimoji="0"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医療先進都市の形成、医療・健康づくり関連産業の振興</a:t>
                </a:r>
                <a:r>
                  <a:rPr kumimoji="0" lang="ja-JP" altLang="ja-JP"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449263" indent="-449263" defTabSz="914400">
                  <a:defRPr/>
                </a:pPr>
                <a:r>
                  <a:rPr kumimoji="0" lang="ja-JP" altLang="en-US"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新エネルギー分野について、大阪・関西のポテンシャルを活用した産業振興を図る</a:t>
                </a:r>
                <a:endParaRPr kumimoji="0" lang="ja-JP" altLang="ja-JP"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449263" indent="-449263" defTabSz="914400">
                  <a:defRPr/>
                </a:pPr>
                <a:r>
                  <a:rPr kumimoji="0" lang="ja-JP" altLang="ja-JP" sz="14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サービス産業を含めたグローバル市場への挑戦（縮小均衡に向かう国内市場からの脱却）</a:t>
                </a:r>
                <a:endParaRPr kumimoji="0" lang="ja-JP" altLang="en-US" sz="1400" kern="0" dirty="0" smtClean="0">
                  <a:solidFill>
                    <a:prstClr val="black"/>
                  </a:solidFill>
                </a:endParaRPr>
              </a:p>
            </p:txBody>
          </p:sp>
        </p:grpSp>
        <p:sp>
          <p:nvSpPr>
            <p:cNvPr id="12" name="角丸四角形 11"/>
            <p:cNvSpPr/>
            <p:nvPr/>
          </p:nvSpPr>
          <p:spPr>
            <a:xfrm>
              <a:off x="66675" y="908720"/>
              <a:ext cx="8991600" cy="1471573"/>
            </a:xfrm>
            <a:prstGeom prst="roundRect">
              <a:avLst>
                <a:gd name="adj" fmla="val 9606"/>
              </a:avLst>
            </a:prstGeom>
            <a:noFill/>
            <a:ln w="12700">
              <a:solidFill>
                <a:srgbClr val="FF5A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sz="1800">
                <a:solidFill>
                  <a:prstClr val="white"/>
                </a:solidFill>
              </a:endParaRPr>
            </a:p>
          </p:txBody>
        </p:sp>
      </p:grpSp>
      <p:sp>
        <p:nvSpPr>
          <p:cNvPr id="14" name="テキスト ボックス 13"/>
          <p:cNvSpPr txBox="1"/>
          <p:nvPr/>
        </p:nvSpPr>
        <p:spPr>
          <a:xfrm>
            <a:off x="14511" y="614164"/>
            <a:ext cx="9272337" cy="400110"/>
          </a:xfrm>
          <a:prstGeom prst="rect">
            <a:avLst/>
          </a:prstGeom>
          <a:noFill/>
        </p:spPr>
        <p:txBody>
          <a:bodyPr wrap="square" rtlCol="0">
            <a:spAutoFit/>
          </a:bodyPr>
          <a:lstStyle/>
          <a:p>
            <a:pPr defTabSz="914400"/>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成長に向けた課題、施策</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展開の</a:t>
            </a: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方向性　～</a:t>
            </a:r>
            <a:r>
              <a:rPr lang="en-US" altLang="ja-JP"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2000" b="1"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源泉毎の方向性～</a:t>
            </a:r>
            <a:endPar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38456" y="2708920"/>
            <a:ext cx="9272337" cy="400110"/>
          </a:xfrm>
          <a:prstGeom prst="rect">
            <a:avLst/>
          </a:prstGeom>
          <a:noFill/>
        </p:spPr>
        <p:txBody>
          <a:bodyPr wrap="square" rtlCol="0">
            <a:spAutoFit/>
          </a:bodyPr>
          <a:lstStyle/>
          <a:p>
            <a:pPr defTabSz="914400"/>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具体的な取組み　～成長のための源泉～</a:t>
            </a:r>
            <a:endPar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2792760" y="6525344"/>
            <a:ext cx="6220782" cy="230832"/>
          </a:xfrm>
          <a:prstGeom prst="rect">
            <a:avLst/>
          </a:prstGeom>
          <a:noFill/>
        </p:spPr>
        <p:txBody>
          <a:bodyPr wrap="square" rtlCol="0">
            <a:spAutoFit/>
          </a:bodyPr>
          <a:lstStyle/>
          <a:p>
            <a:pPr algn="r" defTabSz="914400"/>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資料：大阪の成長戦略（</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月版）</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P15,P16</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より抜粋</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 name="Group 2"/>
          <p:cNvGraphicFramePr>
            <a:graphicFrameLocks/>
          </p:cNvGraphicFramePr>
          <p:nvPr>
            <p:extLst>
              <p:ext uri="{D42A27DB-BD31-4B8C-83A1-F6EECF244321}">
                <p14:modId xmlns:p14="http://schemas.microsoft.com/office/powerpoint/2010/main" val="1685524743"/>
              </p:ext>
            </p:extLst>
          </p:nvPr>
        </p:nvGraphicFramePr>
        <p:xfrm>
          <a:off x="506506" y="5373216"/>
          <a:ext cx="9337582" cy="1103056"/>
        </p:xfrm>
        <a:graphic>
          <a:graphicData uri="http://schemas.openxmlformats.org/drawingml/2006/table">
            <a:tbl>
              <a:tblPr/>
              <a:tblGrid>
                <a:gridCol w="1173431"/>
                <a:gridCol w="8164151"/>
              </a:tblGrid>
              <a:tr h="354458">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043" marR="99043" marT="45640" marB="456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環境・新エネルギーや医薬品・医療機器などの先端技術産業など、有力な新分野や海外市場に果敢にチャレンジする中小企業を応援する。（略）</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043" marR="99043" marT="45640" marB="456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7630">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043" marR="99043" marT="45640" marB="456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◇成長産業分野への中小企業の参入促進</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（地独）府立産業技術総合研究所及び（地独）市立工業研究所における環境・新エネルギー・ライフサイエンス関連の技術開発支援など、成長産業分野への参入促進支援</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等　　　（略）</a:t>
                      </a:r>
                    </a:p>
                  </a:txBody>
                  <a:tcPr marL="99043" marR="99043" marT="45640" marB="456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0" name="テキスト ボックス 19"/>
          <p:cNvSpPr txBox="1"/>
          <p:nvPr/>
        </p:nvSpPr>
        <p:spPr>
          <a:xfrm>
            <a:off x="93990" y="5013176"/>
            <a:ext cx="5936240" cy="338554"/>
          </a:xfrm>
          <a:prstGeom prst="rect">
            <a:avLst/>
          </a:prstGeom>
          <a:noFill/>
        </p:spPr>
        <p:txBody>
          <a:bodyPr wrap="none" rtlCol="0">
            <a:spAutoFit/>
          </a:bodyPr>
          <a:lstStyle/>
          <a:p>
            <a:pPr defTabSz="914400"/>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成長分野に挑戦する企業への支援・経済活動の新陳代謝の促進</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2" name="グループ化 21"/>
          <p:cNvGrpSpPr/>
          <p:nvPr/>
        </p:nvGrpSpPr>
        <p:grpSpPr>
          <a:xfrm>
            <a:off x="116719" y="3068960"/>
            <a:ext cx="9032967" cy="1846022"/>
            <a:chOff x="35496" y="4674622"/>
            <a:chExt cx="8338124" cy="1846022"/>
          </a:xfrm>
        </p:grpSpPr>
        <p:graphicFrame>
          <p:nvGraphicFramePr>
            <p:cNvPr id="19" name="Group 2"/>
            <p:cNvGraphicFramePr>
              <a:graphicFrameLocks/>
            </p:cNvGraphicFramePr>
            <p:nvPr>
              <p:extLst>
                <p:ext uri="{D42A27DB-BD31-4B8C-83A1-F6EECF244321}">
                  <p14:modId xmlns:p14="http://schemas.microsoft.com/office/powerpoint/2010/main" val="1923574117"/>
                </p:ext>
              </p:extLst>
            </p:nvPr>
          </p:nvGraphicFramePr>
          <p:xfrm>
            <a:off x="419100" y="5013176"/>
            <a:ext cx="7954520" cy="1507468"/>
          </p:xfrm>
          <a:graphic>
            <a:graphicData uri="http://schemas.openxmlformats.org/drawingml/2006/table">
              <a:tbl>
                <a:tblPr/>
                <a:tblGrid>
                  <a:gridCol w="1099618"/>
                  <a:gridCol w="7517778"/>
                </a:tblGrid>
                <a:tr h="648072">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から付加価値の高い技術・製品を数多く生み出すため、大阪の中小企業の基盤技術のさらなる高度化及びデザインの活用等を支援する。また、大手企業と優れた基盤技術力を持つ大阪の中小企業、そして研究者・技術者・技能者等が協同で実施する研究開発や製品・技術開発などのプロジェクトの創出を支援する。</a:t>
                        </a:r>
                      </a:p>
                    </a:txBody>
                    <a:tcPr marL="91424" marR="91424"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68338">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中小企業の基盤技術高度化に向けた技術・資金支援</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（地独）府立産業技術総合研究所と（地独）市立工業研究所双方の強みを活かした技術支援の強化</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、国の研究開発・産学連携に対</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する支援の拡充　等）</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◇関西広域連合による公設試験研究機関の連携の推進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（略）</a:t>
                        </a:r>
                        <a:endParaRPr kumimoji="1" lang="ja-JP" altLang="en-US"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1" name="テキスト ボックス 20"/>
            <p:cNvSpPr txBox="1"/>
            <p:nvPr/>
          </p:nvSpPr>
          <p:spPr>
            <a:xfrm>
              <a:off x="35496" y="4674622"/>
              <a:ext cx="2600120" cy="338554"/>
            </a:xfrm>
            <a:prstGeom prst="rect">
              <a:avLst/>
            </a:prstGeom>
            <a:noFill/>
          </p:spPr>
          <p:txBody>
            <a:bodyPr wrap="none" rtlCol="0">
              <a:spAutoFit/>
            </a:bodyPr>
            <a:lstStyle/>
            <a:p>
              <a:pPr defTabSz="914400"/>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ハイエンドなものづくりの推進</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4" name="Rectangle 4"/>
          <p:cNvSpPr>
            <a:spLocks noChangeArrowheads="1"/>
          </p:cNvSpPr>
          <p:nvPr/>
        </p:nvSpPr>
        <p:spPr bwMode="auto">
          <a:xfrm>
            <a:off x="14251" y="143473"/>
            <a:ext cx="9900001" cy="360000"/>
          </a:xfrm>
          <a:prstGeom prst="rect">
            <a:avLst/>
          </a:prstGeom>
          <a:solidFill>
            <a:schemeClr val="tx2">
              <a:lumMod val="50000"/>
            </a:schemeClr>
          </a:solidFill>
          <a:ln>
            <a:noFill/>
          </a:ln>
          <a:extLst/>
        </p:spPr>
        <p:txBody>
          <a:bodyPr lIns="68415" tIns="0" rIns="68415" bIns="0" anchor="ctr"/>
          <a:lstStyle/>
          <a:p>
            <a:pPr algn="ctr">
              <a:defRPr/>
            </a:pPr>
            <a:r>
              <a:rPr kumimoji="0" lang="ja-JP" altLang="en-US" sz="16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大阪の成長戦略（２）</a:t>
            </a:r>
          </a:p>
        </p:txBody>
      </p:sp>
      <p:sp>
        <p:nvSpPr>
          <p:cNvPr id="23"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68</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861229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72231" y="4315174"/>
            <a:ext cx="9906000" cy="2400657"/>
          </a:xfrm>
          <a:prstGeom prst="rect">
            <a:avLst/>
          </a:prstGeom>
          <a:noFill/>
        </p:spPr>
        <p:txBody>
          <a:bodyPr wrap="square">
            <a:spAutoFit/>
          </a:bodyPr>
          <a:lstStyle/>
          <a:p>
            <a:endParaRPr lang="en-US" altLang="ja-JP" sz="1200" dirty="0">
              <a:latin typeface="HGPｺﾞｼｯｸM" pitchFamily="50" charset="-128"/>
              <a:ea typeface="HGPｺﾞｼｯｸM" pitchFamily="50" charset="-128"/>
            </a:endParaRPr>
          </a:p>
          <a:p>
            <a:pPr lvl="0" algn="ctr"/>
            <a:endParaRPr lang="en-US" altLang="ja-JP" sz="2400" dirty="0" smtClean="0">
              <a:latin typeface="Meiryo UI" pitchFamily="50" charset="-128"/>
              <a:ea typeface="Meiryo UI" pitchFamily="50" charset="-128"/>
              <a:cs typeface="Meiryo UI" pitchFamily="50" charset="-128"/>
            </a:endParaRPr>
          </a:p>
          <a:p>
            <a:pPr lvl="0" algn="ctr"/>
            <a:r>
              <a:rPr lang="ja-JP" altLang="en-US" sz="1600" dirty="0" smtClean="0">
                <a:latin typeface="Meiryo UI" pitchFamily="50" charset="-128"/>
                <a:ea typeface="Meiryo UI" pitchFamily="50" charset="-128"/>
                <a:cs typeface="Meiryo UI" pitchFamily="50" charset="-128"/>
              </a:rPr>
              <a:t>平成</a:t>
            </a:r>
            <a:r>
              <a:rPr lang="en-US" altLang="ja-JP" sz="1600" dirty="0" smtClean="0">
                <a:latin typeface="Meiryo UI" pitchFamily="50" charset="-128"/>
                <a:ea typeface="Meiryo UI" pitchFamily="50" charset="-128"/>
                <a:cs typeface="Meiryo UI" pitchFamily="50" charset="-128"/>
              </a:rPr>
              <a:t>2</a:t>
            </a:r>
            <a:r>
              <a:rPr lang="ja-JP" altLang="en-US" sz="1600" dirty="0" smtClean="0">
                <a:latin typeface="Meiryo UI" pitchFamily="50" charset="-128"/>
                <a:ea typeface="Meiryo UI" pitchFamily="50" charset="-128"/>
                <a:cs typeface="Meiryo UI" pitchFamily="50" charset="-128"/>
              </a:rPr>
              <a:t>６年</a:t>
            </a:r>
            <a:r>
              <a:rPr lang="en-US" altLang="ja-JP" sz="1600" dirty="0" smtClean="0">
                <a:latin typeface="Meiryo UI" pitchFamily="50" charset="-128"/>
                <a:ea typeface="Meiryo UI" pitchFamily="50" charset="-128"/>
                <a:cs typeface="Meiryo UI" pitchFamily="50" charset="-128"/>
              </a:rPr>
              <a:t>7</a:t>
            </a:r>
            <a:r>
              <a:rPr lang="ja-JP" altLang="en-US" sz="1600" dirty="0" smtClean="0">
                <a:latin typeface="Meiryo UI" pitchFamily="50" charset="-128"/>
                <a:ea typeface="Meiryo UI" pitchFamily="50" charset="-128"/>
                <a:cs typeface="Meiryo UI" pitchFamily="50" charset="-128"/>
              </a:rPr>
              <a:t>月</a:t>
            </a:r>
            <a:endParaRPr lang="en-US" altLang="ja-JP" sz="1600" dirty="0" smtClean="0">
              <a:latin typeface="Meiryo UI" pitchFamily="50" charset="-128"/>
              <a:ea typeface="Meiryo UI" pitchFamily="50" charset="-128"/>
              <a:cs typeface="Meiryo UI" pitchFamily="50" charset="-128"/>
            </a:endParaRPr>
          </a:p>
          <a:p>
            <a:pPr lvl="0" algn="ctr"/>
            <a:endParaRPr lang="en-US" altLang="ja-JP" sz="1600" dirty="0" smtClean="0">
              <a:latin typeface="Meiryo UI" pitchFamily="50" charset="-128"/>
              <a:ea typeface="Meiryo UI" pitchFamily="50" charset="-128"/>
              <a:cs typeface="Meiryo UI" pitchFamily="50" charset="-128"/>
            </a:endParaRPr>
          </a:p>
          <a:p>
            <a:pPr lvl="0" algn="ctr"/>
            <a:r>
              <a:rPr lang="ja-JP" altLang="en-US" sz="1600" dirty="0" smtClean="0">
                <a:latin typeface="Meiryo UI" pitchFamily="50" charset="-128"/>
                <a:ea typeface="Meiryo UI" pitchFamily="50" charset="-128"/>
                <a:cs typeface="Meiryo UI" pitchFamily="50" charset="-128"/>
              </a:rPr>
              <a:t>地方独立行政法人大阪府立産業技術総合研究所</a:t>
            </a:r>
            <a:endParaRPr lang="en-US" altLang="ja-JP" sz="1600" dirty="0" smtClean="0">
              <a:latin typeface="Meiryo UI" pitchFamily="50" charset="-128"/>
              <a:ea typeface="Meiryo UI" pitchFamily="50" charset="-128"/>
              <a:cs typeface="Meiryo UI" pitchFamily="50" charset="-128"/>
            </a:endParaRPr>
          </a:p>
          <a:p>
            <a:pPr lvl="0" algn="ctr"/>
            <a:r>
              <a:rPr lang="ja-JP" altLang="en-US" sz="1600" dirty="0" smtClean="0">
                <a:latin typeface="Meiryo UI" pitchFamily="50" charset="-128"/>
                <a:ea typeface="Meiryo UI" pitchFamily="50" charset="-128"/>
                <a:cs typeface="Meiryo UI" pitchFamily="50" charset="-128"/>
              </a:rPr>
              <a:t>地方独立行政法人大阪市立工業研究所</a:t>
            </a:r>
            <a:endParaRPr lang="en-US" altLang="ja-JP" sz="1600" dirty="0" smtClean="0">
              <a:latin typeface="Meiryo UI" pitchFamily="50" charset="-128"/>
              <a:ea typeface="Meiryo UI" pitchFamily="50" charset="-128"/>
              <a:cs typeface="Meiryo UI" pitchFamily="50" charset="-128"/>
            </a:endParaRPr>
          </a:p>
          <a:p>
            <a:pPr lvl="0" algn="ctr"/>
            <a:r>
              <a:rPr lang="ja-JP" altLang="en-US" sz="1600" dirty="0" smtClean="0">
                <a:latin typeface="Meiryo UI" pitchFamily="50" charset="-128"/>
                <a:ea typeface="Meiryo UI" pitchFamily="50" charset="-128"/>
                <a:cs typeface="Meiryo UI" pitchFamily="50" charset="-128"/>
              </a:rPr>
              <a:t>大阪府商工労働部　</a:t>
            </a:r>
            <a:endParaRPr lang="en-US" altLang="ja-JP" sz="1600" dirty="0" smtClean="0">
              <a:latin typeface="Meiryo UI" pitchFamily="50" charset="-128"/>
              <a:ea typeface="Meiryo UI" pitchFamily="50" charset="-128"/>
              <a:cs typeface="Meiryo UI" pitchFamily="50" charset="-128"/>
            </a:endParaRPr>
          </a:p>
          <a:p>
            <a:pPr lvl="0" algn="ctr"/>
            <a:r>
              <a:rPr lang="ja-JP" altLang="en-US" sz="1600" dirty="0" smtClean="0">
                <a:latin typeface="Meiryo UI" pitchFamily="50" charset="-128"/>
                <a:ea typeface="Meiryo UI" pitchFamily="50" charset="-128"/>
                <a:cs typeface="Meiryo UI" pitchFamily="50" charset="-128"/>
              </a:rPr>
              <a:t>大阪市経済戦略局</a:t>
            </a:r>
            <a:endParaRPr lang="en-US" altLang="ja-JP" sz="900" dirty="0" smtClean="0">
              <a:latin typeface="Meiryo UI" pitchFamily="50" charset="-128"/>
              <a:ea typeface="Meiryo UI" pitchFamily="50" charset="-128"/>
              <a:cs typeface="Meiryo UI" pitchFamily="50" charset="-128"/>
            </a:endParaRPr>
          </a:p>
          <a:p>
            <a:pPr lvl="0" algn="ctr"/>
            <a:endParaRPr lang="en-US" altLang="ja-JP" sz="900" dirty="0">
              <a:latin typeface="Meiryo UI" pitchFamily="50" charset="-128"/>
              <a:ea typeface="Meiryo UI" pitchFamily="50" charset="-128"/>
              <a:cs typeface="Meiryo UI" pitchFamily="50" charset="-128"/>
            </a:endParaRPr>
          </a:p>
          <a:p>
            <a:pPr lvl="0" algn="ctr"/>
            <a:endParaRPr lang="en-US" altLang="ja-JP" sz="900" dirty="0" smtClean="0">
              <a:latin typeface="Meiryo UI" pitchFamily="50" charset="-128"/>
              <a:ea typeface="Meiryo UI" pitchFamily="50" charset="-128"/>
              <a:cs typeface="Meiryo UI" pitchFamily="50" charset="-128"/>
            </a:endParaRPr>
          </a:p>
        </p:txBody>
      </p:sp>
      <p:sp>
        <p:nvSpPr>
          <p:cNvPr id="8" name="正方形/長方形 7"/>
          <p:cNvSpPr/>
          <p:nvPr/>
        </p:nvSpPr>
        <p:spPr>
          <a:xfrm>
            <a:off x="-1101" y="904010"/>
            <a:ext cx="9907102" cy="3096490"/>
          </a:xfrm>
          <a:prstGeom prst="rect">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2000" b="1" dirty="0">
                <a:solidFill>
                  <a:schemeClr val="bg1"/>
                </a:solidFill>
                <a:latin typeface="Meiryo UI" pitchFamily="50" charset="-128"/>
                <a:ea typeface="Meiryo UI" pitchFamily="50" charset="-128"/>
                <a:cs typeface="Meiryo UI" pitchFamily="50" charset="-128"/>
              </a:rPr>
              <a:t>地方独立行政</a:t>
            </a:r>
            <a:r>
              <a:rPr lang="ja-JP" altLang="en-US" sz="2000" b="1" dirty="0" smtClean="0">
                <a:solidFill>
                  <a:schemeClr val="bg1"/>
                </a:solidFill>
                <a:latin typeface="Meiryo UI" pitchFamily="50" charset="-128"/>
                <a:ea typeface="Meiryo UI" pitchFamily="50" charset="-128"/>
                <a:cs typeface="Meiryo UI" pitchFamily="50" charset="-128"/>
              </a:rPr>
              <a:t>法人大阪</a:t>
            </a:r>
            <a:r>
              <a:rPr lang="ja-JP" altLang="en-US" sz="2000" b="1" dirty="0">
                <a:solidFill>
                  <a:schemeClr val="bg1"/>
                </a:solidFill>
                <a:latin typeface="Meiryo UI" pitchFamily="50" charset="-128"/>
                <a:ea typeface="Meiryo UI" pitchFamily="50" charset="-128"/>
                <a:cs typeface="Meiryo UI" pitchFamily="50" charset="-128"/>
              </a:rPr>
              <a:t>府立産業技術総合研究所 </a:t>
            </a:r>
            <a:endParaRPr lang="en-US" altLang="ja-JP" sz="2000" b="1" dirty="0">
              <a:solidFill>
                <a:schemeClr val="bg1"/>
              </a:solidFill>
              <a:latin typeface="Meiryo UI" pitchFamily="50" charset="-128"/>
              <a:ea typeface="Meiryo UI" pitchFamily="50" charset="-128"/>
              <a:cs typeface="Meiryo UI" pitchFamily="50" charset="-128"/>
            </a:endParaRPr>
          </a:p>
          <a:p>
            <a:pPr lvl="0" algn="ctr"/>
            <a:r>
              <a:rPr lang="ja-JP" altLang="en-US" sz="2000" b="1" dirty="0">
                <a:solidFill>
                  <a:schemeClr val="bg1"/>
                </a:solidFill>
                <a:latin typeface="Meiryo UI" pitchFamily="50" charset="-128"/>
                <a:ea typeface="Meiryo UI" pitchFamily="50" charset="-128"/>
                <a:cs typeface="Meiryo UI" pitchFamily="50" charset="-128"/>
              </a:rPr>
              <a:t>及び</a:t>
            </a:r>
            <a:endParaRPr lang="en-US" altLang="ja-JP" sz="2000" b="1" dirty="0">
              <a:solidFill>
                <a:schemeClr val="bg1"/>
              </a:solidFill>
              <a:latin typeface="Meiryo UI" pitchFamily="50" charset="-128"/>
              <a:ea typeface="Meiryo UI" pitchFamily="50" charset="-128"/>
              <a:cs typeface="Meiryo UI" pitchFamily="50" charset="-128"/>
            </a:endParaRPr>
          </a:p>
          <a:p>
            <a:pPr lvl="0" algn="ctr"/>
            <a:r>
              <a:rPr lang="ja-JP" altLang="en-US" sz="2000" b="1" dirty="0">
                <a:solidFill>
                  <a:schemeClr val="bg1"/>
                </a:solidFill>
                <a:latin typeface="Meiryo UI" pitchFamily="50" charset="-128"/>
                <a:ea typeface="Meiryo UI" pitchFamily="50" charset="-128"/>
                <a:cs typeface="Meiryo UI" pitchFamily="50" charset="-128"/>
              </a:rPr>
              <a:t>地方独立行政</a:t>
            </a:r>
            <a:r>
              <a:rPr lang="ja-JP" altLang="en-US" sz="2000" b="1" dirty="0" smtClean="0">
                <a:solidFill>
                  <a:schemeClr val="bg1"/>
                </a:solidFill>
                <a:latin typeface="Meiryo UI" pitchFamily="50" charset="-128"/>
                <a:ea typeface="Meiryo UI" pitchFamily="50" charset="-128"/>
                <a:cs typeface="Meiryo UI" pitchFamily="50" charset="-128"/>
              </a:rPr>
              <a:t>法人大阪</a:t>
            </a:r>
            <a:r>
              <a:rPr lang="ja-JP" altLang="en-US" sz="2000" b="1" dirty="0">
                <a:solidFill>
                  <a:schemeClr val="bg1"/>
                </a:solidFill>
                <a:latin typeface="Meiryo UI" pitchFamily="50" charset="-128"/>
                <a:ea typeface="Meiryo UI" pitchFamily="50" charset="-128"/>
                <a:cs typeface="Meiryo UI" pitchFamily="50" charset="-128"/>
              </a:rPr>
              <a:t>市立工業</a:t>
            </a:r>
            <a:r>
              <a:rPr lang="ja-JP" altLang="en-US" sz="2000" b="1" dirty="0" smtClean="0">
                <a:solidFill>
                  <a:schemeClr val="bg1"/>
                </a:solidFill>
                <a:latin typeface="Meiryo UI" pitchFamily="50" charset="-128"/>
                <a:ea typeface="Meiryo UI" pitchFamily="50" charset="-128"/>
                <a:cs typeface="Meiryo UI" pitchFamily="50" charset="-128"/>
              </a:rPr>
              <a:t>研究所</a:t>
            </a:r>
            <a:endParaRPr lang="en-US" altLang="ja-JP" sz="2400" b="1" dirty="0">
              <a:solidFill>
                <a:schemeClr val="bg1"/>
              </a:solidFill>
              <a:latin typeface="Meiryo UI" pitchFamily="50" charset="-128"/>
              <a:ea typeface="Meiryo UI" pitchFamily="50" charset="-128"/>
              <a:cs typeface="Meiryo UI" pitchFamily="50" charset="-128"/>
            </a:endParaRPr>
          </a:p>
          <a:p>
            <a:pPr lvl="0" algn="ctr"/>
            <a:endParaRPr lang="en-US" altLang="ja-JP" sz="2400" b="1" dirty="0">
              <a:solidFill>
                <a:schemeClr val="bg1"/>
              </a:solidFill>
              <a:latin typeface="Meiryo UI" pitchFamily="50" charset="-128"/>
              <a:ea typeface="Meiryo UI" pitchFamily="50" charset="-128"/>
              <a:cs typeface="Meiryo UI" pitchFamily="50" charset="-128"/>
            </a:endParaRPr>
          </a:p>
          <a:p>
            <a:pPr lvl="0" algn="ctr"/>
            <a:r>
              <a:rPr lang="en-US" altLang="ja-JP" sz="2800" b="1" dirty="0">
                <a:solidFill>
                  <a:schemeClr val="bg1"/>
                </a:solidFill>
                <a:latin typeface="Meiryo UI" pitchFamily="50" charset="-128"/>
                <a:ea typeface="Meiryo UI" pitchFamily="50" charset="-128"/>
                <a:cs typeface="Meiryo UI" pitchFamily="50" charset="-128"/>
              </a:rPr>
              <a:t> </a:t>
            </a:r>
            <a:r>
              <a:rPr lang="ja-JP" altLang="en-US" sz="2800" b="1" dirty="0">
                <a:solidFill>
                  <a:schemeClr val="bg1"/>
                </a:solidFill>
                <a:latin typeface="Meiryo UI" pitchFamily="50" charset="-128"/>
                <a:ea typeface="Meiryo UI" pitchFamily="50" charset="-128"/>
                <a:cs typeface="Meiryo UI" pitchFamily="50" charset="-128"/>
              </a:rPr>
              <a:t>法人統合に関する計画</a:t>
            </a:r>
            <a:r>
              <a:rPr lang="ja-JP" altLang="en-US" sz="2800" b="1" dirty="0" smtClean="0">
                <a:solidFill>
                  <a:schemeClr val="bg1"/>
                </a:solidFill>
                <a:latin typeface="Meiryo UI" pitchFamily="50" charset="-128"/>
                <a:ea typeface="Meiryo UI" pitchFamily="50" charset="-128"/>
                <a:cs typeface="Meiryo UI" pitchFamily="50" charset="-128"/>
              </a:rPr>
              <a:t>（案</a:t>
            </a:r>
            <a:r>
              <a:rPr lang="ja-JP" altLang="en-US" sz="2800" b="1" dirty="0">
                <a:solidFill>
                  <a:schemeClr val="bg1"/>
                </a:solidFill>
                <a:latin typeface="Meiryo UI" pitchFamily="50" charset="-128"/>
                <a:ea typeface="Meiryo UI" pitchFamily="50" charset="-128"/>
                <a:cs typeface="Meiryo UI" pitchFamily="50" charset="-128"/>
              </a:rPr>
              <a:t>）</a:t>
            </a:r>
            <a:endParaRPr lang="en-US" altLang="ja-JP" sz="2800" b="1" dirty="0">
              <a:solidFill>
                <a:schemeClr val="bg1"/>
              </a:solidFill>
              <a:latin typeface="Meiryo UI" pitchFamily="50" charset="-128"/>
              <a:ea typeface="Meiryo UI" pitchFamily="50" charset="-128"/>
              <a:cs typeface="Meiryo UI" pitchFamily="50" charset="-128"/>
            </a:endParaRPr>
          </a:p>
        </p:txBody>
      </p:sp>
      <p:sp>
        <p:nvSpPr>
          <p:cNvPr id="5"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69</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063051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正方形/長方形 4"/>
          <p:cNvSpPr>
            <a:spLocks noChangeArrowheads="1"/>
          </p:cNvSpPr>
          <p:nvPr/>
        </p:nvSpPr>
        <p:spPr bwMode="auto">
          <a:xfrm>
            <a:off x="116463" y="641247"/>
            <a:ext cx="9737148" cy="6042680"/>
          </a:xfrm>
          <a:prstGeom prst="rect">
            <a:avLst/>
          </a:prstGeom>
          <a:noFill/>
          <a:ln w="9525">
            <a:noFill/>
            <a:miter lim="800000"/>
            <a:headEnd/>
            <a:tailEnd/>
          </a:ln>
        </p:spPr>
        <p:txBody>
          <a:bodyPr wrap="square">
            <a:spAutoFit/>
          </a:bodyPr>
          <a:lstStyle/>
          <a:p>
            <a:pPr>
              <a:lnSpc>
                <a:spcPts val="2200"/>
              </a:lnSpc>
            </a:pPr>
            <a:r>
              <a:rPr lang="ja-JP" altLang="en-US" sz="1600" b="1" dirty="0" smtClean="0">
                <a:latin typeface="Meiryo UI" pitchFamily="50" charset="-128"/>
                <a:ea typeface="Meiryo UI" pitchFamily="50" charset="-128"/>
                <a:cs typeface="Meiryo UI" pitchFamily="50" charset="-128"/>
              </a:rPr>
              <a:t>■</a:t>
            </a:r>
            <a:r>
              <a:rPr lang="ja-JP" altLang="ja-JP" sz="1600" b="1" dirty="0">
                <a:latin typeface="Meiryo UI" pitchFamily="50" charset="-128"/>
                <a:ea typeface="Meiryo UI" pitchFamily="50" charset="-128"/>
                <a:cs typeface="Meiryo UI" pitchFamily="50" charset="-128"/>
              </a:rPr>
              <a:t>大阪府立産業技術総合</a:t>
            </a:r>
            <a:r>
              <a:rPr lang="ja-JP" altLang="ja-JP" sz="1600" b="1" dirty="0" smtClean="0">
                <a:latin typeface="Meiryo UI" pitchFamily="50" charset="-128"/>
                <a:ea typeface="Meiryo UI" pitchFamily="50" charset="-128"/>
                <a:cs typeface="Meiryo UI" pitchFamily="50" charset="-128"/>
              </a:rPr>
              <a:t>研究所</a:t>
            </a:r>
            <a:r>
              <a:rPr lang="ja-JP" altLang="en-US" sz="1600" b="1" dirty="0" smtClean="0">
                <a:latin typeface="Meiryo UI" pitchFamily="50" charset="-128"/>
                <a:ea typeface="Meiryo UI" pitchFamily="50" charset="-128"/>
                <a:cs typeface="Meiryo UI" pitchFamily="50" charset="-128"/>
              </a:rPr>
              <a:t>と</a:t>
            </a:r>
            <a:r>
              <a:rPr lang="ja-JP" altLang="ja-JP" sz="1600" b="1" dirty="0" smtClean="0">
                <a:latin typeface="Meiryo UI" pitchFamily="50" charset="-128"/>
                <a:ea typeface="Meiryo UI" pitchFamily="50" charset="-128"/>
                <a:cs typeface="Meiryo UI" pitchFamily="50" charset="-128"/>
              </a:rPr>
              <a:t>大阪</a:t>
            </a:r>
            <a:r>
              <a:rPr lang="ja-JP" altLang="ja-JP" sz="1600" b="1" dirty="0">
                <a:latin typeface="Meiryo UI" pitchFamily="50" charset="-128"/>
                <a:ea typeface="Meiryo UI" pitchFamily="50" charset="-128"/>
                <a:cs typeface="Meiryo UI" pitchFamily="50" charset="-128"/>
              </a:rPr>
              <a:t>市立工業研究所</a:t>
            </a:r>
            <a:endParaRPr lang="en-US" altLang="ja-JP" sz="1600" b="1" dirty="0" smtClean="0">
              <a:latin typeface="Meiryo UI" pitchFamily="50" charset="-128"/>
              <a:ea typeface="Meiryo UI" pitchFamily="50" charset="-128"/>
              <a:cs typeface="Meiryo UI" pitchFamily="50" charset="-128"/>
            </a:endParaRPr>
          </a:p>
          <a:p>
            <a:pPr>
              <a:lnSpc>
                <a:spcPts val="2200"/>
              </a:lnSpc>
              <a:tabLst>
                <a:tab pos="93663" algn="l"/>
              </a:tabLst>
            </a:pPr>
            <a:r>
              <a:rPr lang="ja-JP" altLang="en-US" sz="1400" dirty="0" smtClean="0">
                <a:latin typeface="Meiryo UI" pitchFamily="50" charset="-128"/>
                <a:ea typeface="Meiryo UI" pitchFamily="50" charset="-128"/>
                <a:cs typeface="Meiryo UI" pitchFamily="50" charset="-128"/>
              </a:rPr>
              <a:t>　　</a:t>
            </a:r>
            <a:r>
              <a:rPr lang="ja-JP" altLang="ja-JP" sz="1300" dirty="0" smtClean="0">
                <a:latin typeface="Meiryo UI" pitchFamily="50" charset="-128"/>
                <a:ea typeface="Meiryo UI" pitchFamily="50" charset="-128"/>
                <a:cs typeface="Meiryo UI" pitchFamily="50" charset="-128"/>
              </a:rPr>
              <a:t>地方独立行政法人大阪府立産業技術総合研究所（以下、「産技研」）及び</a:t>
            </a:r>
            <a:r>
              <a:rPr lang="ja-JP" altLang="en-US" sz="1300" dirty="0" smtClean="0">
                <a:latin typeface="Meiryo UI" pitchFamily="50" charset="-128"/>
                <a:ea typeface="Meiryo UI" pitchFamily="50" charset="-128"/>
                <a:cs typeface="Meiryo UI" pitchFamily="50" charset="-128"/>
              </a:rPr>
              <a:t>同</a:t>
            </a:r>
            <a:r>
              <a:rPr lang="ja-JP" altLang="ja-JP" sz="1300" dirty="0" smtClean="0">
                <a:latin typeface="Meiryo UI" pitchFamily="50" charset="-128"/>
                <a:ea typeface="Meiryo UI" pitchFamily="50" charset="-128"/>
                <a:cs typeface="Meiryo UI" pitchFamily="50" charset="-128"/>
              </a:rPr>
              <a:t>大阪市立工業研究所（以下、「市工研」）は、</a:t>
            </a:r>
            <a:r>
              <a:rPr lang="ja-JP" altLang="en-US" sz="1300" dirty="0" smtClean="0">
                <a:latin typeface="Meiryo UI" pitchFamily="50" charset="-128"/>
                <a:ea typeface="Meiryo UI" pitchFamily="50" charset="-128"/>
                <a:cs typeface="Meiryo UI" pitchFamily="50" charset="-128"/>
              </a:rPr>
              <a:t>　</a:t>
            </a:r>
            <a:endParaRPr lang="en-US" altLang="ja-JP" sz="1300" dirty="0" smtClean="0">
              <a:latin typeface="Meiryo UI" pitchFamily="50" charset="-128"/>
              <a:ea typeface="Meiryo UI" pitchFamily="50" charset="-128"/>
              <a:cs typeface="Meiryo UI" pitchFamily="50" charset="-128"/>
            </a:endParaRPr>
          </a:p>
          <a:p>
            <a:pPr>
              <a:lnSpc>
                <a:spcPts val="2200"/>
              </a:lnSpc>
              <a:tabLst>
                <a:tab pos="93663" algn="l"/>
              </a:tabLst>
            </a:pP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大阪の中小製造業等に対する工業系公設試験研究機関（以下、「公設試」）として、ともに</a:t>
            </a:r>
            <a:r>
              <a:rPr lang="ja-JP" altLang="ja-JP" sz="1300" kern="0" dirty="0" smtClean="0">
                <a:latin typeface="Meiryo UI" pitchFamily="50" charset="-128"/>
                <a:ea typeface="Meiryo UI" pitchFamily="50" charset="-128"/>
                <a:cs typeface="Meiryo UI" pitchFamily="50" charset="-128"/>
              </a:rPr>
              <a:t>一世紀近くの歴史を</a:t>
            </a:r>
            <a:r>
              <a:rPr lang="ja-JP" altLang="en-US" sz="1300" kern="0" dirty="0" smtClean="0">
                <a:latin typeface="Meiryo UI" pitchFamily="50" charset="-128"/>
                <a:ea typeface="Meiryo UI" pitchFamily="50" charset="-128"/>
                <a:cs typeface="Meiryo UI" pitchFamily="50" charset="-128"/>
              </a:rPr>
              <a:t>有する。</a:t>
            </a:r>
            <a:r>
              <a:rPr lang="ja-JP" altLang="ja-JP" sz="1300" kern="0" dirty="0" smtClean="0">
                <a:latin typeface="Meiryo UI" pitchFamily="50" charset="-128"/>
                <a:ea typeface="Meiryo UI" pitchFamily="50" charset="-128"/>
                <a:cs typeface="Meiryo UI" pitchFamily="50" charset="-128"/>
              </a:rPr>
              <a:t>産技研は</a:t>
            </a:r>
            <a:endParaRPr lang="en-US" altLang="ja-JP" sz="1300" kern="0" dirty="0" smtClean="0">
              <a:latin typeface="Meiryo UI" pitchFamily="50" charset="-128"/>
              <a:ea typeface="Meiryo UI" pitchFamily="50" charset="-128"/>
              <a:cs typeface="Meiryo UI" pitchFamily="50" charset="-128"/>
            </a:endParaRPr>
          </a:p>
          <a:p>
            <a:pPr>
              <a:lnSpc>
                <a:spcPts val="2200"/>
              </a:lnSpc>
              <a:tabLst>
                <a:tab pos="93663" algn="l"/>
              </a:tabLst>
            </a:pPr>
            <a:r>
              <a:rPr lang="ja-JP" altLang="en-US" sz="1300" kern="0" dirty="0">
                <a:latin typeface="Meiryo UI" pitchFamily="50" charset="-128"/>
                <a:ea typeface="Meiryo UI" pitchFamily="50" charset="-128"/>
                <a:cs typeface="Meiryo UI" pitchFamily="50" charset="-128"/>
              </a:rPr>
              <a:t>　</a:t>
            </a:r>
            <a:r>
              <a:rPr lang="ja-JP" altLang="ja-JP" sz="1300" dirty="0">
                <a:latin typeface="Meiryo UI" pitchFamily="50" charset="-128"/>
                <a:ea typeface="Meiryo UI" pitchFamily="50" charset="-128"/>
                <a:cs typeface="Meiryo UI" pitchFamily="50" charset="-128"/>
              </a:rPr>
              <a:t>機械・加工</a:t>
            </a:r>
            <a:r>
              <a:rPr lang="ja-JP" altLang="en-US" sz="1300" dirty="0">
                <a:latin typeface="Meiryo UI" pitchFamily="50" charset="-128"/>
                <a:ea typeface="Meiryo UI" pitchFamily="50" charset="-128"/>
                <a:cs typeface="Meiryo UI" pitchFamily="50" charset="-128"/>
              </a:rPr>
              <a:t>、</a:t>
            </a:r>
            <a:r>
              <a:rPr lang="ja-JP" altLang="ja-JP" sz="1300" dirty="0">
                <a:latin typeface="Meiryo UI" pitchFamily="50" charset="-128"/>
                <a:ea typeface="Meiryo UI" pitchFamily="50" charset="-128"/>
                <a:cs typeface="Meiryo UI" pitchFamily="50" charset="-128"/>
              </a:rPr>
              <a:t>金属、電気・電子、</a:t>
            </a:r>
            <a:r>
              <a:rPr lang="ja-JP" altLang="en-US" sz="1300" dirty="0">
                <a:latin typeface="Meiryo UI" pitchFamily="50" charset="-128"/>
                <a:ea typeface="Meiryo UI" pitchFamily="50" charset="-128"/>
                <a:cs typeface="Meiryo UI" pitchFamily="50" charset="-128"/>
              </a:rPr>
              <a:t>情報システム分野</a:t>
            </a:r>
            <a:r>
              <a:rPr lang="ja-JP" altLang="ja-JP" sz="1300" kern="0" dirty="0" smtClean="0">
                <a:latin typeface="Meiryo UI" pitchFamily="50" charset="-128"/>
                <a:ea typeface="Meiryo UI" pitchFamily="50" charset="-128"/>
                <a:cs typeface="Meiryo UI" pitchFamily="50" charset="-128"/>
              </a:rPr>
              <a:t>を中心とした製造開発支援</a:t>
            </a:r>
            <a:r>
              <a:rPr lang="ja-JP" altLang="en-US" sz="1300" kern="0" dirty="0" smtClean="0">
                <a:latin typeface="Meiryo UI" pitchFamily="50" charset="-128"/>
                <a:ea typeface="Meiryo UI" pitchFamily="50" charset="-128"/>
                <a:cs typeface="Meiryo UI" pitchFamily="50" charset="-128"/>
              </a:rPr>
              <a:t>という</a:t>
            </a:r>
            <a:r>
              <a:rPr lang="ja-JP" altLang="ja-JP" sz="1300" kern="0" dirty="0" smtClean="0">
                <a:latin typeface="Meiryo UI" pitchFamily="50" charset="-128"/>
                <a:ea typeface="Meiryo UI" pitchFamily="50" charset="-128"/>
                <a:cs typeface="Meiryo UI" pitchFamily="50" charset="-128"/>
              </a:rPr>
              <a:t>強みを</a:t>
            </a:r>
            <a:r>
              <a:rPr lang="ja-JP" altLang="en-US" sz="1300" kern="0" dirty="0" smtClean="0">
                <a:latin typeface="Meiryo UI" pitchFamily="50" charset="-128"/>
                <a:ea typeface="Meiryo UI" pitchFamily="50" charset="-128"/>
                <a:cs typeface="Meiryo UI" pitchFamily="50" charset="-128"/>
              </a:rPr>
              <a:t>、</a:t>
            </a:r>
            <a:r>
              <a:rPr lang="ja-JP" altLang="ja-JP" sz="1300" kern="0" dirty="0" smtClean="0">
                <a:latin typeface="Meiryo UI" pitchFamily="50" charset="-128"/>
                <a:ea typeface="Meiryo UI" pitchFamily="50" charset="-128"/>
                <a:cs typeface="Meiryo UI" pitchFamily="50" charset="-128"/>
              </a:rPr>
              <a:t>市工研は</a:t>
            </a:r>
            <a:r>
              <a:rPr lang="ja-JP" altLang="ja-JP" sz="1300" dirty="0" smtClean="0">
                <a:latin typeface="Meiryo UI" pitchFamily="50" charset="-128"/>
                <a:ea typeface="Meiryo UI" pitchFamily="50" charset="-128"/>
                <a:cs typeface="Meiryo UI" pitchFamily="50" charset="-128"/>
              </a:rPr>
              <a:t>化学、高分子材料、</a:t>
            </a:r>
            <a:r>
              <a:rPr lang="ja-JP" altLang="en-US" sz="1300" dirty="0" smtClean="0">
                <a:latin typeface="Meiryo UI" pitchFamily="50" charset="-128"/>
                <a:ea typeface="Meiryo UI" pitchFamily="50" charset="-128"/>
                <a:cs typeface="Meiryo UI" pitchFamily="50" charset="-128"/>
              </a:rPr>
              <a:t>バイオ・食　</a:t>
            </a:r>
            <a:endParaRPr lang="en-US" altLang="ja-JP" sz="1300" dirty="0" smtClean="0">
              <a:latin typeface="Meiryo UI" pitchFamily="50" charset="-128"/>
              <a:ea typeface="Meiryo UI" pitchFamily="50" charset="-128"/>
              <a:cs typeface="Meiryo UI" pitchFamily="50" charset="-128"/>
            </a:endParaRPr>
          </a:p>
          <a:p>
            <a:pPr>
              <a:lnSpc>
                <a:spcPts val="2200"/>
              </a:lnSpc>
              <a:tabLst>
                <a:tab pos="93663" algn="l"/>
              </a:tabLst>
            </a:pP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品、</a:t>
            </a:r>
            <a:r>
              <a:rPr lang="ja-JP" altLang="ja-JP" sz="1300" dirty="0" smtClean="0">
                <a:latin typeface="Meiryo UI" pitchFamily="50" charset="-128"/>
                <a:ea typeface="Meiryo UI" pitchFamily="50" charset="-128"/>
                <a:cs typeface="Meiryo UI" pitchFamily="50" charset="-128"/>
              </a:rPr>
              <a:t>ナノ材料</a:t>
            </a:r>
            <a:r>
              <a:rPr lang="ja-JP" altLang="en-US" sz="1300" dirty="0" smtClean="0">
                <a:latin typeface="Meiryo UI" pitchFamily="50" charset="-128"/>
                <a:ea typeface="Meiryo UI" pitchFamily="50" charset="-128"/>
                <a:cs typeface="Meiryo UI" pitchFamily="50" charset="-128"/>
              </a:rPr>
              <a:t>分野</a:t>
            </a:r>
            <a:r>
              <a:rPr lang="ja-JP" altLang="ja-JP" sz="1300" kern="0" dirty="0" smtClean="0">
                <a:latin typeface="Meiryo UI" pitchFamily="50" charset="-128"/>
                <a:ea typeface="Meiryo UI" pitchFamily="50" charset="-128"/>
                <a:cs typeface="Meiryo UI" pitchFamily="50" charset="-128"/>
              </a:rPr>
              <a:t>を中心とした研究開発支援</a:t>
            </a:r>
            <a:r>
              <a:rPr lang="ja-JP" altLang="en-US" sz="1300" kern="0" dirty="0" smtClean="0">
                <a:latin typeface="Meiryo UI" pitchFamily="50" charset="-128"/>
                <a:ea typeface="Meiryo UI" pitchFamily="50" charset="-128"/>
                <a:cs typeface="Meiryo UI" pitchFamily="50" charset="-128"/>
              </a:rPr>
              <a:t>という</a:t>
            </a:r>
            <a:r>
              <a:rPr lang="ja-JP" altLang="ja-JP" sz="1300" kern="0" dirty="0" smtClean="0">
                <a:latin typeface="Meiryo UI" pitchFamily="50" charset="-128"/>
                <a:ea typeface="Meiryo UI" pitchFamily="50" charset="-128"/>
                <a:cs typeface="Meiryo UI" pitchFamily="50" charset="-128"/>
              </a:rPr>
              <a:t>強みを</a:t>
            </a:r>
            <a:r>
              <a:rPr lang="ja-JP" altLang="en-US" sz="1300" kern="0" dirty="0" smtClean="0">
                <a:latin typeface="Meiryo UI" pitchFamily="50" charset="-128"/>
                <a:ea typeface="Meiryo UI" pitchFamily="50" charset="-128"/>
                <a:cs typeface="Meiryo UI" pitchFamily="50" charset="-128"/>
              </a:rPr>
              <a:t>活かしながら、大阪産業の技術の高度化や中小製造業の技術的課題の解</a:t>
            </a:r>
            <a:endParaRPr lang="en-US" altLang="ja-JP" sz="1300" kern="0" dirty="0" smtClean="0">
              <a:latin typeface="Meiryo UI" pitchFamily="50" charset="-128"/>
              <a:ea typeface="Meiryo UI" pitchFamily="50" charset="-128"/>
              <a:cs typeface="Meiryo UI" pitchFamily="50" charset="-128"/>
            </a:endParaRPr>
          </a:p>
          <a:p>
            <a:pPr>
              <a:lnSpc>
                <a:spcPts val="2200"/>
              </a:lnSpc>
              <a:tabLst>
                <a:tab pos="93663" algn="l"/>
              </a:tabLst>
            </a:pPr>
            <a:r>
              <a:rPr lang="ja-JP" altLang="en-US" sz="1300" kern="0" dirty="0">
                <a:latin typeface="Meiryo UI" pitchFamily="50" charset="-128"/>
                <a:ea typeface="Meiryo UI" pitchFamily="50" charset="-128"/>
                <a:cs typeface="Meiryo UI" pitchFamily="50" charset="-128"/>
              </a:rPr>
              <a:t>　</a:t>
            </a:r>
            <a:r>
              <a:rPr lang="ja-JP" altLang="en-US" sz="1300" kern="0" dirty="0" smtClean="0">
                <a:latin typeface="Meiryo UI" pitchFamily="50" charset="-128"/>
                <a:ea typeface="Meiryo UI" pitchFamily="50" charset="-128"/>
                <a:cs typeface="Meiryo UI" pitchFamily="50" charset="-128"/>
              </a:rPr>
              <a:t>決に実績を上げてきたところである。</a:t>
            </a:r>
            <a:endParaRPr lang="en-US" altLang="ja-JP" sz="1300" kern="0" dirty="0" smtClean="0">
              <a:latin typeface="Meiryo UI" pitchFamily="50" charset="-128"/>
              <a:ea typeface="Meiryo UI" pitchFamily="50" charset="-128"/>
              <a:cs typeface="Meiryo UI" pitchFamily="50" charset="-128"/>
            </a:endParaRPr>
          </a:p>
          <a:p>
            <a:pPr>
              <a:lnSpc>
                <a:spcPts val="1200"/>
              </a:lnSpc>
            </a:pPr>
            <a:endParaRPr lang="en-US" altLang="ja-JP" sz="1600" b="1" dirty="0" smtClean="0">
              <a:latin typeface="Meiryo UI" pitchFamily="50" charset="-128"/>
              <a:ea typeface="Meiryo UI" pitchFamily="50" charset="-128"/>
              <a:cs typeface="Meiryo UI" pitchFamily="50" charset="-128"/>
            </a:endParaRPr>
          </a:p>
          <a:p>
            <a:pPr>
              <a:lnSpc>
                <a:spcPts val="2200"/>
              </a:lnSpc>
            </a:pPr>
            <a:r>
              <a:rPr lang="ja-JP" altLang="en-US" sz="1600" b="1" dirty="0" smtClean="0">
                <a:latin typeface="Meiryo UI" pitchFamily="50" charset="-128"/>
                <a:ea typeface="Meiryo UI" pitchFamily="50" charset="-128"/>
                <a:cs typeface="Meiryo UI" pitchFamily="50" charset="-128"/>
              </a:rPr>
              <a:t>■</a:t>
            </a:r>
            <a:r>
              <a:rPr lang="ja-JP" altLang="en-US" sz="1600" b="1" dirty="0">
                <a:latin typeface="Meiryo UI" pitchFamily="50" charset="-128"/>
                <a:ea typeface="Meiryo UI" pitchFamily="50" charset="-128"/>
                <a:cs typeface="Meiryo UI" pitchFamily="50" charset="-128"/>
              </a:rPr>
              <a:t>大阪の中小製造業を取り巻く環境</a:t>
            </a:r>
            <a:endParaRPr lang="en-US" altLang="ja-JP" sz="1600" b="1" dirty="0">
              <a:latin typeface="Meiryo UI" pitchFamily="50" charset="-128"/>
              <a:ea typeface="Meiryo UI" pitchFamily="50" charset="-128"/>
              <a:cs typeface="Meiryo UI" pitchFamily="50" charset="-128"/>
            </a:endParaRPr>
          </a:p>
          <a:p>
            <a:pPr>
              <a:lnSpc>
                <a:spcPts val="2200"/>
              </a:lnSpc>
            </a:pPr>
            <a:r>
              <a:rPr lang="ja-JP" altLang="en-US" sz="1400" dirty="0" smtClean="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昨今</a:t>
            </a:r>
            <a:r>
              <a:rPr lang="ja-JP" altLang="en-US" sz="1300" dirty="0">
                <a:latin typeface="Meiryo UI" pitchFamily="50" charset="-128"/>
                <a:ea typeface="Meiryo UI" pitchFamily="50" charset="-128"/>
                <a:cs typeface="Meiryo UI" pitchFamily="50" charset="-128"/>
              </a:rPr>
              <a:t>、</a:t>
            </a:r>
            <a:r>
              <a:rPr lang="ja-JP" altLang="ja-JP" sz="1300" dirty="0">
                <a:latin typeface="Meiryo UI" pitchFamily="50" charset="-128"/>
                <a:ea typeface="Meiryo UI" pitchFamily="50" charset="-128"/>
                <a:cs typeface="Meiryo UI" pitchFamily="50" charset="-128"/>
              </a:rPr>
              <a:t>中小製造業を取り巻く</a:t>
            </a:r>
            <a:r>
              <a:rPr lang="ja-JP" altLang="en-US" sz="1300" dirty="0">
                <a:latin typeface="Meiryo UI" pitchFamily="50" charset="-128"/>
                <a:ea typeface="Meiryo UI" pitchFamily="50" charset="-128"/>
                <a:cs typeface="Meiryo UI" pitchFamily="50" charset="-128"/>
              </a:rPr>
              <a:t>環境</a:t>
            </a:r>
            <a:r>
              <a:rPr lang="ja-JP" altLang="ja-JP" sz="1300" dirty="0">
                <a:latin typeface="Meiryo UI" pitchFamily="50" charset="-128"/>
                <a:ea typeface="Meiryo UI" pitchFamily="50" charset="-128"/>
                <a:cs typeface="Meiryo UI" pitchFamily="50" charset="-128"/>
              </a:rPr>
              <a:t>は、経済のグローバル化や少子高齢化</a:t>
            </a:r>
            <a:r>
              <a:rPr lang="ja-JP" altLang="en-US" sz="1300" dirty="0">
                <a:latin typeface="Meiryo UI" pitchFamily="50" charset="-128"/>
                <a:ea typeface="Meiryo UI" pitchFamily="50" charset="-128"/>
                <a:cs typeface="Meiryo UI" pitchFamily="50" charset="-128"/>
              </a:rPr>
              <a:t>を背景に、</a:t>
            </a:r>
            <a:r>
              <a:rPr lang="ja-JP" altLang="ja-JP" sz="1300" dirty="0">
                <a:latin typeface="Meiryo UI" pitchFamily="50" charset="-128"/>
                <a:ea typeface="Meiryo UI" pitchFamily="50" charset="-128"/>
                <a:cs typeface="Meiryo UI" pitchFamily="50" charset="-128"/>
              </a:rPr>
              <a:t>内需の縮小や生産拠点の海外展開など</a:t>
            </a:r>
            <a:r>
              <a:rPr lang="ja-JP" altLang="ja-JP" sz="1300" dirty="0" smtClean="0">
                <a:latin typeface="Meiryo UI" pitchFamily="50" charset="-128"/>
                <a:ea typeface="Meiryo UI" pitchFamily="50" charset="-128"/>
                <a:cs typeface="Meiryo UI" pitchFamily="50" charset="-128"/>
              </a:rPr>
              <a:t>厳しい</a:t>
            </a:r>
            <a:endParaRPr lang="en-US" altLang="ja-JP" sz="1300" dirty="0" smtClean="0">
              <a:latin typeface="Meiryo UI" pitchFamily="50" charset="-128"/>
              <a:ea typeface="Meiryo UI" pitchFamily="50" charset="-128"/>
              <a:cs typeface="Meiryo UI" pitchFamily="50" charset="-128"/>
            </a:endParaRPr>
          </a:p>
          <a:p>
            <a:pPr>
              <a:lnSpc>
                <a:spcPts val="2200"/>
              </a:lnSpc>
            </a:pPr>
            <a:r>
              <a:rPr lang="ja-JP" altLang="en-US" sz="1300" dirty="0">
                <a:latin typeface="Meiryo UI" pitchFamily="50" charset="-128"/>
                <a:ea typeface="Meiryo UI" pitchFamily="50" charset="-128"/>
                <a:cs typeface="Meiryo UI" pitchFamily="50" charset="-128"/>
              </a:rPr>
              <a:t>　</a:t>
            </a:r>
            <a:r>
              <a:rPr lang="ja-JP" altLang="ja-JP" sz="1300" dirty="0" smtClean="0">
                <a:latin typeface="Meiryo UI" pitchFamily="50" charset="-128"/>
                <a:ea typeface="Meiryo UI" pitchFamily="50" charset="-128"/>
                <a:cs typeface="Meiryo UI" pitchFamily="50" charset="-128"/>
              </a:rPr>
              <a:t>競争</a:t>
            </a:r>
            <a:r>
              <a:rPr lang="ja-JP" altLang="ja-JP" sz="1300" dirty="0">
                <a:latin typeface="Meiryo UI" pitchFamily="50" charset="-128"/>
                <a:ea typeface="Meiryo UI" pitchFamily="50" charset="-128"/>
                <a:cs typeface="Meiryo UI" pitchFamily="50" charset="-128"/>
              </a:rPr>
              <a:t>環境にあり、</a:t>
            </a:r>
            <a:r>
              <a:rPr lang="ja-JP" altLang="en-US" sz="1300" dirty="0">
                <a:latin typeface="Meiryo UI" pitchFamily="50" charset="-128"/>
                <a:ea typeface="Meiryo UI" pitchFamily="50" charset="-128"/>
                <a:cs typeface="Meiryo UI" pitchFamily="50" charset="-128"/>
              </a:rPr>
              <a:t>従来のものづくりに加えて、より付加価値の高い技術開発や売れる製品づくり、環境・新エネルギーや医療・健康など</a:t>
            </a:r>
            <a:r>
              <a:rPr lang="ja-JP" altLang="en-US" sz="1300" dirty="0" smtClean="0">
                <a:latin typeface="Meiryo UI" pitchFamily="50" charset="-128"/>
                <a:ea typeface="Meiryo UI" pitchFamily="50" charset="-128"/>
                <a:cs typeface="Meiryo UI" pitchFamily="50" charset="-128"/>
              </a:rPr>
              <a:t>の</a:t>
            </a:r>
            <a:endParaRPr lang="en-US" altLang="ja-JP" sz="1300" dirty="0" smtClean="0">
              <a:latin typeface="Meiryo UI" pitchFamily="50" charset="-128"/>
              <a:ea typeface="Meiryo UI" pitchFamily="50" charset="-128"/>
              <a:cs typeface="Meiryo UI" pitchFamily="50" charset="-128"/>
            </a:endParaRPr>
          </a:p>
          <a:p>
            <a:pPr>
              <a:lnSpc>
                <a:spcPts val="2200"/>
              </a:lnSpc>
            </a:pP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異分野</a:t>
            </a:r>
            <a:r>
              <a:rPr lang="ja-JP" altLang="en-US" sz="1300" dirty="0">
                <a:latin typeface="Meiryo UI" pitchFamily="50" charset="-128"/>
                <a:ea typeface="Meiryo UI" pitchFamily="50" charset="-128"/>
                <a:cs typeface="Meiryo UI" pitchFamily="50" charset="-128"/>
              </a:rPr>
              <a:t>への参入が、企業の成長・発展のための課題となっている。</a:t>
            </a:r>
            <a:endParaRPr lang="en-US" altLang="ja-JP" sz="1300" dirty="0">
              <a:latin typeface="Meiryo UI" pitchFamily="50" charset="-128"/>
              <a:ea typeface="Meiryo UI" pitchFamily="50" charset="-128"/>
              <a:cs typeface="Meiryo UI" pitchFamily="50" charset="-128"/>
            </a:endParaRPr>
          </a:p>
          <a:p>
            <a:pPr>
              <a:lnSpc>
                <a:spcPts val="2200"/>
              </a:lnSpc>
            </a:pP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a:t>
            </a:r>
            <a:r>
              <a:rPr lang="ja-JP" altLang="ja-JP" sz="1300" dirty="0" smtClean="0">
                <a:latin typeface="Meiryo UI" pitchFamily="50" charset="-128"/>
                <a:ea typeface="Meiryo UI" pitchFamily="50" charset="-128"/>
                <a:cs typeface="Meiryo UI" pitchFamily="50" charset="-128"/>
              </a:rPr>
              <a:t>製造業</a:t>
            </a:r>
            <a:r>
              <a:rPr lang="ja-JP" altLang="ja-JP" sz="1300" dirty="0">
                <a:latin typeface="Meiryo UI" pitchFamily="50" charset="-128"/>
                <a:ea typeface="Meiryo UI" pitchFamily="50" charset="-128"/>
                <a:cs typeface="Meiryo UI" pitchFamily="50" charset="-128"/>
              </a:rPr>
              <a:t>は</a:t>
            </a:r>
            <a:r>
              <a:rPr lang="ja-JP" altLang="en-US" sz="1300" dirty="0">
                <a:latin typeface="Meiryo UI" pitchFamily="50" charset="-128"/>
                <a:ea typeface="Meiryo UI" pitchFamily="50" charset="-128"/>
                <a:cs typeface="Meiryo UI" pitchFamily="50" charset="-128"/>
              </a:rPr>
              <a:t>、</a:t>
            </a:r>
            <a:r>
              <a:rPr lang="ja-JP" altLang="ja-JP" sz="1300" dirty="0">
                <a:latin typeface="Meiryo UI" pitchFamily="50" charset="-128"/>
                <a:ea typeface="Meiryo UI" pitchFamily="50" charset="-128"/>
                <a:cs typeface="Meiryo UI" pitchFamily="50" charset="-128"/>
              </a:rPr>
              <a:t>経済・雇用への波及効果も高く、大阪</a:t>
            </a:r>
            <a:r>
              <a:rPr lang="ja-JP" altLang="en-US" sz="1300" dirty="0">
                <a:latin typeface="Meiryo UI" pitchFamily="50" charset="-128"/>
                <a:ea typeface="Meiryo UI" pitchFamily="50" charset="-128"/>
                <a:cs typeface="Meiryo UI" pitchFamily="50" charset="-128"/>
              </a:rPr>
              <a:t>の</a:t>
            </a:r>
            <a:r>
              <a:rPr lang="ja-JP" altLang="ja-JP" sz="1300" dirty="0">
                <a:latin typeface="Meiryo UI" pitchFamily="50" charset="-128"/>
                <a:ea typeface="Meiryo UI" pitchFamily="50" charset="-128"/>
                <a:cs typeface="Meiryo UI" pitchFamily="50" charset="-128"/>
              </a:rPr>
              <a:t>持続的な経済成長を支える中核産業</a:t>
            </a:r>
            <a:r>
              <a:rPr lang="ja-JP" altLang="en-US" sz="1300" dirty="0">
                <a:latin typeface="Meiryo UI" pitchFamily="50" charset="-128"/>
                <a:ea typeface="Meiryo UI" pitchFamily="50" charset="-128"/>
                <a:cs typeface="Meiryo UI" pitchFamily="50" charset="-128"/>
              </a:rPr>
              <a:t>であり、両研究所においても、中小</a:t>
            </a:r>
            <a:r>
              <a:rPr lang="ja-JP" altLang="en-US" sz="1300" dirty="0" smtClean="0">
                <a:latin typeface="Meiryo UI" pitchFamily="50" charset="-128"/>
                <a:ea typeface="Meiryo UI" pitchFamily="50" charset="-128"/>
                <a:cs typeface="Meiryo UI" pitchFamily="50" charset="-128"/>
              </a:rPr>
              <a:t>製造</a:t>
            </a:r>
            <a:endParaRPr lang="en-US" altLang="ja-JP" sz="1300" dirty="0" smtClean="0">
              <a:latin typeface="Meiryo UI" pitchFamily="50" charset="-128"/>
              <a:ea typeface="Meiryo UI" pitchFamily="50" charset="-128"/>
              <a:cs typeface="Meiryo UI" pitchFamily="50" charset="-128"/>
            </a:endParaRPr>
          </a:p>
          <a:p>
            <a:pPr>
              <a:lnSpc>
                <a:spcPts val="2200"/>
              </a:lnSpc>
            </a:pP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業</a:t>
            </a:r>
            <a:r>
              <a:rPr lang="ja-JP" altLang="en-US" sz="1300" dirty="0">
                <a:latin typeface="Meiryo UI" pitchFamily="50" charset="-128"/>
                <a:ea typeface="Meiryo UI" pitchFamily="50" charset="-128"/>
                <a:cs typeface="Meiryo UI" pitchFamily="50" charset="-128"/>
              </a:rPr>
              <a:t>を取り巻く環境変化や開発ニーズの多様化に応じた技術支援サービスの強化が求められている。</a:t>
            </a:r>
            <a:endParaRPr lang="en-US" altLang="ja-JP" sz="1300" b="1" dirty="0">
              <a:latin typeface="Meiryo UI" pitchFamily="50" charset="-128"/>
              <a:ea typeface="Meiryo UI" pitchFamily="50" charset="-128"/>
              <a:cs typeface="Meiryo UI" pitchFamily="50" charset="-128"/>
            </a:endParaRPr>
          </a:p>
          <a:p>
            <a:pPr>
              <a:lnSpc>
                <a:spcPts val="1200"/>
              </a:lnSpc>
            </a:pPr>
            <a:endParaRPr lang="en-US" altLang="ja-JP" sz="1200" b="1" dirty="0" smtClean="0">
              <a:latin typeface="Meiryo UI" pitchFamily="50" charset="-128"/>
              <a:ea typeface="Meiryo UI" pitchFamily="50" charset="-128"/>
              <a:cs typeface="Meiryo UI" pitchFamily="50" charset="-128"/>
            </a:endParaRPr>
          </a:p>
          <a:p>
            <a:pPr>
              <a:lnSpc>
                <a:spcPts val="2200"/>
              </a:lnSpc>
            </a:pPr>
            <a:r>
              <a:rPr lang="ja-JP" altLang="en-US" sz="1600" b="1" dirty="0" smtClean="0">
                <a:latin typeface="Meiryo UI" pitchFamily="50" charset="-128"/>
                <a:ea typeface="Meiryo UI" pitchFamily="50" charset="-128"/>
                <a:cs typeface="Meiryo UI" pitchFamily="50" charset="-128"/>
              </a:rPr>
              <a:t>■</a:t>
            </a:r>
            <a:r>
              <a:rPr lang="ja-JP" altLang="en-US" sz="1600" b="1" dirty="0">
                <a:latin typeface="Meiryo UI" pitchFamily="50" charset="-128"/>
                <a:ea typeface="Meiryo UI" pitchFamily="50" charset="-128"/>
                <a:cs typeface="Meiryo UI" pitchFamily="50" charset="-128"/>
              </a:rPr>
              <a:t>利用企業のための法人統合　～スーパー公設試をめざして～</a:t>
            </a:r>
            <a:endParaRPr lang="en-US" altLang="ja-JP" sz="1600" b="1" dirty="0">
              <a:latin typeface="Meiryo UI" pitchFamily="50" charset="-128"/>
              <a:ea typeface="Meiryo UI" pitchFamily="50" charset="-128"/>
              <a:cs typeface="Meiryo UI" pitchFamily="50" charset="-128"/>
            </a:endParaRPr>
          </a:p>
          <a:p>
            <a:pPr>
              <a:lnSpc>
                <a:spcPts val="2200"/>
              </a:lnSpc>
            </a:pPr>
            <a:r>
              <a:rPr lang="ja-JP" altLang="en-US" sz="1200" dirty="0" smtClean="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こうした中、平成</a:t>
            </a:r>
            <a:r>
              <a:rPr lang="en-US" altLang="ja-JP" sz="1300" dirty="0" smtClean="0">
                <a:latin typeface="Meiryo UI" pitchFamily="50" charset="-128"/>
                <a:ea typeface="Meiryo UI" pitchFamily="50" charset="-128"/>
                <a:cs typeface="Meiryo UI" pitchFamily="50" charset="-128"/>
              </a:rPr>
              <a:t>24</a:t>
            </a:r>
            <a:r>
              <a:rPr lang="ja-JP" altLang="en-US" sz="1300" dirty="0" smtClean="0">
                <a:latin typeface="Meiryo UI" pitchFamily="50" charset="-128"/>
                <a:ea typeface="Meiryo UI" pitchFamily="50" charset="-128"/>
                <a:cs typeface="Meiryo UI" pitchFamily="50" charset="-128"/>
              </a:rPr>
              <a:t>年</a:t>
            </a:r>
            <a:r>
              <a:rPr lang="en-US" altLang="ja-JP" sz="1300" dirty="0" smtClean="0">
                <a:latin typeface="Meiryo UI" pitchFamily="50" charset="-128"/>
                <a:ea typeface="Meiryo UI" pitchFamily="50" charset="-128"/>
                <a:cs typeface="Meiryo UI" pitchFamily="50" charset="-128"/>
              </a:rPr>
              <a:t>6</a:t>
            </a:r>
            <a:r>
              <a:rPr lang="ja-JP" altLang="en-US" sz="1300" dirty="0" smtClean="0">
                <a:latin typeface="Meiryo UI" pitchFamily="50" charset="-128"/>
                <a:ea typeface="Meiryo UI" pitchFamily="50" charset="-128"/>
                <a:cs typeface="Meiryo UI" pitchFamily="50" charset="-128"/>
              </a:rPr>
              <a:t>月、大阪府市統合本部会議において、両研究所の統合により、「工業技術とものづくりを支える知と技術の</a:t>
            </a:r>
            <a:endParaRPr lang="en-US" altLang="ja-JP" sz="1300" dirty="0" smtClean="0">
              <a:latin typeface="Meiryo UI" pitchFamily="50" charset="-128"/>
              <a:ea typeface="Meiryo UI" pitchFamily="50" charset="-128"/>
              <a:cs typeface="Meiryo UI" pitchFamily="50" charset="-128"/>
            </a:endParaRPr>
          </a:p>
          <a:p>
            <a:pPr>
              <a:lnSpc>
                <a:spcPts val="2200"/>
              </a:lnSpc>
            </a:pP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支援拠点</a:t>
            </a:r>
            <a:r>
              <a:rPr lang="en-US" altLang="ja-JP" sz="1300" dirty="0" smtClean="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スーパー公設試</a:t>
            </a:r>
            <a:r>
              <a:rPr lang="en-US" altLang="ja-JP" sz="1300" dirty="0" smtClean="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をめざす」ことが基本的方向性とし</a:t>
            </a:r>
            <a:endParaRPr lang="en-US" altLang="ja-JP" sz="1300" dirty="0" smtClean="0">
              <a:latin typeface="Meiryo UI" pitchFamily="50" charset="-128"/>
              <a:ea typeface="Meiryo UI" pitchFamily="50" charset="-128"/>
              <a:cs typeface="Meiryo UI" pitchFamily="50" charset="-128"/>
            </a:endParaRPr>
          </a:p>
          <a:p>
            <a:pPr>
              <a:lnSpc>
                <a:spcPts val="2200"/>
              </a:lnSpc>
            </a:pPr>
            <a:r>
              <a:rPr lang="ja-JP" altLang="en-US" sz="1300" dirty="0">
                <a:latin typeface="Meiryo UI" pitchFamily="50" charset="-128"/>
                <a:ea typeface="Meiryo UI" pitchFamily="50" charset="-128"/>
                <a:cs typeface="Meiryo UI" pitchFamily="50" charset="-128"/>
              </a:rPr>
              <a:t>　</a:t>
            </a:r>
            <a:r>
              <a:rPr lang="ja-JP" altLang="en-US" sz="1300" dirty="0" err="1" smtClean="0">
                <a:latin typeface="Meiryo UI" pitchFamily="50" charset="-128"/>
                <a:ea typeface="Meiryo UI" pitchFamily="50" charset="-128"/>
                <a:cs typeface="Meiryo UI" pitchFamily="50" charset="-128"/>
              </a:rPr>
              <a:t>て</a:t>
            </a:r>
            <a:r>
              <a:rPr lang="ja-JP" altLang="en-US" sz="1300" dirty="0" smtClean="0">
                <a:latin typeface="Meiryo UI" pitchFamily="50" charset="-128"/>
                <a:ea typeface="Meiryo UI" pitchFamily="50" charset="-128"/>
                <a:cs typeface="Meiryo UI" pitchFamily="50" charset="-128"/>
              </a:rPr>
              <a:t>示され</a:t>
            </a:r>
            <a:r>
              <a:rPr lang="ja-JP" altLang="en-US" sz="1300" dirty="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平成</a:t>
            </a:r>
            <a:r>
              <a:rPr lang="en-US" altLang="ja-JP" sz="1300" dirty="0" smtClean="0">
                <a:latin typeface="Meiryo UI" pitchFamily="50" charset="-128"/>
                <a:ea typeface="Meiryo UI" pitchFamily="50" charset="-128"/>
                <a:cs typeface="Meiryo UI" pitchFamily="50" charset="-128"/>
              </a:rPr>
              <a:t>27</a:t>
            </a:r>
            <a:r>
              <a:rPr lang="ja-JP" altLang="en-US" sz="1300" dirty="0" smtClean="0">
                <a:latin typeface="Meiryo UI" pitchFamily="50" charset="-128"/>
                <a:ea typeface="Meiryo UI" pitchFamily="50" charset="-128"/>
                <a:cs typeface="Meiryo UI" pitchFamily="50" charset="-128"/>
              </a:rPr>
              <a:t>年</a:t>
            </a:r>
            <a:r>
              <a:rPr lang="en-US" altLang="ja-JP" sz="1300" dirty="0" smtClean="0">
                <a:latin typeface="Meiryo UI" pitchFamily="50" charset="-128"/>
                <a:ea typeface="Meiryo UI" pitchFamily="50" charset="-128"/>
                <a:cs typeface="Meiryo UI" pitchFamily="50" charset="-128"/>
              </a:rPr>
              <a:t>4</a:t>
            </a:r>
            <a:r>
              <a:rPr lang="ja-JP" altLang="en-US" sz="1300" dirty="0" smtClean="0">
                <a:latin typeface="Meiryo UI" pitchFamily="50" charset="-128"/>
                <a:ea typeface="Meiryo UI" pitchFamily="50" charset="-128"/>
                <a:cs typeface="Meiryo UI" pitchFamily="50" charset="-128"/>
              </a:rPr>
              <a:t>月の統合をめざして、「合同経営戦略会</a:t>
            </a:r>
            <a:endParaRPr lang="en-US" altLang="ja-JP" sz="1300" dirty="0" smtClean="0">
              <a:latin typeface="Meiryo UI" pitchFamily="50" charset="-128"/>
              <a:ea typeface="Meiryo UI" pitchFamily="50" charset="-128"/>
              <a:cs typeface="Meiryo UI" pitchFamily="50" charset="-128"/>
            </a:endParaRPr>
          </a:p>
          <a:p>
            <a:pPr>
              <a:lnSpc>
                <a:spcPts val="2200"/>
              </a:lnSpc>
            </a:pP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議」を設置し、統合に向けた協議、検討を進めている。</a:t>
            </a:r>
            <a:endParaRPr lang="en-US" altLang="ja-JP" sz="1300" dirty="0" smtClean="0">
              <a:latin typeface="Meiryo UI" pitchFamily="50" charset="-128"/>
              <a:ea typeface="Meiryo UI" pitchFamily="50" charset="-128"/>
              <a:cs typeface="Meiryo UI" pitchFamily="50" charset="-128"/>
            </a:endParaRPr>
          </a:p>
          <a:p>
            <a:pPr>
              <a:lnSpc>
                <a:spcPts val="2200"/>
              </a:lnSpc>
            </a:pP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本統合計画（案）は、同会議及び下部組織である部会等</a:t>
            </a:r>
            <a:endParaRPr lang="en-US" altLang="ja-JP" sz="1300" dirty="0" smtClean="0">
              <a:latin typeface="Meiryo UI" pitchFamily="50" charset="-128"/>
              <a:ea typeface="Meiryo UI" pitchFamily="50" charset="-128"/>
              <a:cs typeface="Meiryo UI" pitchFamily="50" charset="-128"/>
            </a:endParaRPr>
          </a:p>
          <a:p>
            <a:pPr>
              <a:lnSpc>
                <a:spcPts val="2200"/>
              </a:lnSpc>
            </a:pPr>
            <a:r>
              <a:rPr lang="ja-JP" altLang="en-US" sz="1300" dirty="0" smtClean="0">
                <a:latin typeface="Meiryo UI" pitchFamily="50" charset="-128"/>
                <a:ea typeface="Meiryo UI" pitchFamily="50" charset="-128"/>
                <a:cs typeface="Meiryo UI" pitchFamily="50" charset="-128"/>
              </a:rPr>
              <a:t>　での検討結果を受け、両研究所及び大阪府・大阪市でとりまと</a:t>
            </a:r>
            <a:endParaRPr lang="en-US" altLang="ja-JP" sz="1300" dirty="0" smtClean="0">
              <a:latin typeface="Meiryo UI" pitchFamily="50" charset="-128"/>
              <a:ea typeface="Meiryo UI" pitchFamily="50" charset="-128"/>
              <a:cs typeface="Meiryo UI" pitchFamily="50" charset="-128"/>
            </a:endParaRPr>
          </a:p>
          <a:p>
            <a:pPr>
              <a:lnSpc>
                <a:spcPts val="2200"/>
              </a:lnSpc>
            </a:pPr>
            <a:r>
              <a:rPr lang="ja-JP" altLang="en-US" sz="1300" dirty="0" smtClean="0">
                <a:latin typeface="Meiryo UI" pitchFamily="50" charset="-128"/>
                <a:ea typeface="Meiryo UI" pitchFamily="50" charset="-128"/>
                <a:cs typeface="Meiryo UI" pitchFamily="50" charset="-128"/>
              </a:rPr>
              <a:t>　</a:t>
            </a:r>
            <a:r>
              <a:rPr lang="ja-JP" altLang="en-US" sz="1300" dirty="0" err="1" smtClean="0">
                <a:latin typeface="Meiryo UI" pitchFamily="50" charset="-128"/>
                <a:ea typeface="Meiryo UI" pitchFamily="50" charset="-128"/>
                <a:cs typeface="Meiryo UI" pitchFamily="50" charset="-128"/>
              </a:rPr>
              <a:t>めを</a:t>
            </a:r>
            <a:r>
              <a:rPr lang="ja-JP" altLang="en-US" sz="1300" dirty="0" smtClean="0">
                <a:latin typeface="Meiryo UI" pitchFamily="50" charset="-128"/>
                <a:ea typeface="Meiryo UI" pitchFamily="50" charset="-128"/>
                <a:cs typeface="Meiryo UI" pitchFamily="50" charset="-128"/>
              </a:rPr>
              <a:t>行ったものである。</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Rectangle 2"/>
          <p:cNvSpPr>
            <a:spLocks noChangeArrowheads="1"/>
          </p:cNvSpPr>
          <p:nvPr/>
        </p:nvSpPr>
        <p:spPr bwMode="auto">
          <a:xfrm>
            <a:off x="5655079" y="4941168"/>
            <a:ext cx="330950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1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＜合同経営戦略会議（平成</a:t>
            </a:r>
            <a:r>
              <a:rPr kumimoji="1" lang="en-US" altLang="ja-JP" sz="11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24</a:t>
            </a:r>
            <a:r>
              <a:rPr kumimoji="1" lang="ja-JP" altLang="en-US" sz="11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年</a:t>
            </a:r>
            <a:r>
              <a:rPr kumimoji="1" lang="en-US" altLang="ja-JP" sz="11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11</a:t>
            </a:r>
            <a:r>
              <a:rPr kumimoji="1" lang="ja-JP" altLang="en-US" sz="11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月設置＞</a:t>
            </a:r>
            <a:endParaRPr kumimoji="1" lang="ja-JP" altLang="en-US" sz="11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9017" y="5157192"/>
            <a:ext cx="4322617"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a:xfrm>
            <a:off x="0" y="3260"/>
            <a:ext cx="9906000" cy="369332"/>
          </a:xfrm>
          <a:prstGeom prst="rect">
            <a:avLst/>
          </a:prstGeom>
          <a:solidFill>
            <a:srgbClr val="002060"/>
          </a:solidFill>
        </p:spPr>
        <p:txBody>
          <a:bodyPr wrap="square" rtlCol="0">
            <a:spAutoFit/>
          </a:bodyPr>
          <a:lstStyle/>
          <a:p>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はじめ</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に　～法人統合に向けて～</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9416551" y="72510"/>
            <a:ext cx="399395" cy="230832"/>
          </a:xfrm>
          <a:prstGeom prst="rect">
            <a:avLst/>
          </a:prstGeom>
          <a:solidFill>
            <a:schemeClr val="bg1"/>
          </a:solidFill>
        </p:spPr>
        <p:txBody>
          <a:bodyPr wrap="square" rtlCol="0">
            <a:spAutoFit/>
          </a:bodyPr>
          <a:lstStyle/>
          <a:p>
            <a:pPr algn="ct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p>
        </p:txBody>
      </p:sp>
      <p:sp>
        <p:nvSpPr>
          <p:cNvPr id="7"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70</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1037225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正方形/長方形 3"/>
          <p:cNvSpPr>
            <a:spLocks noChangeArrowheads="1"/>
          </p:cNvSpPr>
          <p:nvPr/>
        </p:nvSpPr>
        <p:spPr bwMode="auto">
          <a:xfrm>
            <a:off x="1022555" y="490155"/>
            <a:ext cx="8169787" cy="6209392"/>
          </a:xfrm>
          <a:prstGeom prst="rect">
            <a:avLst/>
          </a:prstGeom>
          <a:noFill/>
          <a:ln w="9525">
            <a:noFill/>
            <a:miter lim="800000"/>
            <a:headEnd/>
            <a:tailEnd/>
          </a:ln>
        </p:spPr>
        <p:txBody>
          <a:bodyPr wrap="square">
            <a:spAutoFit/>
          </a:bodyPr>
          <a:lstStyle/>
          <a:p>
            <a:pPr>
              <a:lnSpc>
                <a:spcPts val="1700"/>
              </a:lnSpc>
            </a:pPr>
            <a:endParaRPr lang="en-US" altLang="ja-JP" sz="1700" dirty="0" smtClean="0">
              <a:latin typeface="Meiryo UI" pitchFamily="50" charset="-128"/>
              <a:ea typeface="Meiryo UI" pitchFamily="50" charset="-128"/>
              <a:cs typeface="Meiryo UI" pitchFamily="50" charset="-128"/>
            </a:endParaRPr>
          </a:p>
          <a:p>
            <a:pPr>
              <a:lnSpc>
                <a:spcPts val="2000"/>
              </a:lnSpc>
            </a:pPr>
            <a:r>
              <a:rPr lang="ja-JP" altLang="en-US" sz="1600" b="1" dirty="0" smtClean="0">
                <a:latin typeface="Meiryo UI" pitchFamily="50" charset="-128"/>
                <a:ea typeface="Meiryo UI" pitchFamily="50" charset="-128"/>
                <a:cs typeface="Meiryo UI" pitchFamily="50" charset="-128"/>
              </a:rPr>
              <a:t>１．法人運営の基本的考え方</a:t>
            </a:r>
            <a:r>
              <a:rPr lang="en-US" altLang="ja-JP" sz="1600" b="1" dirty="0" smtClean="0">
                <a:latin typeface="Meiryo UI" pitchFamily="50" charset="-128"/>
                <a:ea typeface="Meiryo UI" pitchFamily="50" charset="-128"/>
                <a:cs typeface="Meiryo UI" pitchFamily="50" charset="-128"/>
              </a:rPr>
              <a:t>				</a:t>
            </a:r>
            <a:r>
              <a:rPr lang="ja-JP" altLang="en-US" sz="1600" b="1" dirty="0" smtClean="0">
                <a:latin typeface="Meiryo UI" pitchFamily="50" charset="-128"/>
                <a:ea typeface="Meiryo UI" pitchFamily="50" charset="-128"/>
                <a:cs typeface="Meiryo UI" pitchFamily="50" charset="-128"/>
              </a:rPr>
              <a:t>・・・・・・・３</a:t>
            </a:r>
            <a:endParaRPr lang="en-US" altLang="ja-JP" sz="1600" b="1" dirty="0" smtClean="0">
              <a:latin typeface="Meiryo UI" pitchFamily="50" charset="-128"/>
              <a:ea typeface="Meiryo UI" pitchFamily="50" charset="-128"/>
              <a:cs typeface="Meiryo UI" pitchFamily="50" charset="-128"/>
            </a:endParaRPr>
          </a:p>
          <a:p>
            <a:pPr>
              <a:lnSpc>
                <a:spcPts val="2000"/>
              </a:lnSpc>
            </a:pPr>
            <a:endParaRPr lang="en-US" altLang="ja-JP" sz="1600" b="1" dirty="0" smtClean="0">
              <a:latin typeface="Meiryo UI" pitchFamily="50" charset="-128"/>
              <a:ea typeface="Meiryo UI" pitchFamily="50" charset="-128"/>
              <a:cs typeface="Meiryo UI" pitchFamily="50" charset="-128"/>
            </a:endParaRPr>
          </a:p>
          <a:p>
            <a:pPr>
              <a:lnSpc>
                <a:spcPts val="2000"/>
              </a:lnSpc>
            </a:pPr>
            <a:r>
              <a:rPr lang="ja-JP" altLang="en-US" sz="1600" b="1" dirty="0" smtClean="0">
                <a:latin typeface="Meiryo UI" pitchFamily="50" charset="-128"/>
                <a:ea typeface="Meiryo UI" pitchFamily="50" charset="-128"/>
                <a:cs typeface="Meiryo UI" pitchFamily="50" charset="-128"/>
              </a:rPr>
              <a:t>２．統合法人の概要</a:t>
            </a:r>
            <a:r>
              <a:rPr lang="en-US" altLang="ja-JP" sz="1600" b="1" dirty="0" smtClean="0">
                <a:latin typeface="Meiryo UI" pitchFamily="50" charset="-128"/>
                <a:ea typeface="Meiryo UI" pitchFamily="50" charset="-128"/>
                <a:cs typeface="Meiryo UI" pitchFamily="50" charset="-128"/>
              </a:rPr>
              <a:t>					</a:t>
            </a:r>
            <a:r>
              <a:rPr lang="ja-JP" altLang="en-US" sz="1600" b="1" dirty="0" smtClean="0">
                <a:latin typeface="Meiryo UI" pitchFamily="50" charset="-128"/>
                <a:ea typeface="Meiryo UI" pitchFamily="50" charset="-128"/>
                <a:cs typeface="Meiryo UI" pitchFamily="50" charset="-128"/>
              </a:rPr>
              <a:t>・・・・・・・４</a:t>
            </a:r>
            <a:endParaRPr lang="en-US" altLang="ja-JP" sz="1600" b="1" dirty="0" smtClean="0">
              <a:latin typeface="Meiryo UI" pitchFamily="50" charset="-128"/>
              <a:ea typeface="Meiryo UI" pitchFamily="50" charset="-128"/>
              <a:cs typeface="Meiryo UI" pitchFamily="50" charset="-128"/>
            </a:endParaRPr>
          </a:p>
          <a:p>
            <a:pPr>
              <a:lnSpc>
                <a:spcPts val="2000"/>
              </a:lnSpc>
            </a:pPr>
            <a:endParaRPr lang="en-US" altLang="ja-JP" sz="1600" b="1" dirty="0">
              <a:latin typeface="Meiryo UI" pitchFamily="50" charset="-128"/>
              <a:ea typeface="Meiryo UI" pitchFamily="50" charset="-128"/>
              <a:cs typeface="Meiryo UI" pitchFamily="50" charset="-128"/>
            </a:endParaRPr>
          </a:p>
          <a:p>
            <a:pPr marL="93663" indent="-93663">
              <a:lnSpc>
                <a:spcPts val="2000"/>
              </a:lnSpc>
            </a:pPr>
            <a:r>
              <a:rPr lang="ja-JP" altLang="en-US" sz="1600" b="1" dirty="0" smtClean="0">
                <a:latin typeface="Meiryo UI" pitchFamily="50" charset="-128"/>
                <a:ea typeface="Meiryo UI" pitchFamily="50" charset="-128"/>
                <a:cs typeface="Meiryo UI" pitchFamily="50" charset="-128"/>
              </a:rPr>
              <a:t>３．スーパー公設試としてめざすべき機能と統合効果</a:t>
            </a:r>
            <a:r>
              <a:rPr lang="en-US" altLang="ja-JP" sz="1600" b="1" dirty="0" smtClean="0">
                <a:latin typeface="Meiryo UI" pitchFamily="50" charset="-128"/>
                <a:ea typeface="Meiryo UI" pitchFamily="50" charset="-128"/>
                <a:cs typeface="Meiryo UI" pitchFamily="50" charset="-128"/>
              </a:rPr>
              <a:t>		</a:t>
            </a:r>
            <a:r>
              <a:rPr lang="ja-JP" altLang="en-US" sz="1600" b="1" dirty="0" smtClean="0">
                <a:latin typeface="Meiryo UI" pitchFamily="50" charset="-128"/>
                <a:ea typeface="Meiryo UI" pitchFamily="50" charset="-128"/>
                <a:cs typeface="Meiryo UI" pitchFamily="50" charset="-128"/>
              </a:rPr>
              <a:t>・・・・・・・５</a:t>
            </a:r>
            <a:endParaRPr lang="en-US" altLang="ja-JP" sz="1600" b="1" dirty="0" smtClean="0">
              <a:latin typeface="Meiryo UI" pitchFamily="50" charset="-128"/>
              <a:ea typeface="Meiryo UI" pitchFamily="50" charset="-128"/>
              <a:cs typeface="Meiryo UI" pitchFamily="50" charset="-128"/>
            </a:endParaRPr>
          </a:p>
          <a:p>
            <a:pPr>
              <a:lnSpc>
                <a:spcPts val="2000"/>
              </a:lnSpc>
            </a:pPr>
            <a:endParaRPr lang="en-US" altLang="ja-JP" sz="1600" b="1" dirty="0">
              <a:latin typeface="Meiryo UI" pitchFamily="50" charset="-128"/>
              <a:ea typeface="Meiryo UI" pitchFamily="50" charset="-128"/>
              <a:cs typeface="Meiryo UI" pitchFamily="50" charset="-128"/>
            </a:endParaRPr>
          </a:p>
          <a:p>
            <a:pPr>
              <a:lnSpc>
                <a:spcPts val="2000"/>
              </a:lnSpc>
            </a:pPr>
            <a:r>
              <a:rPr lang="ja-JP" altLang="en-US" sz="1600" b="1" dirty="0" smtClean="0">
                <a:latin typeface="Meiryo UI" pitchFamily="50" charset="-128"/>
                <a:ea typeface="Meiryo UI" pitchFamily="50" charset="-128"/>
                <a:cs typeface="Meiryo UI" pitchFamily="50" charset="-128"/>
              </a:rPr>
              <a:t>４．統合効果の具体的事例（新規・拡充事業）</a:t>
            </a:r>
            <a:r>
              <a:rPr lang="en-US" altLang="ja-JP" sz="1600" b="1" dirty="0" smtClean="0">
                <a:latin typeface="Meiryo UI" pitchFamily="50" charset="-128"/>
                <a:ea typeface="Meiryo UI" pitchFamily="50" charset="-128"/>
                <a:cs typeface="Meiryo UI" pitchFamily="50" charset="-128"/>
              </a:rPr>
              <a:t>		</a:t>
            </a:r>
            <a:r>
              <a:rPr lang="ja-JP" altLang="en-US" sz="1600" b="1" dirty="0" smtClean="0">
                <a:latin typeface="Meiryo UI" pitchFamily="50" charset="-128"/>
                <a:ea typeface="Meiryo UI" pitchFamily="50" charset="-128"/>
                <a:cs typeface="Meiryo UI" pitchFamily="50" charset="-128"/>
              </a:rPr>
              <a:t>・・・・・・・６　　　　　　　　     　　　　　　　　　　　</a:t>
            </a:r>
            <a:endParaRPr lang="en-US" altLang="ja-JP" sz="1600" b="1" dirty="0" smtClean="0">
              <a:latin typeface="Meiryo UI" pitchFamily="50" charset="-128"/>
              <a:ea typeface="Meiryo UI" pitchFamily="50" charset="-128"/>
              <a:cs typeface="Meiryo UI" pitchFamily="50" charset="-128"/>
            </a:endParaRPr>
          </a:p>
          <a:p>
            <a:pPr>
              <a:lnSpc>
                <a:spcPts val="2000"/>
              </a:lnSpc>
            </a:pPr>
            <a:endParaRPr lang="en-US" altLang="ja-JP" sz="1600" b="1" dirty="0">
              <a:latin typeface="Meiryo UI" pitchFamily="50" charset="-128"/>
              <a:ea typeface="Meiryo UI" pitchFamily="50" charset="-128"/>
              <a:cs typeface="Meiryo UI" pitchFamily="50" charset="-128"/>
            </a:endParaRPr>
          </a:p>
          <a:p>
            <a:pPr>
              <a:lnSpc>
                <a:spcPts val="2000"/>
              </a:lnSpc>
            </a:pPr>
            <a:r>
              <a:rPr lang="ja-JP" altLang="en-US" sz="1600" b="1" dirty="0" smtClean="0">
                <a:latin typeface="Meiryo UI" pitchFamily="50" charset="-128"/>
                <a:ea typeface="Meiryo UI" pitchFamily="50" charset="-128"/>
                <a:cs typeface="Meiryo UI" pitchFamily="50" charset="-128"/>
              </a:rPr>
              <a:t>５．企業ヒアリング結果</a:t>
            </a:r>
            <a:r>
              <a:rPr lang="en-US" altLang="ja-JP" sz="1600" b="1" dirty="0" smtClean="0">
                <a:latin typeface="Meiryo UI" pitchFamily="50" charset="-128"/>
                <a:ea typeface="Meiryo UI" pitchFamily="50" charset="-128"/>
                <a:cs typeface="Meiryo UI" pitchFamily="50" charset="-128"/>
              </a:rPr>
              <a:t>				</a:t>
            </a:r>
            <a:r>
              <a:rPr lang="ja-JP" altLang="en-US" sz="1600" b="1" dirty="0" smtClean="0">
                <a:latin typeface="Meiryo UI" pitchFamily="50" charset="-128"/>
                <a:ea typeface="Meiryo UI" pitchFamily="50" charset="-128"/>
                <a:cs typeface="Meiryo UI" pitchFamily="50" charset="-128"/>
              </a:rPr>
              <a:t>・・・・・・・７</a:t>
            </a:r>
            <a:endParaRPr lang="en-US" altLang="ja-JP" sz="1600" b="1" dirty="0">
              <a:latin typeface="Meiryo UI" pitchFamily="50" charset="-128"/>
              <a:ea typeface="Meiryo UI" pitchFamily="50" charset="-128"/>
              <a:cs typeface="Meiryo UI" pitchFamily="50" charset="-128"/>
            </a:endParaRPr>
          </a:p>
          <a:p>
            <a:pPr>
              <a:lnSpc>
                <a:spcPts val="2000"/>
              </a:lnSpc>
            </a:pPr>
            <a:endParaRPr lang="en-US" altLang="ja-JP" sz="1600" b="1" dirty="0">
              <a:latin typeface="Meiryo UI" pitchFamily="50" charset="-128"/>
              <a:ea typeface="Meiryo UI" pitchFamily="50" charset="-128"/>
              <a:cs typeface="Meiryo UI" pitchFamily="50" charset="-128"/>
            </a:endParaRPr>
          </a:p>
          <a:p>
            <a:pPr>
              <a:lnSpc>
                <a:spcPts val="2000"/>
              </a:lnSpc>
            </a:pPr>
            <a:r>
              <a:rPr lang="ja-JP" altLang="en-US" sz="1600" b="1" dirty="0" smtClean="0">
                <a:latin typeface="Meiryo UI" pitchFamily="50" charset="-128"/>
                <a:ea typeface="Meiryo UI" pitchFamily="50" charset="-128"/>
                <a:cs typeface="Meiryo UI" pitchFamily="50" charset="-128"/>
              </a:rPr>
              <a:t>６．財政運営について</a:t>
            </a:r>
            <a:r>
              <a:rPr lang="en-US" altLang="ja-JP" sz="1600" b="1" dirty="0" smtClean="0">
                <a:latin typeface="Meiryo UI" pitchFamily="50" charset="-128"/>
                <a:ea typeface="Meiryo UI" pitchFamily="50" charset="-128"/>
                <a:cs typeface="Meiryo UI" pitchFamily="50" charset="-128"/>
              </a:rPr>
              <a:t>				</a:t>
            </a:r>
            <a:r>
              <a:rPr lang="ja-JP" altLang="en-US" sz="1600" b="1" dirty="0" smtClean="0">
                <a:latin typeface="Meiryo UI" pitchFamily="50" charset="-128"/>
                <a:ea typeface="Meiryo UI" pitchFamily="50" charset="-128"/>
                <a:cs typeface="Meiryo UI" pitchFamily="50" charset="-128"/>
              </a:rPr>
              <a:t>・・・・・・・</a:t>
            </a:r>
            <a:r>
              <a:rPr lang="ja-JP" altLang="en-US" sz="1600" b="1" dirty="0">
                <a:latin typeface="Meiryo UI" pitchFamily="50" charset="-128"/>
                <a:ea typeface="Meiryo UI" pitchFamily="50" charset="-128"/>
                <a:cs typeface="Meiryo UI" pitchFamily="50" charset="-128"/>
              </a:rPr>
              <a:t>８</a:t>
            </a:r>
            <a:r>
              <a:rPr lang="ja-JP" altLang="en-US" sz="1600" b="1" dirty="0" smtClean="0">
                <a:latin typeface="Meiryo UI" pitchFamily="50" charset="-128"/>
                <a:ea typeface="Meiryo UI" pitchFamily="50" charset="-128"/>
                <a:cs typeface="Meiryo UI" pitchFamily="50" charset="-128"/>
              </a:rPr>
              <a:t>　　　　　　　　　　　　　　　　　　　　 </a:t>
            </a:r>
            <a:r>
              <a:rPr lang="ja-JP" altLang="en-US" sz="1600" b="1" dirty="0">
                <a:latin typeface="Meiryo UI" pitchFamily="50" charset="-128"/>
                <a:ea typeface="Meiryo UI" pitchFamily="50" charset="-128"/>
                <a:cs typeface="Meiryo UI" pitchFamily="50" charset="-128"/>
              </a:rPr>
              <a:t> </a:t>
            </a:r>
            <a:endParaRPr lang="en-US" altLang="ja-JP" sz="1600" b="1" dirty="0" smtClean="0">
              <a:latin typeface="Meiryo UI" pitchFamily="50" charset="-128"/>
              <a:ea typeface="Meiryo UI" pitchFamily="50" charset="-128"/>
              <a:cs typeface="Meiryo UI" pitchFamily="50" charset="-128"/>
            </a:endParaRPr>
          </a:p>
          <a:p>
            <a:pPr>
              <a:lnSpc>
                <a:spcPts val="2000"/>
              </a:lnSpc>
            </a:pPr>
            <a:endParaRPr lang="en-US" altLang="ja-JP" sz="1600" b="1" dirty="0">
              <a:latin typeface="Meiryo UI" pitchFamily="50" charset="-128"/>
              <a:ea typeface="Meiryo UI" pitchFamily="50" charset="-128"/>
              <a:cs typeface="Meiryo UI" pitchFamily="50" charset="-128"/>
            </a:endParaRPr>
          </a:p>
          <a:p>
            <a:pPr>
              <a:lnSpc>
                <a:spcPts val="2000"/>
              </a:lnSpc>
            </a:pPr>
            <a:r>
              <a:rPr lang="ja-JP" altLang="en-US" sz="1600" b="1" dirty="0" smtClean="0">
                <a:latin typeface="Meiryo UI" pitchFamily="50" charset="-128"/>
                <a:ea typeface="Meiryo UI" pitchFamily="50" charset="-128"/>
                <a:cs typeface="Meiryo UI" pitchFamily="50" charset="-128"/>
              </a:rPr>
              <a:t>７．組織・体制について　</a:t>
            </a:r>
            <a:r>
              <a:rPr lang="en-US" altLang="ja-JP" sz="1600" b="1" dirty="0" smtClean="0">
                <a:latin typeface="Meiryo UI" pitchFamily="50" charset="-128"/>
                <a:ea typeface="Meiryo UI" pitchFamily="50" charset="-128"/>
                <a:cs typeface="Meiryo UI" pitchFamily="50" charset="-128"/>
              </a:rPr>
              <a:t>				</a:t>
            </a:r>
            <a:r>
              <a:rPr lang="ja-JP" altLang="en-US" sz="1600" b="1" dirty="0" smtClean="0">
                <a:latin typeface="Meiryo UI" pitchFamily="50" charset="-128"/>
                <a:ea typeface="Meiryo UI" pitchFamily="50" charset="-128"/>
                <a:cs typeface="Meiryo UI" pitchFamily="50" charset="-128"/>
              </a:rPr>
              <a:t>・・・・・・・</a:t>
            </a:r>
            <a:r>
              <a:rPr lang="ja-JP" altLang="en-US" sz="1600" b="1" dirty="0">
                <a:latin typeface="Meiryo UI" pitchFamily="50" charset="-128"/>
                <a:ea typeface="Meiryo UI" pitchFamily="50" charset="-128"/>
                <a:cs typeface="Meiryo UI" pitchFamily="50" charset="-128"/>
              </a:rPr>
              <a:t>９</a:t>
            </a:r>
            <a:r>
              <a:rPr lang="ja-JP" altLang="en-US" sz="1600" b="1" dirty="0" smtClean="0">
                <a:latin typeface="Meiryo UI" pitchFamily="50" charset="-128"/>
                <a:ea typeface="Meiryo UI" pitchFamily="50" charset="-128"/>
                <a:cs typeface="Meiryo UI" pitchFamily="50" charset="-128"/>
              </a:rPr>
              <a:t>　　　　　　　　　　　　　　　　　　　 </a:t>
            </a:r>
            <a:endParaRPr lang="en-US" altLang="ja-JP" sz="1600" b="1" dirty="0" smtClean="0">
              <a:latin typeface="Meiryo UI" pitchFamily="50" charset="-128"/>
              <a:ea typeface="Meiryo UI" pitchFamily="50" charset="-128"/>
              <a:cs typeface="Meiryo UI" pitchFamily="50" charset="-128"/>
            </a:endParaRPr>
          </a:p>
          <a:p>
            <a:pPr>
              <a:lnSpc>
                <a:spcPts val="2000"/>
              </a:lnSpc>
            </a:pPr>
            <a:endParaRPr lang="en-US" altLang="ja-JP" sz="1600" b="1" dirty="0" smtClean="0">
              <a:latin typeface="Meiryo UI" pitchFamily="50" charset="-128"/>
              <a:ea typeface="Meiryo UI" pitchFamily="50" charset="-128"/>
              <a:cs typeface="Meiryo UI" pitchFamily="50" charset="-128"/>
            </a:endParaRPr>
          </a:p>
          <a:p>
            <a:pPr>
              <a:lnSpc>
                <a:spcPts val="2000"/>
              </a:lnSpc>
            </a:pPr>
            <a:r>
              <a:rPr lang="ja-JP" altLang="en-US" sz="1600" b="1" dirty="0" smtClean="0">
                <a:latin typeface="Meiryo UI" pitchFamily="50" charset="-128"/>
                <a:ea typeface="Meiryo UI" pitchFamily="50" charset="-128"/>
                <a:cs typeface="Meiryo UI" pitchFamily="50" charset="-128"/>
              </a:rPr>
              <a:t>８．職員について</a:t>
            </a:r>
            <a:r>
              <a:rPr lang="en-US" altLang="ja-JP" sz="1600" b="1" dirty="0" smtClean="0">
                <a:latin typeface="Meiryo UI" pitchFamily="50" charset="-128"/>
                <a:ea typeface="Meiryo UI" pitchFamily="50" charset="-128"/>
                <a:cs typeface="Meiryo UI" pitchFamily="50" charset="-128"/>
              </a:rPr>
              <a:t>					</a:t>
            </a:r>
            <a:r>
              <a:rPr lang="ja-JP" altLang="en-US" sz="1600" b="1" dirty="0" smtClean="0">
                <a:latin typeface="Meiryo UI" pitchFamily="50" charset="-128"/>
                <a:ea typeface="Meiryo UI" pitchFamily="50" charset="-128"/>
                <a:cs typeface="Meiryo UI" pitchFamily="50" charset="-128"/>
              </a:rPr>
              <a:t>・・・・・・・</a:t>
            </a:r>
            <a:r>
              <a:rPr lang="en-US" altLang="ja-JP" sz="1600" b="1" dirty="0" smtClean="0">
                <a:latin typeface="Meiryo UI" pitchFamily="50" charset="-128"/>
                <a:ea typeface="Meiryo UI" pitchFamily="50" charset="-128"/>
                <a:cs typeface="Meiryo UI" pitchFamily="50" charset="-128"/>
              </a:rPr>
              <a:t>11</a:t>
            </a:r>
            <a:r>
              <a:rPr lang="ja-JP" altLang="en-US" sz="1600" b="1" dirty="0" smtClean="0">
                <a:latin typeface="Meiryo UI" pitchFamily="50" charset="-128"/>
                <a:ea typeface="Meiryo UI" pitchFamily="50" charset="-128"/>
                <a:cs typeface="Meiryo UI" pitchFamily="50" charset="-128"/>
              </a:rPr>
              <a:t>　　　　　　　　　　　　　　　　　　　　　　　   </a:t>
            </a:r>
            <a:endParaRPr lang="en-US" altLang="ja-JP" sz="1600" b="1" dirty="0" smtClean="0">
              <a:latin typeface="Meiryo UI" pitchFamily="50" charset="-128"/>
              <a:ea typeface="Meiryo UI" pitchFamily="50" charset="-128"/>
              <a:cs typeface="Meiryo UI" pitchFamily="50" charset="-128"/>
            </a:endParaRPr>
          </a:p>
          <a:p>
            <a:pPr>
              <a:lnSpc>
                <a:spcPts val="2000"/>
              </a:lnSpc>
            </a:pPr>
            <a:endParaRPr lang="en-US" altLang="ja-JP" sz="1600" b="1" dirty="0">
              <a:latin typeface="Meiryo UI" pitchFamily="50" charset="-128"/>
              <a:ea typeface="Meiryo UI" pitchFamily="50" charset="-128"/>
              <a:cs typeface="Meiryo UI" pitchFamily="50" charset="-128"/>
            </a:endParaRPr>
          </a:p>
          <a:p>
            <a:pPr>
              <a:lnSpc>
                <a:spcPts val="2000"/>
              </a:lnSpc>
            </a:pPr>
            <a:r>
              <a:rPr lang="ja-JP" altLang="en-US" sz="1600" b="1" dirty="0" smtClean="0">
                <a:latin typeface="Meiryo UI" pitchFamily="50" charset="-128"/>
                <a:ea typeface="Meiryo UI" pitchFamily="50" charset="-128"/>
                <a:cs typeface="Meiryo UI" pitchFamily="50" charset="-128"/>
              </a:rPr>
              <a:t>９．今後のスケジュールについて　　　　　　　　　　　　　　　 </a:t>
            </a:r>
            <a:r>
              <a:rPr lang="en-US" altLang="ja-JP" sz="1600" b="1" dirty="0" smtClean="0">
                <a:latin typeface="Meiryo UI" pitchFamily="50" charset="-128"/>
                <a:ea typeface="Meiryo UI" pitchFamily="50" charset="-128"/>
                <a:cs typeface="Meiryo UI" pitchFamily="50" charset="-128"/>
              </a:rPr>
              <a:t>	</a:t>
            </a:r>
            <a:r>
              <a:rPr lang="ja-JP" altLang="en-US" sz="1600" b="1" dirty="0" smtClean="0">
                <a:latin typeface="Meiryo UI" pitchFamily="50" charset="-128"/>
                <a:ea typeface="Meiryo UI" pitchFamily="50" charset="-128"/>
                <a:cs typeface="Meiryo UI" pitchFamily="50" charset="-128"/>
              </a:rPr>
              <a:t>・・・・・・・</a:t>
            </a:r>
            <a:r>
              <a:rPr lang="en-US" altLang="ja-JP" sz="1600" b="1" dirty="0" smtClean="0">
                <a:latin typeface="Meiryo UI" pitchFamily="50" charset="-128"/>
                <a:ea typeface="Meiryo UI" pitchFamily="50" charset="-128"/>
                <a:cs typeface="Meiryo UI" pitchFamily="50" charset="-128"/>
              </a:rPr>
              <a:t>1</a:t>
            </a:r>
            <a:r>
              <a:rPr lang="en-US" altLang="ja-JP" sz="1600" b="1" dirty="0">
                <a:latin typeface="Meiryo UI" pitchFamily="50" charset="-128"/>
                <a:ea typeface="Meiryo UI" pitchFamily="50" charset="-128"/>
                <a:cs typeface="Meiryo UI" pitchFamily="50" charset="-128"/>
              </a:rPr>
              <a:t>2</a:t>
            </a:r>
            <a:endParaRPr lang="en-US" altLang="ja-JP" sz="1600" b="1" dirty="0" smtClean="0">
              <a:latin typeface="Meiryo UI" pitchFamily="50" charset="-128"/>
              <a:ea typeface="Meiryo UI" pitchFamily="50" charset="-128"/>
              <a:cs typeface="Meiryo UI" pitchFamily="50" charset="-128"/>
            </a:endParaRPr>
          </a:p>
          <a:p>
            <a:pPr>
              <a:lnSpc>
                <a:spcPts val="2000"/>
              </a:lnSpc>
            </a:pPr>
            <a:endParaRPr lang="en-US" altLang="ja-JP" sz="1600" b="1" dirty="0">
              <a:latin typeface="Meiryo UI" pitchFamily="50" charset="-128"/>
              <a:ea typeface="Meiryo UI" pitchFamily="50" charset="-128"/>
              <a:cs typeface="Meiryo UI" pitchFamily="50" charset="-128"/>
            </a:endParaRPr>
          </a:p>
          <a:p>
            <a:pPr>
              <a:lnSpc>
                <a:spcPts val="2000"/>
              </a:lnSpc>
            </a:pPr>
            <a:r>
              <a:rPr lang="ja-JP" altLang="en-US" sz="1400" dirty="0" smtClean="0">
                <a:latin typeface="Meiryo UI" pitchFamily="50" charset="-128"/>
                <a:ea typeface="Meiryo UI" pitchFamily="50" charset="-128"/>
                <a:cs typeface="Meiryo UI" pitchFamily="50" charset="-128"/>
              </a:rPr>
              <a:t>（参考資料）</a:t>
            </a:r>
            <a:endParaRPr lang="en-US" altLang="ja-JP" sz="1400" dirty="0" smtClean="0">
              <a:latin typeface="Meiryo UI" pitchFamily="50" charset="-128"/>
              <a:ea typeface="Meiryo UI" pitchFamily="50" charset="-128"/>
              <a:cs typeface="Meiryo UI" pitchFamily="50" charset="-128"/>
            </a:endParaRPr>
          </a:p>
          <a:p>
            <a:pPr>
              <a:lnSpc>
                <a:spcPts val="2000"/>
              </a:lnSpc>
            </a:pPr>
            <a:r>
              <a:rPr lang="ja-JP" altLang="en-US" sz="1400" dirty="0" smtClean="0">
                <a:latin typeface="Meiryo UI" pitchFamily="50" charset="-128"/>
                <a:ea typeface="Meiryo UI" pitchFamily="50" charset="-128"/>
                <a:cs typeface="Meiryo UI" pitchFamily="50" charset="-128"/>
              </a:rPr>
              <a:t>　</a:t>
            </a:r>
            <a:r>
              <a:rPr lang="ja-JP" altLang="en-US" sz="1400" dirty="0">
                <a:latin typeface="Meiryo UI" pitchFamily="50" charset="-128"/>
                <a:ea typeface="Meiryo UI" pitchFamily="50" charset="-128"/>
                <a:cs typeface="Meiryo UI" pitchFamily="50" charset="-128"/>
              </a:rPr>
              <a:t>①</a:t>
            </a:r>
            <a:r>
              <a:rPr lang="ja-JP" altLang="en-US" sz="1400" dirty="0" smtClean="0">
                <a:latin typeface="Meiryo UI" pitchFamily="50" charset="-128"/>
                <a:ea typeface="Meiryo UI" pitchFamily="50" charset="-128"/>
                <a:cs typeface="Meiryo UI" pitchFamily="50" charset="-128"/>
              </a:rPr>
              <a:t>統合</a:t>
            </a:r>
            <a:r>
              <a:rPr lang="ja-JP" altLang="en-US" sz="1400" dirty="0">
                <a:latin typeface="Meiryo UI" pitchFamily="50" charset="-128"/>
                <a:ea typeface="Meiryo UI" pitchFamily="50" charset="-128"/>
                <a:cs typeface="Meiryo UI" pitchFamily="50" charset="-128"/>
              </a:rPr>
              <a:t>の検討</a:t>
            </a:r>
            <a:r>
              <a:rPr lang="ja-JP" altLang="en-US" sz="1400" dirty="0" smtClean="0">
                <a:latin typeface="Meiryo UI" pitchFamily="50" charset="-128"/>
                <a:ea typeface="Meiryo UI" pitchFamily="50" charset="-128"/>
                <a:cs typeface="Meiryo UI" pitchFamily="50" charset="-128"/>
              </a:rPr>
              <a:t>経過</a:t>
            </a:r>
            <a:r>
              <a:rPr lang="en-US" altLang="ja-JP" sz="1400" dirty="0" smtClean="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a:t>
            </a:r>
            <a:r>
              <a:rPr lang="en-US" altLang="ja-JP" sz="1400" dirty="0" smtClean="0">
                <a:latin typeface="Meiryo UI" pitchFamily="50" charset="-128"/>
                <a:ea typeface="Meiryo UI" pitchFamily="50" charset="-128"/>
                <a:cs typeface="Meiryo UI" pitchFamily="50" charset="-128"/>
              </a:rPr>
              <a:t>13</a:t>
            </a:r>
          </a:p>
          <a:p>
            <a:pPr>
              <a:lnSpc>
                <a:spcPts val="2000"/>
              </a:lnSpc>
            </a:pPr>
            <a:r>
              <a:rPr lang="ja-JP" altLang="en-US" sz="1400" dirty="0" smtClean="0">
                <a:latin typeface="Meiryo UI" pitchFamily="50" charset="-128"/>
                <a:ea typeface="Meiryo UI" pitchFamily="50" charset="-128"/>
                <a:cs typeface="Meiryo UI" pitchFamily="50" charset="-128"/>
              </a:rPr>
              <a:t>　②両研究所</a:t>
            </a:r>
            <a:r>
              <a:rPr lang="ja-JP" altLang="en-US" sz="1400" dirty="0">
                <a:latin typeface="Meiryo UI" pitchFamily="50" charset="-128"/>
                <a:ea typeface="Meiryo UI" pitchFamily="50" charset="-128"/>
                <a:cs typeface="Meiryo UI" pitchFamily="50" charset="-128"/>
              </a:rPr>
              <a:t>の概要と</a:t>
            </a:r>
            <a:r>
              <a:rPr lang="ja-JP" altLang="en-US" sz="1400" dirty="0" smtClean="0">
                <a:latin typeface="Meiryo UI" pitchFamily="50" charset="-128"/>
                <a:ea typeface="Meiryo UI" pitchFamily="50" charset="-128"/>
                <a:cs typeface="Meiryo UI" pitchFamily="50" charset="-128"/>
              </a:rPr>
              <a:t>特徴</a:t>
            </a:r>
            <a:r>
              <a:rPr lang="en-US" altLang="ja-JP" sz="1400" dirty="0" smtClean="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a:t>
            </a:r>
            <a:r>
              <a:rPr lang="en-US" altLang="ja-JP" sz="1400" dirty="0" smtClean="0">
                <a:latin typeface="Meiryo UI" pitchFamily="50" charset="-128"/>
                <a:ea typeface="Meiryo UI" pitchFamily="50" charset="-128"/>
                <a:cs typeface="Meiryo UI" pitchFamily="50" charset="-128"/>
              </a:rPr>
              <a:t>14</a:t>
            </a:r>
            <a:endParaRPr lang="en-US" altLang="ja-JP" sz="1400" dirty="0">
              <a:latin typeface="Meiryo UI" pitchFamily="50" charset="-128"/>
              <a:ea typeface="Meiryo UI" pitchFamily="50" charset="-128"/>
              <a:cs typeface="Meiryo UI" pitchFamily="50" charset="-128"/>
            </a:endParaRPr>
          </a:p>
          <a:p>
            <a:pPr>
              <a:lnSpc>
                <a:spcPts val="2000"/>
              </a:lnSpc>
            </a:pPr>
            <a:r>
              <a:rPr lang="ja-JP" altLang="en-US" sz="1400" dirty="0" smtClean="0">
                <a:latin typeface="Meiryo UI" pitchFamily="50" charset="-128"/>
                <a:ea typeface="Meiryo UI" pitchFamily="50" charset="-128"/>
                <a:cs typeface="Meiryo UI" pitchFamily="50" charset="-128"/>
              </a:rPr>
              <a:t>　③両研究所</a:t>
            </a:r>
            <a:r>
              <a:rPr lang="ja-JP" altLang="en-US" sz="1400" dirty="0">
                <a:latin typeface="Meiryo UI" pitchFamily="50" charset="-128"/>
                <a:ea typeface="Meiryo UI" pitchFamily="50" charset="-128"/>
                <a:cs typeface="Meiryo UI" pitchFamily="50" charset="-128"/>
              </a:rPr>
              <a:t>の</a:t>
            </a:r>
            <a:r>
              <a:rPr lang="ja-JP" altLang="en-US" sz="1400" dirty="0" smtClean="0">
                <a:latin typeface="Meiryo UI" pitchFamily="50" charset="-128"/>
                <a:ea typeface="Meiryo UI" pitchFamily="50" charset="-128"/>
                <a:cs typeface="Meiryo UI" pitchFamily="50" charset="-128"/>
              </a:rPr>
              <a:t>ポテンシャル</a:t>
            </a:r>
            <a:r>
              <a:rPr lang="en-US" altLang="ja-JP" sz="1400" dirty="0" smtClean="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a:t>
            </a:r>
            <a:r>
              <a:rPr lang="en-US" altLang="ja-JP" sz="1400" dirty="0" smtClean="0">
                <a:latin typeface="Meiryo UI" pitchFamily="50" charset="-128"/>
                <a:ea typeface="Meiryo UI" pitchFamily="50" charset="-128"/>
                <a:cs typeface="Meiryo UI" pitchFamily="50" charset="-128"/>
              </a:rPr>
              <a:t>16</a:t>
            </a:r>
          </a:p>
          <a:p>
            <a:pPr>
              <a:lnSpc>
                <a:spcPts val="2000"/>
              </a:lnSpc>
            </a:pPr>
            <a:r>
              <a:rPr lang="ja-JP" altLang="en-US" sz="1400" dirty="0">
                <a:latin typeface="Meiryo UI" pitchFamily="50" charset="-128"/>
                <a:ea typeface="Meiryo UI" pitchFamily="50" charset="-128"/>
                <a:cs typeface="Meiryo UI" pitchFamily="50" charset="-128"/>
              </a:rPr>
              <a:t>　④</a:t>
            </a:r>
            <a:r>
              <a:rPr lang="ja-JP" altLang="en-US" sz="1400" dirty="0" smtClean="0">
                <a:latin typeface="Meiryo UI" pitchFamily="50" charset="-128"/>
                <a:ea typeface="Meiryo UI" pitchFamily="50" charset="-128"/>
                <a:cs typeface="Meiryo UI" pitchFamily="50" charset="-128"/>
              </a:rPr>
              <a:t>大阪の製造業の現状と課題</a:t>
            </a:r>
            <a:r>
              <a:rPr lang="en-US" altLang="ja-JP" sz="1400" dirty="0" smtClean="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a:t>
            </a:r>
            <a:r>
              <a:rPr lang="en-US" altLang="ja-JP" sz="1400" dirty="0" smtClean="0">
                <a:latin typeface="Meiryo UI" pitchFamily="50" charset="-128"/>
                <a:ea typeface="Meiryo UI" pitchFamily="50" charset="-128"/>
                <a:cs typeface="Meiryo UI" pitchFamily="50" charset="-128"/>
              </a:rPr>
              <a:t>17</a:t>
            </a:r>
          </a:p>
        </p:txBody>
      </p:sp>
      <p:sp>
        <p:nvSpPr>
          <p:cNvPr id="13" name="テキスト ボックス 12"/>
          <p:cNvSpPr txBox="1"/>
          <p:nvPr/>
        </p:nvSpPr>
        <p:spPr>
          <a:xfrm>
            <a:off x="0" y="3260"/>
            <a:ext cx="9906000" cy="369332"/>
          </a:xfrm>
          <a:prstGeom prst="rect">
            <a:avLst/>
          </a:prstGeom>
          <a:solidFill>
            <a:srgbClr val="002060"/>
          </a:solidFill>
        </p:spPr>
        <p:txBody>
          <a:bodyPr wrap="square" rtlCol="0">
            <a:spAutoFit/>
          </a:bodyPr>
          <a:lstStyle/>
          <a:p>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目　次　</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9416551" y="72510"/>
            <a:ext cx="399395" cy="230832"/>
          </a:xfrm>
          <a:prstGeom prst="rect">
            <a:avLst/>
          </a:prstGeom>
          <a:solidFill>
            <a:schemeClr val="bg1"/>
          </a:solidFill>
        </p:spPr>
        <p:txBody>
          <a:bodyPr wrap="square" rtlCol="0">
            <a:spAutoFit/>
          </a:bodyPr>
          <a:lstStyle/>
          <a:p>
            <a:pPr algn="ct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a:t>
            </a:r>
          </a:p>
        </p:txBody>
      </p:sp>
      <p:sp>
        <p:nvSpPr>
          <p:cNvPr id="6"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71</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9983040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p:cNvSpPr txBox="1"/>
          <p:nvPr/>
        </p:nvSpPr>
        <p:spPr>
          <a:xfrm>
            <a:off x="0" y="3260"/>
            <a:ext cx="9906000" cy="369332"/>
          </a:xfrm>
          <a:prstGeom prst="rect">
            <a:avLst/>
          </a:prstGeom>
          <a:solidFill>
            <a:srgbClr val="002060"/>
          </a:solidFill>
        </p:spPr>
        <p:txBody>
          <a:bodyPr wrap="square" rtlCol="0">
            <a:spAutoFit/>
          </a:bodyPr>
          <a:lstStyle/>
          <a:p>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１．法人運営の基本的考え方</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116463" y="598192"/>
            <a:ext cx="9620168" cy="960445"/>
          </a:xfrm>
          <a:prstGeom prst="roundRect">
            <a:avLst>
              <a:gd name="adj" fmla="val 640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8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回大阪府市統合本部会議（</a:t>
            </a: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H24.6.19</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一．両研究所</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の強みと総合力を活かし、工業技術とものづくりを支える知と技術の支援拠点「スーパー公設試」をめざす。</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二．統合</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に先行</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経営戦略の一体化と業務プロセスの共通化等を行い、機能面の実質的な統合と事業の</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効率化を</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図る。</a:t>
            </a:r>
            <a:endParaRPr kumimoji="1" lang="ja-JP" altLang="en-US" sz="1300" dirty="0"/>
          </a:p>
        </p:txBody>
      </p:sp>
      <p:sp>
        <p:nvSpPr>
          <p:cNvPr id="27" name="角丸四角形 26"/>
          <p:cNvSpPr/>
          <p:nvPr/>
        </p:nvSpPr>
        <p:spPr>
          <a:xfrm>
            <a:off x="272481" y="444303"/>
            <a:ext cx="2710577" cy="30777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基本的方向性（</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109100" y="1893590"/>
            <a:ext cx="9620168" cy="3495534"/>
          </a:xfrm>
          <a:prstGeom prst="roundRect">
            <a:avLst>
              <a:gd name="adj" fmla="val 2189"/>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8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基本的方向性（</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月）に沿って、両研究所の経営資源を融合し、統合のシナジー効果を発揮できる</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支援拠点（「スーパー公設試」）をめざす。</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dirty="0"/>
          </a:p>
        </p:txBody>
      </p:sp>
      <p:sp>
        <p:nvSpPr>
          <p:cNvPr id="32" name="二等辺三角形 31"/>
          <p:cNvSpPr/>
          <p:nvPr/>
        </p:nvSpPr>
        <p:spPr>
          <a:xfrm flipV="1">
            <a:off x="4010085" y="1635830"/>
            <a:ext cx="1794199" cy="180526"/>
          </a:xfrm>
          <a:prstGeom prst="triangl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角丸四角形 32"/>
          <p:cNvSpPr/>
          <p:nvPr/>
        </p:nvSpPr>
        <p:spPr>
          <a:xfrm>
            <a:off x="272480" y="1739702"/>
            <a:ext cx="2440413" cy="30777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法人運営の基本的考え方</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36"/>
          <p:cNvSpPr/>
          <p:nvPr/>
        </p:nvSpPr>
        <p:spPr>
          <a:xfrm>
            <a:off x="167278" y="2596708"/>
            <a:ext cx="9479816" cy="1102457"/>
          </a:xfrm>
          <a:prstGeom prst="roundRect">
            <a:avLst>
              <a:gd name="adj" fmla="val 5695"/>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　企業支援について</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（１）両研究所</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sz="13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優れた経営資源</a:t>
            </a:r>
            <a:r>
              <a:rPr lang="ja-JP" altLang="en-US" sz="13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（施設設備・支援機能・人的資源・研究成果等）の融合により、大阪の多様</a:t>
            </a:r>
            <a:r>
              <a:rPr lang="ja-JP" altLang="en-US" sz="13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な製造業・</a:t>
            </a:r>
            <a:endParaRPr lang="en-US" altLang="ja-JP" sz="13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3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技術</a:t>
            </a:r>
            <a:r>
              <a:rPr lang="ja-JP" altLang="en-US" sz="13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分野への総合的な対応と、研究開発から製造さらに事業化支援までの一気通貫の支援をめざす</a:t>
            </a:r>
            <a:r>
              <a:rPr lang="ja-JP" altLang="en-US" sz="13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3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相談</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・手続等のワンストップ化やスピード化など</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、顧客満足度</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の更なる向上をめざす。</a:t>
            </a:r>
          </a:p>
          <a:p>
            <a:pPr>
              <a:lnSpc>
                <a:spcPts val="22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dirty="0">
              <a:solidFill>
                <a:schemeClr val="tx1"/>
              </a:solidFill>
            </a:endParaRPr>
          </a:p>
        </p:txBody>
      </p:sp>
      <p:sp>
        <p:nvSpPr>
          <p:cNvPr id="38" name="角丸四角形 37"/>
          <p:cNvSpPr/>
          <p:nvPr/>
        </p:nvSpPr>
        <p:spPr>
          <a:xfrm>
            <a:off x="167278" y="3761508"/>
            <a:ext cx="9479816" cy="864000"/>
          </a:xfrm>
          <a:prstGeom prst="roundRect">
            <a:avLst>
              <a:gd name="adj" fmla="val 9143"/>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財政運営、組織・体制について</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地方独立行政法人として、自主・自律的な法人運営と理事長のリーダーシップのもと、「攻め」の事業運営を更に向上させ、</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利用者の拡大を収入の増加につなげ、それをもって支援機能の強化を図るといった好循環の運営をめざす</a:t>
            </a: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300" dirty="0">
              <a:solidFill>
                <a:schemeClr val="tx1"/>
              </a:solidFill>
            </a:endParaRPr>
          </a:p>
        </p:txBody>
      </p:sp>
      <p:sp>
        <p:nvSpPr>
          <p:cNvPr id="39" name="角丸四角形 38"/>
          <p:cNvSpPr/>
          <p:nvPr/>
        </p:nvSpPr>
        <p:spPr>
          <a:xfrm>
            <a:off x="167278" y="4682838"/>
            <a:ext cx="9479816" cy="618736"/>
          </a:xfrm>
          <a:prstGeom prst="roundRect">
            <a:avLst>
              <a:gd name="adj" fmla="val 9143"/>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　財源などの運営基盤について</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円滑な法人運営の基盤と</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なる</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財源（運営費交付金）等については、設立</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団体が責任を持って措置</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
          <p:cNvSpPr>
            <a:spLocks noChangeArrowheads="1"/>
          </p:cNvSpPr>
          <p:nvPr/>
        </p:nvSpPr>
        <p:spPr bwMode="auto">
          <a:xfrm>
            <a:off x="109100" y="5537753"/>
            <a:ext cx="9793752" cy="1310615"/>
          </a:xfrm>
          <a:prstGeom prst="rect">
            <a:avLst/>
          </a:prstGeom>
          <a:noFill/>
          <a:ln w="9525">
            <a:noFill/>
            <a:miter lim="800000"/>
            <a:headEnd/>
            <a:tailEnd/>
          </a:ln>
        </p:spPr>
        <p:txBody>
          <a:bodyPr wrap="square">
            <a:spAutoFit/>
          </a:bodyPr>
          <a:lstStyle/>
          <a:p>
            <a:pPr>
              <a:lnSpc>
                <a:spcPts val="1900"/>
              </a:lnSpc>
            </a:pP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参考</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統合に先行</a:t>
            </a:r>
            <a:r>
              <a:rPr lang="ja-JP" altLang="en-US" sz="1200" dirty="0">
                <a:latin typeface="Meiryo UI" pitchFamily="50" charset="-128"/>
                <a:ea typeface="Meiryo UI" pitchFamily="50" charset="-128"/>
                <a:cs typeface="Meiryo UI" pitchFamily="50" charset="-128"/>
              </a:rPr>
              <a:t>した</a:t>
            </a:r>
            <a:r>
              <a:rPr lang="ja-JP" altLang="en-US" sz="1200" dirty="0" smtClean="0">
                <a:latin typeface="Meiryo UI" pitchFamily="50" charset="-128"/>
                <a:ea typeface="Meiryo UI" pitchFamily="50" charset="-128"/>
                <a:cs typeface="Meiryo UI" pitchFamily="50" charset="-128"/>
              </a:rPr>
              <a:t>取組み</a:t>
            </a:r>
            <a:endParaRPr lang="en-US" altLang="ja-JP" sz="1200" dirty="0" smtClean="0">
              <a:latin typeface="Meiryo UI" pitchFamily="50" charset="-128"/>
              <a:ea typeface="Meiryo UI" pitchFamily="50" charset="-128"/>
              <a:cs typeface="Meiryo UI" pitchFamily="50" charset="-128"/>
            </a:endParaRPr>
          </a:p>
          <a:p>
            <a:pPr>
              <a:lnSpc>
                <a:spcPts val="19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合同役員会の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開催（</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H25.8</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）：法人統合を見通し、両法人の経営課題・情報の共有化等を図るため</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定期的に開催。</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合同機器選定委員会の設置（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H25.12</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：法人統合を見通し</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試験</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機器類を効率的・効果的に導入するため開催。</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サテライト</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技術</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相談</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ブースの開設（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H25.11</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：産技研・市工研にテレビ電話システムを導入。各種相談の相互連絡・つなぎあう体制を確保。</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□両研究所研究員による研究</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発表会</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・セミナー</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合同</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開催（</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H24.11,H25.2,H25.11,H26.2</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9416551" y="72510"/>
            <a:ext cx="399395" cy="230832"/>
          </a:xfrm>
          <a:prstGeom prst="rect">
            <a:avLst/>
          </a:prstGeom>
          <a:solidFill>
            <a:schemeClr val="bg1"/>
          </a:solidFill>
        </p:spPr>
        <p:txBody>
          <a:bodyPr wrap="square" rtlCol="0">
            <a:spAutoFit/>
          </a:bodyPr>
          <a:lstStyle/>
          <a:p>
            <a:pPr algn="ct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3</a:t>
            </a:r>
          </a:p>
        </p:txBody>
      </p:sp>
      <p:sp>
        <p:nvSpPr>
          <p:cNvPr id="13"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72</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9191162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777698208"/>
              </p:ext>
            </p:extLst>
          </p:nvPr>
        </p:nvGraphicFramePr>
        <p:xfrm>
          <a:off x="128276" y="440813"/>
          <a:ext cx="9552589" cy="6391041"/>
        </p:xfrm>
        <a:graphic>
          <a:graphicData uri="http://schemas.openxmlformats.org/drawingml/2006/table">
            <a:tbl>
              <a:tblPr/>
              <a:tblGrid>
                <a:gridCol w="541465"/>
                <a:gridCol w="1276903"/>
                <a:gridCol w="6831758"/>
                <a:gridCol w="902463"/>
              </a:tblGrid>
              <a:tr h="175974">
                <a:tc gridSpan="2">
                  <a:txBody>
                    <a:bodyPr/>
                    <a:lstStyle/>
                    <a:p>
                      <a:pPr marL="1270" algn="ctr">
                        <a:lnSpc>
                          <a:spcPts val="2200"/>
                        </a:lnSpc>
                        <a:spcAft>
                          <a:spcPts val="0"/>
                        </a:spcAft>
                      </a:pP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項　　目 </a:t>
                      </a:r>
                      <a:endParaRPr lang="ja-JP" sz="12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marL="1270" algn="ctr">
                        <a:lnSpc>
                          <a:spcPts val="1700"/>
                        </a:lnSpc>
                        <a:spcAft>
                          <a:spcPts val="0"/>
                        </a:spcAft>
                      </a:pPr>
                      <a:endParaRPr lang="ja-JP" sz="11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ts val="2200"/>
                        </a:lnSpc>
                        <a:spcAft>
                          <a:spcPts val="0"/>
                        </a:spcAft>
                      </a:pP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内   　　　  　容　</a:t>
                      </a:r>
                      <a:r>
                        <a:rPr lang="en-US" altLang="ja-JP" sz="11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68104" marR="68104" marT="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ts val="2200"/>
                        </a:lnSpc>
                        <a:spcAft>
                          <a:spcPts val="0"/>
                        </a:spcAft>
                      </a:pPr>
                      <a:r>
                        <a:rPr lang="ja-JP" altLang="en-US" sz="11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備　考</a:t>
                      </a:r>
                      <a:endParaRPr lang="en-US" altLang="ja-JP" sz="11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884194">
                <a:tc rowSpan="6">
                  <a:txBody>
                    <a:bodyPr/>
                    <a:lstStyle/>
                    <a:p>
                      <a:pPr marL="1270" marR="0" indent="0" algn="ctr" defTabSz="1280160" rtl="0" eaLnBrk="1" fontAlgn="auto" latinLnBrk="0" hangingPunct="1">
                        <a:lnSpc>
                          <a:spcPts val="1700"/>
                        </a:lnSpc>
                        <a:spcBef>
                          <a:spcPts val="0"/>
                        </a:spcBef>
                        <a:spcAft>
                          <a:spcPts val="0"/>
                        </a:spcAft>
                        <a:buClrTx/>
                        <a:buSzTx/>
                        <a:buFontTx/>
                        <a:buNone/>
                        <a:tabLst/>
                        <a:defRPr/>
                      </a:pPr>
                      <a:r>
                        <a:rPr lang="ja-JP" altLang="en-US" sz="1200" b="1" kern="100" spc="60" baseline="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「定款」記載事項（主要なもの</a:t>
                      </a:r>
                      <a:r>
                        <a:rPr lang="ja-JP" altLang="en-US" sz="1200" b="1"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b="1"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1270" marR="0" indent="0" algn="ctr" defTabSz="1280160" rtl="0" eaLnBrk="1" fontAlgn="auto" latinLnBrk="0" hangingPunct="1">
                        <a:lnSpc>
                          <a:spcPts val="1700"/>
                        </a:lnSpc>
                        <a:spcBef>
                          <a:spcPts val="0"/>
                        </a:spcBef>
                        <a:spcAft>
                          <a:spcPts val="0"/>
                        </a:spcAft>
                        <a:buClrTx/>
                        <a:buSzTx/>
                        <a:buFontTx/>
                        <a:buNone/>
                        <a:tabLst/>
                        <a:defRPr/>
                      </a:pPr>
                      <a:endParaRPr lang="ja-JP" sz="1100" b="1"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104" marR="68104" marT="0" marB="0" vert="eaVert">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270" marR="0" indent="0" algn="ctr" defTabSz="1280160" rtl="0" eaLnBrk="1" fontAlgn="auto" latinLnBrk="0" hangingPunct="1">
                        <a:lnSpc>
                          <a:spcPts val="1700"/>
                        </a:lnSpc>
                        <a:spcBef>
                          <a:spcPts val="0"/>
                        </a:spcBef>
                        <a:spcAft>
                          <a:spcPts val="0"/>
                        </a:spcAft>
                        <a:buClrTx/>
                        <a:buSzTx/>
                        <a:buFontTx/>
                        <a:buNone/>
                        <a:tabLst/>
                        <a:defRPr/>
                      </a:pP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目　　的</a:t>
                      </a:r>
                      <a:endParaRPr lang="en-US"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270" marR="0" indent="0" algn="ctr" defTabSz="1280160" rtl="0" eaLnBrk="1" fontAlgn="auto" latinLnBrk="0" hangingPunct="1">
                        <a:lnSpc>
                          <a:spcPts val="1700"/>
                        </a:lnSpc>
                        <a:spcBef>
                          <a:spcPts val="0"/>
                        </a:spcBef>
                        <a:spcAft>
                          <a:spcPts val="0"/>
                        </a:spcAft>
                        <a:buClrTx/>
                        <a:buSzTx/>
                        <a:buFontTx/>
                        <a:buNone/>
                        <a:tabLst/>
                        <a:defRPr/>
                      </a:pP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（第</a:t>
                      </a:r>
                      <a:r>
                        <a:rPr lang="en-US"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条）</a:t>
                      </a:r>
                      <a:endParaRPr lang="ja-JP" sz="12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nSpc>
                          <a:spcPts val="300"/>
                        </a:lnSpc>
                      </a:pP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2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地方独立行政法人法に基づき、産業技術に関する試験、研究、相談その他の支援を行うとともに、</a:t>
                      </a:r>
                      <a:endParaRPr kumimoji="1" lang="en-US" altLang="ja-JP" sz="12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kumimoji="1" lang="ja-JP" altLang="en-US" sz="12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2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これらの成果の普及及び実用化を促進することにより、産業技術とものづくりを支える知と技術の支援</a:t>
                      </a:r>
                      <a:endParaRPr kumimoji="1" lang="en-US" altLang="ja-JP" sz="12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kumimoji="1" lang="ja-JP" altLang="en-US" sz="12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kern="12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2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拠点として、中小企業の振興等を図り、もって大阪経済及び産業の発展並びに住民生活の向上に</a:t>
                      </a:r>
                      <a:endParaRPr kumimoji="1" lang="en-US" altLang="ja-JP" sz="12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kumimoji="1" lang="ja-JP" altLang="en-US" sz="12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kern="12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2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寄与することを目的とする。 </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800"/>
                        </a:lnSpc>
                        <a:spcAft>
                          <a:spcPts val="0"/>
                        </a:spcAft>
                      </a:pP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r>
              <a:tr h="402696">
                <a:tc vMerge="1">
                  <a:txBody>
                    <a:bodyPr/>
                    <a:lstStyle/>
                    <a:p>
                      <a:pPr marL="1270" algn="ctr">
                        <a:lnSpc>
                          <a:spcPts val="1700"/>
                        </a:lnSpc>
                        <a:spcAft>
                          <a:spcPts val="0"/>
                        </a:spcAft>
                      </a:pP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1270" algn="ctr">
                        <a:lnSpc>
                          <a:spcPts val="1700"/>
                        </a:lnSpc>
                        <a:spcAft>
                          <a:spcPts val="0"/>
                        </a:spcAft>
                      </a:pP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名　　称</a:t>
                      </a:r>
                      <a:endParaRPr lang="en-US"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270" algn="ctr">
                        <a:lnSpc>
                          <a:spcPts val="1700"/>
                        </a:lnSpc>
                        <a:spcAft>
                          <a:spcPts val="0"/>
                        </a:spcAft>
                      </a:pP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（第</a:t>
                      </a:r>
                      <a:r>
                        <a:rPr lang="en-US"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条）</a:t>
                      </a:r>
                      <a:endParaRPr lang="ja-JP" sz="12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l" defTabSz="1280160" rtl="0" eaLnBrk="1" fontAlgn="auto" latinLnBrk="0" hangingPunct="1">
                        <a:lnSpc>
                          <a:spcPts val="1700"/>
                        </a:lnSpc>
                        <a:spcBef>
                          <a:spcPts val="0"/>
                        </a:spcBef>
                        <a:spcAft>
                          <a:spcPts val="0"/>
                        </a:spcAft>
                        <a:buClrTx/>
                        <a:buSzTx/>
                        <a:buFontTx/>
                        <a:buNone/>
                        <a:tabLst/>
                        <a:defRPr/>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□地方独立行政法人　大阪産業技術研究所</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6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r>
              <a:tr h="402696">
                <a:tc vMerge="1">
                  <a:txBody>
                    <a:bodyPr/>
                    <a:lstStyle/>
                    <a:p>
                      <a:endParaRPr kumimoji="1" lang="ja-JP" altLang="en-US"/>
                    </a:p>
                  </a:txBody>
                  <a:tcPr/>
                </a:tc>
                <a:tc>
                  <a:txBody>
                    <a:bodyPr/>
                    <a:lstStyle/>
                    <a:p>
                      <a:pPr marL="1270" algn="ctr">
                        <a:lnSpc>
                          <a:spcPts val="1700"/>
                        </a:lnSpc>
                        <a:spcAft>
                          <a:spcPts val="0"/>
                        </a:spcAft>
                      </a:pP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設立団体</a:t>
                      </a:r>
                      <a:endParaRPr lang="en-US"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270" algn="ctr">
                        <a:lnSpc>
                          <a:spcPts val="1700"/>
                        </a:lnSpc>
                        <a:spcAft>
                          <a:spcPts val="0"/>
                        </a:spcAft>
                      </a:pP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（第</a:t>
                      </a:r>
                      <a:r>
                        <a:rPr lang="en-US"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条）</a:t>
                      </a:r>
                      <a:endParaRPr lang="ja-JP" sz="12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□大阪府及び大阪市</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6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r>
              <a:tr h="1222595">
                <a:tc vMerge="1">
                  <a:txBody>
                    <a:bodyPr/>
                    <a:lstStyle/>
                    <a:p>
                      <a:endParaRPr kumimoji="1" lang="ja-JP" altLang="en-US"/>
                    </a:p>
                  </a:txBody>
                  <a:tcPr/>
                </a:tc>
                <a:tc>
                  <a:txBody>
                    <a:bodyPr/>
                    <a:lstStyle/>
                    <a:p>
                      <a:pPr marL="1270" algn="ctr">
                        <a:lnSpc>
                          <a:spcPts val="1700"/>
                        </a:lnSpc>
                        <a:spcAft>
                          <a:spcPts val="0"/>
                        </a:spcAft>
                      </a:pP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事務所所在地</a:t>
                      </a:r>
                      <a:endParaRPr lang="en-US"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270" algn="ctr">
                        <a:lnSpc>
                          <a:spcPts val="1700"/>
                        </a:lnSpc>
                        <a:spcAft>
                          <a:spcPts val="0"/>
                        </a:spcAft>
                      </a:pP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（第</a:t>
                      </a:r>
                      <a:r>
                        <a:rPr lang="en-US"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条）</a:t>
                      </a:r>
                      <a:endParaRPr lang="ja-JP" altLang="ja-JP" sz="12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nSpc>
                          <a:spcPts val="1700"/>
                        </a:lnSpc>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□主たる事務所の所在地：和泉市（現・産技研）</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600"/>
                        </a:lnSpc>
                        <a:spcBef>
                          <a:spcPts val="0"/>
                        </a:spcBef>
                        <a:spcAft>
                          <a:spcPts val="0"/>
                        </a:spcAft>
                        <a:buClrTx/>
                        <a:buSzTx/>
                        <a:buFontTx/>
                        <a:buNone/>
                        <a:tabLst/>
                        <a:defRPr/>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組織：統合直後・・・経営企画本部（仮称）を和泉市に設置し、企画・総務機能等を集約・一元化</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600"/>
                        </a:lnSpc>
                        <a:spcBef>
                          <a:spcPts val="0"/>
                        </a:spcBef>
                        <a:spcAft>
                          <a:spcPts val="0"/>
                        </a:spcAft>
                        <a:buClrTx/>
                        <a:buSzTx/>
                        <a:buFontTx/>
                        <a:buNone/>
                        <a:tabLst/>
                        <a:defRPr/>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（統合後、当面は森之宮にも一部機能を置く）</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600"/>
                        </a:lnSpc>
                        <a:spcBef>
                          <a:spcPts val="0"/>
                        </a:spcBef>
                        <a:spcAft>
                          <a:spcPts val="0"/>
                        </a:spcAft>
                        <a:buClrTx/>
                        <a:buSzTx/>
                        <a:buFontTx/>
                        <a:buNone/>
                        <a:tabLst/>
                        <a:defRPr/>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あわせて、戦略プロジェクト推進本部、交流拠点の設置</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600"/>
                        </a:lnSpc>
                        <a:spcBef>
                          <a:spcPts val="0"/>
                        </a:spcBef>
                        <a:spcAft>
                          <a:spcPts val="0"/>
                        </a:spcAft>
                        <a:buClrTx/>
                        <a:buSzTx/>
                        <a:buFontTx/>
                        <a:buNone/>
                        <a:tabLst/>
                        <a:defRPr/>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統合</a:t>
                      </a:r>
                      <a:r>
                        <a:rPr lang="en-US" altLang="ja-JP" sz="11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1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年後・・・現在の</a:t>
                      </a:r>
                      <a:r>
                        <a:rPr lang="en-US" altLang="ja-JP" sz="11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a:t>
                      </a:r>
                      <a:r>
                        <a:rPr lang="ja-JP" altLang="en-US" sz="11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部門を統合法人の強み等にあわせて再編（おおよそ</a:t>
                      </a:r>
                      <a:r>
                        <a:rPr lang="en-US" altLang="ja-JP" sz="11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1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部門）</a:t>
                      </a:r>
                      <a:endParaRPr lang="en-US" altLang="ja-JP" sz="11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施設：両研究所</a:t>
                      </a:r>
                      <a:r>
                        <a:rPr lang="ja-JP"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施設を「和泉センター</a:t>
                      </a: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（仮称）</a:t>
                      </a:r>
                      <a:r>
                        <a:rPr lang="ja-JP"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」「森之宮センター</a:t>
                      </a: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（仮称）</a:t>
                      </a:r>
                      <a:r>
                        <a:rPr lang="ja-JP"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」とし</a:t>
                      </a: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て併存活用</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360000">
                        <a:lnSpc>
                          <a:spcPts val="1400"/>
                        </a:lnSpc>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⇒７「組織・体制について」</a:t>
                      </a: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0460">
                <a:tc vMerge="1">
                  <a:txBody>
                    <a:bodyPr/>
                    <a:lstStyle/>
                    <a:p>
                      <a:endParaRPr kumimoji="1" lang="ja-JP" altLang="en-US"/>
                    </a:p>
                  </a:txBody>
                  <a:tcPr/>
                </a:tc>
                <a:tc>
                  <a:txBody>
                    <a:bodyPr/>
                    <a:lstStyle/>
                    <a:p>
                      <a:pPr marL="1270" algn="ctr">
                        <a:lnSpc>
                          <a:spcPts val="1700"/>
                        </a:lnSpc>
                        <a:spcAft>
                          <a:spcPts val="0"/>
                        </a:spcAft>
                      </a:pP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役　　員</a:t>
                      </a:r>
                      <a:endParaRPr lang="en-US"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270" algn="ctr">
                        <a:lnSpc>
                          <a:spcPts val="1700"/>
                        </a:lnSpc>
                        <a:spcAft>
                          <a:spcPts val="0"/>
                        </a:spcAft>
                      </a:pP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（第</a:t>
                      </a:r>
                      <a:r>
                        <a:rPr lang="en-US"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条）</a:t>
                      </a:r>
                      <a:endParaRPr lang="ja-JP" altLang="ja-JP" sz="12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nSpc>
                          <a:spcPts val="1700"/>
                        </a:lnSpc>
                      </a:pP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理事長１人、副理事長１人、理事２人以内及び監事２人以内</a:t>
                      </a:r>
                      <a:endParaRPr kumimoji="1" lang="en-US" altLang="ja-JP" sz="1200" strike="sngStrike" kern="12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現在の常勤役員数　産技研：３名、市工研：３名</a:t>
                      </a:r>
                    </a:p>
                  </a:txBody>
                  <a:tcPr marL="68104" marR="68104" marT="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r>
              <a:tr h="798741">
                <a:tc vMerge="1">
                  <a:txBody>
                    <a:bodyPr/>
                    <a:lstStyle/>
                    <a:p>
                      <a:pPr marL="1270" algn="ctr">
                        <a:lnSpc>
                          <a:spcPts val="1700"/>
                        </a:lnSpc>
                        <a:spcAft>
                          <a:spcPts val="0"/>
                        </a:spcAft>
                      </a:pPr>
                      <a:endParaRPr lang="ja-JP" altLang="ja-JP" sz="11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1270" algn="ctr">
                        <a:lnSpc>
                          <a:spcPts val="1700"/>
                        </a:lnSpc>
                        <a:spcAft>
                          <a:spcPts val="0"/>
                        </a:spcAft>
                      </a:pP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業務の範囲</a:t>
                      </a:r>
                      <a:endParaRPr lang="en-US"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270" algn="ctr">
                        <a:lnSpc>
                          <a:spcPts val="1700"/>
                        </a:lnSpc>
                        <a:spcAft>
                          <a:spcPts val="0"/>
                        </a:spcAft>
                      </a:pP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（第</a:t>
                      </a:r>
                      <a:r>
                        <a:rPr lang="en-US"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条）</a:t>
                      </a:r>
                      <a:endParaRPr lang="ja-JP" altLang="ja-JP" sz="12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ja-JP" sz="12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産業技術に関する試験、研究、相談その他の支援を行うこと。</a:t>
                      </a:r>
                    </a:p>
                    <a:p>
                      <a:r>
                        <a:rPr kumimoji="1" lang="en-US" altLang="ja-JP" sz="12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ja-JP" sz="12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前号の業務に係る成果を普及し、及びその実用化を促進すること。</a:t>
                      </a:r>
                    </a:p>
                    <a:p>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法人の施設及び設備の提供に関すること。</a:t>
                      </a:r>
                    </a:p>
                    <a:p>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産業技術に関する情報を収集し、提供すること。</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等</a:t>
                      </a:r>
                      <a:endParaRPr lang="ja-JP" sz="12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360000">
                        <a:lnSpc>
                          <a:spcPts val="1400"/>
                        </a:lnSpc>
                      </a:pPr>
                      <a:r>
                        <a:rPr lang="ja-JP" alt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⇒３「めざすべき機能と統合効果」</a:t>
                      </a:r>
                      <a:endParaRPr lang="ja-JP" sz="105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0460">
                <a:tc gridSpan="2">
                  <a:txBody>
                    <a:bodyPr/>
                    <a:lstStyle/>
                    <a:p>
                      <a:pPr marL="1270" algn="ctr">
                        <a:lnSpc>
                          <a:spcPts val="1700"/>
                        </a:lnSpc>
                        <a:spcAft>
                          <a:spcPts val="0"/>
                        </a:spcAft>
                      </a:pP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設立方式</a:t>
                      </a:r>
                      <a:endParaRPr lang="ja-JP" altLang="ja-JP" sz="12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marL="1270" algn="ctr">
                        <a:lnSpc>
                          <a:spcPts val="1700"/>
                        </a:lnSpc>
                        <a:spcAft>
                          <a:spcPts val="0"/>
                        </a:spcAft>
                      </a:pPr>
                      <a:endParaRPr lang="ja-JP" altLang="ja-JP" sz="11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l">
                        <a:lnSpc>
                          <a:spcPts val="1700"/>
                        </a:lnSpc>
                        <a:spcAft>
                          <a:spcPts val="0"/>
                        </a:spcAft>
                      </a:pPr>
                      <a:r>
                        <a:rPr lang="ja-JP" altLang="en-US" sz="1200" b="0" kern="100" dirty="0" smtClean="0">
                          <a:effectLst/>
                          <a:latin typeface="Meiryo UI" panose="020B0604030504040204" pitchFamily="50" charset="-128"/>
                          <a:ea typeface="Meiryo UI" panose="020B0604030504040204" pitchFamily="50" charset="-128"/>
                          <a:cs typeface="Meiryo UI" panose="020B0604030504040204" pitchFamily="50" charset="-128"/>
                        </a:rPr>
                        <a:t>□地方独立行政法人法第</a:t>
                      </a:r>
                      <a:r>
                        <a:rPr lang="en-US" altLang="ja-JP" sz="1200" b="0" kern="100" dirty="0" smtClean="0">
                          <a:effectLst/>
                          <a:latin typeface="Meiryo UI" panose="020B0604030504040204" pitchFamily="50" charset="-128"/>
                          <a:ea typeface="Meiryo UI" panose="020B0604030504040204" pitchFamily="50" charset="-128"/>
                          <a:cs typeface="Meiryo UI" panose="020B0604030504040204" pitchFamily="50" charset="-128"/>
                        </a:rPr>
                        <a:t>112</a:t>
                      </a:r>
                      <a:r>
                        <a:rPr lang="ja-JP" altLang="en-US" sz="1200" b="0" kern="100" dirty="0" smtClean="0">
                          <a:effectLst/>
                          <a:latin typeface="Meiryo UI" panose="020B0604030504040204" pitchFamily="50" charset="-128"/>
                          <a:ea typeface="Meiryo UI" panose="020B0604030504040204" pitchFamily="50" charset="-128"/>
                          <a:cs typeface="Meiryo UI" panose="020B0604030504040204" pitchFamily="50" charset="-128"/>
                        </a:rPr>
                        <a:t>条に基づく「新設合併」方式。</a:t>
                      </a:r>
                      <a:endParaRPr lang="en-US" altLang="ja-JP" sz="1200" b="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1280160" rtl="0" eaLnBrk="1" fontAlgn="auto" latinLnBrk="0" hangingPunct="1">
                        <a:lnSpc>
                          <a:spcPts val="1700"/>
                        </a:lnSpc>
                        <a:spcBef>
                          <a:spcPts val="0"/>
                        </a:spcBef>
                        <a:spcAft>
                          <a:spcPts val="0"/>
                        </a:spcAft>
                        <a:buClrTx/>
                        <a:buSzTx/>
                        <a:buFontTx/>
                        <a:buNone/>
                        <a:tabLst/>
                        <a:defRPr/>
                      </a:pPr>
                      <a:r>
                        <a:rPr lang="en-US" altLang="ja-JP" sz="1200" b="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支援対象分野や機能面（強み）の棲分け、対等性及び職員のモチベーション向上等を考慮</a:t>
                      </a:r>
                      <a:r>
                        <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1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1280160" rtl="0" eaLnBrk="1" fontAlgn="auto" latinLnBrk="0" hangingPunct="1">
                        <a:lnSpc>
                          <a:spcPts val="1800"/>
                        </a:lnSpc>
                        <a:spcBef>
                          <a:spcPts val="0"/>
                        </a:spcBef>
                        <a:spcAft>
                          <a:spcPts val="0"/>
                        </a:spcAft>
                        <a:buClrTx/>
                        <a:buSzTx/>
                        <a:buFontTx/>
                        <a:buNone/>
                        <a:tabLst/>
                        <a:defRPr/>
                      </a:pPr>
                      <a:endParaRPr lang="ja-JP" sz="105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r>
              <a:tr h="631084">
                <a:tc gridSpan="2">
                  <a:txBody>
                    <a:bodyPr/>
                    <a:lstStyle/>
                    <a:p>
                      <a:pPr marL="1270" marR="0" indent="0" algn="ctr" defTabSz="914400" rtl="0" eaLnBrk="1" fontAlgn="auto" latinLnBrk="0" hangingPunct="1">
                        <a:lnSpc>
                          <a:spcPts val="1700"/>
                        </a:lnSpc>
                        <a:spcBef>
                          <a:spcPts val="0"/>
                        </a:spcBef>
                        <a:spcAft>
                          <a:spcPts val="0"/>
                        </a:spcAft>
                        <a:buClrTx/>
                        <a:buSzTx/>
                        <a:buFontTx/>
                        <a:buNone/>
                        <a:tabLst/>
                        <a:defRPr/>
                      </a:pP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予算・運営費交付金</a:t>
                      </a:r>
                      <a:endParaRPr lang="en-US"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270" marR="0" indent="0" algn="ctr" defTabSz="914400" rtl="0" eaLnBrk="1" fontAlgn="auto" latinLnBrk="0" hangingPunct="1">
                        <a:lnSpc>
                          <a:spcPts val="1700"/>
                        </a:lnSpc>
                        <a:spcBef>
                          <a:spcPts val="0"/>
                        </a:spcBef>
                        <a:spcAft>
                          <a:spcPts val="0"/>
                        </a:spcAft>
                        <a:buClrTx/>
                        <a:buSzTx/>
                        <a:buFontTx/>
                        <a:buNone/>
                        <a:tabLst/>
                        <a:defRPr/>
                      </a:pP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年度ベース）</a:t>
                      </a:r>
                      <a:endParaRPr lang="ja-JP" altLang="ja-JP" sz="12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kumimoji="1" lang="ja-JP" altLang="en-US"/>
                    </a:p>
                  </a:txBody>
                  <a:tcPr/>
                </a:tc>
                <a:tc>
                  <a:txBody>
                    <a:bodyPr/>
                    <a:lstStyle/>
                    <a:p>
                      <a:pPr algn="l">
                        <a:lnSpc>
                          <a:spcPts val="1700"/>
                        </a:lnSpc>
                        <a:spcAft>
                          <a:spcPts val="0"/>
                        </a:spcAft>
                      </a:pPr>
                      <a:r>
                        <a:rPr lang="ja-JP" altLang="en-US" sz="1200" b="0" kern="100" dirty="0" smtClean="0">
                          <a:effectLst/>
                          <a:latin typeface="Meiryo UI" panose="020B0604030504040204" pitchFamily="50" charset="-128"/>
                          <a:ea typeface="Meiryo UI" panose="020B0604030504040204" pitchFamily="50" charset="-128"/>
                          <a:cs typeface="Meiryo UI" panose="020B0604030504040204" pitchFamily="50" charset="-128"/>
                        </a:rPr>
                        <a:t>□予算：</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４０億１</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１００万円　</a:t>
                      </a:r>
                      <a:r>
                        <a:rPr lang="ja-JP" altLang="en-US" sz="1200" b="0" kern="100" dirty="0" smtClean="0">
                          <a:effectLst/>
                          <a:latin typeface="Meiryo UI" panose="020B0604030504040204" pitchFamily="50" charset="-128"/>
                          <a:ea typeface="Meiryo UI" panose="020B0604030504040204" pitchFamily="50" charset="-128"/>
                          <a:cs typeface="Meiryo UI" panose="020B0604030504040204" pitchFamily="50" charset="-128"/>
                        </a:rPr>
                        <a:t>　□運営費交付金</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：３１億８</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６００万円</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700"/>
                        </a:lnSpc>
                        <a:spcBef>
                          <a:spcPts val="0"/>
                        </a:spcBef>
                        <a:spcAft>
                          <a:spcPts val="0"/>
                        </a:spcAft>
                        <a:buClrTx/>
                        <a:buSzTx/>
                        <a:buFontTx/>
                        <a:buNone/>
                        <a:tabLst/>
                        <a:defRPr/>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b="0"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予算</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産技研：</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8,800</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万円、市工研：</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2,300</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700"/>
                        </a:lnSpc>
                        <a:spcBef>
                          <a:spcPts val="0"/>
                        </a:spcBef>
                        <a:spcAft>
                          <a:spcPts val="0"/>
                        </a:spcAft>
                        <a:buClrTx/>
                        <a:buSzTx/>
                        <a:buFontTx/>
                        <a:buNone/>
                        <a:tabLst/>
                        <a:defRPr/>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運営費交付金　産技研：</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600</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万円、市工研：</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8,000</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360000">
                        <a:lnSpc>
                          <a:spcPts val="1400"/>
                        </a:lnSpc>
                      </a:pPr>
                      <a:r>
                        <a:rPr lang="ja-JP" alt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⇒６「財政運営について」</a:t>
                      </a:r>
                      <a:endParaRPr lang="ja-JP" sz="105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31084">
                <a:tc gridSpan="2">
                  <a:txBody>
                    <a:bodyPr/>
                    <a:lstStyle/>
                    <a:p>
                      <a:pPr marL="1270" algn="ctr">
                        <a:lnSpc>
                          <a:spcPts val="1700"/>
                        </a:lnSpc>
                        <a:spcAft>
                          <a:spcPts val="0"/>
                        </a:spcAft>
                      </a:pP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人員計画</a:t>
                      </a:r>
                      <a:endParaRPr lang="en-US"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270" algn="ctr">
                        <a:lnSpc>
                          <a:spcPts val="1700"/>
                        </a:lnSpc>
                        <a:spcAft>
                          <a:spcPts val="0"/>
                        </a:spcAft>
                      </a:pP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年度ベース）</a:t>
                      </a:r>
                      <a:endParaRPr lang="ja-JP" altLang="ja-JP" sz="12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kumimoji="1" lang="ja-JP" altLang="en-US"/>
                    </a:p>
                  </a:txBody>
                  <a:tcPr/>
                </a:tc>
                <a:tc>
                  <a:txBody>
                    <a:bodyPr/>
                    <a:lstStyle/>
                    <a:p>
                      <a:pPr algn="l">
                        <a:lnSpc>
                          <a:spcPts val="1700"/>
                        </a:lnSpc>
                        <a:spcAft>
                          <a:spcPts val="0"/>
                        </a:spcAft>
                      </a:pPr>
                      <a:r>
                        <a:rPr lang="ja-JP" altLang="en-US" sz="120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２５０名（うち研究員２１０名）</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700"/>
                        </a:lnSpc>
                        <a:spcBef>
                          <a:spcPts val="0"/>
                        </a:spcBef>
                        <a:spcAft>
                          <a:spcPts val="0"/>
                        </a:spcAft>
                        <a:buClrTx/>
                        <a:buSzTx/>
                        <a:buFontTx/>
                        <a:buNone/>
                        <a:tabLst/>
                        <a:defRPr/>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□研究員については、統合後も利用者サービスの維持・向上のため、</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年度をベースに算出。</a:t>
                      </a:r>
                      <a:endParaRPr lang="ja-JP"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700"/>
                        </a:lnSpc>
                        <a:spcAft>
                          <a:spcPts val="0"/>
                        </a:spcAft>
                      </a:pPr>
                      <a:r>
                        <a:rPr lang="ja-JP" altLang="en-US"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産技研：</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156</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名（うち研究員</a:t>
                      </a:r>
                      <a:r>
                        <a:rPr lang="en-US" altLang="ja-JP" sz="1100" b="0" kern="100" dirty="0" smtClean="0">
                          <a:effectLst/>
                          <a:latin typeface="Meiryo UI" panose="020B0604030504040204" pitchFamily="50" charset="-128"/>
                          <a:ea typeface="Meiryo UI" panose="020B0604030504040204" pitchFamily="50" charset="-128"/>
                          <a:cs typeface="Meiryo UI" panose="020B0604030504040204" pitchFamily="50" charset="-128"/>
                        </a:rPr>
                        <a:t>131</a:t>
                      </a:r>
                      <a:r>
                        <a:rPr lang="ja-JP" altLang="en-US" sz="1100" b="0" kern="100" dirty="0" smtClean="0">
                          <a:effectLst/>
                          <a:latin typeface="Meiryo UI" panose="020B0604030504040204" pitchFamily="50" charset="-128"/>
                          <a:ea typeface="Meiryo UI" panose="020B0604030504040204" pitchFamily="50" charset="-128"/>
                          <a:cs typeface="Meiryo UI" panose="020B0604030504040204" pitchFamily="50" charset="-128"/>
                        </a:rPr>
                        <a:t>名）、市工研：</a:t>
                      </a:r>
                      <a:r>
                        <a:rPr lang="en-US" altLang="ja-JP" sz="1100" b="0" kern="100" dirty="0" smtClean="0">
                          <a:effectLst/>
                          <a:latin typeface="Meiryo UI" panose="020B0604030504040204" pitchFamily="50" charset="-128"/>
                          <a:ea typeface="Meiryo UI" panose="020B0604030504040204" pitchFamily="50" charset="-128"/>
                          <a:cs typeface="Meiryo UI" panose="020B0604030504040204" pitchFamily="50" charset="-128"/>
                        </a:rPr>
                        <a:t>93</a:t>
                      </a:r>
                      <a:r>
                        <a:rPr lang="ja-JP" altLang="en-US" sz="1100" b="0" kern="100" dirty="0" smtClean="0">
                          <a:effectLst/>
                          <a:latin typeface="Meiryo UI" panose="020B0604030504040204" pitchFamily="50" charset="-128"/>
                          <a:ea typeface="Meiryo UI" panose="020B0604030504040204" pitchFamily="50" charset="-128"/>
                          <a:cs typeface="Meiryo UI" panose="020B0604030504040204" pitchFamily="50" charset="-128"/>
                        </a:rPr>
                        <a:t>名（うち研究員</a:t>
                      </a:r>
                      <a:r>
                        <a:rPr lang="en-US" altLang="ja-JP" sz="1100" b="0" kern="100" dirty="0" smtClean="0">
                          <a:effectLst/>
                          <a:latin typeface="Meiryo UI" panose="020B0604030504040204" pitchFamily="50" charset="-128"/>
                          <a:ea typeface="Meiryo UI" panose="020B0604030504040204" pitchFamily="50" charset="-128"/>
                          <a:cs typeface="Meiryo UI" panose="020B0604030504040204" pitchFamily="50" charset="-128"/>
                        </a:rPr>
                        <a:t>79</a:t>
                      </a:r>
                      <a:r>
                        <a:rPr lang="ja-JP" altLang="en-US" sz="1100" b="0" kern="100" dirty="0" smtClean="0">
                          <a:effectLst/>
                          <a:latin typeface="Meiryo UI" panose="020B0604030504040204" pitchFamily="50" charset="-128"/>
                          <a:ea typeface="Meiryo UI" panose="020B0604030504040204" pitchFamily="50" charset="-128"/>
                          <a:cs typeface="Meiryo UI" panose="020B0604030504040204" pitchFamily="50" charset="-128"/>
                        </a:rPr>
                        <a:t>名）</a:t>
                      </a:r>
                      <a:endParaRPr lang="en-US" altLang="ja-JP" sz="1100" b="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360000">
                        <a:lnSpc>
                          <a:spcPts val="1400"/>
                        </a:lnSpc>
                      </a:pPr>
                      <a:r>
                        <a:rPr lang="ja-JP" alt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⇒８「職員に</a:t>
                      </a:r>
                      <a:endPar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indent="-360000">
                        <a:lnSpc>
                          <a:spcPts val="1400"/>
                        </a:lnSpc>
                      </a:pPr>
                      <a:r>
                        <a:rPr lang="ja-JP" alt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ついて」</a:t>
                      </a:r>
                      <a:endPar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800"/>
                        </a:lnSpc>
                        <a:spcAft>
                          <a:spcPts val="0"/>
                        </a:spcAft>
                      </a:pPr>
                      <a:endParaRPr lang="en-US" altLang="ja-JP" sz="1050" b="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テキスト ボックス 7"/>
          <p:cNvSpPr txBox="1"/>
          <p:nvPr/>
        </p:nvSpPr>
        <p:spPr>
          <a:xfrm>
            <a:off x="0" y="3260"/>
            <a:ext cx="9906000" cy="369332"/>
          </a:xfrm>
          <a:prstGeom prst="rect">
            <a:avLst/>
          </a:prstGeom>
          <a:solidFill>
            <a:srgbClr val="002060"/>
          </a:solidFill>
        </p:spPr>
        <p:txBody>
          <a:bodyPr wrap="square" rtlCol="0">
            <a:spAutoFit/>
          </a:bodyPr>
          <a:lstStyle/>
          <a:p>
            <a:r>
              <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統合</a:t>
            </a: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法人の概要</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9416551" y="72510"/>
            <a:ext cx="399395" cy="230832"/>
          </a:xfrm>
          <a:prstGeom prst="rect">
            <a:avLst/>
          </a:prstGeom>
          <a:solidFill>
            <a:schemeClr val="bg1"/>
          </a:solidFill>
        </p:spPr>
        <p:txBody>
          <a:bodyPr wrap="square" rtlCol="0">
            <a:spAutoFit/>
          </a:bodyPr>
          <a:lstStyle/>
          <a:p>
            <a:pPr algn="ct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4</a:t>
            </a:r>
          </a:p>
        </p:txBody>
      </p:sp>
      <p:sp>
        <p:nvSpPr>
          <p:cNvPr id="5" name="スライド番号プレースホルダー 2"/>
          <p:cNvSpPr>
            <a:spLocks noGrp="1"/>
          </p:cNvSpPr>
          <p:nvPr>
            <p:ph type="sldNum" sz="quarter" idx="12"/>
          </p:nvPr>
        </p:nvSpPr>
        <p:spPr>
          <a:xfrm>
            <a:off x="7682160"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73</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5392148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角丸四角形 85"/>
          <p:cNvSpPr/>
          <p:nvPr/>
        </p:nvSpPr>
        <p:spPr>
          <a:xfrm>
            <a:off x="109099" y="3169673"/>
            <a:ext cx="9706848" cy="3677694"/>
          </a:xfrm>
          <a:prstGeom prst="roundRect">
            <a:avLst>
              <a:gd name="adj" fmla="val 2189"/>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dirty="0"/>
          </a:p>
        </p:txBody>
      </p:sp>
      <p:sp>
        <p:nvSpPr>
          <p:cNvPr id="52" name="テキスト ボックス 51"/>
          <p:cNvSpPr txBox="1"/>
          <p:nvPr/>
        </p:nvSpPr>
        <p:spPr>
          <a:xfrm>
            <a:off x="0" y="3260"/>
            <a:ext cx="9906000" cy="369332"/>
          </a:xfrm>
          <a:prstGeom prst="rect">
            <a:avLst/>
          </a:prstGeom>
          <a:solidFill>
            <a:srgbClr val="002060"/>
          </a:solidFill>
        </p:spPr>
        <p:txBody>
          <a:bodyPr wrap="square" rtlCol="0">
            <a:spAutoFit/>
          </a:bodyPr>
          <a:lstStyle/>
          <a:p>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．スーパー公設試</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してめざすべき機能と統合効果</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角丸四角形 52"/>
          <p:cNvSpPr/>
          <p:nvPr/>
        </p:nvSpPr>
        <p:spPr>
          <a:xfrm>
            <a:off x="109099" y="583840"/>
            <a:ext cx="9706847" cy="2387476"/>
          </a:xfrm>
          <a:prstGeom prst="roundRect">
            <a:avLst>
              <a:gd name="adj" fmla="val 2189"/>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8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多様な製造業・技術分野</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に総合対応。　</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研究開発から製造、さらには事業化支援まで</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を一気通貫支援。</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dirty="0"/>
          </a:p>
        </p:txBody>
      </p:sp>
      <p:sp>
        <p:nvSpPr>
          <p:cNvPr id="55" name="角丸四角形 54"/>
          <p:cNvSpPr/>
          <p:nvPr/>
        </p:nvSpPr>
        <p:spPr>
          <a:xfrm>
            <a:off x="272480" y="429952"/>
            <a:ext cx="3172107" cy="30777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スーパー</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公設試としてめざすべき機能</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角丸四角形 55"/>
          <p:cNvSpPr/>
          <p:nvPr/>
        </p:nvSpPr>
        <p:spPr>
          <a:xfrm>
            <a:off x="167278" y="1037576"/>
            <a:ext cx="9561989" cy="587340"/>
          </a:xfrm>
          <a:prstGeom prst="roundRect">
            <a:avLst>
              <a:gd name="adj" fmla="val 5695"/>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8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両研究所</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が有する</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経営資源</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強み</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高度</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設備</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人的</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資源</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成果・知</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財等</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融合</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することで、</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製造業</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分野支援に対応</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角丸四角形 71"/>
          <p:cNvSpPr/>
          <p:nvPr/>
        </p:nvSpPr>
        <p:spPr>
          <a:xfrm>
            <a:off x="167276" y="1679379"/>
            <a:ext cx="9561990" cy="570978"/>
          </a:xfrm>
          <a:prstGeom prst="roundRect">
            <a:avLst>
              <a:gd name="adj" fmla="val 9335"/>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□両研究所</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の支援機能を組み合わせることで、研究開発支援から製造支援</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さらに事業化支援</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まで、企業の開発ステージに応じた支援を</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dirty="0">
              <a:solidFill>
                <a:schemeClr val="tx1"/>
              </a:solidFill>
            </a:endParaRPr>
          </a:p>
        </p:txBody>
      </p:sp>
      <p:sp>
        <p:nvSpPr>
          <p:cNvPr id="73" name="角丸四角形 72"/>
          <p:cNvSpPr/>
          <p:nvPr/>
        </p:nvSpPr>
        <p:spPr>
          <a:xfrm>
            <a:off x="166542" y="2305255"/>
            <a:ext cx="9562725" cy="570978"/>
          </a:xfrm>
          <a:prstGeom prst="roundRect">
            <a:avLst>
              <a:gd name="adj" fmla="val 9335"/>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両研究所の研究員の技術力・ノウハウ・知</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財・ネットワーク等が結集</a:t>
            </a:r>
            <a:endParaRPr kumimoji="1" lang="ja-JP" altLang="en-US" dirty="0">
              <a:solidFill>
                <a:schemeClr val="tx1"/>
              </a:solidFill>
            </a:endParaRPr>
          </a:p>
        </p:txBody>
      </p:sp>
      <p:sp>
        <p:nvSpPr>
          <p:cNvPr id="74" name="角丸四角形 73"/>
          <p:cNvSpPr/>
          <p:nvPr/>
        </p:nvSpPr>
        <p:spPr>
          <a:xfrm>
            <a:off x="6337065" y="2305255"/>
            <a:ext cx="3389877" cy="570978"/>
          </a:xfrm>
          <a:prstGeom prst="roundRect">
            <a:avLst>
              <a:gd name="adj" fmla="val 9335"/>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800"/>
              </a:lnSpc>
            </a:pPr>
            <a:r>
              <a:rPr lang="ja-JP" altLang="en-US"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垣根</a:t>
            </a:r>
            <a:r>
              <a:rPr lang="ja-JP" altLang="en-US" sz="13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を超えた分野のプロジェクト研究により、</a:t>
            </a:r>
            <a:r>
              <a:rPr lang="ja-JP" altLang="en-US"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大阪・関西の</a:t>
            </a:r>
            <a:r>
              <a:rPr lang="ja-JP" altLang="en-US" sz="13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a:t>
            </a:r>
            <a:r>
              <a:rPr lang="ja-JP" altLang="en-US"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a:t>
            </a:r>
            <a:r>
              <a:rPr lang="ja-JP" altLang="en-US" sz="13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の先導を</a:t>
            </a:r>
            <a:r>
              <a:rPr lang="ja-JP" altLang="en-US"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めざす</a:t>
            </a:r>
            <a:endParaRPr kumimoji="1" lang="ja-JP" altLang="en-US" sz="1300" b="1" u="sng" dirty="0">
              <a:solidFill>
                <a:schemeClr val="tx1"/>
              </a:solidFill>
            </a:endParaRPr>
          </a:p>
        </p:txBody>
      </p:sp>
      <p:sp>
        <p:nvSpPr>
          <p:cNvPr id="75" name="角丸四角形 74"/>
          <p:cNvSpPr/>
          <p:nvPr/>
        </p:nvSpPr>
        <p:spPr>
          <a:xfrm>
            <a:off x="6337064" y="1053937"/>
            <a:ext cx="3389877" cy="570978"/>
          </a:xfrm>
          <a:prstGeom prst="roundRect">
            <a:avLst>
              <a:gd name="adj" fmla="val 9335"/>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800"/>
              </a:lnSpc>
            </a:pPr>
            <a:r>
              <a:rPr lang="ja-JP" altLang="en-US" sz="13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多様な技術課題へ</a:t>
            </a:r>
            <a:r>
              <a:rPr lang="ja-JP" altLang="en-US"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ja-JP" altLang="en-US" sz="13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（フルセット）対応を</a:t>
            </a:r>
            <a:r>
              <a:rPr lang="ja-JP" altLang="en-US"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めざす</a:t>
            </a:r>
            <a:endParaRPr kumimoji="1" lang="ja-JP" altLang="en-US" sz="1300" b="1" u="sng" dirty="0">
              <a:solidFill>
                <a:schemeClr val="tx1"/>
              </a:solidFill>
            </a:endParaRPr>
          </a:p>
        </p:txBody>
      </p:sp>
      <p:sp>
        <p:nvSpPr>
          <p:cNvPr id="76" name="角丸四角形 75"/>
          <p:cNvSpPr/>
          <p:nvPr/>
        </p:nvSpPr>
        <p:spPr>
          <a:xfrm>
            <a:off x="6337065" y="1679378"/>
            <a:ext cx="3389877" cy="570978"/>
          </a:xfrm>
          <a:prstGeom prst="roundRect">
            <a:avLst>
              <a:gd name="adj" fmla="val 9335"/>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ja-JP" altLang="en-US" sz="13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川上～川下まで、一気通貫支援を</a:t>
            </a:r>
            <a:r>
              <a:rPr lang="ja-JP" altLang="en-US"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めざす</a:t>
            </a:r>
            <a:endParaRPr kumimoji="1" lang="ja-JP" altLang="en-US" sz="1300" b="1" u="sng" dirty="0">
              <a:solidFill>
                <a:schemeClr val="tx1"/>
              </a:solidFill>
            </a:endParaRPr>
          </a:p>
        </p:txBody>
      </p:sp>
      <p:sp>
        <p:nvSpPr>
          <p:cNvPr id="79" name="二等辺三角形 78"/>
          <p:cNvSpPr/>
          <p:nvPr/>
        </p:nvSpPr>
        <p:spPr>
          <a:xfrm rot="16200000" flipV="1">
            <a:off x="5981217" y="2536223"/>
            <a:ext cx="466701" cy="109043"/>
          </a:xfrm>
          <a:prstGeom prst="triangl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1" name="角丸四角形 80"/>
          <p:cNvSpPr/>
          <p:nvPr/>
        </p:nvSpPr>
        <p:spPr>
          <a:xfrm>
            <a:off x="272479" y="3015786"/>
            <a:ext cx="4000924" cy="30777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統合により、「得意な分野と得意な支援」を融合</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角丸四角形 81"/>
          <p:cNvSpPr/>
          <p:nvPr/>
        </p:nvSpPr>
        <p:spPr>
          <a:xfrm>
            <a:off x="176641" y="3381669"/>
            <a:ext cx="4361690" cy="1588004"/>
          </a:xfrm>
          <a:prstGeom prst="roundRect">
            <a:avLst>
              <a:gd name="adj" fmla="val 2185"/>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□予算</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交付金（</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25.9</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21.1</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□相談件数：</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76,553</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□得意な分野：</a:t>
            </a:r>
            <a:r>
              <a:rPr lang="ja-JP" altLang="en-US" sz="1200" u="sng"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機械</a:t>
            </a:r>
            <a:r>
              <a:rPr lang="ja-JP" altLang="en-US" sz="1200" u="sng" spc="-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加工</a:t>
            </a:r>
            <a:r>
              <a:rPr lang="ja-JP" altLang="en-US" sz="1200" u="sng" spc="-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金属</a:t>
            </a:r>
            <a:r>
              <a:rPr lang="ja-JP" altLang="en-US" sz="1200" u="sng" spc="-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電気</a:t>
            </a:r>
            <a:r>
              <a:rPr lang="ja-JP" altLang="en-US" sz="1200" u="sng" spc="-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電子</a:t>
            </a:r>
            <a:r>
              <a:rPr lang="ja-JP" altLang="en-US" sz="1200" u="sng" spc="-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情報システム等</a:t>
            </a:r>
            <a:endParaRPr lang="en-US" altLang="ja-JP" sz="1200" u="sng"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□得意</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a:t>
            </a:r>
            <a:r>
              <a:rPr lang="ja-JP" altLang="en-US"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製品開発支援～</a:t>
            </a:r>
            <a:r>
              <a:rPr lang="ja-JP" altLang="en-US" sz="12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a:t>
            </a:r>
            <a:r>
              <a:rPr lang="ja-JP" altLang="en-US"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a:t>
            </a:r>
            <a:endParaRPr lang="en-US" altLang="ja-JP"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（例）依頼試験：</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18,980</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件（収入　約</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設備開放：</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8,133</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件（収入　約</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機器利用技術講習会：</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219</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□支援実績データベース：約</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万件</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二等辺三角形 90"/>
          <p:cNvSpPr/>
          <p:nvPr/>
        </p:nvSpPr>
        <p:spPr>
          <a:xfrm rot="16200000" flipV="1">
            <a:off x="5981216" y="1910347"/>
            <a:ext cx="466701" cy="109043"/>
          </a:xfrm>
          <a:prstGeom prst="triangl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2" name="二等辺三角形 91"/>
          <p:cNvSpPr/>
          <p:nvPr/>
        </p:nvSpPr>
        <p:spPr>
          <a:xfrm rot="16200000" flipV="1">
            <a:off x="5981215" y="1284905"/>
            <a:ext cx="466701" cy="109043"/>
          </a:xfrm>
          <a:prstGeom prst="triangl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角丸四角形 24"/>
          <p:cNvSpPr/>
          <p:nvPr/>
        </p:nvSpPr>
        <p:spPr>
          <a:xfrm>
            <a:off x="4991619" y="3243439"/>
            <a:ext cx="4742541" cy="3483756"/>
          </a:xfrm>
          <a:prstGeom prst="roundRect">
            <a:avLst>
              <a:gd name="adj" fmla="val 2185"/>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■統合後のあるべき姿（「レモンの絵」）</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a:xfrm>
            <a:off x="167278" y="5033280"/>
            <a:ext cx="4361690" cy="1588004"/>
          </a:xfrm>
          <a:prstGeom prst="roundRect">
            <a:avLst>
              <a:gd name="adj" fmla="val 2185"/>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□予算</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交付金（</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14.2</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10.8</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□相談件数：</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25,629</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□得意な分野：</a:t>
            </a:r>
            <a:r>
              <a:rPr lang="ja-JP" altLang="en-US" sz="1200" u="sng"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化学、高分子、バイオ・食品、ナノ材料等</a:t>
            </a:r>
            <a:endParaRPr lang="en-US" altLang="ja-JP" sz="12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□得意</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a:t>
            </a:r>
            <a:r>
              <a:rPr lang="ja-JP" altLang="en-US"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研究開発支援～製品開発支援</a:t>
            </a:r>
            <a:endParaRPr lang="en-US" altLang="ja-JP"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（例）受託研究：</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テーマ（収入　約</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特許実施契約：</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199</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外部資金獲得：</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件（獲得額 約</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□支援実績データベース：約</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万件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二等辺三角形 28"/>
          <p:cNvSpPr/>
          <p:nvPr/>
        </p:nvSpPr>
        <p:spPr>
          <a:xfrm rot="16200000" flipV="1">
            <a:off x="3933098" y="4984615"/>
            <a:ext cx="1690577" cy="269918"/>
          </a:xfrm>
          <a:prstGeom prst="triangl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Rectangle 2"/>
          <p:cNvSpPr>
            <a:spLocks noChangeArrowheads="1"/>
          </p:cNvSpPr>
          <p:nvPr/>
        </p:nvSpPr>
        <p:spPr bwMode="auto">
          <a:xfrm>
            <a:off x="2078582" y="6619473"/>
            <a:ext cx="234456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（注）特に記載ない場合は</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H25</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年度実績値</a:t>
            </a:r>
            <a:endPar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Rectangle 2"/>
          <p:cNvSpPr>
            <a:spLocks noChangeArrowheads="1"/>
          </p:cNvSpPr>
          <p:nvPr/>
        </p:nvSpPr>
        <p:spPr bwMode="auto">
          <a:xfrm>
            <a:off x="237922" y="3604445"/>
            <a:ext cx="333668"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産</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技</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研</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Rectangle 2"/>
          <p:cNvSpPr>
            <a:spLocks noChangeArrowheads="1"/>
          </p:cNvSpPr>
          <p:nvPr/>
        </p:nvSpPr>
        <p:spPr bwMode="auto">
          <a:xfrm>
            <a:off x="230236" y="5234832"/>
            <a:ext cx="333668"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市</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工</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研</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9416551" y="72510"/>
            <a:ext cx="399395" cy="230832"/>
          </a:xfrm>
          <a:prstGeom prst="rect">
            <a:avLst/>
          </a:prstGeom>
          <a:solidFill>
            <a:schemeClr val="bg1"/>
          </a:solidFill>
        </p:spPr>
        <p:txBody>
          <a:bodyPr wrap="square" rtlCol="0">
            <a:spAutoFit/>
          </a:bodyPr>
          <a:lstStyle/>
          <a:p>
            <a:pPr algn="ctr"/>
            <a:r>
              <a:rPr lang="en-US" altLang="ja-JP" sz="900" dirty="0">
                <a:latin typeface="Meiryo UI" panose="020B0604030504040204" pitchFamily="50" charset="-128"/>
                <a:ea typeface="Meiryo UI" panose="020B0604030504040204" pitchFamily="50" charset="-128"/>
                <a:cs typeface="Meiryo UI" panose="020B0604030504040204" pitchFamily="50" charset="-128"/>
              </a:rPr>
              <a:t>5</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5114482" y="3572040"/>
            <a:ext cx="4558897" cy="309603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34" name="正方形/長方形 33"/>
          <p:cNvSpPr/>
          <p:nvPr/>
        </p:nvSpPr>
        <p:spPr>
          <a:xfrm>
            <a:off x="5114482" y="3572039"/>
            <a:ext cx="4558900" cy="7206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35" name="正方形/長方形 34"/>
          <p:cNvSpPr/>
          <p:nvPr/>
        </p:nvSpPr>
        <p:spPr>
          <a:xfrm>
            <a:off x="5114482" y="3572039"/>
            <a:ext cx="782051" cy="309603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36" name="正方形/長方形 35"/>
          <p:cNvSpPr/>
          <p:nvPr/>
        </p:nvSpPr>
        <p:spPr>
          <a:xfrm>
            <a:off x="6657204" y="3576100"/>
            <a:ext cx="760500" cy="3091972"/>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37" name="正方形/長方形 36"/>
          <p:cNvSpPr/>
          <p:nvPr/>
        </p:nvSpPr>
        <p:spPr>
          <a:xfrm>
            <a:off x="8178204" y="3572039"/>
            <a:ext cx="760500" cy="3091972"/>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38" name="正方形/長方形 37"/>
          <p:cNvSpPr/>
          <p:nvPr/>
        </p:nvSpPr>
        <p:spPr>
          <a:xfrm>
            <a:off x="5114482" y="4292699"/>
            <a:ext cx="4558897" cy="1195140"/>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cxnSp>
        <p:nvCxnSpPr>
          <p:cNvPr id="39" name="直線コネクタ 38"/>
          <p:cNvCxnSpPr/>
          <p:nvPr/>
        </p:nvCxnSpPr>
        <p:spPr>
          <a:xfrm>
            <a:off x="5114482" y="3572039"/>
            <a:ext cx="782051" cy="72066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5875149" y="3572039"/>
            <a:ext cx="842537" cy="507831"/>
          </a:xfrm>
          <a:prstGeom prst="rect">
            <a:avLst/>
          </a:prstGeom>
          <a:noFill/>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技術・市場情報の収集・提供</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5036274" y="3919720"/>
            <a:ext cx="742950" cy="369332"/>
          </a:xfrm>
          <a:prstGeom prst="rect">
            <a:avLst/>
          </a:prstGeom>
          <a:noFill/>
        </p:spPr>
        <p:txBody>
          <a:bodyPr wrap="square" rtlCol="0">
            <a:spAutoFit/>
          </a:bodyPr>
          <a:lstStyle/>
          <a:p>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支援分野</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5283929" y="3576100"/>
            <a:ext cx="742950" cy="369332"/>
          </a:xfrm>
          <a:prstGeom prst="rect">
            <a:avLst/>
          </a:prstGeom>
          <a:noFill/>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支援</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ステージ</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6626802" y="3576100"/>
            <a:ext cx="842537" cy="369332"/>
          </a:xfrm>
          <a:prstGeom prst="rect">
            <a:avLst/>
          </a:prstGeom>
          <a:noFill/>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研究開発</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支援</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7378462" y="3584116"/>
            <a:ext cx="842537" cy="3693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製品</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開発</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支援</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8156191" y="3580100"/>
            <a:ext cx="842537" cy="230832"/>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製造</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支援</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8890483" y="3572084"/>
            <a:ext cx="842537" cy="553998"/>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事業化支援</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（マーケティング、</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デザイン支援</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等）</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5084238" y="4304923"/>
            <a:ext cx="842537" cy="1215717"/>
          </a:xfrm>
          <a:prstGeom prst="rect">
            <a:avLst/>
          </a:prstGeom>
          <a:noFill/>
        </p:spPr>
        <p:txBody>
          <a:bodyPr wrap="square" rtlCol="0">
            <a:spAutoFit/>
          </a:bodyPr>
          <a:lstStyle/>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機械・加工</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pP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情報管理・システム制御</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pP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金　属</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pP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電気・電子</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5084238" y="5492372"/>
            <a:ext cx="842537" cy="1231106"/>
          </a:xfrm>
          <a:prstGeom prst="rect">
            <a:avLst/>
          </a:prstGeom>
          <a:noFill/>
        </p:spPr>
        <p:txBody>
          <a:bodyPr wrap="square" rtlCol="0">
            <a:spAutoFit/>
          </a:bodyPr>
          <a:lstStyle/>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電子材料</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800"/>
              </a:lnSpc>
            </a:pP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高分子</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800"/>
              </a:lnSpc>
            </a:pP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ナノ材料</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800"/>
              </a:lnSpc>
            </a:pP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化　学</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800"/>
              </a:lnSpc>
            </a:pP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バイオ・食品</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円弧 48"/>
          <p:cNvSpPr/>
          <p:nvPr/>
        </p:nvSpPr>
        <p:spPr>
          <a:xfrm>
            <a:off x="6663526" y="4292699"/>
            <a:ext cx="2275178" cy="2375373"/>
          </a:xfrm>
          <a:prstGeom prst="arc">
            <a:avLst>
              <a:gd name="adj1" fmla="val 10747276"/>
              <a:gd name="adj2" fmla="val 16193983"/>
            </a:avLst>
          </a:prstGeom>
          <a:pattFill prst="ltUpDiag">
            <a:fgClr>
              <a:schemeClr val="tx1"/>
            </a:fgClr>
            <a:bgClr>
              <a:schemeClr val="bg1"/>
            </a:bgClr>
          </a:pattFill>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0" name="円弧 49"/>
          <p:cNvSpPr/>
          <p:nvPr/>
        </p:nvSpPr>
        <p:spPr>
          <a:xfrm rot="10800000">
            <a:off x="6663423" y="4301657"/>
            <a:ext cx="2277947" cy="2366414"/>
          </a:xfrm>
          <a:prstGeom prst="arc">
            <a:avLst>
              <a:gd name="adj1" fmla="val 10830333"/>
              <a:gd name="adj2" fmla="val 16248556"/>
            </a:avLst>
          </a:prstGeom>
          <a:pattFill prst="ltUpDiag"/>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51" name="直線コネクタ 50"/>
          <p:cNvCxnSpPr>
            <a:stCxn id="49" idx="0"/>
          </p:cNvCxnSpPr>
          <p:nvPr/>
        </p:nvCxnSpPr>
        <p:spPr>
          <a:xfrm flipH="1">
            <a:off x="6662142" y="5496490"/>
            <a:ext cx="1489" cy="1042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a:endCxn id="50" idx="0"/>
          </p:cNvCxnSpPr>
          <p:nvPr/>
        </p:nvCxnSpPr>
        <p:spPr>
          <a:xfrm>
            <a:off x="8938704" y="5349081"/>
            <a:ext cx="2631" cy="1450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rot="16200000" flipH="1">
            <a:off x="7855491" y="4235565"/>
            <a:ext cx="1374" cy="1128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a:endCxn id="50" idx="2"/>
          </p:cNvCxnSpPr>
          <p:nvPr/>
        </p:nvCxnSpPr>
        <p:spPr>
          <a:xfrm flipV="1">
            <a:off x="7689500" y="6667922"/>
            <a:ext cx="94793" cy="1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角丸四角形 58"/>
          <p:cNvSpPr/>
          <p:nvPr/>
        </p:nvSpPr>
        <p:spPr>
          <a:xfrm>
            <a:off x="6660757" y="5492372"/>
            <a:ext cx="1138973" cy="1175700"/>
          </a:xfrm>
          <a:prstGeom prst="roundRect">
            <a:avLst>
              <a:gd name="adj" fmla="val 11231"/>
            </a:avLst>
          </a:prstGeom>
          <a:pattFill prst="dashDnDiag">
            <a:fgClr>
              <a:schemeClr val="tx1"/>
            </a:fgClr>
            <a:bgClr>
              <a:schemeClr val="bg1"/>
            </a:bgClr>
          </a:patt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60" name="角丸四角形 59"/>
          <p:cNvSpPr/>
          <p:nvPr/>
        </p:nvSpPr>
        <p:spPr>
          <a:xfrm>
            <a:off x="7799730" y="4292699"/>
            <a:ext cx="1138973" cy="1195140"/>
          </a:xfrm>
          <a:prstGeom prst="roundRect">
            <a:avLst>
              <a:gd name="adj" fmla="val 11231"/>
            </a:avLst>
          </a:prstGeom>
          <a:pattFill prst="pct20">
            <a:fgClr>
              <a:schemeClr val="tx1"/>
            </a:fgClr>
            <a:bgClr>
              <a:schemeClr val="bg1"/>
            </a:bgClr>
          </a:patt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61" name="テキスト ボックス 60"/>
          <p:cNvSpPr txBox="1"/>
          <p:nvPr/>
        </p:nvSpPr>
        <p:spPr>
          <a:xfrm>
            <a:off x="7912627" y="4767159"/>
            <a:ext cx="943996" cy="246221"/>
          </a:xfrm>
          <a:prstGeom prst="rect">
            <a:avLst/>
          </a:prstGeom>
          <a:solidFill>
            <a:schemeClr val="bg1"/>
          </a:solidFill>
        </p:spPr>
        <p:txBody>
          <a:bodyPr wrap="square" lIns="36000" rIns="36000" rtlCol="0">
            <a:spAutoFit/>
          </a:bodyPr>
          <a:lstStyle/>
          <a:p>
            <a:pPr algn="ctr"/>
            <a:r>
              <a:rPr kumimoji="1"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産技研の強み</a:t>
            </a:r>
            <a:endParaRPr kumimoji="1"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p:cNvSpPr txBox="1"/>
          <p:nvPr/>
        </p:nvSpPr>
        <p:spPr>
          <a:xfrm>
            <a:off x="6758246" y="5957112"/>
            <a:ext cx="943996" cy="246221"/>
          </a:xfrm>
          <a:prstGeom prst="rect">
            <a:avLst/>
          </a:prstGeom>
          <a:solidFill>
            <a:schemeClr val="bg1"/>
          </a:solidFill>
        </p:spPr>
        <p:txBody>
          <a:bodyPr wrap="square" lIns="36000" rIns="36000" rtlCol="0">
            <a:spAutoFit/>
          </a:bodyPr>
          <a:lstStyle/>
          <a:p>
            <a:pPr algn="ctr"/>
            <a:r>
              <a:rPr kumimoji="1"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市工研の強み</a:t>
            </a:r>
            <a:endParaRPr kumimoji="1"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右矢印 62"/>
          <p:cNvSpPr/>
          <p:nvPr/>
        </p:nvSpPr>
        <p:spPr>
          <a:xfrm>
            <a:off x="7751927" y="5957511"/>
            <a:ext cx="227013" cy="265113"/>
          </a:xfrm>
          <a:prstGeom prst="rightArrow">
            <a:avLst>
              <a:gd name="adj1" fmla="val 64371"/>
              <a:gd name="adj2" fmla="val 63636"/>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64" name="右矢印 63"/>
          <p:cNvSpPr/>
          <p:nvPr/>
        </p:nvSpPr>
        <p:spPr>
          <a:xfrm rot="5400000">
            <a:off x="8279848" y="5404992"/>
            <a:ext cx="209550" cy="287206"/>
          </a:xfrm>
          <a:prstGeom prst="rightArrow">
            <a:avLst>
              <a:gd name="adj1" fmla="val 64371"/>
              <a:gd name="adj2" fmla="val 63636"/>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65" name="右矢印 64"/>
          <p:cNvSpPr/>
          <p:nvPr/>
        </p:nvSpPr>
        <p:spPr>
          <a:xfrm rot="16200000" flipV="1">
            <a:off x="7125466" y="5289103"/>
            <a:ext cx="209550" cy="287206"/>
          </a:xfrm>
          <a:prstGeom prst="rightArrow">
            <a:avLst>
              <a:gd name="adj1" fmla="val 64371"/>
              <a:gd name="adj2" fmla="val 63636"/>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66" name="右矢印 65"/>
          <p:cNvSpPr/>
          <p:nvPr/>
        </p:nvSpPr>
        <p:spPr>
          <a:xfrm flipH="1">
            <a:off x="7623389" y="4767159"/>
            <a:ext cx="227013" cy="265113"/>
          </a:xfrm>
          <a:prstGeom prst="rightArrow">
            <a:avLst>
              <a:gd name="adj1" fmla="val 64371"/>
              <a:gd name="adj2" fmla="val 63636"/>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67" name="星 32 66"/>
          <p:cNvSpPr/>
          <p:nvPr/>
        </p:nvSpPr>
        <p:spPr>
          <a:xfrm>
            <a:off x="6907979" y="4714833"/>
            <a:ext cx="675431" cy="528638"/>
          </a:xfrm>
          <a:prstGeom prst="star32">
            <a:avLst>
              <a:gd name="adj" fmla="val 4200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68" name="テキスト ボックス 67"/>
          <p:cNvSpPr txBox="1"/>
          <p:nvPr/>
        </p:nvSpPr>
        <p:spPr>
          <a:xfrm>
            <a:off x="6949877" y="4771954"/>
            <a:ext cx="593329" cy="400110"/>
          </a:xfrm>
          <a:prstGeom prst="rect">
            <a:avLst/>
          </a:prstGeom>
          <a:noFill/>
        </p:spPr>
        <p:txBody>
          <a:bodyPr wrap="square" lIns="36000" rIns="36000" rtlCol="0">
            <a:spAutoFit/>
          </a:bodyPr>
          <a:lstStyle/>
          <a:p>
            <a:pPr algn="ctr"/>
            <a:r>
              <a:rPr kumimoji="1"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強みの</a:t>
            </a:r>
            <a:endParaRPr kumimoji="1"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融合</a:t>
            </a:r>
            <a:endParaRPr kumimoji="1"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星 32 68"/>
          <p:cNvSpPr/>
          <p:nvPr/>
        </p:nvSpPr>
        <p:spPr>
          <a:xfrm>
            <a:off x="8046061" y="5746101"/>
            <a:ext cx="675431" cy="528638"/>
          </a:xfrm>
          <a:prstGeom prst="star32">
            <a:avLst>
              <a:gd name="adj" fmla="val 4200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70" name="テキスト ボックス 69"/>
          <p:cNvSpPr txBox="1"/>
          <p:nvPr/>
        </p:nvSpPr>
        <p:spPr>
          <a:xfrm>
            <a:off x="8087960" y="5803222"/>
            <a:ext cx="593329" cy="400110"/>
          </a:xfrm>
          <a:prstGeom prst="rect">
            <a:avLst/>
          </a:prstGeom>
          <a:noFill/>
        </p:spPr>
        <p:txBody>
          <a:bodyPr wrap="square" lIns="36000" rIns="36000" rtlCol="0">
            <a:spAutoFit/>
          </a:bodyPr>
          <a:lstStyle/>
          <a:p>
            <a:pPr algn="ctr"/>
            <a:r>
              <a:rPr kumimoji="1"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強みの</a:t>
            </a:r>
            <a:endParaRPr kumimoji="1"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融合</a:t>
            </a:r>
            <a:endParaRPr kumimoji="1"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円/楕円 70"/>
          <p:cNvSpPr/>
          <p:nvPr/>
        </p:nvSpPr>
        <p:spPr>
          <a:xfrm>
            <a:off x="6230804" y="4370803"/>
            <a:ext cx="376635" cy="2243138"/>
          </a:xfrm>
          <a:prstGeom prst="ellipse">
            <a:avLst/>
          </a:prstGeom>
          <a:pattFill prst="dotDmnd">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統合を機に機能強化</a:t>
            </a:r>
          </a:p>
        </p:txBody>
      </p:sp>
      <p:sp>
        <p:nvSpPr>
          <p:cNvPr id="77" name="円/楕円 76"/>
          <p:cNvSpPr/>
          <p:nvPr/>
        </p:nvSpPr>
        <p:spPr>
          <a:xfrm>
            <a:off x="9135933" y="4325842"/>
            <a:ext cx="351637" cy="2243138"/>
          </a:xfrm>
          <a:prstGeom prst="ellipse">
            <a:avLst/>
          </a:prstGeom>
          <a:pattFill prst="dotDmnd">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統合を機に機能強化</a:t>
            </a:r>
          </a:p>
        </p:txBody>
      </p:sp>
      <p:cxnSp>
        <p:nvCxnSpPr>
          <p:cNvPr id="78" name="直線矢印コネクタ 77"/>
          <p:cNvCxnSpPr/>
          <p:nvPr/>
        </p:nvCxnSpPr>
        <p:spPr>
          <a:xfrm>
            <a:off x="6137952" y="4322251"/>
            <a:ext cx="0" cy="2341761"/>
          </a:xfrm>
          <a:prstGeom prst="straightConnector1">
            <a:avLst/>
          </a:prstGeom>
          <a:ln w="1905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83" name="テキスト ボックス 82"/>
          <p:cNvSpPr txBox="1"/>
          <p:nvPr/>
        </p:nvSpPr>
        <p:spPr>
          <a:xfrm>
            <a:off x="5857666" y="4557713"/>
            <a:ext cx="338554" cy="1959536"/>
          </a:xfrm>
          <a:prstGeom prst="rect">
            <a:avLst/>
          </a:prstGeom>
          <a:noFill/>
        </p:spPr>
        <p:txBody>
          <a:bodyPr vert="eaVert" wrap="square" rtlCol="0">
            <a:spAutoFit/>
          </a:bodyPr>
          <a:lstStyle/>
          <a:p>
            <a:r>
              <a:rPr lang="en-US" altLang="ja-JP" sz="10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多様な技術分野に総合対応</a:t>
            </a:r>
            <a:r>
              <a:rPr kumimoji="1"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4" name="直線矢印コネクタ 83"/>
          <p:cNvCxnSpPr/>
          <p:nvPr/>
        </p:nvCxnSpPr>
        <p:spPr>
          <a:xfrm flipH="1">
            <a:off x="6657204" y="4042831"/>
            <a:ext cx="2275075" cy="0"/>
          </a:xfrm>
          <a:prstGeom prst="straightConnector1">
            <a:avLst/>
          </a:prstGeom>
          <a:ln w="1905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85" name="テキスト ボックス 84"/>
          <p:cNvSpPr txBox="1"/>
          <p:nvPr/>
        </p:nvSpPr>
        <p:spPr>
          <a:xfrm>
            <a:off x="6525914" y="4042832"/>
            <a:ext cx="2547717" cy="246221"/>
          </a:xfrm>
          <a:prstGeom prst="rect">
            <a:avLst/>
          </a:prstGeom>
          <a:noFill/>
        </p:spPr>
        <p:txBody>
          <a:bodyPr wrap="square" rtlCol="0">
            <a:spAutoFit/>
          </a:bodyPr>
          <a:lstStyle/>
          <a:p>
            <a:pPr algn="ctr"/>
            <a:r>
              <a:rPr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研究開発から製造まで一気通貫支援</a:t>
            </a:r>
            <a:r>
              <a:rPr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スライド番号プレースホルダー 2"/>
          <p:cNvSpPr>
            <a:spLocks noGrp="1"/>
          </p:cNvSpPr>
          <p:nvPr>
            <p:ph type="sldNum" sz="quarter" idx="12"/>
          </p:nvPr>
        </p:nvSpPr>
        <p:spPr>
          <a:xfrm>
            <a:off x="9616248" y="6520259"/>
            <a:ext cx="305304" cy="365125"/>
          </a:xfrm>
          <a:solidFill>
            <a:schemeClr val="bg1"/>
          </a:solidFill>
        </p:spPr>
        <p:txBody>
          <a:bodyPr lIns="0" tIns="0" rIns="0" bIns="0"/>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74</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7471034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テキスト ボックス 60"/>
          <p:cNvSpPr txBox="1"/>
          <p:nvPr/>
        </p:nvSpPr>
        <p:spPr>
          <a:xfrm>
            <a:off x="0" y="3260"/>
            <a:ext cx="9906000" cy="369332"/>
          </a:xfrm>
          <a:prstGeom prst="rect">
            <a:avLst/>
          </a:prstGeom>
          <a:solidFill>
            <a:srgbClr val="002060"/>
          </a:solidFill>
        </p:spPr>
        <p:txBody>
          <a:bodyPr wrap="square" rtlCol="0">
            <a:spAutoFit/>
          </a:bodyPr>
          <a:lstStyle/>
          <a:p>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４</a:t>
            </a: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．統合効果の具体的事例</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9416551" y="72510"/>
            <a:ext cx="399395" cy="230832"/>
          </a:xfrm>
          <a:prstGeom prst="rect">
            <a:avLst/>
          </a:prstGeom>
          <a:solidFill>
            <a:schemeClr val="bg1"/>
          </a:solidFill>
        </p:spPr>
        <p:txBody>
          <a:bodyPr wrap="square" rtlCol="0">
            <a:spAutoFit/>
          </a:bodyPr>
          <a:lstStyle/>
          <a:p>
            <a:pPr algn="ct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6</a:t>
            </a:r>
          </a:p>
        </p:txBody>
      </p:sp>
      <p:sp>
        <p:nvSpPr>
          <p:cNvPr id="55" name="角丸四角形 54"/>
          <p:cNvSpPr/>
          <p:nvPr/>
        </p:nvSpPr>
        <p:spPr>
          <a:xfrm>
            <a:off x="99507" y="557875"/>
            <a:ext cx="9706987" cy="2305809"/>
          </a:xfrm>
          <a:prstGeom prst="roundRect">
            <a:avLst>
              <a:gd name="adj" fmla="val 2509"/>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8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材料</a:t>
            </a:r>
            <a:r>
              <a:rPr lang="ja-JP" altLang="ja-JP" sz="1200"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開発</a:t>
            </a:r>
            <a:r>
              <a:rPr lang="ja-JP" altLang="en-US" sz="1200"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、混合・成形技術</a:t>
            </a:r>
            <a:r>
              <a:rPr lang="ja-JP" altLang="ja-JP" sz="1200"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市工研の強み）」から「製品の開発・加工・</a:t>
            </a:r>
            <a:r>
              <a:rPr lang="ja-JP" altLang="en-US" sz="12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試験</a:t>
            </a:r>
            <a:r>
              <a:rPr lang="ja-JP" altLang="ja-JP" sz="12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評価（産技研の強み）」まで</a:t>
            </a:r>
            <a:r>
              <a:rPr lang="ja-JP" altLang="ja-JP" sz="1200"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企業等の開発情報と</a:t>
            </a:r>
            <a:endParaRPr lang="en-US" altLang="ja-JP" sz="1200"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両研究所の</a:t>
            </a:r>
            <a:r>
              <a:rPr lang="ja-JP" altLang="en-US" sz="12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ノウハウ</a:t>
            </a:r>
            <a:r>
              <a:rPr lang="ja-JP" altLang="en-US" sz="1200"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・技術力</a:t>
            </a:r>
            <a:r>
              <a:rPr lang="ja-JP" altLang="en-US" sz="12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を共有化し、</a:t>
            </a:r>
            <a:r>
              <a:rPr lang="ja-JP" altLang="ja-JP" sz="12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開発プロセスを一体的に支援</a:t>
            </a:r>
            <a:r>
              <a:rPr lang="ja-JP" altLang="en-US" sz="12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200" b="1" u="sng"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開発の</a:t>
            </a:r>
            <a:r>
              <a:rPr lang="ja-JP" altLang="en-US" sz="1200" b="1" u="sng"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手戻りを最小限にして、開発</a:t>
            </a:r>
            <a:r>
              <a:rPr lang="ja-JP" altLang="ja-JP" sz="1200" b="1" u="sng"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スピードの短縮とコスト縮減</a:t>
            </a:r>
            <a:r>
              <a:rPr lang="ja-JP" altLang="en-US" sz="1200" b="1" u="sng"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u="sng"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■相談</a:t>
            </a:r>
            <a:r>
              <a:rPr lang="ja-JP" altLang="en-US" sz="12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窓口のワンストップ化と手続・料金の一本化　⇒　</a:t>
            </a:r>
            <a:r>
              <a:rPr lang="ja-JP" altLang="en-US" sz="1200" b="1" u="sng"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利便性</a:t>
            </a:r>
            <a:r>
              <a:rPr lang="ja-JP" altLang="en-US" sz="1200" b="1" u="sng"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の向上（「和泉」でも「森之宮」でも、相談・申込</a:t>
            </a:r>
            <a:r>
              <a:rPr lang="ja-JP" altLang="en-US" sz="1200" b="1" u="sng"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手続が可能）。</a:t>
            </a:r>
            <a:endParaRPr lang="ja-JP" altLang="ja-JP" sz="1200" b="1" u="sng" dirty="0">
              <a:solidFill>
                <a:schemeClr val="tx2">
                  <a:lumMod val="50000"/>
                </a:schemeClr>
              </a:solidFill>
            </a:endParaRPr>
          </a:p>
        </p:txBody>
      </p:sp>
      <p:sp>
        <p:nvSpPr>
          <p:cNvPr id="56" name="角丸四角形 55"/>
          <p:cNvSpPr/>
          <p:nvPr/>
        </p:nvSpPr>
        <p:spPr>
          <a:xfrm>
            <a:off x="0" y="423037"/>
            <a:ext cx="9906000" cy="3077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事例１　技術支援の総合化（製品開発プロセスを一体</a:t>
            </a:r>
            <a:r>
              <a:rPr lang="ja-JP" altLang="en-US" sz="1300" b="1"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的</a:t>
            </a:r>
            <a:r>
              <a:rPr lang="ja-JP" altLang="en-US" sz="1300" b="1"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に支援）　</a:t>
            </a:r>
            <a:endParaRPr kumimoji="1" lang="ja-JP" altLang="en-US" sz="1300" b="1"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角丸四角形 58"/>
          <p:cNvSpPr/>
          <p:nvPr/>
        </p:nvSpPr>
        <p:spPr>
          <a:xfrm>
            <a:off x="578769" y="1908984"/>
            <a:ext cx="1070873" cy="360000"/>
          </a:xfrm>
          <a:prstGeom prst="roundRect">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pPr>
            <a:r>
              <a:rPr kumimoji="1" lang="ja-JP" altLang="en-US" sz="1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相談窓口の</a:t>
            </a:r>
            <a:endParaRPr kumimoji="1" lang="en-US" altLang="ja-JP" sz="1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300"/>
              </a:lnSpc>
            </a:pPr>
            <a:r>
              <a:rPr lang="ja-JP" altLang="en-US" sz="1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ワンストップ化</a:t>
            </a:r>
            <a:endParaRPr kumimoji="1" lang="ja-JP" altLang="en-US" sz="1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角丸四角形 59"/>
          <p:cNvSpPr/>
          <p:nvPr/>
        </p:nvSpPr>
        <p:spPr>
          <a:xfrm>
            <a:off x="578769" y="2339484"/>
            <a:ext cx="1070873" cy="360000"/>
          </a:xfrm>
          <a:prstGeom prst="roundRect">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pPr>
            <a:r>
              <a:rPr kumimoji="1" lang="ja-JP" altLang="en-US" sz="1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利用手続き・</a:t>
            </a:r>
            <a:endParaRPr kumimoji="1" lang="en-US" altLang="ja-JP" sz="1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300"/>
              </a:lnSpc>
            </a:pPr>
            <a:r>
              <a:rPr lang="ja-JP" altLang="en-US" sz="1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料金の一本化</a:t>
            </a:r>
            <a:endParaRPr kumimoji="1" lang="ja-JP" altLang="en-US" sz="1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二等辺三角形 63"/>
          <p:cNvSpPr/>
          <p:nvPr/>
        </p:nvSpPr>
        <p:spPr>
          <a:xfrm rot="16200000" flipV="1">
            <a:off x="1618269" y="2270834"/>
            <a:ext cx="466701" cy="109043"/>
          </a:xfrm>
          <a:prstGeom prst="triangl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5" name="角丸四角形 64"/>
          <p:cNvSpPr/>
          <p:nvPr/>
        </p:nvSpPr>
        <p:spPr>
          <a:xfrm>
            <a:off x="2075999" y="1908984"/>
            <a:ext cx="1983479" cy="791687"/>
          </a:xfrm>
          <a:prstGeom prst="roundRect">
            <a:avLst>
              <a:gd name="adj" fmla="val 6602"/>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lnSpc>
                <a:spcPts val="800"/>
              </a:lnSpc>
            </a:pPr>
            <a:endParaRPr kumimoji="1" lang="en-US" altLang="ja-JP"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300"/>
              </a:lnSpc>
            </a:pPr>
            <a:r>
              <a:rPr kumimoji="1" lang="ja-JP" altLang="en-US" sz="105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＜材料開発＞</a:t>
            </a:r>
            <a:endParaRPr kumimoji="1" lang="en-US" altLang="ja-JP" sz="105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プラスチック</a:t>
            </a:r>
            <a:r>
              <a:rPr lang="ja-JP" altLang="en-US" sz="1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材料製造技術</a:t>
            </a:r>
            <a:endParaRPr lang="en-US" altLang="ja-JP" sz="1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ja-JP" altLang="en-US" sz="1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生</a:t>
            </a:r>
            <a:r>
              <a:rPr lang="ja-JP" altLang="en-US" sz="1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分解性</a:t>
            </a:r>
            <a:r>
              <a:rPr lang="ja-JP" altLang="en-US" sz="1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等</a:t>
            </a:r>
            <a:r>
              <a:rPr kumimoji="1" lang="ja-JP" altLang="en-US" sz="1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の添加剤ノウハウ</a:t>
            </a:r>
            <a:endParaRPr kumimoji="1" lang="en-US" altLang="ja-JP" sz="1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○混合・成形技術</a:t>
            </a:r>
            <a:endParaRPr kumimoji="1" lang="en-US" altLang="ja-JP" sz="1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角丸四角形 65"/>
          <p:cNvSpPr/>
          <p:nvPr/>
        </p:nvSpPr>
        <p:spPr>
          <a:xfrm>
            <a:off x="2521610" y="1784178"/>
            <a:ext cx="1070873" cy="249608"/>
          </a:xfrm>
          <a:prstGeom prst="roundRect">
            <a:avLst/>
          </a:prstGeom>
          <a:solidFill>
            <a:schemeClr val="tx2">
              <a:lumMod val="75000"/>
            </a:schemeClr>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市工研の強み</a:t>
            </a:r>
          </a:p>
        </p:txBody>
      </p:sp>
      <p:sp>
        <p:nvSpPr>
          <p:cNvPr id="67" name="二等辺三角形 66"/>
          <p:cNvSpPr/>
          <p:nvPr/>
        </p:nvSpPr>
        <p:spPr>
          <a:xfrm rot="16200000" flipV="1">
            <a:off x="4060459" y="2270834"/>
            <a:ext cx="466701" cy="109043"/>
          </a:xfrm>
          <a:prstGeom prst="triangl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8" name="角丸四角形 67"/>
          <p:cNvSpPr/>
          <p:nvPr/>
        </p:nvSpPr>
        <p:spPr>
          <a:xfrm>
            <a:off x="4514034" y="1908984"/>
            <a:ext cx="1617767" cy="791687"/>
          </a:xfrm>
          <a:prstGeom prst="roundRect">
            <a:avLst>
              <a:gd name="adj" fmla="val 6602"/>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lnSpc>
                <a:spcPts val="800"/>
              </a:lnSpc>
            </a:pPr>
            <a:endParaRPr kumimoji="1" lang="en-US" altLang="ja-JP"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300"/>
              </a:lnSpc>
            </a:pPr>
            <a:r>
              <a:rPr kumimoji="1" lang="ja-JP" altLang="en-US" sz="105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＜加工・試験評価＞</a:t>
            </a:r>
            <a:endParaRPr kumimoji="1" lang="en-US" altLang="ja-JP" sz="105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○金型等成形技術</a:t>
            </a:r>
            <a:endParaRPr lang="en-US" altLang="ja-JP" sz="1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ja-JP" altLang="en-US" sz="1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○試験・評価（耐熱性等</a:t>
            </a:r>
            <a:endParaRPr kumimoji="1" lang="en-US" altLang="ja-JP" sz="1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の環境評価・強度）</a:t>
            </a:r>
            <a:endParaRPr kumimoji="1" lang="en-US" altLang="ja-JP" sz="1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角丸四角形 68"/>
          <p:cNvSpPr/>
          <p:nvPr/>
        </p:nvSpPr>
        <p:spPr>
          <a:xfrm>
            <a:off x="4772765" y="1784178"/>
            <a:ext cx="1070873" cy="249608"/>
          </a:xfrm>
          <a:prstGeom prst="roundRect">
            <a:avLst/>
          </a:prstGeom>
          <a:solidFill>
            <a:schemeClr val="tx2">
              <a:lumMod val="75000"/>
            </a:schemeClr>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産技研の強み</a:t>
            </a:r>
          </a:p>
        </p:txBody>
      </p:sp>
      <p:sp>
        <p:nvSpPr>
          <p:cNvPr id="70" name="二等辺三角形 69"/>
          <p:cNvSpPr/>
          <p:nvPr/>
        </p:nvSpPr>
        <p:spPr>
          <a:xfrm rot="16200000" flipV="1">
            <a:off x="6109450" y="2270834"/>
            <a:ext cx="466701" cy="109043"/>
          </a:xfrm>
          <a:prstGeom prst="triangl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1" name="角丸四角形 70"/>
          <p:cNvSpPr/>
          <p:nvPr/>
        </p:nvSpPr>
        <p:spPr>
          <a:xfrm>
            <a:off x="6573677" y="1908984"/>
            <a:ext cx="1841068" cy="791687"/>
          </a:xfrm>
          <a:prstGeom prst="roundRect">
            <a:avLst>
              <a:gd name="adj" fmla="val 6602"/>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lnSpc>
                <a:spcPts val="1400"/>
              </a:lnSpc>
            </a:pPr>
            <a:r>
              <a:rPr lang="ja-JP" altLang="en-US" sz="1000" b="1"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部品・製品化</a:t>
            </a:r>
            <a:endParaRPr lang="en-US" altLang="ja-JP" sz="1000" b="1"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ja-JP" altLang="en-US" sz="1000" b="1"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□自動車部品・輸送機部品</a:t>
            </a:r>
            <a:endParaRPr kumimoji="1" lang="en-US" altLang="ja-JP" sz="1000" b="1"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000" b="1"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□情報家電部品</a:t>
            </a:r>
            <a:endParaRPr lang="en-US" altLang="ja-JP" sz="1000" b="1"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ja-JP" altLang="en-US" sz="1000" b="1"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□生活関連用具等</a:t>
            </a:r>
            <a:endParaRPr kumimoji="1" lang="en-US" altLang="ja-JP" sz="1000" b="1"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角丸四角形 71"/>
          <p:cNvSpPr/>
          <p:nvPr/>
        </p:nvSpPr>
        <p:spPr>
          <a:xfrm>
            <a:off x="406061" y="1602807"/>
            <a:ext cx="8317610" cy="1260877"/>
          </a:xfrm>
          <a:prstGeom prst="roundRect">
            <a:avLst>
              <a:gd name="adj" fmla="val 4870"/>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8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角丸四角形 72"/>
          <p:cNvSpPr/>
          <p:nvPr/>
        </p:nvSpPr>
        <p:spPr>
          <a:xfrm>
            <a:off x="480767" y="1459608"/>
            <a:ext cx="4435561" cy="269271"/>
          </a:xfrm>
          <a:prstGeom prst="round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ja-JP" altLang="en-US" sz="1200" b="1"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機能性プラスチック（抗菌性、生分解性、接着性）の事例</a:t>
            </a:r>
            <a:endParaRPr kumimoji="1" lang="ja-JP" altLang="en-US" sz="1200" b="1"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角丸四角形 73"/>
          <p:cNvSpPr/>
          <p:nvPr/>
        </p:nvSpPr>
        <p:spPr>
          <a:xfrm>
            <a:off x="1020624" y="2772837"/>
            <a:ext cx="2295739" cy="170182"/>
          </a:xfrm>
          <a:prstGeom prst="roundRect">
            <a:avLst/>
          </a:prstGeom>
          <a:solidFill>
            <a:schemeClr val="tx2">
              <a:lumMod val="7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企業等の開発情報の共有化</a:t>
            </a:r>
          </a:p>
        </p:txBody>
      </p:sp>
      <p:sp>
        <p:nvSpPr>
          <p:cNvPr id="75" name="角丸四角形 74"/>
          <p:cNvSpPr/>
          <p:nvPr/>
        </p:nvSpPr>
        <p:spPr>
          <a:xfrm>
            <a:off x="3449967" y="2778592"/>
            <a:ext cx="3110766" cy="170182"/>
          </a:xfrm>
          <a:prstGeom prst="roundRect">
            <a:avLst/>
          </a:prstGeom>
          <a:solidFill>
            <a:schemeClr val="tx2">
              <a:lumMod val="7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研究員の技術・ノウハウ共有による一体的支援</a:t>
            </a:r>
          </a:p>
        </p:txBody>
      </p:sp>
      <p:sp>
        <p:nvSpPr>
          <p:cNvPr id="76" name="角丸四角形 75"/>
          <p:cNvSpPr/>
          <p:nvPr/>
        </p:nvSpPr>
        <p:spPr>
          <a:xfrm>
            <a:off x="8606504" y="1652679"/>
            <a:ext cx="1070783" cy="1120159"/>
          </a:xfrm>
          <a:prstGeom prst="roundRect">
            <a:avLst>
              <a:gd name="adj" fmla="val 8216"/>
            </a:avLst>
          </a:prstGeom>
          <a:ln w="19050">
            <a:prstDash val="sysDash"/>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algn="ct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1400"/>
              </a:lnSpc>
            </a:pPr>
            <a:r>
              <a:rPr kumimoji="1" lang="ja-JP" altLang="en-US" sz="1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他分野でも</a:t>
            </a:r>
            <a:endParaRPr kumimoji="1" lang="en-US" altLang="ja-JP" sz="1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kumimoji="1" lang="ja-JP" altLang="en-US" sz="10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・合成繊維</a:t>
            </a:r>
            <a:endParaRPr kumimoji="1" lang="en-US" altLang="ja-JP" sz="10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・次世代電池</a:t>
            </a:r>
            <a:endParaRPr lang="en-US" altLang="ja-JP" sz="10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・精密機器</a:t>
            </a:r>
            <a:endParaRPr lang="en-US" altLang="ja-JP" sz="10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・ロボット</a:t>
            </a:r>
            <a:endParaRPr lang="en-US" altLang="ja-JP" sz="10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・表面処理 等</a:t>
            </a:r>
            <a:endParaRPr lang="en-US" altLang="ja-JP" sz="10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kumimoji="1"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角丸四角形 77"/>
          <p:cNvSpPr/>
          <p:nvPr/>
        </p:nvSpPr>
        <p:spPr>
          <a:xfrm>
            <a:off x="149748" y="3181074"/>
            <a:ext cx="9706987" cy="657270"/>
          </a:xfrm>
          <a:prstGeom prst="roundRect">
            <a:avLst>
              <a:gd name="adj" fmla="val 2509"/>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8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■両研究所</a:t>
            </a: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のポテンシャル（研究員、設備、知的財産等）を融合。⇒　</a:t>
            </a:r>
            <a:r>
              <a:rPr lang="ja-JP" altLang="en-US" sz="1200" b="1" u="sng"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大阪・関西</a:t>
            </a:r>
            <a:r>
              <a:rPr lang="ja-JP" altLang="en-US" sz="1200" b="1" u="sng"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u="sng"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産業</a:t>
            </a:r>
            <a:r>
              <a:rPr lang="ja-JP" altLang="en-US" sz="1200" b="1" u="sng"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技術</a:t>
            </a:r>
            <a:r>
              <a:rPr lang="ja-JP" altLang="en-US" sz="1200" b="1" u="sng"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を先導する「戦略プロジェクト」を</a:t>
            </a:r>
            <a:r>
              <a:rPr lang="ja-JP" altLang="en-US" sz="1200" b="1" u="sng"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200" b="1" u="sng"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b="1"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両研究所のネットワーク力を活かし、大学</a:t>
            </a:r>
            <a:r>
              <a:rPr lang="ja-JP" altLang="en-US" sz="1200"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・企業等の参加を促進</a:t>
            </a:r>
            <a:r>
              <a:rPr lang="ja-JP" altLang="en-US" sz="1200"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200" b="1" u="sng"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技術と</a:t>
            </a:r>
            <a:r>
              <a:rPr lang="ja-JP" altLang="en-US" sz="1200" b="1" u="sng"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市場</a:t>
            </a:r>
            <a:r>
              <a:rPr lang="ja-JP" altLang="en-US" sz="1200" b="1" u="sng"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200" b="1" u="sng"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合わせこみ、差別化。　新しい</a:t>
            </a:r>
            <a:r>
              <a:rPr lang="ja-JP" altLang="en-US" sz="1200" b="1" u="sng"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研究・新産業を</a:t>
            </a:r>
            <a:r>
              <a:rPr lang="ja-JP" altLang="en-US" sz="1200" b="1" u="sng"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創出。</a:t>
            </a:r>
            <a:endParaRPr lang="en-US" altLang="ja-JP" sz="1200"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endParaRPr lang="ja-JP" altLang="ja-JP" sz="1200" b="1" u="sng" dirty="0">
              <a:solidFill>
                <a:srgbClr val="002060"/>
              </a:solidFill>
            </a:endParaRPr>
          </a:p>
        </p:txBody>
      </p:sp>
      <p:sp>
        <p:nvSpPr>
          <p:cNvPr id="82" name="角丸四角形 81"/>
          <p:cNvSpPr/>
          <p:nvPr/>
        </p:nvSpPr>
        <p:spPr>
          <a:xfrm>
            <a:off x="1" y="3022267"/>
            <a:ext cx="9905999" cy="3077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事例２　両研究所のポテンシャルを融合した戦略的研究の推進・異業種融合の仕組みの整備</a:t>
            </a:r>
            <a:endParaRPr lang="en-US" altLang="ja-JP" sz="1300" b="1"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角丸四角形 96"/>
          <p:cNvSpPr/>
          <p:nvPr/>
        </p:nvSpPr>
        <p:spPr>
          <a:xfrm>
            <a:off x="3589817" y="4490151"/>
            <a:ext cx="4404100" cy="864096"/>
          </a:xfrm>
          <a:prstGeom prst="roundRect">
            <a:avLst>
              <a:gd name="adj" fmla="val 10515"/>
            </a:avLst>
          </a:prstGeom>
          <a:ln w="19050">
            <a:solidFill>
              <a:schemeClr val="accent1">
                <a:lumMod val="75000"/>
              </a:schemeClr>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900" dirty="0" smtClean="0">
              <a:solidFill>
                <a:srgbClr val="00B050"/>
              </a:solidFill>
            </a:endParaRPr>
          </a:p>
        </p:txBody>
      </p:sp>
      <p:sp>
        <p:nvSpPr>
          <p:cNvPr id="99" name="角丸四角形 98"/>
          <p:cNvSpPr/>
          <p:nvPr/>
        </p:nvSpPr>
        <p:spPr>
          <a:xfrm>
            <a:off x="462872" y="4220458"/>
            <a:ext cx="2688199" cy="1152127"/>
          </a:xfrm>
          <a:prstGeom prst="roundRect">
            <a:avLst>
              <a:gd name="adj" fmla="val 3036"/>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18000" bIns="36000" rtlCol="0" anchor="t"/>
          <a:lstStyle/>
          <a:p>
            <a:pPr>
              <a:lnSpc>
                <a:spcPts val="1400"/>
              </a:lnSpc>
            </a:pPr>
            <a:r>
              <a:rPr lang="ja-JP" altLang="en-US" sz="1000" b="1" kern="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■目的：次</a:t>
            </a:r>
            <a:r>
              <a:rPr lang="ja-JP" altLang="en-US" sz="1000" b="1" kern="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世代自動車、情報</a:t>
            </a:r>
            <a:r>
              <a:rPr lang="ja-JP" altLang="en-US" sz="1000" b="1" kern="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通信機器、</a:t>
            </a:r>
            <a:endParaRPr lang="en-US" altLang="ja-JP" sz="1000" b="1" kern="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b="1" kern="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kern="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家庭</a:t>
            </a:r>
            <a:r>
              <a:rPr lang="ja-JP" altLang="en-US" sz="1000" b="1" kern="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・オフィス等の蓄電</a:t>
            </a:r>
            <a:r>
              <a:rPr lang="ja-JP" altLang="en-US" sz="1000" b="1" kern="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デバイス等と</a:t>
            </a:r>
            <a:r>
              <a:rPr lang="ja-JP" altLang="en-US" sz="1000" b="1" kern="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して</a:t>
            </a:r>
            <a:r>
              <a:rPr lang="ja-JP" altLang="en-US" sz="1000" b="1" kern="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000" b="1" kern="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b="1" kern="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kern="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全固体</a:t>
            </a:r>
            <a:r>
              <a:rPr lang="ja-JP" altLang="en-US" sz="1000" b="1" kern="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電池の開発</a:t>
            </a:r>
            <a:r>
              <a:rPr lang="ja-JP" altLang="en-US" sz="1000" b="1" kern="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（高性能・低コスト化</a:t>
            </a:r>
            <a:r>
              <a:rPr lang="ja-JP" altLang="en-US" sz="1000" b="1" kern="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1" kern="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b="1" kern="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■開発スケジュール：</a:t>
            </a:r>
            <a:r>
              <a:rPr lang="en-US" altLang="ja-JP" sz="1000" b="1" kern="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000" b="1" kern="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年（想定）</a:t>
            </a:r>
            <a:endParaRPr lang="en-US" altLang="ja-JP" sz="1000" b="1" kern="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b="1" kern="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■体制：新設</a:t>
            </a:r>
            <a:r>
              <a:rPr lang="ja-JP" altLang="en-US" sz="1000" b="1" kern="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する理事長直轄</a:t>
            </a:r>
            <a:r>
              <a:rPr lang="ja-JP" altLang="en-US" sz="1000" b="1" kern="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000" b="1" kern="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b="1" kern="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kern="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「戦略プロジェクト</a:t>
            </a:r>
            <a:r>
              <a:rPr lang="ja-JP" altLang="en-US" sz="1000" b="1" kern="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推進</a:t>
            </a:r>
            <a:r>
              <a:rPr lang="ja-JP" altLang="en-US" sz="1000" b="1" kern="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本部」で</a:t>
            </a:r>
            <a:r>
              <a:rPr lang="ja-JP" altLang="en-US" sz="1000" b="1" kern="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推進</a:t>
            </a:r>
            <a:endParaRPr lang="ja-JP" altLang="ja-JP" sz="1000" b="1" kern="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角丸四角形 108"/>
          <p:cNvSpPr/>
          <p:nvPr/>
        </p:nvSpPr>
        <p:spPr>
          <a:xfrm>
            <a:off x="342760" y="4007360"/>
            <a:ext cx="8622837" cy="1476000"/>
          </a:xfrm>
          <a:prstGeom prst="roundRect">
            <a:avLst>
              <a:gd name="adj" fmla="val 6025"/>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8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二等辺三角形 110"/>
          <p:cNvSpPr/>
          <p:nvPr/>
        </p:nvSpPr>
        <p:spPr>
          <a:xfrm rot="16200000" flipV="1">
            <a:off x="3054584" y="4762320"/>
            <a:ext cx="538037" cy="137718"/>
          </a:xfrm>
          <a:prstGeom prst="triangl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角丸四角形 113"/>
          <p:cNvSpPr/>
          <p:nvPr/>
        </p:nvSpPr>
        <p:spPr>
          <a:xfrm>
            <a:off x="3465732" y="4202118"/>
            <a:ext cx="4646879" cy="1224136"/>
          </a:xfrm>
          <a:prstGeom prst="roundRect">
            <a:avLst>
              <a:gd name="adj" fmla="val 3036"/>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18000" bIns="36000" rtlCol="0" anchor="t"/>
          <a:lstStyle/>
          <a:p>
            <a:pPr>
              <a:lnSpc>
                <a:spcPts val="1400"/>
              </a:lnSpc>
            </a:pPr>
            <a:endParaRPr lang="ja-JP" altLang="ja-JP" sz="1000" b="1" kern="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9" name="角丸四角形 118"/>
          <p:cNvSpPr/>
          <p:nvPr/>
        </p:nvSpPr>
        <p:spPr>
          <a:xfrm>
            <a:off x="4190850" y="4058105"/>
            <a:ext cx="3087690" cy="216023"/>
          </a:xfrm>
          <a:prstGeom prst="roundRect">
            <a:avLst/>
          </a:prstGeom>
          <a:solidFill>
            <a:schemeClr val="tx2">
              <a:lumMod val="7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0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研究開発力の融合とネットワーク力を活かす</a:t>
            </a:r>
          </a:p>
        </p:txBody>
      </p:sp>
      <p:sp>
        <p:nvSpPr>
          <p:cNvPr id="121" name="左右矢印 120"/>
          <p:cNvSpPr/>
          <p:nvPr/>
        </p:nvSpPr>
        <p:spPr>
          <a:xfrm>
            <a:off x="5448743" y="4634168"/>
            <a:ext cx="521604" cy="648070"/>
          </a:xfrm>
          <a:prstGeom prst="leftRightArrow">
            <a:avLst>
              <a:gd name="adj1" fmla="val 66406"/>
              <a:gd name="adj2" fmla="val 30650"/>
            </a:avLst>
          </a:prstGeom>
          <a:solidFill>
            <a:schemeClr val="tx2">
              <a:lumMod val="75000"/>
            </a:schemeClr>
          </a:solidFill>
          <a:ln w="9525">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連携</a:t>
            </a:r>
            <a:endParaRPr kumimoji="1" lang="ja-JP" altLang="en-US" sz="1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3" name="角丸四角形 122"/>
          <p:cNvSpPr/>
          <p:nvPr/>
        </p:nvSpPr>
        <p:spPr>
          <a:xfrm>
            <a:off x="6027790" y="4838304"/>
            <a:ext cx="1770300" cy="216000"/>
          </a:xfrm>
          <a:prstGeom prst="roundRect">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大学・研究機関</a:t>
            </a:r>
          </a:p>
        </p:txBody>
      </p:sp>
      <p:sp>
        <p:nvSpPr>
          <p:cNvPr id="124" name="角丸四角形 123"/>
          <p:cNvSpPr/>
          <p:nvPr/>
        </p:nvSpPr>
        <p:spPr>
          <a:xfrm>
            <a:off x="6027790" y="4589260"/>
            <a:ext cx="1770300" cy="216000"/>
          </a:xfrm>
          <a:prstGeom prst="roundRect">
            <a:avLst>
              <a:gd name="adj" fmla="val 14133"/>
            </a:avLst>
          </a:prstGeom>
          <a:solidFill>
            <a:schemeClr val="bg1"/>
          </a:solidFill>
          <a:ln w="158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ts val="1200"/>
              </a:lnSpc>
            </a:pPr>
            <a:r>
              <a:rPr kumimoji="1"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素材･部材</a:t>
            </a:r>
            <a:r>
              <a:rPr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～完成品メーカー</a:t>
            </a:r>
            <a:endParaRPr kumimoji="1"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角丸四角形 130"/>
          <p:cNvSpPr/>
          <p:nvPr/>
        </p:nvSpPr>
        <p:spPr>
          <a:xfrm>
            <a:off x="6027790" y="5087347"/>
            <a:ext cx="1770300" cy="216000"/>
          </a:xfrm>
          <a:prstGeom prst="roundRect">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関連中小</a:t>
            </a:r>
            <a:r>
              <a:rPr lang="ja-JP" altLang="en-US" sz="10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企業</a:t>
            </a:r>
            <a:endParaRPr kumimoji="1"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4" name="テキスト ボックス 133"/>
          <p:cNvSpPr txBox="1"/>
          <p:nvPr/>
        </p:nvSpPr>
        <p:spPr>
          <a:xfrm>
            <a:off x="3575410" y="4220457"/>
            <a:ext cx="1115402" cy="369332"/>
          </a:xfrm>
          <a:prstGeom prst="rect">
            <a:avLst/>
          </a:prstGeom>
          <a:noFill/>
        </p:spPr>
        <p:txBody>
          <a:bodyPr wrap="square" rtlCol="0">
            <a:spAutoFit/>
          </a:bodyPr>
          <a:lstStyle/>
          <a:p>
            <a:endParaRPr kumimoji="1" lang="ja-JP" altLang="en-US" dirty="0"/>
          </a:p>
        </p:txBody>
      </p:sp>
      <p:sp>
        <p:nvSpPr>
          <p:cNvPr id="143" name="角丸四角形 142"/>
          <p:cNvSpPr/>
          <p:nvPr/>
        </p:nvSpPr>
        <p:spPr>
          <a:xfrm>
            <a:off x="3745834" y="4634167"/>
            <a:ext cx="1650299" cy="288033"/>
          </a:xfrm>
          <a:prstGeom prst="round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ts val="1200"/>
              </a:lnSpc>
            </a:pPr>
            <a:r>
              <a:rPr kumimoji="1"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産技研の研究ポテンシャル</a:t>
            </a:r>
          </a:p>
        </p:txBody>
      </p:sp>
      <p:sp>
        <p:nvSpPr>
          <p:cNvPr id="144" name="角丸四角形 143"/>
          <p:cNvSpPr/>
          <p:nvPr/>
        </p:nvSpPr>
        <p:spPr>
          <a:xfrm>
            <a:off x="3745835" y="4994207"/>
            <a:ext cx="1650298" cy="287929"/>
          </a:xfrm>
          <a:prstGeom prst="roundRect">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ts val="1200"/>
              </a:lnSpc>
            </a:pPr>
            <a:r>
              <a:rPr kumimoji="1"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市工研の研究ポテンシャル</a:t>
            </a:r>
          </a:p>
        </p:txBody>
      </p:sp>
      <p:sp>
        <p:nvSpPr>
          <p:cNvPr id="145" name="角丸四角形 144"/>
          <p:cNvSpPr/>
          <p:nvPr/>
        </p:nvSpPr>
        <p:spPr>
          <a:xfrm>
            <a:off x="462873" y="3810100"/>
            <a:ext cx="3624306" cy="269271"/>
          </a:xfrm>
          <a:prstGeom prst="round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ja-JP" altLang="en-US" sz="1200" b="1"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革新型電池（全固体電池）プロジェクトの事例</a:t>
            </a:r>
            <a:endParaRPr lang="en-US" altLang="ja-JP" sz="1200" b="1"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ホームベース 1"/>
          <p:cNvSpPr/>
          <p:nvPr/>
        </p:nvSpPr>
        <p:spPr>
          <a:xfrm>
            <a:off x="5773805" y="4338369"/>
            <a:ext cx="981814" cy="216000"/>
          </a:xfrm>
          <a:prstGeom prst="homePlate">
            <a:avLst/>
          </a:prstGeom>
          <a:solidFill>
            <a:schemeClr val="bg1"/>
          </a:solidFill>
          <a:ln w="222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パッケージ化</a:t>
            </a:r>
          </a:p>
        </p:txBody>
      </p:sp>
      <p:sp>
        <p:nvSpPr>
          <p:cNvPr id="146" name="ホームベース 145"/>
          <p:cNvSpPr/>
          <p:nvPr/>
        </p:nvSpPr>
        <p:spPr>
          <a:xfrm>
            <a:off x="3714838" y="4338369"/>
            <a:ext cx="981814" cy="216000"/>
          </a:xfrm>
          <a:prstGeom prst="homePlate">
            <a:avLst/>
          </a:prstGeom>
          <a:solidFill>
            <a:schemeClr val="bg1"/>
          </a:solidFill>
          <a:ln w="222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材料開発</a:t>
            </a:r>
          </a:p>
        </p:txBody>
      </p:sp>
      <p:sp>
        <p:nvSpPr>
          <p:cNvPr id="147" name="ホームベース 146"/>
          <p:cNvSpPr/>
          <p:nvPr/>
        </p:nvSpPr>
        <p:spPr>
          <a:xfrm>
            <a:off x="4736888" y="4336594"/>
            <a:ext cx="981814" cy="216000"/>
          </a:xfrm>
          <a:prstGeom prst="homePlate">
            <a:avLst/>
          </a:prstGeom>
          <a:solidFill>
            <a:schemeClr val="bg1"/>
          </a:solidFill>
          <a:ln w="222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電解質生成</a:t>
            </a:r>
          </a:p>
        </p:txBody>
      </p:sp>
      <p:sp>
        <p:nvSpPr>
          <p:cNvPr id="148" name="ホームベース 147"/>
          <p:cNvSpPr/>
          <p:nvPr/>
        </p:nvSpPr>
        <p:spPr>
          <a:xfrm>
            <a:off x="6810671" y="4338369"/>
            <a:ext cx="981814" cy="216000"/>
          </a:xfrm>
          <a:prstGeom prst="homePlate">
            <a:avLst/>
          </a:prstGeom>
          <a:solidFill>
            <a:schemeClr val="bg1"/>
          </a:solidFill>
          <a:ln w="222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試験・評価</a:t>
            </a:r>
          </a:p>
        </p:txBody>
      </p:sp>
      <p:sp>
        <p:nvSpPr>
          <p:cNvPr id="113" name="角丸四角形 112"/>
          <p:cNvSpPr/>
          <p:nvPr/>
        </p:nvSpPr>
        <p:spPr>
          <a:xfrm>
            <a:off x="8197406" y="4253619"/>
            <a:ext cx="1644464" cy="1121135"/>
          </a:xfrm>
          <a:prstGeom prst="roundRect">
            <a:avLst>
              <a:gd name="adj" fmla="val 8216"/>
            </a:avLst>
          </a:prstGeom>
          <a:ln w="19050">
            <a:prstDash val="sysDash"/>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algn="ct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1600"/>
              </a:lnSpc>
            </a:pPr>
            <a:r>
              <a:rPr kumimoji="1" lang="ja-JP" altLang="en-US" sz="105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他分野でも</a:t>
            </a:r>
            <a:endParaRPr kumimoji="1" lang="en-US" altLang="ja-JP" sz="105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05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・生活・環境支援</a:t>
            </a:r>
            <a:r>
              <a:rPr lang="en-US" altLang="ja-JP" sz="105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PJ</a:t>
            </a:r>
          </a:p>
          <a:p>
            <a:pPr>
              <a:lnSpc>
                <a:spcPts val="1600"/>
              </a:lnSpc>
            </a:pPr>
            <a:r>
              <a:rPr lang="ja-JP" altLang="en-US" sz="105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（におい、照明、音等）</a:t>
            </a:r>
            <a:endParaRPr lang="en-US" altLang="ja-JP" sz="105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05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・高度レーザー</a:t>
            </a:r>
            <a:r>
              <a:rPr lang="en-US" altLang="ja-JP" sz="105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PJ</a:t>
            </a:r>
            <a:r>
              <a:rPr lang="ja-JP" altLang="en-US" sz="105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05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等を検討中</a:t>
            </a:r>
            <a:endParaRPr lang="en-US" altLang="ja-JP" sz="105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kumimoji="1"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9" name="角丸四角形 148"/>
          <p:cNvSpPr/>
          <p:nvPr/>
        </p:nvSpPr>
        <p:spPr>
          <a:xfrm>
            <a:off x="133554" y="5839986"/>
            <a:ext cx="9706987" cy="1018014"/>
          </a:xfrm>
          <a:prstGeom prst="roundRect">
            <a:avLst>
              <a:gd name="adj" fmla="val 4577"/>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800"/>
              </a:lnSpc>
            </a:pPr>
            <a:r>
              <a:rPr lang="ja-JP" altLang="en-US" sz="12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多様で豊富なネットワーク</a:t>
            </a:r>
            <a:r>
              <a:rPr lang="ja-JP" altLang="ja-JP"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企業、大学、行政等</a:t>
            </a:r>
            <a:r>
              <a:rPr lang="ja-JP" altLang="ja-JP"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活かし、</a:t>
            </a:r>
            <a:r>
              <a:rPr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産学官交流</a:t>
            </a: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セミナー</a:t>
            </a:r>
            <a:r>
              <a:rPr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、研究</a:t>
            </a:r>
            <a:r>
              <a:rPr lang="ja-JP" altLang="en-US" sz="1200"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発表会、経営層向け</a:t>
            </a:r>
            <a:r>
              <a:rPr lang="ja-JP" altLang="en-US" sz="1200"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の技術セミナー</a:t>
            </a:r>
            <a:r>
              <a:rPr lang="ja-JP" altLang="en-US" sz="1200"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等を開催。</a:t>
            </a:r>
            <a:endParaRPr lang="en-US" altLang="ja-JP" sz="1200"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約</a:t>
            </a:r>
            <a:r>
              <a:rPr lang="ja-JP" altLang="en-US" sz="1200"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２０万件の支援</a:t>
            </a:r>
            <a:r>
              <a:rPr lang="ja-JP" altLang="en-US" sz="1200"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実績・ビッグデータ</a:t>
            </a:r>
            <a:r>
              <a:rPr lang="ja-JP" altLang="en-US" sz="1200"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」や「国内有数の知的財産力」を</a:t>
            </a:r>
            <a:r>
              <a:rPr lang="ja-JP" altLang="en-US" sz="1200"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活かし、技術・</a:t>
            </a:r>
            <a:r>
              <a:rPr lang="ja-JP" altLang="en-US" sz="1200"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ビジネス</a:t>
            </a:r>
            <a:r>
              <a:rPr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のマッチングや技術検索サービスの提供を可能に。</a:t>
            </a:r>
            <a:endParaRPr lang="en-US" altLang="ja-JP"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■経営</a:t>
            </a: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支援（マーケティング・デザイン支援等）を</a:t>
            </a:r>
            <a:r>
              <a:rPr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含め、連携を活かした一気通</a:t>
            </a: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貫支援の場と機会を</a:t>
            </a:r>
            <a:r>
              <a:rPr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提供。</a:t>
            </a:r>
            <a:endParaRPr lang="en-US" altLang="ja-JP"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u="sng"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新たな</a:t>
            </a:r>
            <a:r>
              <a:rPr lang="ja-JP" altLang="en-US" sz="1200" b="1" u="sng"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産学官連携</a:t>
            </a:r>
            <a:r>
              <a:rPr lang="ja-JP" altLang="en-US" sz="1200" b="1" u="sng"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プロジェクトの創出、技術移転の促進、ビジネスチャンスの場を提供。</a:t>
            </a:r>
            <a:endParaRPr lang="en-US" altLang="ja-JP" sz="1200" b="1" u="sng"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0" name="角丸四角形 149"/>
          <p:cNvSpPr/>
          <p:nvPr/>
        </p:nvSpPr>
        <p:spPr>
          <a:xfrm>
            <a:off x="-4491" y="5563484"/>
            <a:ext cx="9910490" cy="3077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事例３　「産学官交流拠点　テクノ・イノベーションプラザ（仮称）」をオープン（和泉</a:t>
            </a:r>
            <a:r>
              <a:rPr lang="en-US" altLang="ja-JP" sz="1300" b="1"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sz="1300" b="1"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smtClean="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矢印コネクタ 3"/>
          <p:cNvCxnSpPr/>
          <p:nvPr/>
        </p:nvCxnSpPr>
        <p:spPr>
          <a:xfrm flipV="1">
            <a:off x="1" y="677649"/>
            <a:ext cx="9905999" cy="1"/>
          </a:xfrm>
          <a:prstGeom prst="straightConnector1">
            <a:avLst/>
          </a:prstGeom>
          <a:ln w="28575" cmpd="dbl">
            <a:solidFill>
              <a:schemeClr val="tx2">
                <a:lumMod val="50000"/>
              </a:schemeClr>
            </a:solidFill>
            <a:tailEnd type="none" w="sm" len="lg"/>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flipV="1">
            <a:off x="5058" y="3271851"/>
            <a:ext cx="9905999" cy="1"/>
          </a:xfrm>
          <a:prstGeom prst="straightConnector1">
            <a:avLst/>
          </a:prstGeom>
          <a:ln w="28575" cmpd="dbl">
            <a:solidFill>
              <a:schemeClr val="tx2">
                <a:lumMod val="50000"/>
              </a:schemeClr>
            </a:solidFill>
            <a:tailEnd type="none" w="sm" len="lg"/>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flipV="1">
            <a:off x="5058" y="5829353"/>
            <a:ext cx="9905999" cy="1"/>
          </a:xfrm>
          <a:prstGeom prst="straightConnector1">
            <a:avLst/>
          </a:prstGeom>
          <a:ln w="28575" cmpd="dbl">
            <a:solidFill>
              <a:schemeClr val="tx2">
                <a:lumMod val="50000"/>
              </a:schemeClr>
            </a:solidFill>
            <a:tailEnd type="none" w="sm" len="lg"/>
          </a:ln>
        </p:spPr>
        <p:style>
          <a:lnRef idx="1">
            <a:schemeClr val="accent1"/>
          </a:lnRef>
          <a:fillRef idx="0">
            <a:schemeClr val="accent1"/>
          </a:fillRef>
          <a:effectRef idx="0">
            <a:schemeClr val="accent1"/>
          </a:effectRef>
          <a:fontRef idx="minor">
            <a:schemeClr val="tx1"/>
          </a:fontRef>
        </p:style>
      </p:cxnSp>
      <p:sp>
        <p:nvSpPr>
          <p:cNvPr id="47" name="スライド番号プレースホルダー 2"/>
          <p:cNvSpPr>
            <a:spLocks noGrp="1"/>
          </p:cNvSpPr>
          <p:nvPr>
            <p:ph type="sldNum" sz="quarter" idx="12"/>
          </p:nvPr>
        </p:nvSpPr>
        <p:spPr>
          <a:xfrm>
            <a:off x="9616248" y="6520259"/>
            <a:ext cx="305304" cy="365125"/>
          </a:xfrm>
          <a:solidFill>
            <a:schemeClr val="bg1"/>
          </a:solidFill>
        </p:spPr>
        <p:txBody>
          <a:bodyPr lIns="0" tIns="0" rIns="0" bIns="0"/>
          <a:lstStyle/>
          <a:p>
            <a:r>
              <a:rPr lang="en-US" altLang="ja-JP" dirty="0" smtClean="0">
                <a:solidFill>
                  <a:srgbClr val="984807"/>
                </a:solidFill>
              </a:rPr>
              <a:t>75</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1029088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7361017" y="458914"/>
            <a:ext cx="2481076" cy="1667599"/>
          </a:xfrm>
          <a:prstGeom prst="roundRect">
            <a:avLst>
              <a:gd name="adj" fmla="val 4011"/>
            </a:avLst>
          </a:prstGeom>
          <a:ln w="19050">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lIns="36000" rIns="36000" rtlCol="0" anchor="ctr" anchorCtr="0"/>
          <a:lstStyle/>
          <a:p>
            <a:pPr>
              <a:lnSpc>
                <a:spcPts val="1700"/>
              </a:lnSpc>
            </a:pP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和泉センター、森</a:t>
            </a:r>
            <a:r>
              <a:rPr lang="ja-JP" altLang="en-US" sz="12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之</a:t>
            </a:r>
            <a:r>
              <a:rPr kumimoji="1" lang="ja-JP" altLang="en-US" sz="12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宮センターの</a:t>
            </a:r>
            <a:endParaRPr kumimoji="1" lang="en-US" altLang="ja-JP" sz="12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一体的</a:t>
            </a:r>
            <a:r>
              <a:rPr kumimoji="1" lang="ja-JP" altLang="en-US" sz="105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（ワンストップ）</a:t>
            </a:r>
            <a:r>
              <a:rPr kumimoji="1" lang="ja-JP" altLang="en-US" sz="12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運営</a:t>
            </a:r>
            <a:endParaRPr kumimoji="1" lang="en-US" altLang="ja-JP" sz="12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〇相談・情報提供窓口の一本化</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手続き</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・料金の一本化</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バーチャルオフィス</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lang="ja-JP" altLang="en-US" sz="1200" spc="-4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両研究所研究員によるチーム支援</a:t>
            </a:r>
            <a:endParaRPr lang="en-US" altLang="ja-JP" sz="1200" spc="-4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など</a:t>
            </a:r>
            <a:endPar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0" y="3260"/>
            <a:ext cx="9906000" cy="369332"/>
          </a:xfrm>
          <a:prstGeom prst="rect">
            <a:avLst/>
          </a:prstGeom>
          <a:solidFill>
            <a:srgbClr val="002060"/>
          </a:solidFill>
        </p:spPr>
        <p:txBody>
          <a:bodyPr wrap="square" rtlCol="0">
            <a:spAutoFit/>
          </a:bodyPr>
          <a:lstStyle/>
          <a:p>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企業ヒアリング結果</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9416551" y="72510"/>
            <a:ext cx="399395" cy="230832"/>
          </a:xfrm>
          <a:prstGeom prst="rect">
            <a:avLst/>
          </a:prstGeom>
          <a:solidFill>
            <a:schemeClr val="bg1"/>
          </a:solidFill>
        </p:spPr>
        <p:txBody>
          <a:bodyPr wrap="square" rtlCol="0">
            <a:spAutoFit/>
          </a:bodyPr>
          <a:lstStyle/>
          <a:p>
            <a:pPr algn="ctr"/>
            <a:r>
              <a:rPr lang="en-US" altLang="ja-JP" sz="900" dirty="0">
                <a:latin typeface="Meiryo UI" panose="020B0604030504040204" pitchFamily="50" charset="-128"/>
                <a:ea typeface="Meiryo UI" panose="020B0604030504040204" pitchFamily="50" charset="-128"/>
                <a:cs typeface="Meiryo UI" panose="020B0604030504040204" pitchFamily="50" charset="-128"/>
              </a:rPr>
              <a:t>7</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117168" y="458914"/>
            <a:ext cx="6943738" cy="1667599"/>
          </a:xfrm>
          <a:prstGeom prst="roundRect">
            <a:avLst>
              <a:gd name="adj" fmla="val 3970"/>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今までのものづくりを進化させるだけでなく、年々、早くなっている技術開発スピードに対応した、全く</a:t>
            </a:r>
            <a:r>
              <a:rPr lang="ja-JP" altLang="ja-JP"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新し</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視点の技術を発展させたような研究開発支援が必要。</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利用業界団体</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試験会社がネットや電話一本で対応しているのに対し、両研究所では実際に行かないと</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いけな</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い。スピード</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対応が求められる中でどうにかしてほしいところ。</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商工会議所所属　企業</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800"/>
              </a:lnSpc>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国</a:t>
            </a:r>
            <a:r>
              <a:rPr lang="ja-JP"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の補助事業の申請に使うため、両研究所の評価レポートを一本化してほしい。</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中小製造業</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多く</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の小規模零細企業</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購入</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できないような機器を整備するなど、場所（施設）や機器、</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研究員</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ついて</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現状</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を維持してほしい。</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利用業界団体</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二等辺三角形 24"/>
          <p:cNvSpPr/>
          <p:nvPr/>
        </p:nvSpPr>
        <p:spPr>
          <a:xfrm rot="16200000" flipV="1">
            <a:off x="6980992" y="1294528"/>
            <a:ext cx="466701" cy="109043"/>
          </a:xfrm>
          <a:prstGeom prst="triangl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角丸四角形 25"/>
          <p:cNvSpPr/>
          <p:nvPr/>
        </p:nvSpPr>
        <p:spPr>
          <a:xfrm>
            <a:off x="7361018" y="2186963"/>
            <a:ext cx="2500097" cy="1672657"/>
          </a:xfrm>
          <a:prstGeom prst="roundRect">
            <a:avLst>
              <a:gd name="adj" fmla="val 4011"/>
            </a:avLst>
          </a:prstGeom>
          <a:ln w="19050">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lIns="36000" rIns="36000" rtlCol="0" anchor="ctr" anchorCtr="0"/>
          <a:lstStyle/>
          <a:p>
            <a:pPr algn="ctr">
              <a:lnSpc>
                <a:spcPts val="1700"/>
              </a:lnSpc>
            </a:pPr>
            <a:r>
              <a:rPr lang="ja-JP" altLang="en-US" sz="12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一気通</a:t>
            </a:r>
            <a:r>
              <a:rPr lang="ja-JP" altLang="en-US" sz="12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貫の支援</a:t>
            </a:r>
            <a:endParaRPr lang="en-US" altLang="ja-JP" sz="12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400"/>
              </a:lnSpc>
            </a:pPr>
            <a:endParaRPr lang="en-US" altLang="ja-JP" sz="12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〇研究</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開発支援から</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さらに事業化</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まで</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〇マーケティング</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デザイン支援</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〇支援ビッグデータを活かした</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マッチング支援  　　　　　　　　など</a:t>
            </a:r>
            <a:endPar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116463" y="2186963"/>
            <a:ext cx="6944443" cy="1672657"/>
          </a:xfrm>
          <a:prstGeom prst="roundRect">
            <a:avLst>
              <a:gd name="adj" fmla="val 4573"/>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新規材料の研究開発について支援してもらった後、その後の金型や成型、製品化まで支援して</a:t>
            </a:r>
            <a:r>
              <a:rPr lang="ja-JP"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もらう</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など、研究</a:t>
            </a:r>
            <a:r>
              <a:rPr lang="ja-JP"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から実用化までの「一気通貫」で支援するような仕組みがほしい</a:t>
            </a:r>
            <a:r>
              <a:rPr lang="ja-JP"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利用業界団体</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800"/>
              </a:lnSpc>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共同</a:t>
            </a:r>
            <a:r>
              <a:rPr lang="ja-JP"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研究では、商品化まで支援してもらうとともに、全ての工程において支援してもらえれば助かる</a:t>
            </a:r>
            <a:r>
              <a:rPr lang="ja-JP"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商工会議所</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所属　企業</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800"/>
              </a:lnSpc>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製品化</a:t>
            </a:r>
            <a:r>
              <a:rPr lang="ja-JP"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・上市の段階まで伴走支援するスキームを創設されたい</a:t>
            </a:r>
            <a:r>
              <a:rPr lang="ja-JP"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大阪商工</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会議所</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こう</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いう技術ニーズが世の中にあるが、貴社の技術で対応出来ないか」など、企業間のニーズと</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シーズ</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のマッチングについて</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、紹介いただけるような機能があれば有り難い</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中小製造業</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角丸四角形 34"/>
          <p:cNvSpPr/>
          <p:nvPr/>
        </p:nvSpPr>
        <p:spPr>
          <a:xfrm>
            <a:off x="7361017" y="3928687"/>
            <a:ext cx="2479901" cy="1355694"/>
          </a:xfrm>
          <a:prstGeom prst="roundRect">
            <a:avLst>
              <a:gd name="adj" fmla="val 4011"/>
            </a:avLst>
          </a:prstGeom>
          <a:ln w="19050">
            <a:solidFill>
              <a:schemeClr val="accent1">
                <a:lumMod val="50000"/>
              </a:schemeClr>
            </a:solidFill>
          </a:ln>
        </p:spPr>
        <p:style>
          <a:lnRef idx="2">
            <a:schemeClr val="accent4"/>
          </a:lnRef>
          <a:fillRef idx="1">
            <a:schemeClr val="lt1"/>
          </a:fillRef>
          <a:effectRef idx="0">
            <a:schemeClr val="accent4"/>
          </a:effectRef>
          <a:fontRef idx="minor">
            <a:schemeClr val="dk1"/>
          </a:fontRef>
        </p:style>
        <p:txBody>
          <a:bodyPr lIns="36000" rIns="0" rtlCol="0" anchor="t" anchorCtr="0"/>
          <a:lstStyle/>
          <a:p>
            <a:pPr>
              <a:lnSpc>
                <a:spcPts val="1700"/>
              </a:lnSpc>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産学官交流</a:t>
            </a:r>
            <a:r>
              <a:rPr lang="ja-JP" altLang="en-US" sz="12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の拠点</a:t>
            </a:r>
            <a:r>
              <a:rPr lang="ja-JP" altLang="en-US" sz="12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戦略プロジェクトの推進</a:t>
            </a:r>
            <a:endParaRPr lang="en-US" altLang="ja-JP" sz="12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〇テクノ・イノベーション・プラザ</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（仮称）の</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オープン</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〇ネットワークを活かした戦略的研究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など</a:t>
            </a:r>
            <a:endPar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角丸四角形 35"/>
          <p:cNvSpPr/>
          <p:nvPr/>
        </p:nvSpPr>
        <p:spPr>
          <a:xfrm>
            <a:off x="117176" y="3928687"/>
            <a:ext cx="6943730" cy="1355694"/>
          </a:xfrm>
          <a:prstGeom prst="roundRect">
            <a:avLst>
              <a:gd name="adj" fmla="val 6381"/>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異業種</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による研究などを実施する場の提供と支援をしてもらいたい。</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利用業界団体</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8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両研究所</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には優秀な人材がたくさんいるので、海外派遣や他の公設試</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、支援機関、企業</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との</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人材交</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流</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もっと行う</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べき。</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府内産業支援機関、利用業界団体</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でどのような最先端研究をしているのかを探索し、日本用にモディファイし、必要なシーズを</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府内中</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小企業へ移転</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してほしい</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業界</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団体</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5" name="角丸四角形 14"/>
          <p:cNvSpPr/>
          <p:nvPr/>
        </p:nvSpPr>
        <p:spPr>
          <a:xfrm>
            <a:off x="117176" y="5369441"/>
            <a:ext cx="9724918" cy="1368000"/>
          </a:xfrm>
          <a:prstGeom prst="roundRect">
            <a:avLst>
              <a:gd name="adj" fmla="val 6381"/>
            </a:avLst>
          </a:prstGeom>
          <a:noFill/>
          <a:ln w="12700">
            <a:solidFill>
              <a:schemeClr val="accent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nSpc>
                <a:spcPts val="1700"/>
              </a:lnSpc>
            </a:pP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企業ヒアリングの実施について</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700"/>
              </a:lnSpc>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○実施時期：</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○実施機関：①大阪商工会議所 中堅・中小企業委員会所属企業３社　②両研究所利用業界団体４団体（（一社）西日本プラスチック製品工業協会、</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日本石鹸洗剤工業組合、大阪府鍍金工業組合、（一社）大阪金属プレス工業会）　③両研究所関連団体４団体６社（（一社）大阪府</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技術協会、生産技術研究会、（一社）大阪工研協会、ファインケミカルズ研究会）　④公設試に知見を有する学識経験者　</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⑤府内地方銀行産学官連携部門　⑥府内産業支援機関　⑦大阪商工会議所　⑧利用企業アンケート　など</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二等辺三角形 15"/>
          <p:cNvSpPr/>
          <p:nvPr/>
        </p:nvSpPr>
        <p:spPr>
          <a:xfrm rot="16200000" flipV="1">
            <a:off x="6987468" y="3004014"/>
            <a:ext cx="466701" cy="109043"/>
          </a:xfrm>
          <a:prstGeom prst="triangl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二等辺三角形 17"/>
          <p:cNvSpPr/>
          <p:nvPr/>
        </p:nvSpPr>
        <p:spPr>
          <a:xfrm rot="16200000" flipV="1">
            <a:off x="6981622" y="4520114"/>
            <a:ext cx="466701" cy="109043"/>
          </a:xfrm>
          <a:prstGeom prst="triangl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スライド番号プレースホルダー 2"/>
          <p:cNvSpPr>
            <a:spLocks noGrp="1"/>
          </p:cNvSpPr>
          <p:nvPr>
            <p:ph type="sldNum" sz="quarter" idx="12"/>
          </p:nvPr>
        </p:nvSpPr>
        <p:spPr>
          <a:xfrm>
            <a:off x="9616248" y="6520259"/>
            <a:ext cx="305304" cy="365125"/>
          </a:xfrm>
          <a:solidFill>
            <a:schemeClr val="bg1"/>
          </a:solidFill>
        </p:spPr>
        <p:txBody>
          <a:bodyPr lIns="0" tIns="0" rIns="0" bIns="0"/>
          <a:lstStyle/>
          <a:p>
            <a:r>
              <a:rPr lang="en-US" altLang="ja-JP" dirty="0" smtClean="0">
                <a:solidFill>
                  <a:srgbClr val="984807"/>
                </a:solidFill>
              </a:rPr>
              <a:t>76</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45727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0722" y="127355"/>
            <a:ext cx="9875044" cy="338554"/>
          </a:xfrm>
          <a:prstGeom prst="rect">
            <a:avLst/>
          </a:prstGeom>
          <a:solidFill>
            <a:schemeClr val="tx2">
              <a:lumMod val="50000"/>
            </a:schemeClr>
          </a:solidFill>
          <a:ln>
            <a:noFill/>
          </a:ln>
          <a:effec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a:r>
              <a:rPr lang="ja-JP" altLang="en-US" sz="1600" b="1" dirty="0" smtClean="0">
                <a:solidFill>
                  <a:prstClr val="white"/>
                </a:solidFill>
                <a:latin typeface="Meiryo UI" pitchFamily="50" charset="-128"/>
                <a:ea typeface="Meiryo UI" pitchFamily="50" charset="-128"/>
                <a:cs typeface="Meiryo UI" pitchFamily="50" charset="-128"/>
              </a:rPr>
              <a:t>企業支援の公的機関</a:t>
            </a:r>
            <a:endParaRPr lang="ja-JP" altLang="ja-JP" sz="1600" dirty="0" smtClean="0">
              <a:solidFill>
                <a:prstClr val="white"/>
              </a:solidFill>
            </a:endParaRPr>
          </a:p>
        </p:txBody>
      </p:sp>
      <p:graphicFrame>
        <p:nvGraphicFramePr>
          <p:cNvPr id="4" name="表 3"/>
          <p:cNvGraphicFramePr>
            <a:graphicFrameLocks noGrp="1"/>
          </p:cNvGraphicFramePr>
          <p:nvPr>
            <p:extLst>
              <p:ext uri="{D42A27DB-BD31-4B8C-83A1-F6EECF244321}">
                <p14:modId xmlns:p14="http://schemas.microsoft.com/office/powerpoint/2010/main" val="4169678322"/>
              </p:ext>
            </p:extLst>
          </p:nvPr>
        </p:nvGraphicFramePr>
        <p:xfrm>
          <a:off x="272489" y="764705"/>
          <a:ext cx="9073008" cy="5616410"/>
        </p:xfrm>
        <a:graphic>
          <a:graphicData uri="http://schemas.openxmlformats.org/drawingml/2006/table">
            <a:tbl>
              <a:tblPr firstRow="1" bandRow="1">
                <a:tableStyleId>{5C22544A-7EE6-4342-B048-85BDC9FD1C3A}</a:tableStyleId>
              </a:tblPr>
              <a:tblGrid>
                <a:gridCol w="1224136"/>
                <a:gridCol w="216024"/>
                <a:gridCol w="3960440"/>
                <a:gridCol w="2232248"/>
                <a:gridCol w="1440160"/>
              </a:tblGrid>
              <a:tr h="258343">
                <a:tc>
                  <a:txBody>
                    <a:bodyPr/>
                    <a:lstStyle/>
                    <a:p>
                      <a:pPr algn="ctr"/>
                      <a:r>
                        <a:rPr kumimoji="1"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領域</a:t>
                      </a:r>
                      <a:endParaRPr kumimoji="1"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endParaRPr kumimoji="1"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anchor="ctr">
                    <a:noFill/>
                  </a:tcPr>
                </a:tc>
                <a:tc>
                  <a:txBody>
                    <a:bodyPr/>
                    <a:lstStyle/>
                    <a:p>
                      <a:pPr algn="ctr"/>
                      <a:r>
                        <a:rPr kumimoji="1"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府・市の出資団体</a:t>
                      </a:r>
                      <a:endParaRPr kumimoji="1"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予算等規模</a:t>
                      </a:r>
                      <a:endParaRPr kumimoji="1" lang="en-US" altLang="ja-JP" sz="1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職員数</a:t>
                      </a:r>
                      <a:endParaRPr kumimoji="1" lang="en-US" altLang="ja-JP" sz="1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H28.4.1</a:t>
                      </a:r>
                      <a:r>
                        <a:rPr kumimoji="1" lang="ja-JP" altLang="en-US" sz="1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txBody>
                  <a:tcPr anchor="ctr"/>
                </a:tc>
              </a:tr>
              <a:tr h="737030">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金融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2">
                          <a:lumMod val="60000"/>
                          <a:lumOff val="40000"/>
                        </a:schemeClr>
                      </a:solidFill>
                      <a:prstDash val="solid"/>
                      <a:round/>
                      <a:headEnd type="none" w="med" len="med"/>
                      <a:tailEnd type="none" w="med" len="med"/>
                    </a:lnB>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大阪信用保証協会</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2">
                          <a:lumMod val="60000"/>
                          <a:lumOff val="40000"/>
                        </a:schemeClr>
                      </a:solidFill>
                      <a:prstDash val="solid"/>
                      <a:round/>
                      <a:headEnd type="none" w="med" len="med"/>
                      <a:tailEnd type="none" w="med" len="med"/>
                    </a:lnR>
                    <a:lnB w="12700" cap="flat" cmpd="sng" algn="ctr">
                      <a:solidFill>
                        <a:schemeClr val="tx2">
                          <a:lumMod val="60000"/>
                          <a:lumOff val="40000"/>
                        </a:schemeClr>
                      </a:solidFill>
                      <a:prstDash val="solid"/>
                      <a:round/>
                      <a:headEnd type="none" w="med" len="med"/>
                      <a:tailEnd type="none" w="med" len="med"/>
                    </a:lnB>
                  </a:tcPr>
                </a:tc>
                <a:tc>
                  <a:txBody>
                    <a:bodyPr/>
                    <a:lstStyle/>
                    <a:p>
                      <a:pPr algn="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保証承諾　　　　　</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7,900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保証財務残高</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3,100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379</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名</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H28.7.1</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B w="12700" cap="flat" cmpd="sng" algn="ctr">
                      <a:solidFill>
                        <a:schemeClr val="tx2">
                          <a:lumMod val="60000"/>
                          <a:lumOff val="40000"/>
                        </a:schemeClr>
                      </a:solidFill>
                      <a:prstDash val="solid"/>
                      <a:round/>
                      <a:headEnd type="none" w="med" len="med"/>
                      <a:tailEnd type="none" w="med" len="med"/>
                    </a:lnB>
                  </a:tcPr>
                </a:tc>
              </a:tr>
              <a:tr h="737030">
                <a:tc rowSpan="2">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経営</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（公財）大阪産業振興機構</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4,893 </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百万円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62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名</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H28.7.1</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txBody>
                  <a:tcPr anchor="ctr">
                    <a:lnL w="12700" cap="flat" cmpd="sng" algn="ctr">
                      <a:solidFill>
                        <a:schemeClr val="tx2">
                          <a:lumMod val="60000"/>
                          <a:lumOff val="40000"/>
                        </a:schemeClr>
                      </a:solidFill>
                      <a:prstDash val="solid"/>
                      <a:round/>
                      <a:headEnd type="none" w="med" len="med"/>
                      <a:tailEnd type="none" w="med" len="med"/>
                    </a:lnL>
                    <a:lnT w="12700" cap="flat" cmpd="sng" algn="ctr">
                      <a:solidFill>
                        <a:schemeClr val="tx2">
                          <a:lumMod val="60000"/>
                          <a:lumOff val="40000"/>
                        </a:schemeClr>
                      </a:solidFill>
                      <a:prstDash val="solid"/>
                      <a:round/>
                      <a:headEnd type="none" w="med" len="med"/>
                      <a:tailEnd type="none" w="med" len="med"/>
                    </a:lnT>
                  </a:tcPr>
                </a:tc>
              </a:tr>
              <a:tr h="737030">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（公財）大阪市都市型産業振興センター</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2">
                          <a:lumMod val="60000"/>
                          <a:lumOff val="40000"/>
                        </a:schemeClr>
                      </a:solidFill>
                      <a:prstDash val="solid"/>
                      <a:round/>
                      <a:headEnd type="none" w="med" len="med"/>
                      <a:tailEnd type="none" w="med" len="med"/>
                    </a:lnR>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1,155 </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百万円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58</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名</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H28.7.1</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B w="12700" cap="flat" cmpd="sng" algn="ctr">
                      <a:solidFill>
                        <a:schemeClr val="tx2">
                          <a:lumMod val="60000"/>
                          <a:lumOff val="40000"/>
                        </a:schemeClr>
                      </a:solidFill>
                      <a:prstDash val="solid"/>
                      <a:round/>
                      <a:headEnd type="none" w="med" len="med"/>
                      <a:tailEnd type="none" w="med" len="med"/>
                    </a:lnB>
                  </a:tcPr>
                </a:tc>
              </a:tr>
              <a:tr h="737030">
                <a:tc rowSpan="2">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試験</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研究</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（地独）大阪府立産業技術総合研究所</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2,488 </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百万円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152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T w="12700" cap="flat" cmpd="sng" algn="ctr">
                      <a:solidFill>
                        <a:schemeClr val="tx2">
                          <a:lumMod val="60000"/>
                          <a:lumOff val="40000"/>
                        </a:schemeClr>
                      </a:solidFill>
                      <a:prstDash val="solid"/>
                      <a:round/>
                      <a:headEnd type="none" w="med" len="med"/>
                      <a:tailEnd type="none" w="med" len="med"/>
                    </a:lnT>
                  </a:tcPr>
                </a:tc>
              </a:tr>
              <a:tr h="737030">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（地独）大阪市立工業研究所</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2">
                          <a:lumMod val="60000"/>
                          <a:lumOff val="40000"/>
                        </a:schemeClr>
                      </a:solidFill>
                      <a:prstDash val="solid"/>
                      <a:round/>
                      <a:headEnd type="none" w="med" len="med"/>
                      <a:tailEnd type="none" w="med" len="med"/>
                    </a:lnR>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1,530 </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百万円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B w="12700" cap="flat" cmpd="sng" algn="ctr">
                      <a:solidFill>
                        <a:schemeClr val="tx2">
                          <a:lumMod val="60000"/>
                          <a:lumOff val="40000"/>
                        </a:schemeClr>
                      </a:solidFill>
                      <a:prstDash val="solid"/>
                      <a:round/>
                      <a:headEnd type="none" w="med" len="med"/>
                      <a:tailEnd type="none" w="med" len="med"/>
                    </a:lnB>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92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B w="12700" cap="flat" cmpd="sng" algn="ctr">
                      <a:solidFill>
                        <a:schemeClr val="tx2">
                          <a:lumMod val="60000"/>
                          <a:lumOff val="40000"/>
                        </a:schemeClr>
                      </a:solidFill>
                      <a:prstDash val="solid"/>
                      <a:round/>
                      <a:headEnd type="none" w="med" len="med"/>
                      <a:tailEnd type="none" w="med" len="med"/>
                    </a:lnB>
                  </a:tcPr>
                </a:tc>
              </a:tr>
              <a:tr h="737030">
                <a:tc rowSpan="2">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研究</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2">
                          <a:lumMod val="60000"/>
                          <a:lumOff val="40000"/>
                        </a:schemeClr>
                      </a:solidFill>
                      <a:prstDash val="solid"/>
                      <a:round/>
                      <a:headEnd type="none" w="med" len="med"/>
                      <a:tailEnd type="none" w="med" len="med"/>
                    </a:lnT>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大阪府立大学</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10,135 </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百万円</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運営費交付金）</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662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名</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（教員数）</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lnT w="12700" cap="flat" cmpd="sng" algn="ctr">
                      <a:solidFill>
                        <a:schemeClr val="tx2">
                          <a:lumMod val="60000"/>
                          <a:lumOff val="40000"/>
                        </a:schemeClr>
                      </a:solidFill>
                      <a:prstDash val="solid"/>
                      <a:round/>
                      <a:headEnd type="none" w="med" len="med"/>
                      <a:tailEnd type="none" w="med" len="med"/>
                    </a:lnT>
                  </a:tcPr>
                </a:tc>
              </a:tr>
              <a:tr h="737030">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no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大阪市立大学</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2">
                          <a:lumMod val="60000"/>
                          <a:lumOff val="40000"/>
                        </a:schemeClr>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10,553</a:t>
                      </a:r>
                      <a:r>
                        <a:rPr kumimoji="1" lang="en-US" altLang="ja-JP" sz="14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aseline="0" dirty="0" smtClean="0">
                          <a:latin typeface="Meiryo UI" panose="020B0604030504040204" pitchFamily="50" charset="-128"/>
                          <a:ea typeface="Meiryo UI" panose="020B0604030504040204" pitchFamily="50" charset="-128"/>
                          <a:cs typeface="Meiryo UI" panose="020B0604030504040204" pitchFamily="50" charset="-128"/>
                        </a:rPr>
                        <a:t>百万円</a:t>
                      </a:r>
                      <a:endPar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運営費交付金）</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715</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名</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（教員数）</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2">
                          <a:lumMod val="60000"/>
                          <a:lumOff val="40000"/>
                        </a:schemeClr>
                      </a:solidFill>
                      <a:prstDash val="solid"/>
                      <a:round/>
                      <a:headEnd type="none" w="med" len="med"/>
                      <a:tailEnd type="none" w="med" len="med"/>
                    </a:lnL>
                  </a:tcPr>
                </a:tc>
              </a:tr>
            </a:tbl>
          </a:graphicData>
        </a:graphic>
      </p:graphicFrame>
      <p:sp>
        <p:nvSpPr>
          <p:cNvPr id="5"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939141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0" y="3260"/>
            <a:ext cx="9906000" cy="369332"/>
          </a:xfrm>
          <a:prstGeom prst="rect">
            <a:avLst/>
          </a:prstGeom>
          <a:solidFill>
            <a:srgbClr val="002060"/>
          </a:solidFill>
        </p:spPr>
        <p:txBody>
          <a:bodyPr wrap="square" rtlCol="0">
            <a:spAutoFit/>
          </a:bodyPr>
          <a:lstStyle/>
          <a:p>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６</a:t>
            </a: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．財政運営について</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a:xfrm>
            <a:off x="109099" y="598190"/>
            <a:ext cx="9704032" cy="2297411"/>
          </a:xfrm>
          <a:prstGeom prst="roundRect">
            <a:avLst>
              <a:gd name="adj" fmla="val 2189"/>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8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dirty="0"/>
          </a:p>
        </p:txBody>
      </p:sp>
      <p:sp>
        <p:nvSpPr>
          <p:cNvPr id="23" name="角丸四角形 22"/>
          <p:cNvSpPr/>
          <p:nvPr/>
        </p:nvSpPr>
        <p:spPr>
          <a:xfrm>
            <a:off x="272480" y="444302"/>
            <a:ext cx="2440413" cy="30777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財政運営の基本的考え方</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a:xfrm>
            <a:off x="167278" y="806008"/>
            <a:ext cx="9563304" cy="860868"/>
          </a:xfrm>
          <a:prstGeom prst="roundRect">
            <a:avLst>
              <a:gd name="adj" fmla="val 5695"/>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nSpc>
                <a:spcPts val="2000"/>
              </a:lnSpc>
            </a:pP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　好循環（攻め）の運営</a:t>
            </a: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300" b="1"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○統合による</a:t>
            </a:r>
            <a:r>
              <a:rPr lang="ja-JP" altLang="en-US"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利用者</a:t>
            </a:r>
            <a:r>
              <a:rPr lang="ja-JP" altLang="ja-JP"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サービスの向上や積極的な営業活動</a:t>
            </a:r>
            <a:r>
              <a:rPr lang="ja-JP" altLang="en-US"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、外部資金の獲得等</a:t>
            </a:r>
            <a:r>
              <a:rPr lang="ja-JP" altLang="ja-JP"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a:t>
            </a:r>
            <a:r>
              <a:rPr lang="ja-JP" altLang="en-US"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る</a:t>
            </a:r>
            <a:r>
              <a:rPr lang="ja-JP" altLang="ja-JP"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事業収入を、支援機能の強化</a:t>
            </a:r>
            <a:r>
              <a:rPr lang="ja-JP" altLang="en-US"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（設備機器</a:t>
            </a:r>
            <a:endParaRPr lang="en-US" altLang="ja-JP"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導入、支援サービス・研究開発の強化等）に</a:t>
            </a:r>
            <a:r>
              <a:rPr lang="ja-JP" altLang="ja-JP"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投資し、</a:t>
            </a:r>
            <a:r>
              <a:rPr lang="ja-JP" altLang="en-US"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利用者</a:t>
            </a:r>
            <a:r>
              <a:rPr lang="ja-JP" altLang="ja-JP"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に還元する好循環の運営</a:t>
            </a:r>
            <a:r>
              <a:rPr lang="en-US" altLang="ja-JP"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3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「攻め」の運営</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めざす。</a:t>
            </a:r>
            <a:endParaRPr kumimoji="1" lang="ja-JP" altLang="en-US" sz="1300" dirty="0">
              <a:solidFill>
                <a:schemeClr val="tx1"/>
              </a:solidFill>
            </a:endParaRPr>
          </a:p>
        </p:txBody>
      </p:sp>
      <p:sp>
        <p:nvSpPr>
          <p:cNvPr id="30" name="角丸四角形 29"/>
          <p:cNvSpPr/>
          <p:nvPr/>
        </p:nvSpPr>
        <p:spPr>
          <a:xfrm>
            <a:off x="167278" y="1710883"/>
            <a:ext cx="9563304" cy="1070417"/>
          </a:xfrm>
          <a:prstGeom prst="roundRect">
            <a:avLst>
              <a:gd name="adj" fmla="val 5695"/>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nSpc>
                <a:spcPts val="2000"/>
              </a:lnSpc>
            </a:pP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財源基盤</a:t>
            </a: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900"/>
              </a:lnSpc>
            </a:pPr>
            <a:r>
              <a:rPr lang="ja-JP" altLang="en-US" sz="1300" b="1"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設立団体からの</a:t>
            </a:r>
            <a:r>
              <a:rPr lang="ja-JP" altLang="en-US" sz="13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運営費交付金を基盤としながら、</a:t>
            </a:r>
            <a:r>
              <a:rPr lang="ja-JP" altLang="en-US" sz="13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法人自らの権限と責任で、中期</a:t>
            </a:r>
            <a:r>
              <a:rPr lang="ja-JP" altLang="en-US" sz="13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目標・中期計画に沿った効果的・効率的</a:t>
            </a:r>
            <a:r>
              <a:rPr lang="ja-JP" altLang="en-US" sz="13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endParaRPr lang="en-US" altLang="ja-JP" sz="13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900"/>
              </a:lnSpc>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a:t>
            </a:r>
            <a:r>
              <a:rPr lang="ja-JP" altLang="en-US" sz="13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運営を</a:t>
            </a:r>
            <a:r>
              <a:rPr lang="ja-JP" altLang="en-US" sz="13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徹底</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地独法評価委員会評価に基づくＰＤＣＡ等）</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900"/>
              </a:lnSpc>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○交付金の対象は、人件費、維持管理費、機器整備費、大規模改修費、</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退職手当等を基本とする。</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1" name="表 30"/>
          <p:cNvGraphicFramePr>
            <a:graphicFrameLocks noGrp="1"/>
          </p:cNvGraphicFramePr>
          <p:nvPr>
            <p:extLst>
              <p:ext uri="{D42A27DB-BD31-4B8C-83A1-F6EECF244321}">
                <p14:modId xmlns:p14="http://schemas.microsoft.com/office/powerpoint/2010/main" val="1849658258"/>
              </p:ext>
            </p:extLst>
          </p:nvPr>
        </p:nvGraphicFramePr>
        <p:xfrm>
          <a:off x="3236809" y="4653136"/>
          <a:ext cx="6407851" cy="1991364"/>
        </p:xfrm>
        <a:graphic>
          <a:graphicData uri="http://schemas.openxmlformats.org/drawingml/2006/table">
            <a:tbl>
              <a:tblPr/>
              <a:tblGrid>
                <a:gridCol w="1878012"/>
                <a:gridCol w="1320800"/>
                <a:gridCol w="1908969"/>
                <a:gridCol w="1300070"/>
              </a:tblGrid>
              <a:tr h="138176">
                <a:tc gridSpan="2">
                  <a:txBody>
                    <a:bodyPr/>
                    <a:lstStyle/>
                    <a:p>
                      <a:pPr algn="ctr">
                        <a:lnSpc>
                          <a:spcPts val="15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収　入</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9000" marR="39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lnSpc>
                          <a:spcPts val="1500"/>
                        </a:lnSpc>
                        <a:spcAft>
                          <a:spcPts val="0"/>
                        </a:spcAft>
                      </a:pP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ts val="15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支　出</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lnSpc>
                          <a:spcPts val="1500"/>
                        </a:lnSpc>
                        <a:spcAft>
                          <a:spcPts val="0"/>
                        </a:spcAft>
                      </a:pP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6757">
                <a:tc>
                  <a:txBody>
                    <a:bodyPr/>
                    <a:lstStyle/>
                    <a:p>
                      <a:pPr algn="ctr">
                        <a:lnSpc>
                          <a:spcPts val="15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区　分</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9000" marR="39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5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金　額（百万円）</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5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区　分</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5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金　額（百万円）</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85824">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運営費交付金</a:t>
                      </a: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自己収入</a:t>
                      </a: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事業収入</a:t>
                      </a: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外部資金研究費等</a:t>
                      </a: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その他収入</a:t>
                      </a: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500"/>
                        </a:lnSpc>
                        <a:spcBef>
                          <a:spcPts val="0"/>
                        </a:spcBef>
                        <a:spcAft>
                          <a:spcPts val="0"/>
                        </a:spcAft>
                        <a:buClrTx/>
                        <a:buSzTx/>
                        <a:buFontTx/>
                        <a:buNone/>
                        <a:tabLst/>
                        <a:defRPr/>
                      </a:pP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39000" marR="39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500"/>
                        </a:lnSpc>
                      </a:pPr>
                      <a:r>
                        <a:rPr kumimoji="1" lang="en-US" altLang="ja-JP" sz="11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16,155 </a:t>
                      </a:r>
                      <a:endParaRPr kumimoji="1" lang="ja-JP" altLang="ja-JP" sz="11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r">
                        <a:lnSpc>
                          <a:spcPts val="1500"/>
                        </a:lnSpc>
                      </a:pPr>
                      <a:r>
                        <a:rPr kumimoji="1" lang="en-US" altLang="ja-JP" sz="11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3,608</a:t>
                      </a:r>
                      <a:endParaRPr kumimoji="1" lang="ja-JP" altLang="ja-JP" sz="11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r">
                        <a:lnSpc>
                          <a:spcPts val="1500"/>
                        </a:lnSpc>
                      </a:pPr>
                      <a:r>
                        <a:rPr kumimoji="1"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2,495 </a:t>
                      </a:r>
                      <a:endParaRPr kumimoji="1" lang="ja-JP"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r">
                        <a:lnSpc>
                          <a:spcPts val="1500"/>
                        </a:lnSpc>
                      </a:pPr>
                      <a:r>
                        <a:rPr kumimoji="1"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769 </a:t>
                      </a:r>
                      <a:endParaRPr kumimoji="1" lang="ja-JP"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r">
                        <a:lnSpc>
                          <a:spcPts val="1500"/>
                        </a:lnSpc>
                      </a:pPr>
                      <a:r>
                        <a:rPr kumimoji="1"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344</a:t>
                      </a:r>
                    </a:p>
                    <a:p>
                      <a:pPr algn="r">
                        <a:lnSpc>
                          <a:spcPts val="1500"/>
                        </a:lnSpc>
                      </a:pPr>
                      <a:endPar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500"/>
                        </a:lnSpc>
                        <a:spcAft>
                          <a:spcPts val="0"/>
                        </a:spcAft>
                      </a:pP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業務費</a:t>
                      </a: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技術研究経費</a:t>
                      </a: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外部資金研究経費等</a:t>
                      </a: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職員人件費</a:t>
                      </a: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施設整備費</a:t>
                      </a: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　一般管理費</a:t>
                      </a:r>
                      <a:endParaRPr lang="en-US" altLang="ja-JP" sz="1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500"/>
                        </a:lnSpc>
                        <a:spcAft>
                          <a:spcPts val="0"/>
                        </a:spcAft>
                      </a:pPr>
                      <a:r>
                        <a:rPr lang="en-US" sz="1100" kern="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16</a:t>
                      </a:r>
                      <a:r>
                        <a:rPr lang="en-US" altLang="ja-JP" sz="1100" kern="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100" kern="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263 </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r">
                        <a:lnSpc>
                          <a:spcPts val="1500"/>
                        </a:lnSpc>
                        <a:spcAft>
                          <a:spcPts val="0"/>
                        </a:spcAft>
                      </a:pPr>
                      <a:r>
                        <a:rPr lang="en-US" sz="900" kern="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900" kern="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900" kern="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026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r">
                        <a:lnSpc>
                          <a:spcPts val="1500"/>
                        </a:lnSpc>
                        <a:spcAft>
                          <a:spcPts val="0"/>
                        </a:spcAft>
                      </a:pPr>
                      <a:r>
                        <a:rPr lang="en-US" sz="900" kern="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653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r">
                        <a:lnSpc>
                          <a:spcPts val="1500"/>
                        </a:lnSpc>
                        <a:spcAft>
                          <a:spcPts val="0"/>
                        </a:spcAft>
                      </a:pPr>
                      <a:r>
                        <a:rPr lang="en-US" sz="900" kern="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a:t>
                      </a:r>
                      <a:r>
                        <a:rPr lang="en-US" altLang="ja-JP" sz="900" kern="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900" kern="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192 </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r">
                        <a:lnSpc>
                          <a:spcPts val="1500"/>
                        </a:lnSpc>
                        <a:spcAft>
                          <a:spcPts val="0"/>
                        </a:spcAft>
                      </a:pPr>
                      <a:r>
                        <a:rPr lang="en-US" sz="1100" kern="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r>
                        <a:rPr lang="en-US" altLang="ja-JP" sz="1100" kern="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100" kern="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000 </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r">
                        <a:lnSpc>
                          <a:spcPts val="1500"/>
                        </a:lnSpc>
                        <a:spcAft>
                          <a:spcPts val="0"/>
                        </a:spcAft>
                      </a:pPr>
                      <a:r>
                        <a:rPr lang="en-US" sz="1100" kern="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1100" kern="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100" kern="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500 </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4540">
                <a:tc>
                  <a:txBody>
                    <a:bodyPr/>
                    <a:lstStyle/>
                    <a:p>
                      <a:pPr algn="ctr">
                        <a:lnSpc>
                          <a:spcPts val="1500"/>
                        </a:lnSpc>
                        <a:spcAft>
                          <a:spcPts val="0"/>
                        </a:spcAft>
                      </a:pPr>
                      <a:r>
                        <a:rPr lang="ja-JP" altLang="en-US" sz="1100" kern="100" dirty="0" smtClean="0">
                          <a:effectLst/>
                          <a:latin typeface="Meiryo UI" panose="020B0604030504040204" pitchFamily="50" charset="-128"/>
                          <a:ea typeface="Meiryo UI" panose="020B0604030504040204" pitchFamily="50" charset="-128"/>
                          <a:cs typeface="Meiryo UI" panose="020B0604030504040204" pitchFamily="50" charset="-128"/>
                        </a:rPr>
                        <a:t>合　　計</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9000" marR="39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500"/>
                        </a:lnSpc>
                        <a:spcAft>
                          <a:spcPts val="0"/>
                        </a:spcAft>
                      </a:pP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19,763</a:t>
                      </a:r>
                      <a:endPar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合　　計</a:t>
                      </a:r>
                      <a:endPar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19,763</a:t>
                      </a:r>
                      <a:endPar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104" marR="68104"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2" name="角丸四角形 31"/>
          <p:cNvSpPr/>
          <p:nvPr/>
        </p:nvSpPr>
        <p:spPr>
          <a:xfrm>
            <a:off x="116463" y="3112791"/>
            <a:ext cx="9696669" cy="1180305"/>
          </a:xfrm>
          <a:prstGeom prst="roundRect">
            <a:avLst>
              <a:gd name="adj" fmla="val 640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Ins="36000" rtlCol="0" anchor="t"/>
          <a:lstStyle/>
          <a:p>
            <a:pPr>
              <a:lnSpc>
                <a:spcPts val="8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料金については</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、受益者負担を原則としつつ、中小企業を取り巻く環境等を踏まえて柔軟に設定。</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既存</a:t>
            </a:r>
            <a:r>
              <a:rPr lang="ja-JP" altLang="en-US" sz="13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サービス</a:t>
            </a:r>
            <a:r>
              <a:rPr lang="ja-JP" altLang="en-US" sz="13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については、統合後も現行料金を維持する</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。なお、同一サービス</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料金差がある場合は、現行の利用者へ</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配慮</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し、同一</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の料金を設定する。</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■統合を機とした増収効果も活かし、新規顧客獲得やリピーター確保を図るため、さらに柔軟な料金設定を行う。</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300" strike="sngStrike" dirty="0">
              <a:solidFill>
                <a:schemeClr val="tx1"/>
              </a:solidFill>
            </a:endParaRPr>
          </a:p>
        </p:txBody>
      </p:sp>
      <p:sp>
        <p:nvSpPr>
          <p:cNvPr id="33" name="角丸四角形 32"/>
          <p:cNvSpPr/>
          <p:nvPr/>
        </p:nvSpPr>
        <p:spPr>
          <a:xfrm>
            <a:off x="272481" y="2958903"/>
            <a:ext cx="2710577" cy="30777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統合後の「利用料金」について</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角丸四角形 35"/>
          <p:cNvSpPr/>
          <p:nvPr/>
        </p:nvSpPr>
        <p:spPr>
          <a:xfrm>
            <a:off x="116463" y="4509120"/>
            <a:ext cx="9696669" cy="2279848"/>
          </a:xfrm>
          <a:prstGeom prst="roundRect">
            <a:avLst>
              <a:gd name="adj" fmla="val 416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Ins="36000" rtlCol="0" anchor="t"/>
          <a:lstStyle/>
          <a:p>
            <a:pPr>
              <a:lnSpc>
                <a:spcPts val="8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■両研究所の現中期計画に記載されて</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いる予算を維持</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○期間　</a:t>
            </a: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H31</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○統合による効果額については、</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・新たな支援機能の整備、</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・利用者サービスの向上</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・職員のモチベーション向上</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等に活用</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36"/>
          <p:cNvSpPr/>
          <p:nvPr/>
        </p:nvSpPr>
        <p:spPr>
          <a:xfrm>
            <a:off x="272481" y="4365105"/>
            <a:ext cx="2710577" cy="30777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粗い予算シミュレーション</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9416551" y="72510"/>
            <a:ext cx="399395" cy="230832"/>
          </a:xfrm>
          <a:prstGeom prst="rect">
            <a:avLst/>
          </a:prstGeom>
          <a:solidFill>
            <a:schemeClr val="bg1"/>
          </a:solidFill>
        </p:spPr>
        <p:txBody>
          <a:bodyPr wrap="square" rtlCol="0">
            <a:spAutoFit/>
          </a:bodyPr>
          <a:lstStyle/>
          <a:p>
            <a:pPr algn="ctr"/>
            <a:r>
              <a:rPr lang="en-US" altLang="ja-JP" sz="900" dirty="0">
                <a:latin typeface="Meiryo UI" panose="020B0604030504040204" pitchFamily="50" charset="-128"/>
                <a:ea typeface="Meiryo UI" panose="020B0604030504040204" pitchFamily="50" charset="-128"/>
                <a:cs typeface="Meiryo UI" panose="020B0604030504040204" pitchFamily="50" charset="-128"/>
              </a:rPr>
              <a:t>8</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2"/>
          <p:cNvSpPr>
            <a:spLocks noGrp="1"/>
          </p:cNvSpPr>
          <p:nvPr>
            <p:ph type="sldNum" sz="quarter" idx="12"/>
          </p:nvPr>
        </p:nvSpPr>
        <p:spPr>
          <a:xfrm>
            <a:off x="9616248" y="6520259"/>
            <a:ext cx="305304" cy="365125"/>
          </a:xfrm>
          <a:solidFill>
            <a:schemeClr val="bg1"/>
          </a:solidFill>
        </p:spPr>
        <p:txBody>
          <a:bodyPr lIns="0" tIns="0" rIns="0" bIns="0"/>
          <a:lstStyle/>
          <a:p>
            <a:r>
              <a:rPr lang="en-US" altLang="ja-JP" dirty="0" smtClean="0">
                <a:solidFill>
                  <a:srgbClr val="984807"/>
                </a:solidFill>
              </a:rPr>
              <a:t>77</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9653120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0" y="3260"/>
            <a:ext cx="9906000" cy="369332"/>
          </a:xfrm>
          <a:prstGeom prst="rect">
            <a:avLst/>
          </a:prstGeom>
          <a:solidFill>
            <a:srgbClr val="002060"/>
          </a:solidFill>
        </p:spPr>
        <p:txBody>
          <a:bodyPr wrap="square" rtlCol="0">
            <a:spAutoFit/>
          </a:bodyPr>
          <a:lstStyle/>
          <a:p>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組織・体制について</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a:xfrm>
            <a:off x="96912" y="619454"/>
            <a:ext cx="9704032" cy="4079006"/>
          </a:xfrm>
          <a:prstGeom prst="roundRect">
            <a:avLst>
              <a:gd name="adj" fmla="val 2189"/>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8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dirty="0"/>
          </a:p>
        </p:txBody>
      </p:sp>
      <p:sp>
        <p:nvSpPr>
          <p:cNvPr id="23" name="角丸四角形 22"/>
          <p:cNvSpPr/>
          <p:nvPr/>
        </p:nvSpPr>
        <p:spPr>
          <a:xfrm>
            <a:off x="272480" y="465568"/>
            <a:ext cx="2440413" cy="30777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組織・体制の基本的考え方</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29"/>
          <p:cNvSpPr/>
          <p:nvPr/>
        </p:nvSpPr>
        <p:spPr>
          <a:xfrm>
            <a:off x="167278" y="3146969"/>
            <a:ext cx="9563304" cy="1463943"/>
          </a:xfrm>
          <a:prstGeom prst="roundRect">
            <a:avLst>
              <a:gd name="adj" fmla="val 3623"/>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nSpc>
                <a:spcPts val="2200"/>
              </a:lnSpc>
            </a:pP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　顧客満足度の向上</a:t>
            </a: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2200"/>
              </a:lnSpc>
            </a:pPr>
            <a:r>
              <a:rPr lang="ja-JP" altLang="en-US" sz="1300" b="1"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○両</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研究所施設は、「和泉センター（仮称）</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森之宮センター（仮称</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）」として併存活用する。</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22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○両</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センターの</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距離</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利用者</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の利便性や支援機能の低下に</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つながらない</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よう、</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相談・申請窓口や</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情報発信のワンストップ化</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22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（和泉</a:t>
            </a: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でも森之宮</a:t>
            </a: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でも</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手続等</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OK</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テレビ会議システム</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を活用した</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バーチャルオフィス化</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により、一体的</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業務運営。</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22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○テクノ・イノベーション・プラザ（経営支援及び技術交流の拠点）等の設置</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a:xfrm>
            <a:off x="167278" y="2101643"/>
            <a:ext cx="9563304" cy="962571"/>
          </a:xfrm>
          <a:prstGeom prst="roundRect">
            <a:avLst>
              <a:gd name="adj" fmla="val 5695"/>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nSpc>
                <a:spcPts val="2200"/>
              </a:lnSpc>
            </a:pP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技術支援部門の高度化・総合化</a:t>
            </a: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○両</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センターの設備機器・支援機能・研究機能がシナジー効果</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を最大限発揮</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するよう、</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a:t>
            </a: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年後（平成</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32</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年度）を目途に、</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現在の</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技術支援部門</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部門を</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、大阪の産業構造に合わせて統合法人の強みをさらに発揮できるよう再編（おおよそ９部門）。</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9416551" y="72510"/>
            <a:ext cx="399395" cy="230832"/>
          </a:xfrm>
          <a:prstGeom prst="rect">
            <a:avLst/>
          </a:prstGeom>
          <a:solidFill>
            <a:schemeClr val="bg1"/>
          </a:solidFill>
        </p:spPr>
        <p:txBody>
          <a:bodyPr wrap="square" rtlCol="0">
            <a:spAutoFit/>
          </a:bodyPr>
          <a:lstStyle/>
          <a:p>
            <a:pPr algn="ct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9</a:t>
            </a:r>
          </a:p>
        </p:txBody>
      </p:sp>
      <p:sp>
        <p:nvSpPr>
          <p:cNvPr id="9" name="角丸四角形 8"/>
          <p:cNvSpPr/>
          <p:nvPr/>
        </p:nvSpPr>
        <p:spPr>
          <a:xfrm>
            <a:off x="167277" y="821984"/>
            <a:ext cx="9563304" cy="1214178"/>
          </a:xfrm>
          <a:prstGeom prst="roundRect">
            <a:avLst>
              <a:gd name="adj" fmla="val 5695"/>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nSpc>
                <a:spcPts val="2200"/>
              </a:lnSpc>
            </a:pP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　経営戦略の一元化と法人ガバナンスの強化</a:t>
            </a: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○両研究所の優れた経営資源を円滑に融合させ、早期にシナジー効果を最大限発揮できるよう、経営企画本部（仮称）を和泉セ</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ンターに設置し、企画・総務部門を集約・一元化（統合後当面は、森之宮センター</a:t>
            </a:r>
            <a:r>
              <a:rPr lang="ja-JP" altLang="en-US" sz="13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にも一部機能を置く）</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○理事長直轄の</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戦略プロジェクト推進</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本部</a:t>
            </a: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の設置。</a:t>
            </a:r>
            <a:endParaRPr lang="ja-JP" altLang="en-US" sz="1300" dirty="0">
              <a:solidFill>
                <a:schemeClr val="tx1"/>
              </a:solidFill>
            </a:endParaRPr>
          </a:p>
        </p:txBody>
      </p:sp>
      <p:pic>
        <p:nvPicPr>
          <p:cNvPr id="1026" name="Picture 2" descr="ファイル:TRI-Osaka.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523" y="4941169"/>
            <a:ext cx="3822425" cy="17709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omtri.or.jp/gaiyou/genka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1053" y="4941169"/>
            <a:ext cx="3841791" cy="1770917"/>
          </a:xfrm>
          <a:prstGeom prst="rect">
            <a:avLst/>
          </a:prstGeom>
          <a:noFill/>
          <a:extLst>
            <a:ext uri="{909E8E84-426E-40DD-AFC4-6F175D3DCCD1}">
              <a14:hiddenFill xmlns:a14="http://schemas.microsoft.com/office/drawing/2010/main">
                <a:solidFill>
                  <a:srgbClr val="FFFFFF"/>
                </a:solidFill>
              </a14:hiddenFill>
            </a:ext>
          </a:extLst>
        </p:spPr>
      </p:pic>
      <p:sp>
        <p:nvSpPr>
          <p:cNvPr id="13" name="角丸四角形 12"/>
          <p:cNvSpPr/>
          <p:nvPr/>
        </p:nvSpPr>
        <p:spPr>
          <a:xfrm>
            <a:off x="662523" y="5013177"/>
            <a:ext cx="3822425" cy="235769"/>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（仮称）</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和泉センター</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（現・産技研）</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：和泉市あゆみ野</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5421053" y="5013176"/>
            <a:ext cx="3841790" cy="235769"/>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（仮称）</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森之宮</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センター</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（現・市工研）</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：城東区森之宮</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左右矢印 3"/>
          <p:cNvSpPr/>
          <p:nvPr/>
        </p:nvSpPr>
        <p:spPr>
          <a:xfrm>
            <a:off x="4562958" y="5097760"/>
            <a:ext cx="706193" cy="1457732"/>
          </a:xfrm>
          <a:prstGeom prst="leftRightArrow">
            <a:avLst>
              <a:gd name="adj1" fmla="val 42925"/>
              <a:gd name="adj2" fmla="val 38754"/>
            </a:avLst>
          </a:prstGeom>
          <a:solidFill>
            <a:schemeClr val="tx2">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900" dirty="0" smtClean="0">
              <a:solidFill>
                <a:srgbClr val="00B050"/>
              </a:solidFill>
            </a:endParaRPr>
          </a:p>
        </p:txBody>
      </p:sp>
      <p:sp>
        <p:nvSpPr>
          <p:cNvPr id="15"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78</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2329414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3260"/>
            <a:ext cx="9906000" cy="369332"/>
          </a:xfrm>
          <a:prstGeom prst="rect">
            <a:avLst/>
          </a:prstGeom>
          <a:solidFill>
            <a:srgbClr val="002060"/>
          </a:solidFill>
        </p:spPr>
        <p:txBody>
          <a:bodyPr wrap="square" rtlCol="0">
            <a:spAutoFit/>
          </a:bodyPr>
          <a:lstStyle/>
          <a:p>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７</a:t>
            </a: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組織・体制について</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（組織イメージ図）</a:t>
            </a:r>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p:cNvSpPr txBox="1"/>
          <p:nvPr/>
        </p:nvSpPr>
        <p:spPr>
          <a:xfrm>
            <a:off x="9416551" y="72510"/>
            <a:ext cx="399395" cy="230832"/>
          </a:xfrm>
          <a:prstGeom prst="rect">
            <a:avLst/>
          </a:prstGeom>
          <a:solidFill>
            <a:schemeClr val="bg1"/>
          </a:solidFill>
        </p:spPr>
        <p:txBody>
          <a:bodyPr wrap="square" rtlCol="0">
            <a:spAutoFit/>
          </a:bodyPr>
          <a:lstStyle/>
          <a:p>
            <a:pPr algn="ct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10</a:t>
            </a:r>
          </a:p>
        </p:txBody>
      </p:sp>
      <p:sp>
        <p:nvSpPr>
          <p:cNvPr id="60" name="角丸四角形 59"/>
          <p:cNvSpPr/>
          <p:nvPr/>
        </p:nvSpPr>
        <p:spPr>
          <a:xfrm>
            <a:off x="96912" y="619451"/>
            <a:ext cx="4487494" cy="6142855"/>
          </a:xfrm>
          <a:prstGeom prst="roundRect">
            <a:avLst>
              <a:gd name="adj" fmla="val 2189"/>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8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dirty="0"/>
          </a:p>
        </p:txBody>
      </p:sp>
      <p:sp>
        <p:nvSpPr>
          <p:cNvPr id="55" name="角丸四角形 54"/>
          <p:cNvSpPr/>
          <p:nvPr/>
        </p:nvSpPr>
        <p:spPr>
          <a:xfrm>
            <a:off x="952060" y="495546"/>
            <a:ext cx="2710577" cy="30777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月（統合当初）</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角丸四角形 64"/>
          <p:cNvSpPr/>
          <p:nvPr/>
        </p:nvSpPr>
        <p:spPr>
          <a:xfrm>
            <a:off x="5320773" y="619450"/>
            <a:ext cx="4487494" cy="5328000"/>
          </a:xfrm>
          <a:prstGeom prst="roundRect">
            <a:avLst>
              <a:gd name="adj" fmla="val 2189"/>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8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dirty="0"/>
          </a:p>
        </p:txBody>
      </p:sp>
      <p:sp>
        <p:nvSpPr>
          <p:cNvPr id="57" name="角丸四角形 56"/>
          <p:cNvSpPr/>
          <p:nvPr/>
        </p:nvSpPr>
        <p:spPr>
          <a:xfrm>
            <a:off x="6185369" y="481973"/>
            <a:ext cx="2710577" cy="30777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32</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月（統合</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年後）</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二等辺三角形 65"/>
          <p:cNvSpPr/>
          <p:nvPr/>
        </p:nvSpPr>
        <p:spPr>
          <a:xfrm rot="16200000" flipV="1">
            <a:off x="4122362" y="3549094"/>
            <a:ext cx="1661277" cy="283570"/>
          </a:xfrm>
          <a:prstGeom prst="triangl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7" name="角丸四角形 66"/>
          <p:cNvSpPr/>
          <p:nvPr/>
        </p:nvSpPr>
        <p:spPr>
          <a:xfrm>
            <a:off x="357076" y="864180"/>
            <a:ext cx="4100624" cy="2826698"/>
          </a:xfrm>
          <a:prstGeom prst="roundRect">
            <a:avLst>
              <a:gd name="adj" fmla="val 2185"/>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角丸四角形 68"/>
          <p:cNvSpPr/>
          <p:nvPr/>
        </p:nvSpPr>
        <p:spPr>
          <a:xfrm>
            <a:off x="149744" y="1547026"/>
            <a:ext cx="526016" cy="1461006"/>
          </a:xfrm>
          <a:prstGeom prst="roundRect">
            <a:avLst>
              <a:gd name="adj" fmla="val 15324"/>
            </a:avLst>
          </a:prstGeom>
          <a:solidFill>
            <a:schemeClr val="tx2">
              <a:lumMod val="7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vert="eaVert" lIns="108000" rIns="36000" rtlCol="0" anchor="t"/>
          <a:lstStyle/>
          <a:p>
            <a:pPr algn="ctr"/>
            <a:r>
              <a:rPr lang="ja-JP" altLang="en-US"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　産</a:t>
            </a:r>
            <a:r>
              <a:rPr lang="ja-JP" altLang="en-US"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技研）</a:t>
            </a:r>
            <a:endParaRPr lang="en-US" altLang="ja-JP"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和泉センター</a:t>
            </a:r>
            <a:endParaRPr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角丸四角形 70"/>
          <p:cNvSpPr/>
          <p:nvPr/>
        </p:nvSpPr>
        <p:spPr>
          <a:xfrm>
            <a:off x="737191" y="948405"/>
            <a:ext cx="3616842" cy="901658"/>
          </a:xfrm>
          <a:prstGeom prst="roundRect">
            <a:avLst>
              <a:gd name="adj" fmla="val 6602"/>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1600"/>
              </a:lnSpc>
            </a:pPr>
            <a:r>
              <a:rPr lang="ja-JP" altLang="en-US" sz="13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経営企画本部</a:t>
            </a: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○経営</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戦略の一体化とガバナンス強化</a:t>
            </a:r>
            <a:endPar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○企画</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・総務部門の</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一元化</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統合後、当面は</a:t>
            </a:r>
            <a:r>
              <a:rPr lang="ja-JP" altLang="en-US" sz="105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森之宮</a:t>
            </a:r>
            <a:r>
              <a:rPr lang="en-US" altLang="ja-JP" sz="105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sz="1050" kern="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にも</a:t>
            </a:r>
            <a:r>
              <a:rPr lang="ja-JP" altLang="en-US" sz="10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一部機能を置く</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角丸四角形 71"/>
          <p:cNvSpPr/>
          <p:nvPr/>
        </p:nvSpPr>
        <p:spPr>
          <a:xfrm>
            <a:off x="741024" y="1930180"/>
            <a:ext cx="3616842" cy="717325"/>
          </a:xfrm>
          <a:prstGeom prst="roundRect">
            <a:avLst>
              <a:gd name="adj" fmla="val 6602"/>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1600"/>
              </a:lnSpc>
            </a:pPr>
            <a:r>
              <a:rPr lang="ja-JP" altLang="en-US" sz="13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戦略プロジェクト推進本部</a:t>
            </a: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○理事長直轄の戦略プロジェクト研究の推進</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（革新型電池開発プロジェクト等）</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円/楕円 5"/>
          <p:cNvSpPr/>
          <p:nvPr/>
        </p:nvSpPr>
        <p:spPr>
          <a:xfrm>
            <a:off x="3536215" y="973727"/>
            <a:ext cx="794784" cy="246500"/>
          </a:xfrm>
          <a:prstGeom prst="ellipse">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新設</a:t>
            </a:r>
            <a:endParaRPr kumimoji="1" lang="ja-JP" altLang="en-US"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円/楕円 73"/>
          <p:cNvSpPr/>
          <p:nvPr/>
        </p:nvSpPr>
        <p:spPr>
          <a:xfrm>
            <a:off x="3536209" y="1966424"/>
            <a:ext cx="794784" cy="246500"/>
          </a:xfrm>
          <a:prstGeom prst="ellipse">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新設</a:t>
            </a:r>
            <a:endParaRPr kumimoji="1" lang="ja-JP" altLang="en-US"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角丸四角形 74"/>
          <p:cNvSpPr/>
          <p:nvPr/>
        </p:nvSpPr>
        <p:spPr>
          <a:xfrm>
            <a:off x="741024" y="2726451"/>
            <a:ext cx="3616842" cy="901658"/>
          </a:xfrm>
          <a:prstGeom prst="roundRect">
            <a:avLst>
              <a:gd name="adj" fmla="val 6602"/>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lnSpc>
                <a:spcPts val="1600"/>
              </a:lnSpc>
            </a:pP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８研究・技術部門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＜現行機能を維持＞</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○加工成形科　　○金属材料科　　○金属表面処理科</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○制御・電子材料科　　○製品信頼性科　　○化学環境科</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○繊維・高分子科　　○皮革試験所</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角丸四角形 76"/>
          <p:cNvSpPr/>
          <p:nvPr/>
        </p:nvSpPr>
        <p:spPr>
          <a:xfrm>
            <a:off x="349395" y="5465135"/>
            <a:ext cx="4100624" cy="1116418"/>
          </a:xfrm>
          <a:prstGeom prst="roundRect">
            <a:avLst>
              <a:gd name="adj" fmla="val 2185"/>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角丸四角形 77"/>
          <p:cNvSpPr/>
          <p:nvPr/>
        </p:nvSpPr>
        <p:spPr>
          <a:xfrm>
            <a:off x="744857" y="5579633"/>
            <a:ext cx="3616842" cy="901658"/>
          </a:xfrm>
          <a:prstGeom prst="roundRect">
            <a:avLst>
              <a:gd name="adj" fmla="val 6602"/>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lnSpc>
                <a:spcPts val="1600"/>
              </a:lnSpc>
            </a:pP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５研究・技術部門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＜現行機能を維持＞</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○有機材料科　　○生物・生活材料科</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○電子材料科　　○加工技術科</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○環境技術科</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角丸四角形 69"/>
          <p:cNvSpPr/>
          <p:nvPr/>
        </p:nvSpPr>
        <p:spPr>
          <a:xfrm>
            <a:off x="199657" y="5390707"/>
            <a:ext cx="491459" cy="1272442"/>
          </a:xfrm>
          <a:prstGeom prst="roundRect">
            <a:avLst>
              <a:gd name="adj" fmla="val 15324"/>
            </a:avLst>
          </a:prstGeom>
          <a:solidFill>
            <a:schemeClr val="tx2">
              <a:lumMod val="7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vert="eaVert" lIns="108000" tIns="0" rIns="36000" bIns="0" rtlCol="0" anchor="t"/>
          <a:lstStyle/>
          <a:p>
            <a:pPr algn="ctr"/>
            <a:r>
              <a:rPr lang="ja-JP" altLang="en-US"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現　</a:t>
            </a:r>
            <a:r>
              <a:rPr lang="ja-JP" altLang="en-US"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市工研）</a:t>
            </a:r>
            <a:endParaRPr lang="en-US" altLang="ja-JP" sz="1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森之宮センター</a:t>
            </a:r>
            <a:endParaRPr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角丸四角形 78"/>
          <p:cNvSpPr/>
          <p:nvPr/>
        </p:nvSpPr>
        <p:spPr>
          <a:xfrm>
            <a:off x="199658" y="3918434"/>
            <a:ext cx="4258041" cy="1291520"/>
          </a:xfrm>
          <a:prstGeom prst="roundRect">
            <a:avLst>
              <a:gd name="adj" fmla="val 6602"/>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1600"/>
              </a:lnSpc>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産学官交流拠点 </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テクノ・イノベーション・プラザ</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■研究・技術部門の交流・融合</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○バーチャルオフィス化（</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TV</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会議システム等）による一体的業務運営</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○「プラスチック」</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の分野で横断的</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なモデル</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■新機能　</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○連携を活かした経営支援や技術・ビジネスのマッチング等も開始</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円/楕円 79"/>
          <p:cNvSpPr/>
          <p:nvPr/>
        </p:nvSpPr>
        <p:spPr>
          <a:xfrm>
            <a:off x="3632201" y="3954389"/>
            <a:ext cx="794784" cy="246500"/>
          </a:xfrm>
          <a:prstGeom prst="ellipse">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新設</a:t>
            </a:r>
            <a:endParaRPr kumimoji="1" lang="ja-JP" altLang="en-US"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二等辺三角形 80"/>
          <p:cNvSpPr/>
          <p:nvPr/>
        </p:nvSpPr>
        <p:spPr>
          <a:xfrm flipV="1">
            <a:off x="2046001" y="3755954"/>
            <a:ext cx="505593" cy="100655"/>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2" name="二等辺三角形 81"/>
          <p:cNvSpPr/>
          <p:nvPr/>
        </p:nvSpPr>
        <p:spPr>
          <a:xfrm>
            <a:off x="2061353" y="5269378"/>
            <a:ext cx="505593" cy="100655"/>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6" name="二等辺三角形 85"/>
          <p:cNvSpPr/>
          <p:nvPr/>
        </p:nvSpPr>
        <p:spPr>
          <a:xfrm>
            <a:off x="7306369" y="4579108"/>
            <a:ext cx="505593" cy="100655"/>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4" name="角丸四角形 93"/>
          <p:cNvSpPr/>
          <p:nvPr/>
        </p:nvSpPr>
        <p:spPr>
          <a:xfrm>
            <a:off x="5459820" y="3209895"/>
            <a:ext cx="4279334" cy="2669910"/>
          </a:xfrm>
          <a:prstGeom prst="roundRect">
            <a:avLst>
              <a:gd name="adj" fmla="val 2185"/>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200"/>
              </a:lnSpc>
            </a:pP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和泉</a:t>
            </a:r>
            <a:r>
              <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産技研）、森之宮</a:t>
            </a:r>
            <a:r>
              <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 市工研）の</a:t>
            </a: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強みを活かして集約</a:t>
            </a: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角丸四角形 82"/>
          <p:cNvSpPr/>
          <p:nvPr/>
        </p:nvSpPr>
        <p:spPr>
          <a:xfrm>
            <a:off x="5728697" y="4909408"/>
            <a:ext cx="3954818" cy="867574"/>
          </a:xfrm>
          <a:prstGeom prst="roundRect">
            <a:avLst>
              <a:gd name="adj" fmla="val 2185"/>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600"/>
              </a:lnSpc>
            </a:pPr>
            <a:r>
              <a:rPr lang="ja-JP" altLang="en-US" sz="13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「材料」の研究・開発機能を中心に集約</a:t>
            </a: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12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角丸四角形 84"/>
          <p:cNvSpPr/>
          <p:nvPr/>
        </p:nvSpPr>
        <p:spPr>
          <a:xfrm>
            <a:off x="5559864" y="4909408"/>
            <a:ext cx="337666" cy="865322"/>
          </a:xfrm>
          <a:prstGeom prst="roundRect">
            <a:avLst>
              <a:gd name="adj" fmla="val 15324"/>
            </a:avLst>
          </a:prstGeom>
          <a:solidFill>
            <a:schemeClr val="tx2">
              <a:lumMod val="7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vert="eaVert" lIns="108000" tIns="0" rIns="36000" bIns="0" rtlCol="0" anchor="t"/>
          <a:lstStyle/>
          <a:p>
            <a:pPr algn="ctr"/>
            <a:r>
              <a:rPr lang="ja-JP" altLang="en-US"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森之宮Ｃ</a:t>
            </a:r>
            <a:endParaRPr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角丸四角形 86"/>
          <p:cNvSpPr/>
          <p:nvPr/>
        </p:nvSpPr>
        <p:spPr>
          <a:xfrm>
            <a:off x="6459499" y="5252715"/>
            <a:ext cx="1346024" cy="212421"/>
          </a:xfrm>
          <a:prstGeom prst="roundRect">
            <a:avLst>
              <a:gd name="adj" fmla="val 6602"/>
            </a:avLst>
          </a:prstGeom>
          <a:solidFill>
            <a:schemeClr val="tx2">
              <a:lumMod val="60000"/>
              <a:lumOff val="40000"/>
            </a:schemeClr>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高分子</a:t>
            </a: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材料</a:t>
            </a:r>
            <a:endParaRPr lang="en-US" altLang="ja-JP"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角丸四角形 87"/>
          <p:cNvSpPr/>
          <p:nvPr/>
        </p:nvSpPr>
        <p:spPr>
          <a:xfrm>
            <a:off x="6459499" y="5501349"/>
            <a:ext cx="1346024" cy="224652"/>
          </a:xfrm>
          <a:prstGeom prst="roundRect">
            <a:avLst>
              <a:gd name="adj" fmla="val 6602"/>
            </a:avLst>
          </a:prstGeom>
          <a:solidFill>
            <a:schemeClr val="tx2">
              <a:lumMod val="60000"/>
              <a:lumOff val="40000"/>
            </a:schemeClr>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精密</a:t>
            </a: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化学</a:t>
            </a:r>
            <a:endParaRPr lang="en-US" altLang="ja-JP"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角丸四角形 91"/>
          <p:cNvSpPr/>
          <p:nvPr/>
        </p:nvSpPr>
        <p:spPr>
          <a:xfrm>
            <a:off x="7921114" y="5252714"/>
            <a:ext cx="1346024" cy="212421"/>
          </a:xfrm>
          <a:prstGeom prst="roundRect">
            <a:avLst>
              <a:gd name="adj" fmla="val 6602"/>
            </a:avLst>
          </a:prstGeom>
          <a:solidFill>
            <a:schemeClr val="tx2">
              <a:lumMod val="60000"/>
              <a:lumOff val="40000"/>
            </a:schemeClr>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バイオ・生活材料</a:t>
            </a:r>
            <a:endParaRPr lang="en-US" altLang="ja-JP"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角丸四角形 92"/>
          <p:cNvSpPr/>
          <p:nvPr/>
        </p:nvSpPr>
        <p:spPr>
          <a:xfrm>
            <a:off x="7924946" y="5501349"/>
            <a:ext cx="1346024" cy="212421"/>
          </a:xfrm>
          <a:prstGeom prst="roundRect">
            <a:avLst>
              <a:gd name="adj" fmla="val 6602"/>
            </a:avLst>
          </a:prstGeom>
          <a:solidFill>
            <a:schemeClr val="tx2">
              <a:lumMod val="60000"/>
              <a:lumOff val="40000"/>
            </a:schemeClr>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電子</a:t>
            </a:r>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材料</a:t>
            </a:r>
            <a:endParaRPr lang="en-US" altLang="ja-JP"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角丸四角形 94"/>
          <p:cNvSpPr/>
          <p:nvPr/>
        </p:nvSpPr>
        <p:spPr>
          <a:xfrm>
            <a:off x="5728697" y="3970908"/>
            <a:ext cx="3954818" cy="863322"/>
          </a:xfrm>
          <a:prstGeom prst="roundRect">
            <a:avLst>
              <a:gd name="adj" fmla="val 2185"/>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600"/>
              </a:lnSpc>
            </a:pPr>
            <a:r>
              <a:rPr lang="ja-JP" altLang="en-US" sz="13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「製品」の開発・加工・評価機能を中心に集約</a:t>
            </a: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12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角丸四角形 95"/>
          <p:cNvSpPr/>
          <p:nvPr/>
        </p:nvSpPr>
        <p:spPr>
          <a:xfrm>
            <a:off x="5559864" y="3966656"/>
            <a:ext cx="337666" cy="865322"/>
          </a:xfrm>
          <a:prstGeom prst="roundRect">
            <a:avLst>
              <a:gd name="adj" fmla="val 15324"/>
            </a:avLst>
          </a:prstGeom>
          <a:solidFill>
            <a:schemeClr val="tx2">
              <a:lumMod val="7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vert="eaVert" lIns="108000" tIns="0" rIns="36000" bIns="0" rtlCol="0" anchor="t"/>
          <a:lstStyle/>
          <a:p>
            <a:pPr algn="ctr"/>
            <a:r>
              <a:rPr lang="ja-JP" altLang="en-US"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和泉Ｃ</a:t>
            </a:r>
            <a:endParaRPr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角丸四角形 96"/>
          <p:cNvSpPr/>
          <p:nvPr/>
        </p:nvSpPr>
        <p:spPr>
          <a:xfrm>
            <a:off x="5970616" y="4290999"/>
            <a:ext cx="901403" cy="230777"/>
          </a:xfrm>
          <a:prstGeom prst="roundRect">
            <a:avLst>
              <a:gd name="adj" fmla="val 6602"/>
            </a:avLst>
          </a:prstGeom>
          <a:solidFill>
            <a:schemeClr val="tx2">
              <a:lumMod val="60000"/>
              <a:lumOff val="40000"/>
            </a:schemeClr>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加工技術</a:t>
            </a:r>
            <a:endParaRPr lang="en-US" altLang="ja-JP"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角丸四角形 97"/>
          <p:cNvSpPr/>
          <p:nvPr/>
        </p:nvSpPr>
        <p:spPr>
          <a:xfrm>
            <a:off x="6012710" y="4558218"/>
            <a:ext cx="1718617" cy="212800"/>
          </a:xfrm>
          <a:prstGeom prst="roundRect">
            <a:avLst>
              <a:gd name="adj" fmla="val 6602"/>
            </a:avLst>
          </a:prstGeom>
          <a:solidFill>
            <a:schemeClr val="tx2">
              <a:lumMod val="60000"/>
              <a:lumOff val="40000"/>
            </a:schemeClr>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デバイス・メカトロニクス</a:t>
            </a:r>
            <a:endParaRPr lang="en-US" altLang="ja-JP"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角丸四角形 98"/>
          <p:cNvSpPr/>
          <p:nvPr/>
        </p:nvSpPr>
        <p:spPr>
          <a:xfrm>
            <a:off x="6957237" y="4290999"/>
            <a:ext cx="1232491" cy="224652"/>
          </a:xfrm>
          <a:prstGeom prst="roundRect">
            <a:avLst>
              <a:gd name="adj" fmla="val 6602"/>
            </a:avLst>
          </a:prstGeom>
          <a:solidFill>
            <a:schemeClr val="tx2">
              <a:lumMod val="60000"/>
              <a:lumOff val="40000"/>
            </a:schemeClr>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金属・無機材料</a:t>
            </a:r>
            <a:endParaRPr lang="en-US" altLang="ja-JP"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角丸四角形 100"/>
          <p:cNvSpPr/>
          <p:nvPr/>
        </p:nvSpPr>
        <p:spPr>
          <a:xfrm>
            <a:off x="8277080" y="4290998"/>
            <a:ext cx="1248862" cy="231322"/>
          </a:xfrm>
          <a:prstGeom prst="roundRect">
            <a:avLst>
              <a:gd name="adj" fmla="val 6602"/>
            </a:avLst>
          </a:prstGeom>
          <a:solidFill>
            <a:schemeClr val="tx2">
              <a:lumMod val="60000"/>
              <a:lumOff val="40000"/>
            </a:schemeClr>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製品開発・評価</a:t>
            </a:r>
            <a:endParaRPr lang="en-US" altLang="ja-JP"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角丸四角形 101"/>
          <p:cNvSpPr/>
          <p:nvPr/>
        </p:nvSpPr>
        <p:spPr>
          <a:xfrm>
            <a:off x="7805523" y="4558218"/>
            <a:ext cx="1248862" cy="212800"/>
          </a:xfrm>
          <a:prstGeom prst="roundRect">
            <a:avLst>
              <a:gd name="adj" fmla="val 6602"/>
            </a:avLst>
          </a:prstGeom>
          <a:solidFill>
            <a:schemeClr val="tx2">
              <a:lumMod val="60000"/>
              <a:lumOff val="40000"/>
            </a:schemeClr>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pPr>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くらし・環境科学</a:t>
            </a:r>
            <a:endParaRPr lang="en-US" altLang="ja-JP"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角丸四角形 104"/>
          <p:cNvSpPr/>
          <p:nvPr/>
        </p:nvSpPr>
        <p:spPr>
          <a:xfrm>
            <a:off x="5459820" y="989267"/>
            <a:ext cx="4279334" cy="2018765"/>
          </a:xfrm>
          <a:prstGeom prst="roundRect">
            <a:avLst>
              <a:gd name="adj" fmla="val 3317"/>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200"/>
              </a:lnSpc>
            </a:pP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理事長のリーダーシップのもと、</a:t>
            </a: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経営企画本部（和泉Ｃ）を司令塔に。</a:t>
            </a: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■経営戦略の更なる一体化とガバナンス強化</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■自主・自律的な法人運営、「攻め」の事業運営</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■戦略プロジェクトの企画・</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■顧客</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満足度の向上</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に向けた</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サービス増強</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（テクノ・イノベーション・プラザによる一気通</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貫支援</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7" name="角丸四角形 136"/>
          <p:cNvSpPr/>
          <p:nvPr/>
        </p:nvSpPr>
        <p:spPr>
          <a:xfrm>
            <a:off x="5559865" y="850739"/>
            <a:ext cx="4123650" cy="307777"/>
          </a:xfrm>
          <a:prstGeom prst="round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経営・企画部門の完全一元化</a:t>
            </a:r>
            <a:endParaRPr kumimoji="1"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9" name="角丸四角形 138"/>
          <p:cNvSpPr/>
          <p:nvPr/>
        </p:nvSpPr>
        <p:spPr>
          <a:xfrm>
            <a:off x="5563698" y="3056008"/>
            <a:ext cx="4123650" cy="307777"/>
          </a:xfrm>
          <a:prstGeom prst="round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研究・技術</a:t>
            </a:r>
            <a:r>
              <a:rPr kumimoji="1"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部門の集約化</a:t>
            </a:r>
            <a:endParaRPr kumimoji="1"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0" name="正方形/長方形 139"/>
          <p:cNvSpPr/>
          <p:nvPr/>
        </p:nvSpPr>
        <p:spPr>
          <a:xfrm>
            <a:off x="5320773" y="6030463"/>
            <a:ext cx="4470040" cy="731843"/>
          </a:xfrm>
          <a:prstGeom prst="rect">
            <a:avLst/>
          </a:prstGeom>
          <a:ln w="15875">
            <a:solidFill>
              <a:schemeClr val="accent1">
                <a:lumMod val="75000"/>
              </a:schemeClr>
            </a:solidFill>
            <a:prstDash val="dash"/>
          </a:ln>
        </p:spPr>
        <p:style>
          <a:lnRef idx="2">
            <a:schemeClr val="accent2"/>
          </a:lnRef>
          <a:fillRef idx="1">
            <a:schemeClr val="lt1"/>
          </a:fillRef>
          <a:effectRef idx="0">
            <a:schemeClr val="accent2"/>
          </a:effectRef>
          <a:fontRef idx="minor">
            <a:schemeClr val="dk1"/>
          </a:fontRef>
        </p:style>
        <p:txBody>
          <a:bodyPr lIns="36000" rIns="36000" rtlCol="0" anchor="ctr"/>
          <a:lstStyle/>
          <a:p>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32</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月に向けての組織再編については、経済環境や企業の開発ニーズ</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の変化（外部要因）や、各事業門の実績評価、機器整備の状況、職員の</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勤務条件の統一（内部要因）等を踏まえつつ、順次、部門・分野の見直しを</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進めていく予定。</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スライド番号プレースホルダー 2"/>
          <p:cNvSpPr>
            <a:spLocks noGrp="1"/>
          </p:cNvSpPr>
          <p:nvPr>
            <p:ph type="sldNum" sz="quarter" idx="12"/>
          </p:nvPr>
        </p:nvSpPr>
        <p:spPr>
          <a:xfrm>
            <a:off x="9616248" y="6520259"/>
            <a:ext cx="305304" cy="365125"/>
          </a:xfrm>
          <a:solidFill>
            <a:schemeClr val="bg1"/>
          </a:solidFill>
        </p:spPr>
        <p:txBody>
          <a:bodyPr lIns="0" tIns="0" rIns="0" bIns="0"/>
          <a:lstStyle/>
          <a:p>
            <a:r>
              <a:rPr lang="en-US" altLang="ja-JP" dirty="0" smtClean="0">
                <a:solidFill>
                  <a:srgbClr val="984807"/>
                </a:solidFill>
              </a:rPr>
              <a:t>79</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2552861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0" y="3260"/>
            <a:ext cx="9906000" cy="369332"/>
          </a:xfrm>
          <a:prstGeom prst="rect">
            <a:avLst/>
          </a:prstGeom>
          <a:solidFill>
            <a:srgbClr val="002060"/>
          </a:solidFill>
        </p:spPr>
        <p:txBody>
          <a:bodyPr wrap="square" rtlCol="0">
            <a:spAutoFit/>
          </a:bodyPr>
          <a:lstStyle/>
          <a:p>
            <a:r>
              <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8</a:t>
            </a:r>
            <a:r>
              <a:rPr kumimoji="1" lang="ja-JP" altLang="en-US" b="1" dirty="0" err="1"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職員</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について</a:t>
            </a:r>
            <a:endParaRPr kumimoji="1" lang="ja-JP" altLang="en-US"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a:xfrm>
            <a:off x="109099" y="683252"/>
            <a:ext cx="9704032" cy="2942452"/>
          </a:xfrm>
          <a:prstGeom prst="roundRect">
            <a:avLst>
              <a:gd name="adj" fmla="val 2189"/>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8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dirty="0"/>
          </a:p>
        </p:txBody>
      </p:sp>
      <p:sp>
        <p:nvSpPr>
          <p:cNvPr id="23" name="角丸四角形 22"/>
          <p:cNvSpPr/>
          <p:nvPr/>
        </p:nvSpPr>
        <p:spPr>
          <a:xfrm>
            <a:off x="272480" y="529366"/>
            <a:ext cx="2019723" cy="30777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職員の基本的考え方</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29"/>
          <p:cNvSpPr/>
          <p:nvPr/>
        </p:nvSpPr>
        <p:spPr>
          <a:xfrm>
            <a:off x="179463" y="925845"/>
            <a:ext cx="9563304" cy="2593533"/>
          </a:xfrm>
          <a:prstGeom prst="roundRect">
            <a:avLst>
              <a:gd name="adj" fmla="val 3623"/>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nSpc>
                <a:spcPts val="2300"/>
              </a:lnSpc>
            </a:pP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■勤務</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意欲と能力の向上へ</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の継続した取組みを進めつつ、</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業務成果に応じた</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インセンティブの付与やシナジー効果をスムーズに</a:t>
            </a: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300"/>
              </a:lnSpc>
            </a:pP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創出するために</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両研究所の職員の融和・</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交流を図る。</a:t>
            </a: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300"/>
              </a:lnSpc>
            </a:pP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さらに、大学、企業、他支援機関との人事交流を通し、更</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なる組織の活性化をめざす。　</a:t>
            </a: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3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インセンティブ例</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23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○有望</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な研究プロジェクトに対する重点予算配分（理事長特別枠）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○外部資金獲得実績を考慮した研究予算の増額</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23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○研究</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成果・業績に応じた表彰制度の検討、特許使用料の研究員への大幅な還元</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3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○人材</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育成・研修制度の充実（＊海外派遣研修制度、</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両センター交流</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プログラム等）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300"/>
              </a:lnSpc>
            </a:pP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■設立団体からの派遣職員は、当面、引き続き配置。ただし、プロパー化やアウトソーシング等により、段階的に縮小</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116463" y="3985152"/>
            <a:ext cx="9696669" cy="948356"/>
          </a:xfrm>
          <a:prstGeom prst="roundRect">
            <a:avLst>
              <a:gd name="adj" fmla="val 413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a:lnSpc>
                <a:spcPts val="8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300"/>
              </a:lnSpc>
            </a:pPr>
            <a:r>
              <a:rPr lang="ja-JP" altLang="en-US" sz="1300" dirty="0" smtClea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職員</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の勤務条件（給与・手当、定年退職制度、勤務時間等）については</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、大都市制度移行時に新法人は広域自治体が所管</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3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することから、</a:t>
            </a:r>
            <a:r>
              <a:rPr lang="ja-JP" altLang="en-US" sz="13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広域自治体（府）制度を基本として、両法人・両設立団体協議のうえ、</a:t>
            </a:r>
            <a:r>
              <a:rPr lang="ja-JP" altLang="en-US" sz="1300"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ja-JP" altLang="en-US" sz="1300"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の判断により設定を行う</a:t>
            </a:r>
            <a:r>
              <a:rPr lang="ja-JP" altLang="en-US" sz="13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272479" y="3831263"/>
            <a:ext cx="2710577" cy="30777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職員の勤務</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条件</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等</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116463" y="5448589"/>
            <a:ext cx="9696669" cy="1152129"/>
          </a:xfrm>
          <a:prstGeom prst="roundRect">
            <a:avLst>
              <a:gd name="adj" fmla="val 2272"/>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a:lnSpc>
                <a:spcPts val="800"/>
              </a:lnSpc>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3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■管理部門は一定効率化（和泉へ一定集約）（中期目標期間中</a:t>
            </a: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H31</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3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１０％程度削減</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3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■研究員については、利用者サービスの維持・向上の観点から、原則、平成</a:t>
            </a: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年度をベースに算出</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3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⇒中期目標期間中、</a:t>
            </a:r>
            <a:r>
              <a:rPr lang="ja-JP" altLang="en-US" sz="13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２１０名を原則、維持</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（現・産技研１３１、現・市工研７９名）</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a:xfrm>
            <a:off x="272481" y="5278461"/>
            <a:ext cx="1804585" cy="30777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人員計画案</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9416551" y="72510"/>
            <a:ext cx="399395" cy="230832"/>
          </a:xfrm>
          <a:prstGeom prst="rect">
            <a:avLst/>
          </a:prstGeom>
          <a:solidFill>
            <a:schemeClr val="bg1"/>
          </a:solidFill>
        </p:spPr>
        <p:txBody>
          <a:bodyPr wrap="square" rtlCol="0">
            <a:spAutoFit/>
          </a:bodyPr>
          <a:lstStyle/>
          <a:p>
            <a:pPr algn="ct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11</a:t>
            </a:r>
          </a:p>
        </p:txBody>
      </p:sp>
      <p:sp>
        <p:nvSpPr>
          <p:cNvPr id="11" name="スライド番号プレースホルダー 2"/>
          <p:cNvSpPr>
            <a:spLocks noGrp="1"/>
          </p:cNvSpPr>
          <p:nvPr>
            <p:ph type="sldNum" sz="quarter" idx="12"/>
          </p:nvPr>
        </p:nvSpPr>
        <p:spPr>
          <a:xfrm>
            <a:off x="9616248" y="6520259"/>
            <a:ext cx="305304" cy="365125"/>
          </a:xfrm>
          <a:solidFill>
            <a:schemeClr val="bg1"/>
          </a:solidFill>
        </p:spPr>
        <p:txBody>
          <a:bodyPr lIns="0" tIns="0" rIns="0" bIns="0"/>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80</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7750354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261798" y="467592"/>
            <a:ext cx="9460177" cy="3699164"/>
          </a:xfrm>
          <a:prstGeom prst="roundRect">
            <a:avLst>
              <a:gd name="adj" fmla="val 1939"/>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3000"/>
              </a:lnSpc>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3000"/>
              </a:lnSpc>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3000"/>
              </a:lnSpc>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3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協議</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事項（定款等）について、評価委員会に意見聴取</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3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協議事項</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（定款等）について、府議会及び</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市会</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に提案</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（＊議決事項）</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　 府議会及び市会の議決後、消滅</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法人に関して債権者保護</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手続き（＊１ヶ月を下らない期間）</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30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          中期目標・中期計画につ</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いて、評価委員会に意見聴取</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3000"/>
              </a:lnSpc>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3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　</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総務省</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へ認可申請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3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中期目標及び運営費交付</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金予算案に</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ついて、府</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議会及び</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市会</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に提案</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（＊議決事項）</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3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法人統合（＊新法人の業務開始）</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3000"/>
              </a:lnSpc>
            </a:pPr>
            <a:endParaRPr lang="en-US" altLang="ja-JP" sz="1400" dirty="0">
              <a:solidFill>
                <a:schemeClr val="tx1"/>
              </a:solidFill>
              <a:latin typeface="メイリオ" pitchFamily="50" charset="-128"/>
              <a:ea typeface="メイリオ" pitchFamily="50" charset="-128"/>
              <a:cs typeface="メイリオ" pitchFamily="50" charset="-128"/>
            </a:endParaRPr>
          </a:p>
          <a:p>
            <a:pPr lvl="0">
              <a:lnSpc>
                <a:spcPts val="3000"/>
              </a:lnSpc>
            </a:pPr>
            <a:endParaRPr lang="en-US" altLang="ja-JP" sz="1400" dirty="0">
              <a:solidFill>
                <a:schemeClr val="tx1"/>
              </a:solidFill>
              <a:latin typeface="HGPｺﾞｼｯｸM" pitchFamily="50" charset="-128"/>
              <a:ea typeface="HGPｺﾞｼｯｸM" pitchFamily="50" charset="-128"/>
            </a:endParaRPr>
          </a:p>
        </p:txBody>
      </p:sp>
      <p:sp>
        <p:nvSpPr>
          <p:cNvPr id="9" name="正方形/長方形 8"/>
          <p:cNvSpPr/>
          <p:nvPr/>
        </p:nvSpPr>
        <p:spPr>
          <a:xfrm>
            <a:off x="259482" y="4533797"/>
            <a:ext cx="9374038" cy="2220294"/>
          </a:xfrm>
          <a:prstGeom prst="rect">
            <a:avLst/>
          </a:prstGeom>
          <a:noFill/>
          <a:ln w="15875"/>
        </p:spPr>
        <p:style>
          <a:lnRef idx="2">
            <a:schemeClr val="accent1"/>
          </a:lnRef>
          <a:fillRef idx="1">
            <a:schemeClr val="lt1"/>
          </a:fillRef>
          <a:effectRef idx="0">
            <a:schemeClr val="accent1"/>
          </a:effectRef>
          <a:fontRef idx="minor">
            <a:schemeClr val="dk1"/>
          </a:fontRef>
        </p:style>
        <p:txBody>
          <a:bodyPr rtlCol="0" anchor="ctr"/>
          <a:lstStyle/>
          <a:p>
            <a:r>
              <a:rPr lang="ja-JP" altLang="ja-JP" sz="900" dirty="0"/>
              <a:t>　</a:t>
            </a:r>
            <a:endParaRPr lang="en-US" altLang="ja-JP" sz="900" b="1" dirty="0"/>
          </a:p>
          <a:p>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（新設</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合併） </a:t>
            </a:r>
          </a:p>
          <a:p>
            <a:r>
              <a:rPr lang="ja-JP" altLang="ja-JP" sz="1200" b="1" dirty="0">
                <a:latin typeface="Meiryo UI" panose="020B0604030504040204" pitchFamily="50" charset="-128"/>
                <a:ea typeface="Meiryo UI" panose="020B0604030504040204" pitchFamily="50" charset="-128"/>
                <a:cs typeface="Meiryo UI" panose="020B0604030504040204" pitchFamily="50" charset="-128"/>
              </a:rPr>
              <a:t>第百十二条</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 　設立団体</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が設立</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した地方独立行政法人と他の地方独立行政法人との</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新設を</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しようとする場合には、新設合併に関係する地方独立行政法人の設立</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団体は</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、協議により次に掲げる事項を</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定め</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務</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大臣又は都道府県知事の認可を受けなければならない。 </a:t>
            </a:r>
          </a:p>
          <a:p>
            <a:r>
              <a:rPr lang="ja-JP"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 </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新設合併により消滅する地方独立行政法人</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新設合併消滅法人</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の名称及び主たる事務所の所在地 </a:t>
            </a:r>
          </a:p>
          <a:p>
            <a:r>
              <a:rPr lang="ja-JP"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二 </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新設合併により設立する地方独立行政法人</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新設合併設立法人</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の定款 </a:t>
            </a:r>
          </a:p>
          <a:p>
            <a:r>
              <a:rPr lang="ja-JP"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 </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前項の場合においては、関係設立団体の長は、あらかじめ、評価委員会の意見を聴かなければならない。 </a:t>
            </a:r>
          </a:p>
          <a:p>
            <a:r>
              <a:rPr lang="ja-JP"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 </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第一項の協議については、関係設立団体の議会の議決を経なければならない。 </a:t>
            </a:r>
          </a:p>
          <a:p>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新設合併消滅法人の債権者の異議） </a:t>
            </a:r>
          </a:p>
          <a:p>
            <a:r>
              <a:rPr lang="ja-JP"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第百十四条</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第百十二条第一項に規定する場合において、関係設立団体が</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協議により同項各号に掲げる事項を定めたときは、新設合併消滅法人は、総務省令で定めるところにより</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、新設</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合併に関する</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書類を</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作成し、かつ、当該新設合併消滅法人の</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債権者の</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閲覧に供するため、新設合併設立法人の成立の日までの間、これをその事務所に備え置かなければならない。 </a:t>
            </a:r>
          </a:p>
        </p:txBody>
      </p:sp>
      <p:sp>
        <p:nvSpPr>
          <p:cNvPr id="10" name="角丸四角形 9"/>
          <p:cNvSpPr/>
          <p:nvPr/>
        </p:nvSpPr>
        <p:spPr>
          <a:xfrm>
            <a:off x="350488" y="4413447"/>
            <a:ext cx="3960874" cy="240701"/>
          </a:xfrm>
          <a:prstGeom prst="roundRect">
            <a:avLst/>
          </a:prstGeom>
          <a:solidFill>
            <a:schemeClr val="bg1"/>
          </a:solidFill>
          <a:ln w="15875"/>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（参考）地方独立行政法人法（「新設合併」抜粋）</a:t>
            </a:r>
          </a:p>
        </p:txBody>
      </p:sp>
      <p:sp>
        <p:nvSpPr>
          <p:cNvPr id="12" name="テキスト ボックス 11"/>
          <p:cNvSpPr txBox="1"/>
          <p:nvPr/>
        </p:nvSpPr>
        <p:spPr>
          <a:xfrm>
            <a:off x="0" y="3260"/>
            <a:ext cx="9906000" cy="369332"/>
          </a:xfrm>
          <a:prstGeom prst="rect">
            <a:avLst/>
          </a:prstGeom>
          <a:solidFill>
            <a:srgbClr val="002060"/>
          </a:solidFill>
        </p:spPr>
        <p:txBody>
          <a:bodyPr wrap="square" rtlCol="0">
            <a:spAutoFit/>
          </a:bodyPr>
          <a:lstStyle/>
          <a:p>
            <a:r>
              <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9</a:t>
            </a:r>
            <a:r>
              <a:rPr kumimoji="1" lang="ja-JP" altLang="en-US" b="1" dirty="0" err="1"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今後</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のスケジュールについて</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9416551" y="72510"/>
            <a:ext cx="399395" cy="230832"/>
          </a:xfrm>
          <a:prstGeom prst="rect">
            <a:avLst/>
          </a:prstGeom>
          <a:solidFill>
            <a:schemeClr val="bg1"/>
          </a:solidFill>
        </p:spPr>
        <p:txBody>
          <a:bodyPr wrap="square" rtlCol="0">
            <a:spAutoFit/>
          </a:bodyPr>
          <a:lstStyle/>
          <a:p>
            <a:pPr algn="ct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12</a:t>
            </a:r>
          </a:p>
        </p:txBody>
      </p:sp>
      <p:sp>
        <p:nvSpPr>
          <p:cNvPr id="11" name="スライド番号プレースホルダー 2"/>
          <p:cNvSpPr>
            <a:spLocks noGrp="1"/>
          </p:cNvSpPr>
          <p:nvPr>
            <p:ph type="sldNum" sz="quarter" idx="12"/>
          </p:nvPr>
        </p:nvSpPr>
        <p:spPr>
          <a:xfrm>
            <a:off x="9616248" y="6520259"/>
            <a:ext cx="305304" cy="365125"/>
          </a:xfrm>
          <a:solidFill>
            <a:schemeClr val="bg1"/>
          </a:solidFill>
        </p:spPr>
        <p:txBody>
          <a:bodyPr lIns="0" tIns="0" rIns="0" bIns="0"/>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81</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4828012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0" y="3260"/>
            <a:ext cx="9906000" cy="369332"/>
          </a:xfrm>
          <a:prstGeom prst="rect">
            <a:avLst/>
          </a:prstGeom>
          <a:solidFill>
            <a:srgbClr val="002060"/>
          </a:solidFill>
        </p:spPr>
        <p:txBody>
          <a:bodyPr wrap="square" rtlCol="0">
            <a:spAutoFit/>
          </a:bodyPr>
          <a:lstStyle/>
          <a:p>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参考資料①　統合の検討経過</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9416551" y="72510"/>
            <a:ext cx="399395" cy="230832"/>
          </a:xfrm>
          <a:prstGeom prst="rect">
            <a:avLst/>
          </a:prstGeom>
          <a:solidFill>
            <a:schemeClr val="bg1"/>
          </a:solidFill>
        </p:spPr>
        <p:txBody>
          <a:bodyPr wrap="square" rtlCol="0">
            <a:spAutoFit/>
          </a:bodyPr>
          <a:lstStyle/>
          <a:p>
            <a:pPr algn="ct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13</a:t>
            </a:r>
          </a:p>
        </p:txBody>
      </p:sp>
      <p:graphicFrame>
        <p:nvGraphicFramePr>
          <p:cNvPr id="3" name="表 2"/>
          <p:cNvGraphicFramePr>
            <a:graphicFrameLocks noGrp="1"/>
          </p:cNvGraphicFramePr>
          <p:nvPr>
            <p:extLst>
              <p:ext uri="{D42A27DB-BD31-4B8C-83A1-F6EECF244321}">
                <p14:modId xmlns:p14="http://schemas.microsoft.com/office/powerpoint/2010/main" val="2775381256"/>
              </p:ext>
            </p:extLst>
          </p:nvPr>
        </p:nvGraphicFramePr>
        <p:xfrm>
          <a:off x="134144" y="1509014"/>
          <a:ext cx="9596435" cy="5264912"/>
        </p:xfrm>
        <a:graphic>
          <a:graphicData uri="http://schemas.openxmlformats.org/drawingml/2006/table">
            <a:tbl>
              <a:tblPr firstRow="1" bandRow="1">
                <a:tableStyleId>{5940675A-B579-460E-94D1-54222C63F5DA}</a:tableStyleId>
              </a:tblPr>
              <a:tblGrid>
                <a:gridCol w="969962"/>
                <a:gridCol w="3823001"/>
                <a:gridCol w="2553987"/>
                <a:gridCol w="2249485"/>
              </a:tblGrid>
              <a:tr h="288534">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tc>
                <a:tc>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合同経営戦略会議</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tc>
                <a:tc>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合同事業の実施</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tc>
                <a:tc>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その他の動き</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tc>
              </a:tr>
              <a:tr h="2008770">
                <a:tc>
                  <a:txBody>
                    <a:bodyPr/>
                    <a:lstStyle/>
                    <a:p>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年度</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tc>
                <a:tc>
                  <a:txBody>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■第１回</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H24.11.15</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経</a:t>
                      </a:r>
                      <a:r>
                        <a:rPr kumimoji="1" lang="ja-JP"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営戦略の一体化を図るため合同経営戦略会</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議を設置</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今後、求められる工業系公設試験研究機関の</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あり方について検討</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■第２回</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H25.3.26</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a:t>
                      </a:r>
                      <a:r>
                        <a:rPr kumimoji="1" lang="ja-JP"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統合後のスーパー公設試としての「あるべき姿」</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（連携を活かした一気通貫の支援機能の整備等）</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を策定</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99060" marR="99060"/>
                </a:tc>
                <a:tc>
                  <a:txBody>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■第１回合同研究発表会</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H24.11.1  </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於</a:t>
                      </a:r>
                      <a:r>
                        <a:rPr kumimoji="1" lang="ja-JP" altLang="en-US" sz="1100" baseline="0" dirty="0" smtClean="0">
                          <a:latin typeface="Meiryo UI" panose="020B0604030504040204" pitchFamily="50" charset="-128"/>
                          <a:ea typeface="Meiryo UI" panose="020B0604030504040204" pitchFamily="50" charset="-128"/>
                          <a:cs typeface="Meiryo UI" panose="020B0604030504040204" pitchFamily="50" charset="-128"/>
                        </a:rPr>
                        <a:t> 産創館）</a:t>
                      </a:r>
                      <a:endParaRPr kumimoji="1" lang="en-US" altLang="ja-JP" sz="1100" baseline="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endPar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■第２回合同研究発表会</a:t>
                      </a:r>
                      <a:endPar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rtl="0" eaLnBrk="1" fontAlgn="base" latinLnBrk="0" hangingPunct="1">
                        <a:lnSpc>
                          <a:spcPts val="1800"/>
                        </a:lnSpc>
                        <a:spcBef>
                          <a:spcPct val="0"/>
                        </a:spcBef>
                        <a:spcAft>
                          <a:spcPct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H25.2.5</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於 産技研）</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endPar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■第１回合同セミナー</a:t>
                      </a:r>
                      <a:endPar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rtl="0" eaLnBrk="1" fontAlgn="base" latinLnBrk="0" hangingPunct="1">
                        <a:lnSpc>
                          <a:spcPts val="1800"/>
                        </a:lnSpc>
                        <a:spcBef>
                          <a:spcPct val="0"/>
                        </a:spcBef>
                        <a:spcAft>
                          <a:spcPct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H25.2.28</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於　市工研）</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▽テーマ：次世代エネルギーデバ</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イスの要素材料とプロセス</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tc>
                <a:tc>
                  <a:txBody>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■議会</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H24.11</a:t>
                      </a:r>
                      <a:r>
                        <a:rPr kumimoji="1" lang="en-US" altLang="ja-JP" sz="13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300" baseline="0" dirty="0" smtClean="0">
                          <a:latin typeface="Meiryo UI" panose="020B0604030504040204" pitchFamily="50" charset="-128"/>
                          <a:ea typeface="Meiryo UI" panose="020B0604030504040204" pitchFamily="50" charset="-128"/>
                          <a:cs typeface="Meiryo UI" panose="020B0604030504040204" pitchFamily="50" charset="-128"/>
                        </a:rPr>
                        <a:t>市会</a:t>
                      </a:r>
                      <a:endParaRPr kumimoji="1" lang="en-US" altLang="ja-JP" sz="1300" baseline="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00" baseline="0" dirty="0" smtClean="0">
                          <a:latin typeface="Meiryo UI" panose="020B0604030504040204" pitchFamily="50" charset="-128"/>
                          <a:ea typeface="Meiryo UI" panose="020B0604030504040204" pitchFamily="50" charset="-128"/>
                          <a:cs typeface="Meiryo UI" panose="020B0604030504040204" pitchFamily="50" charset="-128"/>
                        </a:rPr>
                        <a:t>H25.3   </a:t>
                      </a:r>
                      <a:r>
                        <a:rPr kumimoji="1" lang="ja-JP" altLang="en-US" sz="1300" baseline="0" dirty="0" smtClean="0">
                          <a:latin typeface="Meiryo UI" panose="020B0604030504040204" pitchFamily="50" charset="-128"/>
                          <a:ea typeface="Meiryo UI" panose="020B0604030504040204" pitchFamily="50" charset="-128"/>
                          <a:cs typeface="Meiryo UI" panose="020B0604030504040204" pitchFamily="50" charset="-128"/>
                        </a:rPr>
                        <a:t>府議会</a:t>
                      </a:r>
                      <a:endParaRPr kumimoji="1" lang="en-US" altLang="ja-JP" sz="1300" baseline="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統合方針を盛り込んだ</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産技研変更中期目標</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・市</a:t>
                      </a:r>
                      <a:r>
                        <a:rPr kumimoji="1" lang="ja-JP"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工研第二期中期目標</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について議決を得て策定</a:t>
                      </a:r>
                    </a:p>
                    <a:p>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tc>
              </a:tr>
              <a:tr h="1834152">
                <a:tc>
                  <a:txBody>
                    <a:bodyPr/>
                    <a:lstStyle/>
                    <a:p>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年度</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tc>
                <a:tc>
                  <a:txBody>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■第３回</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H25.9.10</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統合新機能のシナジー効果事例の検討</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統合法人の基本理念について検討</a:t>
                      </a:r>
                      <a:endPar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endPar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■第４回</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H26.1.22)</a:t>
                      </a: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統合法人の基本的考え方をとりまとめ</a:t>
                      </a:r>
                      <a:endPar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tc>
                <a:tc>
                  <a:txBody>
                    <a:bodyPr/>
                    <a:lstStyle/>
                    <a:p>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■第３回</a:t>
                      </a:r>
                      <a:r>
                        <a:rPr kumimoji="1" lang="ja-JP" altLang="en-US" sz="13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合同研究発表会</a:t>
                      </a:r>
                      <a:endParaRPr kumimoji="1" lang="en-US" altLang="ja-JP" sz="13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H25.11.28</a:t>
                      </a: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於 クリエイション・コア東大阪）　　</a:t>
                      </a:r>
                      <a:endPar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endParaRPr kumimoji="1" lang="en-US" altLang="ja-JP" sz="13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■第２回合同セミナー</a:t>
                      </a:r>
                      <a:endParaRPr kumimoji="1" lang="en-US" altLang="ja-JP" sz="13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rtl="0" eaLnBrk="1" fontAlgn="base" latinLnBrk="0" hangingPunct="1">
                        <a:lnSpc>
                          <a:spcPts val="1800"/>
                        </a:lnSpc>
                        <a:spcBef>
                          <a:spcPct val="0"/>
                        </a:spcBef>
                        <a:spcAft>
                          <a:spcPct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H26.2.7</a:t>
                      </a: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於 大阪産業創造館）</a:t>
                      </a:r>
                      <a:endPar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▽テーマ：進化するプラスチック　</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～高付加価値化のための</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一貫した技術支援～</a:t>
                      </a:r>
                      <a:endPar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tc>
                <a:tc>
                  <a:txBody>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第３次一括法</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公布</a:t>
                      </a:r>
                      <a:endPar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rtl="0" eaLnBrk="1" fontAlgn="base" latinLnBrk="0" hangingPunct="1">
                        <a:lnSpc>
                          <a:spcPts val="1800"/>
                        </a:lnSpc>
                        <a:spcBef>
                          <a:spcPct val="0"/>
                        </a:spcBef>
                        <a:spcAft>
                          <a:spcPct val="0"/>
                        </a:spcAft>
                        <a:buClrTx/>
                        <a:buSzTx/>
                        <a:buFontTx/>
                        <a:buNone/>
                        <a:tabLst/>
                        <a:defRPr/>
                      </a:pP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H25.6</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a:t>
                      </a:r>
                      <a:r>
                        <a:rPr kumimoji="1" lang="ja-JP"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地方独立行政法人の</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法人統合を可能とする法</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改正が成立・統合法人に</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も地方税の非課税措置</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が拡充</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rtl="0" eaLnBrk="1" fontAlgn="base" latinLnBrk="0" hangingPunct="1">
                        <a:lnSpc>
                          <a:spcPts val="1800"/>
                        </a:lnSpc>
                        <a:spcBef>
                          <a:spcPct val="0"/>
                        </a:spcBef>
                        <a:spcAft>
                          <a:spcPct val="0"/>
                        </a:spcAft>
                        <a:buClrTx/>
                        <a:buSzTx/>
                        <a:buFontTx/>
                        <a:buNone/>
                        <a:tabLst/>
                        <a:defRPr/>
                      </a:pPr>
                      <a:r>
                        <a:rPr kumimoji="1" lang="ja-JP"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ともに</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H26.4</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ja-JP"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施行）</a:t>
                      </a:r>
                    </a:p>
                    <a:p>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tc>
              </a:tr>
              <a:tr h="451720">
                <a:tc>
                  <a:txBody>
                    <a:bodyPr/>
                    <a:lstStyle/>
                    <a:p>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年度</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tc>
                <a:tc>
                  <a:txBody>
                    <a:bodyPr/>
                    <a:lstStyle/>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■第５回</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H26.7.24</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定款案及び統合計画とりまとめ</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tc>
                <a:tc>
                  <a:txBody>
                    <a:bodyPr/>
                    <a:lstStyle/>
                    <a:p>
                      <a:pPr algn="ctr"/>
                      <a:r>
                        <a:rPr kumimoji="1" lang="ja-JP" altLang="en-US" sz="1300" dirty="0" err="1" smtClean="0">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tc>
                <a:tc>
                  <a:txBody>
                    <a:bodyPr/>
                    <a:lstStyle/>
                    <a:p>
                      <a:pPr algn="ctr"/>
                      <a:r>
                        <a:rPr kumimoji="1" lang="ja-JP" altLang="en-US" sz="1300" dirty="0" err="1" smtClean="0">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tc>
              </a:tr>
            </a:tbl>
          </a:graphicData>
        </a:graphic>
      </p:graphicFrame>
      <p:sp>
        <p:nvSpPr>
          <p:cNvPr id="7" name="正方形/長方形 6"/>
          <p:cNvSpPr/>
          <p:nvPr/>
        </p:nvSpPr>
        <p:spPr>
          <a:xfrm>
            <a:off x="38454" y="404664"/>
            <a:ext cx="9720228" cy="1041311"/>
          </a:xfrm>
          <a:prstGeom prst="rect">
            <a:avLst/>
          </a:prstGeom>
        </p:spPr>
        <p:txBody>
          <a:bodyPr wrap="square">
            <a:spAutoFit/>
          </a:bodyPr>
          <a:lstStyle/>
          <a:p>
            <a:pPr>
              <a:lnSpc>
                <a:spcPts val="1800"/>
              </a:lnSpc>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回大阪府市統合本部会議（</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H24.6.19</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統合の基本的方向性を決定</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統合により、両研究所の強みと総合力を活かし、工業技術とものづくりを支える知と技術の支援拠点「スーパー公設試」をめざす</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統合に先行して、経営戦略の一体化と業務プロセスの共通化等を行い、機能面の実質的な統合と事業の効率化を図る</a:t>
            </a:r>
          </a:p>
          <a:p>
            <a:pPr>
              <a:lnSpc>
                <a:spcPts val="14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H24.6.29</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年度第</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回大阪府戦略本部会議、　　</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H24.6.27</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年度第</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回大阪市戦略</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会議　で各機関決定</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2"/>
          <p:cNvSpPr>
            <a:spLocks noGrp="1"/>
          </p:cNvSpPr>
          <p:nvPr>
            <p:ph type="sldNum" sz="quarter" idx="12"/>
          </p:nvPr>
        </p:nvSpPr>
        <p:spPr>
          <a:xfrm>
            <a:off x="9616248" y="6520259"/>
            <a:ext cx="305304" cy="365125"/>
          </a:xfrm>
          <a:solidFill>
            <a:schemeClr val="bg1"/>
          </a:solidFill>
        </p:spPr>
        <p:txBody>
          <a:bodyPr lIns="0" tIns="0" rIns="0" bIns="0"/>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82</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3920993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0" y="3260"/>
            <a:ext cx="9906000" cy="369332"/>
          </a:xfrm>
          <a:prstGeom prst="rect">
            <a:avLst/>
          </a:prstGeom>
          <a:solidFill>
            <a:srgbClr val="002060"/>
          </a:solidFill>
        </p:spPr>
        <p:txBody>
          <a:bodyPr wrap="square" rtlCol="0">
            <a:spAutoFit/>
          </a:bodyPr>
          <a:lstStyle/>
          <a:p>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参考資料②</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両研究所の概要と特徴</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9416551" y="72510"/>
            <a:ext cx="399395" cy="230832"/>
          </a:xfrm>
          <a:prstGeom prst="rect">
            <a:avLst/>
          </a:prstGeom>
          <a:solidFill>
            <a:schemeClr val="bg1"/>
          </a:solidFill>
        </p:spPr>
        <p:txBody>
          <a:bodyPr wrap="square" rtlCol="0">
            <a:spAutoFit/>
          </a:bodyPr>
          <a:lstStyle/>
          <a:p>
            <a:pPr algn="ct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14</a:t>
            </a:r>
          </a:p>
        </p:txBody>
      </p:sp>
      <p:graphicFrame>
        <p:nvGraphicFramePr>
          <p:cNvPr id="6" name="表 5"/>
          <p:cNvGraphicFramePr>
            <a:graphicFrameLocks noGrp="1"/>
          </p:cNvGraphicFramePr>
          <p:nvPr>
            <p:extLst>
              <p:ext uri="{D42A27DB-BD31-4B8C-83A1-F6EECF244321}">
                <p14:modId xmlns:p14="http://schemas.microsoft.com/office/powerpoint/2010/main" val="2717655992"/>
              </p:ext>
            </p:extLst>
          </p:nvPr>
        </p:nvGraphicFramePr>
        <p:xfrm>
          <a:off x="467784" y="1048519"/>
          <a:ext cx="8948768" cy="4940600"/>
        </p:xfrm>
        <a:graphic>
          <a:graphicData uri="http://schemas.openxmlformats.org/drawingml/2006/table">
            <a:tbl>
              <a:tblPr>
                <a:tableStyleId>{5C22544A-7EE6-4342-B048-85BDC9FD1C3A}</a:tableStyleId>
              </a:tblPr>
              <a:tblGrid>
                <a:gridCol w="966707"/>
                <a:gridCol w="4056352"/>
                <a:gridCol w="3925709"/>
              </a:tblGrid>
              <a:tr h="112395">
                <a:tc>
                  <a:txBody>
                    <a:bodyPr/>
                    <a:lstStyle/>
                    <a:p>
                      <a:pPr algn="ctr" fontAlgn="ctr">
                        <a:lnSpc>
                          <a:spcPts val="26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項目</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36000" marB="36000" anchor="ctr"/>
                </a:tc>
                <a:tc>
                  <a:txBody>
                    <a:bodyPr/>
                    <a:lstStyle/>
                    <a:p>
                      <a:pPr algn="ctr" fontAlgn="ctr">
                        <a:lnSpc>
                          <a:spcPts val="2600"/>
                        </a:lnSpc>
                        <a:spcAft>
                          <a:spcPts val="0"/>
                        </a:spcAft>
                      </a:pPr>
                      <a:r>
                        <a:rPr lang="zh-TW" sz="1400" kern="1200" dirty="0">
                          <a:effectLst/>
                          <a:latin typeface="Meiryo UI" panose="020B0604030504040204" pitchFamily="50" charset="-128"/>
                          <a:ea typeface="Meiryo UI" panose="020B0604030504040204" pitchFamily="50" charset="-128"/>
                          <a:cs typeface="Meiryo UI" panose="020B0604030504040204" pitchFamily="50" charset="-128"/>
                        </a:rPr>
                        <a:t>大阪府立産業技術総合研究所</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36000" marB="36000" anchor="ctr"/>
                </a:tc>
                <a:tc>
                  <a:txBody>
                    <a:bodyPr/>
                    <a:lstStyle/>
                    <a:p>
                      <a:pPr algn="ctr" fontAlgn="ctr">
                        <a:lnSpc>
                          <a:spcPts val="2600"/>
                        </a:lnSpc>
                        <a:spcAft>
                          <a:spcPts val="0"/>
                        </a:spcAft>
                      </a:pPr>
                      <a:r>
                        <a:rPr lang="ja-JP" sz="1400" kern="1200">
                          <a:effectLst/>
                          <a:latin typeface="Meiryo UI" panose="020B0604030504040204" pitchFamily="50" charset="-128"/>
                          <a:ea typeface="Meiryo UI" panose="020B0604030504040204" pitchFamily="50" charset="-128"/>
                          <a:cs typeface="Meiryo UI" panose="020B0604030504040204" pitchFamily="50" charset="-128"/>
                        </a:rPr>
                        <a:t>大阪市立工業研究所</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36000" marB="36000" anchor="ctr"/>
                </a:tc>
              </a:tr>
              <a:tr h="0">
                <a:tc>
                  <a:txBody>
                    <a:bodyPr/>
                    <a:lstStyle/>
                    <a:p>
                      <a:pPr algn="ctr" fontAlgn="ctr">
                        <a:lnSpc>
                          <a:spcPts val="26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創立</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36000" marB="36000" anchor="ctr"/>
                </a:tc>
                <a:tc>
                  <a:txBody>
                    <a:bodyPr/>
                    <a:lstStyle/>
                    <a:p>
                      <a:pPr algn="ctr" fontAlgn="ctr">
                        <a:lnSpc>
                          <a:spcPts val="26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昭和４年</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36000" marB="36000" anchor="ctr"/>
                </a:tc>
                <a:tc>
                  <a:txBody>
                    <a:bodyPr/>
                    <a:lstStyle/>
                    <a:p>
                      <a:pPr algn="ctr" fontAlgn="ctr">
                        <a:lnSpc>
                          <a:spcPts val="2600"/>
                        </a:lnSpc>
                        <a:spcAft>
                          <a:spcPts val="0"/>
                        </a:spcAft>
                      </a:pPr>
                      <a:r>
                        <a:rPr lang="ja-JP" sz="1400" kern="1200">
                          <a:effectLst/>
                          <a:latin typeface="Meiryo UI" panose="020B0604030504040204" pitchFamily="50" charset="-128"/>
                          <a:ea typeface="Meiryo UI" panose="020B0604030504040204" pitchFamily="50" charset="-128"/>
                          <a:cs typeface="Meiryo UI" panose="020B0604030504040204" pitchFamily="50" charset="-128"/>
                        </a:rPr>
                        <a:t>大正５年</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36000" marB="36000" anchor="ctr"/>
                </a:tc>
              </a:tr>
              <a:tr h="412115">
                <a:tc>
                  <a:txBody>
                    <a:bodyPr/>
                    <a:lstStyle/>
                    <a:p>
                      <a:pPr algn="ctr" fontAlgn="ctr">
                        <a:lnSpc>
                          <a:spcPts val="26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役員</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36000" marB="36000" anchor="ctr"/>
                </a:tc>
                <a:tc>
                  <a:txBody>
                    <a:bodyPr/>
                    <a:lstStyle/>
                    <a:p>
                      <a:pPr algn="ctr" fontAlgn="ctr">
                        <a:lnSpc>
                          <a:spcPts val="2600"/>
                        </a:lnSpc>
                        <a:spcAft>
                          <a:spcPts val="0"/>
                        </a:spcAft>
                      </a:pPr>
                      <a:r>
                        <a:rPr lang="zh-TW" sz="1400" kern="1200" dirty="0">
                          <a:effectLst/>
                          <a:latin typeface="Meiryo UI" panose="020B0604030504040204" pitchFamily="50" charset="-128"/>
                          <a:ea typeface="Meiryo UI" panose="020B0604030504040204" pitchFamily="50" charset="-128"/>
                          <a:cs typeface="Meiryo UI" panose="020B0604030504040204" pitchFamily="50" charset="-128"/>
                        </a:rPr>
                        <a:t>理事長、副理事長、</a:t>
                      </a:r>
                      <a:r>
                        <a:rPr lang="en-US" sz="1400" kern="1200" dirty="0">
                          <a:effectLst/>
                          <a:latin typeface="Meiryo UI" panose="020B0604030504040204" pitchFamily="50" charset="-128"/>
                          <a:ea typeface="Meiryo UI" panose="020B0604030504040204" pitchFamily="50" charset="-128"/>
                          <a:cs typeface="Meiryo UI" panose="020B0604030504040204" pitchFamily="50" charset="-128"/>
                        </a:rPr>
                        <a:t/>
                      </a:r>
                      <a:br>
                        <a:rPr lang="en-US" sz="1400" kern="1200" dirty="0">
                          <a:effectLst/>
                          <a:latin typeface="Meiryo UI" panose="020B0604030504040204" pitchFamily="50" charset="-128"/>
                          <a:ea typeface="Meiryo UI" panose="020B0604030504040204" pitchFamily="50" charset="-128"/>
                          <a:cs typeface="Meiryo UI" panose="020B0604030504040204" pitchFamily="50" charset="-128"/>
                        </a:rPr>
                      </a:br>
                      <a:r>
                        <a:rPr lang="zh-TW" sz="1400" kern="1200" dirty="0">
                          <a:effectLst/>
                          <a:latin typeface="Meiryo UI" panose="020B0604030504040204" pitchFamily="50" charset="-128"/>
                          <a:ea typeface="Meiryo UI" panose="020B0604030504040204" pitchFamily="50" charset="-128"/>
                          <a:cs typeface="Meiryo UI" panose="020B0604030504040204" pitchFamily="50" charset="-128"/>
                        </a:rPr>
                        <a:t>理事（技術）</a:t>
                      </a:r>
                      <a:r>
                        <a:rPr lang="ja-JP" sz="1400" kern="1200" dirty="0" err="1">
                          <a:effectLst/>
                          <a:latin typeface="Meiryo UI" panose="020B0604030504040204" pitchFamily="50" charset="-128"/>
                          <a:ea typeface="Meiryo UI" panose="020B0604030504040204" pitchFamily="50" charset="-128"/>
                          <a:cs typeface="Meiryo UI" panose="020B0604030504040204" pitchFamily="50" charset="-128"/>
                        </a:rPr>
                        <a:t>、</a:t>
                      </a: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監事（非常勤）</a:t>
                      </a:r>
                      <a:r>
                        <a:rPr lang="en-US" sz="1400" kern="1200" dirty="0">
                          <a:effectLst/>
                          <a:latin typeface="Meiryo UI" panose="020B0604030504040204" pitchFamily="50" charset="-128"/>
                          <a:ea typeface="Meiryo UI" panose="020B0604030504040204" pitchFamily="50" charset="-128"/>
                          <a:cs typeface="Meiryo UI" panose="020B0604030504040204" pitchFamily="50" charset="-128"/>
                        </a:rPr>
                        <a:t>2</a:t>
                      </a: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名</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36000" marB="36000" anchor="ctr"/>
                </a:tc>
                <a:tc>
                  <a:txBody>
                    <a:bodyPr/>
                    <a:lstStyle/>
                    <a:p>
                      <a:pPr algn="ctr" fontAlgn="ctr">
                        <a:lnSpc>
                          <a:spcPts val="26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理事長、理事</a:t>
                      </a:r>
                      <a:r>
                        <a:rPr lang="en-US" sz="1400" kern="1200" dirty="0">
                          <a:effectLst/>
                          <a:latin typeface="Meiryo UI" panose="020B0604030504040204" pitchFamily="50" charset="-128"/>
                          <a:ea typeface="Meiryo UI" panose="020B0604030504040204" pitchFamily="50" charset="-128"/>
                          <a:cs typeface="Meiryo UI" panose="020B0604030504040204" pitchFamily="50" charset="-128"/>
                        </a:rPr>
                        <a:t>(</a:t>
                      </a: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経営企画</a:t>
                      </a:r>
                      <a:r>
                        <a:rPr lang="en-US" sz="1400" kern="1200" dirty="0">
                          <a:effectLst/>
                          <a:latin typeface="Meiryo UI" panose="020B0604030504040204" pitchFamily="50" charset="-128"/>
                          <a:ea typeface="Meiryo UI" panose="020B0604030504040204" pitchFamily="50" charset="-128"/>
                          <a:cs typeface="Meiryo UI" panose="020B0604030504040204" pitchFamily="50" charset="-128"/>
                        </a:rPr>
                        <a:t>)</a:t>
                      </a:r>
                      <a:r>
                        <a:rPr lang="ja-JP" sz="1400" kern="1200" dirty="0" err="1">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26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理事</a:t>
                      </a:r>
                      <a:r>
                        <a:rPr lang="en-US" sz="1400" kern="1200" dirty="0">
                          <a:effectLst/>
                          <a:latin typeface="Meiryo UI" panose="020B0604030504040204" pitchFamily="50" charset="-128"/>
                          <a:ea typeface="Meiryo UI" panose="020B0604030504040204" pitchFamily="50" charset="-128"/>
                          <a:cs typeface="Meiryo UI" panose="020B0604030504040204" pitchFamily="50" charset="-128"/>
                        </a:rPr>
                        <a:t>(</a:t>
                      </a: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研究</a:t>
                      </a:r>
                      <a:r>
                        <a:rPr lang="en-US" sz="1400" kern="1200" dirty="0">
                          <a:effectLst/>
                          <a:latin typeface="Meiryo UI" panose="020B0604030504040204" pitchFamily="50" charset="-128"/>
                          <a:ea typeface="Meiryo UI" panose="020B0604030504040204" pitchFamily="50" charset="-128"/>
                          <a:cs typeface="Meiryo UI" panose="020B0604030504040204" pitchFamily="50" charset="-128"/>
                        </a:rPr>
                        <a:t>)</a:t>
                      </a:r>
                      <a:r>
                        <a:rPr lang="ja-JP" sz="1400" kern="1200" dirty="0" err="1">
                          <a:effectLst/>
                          <a:latin typeface="Meiryo UI" panose="020B0604030504040204" pitchFamily="50" charset="-128"/>
                          <a:ea typeface="Meiryo UI" panose="020B0604030504040204" pitchFamily="50" charset="-128"/>
                          <a:cs typeface="Meiryo UI" panose="020B0604030504040204" pitchFamily="50" charset="-128"/>
                        </a:rPr>
                        <a:t>、</a:t>
                      </a: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監事（非常勤）</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36000" marB="36000" anchor="ctr"/>
                </a:tc>
              </a:tr>
              <a:tr h="0">
                <a:tc>
                  <a:txBody>
                    <a:bodyPr/>
                    <a:lstStyle/>
                    <a:p>
                      <a:pPr algn="ctr" fontAlgn="ctr">
                        <a:lnSpc>
                          <a:spcPts val="2600"/>
                        </a:lnSpc>
                        <a:spcAft>
                          <a:spcPts val="0"/>
                        </a:spcAft>
                      </a:pPr>
                      <a:r>
                        <a:rPr lang="ja-JP" sz="1400" kern="1200">
                          <a:effectLst/>
                          <a:latin typeface="Meiryo UI" panose="020B0604030504040204" pitchFamily="50" charset="-128"/>
                          <a:ea typeface="Meiryo UI" panose="020B0604030504040204" pitchFamily="50" charset="-128"/>
                          <a:cs typeface="Meiryo UI" panose="020B0604030504040204" pitchFamily="50" charset="-128"/>
                        </a:rPr>
                        <a:t>立地場所</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36000" marB="36000" anchor="ctr"/>
                </a:tc>
                <a:tc>
                  <a:txBody>
                    <a:bodyPr/>
                    <a:lstStyle/>
                    <a:p>
                      <a:pPr algn="ctr" fontAlgn="ctr">
                        <a:lnSpc>
                          <a:spcPts val="26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大阪府和泉市あゆみ野</a:t>
                      </a:r>
                      <a:r>
                        <a:rPr lang="en-US" sz="1400" kern="1200" dirty="0">
                          <a:effectLst/>
                          <a:latin typeface="Meiryo UI" panose="020B0604030504040204" pitchFamily="50" charset="-128"/>
                          <a:ea typeface="Meiryo UI" panose="020B0604030504040204" pitchFamily="50" charset="-128"/>
                          <a:cs typeface="Meiryo UI" panose="020B0604030504040204" pitchFamily="50" charset="-128"/>
                        </a:rPr>
                        <a:t>2-7-1</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36000" marB="36000" anchor="ctr"/>
                </a:tc>
                <a:tc>
                  <a:txBody>
                    <a:bodyPr/>
                    <a:lstStyle/>
                    <a:p>
                      <a:pPr algn="ctr" fontAlgn="ctr">
                        <a:lnSpc>
                          <a:spcPts val="2600"/>
                        </a:lnSpc>
                        <a:spcAft>
                          <a:spcPts val="0"/>
                        </a:spcAft>
                      </a:pPr>
                      <a:r>
                        <a:rPr lang="zh-TW" sz="1400" kern="1200" dirty="0">
                          <a:effectLst/>
                          <a:latin typeface="Meiryo UI" panose="020B0604030504040204" pitchFamily="50" charset="-128"/>
                          <a:ea typeface="Meiryo UI" panose="020B0604030504040204" pitchFamily="50" charset="-128"/>
                          <a:cs typeface="Meiryo UI" panose="020B0604030504040204" pitchFamily="50" charset="-128"/>
                        </a:rPr>
                        <a:t>大阪市城東区森之宮</a:t>
                      </a:r>
                      <a:r>
                        <a:rPr lang="en-US" sz="1400" kern="1200" dirty="0">
                          <a:effectLst/>
                          <a:latin typeface="Meiryo UI" panose="020B0604030504040204" pitchFamily="50" charset="-128"/>
                          <a:ea typeface="Meiryo UI" panose="020B0604030504040204" pitchFamily="50" charset="-128"/>
                          <a:cs typeface="Meiryo UI" panose="020B0604030504040204" pitchFamily="50" charset="-128"/>
                        </a:rPr>
                        <a:t>1-6-50</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36000" marB="36000" anchor="ctr"/>
                </a:tc>
              </a:tr>
              <a:tr h="0">
                <a:tc>
                  <a:txBody>
                    <a:bodyPr/>
                    <a:lstStyle/>
                    <a:p>
                      <a:pPr algn="ctr" fontAlgn="ctr">
                        <a:lnSpc>
                          <a:spcPts val="2600"/>
                        </a:lnSpc>
                        <a:spcAft>
                          <a:spcPts val="0"/>
                        </a:spcAft>
                      </a:pPr>
                      <a:r>
                        <a:rPr lang="ja-JP" sz="1400" kern="1200">
                          <a:effectLst/>
                          <a:latin typeface="Meiryo UI" panose="020B0604030504040204" pitchFamily="50" charset="-128"/>
                          <a:ea typeface="Meiryo UI" panose="020B0604030504040204" pitchFamily="50" charset="-128"/>
                          <a:cs typeface="Meiryo UI" panose="020B0604030504040204" pitchFamily="50" charset="-128"/>
                        </a:rPr>
                        <a:t>敷地面積</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36000" marB="36000" anchor="ctr"/>
                </a:tc>
                <a:tc>
                  <a:txBody>
                    <a:bodyPr/>
                    <a:lstStyle/>
                    <a:p>
                      <a:pPr algn="ctr" fontAlgn="ctr">
                        <a:lnSpc>
                          <a:spcPts val="2600"/>
                        </a:lnSpc>
                        <a:spcAft>
                          <a:spcPts val="0"/>
                        </a:spcAft>
                      </a:pPr>
                      <a:r>
                        <a:rPr lang="en-US" sz="1400" kern="1200" dirty="0">
                          <a:effectLst/>
                          <a:latin typeface="Meiryo UI" panose="020B0604030504040204" pitchFamily="50" charset="-128"/>
                          <a:ea typeface="Meiryo UI" panose="020B0604030504040204" pitchFamily="50" charset="-128"/>
                          <a:cs typeface="Meiryo UI" panose="020B0604030504040204" pitchFamily="50" charset="-128"/>
                        </a:rPr>
                        <a:t>81,840</a:t>
                      </a: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平方メートル</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36000" marB="36000" anchor="ctr"/>
                </a:tc>
                <a:tc>
                  <a:txBody>
                    <a:bodyPr/>
                    <a:lstStyle/>
                    <a:p>
                      <a:pPr algn="ctr" fontAlgn="ctr">
                        <a:lnSpc>
                          <a:spcPts val="2600"/>
                        </a:lnSpc>
                        <a:spcAft>
                          <a:spcPts val="0"/>
                        </a:spcAft>
                      </a:pPr>
                      <a:r>
                        <a:rPr lang="en-US" sz="1400" kern="1200">
                          <a:effectLst/>
                          <a:latin typeface="Meiryo UI" panose="020B0604030504040204" pitchFamily="50" charset="-128"/>
                          <a:ea typeface="Meiryo UI" panose="020B0604030504040204" pitchFamily="50" charset="-128"/>
                          <a:cs typeface="Meiryo UI" panose="020B0604030504040204" pitchFamily="50" charset="-128"/>
                        </a:rPr>
                        <a:t>11,298 </a:t>
                      </a:r>
                      <a:r>
                        <a:rPr lang="ja-JP" sz="1400" kern="1200">
                          <a:effectLst/>
                          <a:latin typeface="Meiryo UI" panose="020B0604030504040204" pitchFamily="50" charset="-128"/>
                          <a:ea typeface="Meiryo UI" panose="020B0604030504040204" pitchFamily="50" charset="-128"/>
                          <a:cs typeface="Meiryo UI" panose="020B0604030504040204" pitchFamily="50" charset="-128"/>
                        </a:rPr>
                        <a:t>平方メートル</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36000" marB="36000" anchor="ctr"/>
                </a:tc>
              </a:tr>
              <a:tr h="0">
                <a:tc>
                  <a:txBody>
                    <a:bodyPr/>
                    <a:lstStyle/>
                    <a:p>
                      <a:pPr algn="ctr" fontAlgn="ctr">
                        <a:lnSpc>
                          <a:spcPts val="2600"/>
                        </a:lnSpc>
                        <a:spcAft>
                          <a:spcPts val="0"/>
                        </a:spcAft>
                      </a:pPr>
                      <a:r>
                        <a:rPr lang="zh-TW" sz="1400" kern="1200" dirty="0">
                          <a:effectLst/>
                          <a:latin typeface="Meiryo UI" panose="020B0604030504040204" pitchFamily="50" charset="-128"/>
                          <a:ea typeface="Meiryo UI" panose="020B0604030504040204" pitchFamily="50" charset="-128"/>
                          <a:cs typeface="Meiryo UI" panose="020B0604030504040204" pitchFamily="50" charset="-128"/>
                        </a:rPr>
                        <a:t>延床面積</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36000" marB="36000" anchor="ctr"/>
                </a:tc>
                <a:tc>
                  <a:txBody>
                    <a:bodyPr/>
                    <a:lstStyle/>
                    <a:p>
                      <a:pPr algn="ctr" fontAlgn="ctr">
                        <a:lnSpc>
                          <a:spcPts val="2600"/>
                        </a:lnSpc>
                        <a:spcAft>
                          <a:spcPts val="0"/>
                        </a:spcAft>
                      </a:pPr>
                      <a:r>
                        <a:rPr lang="en-US" sz="1400" kern="1200" dirty="0">
                          <a:effectLst/>
                          <a:latin typeface="Meiryo UI" panose="020B0604030504040204" pitchFamily="50" charset="-128"/>
                          <a:ea typeface="Meiryo UI" panose="020B0604030504040204" pitchFamily="50" charset="-128"/>
                          <a:cs typeface="Meiryo UI" panose="020B0604030504040204" pitchFamily="50" charset="-128"/>
                        </a:rPr>
                        <a:t>37,051 </a:t>
                      </a: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平方メートル</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36000" marB="36000" anchor="ctr"/>
                </a:tc>
                <a:tc>
                  <a:txBody>
                    <a:bodyPr/>
                    <a:lstStyle/>
                    <a:p>
                      <a:pPr algn="ctr" fontAlgn="ctr">
                        <a:lnSpc>
                          <a:spcPts val="2600"/>
                        </a:lnSpc>
                        <a:spcAft>
                          <a:spcPts val="0"/>
                        </a:spcAft>
                      </a:pPr>
                      <a:r>
                        <a:rPr lang="en-US" sz="1400" kern="1200" dirty="0">
                          <a:effectLst/>
                          <a:latin typeface="Meiryo UI" panose="020B0604030504040204" pitchFamily="50" charset="-128"/>
                          <a:ea typeface="Meiryo UI" panose="020B0604030504040204" pitchFamily="50" charset="-128"/>
                          <a:cs typeface="Meiryo UI" panose="020B0604030504040204" pitchFamily="50" charset="-128"/>
                        </a:rPr>
                        <a:t>13,765 </a:t>
                      </a: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平方メートル</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36000" marB="36000" anchor="ctr"/>
                </a:tc>
              </a:tr>
              <a:tr h="0">
                <a:tc>
                  <a:txBody>
                    <a:bodyPr/>
                    <a:lstStyle/>
                    <a:p>
                      <a:pPr algn="ctr" fontAlgn="ctr">
                        <a:lnSpc>
                          <a:spcPts val="26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建設年</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36000" marB="36000" anchor="ctr"/>
                </a:tc>
                <a:tc>
                  <a:txBody>
                    <a:bodyPr/>
                    <a:lstStyle/>
                    <a:p>
                      <a:pPr algn="ctr" fontAlgn="ctr">
                        <a:lnSpc>
                          <a:spcPts val="26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平成</a:t>
                      </a:r>
                      <a:r>
                        <a:rPr lang="en-US" sz="1400" kern="1200" dirty="0">
                          <a:effectLst/>
                          <a:latin typeface="Meiryo UI" panose="020B0604030504040204" pitchFamily="50" charset="-128"/>
                          <a:ea typeface="Meiryo UI" panose="020B0604030504040204" pitchFamily="50" charset="-128"/>
                          <a:cs typeface="Meiryo UI" panose="020B0604030504040204" pitchFamily="50" charset="-128"/>
                        </a:rPr>
                        <a:t>8</a:t>
                      </a: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年</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36000" marB="36000" anchor="ctr"/>
                </a:tc>
                <a:tc>
                  <a:txBody>
                    <a:bodyPr/>
                    <a:lstStyle/>
                    <a:p>
                      <a:pPr algn="ctr" fontAlgn="ctr">
                        <a:lnSpc>
                          <a:spcPts val="26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昭和</a:t>
                      </a:r>
                      <a:r>
                        <a:rPr lang="en-US" sz="1400" kern="1200" dirty="0">
                          <a:effectLst/>
                          <a:latin typeface="Meiryo UI" panose="020B0604030504040204" pitchFamily="50" charset="-128"/>
                          <a:ea typeface="Meiryo UI" panose="020B0604030504040204" pitchFamily="50" charset="-128"/>
                          <a:cs typeface="Meiryo UI" panose="020B0604030504040204" pitchFamily="50" charset="-128"/>
                        </a:rPr>
                        <a:t>57</a:t>
                      </a: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年</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36000" marB="36000" anchor="ctr"/>
                </a:tc>
              </a:tr>
              <a:tr h="0">
                <a:tc>
                  <a:txBody>
                    <a:bodyPr/>
                    <a:lstStyle/>
                    <a:p>
                      <a:pPr algn="ctr" fontAlgn="ctr">
                        <a:lnSpc>
                          <a:spcPts val="2600"/>
                        </a:lnSpc>
                        <a:spcAft>
                          <a:spcPts val="0"/>
                        </a:spcAft>
                      </a:pPr>
                      <a:r>
                        <a:rPr lang="ja-JP" sz="1400" kern="1200">
                          <a:effectLst/>
                          <a:latin typeface="Meiryo UI" panose="020B0604030504040204" pitchFamily="50" charset="-128"/>
                          <a:ea typeface="Meiryo UI" panose="020B0604030504040204" pitchFamily="50" charset="-128"/>
                          <a:cs typeface="Meiryo UI" panose="020B0604030504040204" pitchFamily="50" charset="-128"/>
                        </a:rPr>
                        <a:t>得意分野</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36000" marB="36000" anchor="ctr"/>
                </a:tc>
                <a:tc>
                  <a:txBody>
                    <a:bodyPr/>
                    <a:lstStyle/>
                    <a:p>
                      <a:pPr algn="ctr" fontAlgn="ctr">
                        <a:lnSpc>
                          <a:spcPts val="2600"/>
                        </a:lnSpc>
                        <a:spcAft>
                          <a:spcPts val="0"/>
                        </a:spcAft>
                      </a:pPr>
                      <a:r>
                        <a:rPr lang="ja-JP"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機械・加工</a:t>
                      </a:r>
                      <a:r>
                        <a:rPr lang="ja-JP" alt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金属</a:t>
                      </a:r>
                      <a:r>
                        <a:rPr lang="ja-JP"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、電気・</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電子等</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36000" marB="36000" anchor="ctr"/>
                </a:tc>
                <a:tc>
                  <a:txBody>
                    <a:bodyPr/>
                    <a:lstStyle/>
                    <a:p>
                      <a:pPr algn="ctr" fontAlgn="ctr">
                        <a:lnSpc>
                          <a:spcPts val="2600"/>
                        </a:lnSpc>
                        <a:spcAft>
                          <a:spcPts val="0"/>
                        </a:spcAft>
                      </a:pPr>
                      <a:r>
                        <a:rPr lang="ja-JP"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化学、高分子材料、</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バイオ</a:t>
                      </a:r>
                      <a:r>
                        <a:rPr lang="ja-JP" alt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・食品</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ナノ材料等</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36000" marB="36000" anchor="ctr"/>
                </a:tc>
              </a:tr>
              <a:tr h="0">
                <a:tc>
                  <a:txBody>
                    <a:bodyPr/>
                    <a:lstStyle/>
                    <a:p>
                      <a:pPr algn="ctr" fontAlgn="ctr">
                        <a:lnSpc>
                          <a:spcPts val="26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特徴の</a:t>
                      </a:r>
                      <a:r>
                        <a:rPr lang="ja-JP" sz="1400" kern="1200" dirty="0" smtClean="0">
                          <a:effectLst/>
                          <a:latin typeface="Meiryo UI" panose="020B0604030504040204" pitchFamily="50" charset="-128"/>
                          <a:ea typeface="Meiryo UI" panose="020B0604030504040204" pitchFamily="50" charset="-128"/>
                          <a:cs typeface="Meiryo UI" panose="020B0604030504040204" pitchFamily="50" charset="-128"/>
                        </a:rPr>
                        <a:t>ある施設</a:t>
                      </a: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・機器</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36000" marB="36000" anchor="ctr"/>
                </a:tc>
                <a:tc>
                  <a:txBody>
                    <a:bodyPr/>
                    <a:lstStyle/>
                    <a:p>
                      <a:pPr algn="ctr">
                        <a:lnSpc>
                          <a:spcPts val="2600"/>
                        </a:lnSpc>
                        <a:spcAft>
                          <a:spcPts val="0"/>
                        </a:spcAft>
                      </a:pPr>
                      <a:r>
                        <a:rPr lang="ja-JP"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人工気象室、電波暗室、無響室、</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2600"/>
                        </a:lnSpc>
                        <a:spcAft>
                          <a:spcPts val="0"/>
                        </a:spcAft>
                      </a:pPr>
                      <a:r>
                        <a:rPr lang="ja-JP" alt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マイクロﾃﾞﾊﾞｲｽ開発支援センター</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2600"/>
                        </a:lnSpc>
                        <a:spcAft>
                          <a:spcPts val="0"/>
                        </a:spcAft>
                      </a:pPr>
                      <a:r>
                        <a:rPr lang="ja-JP"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ラピッドプロトタイピング装置、</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2600"/>
                        </a:lnSpc>
                        <a:spcAft>
                          <a:spcPts val="0"/>
                        </a:spcAft>
                      </a:pPr>
                      <a:r>
                        <a:rPr lang="ja-JP"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球面収差補正機能付走査透過電子顕微鏡</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36000" marB="36000" anchor="ctr"/>
                </a:tc>
                <a:tc>
                  <a:txBody>
                    <a:bodyPr/>
                    <a:lstStyle/>
                    <a:p>
                      <a:pPr algn="ctr" fontAlgn="ctr">
                        <a:lnSpc>
                          <a:spcPts val="2600"/>
                        </a:lnSpc>
                        <a:spcAft>
                          <a:spcPts val="0"/>
                        </a:spcAft>
                      </a:pPr>
                      <a:r>
                        <a:rPr lang="ja-JP"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次世代光デバイス評価支援センター、</a:t>
                      </a:r>
                      <a:r>
                        <a:rPr lang="en-US"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lang="en-US"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電池開発</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評価</a:t>
                      </a:r>
                      <a:r>
                        <a:rPr lang="ja-JP"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r>
                        <a:rPr lang="en-US"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lang="en-US"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核磁気共鳴装置、質量分析装置</a:t>
                      </a:r>
                      <a:r>
                        <a:rPr lang="en-US"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lang="en-US"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スーパーキセノンウェザーメーター</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19" marR="10319" marT="36000" marB="36000" anchor="ctr"/>
                </a:tc>
              </a:tr>
            </a:tbl>
          </a:graphicData>
        </a:graphic>
      </p:graphicFrame>
      <p:sp>
        <p:nvSpPr>
          <p:cNvPr id="9" name="テキスト ボックス 8"/>
          <p:cNvSpPr txBox="1"/>
          <p:nvPr/>
        </p:nvSpPr>
        <p:spPr>
          <a:xfrm>
            <a:off x="319463" y="728192"/>
            <a:ext cx="3588399"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■両研究所の概要</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2"/>
          <p:cNvSpPr>
            <a:spLocks noGrp="1"/>
          </p:cNvSpPr>
          <p:nvPr>
            <p:ph type="sldNum" sz="quarter" idx="12"/>
          </p:nvPr>
        </p:nvSpPr>
        <p:spPr>
          <a:xfrm>
            <a:off x="9616248" y="6520259"/>
            <a:ext cx="305304" cy="365125"/>
          </a:xfrm>
          <a:solidFill>
            <a:schemeClr val="bg1"/>
          </a:solidFill>
        </p:spPr>
        <p:txBody>
          <a:bodyPr lIns="0" tIns="0" rIns="0" bIns="0"/>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83</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1049238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99300" y="6260654"/>
            <a:ext cx="2311400" cy="365125"/>
          </a:xfrm>
        </p:spPr>
        <p:txBody>
          <a:bodyPr/>
          <a:lstStyle/>
          <a:p>
            <a:pPr>
              <a:defRPr/>
            </a:pPr>
            <a:fld id="{DBBD1771-7202-42D7-A8F4-8F6C1657C951}" type="slidenum">
              <a:rPr lang="ja-JP" altLang="en-US" smtClean="0"/>
              <a:pPr>
                <a:defRPr/>
              </a:pPr>
              <a:t>87</a:t>
            </a:fld>
            <a:endParaRPr lang="ja-JP" altLang="en-US"/>
          </a:p>
        </p:txBody>
      </p:sp>
      <p:sp>
        <p:nvSpPr>
          <p:cNvPr id="8" name="テキスト ボックス 7"/>
          <p:cNvSpPr txBox="1"/>
          <p:nvPr/>
        </p:nvSpPr>
        <p:spPr>
          <a:xfrm>
            <a:off x="0" y="3260"/>
            <a:ext cx="9906000" cy="369332"/>
          </a:xfrm>
          <a:prstGeom prst="rect">
            <a:avLst/>
          </a:prstGeom>
          <a:solidFill>
            <a:srgbClr val="002060"/>
          </a:solidFill>
        </p:spPr>
        <p:txBody>
          <a:bodyPr wrap="square" rtlCol="0">
            <a:spAutoFit/>
          </a:bodyPr>
          <a:lstStyle/>
          <a:p>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参考資料②</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両研究所の概要と特徴</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9416551" y="72510"/>
            <a:ext cx="399395" cy="230832"/>
          </a:xfrm>
          <a:prstGeom prst="rect">
            <a:avLst/>
          </a:prstGeom>
          <a:solidFill>
            <a:schemeClr val="bg1"/>
          </a:solidFill>
        </p:spPr>
        <p:txBody>
          <a:bodyPr wrap="square" rtlCol="0">
            <a:spAutoFit/>
          </a:bodyPr>
          <a:lstStyle/>
          <a:p>
            <a:pPr algn="ct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15</a:t>
            </a:r>
          </a:p>
        </p:txBody>
      </p:sp>
      <p:graphicFrame>
        <p:nvGraphicFramePr>
          <p:cNvPr id="7" name="表 6"/>
          <p:cNvGraphicFramePr>
            <a:graphicFrameLocks noGrp="1"/>
          </p:cNvGraphicFramePr>
          <p:nvPr>
            <p:extLst>
              <p:ext uri="{D42A27DB-BD31-4B8C-83A1-F6EECF244321}">
                <p14:modId xmlns:p14="http://schemas.microsoft.com/office/powerpoint/2010/main" val="717779369"/>
              </p:ext>
            </p:extLst>
          </p:nvPr>
        </p:nvGraphicFramePr>
        <p:xfrm>
          <a:off x="345558" y="923069"/>
          <a:ext cx="9270690" cy="5620566"/>
        </p:xfrm>
        <a:graphic>
          <a:graphicData uri="http://schemas.openxmlformats.org/drawingml/2006/table">
            <a:tbl>
              <a:tblPr>
                <a:tableStyleId>{5C22544A-7EE6-4342-B048-85BDC9FD1C3A}</a:tableStyleId>
              </a:tblPr>
              <a:tblGrid>
                <a:gridCol w="1059271"/>
                <a:gridCol w="253849"/>
                <a:gridCol w="1092987"/>
                <a:gridCol w="3439613"/>
                <a:gridCol w="3424970"/>
              </a:tblGrid>
              <a:tr h="232500">
                <a:tc gridSpan="3">
                  <a:txBody>
                    <a:bodyPr/>
                    <a:lstStyle/>
                    <a:p>
                      <a:pPr algn="ctr" fontAlgn="ctr">
                        <a:lnSpc>
                          <a:spcPts val="24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項目</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hMerge="1">
                  <a:txBody>
                    <a:bodyPr/>
                    <a:lstStyle/>
                    <a:p>
                      <a:endParaRPr kumimoji="1" lang="ja-JP" altLang="en-US"/>
                    </a:p>
                  </a:txBody>
                  <a:tcPr/>
                </a:tc>
                <a:tc hMerge="1">
                  <a:txBody>
                    <a:bodyPr/>
                    <a:lstStyle/>
                    <a:p>
                      <a:endParaRPr kumimoji="1" lang="ja-JP" altLang="en-US"/>
                    </a:p>
                  </a:txBody>
                  <a:tcPr/>
                </a:tc>
                <a:tc>
                  <a:txBody>
                    <a:bodyPr/>
                    <a:lstStyle/>
                    <a:p>
                      <a:pPr algn="ctr" fontAlgn="ctr">
                        <a:lnSpc>
                          <a:spcPts val="2400"/>
                        </a:lnSpc>
                        <a:spcAft>
                          <a:spcPts val="0"/>
                        </a:spcAft>
                      </a:pPr>
                      <a:r>
                        <a:rPr lang="zh-TW" sz="1400" kern="1200" dirty="0">
                          <a:effectLst/>
                          <a:latin typeface="Meiryo UI" panose="020B0604030504040204" pitchFamily="50" charset="-128"/>
                          <a:ea typeface="Meiryo UI" panose="020B0604030504040204" pitchFamily="50" charset="-128"/>
                          <a:cs typeface="Meiryo UI" panose="020B0604030504040204" pitchFamily="50" charset="-128"/>
                        </a:rPr>
                        <a:t>大阪府立産業技術総合研究所</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a:txBody>
                    <a:bodyPr/>
                    <a:lstStyle/>
                    <a:p>
                      <a:pPr algn="ctr" fontAlgn="ctr">
                        <a:lnSpc>
                          <a:spcPts val="24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大阪市立工業研究所</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r>
              <a:tr h="168910">
                <a:tc gridSpan="3">
                  <a:txBody>
                    <a:bodyPr/>
                    <a:lstStyle/>
                    <a:p>
                      <a:pPr algn="ctr" fontAlgn="ctr">
                        <a:lnSpc>
                          <a:spcPts val="24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予算額（</a:t>
                      </a:r>
                      <a:r>
                        <a:rPr lang="en-US" sz="1400" kern="1200" dirty="0" smtClean="0">
                          <a:effectLst/>
                          <a:latin typeface="Meiryo UI" panose="020B0604030504040204" pitchFamily="50" charset="-128"/>
                          <a:ea typeface="Meiryo UI" panose="020B0604030504040204" pitchFamily="50" charset="-128"/>
                          <a:cs typeface="Meiryo UI" panose="020B0604030504040204" pitchFamily="50" charset="-128"/>
                        </a:rPr>
                        <a:t>H2</a:t>
                      </a:r>
                      <a:r>
                        <a:rPr lang="en-US" altLang="ja-JP" sz="1400" kern="1200" dirty="0" smtClean="0">
                          <a:effectLst/>
                          <a:latin typeface="Meiryo UI" panose="020B0604030504040204" pitchFamily="50" charset="-128"/>
                          <a:ea typeface="Meiryo UI" panose="020B0604030504040204" pitchFamily="50" charset="-128"/>
                          <a:cs typeface="Meiryo UI" panose="020B0604030504040204" pitchFamily="50" charset="-128"/>
                        </a:rPr>
                        <a:t>6</a:t>
                      </a:r>
                      <a:r>
                        <a:rPr lang="ja-JP" sz="1400" kern="12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hMerge="1">
                  <a:txBody>
                    <a:bodyPr/>
                    <a:lstStyle/>
                    <a:p>
                      <a:endParaRPr kumimoji="1" lang="ja-JP" altLang="en-US"/>
                    </a:p>
                  </a:txBody>
                  <a:tcPr/>
                </a:tc>
                <a:tc hMerge="1">
                  <a:txBody>
                    <a:bodyPr/>
                    <a:lstStyle/>
                    <a:p>
                      <a:endParaRPr kumimoji="1" lang="ja-JP" altLang="en-US"/>
                    </a:p>
                  </a:txBody>
                  <a:tcPr/>
                </a:tc>
                <a:tc>
                  <a:txBody>
                    <a:bodyPr/>
                    <a:lstStyle/>
                    <a:p>
                      <a:pPr algn="ctr" fontAlgn="ctr">
                        <a:lnSpc>
                          <a:spcPts val="2400"/>
                        </a:lnSpc>
                        <a:spcAft>
                          <a:spcPts val="0"/>
                        </a:spcAft>
                      </a:pPr>
                      <a:r>
                        <a:rPr lang="en-US" sz="1400" kern="1200" dirty="0" smtClean="0">
                          <a:effectLst/>
                          <a:latin typeface="Meiryo UI" panose="020B0604030504040204" pitchFamily="50" charset="-128"/>
                          <a:ea typeface="Meiryo UI" panose="020B0604030504040204" pitchFamily="50" charset="-128"/>
                          <a:cs typeface="Meiryo UI" panose="020B0604030504040204" pitchFamily="50" charset="-128"/>
                        </a:rPr>
                        <a:t>2,5</a:t>
                      </a:r>
                      <a:r>
                        <a:rPr lang="en-US" altLang="ja-JP" sz="1400" kern="1200" dirty="0" smtClean="0">
                          <a:effectLst/>
                          <a:latin typeface="Meiryo UI" panose="020B0604030504040204" pitchFamily="50" charset="-128"/>
                          <a:ea typeface="Meiryo UI" panose="020B0604030504040204" pitchFamily="50" charset="-128"/>
                          <a:cs typeface="Meiryo UI" panose="020B0604030504040204" pitchFamily="50" charset="-128"/>
                        </a:rPr>
                        <a:t>88</a:t>
                      </a:r>
                      <a:r>
                        <a:rPr lang="ja-JP" sz="1400" kern="1200" dirty="0" smtClean="0">
                          <a:effectLst/>
                          <a:latin typeface="Meiryo UI" panose="020B0604030504040204" pitchFamily="50" charset="-128"/>
                          <a:ea typeface="Meiryo UI" panose="020B0604030504040204" pitchFamily="50" charset="-128"/>
                          <a:cs typeface="Meiryo UI" panose="020B0604030504040204" pitchFamily="50" charset="-128"/>
                        </a:rPr>
                        <a:t>百万円</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a:txBody>
                    <a:bodyPr/>
                    <a:lstStyle/>
                    <a:p>
                      <a:pPr algn="ctr" fontAlgn="ctr">
                        <a:lnSpc>
                          <a:spcPts val="2400"/>
                        </a:lnSpc>
                        <a:spcAft>
                          <a:spcPts val="0"/>
                        </a:spcAft>
                      </a:pPr>
                      <a:r>
                        <a:rPr 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423</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r>
              <a:tr h="168910">
                <a:tc gridSpan="3">
                  <a:txBody>
                    <a:bodyPr/>
                    <a:lstStyle/>
                    <a:p>
                      <a:pPr algn="ctr" fontAlgn="ctr">
                        <a:lnSpc>
                          <a:spcPts val="2400"/>
                        </a:lnSpc>
                        <a:spcAft>
                          <a:spcPts val="0"/>
                        </a:spcAft>
                      </a:pPr>
                      <a:r>
                        <a:rPr lang="zh-TW" sz="1400" kern="1200" dirty="0">
                          <a:effectLst/>
                          <a:latin typeface="Meiryo UI" panose="020B0604030504040204" pitchFamily="50" charset="-128"/>
                          <a:ea typeface="Meiryo UI" panose="020B0604030504040204" pitchFamily="50" charset="-128"/>
                          <a:cs typeface="Meiryo UI" panose="020B0604030504040204" pitchFamily="50" charset="-128"/>
                        </a:rPr>
                        <a:t>運営費交付金</a:t>
                      </a: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a:t>
                      </a:r>
                      <a:r>
                        <a:rPr lang="en-US" sz="1400" kern="1200" dirty="0" smtClean="0">
                          <a:effectLst/>
                          <a:latin typeface="Meiryo UI" panose="020B0604030504040204" pitchFamily="50" charset="-128"/>
                          <a:ea typeface="Meiryo UI" panose="020B0604030504040204" pitchFamily="50" charset="-128"/>
                          <a:cs typeface="Meiryo UI" panose="020B0604030504040204" pitchFamily="50" charset="-128"/>
                        </a:rPr>
                        <a:t>H2</a:t>
                      </a:r>
                      <a:r>
                        <a:rPr lang="en-US" altLang="ja-JP" sz="1400" kern="1200" dirty="0" smtClean="0">
                          <a:effectLst/>
                          <a:latin typeface="Meiryo UI" panose="020B0604030504040204" pitchFamily="50" charset="-128"/>
                          <a:ea typeface="Meiryo UI" panose="020B0604030504040204" pitchFamily="50" charset="-128"/>
                          <a:cs typeface="Meiryo UI" panose="020B0604030504040204" pitchFamily="50" charset="-128"/>
                        </a:rPr>
                        <a:t>6</a:t>
                      </a:r>
                      <a:r>
                        <a:rPr lang="ja-JP" sz="1400" kern="12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hMerge="1">
                  <a:txBody>
                    <a:bodyPr/>
                    <a:lstStyle/>
                    <a:p>
                      <a:endParaRPr kumimoji="1" lang="ja-JP" altLang="en-US"/>
                    </a:p>
                  </a:txBody>
                  <a:tcPr/>
                </a:tc>
                <a:tc hMerge="1">
                  <a:txBody>
                    <a:bodyPr/>
                    <a:lstStyle/>
                    <a:p>
                      <a:endParaRPr kumimoji="1" lang="ja-JP" altLang="en-US"/>
                    </a:p>
                  </a:txBody>
                  <a:tcPr/>
                </a:tc>
                <a:tc>
                  <a:txBody>
                    <a:bodyPr/>
                    <a:lstStyle/>
                    <a:p>
                      <a:pPr algn="ctr" fontAlgn="ctr">
                        <a:lnSpc>
                          <a:spcPts val="2400"/>
                        </a:lnSpc>
                        <a:spcAft>
                          <a:spcPts val="0"/>
                        </a:spcAft>
                      </a:pPr>
                      <a:r>
                        <a:rPr lang="en-US" sz="1400" kern="1200" dirty="0" smtClean="0">
                          <a:effectLst/>
                          <a:latin typeface="Meiryo UI" panose="020B0604030504040204" pitchFamily="50" charset="-128"/>
                          <a:ea typeface="Meiryo UI" panose="020B0604030504040204" pitchFamily="50" charset="-128"/>
                          <a:cs typeface="Meiryo UI" panose="020B0604030504040204" pitchFamily="50" charset="-128"/>
                        </a:rPr>
                        <a:t>2,1</a:t>
                      </a:r>
                      <a:r>
                        <a:rPr lang="en-US" altLang="ja-JP" sz="1400" kern="1200" dirty="0" smtClean="0">
                          <a:effectLst/>
                          <a:latin typeface="Meiryo UI" panose="020B0604030504040204" pitchFamily="50" charset="-128"/>
                          <a:ea typeface="Meiryo UI" panose="020B0604030504040204" pitchFamily="50" charset="-128"/>
                          <a:cs typeface="Meiryo UI" panose="020B0604030504040204" pitchFamily="50" charset="-128"/>
                        </a:rPr>
                        <a:t>0</a:t>
                      </a:r>
                      <a:r>
                        <a:rPr lang="en-US" sz="1400" kern="1200" dirty="0" smtClean="0">
                          <a:effectLst/>
                          <a:latin typeface="Meiryo UI" panose="020B0604030504040204" pitchFamily="50" charset="-128"/>
                          <a:ea typeface="Meiryo UI" panose="020B0604030504040204" pitchFamily="50" charset="-128"/>
                          <a:cs typeface="Meiryo UI" panose="020B0604030504040204" pitchFamily="50" charset="-128"/>
                        </a:rPr>
                        <a:t>6</a:t>
                      </a:r>
                      <a:r>
                        <a:rPr lang="ja-JP" sz="1400" kern="1200" dirty="0" smtClean="0">
                          <a:effectLst/>
                          <a:latin typeface="Meiryo UI" panose="020B0604030504040204" pitchFamily="50" charset="-128"/>
                          <a:ea typeface="Meiryo UI" panose="020B0604030504040204" pitchFamily="50" charset="-128"/>
                          <a:cs typeface="Meiryo UI" panose="020B0604030504040204" pitchFamily="50" charset="-128"/>
                        </a:rPr>
                        <a:t>百万円</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a:txBody>
                    <a:bodyPr/>
                    <a:lstStyle/>
                    <a:p>
                      <a:pPr algn="ctr" fontAlgn="ctr">
                        <a:lnSpc>
                          <a:spcPts val="2400"/>
                        </a:lnSpc>
                        <a:spcAft>
                          <a:spcPts val="0"/>
                        </a:spcAft>
                      </a:pPr>
                      <a:r>
                        <a:rPr 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079</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r>
              <a:tr h="168910">
                <a:tc gridSpan="3">
                  <a:txBody>
                    <a:bodyPr/>
                    <a:lstStyle/>
                    <a:p>
                      <a:pPr algn="ctr" fontAlgn="ctr">
                        <a:lnSpc>
                          <a:spcPts val="24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職員数（</a:t>
                      </a:r>
                      <a:r>
                        <a:rPr lang="en-US" sz="1400" kern="1200" dirty="0" smtClean="0">
                          <a:effectLst/>
                          <a:latin typeface="Meiryo UI" panose="020B0604030504040204" pitchFamily="50" charset="-128"/>
                          <a:ea typeface="Meiryo UI" panose="020B0604030504040204" pitchFamily="50" charset="-128"/>
                          <a:cs typeface="Meiryo UI" panose="020B0604030504040204" pitchFamily="50" charset="-128"/>
                        </a:rPr>
                        <a:t>H2</a:t>
                      </a:r>
                      <a:r>
                        <a:rPr lang="en-US" altLang="ja-JP" sz="1400" kern="1200" dirty="0" smtClean="0">
                          <a:effectLst/>
                          <a:latin typeface="Meiryo UI" panose="020B0604030504040204" pitchFamily="50" charset="-128"/>
                          <a:ea typeface="Meiryo UI" panose="020B0604030504040204" pitchFamily="50" charset="-128"/>
                          <a:cs typeface="Meiryo UI" panose="020B0604030504040204" pitchFamily="50" charset="-128"/>
                        </a:rPr>
                        <a:t>6</a:t>
                      </a:r>
                      <a:r>
                        <a:rPr lang="en-US" sz="1400" kern="1200" dirty="0" smtClean="0">
                          <a:effectLst/>
                          <a:latin typeface="Meiryo UI" panose="020B0604030504040204" pitchFamily="50" charset="-128"/>
                          <a:ea typeface="Meiryo UI" panose="020B0604030504040204" pitchFamily="50" charset="-128"/>
                          <a:cs typeface="Meiryo UI" panose="020B0604030504040204" pitchFamily="50" charset="-128"/>
                        </a:rPr>
                        <a:t>.4</a:t>
                      </a: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hMerge="1">
                  <a:txBody>
                    <a:bodyPr/>
                    <a:lstStyle/>
                    <a:p>
                      <a:endParaRPr kumimoji="1" lang="ja-JP" altLang="en-US"/>
                    </a:p>
                  </a:txBody>
                  <a:tcPr/>
                </a:tc>
                <a:tc hMerge="1">
                  <a:txBody>
                    <a:bodyPr/>
                    <a:lstStyle/>
                    <a:p>
                      <a:endParaRPr kumimoji="1" lang="ja-JP" altLang="en-US"/>
                    </a:p>
                  </a:txBody>
                  <a:tcPr/>
                </a:tc>
                <a:tc>
                  <a:txBody>
                    <a:bodyPr/>
                    <a:lstStyle/>
                    <a:p>
                      <a:pPr algn="ctr" fontAlgn="ctr">
                        <a:lnSpc>
                          <a:spcPts val="2400"/>
                        </a:lnSpc>
                        <a:spcAft>
                          <a:spcPts val="0"/>
                        </a:spcAft>
                      </a:pPr>
                      <a:r>
                        <a:rPr lang="en-US" sz="1400" kern="1200" dirty="0" smtClean="0">
                          <a:effectLst/>
                          <a:latin typeface="Meiryo UI" panose="020B0604030504040204" pitchFamily="50" charset="-128"/>
                          <a:ea typeface="Meiryo UI" panose="020B0604030504040204" pitchFamily="50" charset="-128"/>
                          <a:cs typeface="Meiryo UI" panose="020B0604030504040204" pitchFamily="50" charset="-128"/>
                        </a:rPr>
                        <a:t>1</a:t>
                      </a:r>
                      <a:r>
                        <a:rPr lang="en-US" altLang="ja-JP" sz="1400" kern="1200" dirty="0" smtClean="0">
                          <a:effectLst/>
                          <a:latin typeface="Meiryo UI" panose="020B0604030504040204" pitchFamily="50" charset="-128"/>
                          <a:ea typeface="Meiryo UI" panose="020B0604030504040204" pitchFamily="50" charset="-128"/>
                          <a:cs typeface="Meiryo UI" panose="020B0604030504040204" pitchFamily="50" charset="-128"/>
                        </a:rPr>
                        <a:t>52</a:t>
                      </a:r>
                      <a:r>
                        <a:rPr lang="ja-JP" sz="1400" kern="1200" dirty="0" smtClean="0">
                          <a:effectLst/>
                          <a:latin typeface="Meiryo UI" panose="020B0604030504040204" pitchFamily="50" charset="-128"/>
                          <a:ea typeface="Meiryo UI" panose="020B0604030504040204" pitchFamily="50" charset="-128"/>
                          <a:cs typeface="Meiryo UI" panose="020B0604030504040204" pitchFamily="50" charset="-128"/>
                        </a:rPr>
                        <a:t>名</a:t>
                      </a:r>
                      <a:r>
                        <a:rPr lang="en-US" sz="1400" kern="1200" dirty="0">
                          <a:effectLst/>
                          <a:latin typeface="Meiryo UI" panose="020B0604030504040204" pitchFamily="50" charset="-128"/>
                          <a:ea typeface="Meiryo UI" panose="020B0604030504040204" pitchFamily="50" charset="-128"/>
                          <a:cs typeface="Meiryo UI" panose="020B0604030504040204" pitchFamily="50" charset="-128"/>
                        </a:rPr>
                        <a:t>(</a:t>
                      </a: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うち研究職</a:t>
                      </a:r>
                      <a:r>
                        <a:rPr lang="en-US" sz="1400" kern="1200" dirty="0" smtClean="0">
                          <a:effectLst/>
                          <a:latin typeface="Meiryo UI" panose="020B0604030504040204" pitchFamily="50" charset="-128"/>
                          <a:ea typeface="Meiryo UI" panose="020B0604030504040204" pitchFamily="50" charset="-128"/>
                          <a:cs typeface="Meiryo UI" panose="020B0604030504040204" pitchFamily="50" charset="-128"/>
                        </a:rPr>
                        <a:t>12</a:t>
                      </a:r>
                      <a:r>
                        <a:rPr lang="en-US" altLang="ja-JP" sz="1400" kern="1200" dirty="0" smtClean="0">
                          <a:effectLst/>
                          <a:latin typeface="Meiryo UI" panose="020B0604030504040204" pitchFamily="50" charset="-128"/>
                          <a:ea typeface="Meiryo UI" panose="020B0604030504040204" pitchFamily="50" charset="-128"/>
                          <a:cs typeface="Meiryo UI" panose="020B0604030504040204" pitchFamily="50" charset="-128"/>
                        </a:rPr>
                        <a:t>5</a:t>
                      </a:r>
                      <a:r>
                        <a:rPr lang="ja-JP" sz="1400" kern="1200" dirty="0" smtClean="0">
                          <a:effectLst/>
                          <a:latin typeface="Meiryo UI" panose="020B0604030504040204" pitchFamily="50" charset="-128"/>
                          <a:ea typeface="Meiryo UI" panose="020B0604030504040204" pitchFamily="50" charset="-128"/>
                          <a:cs typeface="Meiryo UI" panose="020B0604030504040204" pitchFamily="50" charset="-128"/>
                        </a:rPr>
                        <a:t>人</a:t>
                      </a:r>
                      <a:r>
                        <a:rPr lang="en-US" sz="1400" kern="1200" dirty="0">
                          <a:effectLst/>
                          <a:latin typeface="Meiryo UI" panose="020B0604030504040204" pitchFamily="50" charset="-128"/>
                          <a:ea typeface="Meiryo UI" panose="020B0604030504040204" pitchFamily="50" charset="-128"/>
                          <a:cs typeface="Meiryo UI" panose="020B0604030504040204" pitchFamily="50" charset="-128"/>
                        </a:rPr>
                        <a:t>)</a:t>
                      </a: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a:txBody>
                    <a:bodyPr/>
                    <a:lstStyle/>
                    <a:p>
                      <a:pPr algn="ctr" fontAlgn="ctr">
                        <a:lnSpc>
                          <a:spcPts val="2400"/>
                        </a:lnSpc>
                        <a:spcAft>
                          <a:spcPts val="0"/>
                        </a:spcAft>
                      </a:pPr>
                      <a:r>
                        <a:rPr 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名</a:t>
                      </a:r>
                      <a:r>
                        <a:rPr lang="en-US"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うち研究</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職</a:t>
                      </a: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79</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r>
              <a:tr h="601526">
                <a:tc gridSpan="3">
                  <a:txBody>
                    <a:bodyPr/>
                    <a:lstStyle/>
                    <a:p>
                      <a:pPr algn="ctr" fontAlgn="ctr">
                        <a:lnSpc>
                          <a:spcPts val="2400"/>
                        </a:lnSpc>
                        <a:spcAft>
                          <a:spcPts val="0"/>
                        </a:spcAft>
                      </a:pPr>
                      <a:r>
                        <a:rPr lang="zh-TW" sz="1400" kern="1200" dirty="0">
                          <a:effectLst/>
                          <a:latin typeface="Meiryo UI" panose="020B0604030504040204" pitchFamily="50" charset="-128"/>
                          <a:ea typeface="Meiryo UI" panose="020B0604030504040204" pitchFamily="50" charset="-128"/>
                          <a:cs typeface="Meiryo UI" panose="020B0604030504040204" pitchFamily="50" charset="-128"/>
                        </a:rPr>
                        <a:t>技術</a:t>
                      </a:r>
                      <a:r>
                        <a:rPr lang="zh-TW" sz="1400" kern="1200" dirty="0" smtClean="0">
                          <a:effectLst/>
                          <a:latin typeface="Meiryo UI" panose="020B0604030504040204" pitchFamily="50" charset="-128"/>
                          <a:ea typeface="Meiryo UI" panose="020B0604030504040204" pitchFamily="50" charset="-128"/>
                          <a:cs typeface="Meiryo UI" panose="020B0604030504040204" pitchFamily="50" charset="-128"/>
                        </a:rPr>
                        <a:t>相談</a:t>
                      </a:r>
                      <a:r>
                        <a:rPr lang="ja-JP" altLang="en-US" sz="1400" kern="1200" dirty="0" smtClean="0">
                          <a:effectLst/>
                          <a:latin typeface="Meiryo UI" panose="020B0604030504040204" pitchFamily="50" charset="-128"/>
                          <a:ea typeface="Meiryo UI" panose="020B0604030504040204" pitchFamily="50" charset="-128"/>
                          <a:cs typeface="Meiryo UI" panose="020B0604030504040204" pitchFamily="50" charset="-128"/>
                        </a:rPr>
                        <a:t>（以下</a:t>
                      </a:r>
                      <a:r>
                        <a:rPr lang="en-US" altLang="ja-JP" sz="1400" kern="1200" dirty="0" smtClean="0">
                          <a:effectLst/>
                          <a:latin typeface="Meiryo UI" panose="020B0604030504040204" pitchFamily="50" charset="-128"/>
                          <a:ea typeface="Meiryo UI" panose="020B0604030504040204" pitchFamily="50" charset="-128"/>
                          <a:cs typeface="Meiryo UI" panose="020B0604030504040204" pitchFamily="50" charset="-128"/>
                        </a:rPr>
                        <a:t>H24</a:t>
                      </a:r>
                      <a:r>
                        <a:rPr lang="ja-JP" altLang="en-US" sz="1400" kern="1200" dirty="0" smtClean="0">
                          <a:effectLst/>
                          <a:latin typeface="Meiryo UI" panose="020B0604030504040204" pitchFamily="50" charset="-128"/>
                          <a:ea typeface="Meiryo UI" panose="020B0604030504040204" pitchFamily="50" charset="-128"/>
                          <a:cs typeface="Meiryo UI" panose="020B0604030504040204" pitchFamily="50" charset="-128"/>
                        </a:rPr>
                        <a:t>実績）</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hMerge="1">
                  <a:txBody>
                    <a:bodyPr/>
                    <a:lstStyle/>
                    <a:p>
                      <a:endParaRPr kumimoji="1" lang="ja-JP" altLang="en-US"/>
                    </a:p>
                  </a:txBody>
                  <a:tcPr/>
                </a:tc>
                <a:tc hMerge="1">
                  <a:txBody>
                    <a:bodyPr/>
                    <a:lstStyle/>
                    <a:p>
                      <a:endParaRPr kumimoji="1" lang="ja-JP" altLang="en-US"/>
                    </a:p>
                  </a:txBody>
                  <a:tcPr/>
                </a:tc>
                <a:tc>
                  <a:txBody>
                    <a:bodyPr/>
                    <a:lstStyle/>
                    <a:p>
                      <a:pPr algn="ctr" fontAlgn="ctr">
                        <a:lnSpc>
                          <a:spcPts val="2400"/>
                        </a:lnSpc>
                        <a:spcAft>
                          <a:spcPts val="0"/>
                        </a:spcAft>
                      </a:pP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72,030</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a:txBody>
                    <a:bodyPr/>
                    <a:lstStyle/>
                    <a:p>
                      <a:pPr algn="ctr" fontAlgn="ctr">
                        <a:lnSpc>
                          <a:spcPts val="2400"/>
                        </a:lnSpc>
                        <a:spcAft>
                          <a:spcPts val="0"/>
                        </a:spcAft>
                      </a:pPr>
                      <a:r>
                        <a:rPr 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24,977</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r>
              <a:tr h="168910">
                <a:tc rowSpan="2">
                  <a:txBody>
                    <a:bodyPr/>
                    <a:lstStyle/>
                    <a:p>
                      <a:pPr algn="ctr" fontAlgn="ctr">
                        <a:lnSpc>
                          <a:spcPts val="24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依頼試験</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gridSpan="2">
                  <a:txBody>
                    <a:bodyPr/>
                    <a:lstStyle/>
                    <a:p>
                      <a:pPr algn="ctr" fontAlgn="ctr">
                        <a:lnSpc>
                          <a:spcPts val="24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件数</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hMerge="1">
                  <a:txBody>
                    <a:bodyPr/>
                    <a:lstStyle/>
                    <a:p>
                      <a:endParaRPr kumimoji="1" lang="ja-JP" altLang="en-US"/>
                    </a:p>
                  </a:txBody>
                  <a:tcPr/>
                </a:tc>
                <a:tc>
                  <a:txBody>
                    <a:bodyPr/>
                    <a:lstStyle/>
                    <a:p>
                      <a:pPr algn="ctr" fontAlgn="ctr">
                        <a:lnSpc>
                          <a:spcPts val="2400"/>
                        </a:lnSpc>
                        <a:spcAft>
                          <a:spcPts val="0"/>
                        </a:spcAft>
                      </a:pP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19,425</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点</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a:txBody>
                    <a:bodyPr/>
                    <a:lstStyle/>
                    <a:p>
                      <a:pPr algn="ctr" fontAlgn="ctr">
                        <a:lnSpc>
                          <a:spcPts val="2400"/>
                        </a:lnSpc>
                        <a:spcAft>
                          <a:spcPts val="0"/>
                        </a:spcAft>
                      </a:pPr>
                      <a:r>
                        <a:rPr 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10,567</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点</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r>
              <a:tr h="168910">
                <a:tc vMerge="1">
                  <a:txBody>
                    <a:bodyPr/>
                    <a:lstStyle/>
                    <a:p>
                      <a:endParaRPr kumimoji="1" lang="ja-JP" altLang="en-US"/>
                    </a:p>
                  </a:txBody>
                  <a:tcPr/>
                </a:tc>
                <a:tc gridSpan="2">
                  <a:txBody>
                    <a:bodyPr/>
                    <a:lstStyle/>
                    <a:p>
                      <a:pPr algn="ctr" fontAlgn="ctr">
                        <a:lnSpc>
                          <a:spcPts val="24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収入</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hMerge="1">
                  <a:txBody>
                    <a:bodyPr/>
                    <a:lstStyle/>
                    <a:p>
                      <a:endParaRPr kumimoji="1" lang="ja-JP" altLang="en-US"/>
                    </a:p>
                  </a:txBody>
                  <a:tcPr/>
                </a:tc>
                <a:tc>
                  <a:txBody>
                    <a:bodyPr/>
                    <a:lstStyle/>
                    <a:p>
                      <a:pPr algn="ctr" fontAlgn="ctr">
                        <a:lnSpc>
                          <a:spcPts val="2400"/>
                        </a:lnSpc>
                        <a:spcAft>
                          <a:spcPts val="0"/>
                        </a:spcAft>
                      </a:pP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148,049</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a:txBody>
                    <a:bodyPr/>
                    <a:lstStyle/>
                    <a:p>
                      <a:pPr algn="ctr" fontAlgn="ctr">
                        <a:lnSpc>
                          <a:spcPts val="2400"/>
                        </a:lnSpc>
                        <a:spcAft>
                          <a:spcPts val="0"/>
                        </a:spcAft>
                      </a:pPr>
                      <a:r>
                        <a:rPr 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48,657</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r>
              <a:tr h="168910">
                <a:tc rowSpan="2">
                  <a:txBody>
                    <a:bodyPr/>
                    <a:lstStyle/>
                    <a:p>
                      <a:pPr algn="ctr" fontAlgn="ctr">
                        <a:lnSpc>
                          <a:spcPts val="24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設備開放</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gridSpan="2">
                  <a:txBody>
                    <a:bodyPr/>
                    <a:lstStyle/>
                    <a:p>
                      <a:pPr algn="ctr" fontAlgn="ctr">
                        <a:lnSpc>
                          <a:spcPts val="24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件数</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hMerge="1">
                  <a:txBody>
                    <a:bodyPr/>
                    <a:lstStyle/>
                    <a:p>
                      <a:endParaRPr kumimoji="1" lang="ja-JP" altLang="en-US"/>
                    </a:p>
                  </a:txBody>
                  <a:tcPr/>
                </a:tc>
                <a:tc>
                  <a:txBody>
                    <a:bodyPr/>
                    <a:lstStyle/>
                    <a:p>
                      <a:pPr algn="ctr" fontAlgn="ctr">
                        <a:lnSpc>
                          <a:spcPts val="2400"/>
                        </a:lnSpc>
                        <a:spcAft>
                          <a:spcPts val="0"/>
                        </a:spcAft>
                      </a:pP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7,897</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a:txBody>
                    <a:bodyPr/>
                    <a:lstStyle/>
                    <a:p>
                      <a:pPr algn="ctr" fontAlgn="ctr">
                        <a:lnSpc>
                          <a:spcPts val="2400"/>
                        </a:lnSpc>
                        <a:spcAft>
                          <a:spcPts val="0"/>
                        </a:spcAft>
                      </a:pP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945</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r>
              <a:tr h="168910">
                <a:tc vMerge="1">
                  <a:txBody>
                    <a:bodyPr/>
                    <a:lstStyle/>
                    <a:p>
                      <a:endParaRPr kumimoji="1" lang="ja-JP" altLang="en-US"/>
                    </a:p>
                  </a:txBody>
                  <a:tcPr/>
                </a:tc>
                <a:tc gridSpan="2">
                  <a:txBody>
                    <a:bodyPr/>
                    <a:lstStyle/>
                    <a:p>
                      <a:pPr algn="ctr" fontAlgn="ctr">
                        <a:lnSpc>
                          <a:spcPts val="24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収入</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hMerge="1">
                  <a:txBody>
                    <a:bodyPr/>
                    <a:lstStyle/>
                    <a:p>
                      <a:endParaRPr kumimoji="1" lang="ja-JP" altLang="en-US"/>
                    </a:p>
                  </a:txBody>
                  <a:tcPr/>
                </a:tc>
                <a:tc>
                  <a:txBody>
                    <a:bodyPr/>
                    <a:lstStyle/>
                    <a:p>
                      <a:pPr algn="ctr" fontAlgn="ctr">
                        <a:lnSpc>
                          <a:spcPts val="2400"/>
                        </a:lnSpc>
                        <a:spcAft>
                          <a:spcPts val="0"/>
                        </a:spcAft>
                      </a:pP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114,096</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 </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a:txBody>
                    <a:bodyPr/>
                    <a:lstStyle/>
                    <a:p>
                      <a:pPr algn="ctr" fontAlgn="ctr">
                        <a:lnSpc>
                          <a:spcPts val="2400"/>
                        </a:lnSpc>
                        <a:spcAft>
                          <a:spcPts val="0"/>
                        </a:spcAft>
                      </a:pPr>
                      <a:r>
                        <a:rPr 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5,010</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r>
              <a:tr h="168910">
                <a:tc gridSpan="3">
                  <a:txBody>
                    <a:bodyPr/>
                    <a:lstStyle/>
                    <a:p>
                      <a:pPr algn="ctr" fontAlgn="ctr">
                        <a:lnSpc>
                          <a:spcPts val="24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実地指導</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hMerge="1">
                  <a:txBody>
                    <a:bodyPr/>
                    <a:lstStyle/>
                    <a:p>
                      <a:endParaRPr kumimoji="1" lang="ja-JP" altLang="en-US"/>
                    </a:p>
                  </a:txBody>
                  <a:tcPr/>
                </a:tc>
                <a:tc hMerge="1">
                  <a:txBody>
                    <a:bodyPr/>
                    <a:lstStyle/>
                    <a:p>
                      <a:endParaRPr kumimoji="1" lang="ja-JP" altLang="en-US"/>
                    </a:p>
                  </a:txBody>
                  <a:tcPr/>
                </a:tc>
                <a:tc>
                  <a:txBody>
                    <a:bodyPr/>
                    <a:lstStyle/>
                    <a:p>
                      <a:pPr algn="ctr" fontAlgn="ctr">
                        <a:lnSpc>
                          <a:spcPts val="2400"/>
                        </a:lnSpc>
                        <a:spcAft>
                          <a:spcPts val="0"/>
                        </a:spcAft>
                      </a:pPr>
                      <a:r>
                        <a:rPr lang="zh-TW"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実地</a:t>
                      </a:r>
                      <a:r>
                        <a:rPr lang="zh-TW"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指導</a:t>
                      </a:r>
                      <a:r>
                        <a:rPr lang="en-US" altLang="zh-TW"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255</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回</a:t>
                      </a:r>
                      <a:r>
                        <a:rPr lang="en-US"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延べ</a:t>
                      </a: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456</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名</a:t>
                      </a:r>
                      <a:r>
                        <a:rPr lang="ja-JP"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a:txBody>
                    <a:bodyPr/>
                    <a:lstStyle/>
                    <a:p>
                      <a:pPr algn="ctr" fontAlgn="ctr">
                        <a:lnSpc>
                          <a:spcPts val="2400"/>
                        </a:lnSpc>
                        <a:spcAft>
                          <a:spcPts val="0"/>
                        </a:spcAft>
                      </a:pP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70</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社</a:t>
                      </a:r>
                      <a:r>
                        <a:rPr lang="en-US"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延べ</a:t>
                      </a: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70</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名</a:t>
                      </a:r>
                      <a:r>
                        <a:rPr lang="ja-JP" sz="14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r>
              <a:tr h="168910">
                <a:tc rowSpan="2">
                  <a:txBody>
                    <a:bodyPr/>
                    <a:lstStyle/>
                    <a:p>
                      <a:pPr algn="ctr" fontAlgn="ctr">
                        <a:lnSpc>
                          <a:spcPts val="24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受託研究</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gridSpan="2">
                  <a:txBody>
                    <a:bodyPr/>
                    <a:lstStyle/>
                    <a:p>
                      <a:pPr algn="ctr" fontAlgn="ctr">
                        <a:lnSpc>
                          <a:spcPts val="2400"/>
                        </a:lnSpc>
                        <a:spcAft>
                          <a:spcPts val="0"/>
                        </a:spcAft>
                      </a:pPr>
                      <a:r>
                        <a:rPr lang="ja-JP" sz="1400" kern="1200">
                          <a:effectLst/>
                          <a:latin typeface="Meiryo UI" panose="020B0604030504040204" pitchFamily="50" charset="-128"/>
                          <a:ea typeface="Meiryo UI" panose="020B0604030504040204" pitchFamily="50" charset="-128"/>
                          <a:cs typeface="Meiryo UI" panose="020B0604030504040204" pitchFamily="50" charset="-128"/>
                        </a:rPr>
                        <a:t>件数</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hMerge="1">
                  <a:txBody>
                    <a:bodyPr/>
                    <a:lstStyle/>
                    <a:p>
                      <a:endParaRPr kumimoji="1" lang="ja-JP" altLang="en-US"/>
                    </a:p>
                  </a:txBody>
                  <a:tcPr/>
                </a:tc>
                <a:tc>
                  <a:txBody>
                    <a:bodyPr/>
                    <a:lstStyle/>
                    <a:p>
                      <a:pPr algn="ctr" fontAlgn="ctr">
                        <a:lnSpc>
                          <a:spcPts val="2400"/>
                        </a:lnSpc>
                        <a:spcAft>
                          <a:spcPts val="0"/>
                        </a:spcAft>
                      </a:pP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134</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a:txBody>
                    <a:bodyPr/>
                    <a:lstStyle/>
                    <a:p>
                      <a:pPr algn="ctr" fontAlgn="ctr">
                        <a:lnSpc>
                          <a:spcPts val="2400"/>
                        </a:lnSpc>
                        <a:spcAft>
                          <a:spcPts val="0"/>
                        </a:spcAft>
                      </a:pPr>
                      <a:r>
                        <a:rPr 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662</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r>
              <a:tr h="207010">
                <a:tc vMerge="1">
                  <a:txBody>
                    <a:bodyPr/>
                    <a:lstStyle/>
                    <a:p>
                      <a:endParaRPr kumimoji="1" lang="ja-JP" altLang="en-US"/>
                    </a:p>
                  </a:txBody>
                  <a:tcPr/>
                </a:tc>
                <a:tc gridSpan="2">
                  <a:txBody>
                    <a:bodyPr/>
                    <a:lstStyle/>
                    <a:p>
                      <a:pPr algn="ctr" fontAlgn="ctr">
                        <a:lnSpc>
                          <a:spcPts val="24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収入</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hMerge="1">
                  <a:txBody>
                    <a:bodyPr/>
                    <a:lstStyle/>
                    <a:p>
                      <a:endParaRPr kumimoji="1" lang="ja-JP" altLang="en-US"/>
                    </a:p>
                  </a:txBody>
                  <a:tcPr/>
                </a:tc>
                <a:tc>
                  <a:txBody>
                    <a:bodyPr/>
                    <a:lstStyle/>
                    <a:p>
                      <a:pPr algn="ctr" fontAlgn="ctr">
                        <a:lnSpc>
                          <a:spcPts val="2400"/>
                        </a:lnSpc>
                        <a:spcAft>
                          <a:spcPts val="0"/>
                        </a:spcAft>
                      </a:pP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27,574</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 </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a:txBody>
                    <a:bodyPr/>
                    <a:lstStyle/>
                    <a:p>
                      <a:pPr algn="ctr" fontAlgn="ctr">
                        <a:lnSpc>
                          <a:spcPts val="2400"/>
                        </a:lnSpc>
                        <a:spcAft>
                          <a:spcPts val="0"/>
                        </a:spcAft>
                      </a:pPr>
                      <a:r>
                        <a:rPr 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134,293</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r>
              <a:tr h="189230">
                <a:tc gridSpan="3">
                  <a:txBody>
                    <a:bodyPr/>
                    <a:lstStyle/>
                    <a:p>
                      <a:pPr algn="ctr" fontAlgn="ctr">
                        <a:lnSpc>
                          <a:spcPts val="24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講習会・研究会</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hMerge="1">
                  <a:txBody>
                    <a:bodyPr/>
                    <a:lstStyle/>
                    <a:p>
                      <a:endParaRPr kumimoji="1" lang="ja-JP" altLang="en-US"/>
                    </a:p>
                  </a:txBody>
                  <a:tcPr/>
                </a:tc>
                <a:tc hMerge="1">
                  <a:txBody>
                    <a:bodyPr/>
                    <a:lstStyle/>
                    <a:p>
                      <a:endParaRPr kumimoji="1" lang="ja-JP" altLang="en-US"/>
                    </a:p>
                  </a:txBody>
                  <a:tcPr/>
                </a:tc>
                <a:tc>
                  <a:txBody>
                    <a:bodyPr/>
                    <a:lstStyle/>
                    <a:p>
                      <a:pPr algn="ctr" fontAlgn="ctr">
                        <a:lnSpc>
                          <a:spcPts val="2400"/>
                        </a:lnSpc>
                        <a:spcAft>
                          <a:spcPts val="0"/>
                        </a:spcAft>
                      </a:pP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226</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a:txBody>
                    <a:bodyPr/>
                    <a:lstStyle/>
                    <a:p>
                      <a:pPr algn="ctr" fontAlgn="ctr">
                        <a:lnSpc>
                          <a:spcPts val="2400"/>
                        </a:lnSpc>
                        <a:spcAft>
                          <a:spcPts val="0"/>
                        </a:spcAft>
                      </a:pP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回</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r>
              <a:tr h="34925">
                <a:tc gridSpan="3">
                  <a:txBody>
                    <a:bodyPr/>
                    <a:lstStyle/>
                    <a:p>
                      <a:pPr algn="ctr" fontAlgn="ctr">
                        <a:lnSpc>
                          <a:spcPts val="24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研修生の受入れ</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hMerge="1">
                  <a:txBody>
                    <a:bodyPr/>
                    <a:lstStyle/>
                    <a:p>
                      <a:endParaRPr kumimoji="1" lang="ja-JP" altLang="en-US"/>
                    </a:p>
                  </a:txBody>
                  <a:tcPr/>
                </a:tc>
                <a:tc hMerge="1">
                  <a:txBody>
                    <a:bodyPr/>
                    <a:lstStyle/>
                    <a:p>
                      <a:endParaRPr kumimoji="1" lang="ja-JP" altLang="en-US"/>
                    </a:p>
                  </a:txBody>
                  <a:tcPr/>
                </a:tc>
                <a:tc>
                  <a:txBody>
                    <a:bodyPr/>
                    <a:lstStyle/>
                    <a:p>
                      <a:pPr algn="ctr" fontAlgn="ctr">
                        <a:lnSpc>
                          <a:spcPts val="2400"/>
                        </a:lnSpc>
                        <a:spcAft>
                          <a:spcPts val="0"/>
                        </a:spcAft>
                      </a:pP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42</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名</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a:txBody>
                    <a:bodyPr/>
                    <a:lstStyle/>
                    <a:p>
                      <a:pPr algn="ctr" fontAlgn="ctr">
                        <a:lnSpc>
                          <a:spcPts val="2400"/>
                        </a:lnSpc>
                        <a:spcAft>
                          <a:spcPts val="0"/>
                        </a:spcAft>
                      </a:pP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75</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名</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r>
              <a:tr h="34925">
                <a:tc gridSpan="3">
                  <a:txBody>
                    <a:bodyPr/>
                    <a:lstStyle/>
                    <a:p>
                      <a:pPr algn="ctr" fontAlgn="ctr">
                        <a:lnSpc>
                          <a:spcPts val="24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研究発表等</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hMerge="1">
                  <a:txBody>
                    <a:bodyPr/>
                    <a:lstStyle/>
                    <a:p>
                      <a:endParaRPr kumimoji="1" lang="ja-JP" altLang="en-US"/>
                    </a:p>
                  </a:txBody>
                  <a:tcPr/>
                </a:tc>
                <a:tc hMerge="1">
                  <a:txBody>
                    <a:bodyPr/>
                    <a:lstStyle/>
                    <a:p>
                      <a:endParaRPr kumimoji="1" lang="ja-JP" altLang="en-US"/>
                    </a:p>
                  </a:txBody>
                  <a:tcPr/>
                </a:tc>
                <a:tc>
                  <a:txBody>
                    <a:bodyPr/>
                    <a:lstStyle/>
                    <a:p>
                      <a:pPr algn="ctr" fontAlgn="ctr">
                        <a:lnSpc>
                          <a:spcPts val="2400"/>
                        </a:lnSpc>
                        <a:spcAft>
                          <a:spcPts val="0"/>
                        </a:spcAft>
                      </a:pP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322</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a:txBody>
                    <a:bodyPr/>
                    <a:lstStyle/>
                    <a:p>
                      <a:pPr algn="ctr" fontAlgn="ctr">
                        <a:lnSpc>
                          <a:spcPts val="2400"/>
                        </a:lnSpc>
                        <a:spcAft>
                          <a:spcPts val="0"/>
                        </a:spcAft>
                      </a:pP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547</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r>
              <a:tr h="34925">
                <a:tc rowSpan="2" gridSpan="2">
                  <a:txBody>
                    <a:bodyPr/>
                    <a:lstStyle/>
                    <a:p>
                      <a:pPr algn="ctr" fontAlgn="ctr">
                        <a:lnSpc>
                          <a:spcPts val="2400"/>
                        </a:lnSpc>
                        <a:spcAft>
                          <a:spcPts val="0"/>
                        </a:spcAft>
                      </a:pPr>
                      <a:r>
                        <a:rPr lang="zh-TW" sz="1400" kern="1200" dirty="0">
                          <a:effectLst/>
                          <a:latin typeface="Meiryo UI" panose="020B0604030504040204" pitchFamily="50" charset="-128"/>
                          <a:ea typeface="Meiryo UI" panose="020B0604030504040204" pitchFamily="50" charset="-128"/>
                          <a:cs typeface="Meiryo UI" panose="020B0604030504040204" pitchFamily="50" charset="-128"/>
                        </a:rPr>
                        <a:t>特許実施契約</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rowSpan="2" hMerge="1">
                  <a:txBody>
                    <a:bodyPr/>
                    <a:lstStyle/>
                    <a:p>
                      <a:pPr algn="l" fontAlgn="ctr">
                        <a:lnSpc>
                          <a:spcPts val="2400"/>
                        </a:lnSpc>
                        <a:spcAft>
                          <a:spcPts val="0"/>
                        </a:spcAft>
                      </a:pP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tc>
                <a:tc>
                  <a:txBody>
                    <a:bodyPr/>
                    <a:lstStyle/>
                    <a:p>
                      <a:pPr algn="l" fontAlgn="ctr">
                        <a:lnSpc>
                          <a:spcPts val="24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件数</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a:txBody>
                    <a:bodyPr/>
                    <a:lstStyle/>
                    <a:p>
                      <a:pPr algn="ctr" fontAlgn="ctr">
                        <a:lnSpc>
                          <a:spcPts val="2400"/>
                        </a:lnSpc>
                        <a:spcAft>
                          <a:spcPts val="0"/>
                        </a:spcAft>
                      </a:pP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a:txBody>
                    <a:bodyPr/>
                    <a:lstStyle/>
                    <a:p>
                      <a:pPr algn="ctr" fontAlgn="ctr">
                        <a:lnSpc>
                          <a:spcPts val="2400"/>
                        </a:lnSpc>
                        <a:spcAft>
                          <a:spcPts val="0"/>
                        </a:spcAft>
                      </a:pP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件</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r>
              <a:tr h="0">
                <a:tc gridSpan="2" vMerge="1">
                  <a:txBody>
                    <a:bodyPr/>
                    <a:lstStyle/>
                    <a:p>
                      <a:endParaRPr kumimoji="1" lang="ja-JP" altLang="en-US"/>
                    </a:p>
                  </a:txBody>
                  <a:tcPr/>
                </a:tc>
                <a:tc hMerge="1" vMerge="1">
                  <a:txBody>
                    <a:bodyPr/>
                    <a:lstStyle/>
                    <a:p>
                      <a:pPr algn="l" fontAlgn="ctr">
                        <a:lnSpc>
                          <a:spcPts val="2400"/>
                        </a:lnSpc>
                        <a:spcAft>
                          <a:spcPts val="0"/>
                        </a:spcAft>
                      </a:pP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8890" marR="8890" marT="8890" marB="0" anchor="ctr"/>
                </a:tc>
                <a:tc>
                  <a:txBody>
                    <a:bodyPr/>
                    <a:lstStyle/>
                    <a:p>
                      <a:pPr algn="l" fontAlgn="ctr">
                        <a:lnSpc>
                          <a:spcPts val="2400"/>
                        </a:lnSpc>
                        <a:spcAft>
                          <a:spcPts val="0"/>
                        </a:spcAft>
                      </a:pPr>
                      <a:r>
                        <a:rPr lang="ja-JP" sz="1400" kern="1200" dirty="0">
                          <a:effectLst/>
                          <a:latin typeface="Meiryo UI" panose="020B0604030504040204" pitchFamily="50" charset="-128"/>
                          <a:ea typeface="Meiryo UI" panose="020B0604030504040204" pitchFamily="50" charset="-128"/>
                          <a:cs typeface="Meiryo UI" panose="020B0604030504040204" pitchFamily="50" charset="-128"/>
                        </a:rPr>
                        <a:t>実施料</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a:txBody>
                    <a:bodyPr/>
                    <a:lstStyle/>
                    <a:p>
                      <a:pPr algn="ctr" fontAlgn="ctr">
                        <a:lnSpc>
                          <a:spcPts val="2400"/>
                        </a:lnSpc>
                        <a:spcAft>
                          <a:spcPts val="0"/>
                        </a:spcAft>
                      </a:pPr>
                      <a:r>
                        <a:rPr lang="en-US" alt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1,964</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c>
                  <a:txBody>
                    <a:bodyPr/>
                    <a:lstStyle/>
                    <a:p>
                      <a:pPr algn="ctr" fontAlgn="ctr">
                        <a:lnSpc>
                          <a:spcPts val="2400"/>
                        </a:lnSpc>
                        <a:spcAft>
                          <a:spcPts val="0"/>
                        </a:spcAft>
                      </a:pPr>
                      <a:r>
                        <a:rPr lang="en-US"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6,018</a:t>
                      </a:r>
                      <a:r>
                        <a:rPr lang="ja-JP" sz="14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631" marR="9631" marT="8890" marB="0" anchor="ctr"/>
                </a:tc>
              </a:tr>
            </a:tbl>
          </a:graphicData>
        </a:graphic>
      </p:graphicFrame>
      <p:sp>
        <p:nvSpPr>
          <p:cNvPr id="10" name="テキスト ボックス 9"/>
          <p:cNvSpPr txBox="1"/>
          <p:nvPr/>
        </p:nvSpPr>
        <p:spPr>
          <a:xfrm>
            <a:off x="180482" y="645501"/>
            <a:ext cx="3588399"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■予算、職員数、事業概要</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スライド番号プレースホルダー 2"/>
          <p:cNvSpPr txBox="1">
            <a:spLocks/>
          </p:cNvSpPr>
          <p:nvPr/>
        </p:nvSpPr>
        <p:spPr>
          <a:xfrm>
            <a:off x="9616248" y="6520259"/>
            <a:ext cx="305304" cy="365125"/>
          </a:xfrm>
          <a:prstGeom prst="rect">
            <a:avLst/>
          </a:prstGeom>
          <a:solidFill>
            <a:schemeClr val="bg1"/>
          </a:solidFill>
        </p:spPr>
        <p:txBody>
          <a:bodyPr vert="horz" lIns="0" tIns="0" rIns="0" bIns="0" rtlCol="0" anchor="ctr"/>
          <a:lstStyle>
            <a:defPPr>
              <a:defRPr lang="ja-JP"/>
            </a:defPPr>
            <a:lvl1pPr marL="0" algn="r" defTabSz="914400" rtl="0" eaLnBrk="1" latinLnBrk="0" hangingPunct="1">
              <a:defRPr kumimoji="1" sz="1400" b="1" kern="120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solidFill>
                  <a:srgbClr val="984807"/>
                </a:solidFill>
              </a:rPr>
              <a:t>84</a:t>
            </a:r>
            <a:endParaRPr lang="ja-JP" altLang="en-US" dirty="0">
              <a:solidFill>
                <a:srgbClr val="984807"/>
              </a:solidFill>
            </a:endParaRPr>
          </a:p>
        </p:txBody>
      </p:sp>
    </p:spTree>
    <p:extLst>
      <p:ext uri="{BB962C8B-B14F-4D97-AF65-F5344CB8AC3E}">
        <p14:creationId xmlns:p14="http://schemas.microsoft.com/office/powerpoint/2010/main" val="405322624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0" y="3260"/>
            <a:ext cx="9906000" cy="369332"/>
          </a:xfrm>
          <a:prstGeom prst="rect">
            <a:avLst/>
          </a:prstGeom>
          <a:solidFill>
            <a:srgbClr val="002060"/>
          </a:solidFill>
        </p:spPr>
        <p:txBody>
          <a:bodyPr wrap="square" rtlCol="0">
            <a:spAutoFit/>
          </a:bodyPr>
          <a:lstStyle/>
          <a:p>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参考資料③　両研究所のポテンシャル</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9416551" y="72510"/>
            <a:ext cx="399395" cy="230832"/>
          </a:xfrm>
          <a:prstGeom prst="rect">
            <a:avLst/>
          </a:prstGeom>
          <a:solidFill>
            <a:schemeClr val="bg1"/>
          </a:solidFill>
        </p:spPr>
        <p:txBody>
          <a:bodyPr wrap="square" rtlCol="0">
            <a:spAutoFit/>
          </a:bodyPr>
          <a:lstStyle/>
          <a:p>
            <a:pPr algn="ct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16</a:t>
            </a:r>
          </a:p>
        </p:txBody>
      </p:sp>
      <p:sp>
        <p:nvSpPr>
          <p:cNvPr id="35" name="角丸四角形 34"/>
          <p:cNvSpPr/>
          <p:nvPr/>
        </p:nvSpPr>
        <p:spPr>
          <a:xfrm>
            <a:off x="4953000" y="409572"/>
            <a:ext cx="4798170" cy="3843449"/>
          </a:xfrm>
          <a:prstGeom prst="roundRect">
            <a:avLst>
              <a:gd name="adj" fmla="val 3125"/>
            </a:avLst>
          </a:prstGeom>
          <a:solidFill>
            <a:schemeClr val="bg1"/>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角丸四角形 35"/>
          <p:cNvSpPr/>
          <p:nvPr/>
        </p:nvSpPr>
        <p:spPr>
          <a:xfrm>
            <a:off x="186685" y="409572"/>
            <a:ext cx="4674167" cy="3843449"/>
          </a:xfrm>
          <a:prstGeom prst="roundRect">
            <a:avLst>
              <a:gd name="adj" fmla="val 2796"/>
            </a:avLst>
          </a:prstGeom>
          <a:solidFill>
            <a:schemeClr val="bg1"/>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186684" y="409572"/>
            <a:ext cx="4532461" cy="2148017"/>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6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蓄積された顧客</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ビッグ</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データベース</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○産技研が約</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万件、市工研が約</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万件の支援実績。合わせて、</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万件のビッグテータ。</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○別組織では困難だった企業情報・支援情報の共有化が可能</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迅速かつ網羅的な企業マッチング、技術マッチングが可能</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顧客ビッグデータベースを活かしたマッチングイメージ</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9" name="正方形/長方形 38"/>
          <p:cNvSpPr/>
          <p:nvPr/>
        </p:nvSpPr>
        <p:spPr>
          <a:xfrm>
            <a:off x="4960950" y="409569"/>
            <a:ext cx="4790219" cy="1074011"/>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600"/>
              </a:lnSpc>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■両研究所の知財を活かした実用化例</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spc="30" dirty="0" smtClean="0">
                <a:solidFill>
                  <a:schemeClr val="tx1"/>
                </a:solidFill>
                <a:latin typeface="Meiryo UI" pitchFamily="50" charset="-128"/>
                <a:ea typeface="Meiryo UI" pitchFamily="50" charset="-128"/>
                <a:cs typeface="Meiryo UI" pitchFamily="50" charset="-128"/>
              </a:rPr>
              <a:t>両研究所の知的財産の価値は、</a:t>
            </a:r>
            <a:endParaRPr lang="en-US" altLang="ja-JP" sz="1200" spc="30" dirty="0" smtClean="0">
              <a:solidFill>
                <a:schemeClr val="tx1"/>
              </a:solidFill>
              <a:latin typeface="Meiryo UI" pitchFamily="50" charset="-128"/>
              <a:ea typeface="Meiryo UI" pitchFamily="50" charset="-128"/>
              <a:cs typeface="Meiryo UI" pitchFamily="50" charset="-128"/>
            </a:endParaRPr>
          </a:p>
          <a:p>
            <a:pPr>
              <a:lnSpc>
                <a:spcPts val="1600"/>
              </a:lnSpc>
            </a:pPr>
            <a:r>
              <a:rPr lang="ja-JP" altLang="en-US" sz="1200" spc="30" dirty="0">
                <a:solidFill>
                  <a:schemeClr val="tx1"/>
                </a:solidFill>
                <a:latin typeface="Meiryo UI" pitchFamily="50" charset="-128"/>
                <a:ea typeface="Meiryo UI" pitchFamily="50" charset="-128"/>
                <a:cs typeface="Meiryo UI" pitchFamily="50" charset="-128"/>
              </a:rPr>
              <a:t>　</a:t>
            </a:r>
            <a:r>
              <a:rPr lang="ja-JP" altLang="en-US" sz="1200" spc="30" dirty="0" smtClean="0">
                <a:solidFill>
                  <a:schemeClr val="tx1"/>
                </a:solidFill>
                <a:latin typeface="Meiryo UI" pitchFamily="50" charset="-128"/>
                <a:ea typeface="Meiryo UI" pitchFamily="50" charset="-128"/>
                <a:cs typeface="Meiryo UI" pitchFamily="50" charset="-128"/>
              </a:rPr>
              <a:t>総合・個別問わず、他の公設試より高い。</a:t>
            </a:r>
            <a:endParaRPr lang="en-US" altLang="ja-JP" sz="1200" spc="30" dirty="0" smtClean="0">
              <a:solidFill>
                <a:schemeClr val="tx1"/>
              </a:solidFill>
              <a:latin typeface="Meiryo UI" pitchFamily="50" charset="-128"/>
              <a:ea typeface="Meiryo UI" pitchFamily="50" charset="-128"/>
              <a:cs typeface="Meiryo UI" pitchFamily="50" charset="-128"/>
            </a:endParaRPr>
          </a:p>
          <a:p>
            <a:pPr>
              <a:lnSpc>
                <a:spcPts val="1600"/>
              </a:lnSpc>
            </a:pPr>
            <a:r>
              <a:rPr lang="ja-JP" altLang="en-US" sz="1200" spc="30" dirty="0" smtClean="0">
                <a:solidFill>
                  <a:schemeClr val="tx1"/>
                </a:solidFill>
                <a:latin typeface="Meiryo UI" pitchFamily="50" charset="-128"/>
                <a:ea typeface="Meiryo UI" pitchFamily="50" charset="-128"/>
                <a:cs typeface="Meiryo UI" pitchFamily="50" charset="-128"/>
              </a:rPr>
              <a:t>○統合により、研究成果の企業移転など、</a:t>
            </a:r>
            <a:endParaRPr lang="en-US" altLang="ja-JP" sz="1200" spc="30" dirty="0" smtClean="0">
              <a:solidFill>
                <a:schemeClr val="tx1"/>
              </a:solidFill>
              <a:latin typeface="Meiryo UI" pitchFamily="50" charset="-128"/>
              <a:ea typeface="Meiryo UI" pitchFamily="50" charset="-128"/>
              <a:cs typeface="Meiryo UI" pitchFamily="50" charset="-128"/>
            </a:endParaRPr>
          </a:p>
          <a:p>
            <a:pPr>
              <a:lnSpc>
                <a:spcPts val="1600"/>
              </a:lnSpc>
            </a:pPr>
            <a:r>
              <a:rPr lang="ja-JP" altLang="en-US" sz="1200" spc="30" dirty="0">
                <a:solidFill>
                  <a:schemeClr val="tx1"/>
                </a:solidFill>
                <a:latin typeface="Meiryo UI" pitchFamily="50" charset="-128"/>
                <a:ea typeface="Meiryo UI" pitchFamily="50" charset="-128"/>
                <a:cs typeface="Meiryo UI" pitchFamily="50" charset="-128"/>
              </a:rPr>
              <a:t>　</a:t>
            </a:r>
            <a:r>
              <a:rPr lang="ja-JP" altLang="en-US" sz="1200" spc="30" dirty="0" smtClean="0">
                <a:solidFill>
                  <a:schemeClr val="tx1"/>
                </a:solidFill>
                <a:latin typeface="Meiryo UI" pitchFamily="50" charset="-128"/>
                <a:ea typeface="Meiryo UI" pitchFamily="50" charset="-128"/>
                <a:cs typeface="Meiryo UI" pitchFamily="50" charset="-128"/>
              </a:rPr>
              <a:t>知的財産をフル活用した企業支援が可能</a:t>
            </a:r>
            <a:endParaRPr lang="en-US" altLang="ja-JP" sz="1200" spc="30" dirty="0" smtClean="0">
              <a:solidFill>
                <a:schemeClr val="tx1"/>
              </a:solidFill>
              <a:latin typeface="Meiryo UI" pitchFamily="50" charset="-128"/>
              <a:ea typeface="Meiryo UI" pitchFamily="50" charset="-128"/>
              <a:cs typeface="Meiryo UI" pitchFamily="50" charset="-128"/>
            </a:endParaRPr>
          </a:p>
          <a:p>
            <a:pPr>
              <a:lnSpc>
                <a:spcPts val="600"/>
              </a:lnSpc>
            </a:pP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実用化事例</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2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円柱 39"/>
          <p:cNvSpPr/>
          <p:nvPr/>
        </p:nvSpPr>
        <p:spPr>
          <a:xfrm>
            <a:off x="1779222" y="2035184"/>
            <a:ext cx="936339" cy="912380"/>
          </a:xfrm>
          <a:prstGeom prst="can">
            <a:avLst>
              <a:gd name="adj" fmla="val 17947"/>
            </a:avLst>
          </a:prstGeom>
          <a:pattFill prst="lgConfetti">
            <a:fgClr>
              <a:schemeClr val="accent1">
                <a:lumMod val="40000"/>
                <a:lumOff val="60000"/>
              </a:schemeClr>
            </a:fgClr>
            <a:bgClr>
              <a:schemeClr val="bg1"/>
            </a:bgClr>
          </a:patt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産技研</a:t>
            </a:r>
            <a:r>
              <a:rPr lang="en-US" altLang="ja-JP"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DB</a:t>
            </a:r>
          </a:p>
          <a:p>
            <a:pPr algn="ctr"/>
            <a:endParaRPr kumimoji="1" lang="en-US" altLang="ja-JP"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万件</a:t>
            </a:r>
            <a:endPar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円柱 40"/>
          <p:cNvSpPr/>
          <p:nvPr/>
        </p:nvSpPr>
        <p:spPr>
          <a:xfrm>
            <a:off x="1777212" y="2987890"/>
            <a:ext cx="936339" cy="646470"/>
          </a:xfrm>
          <a:prstGeom prst="can">
            <a:avLst>
              <a:gd name="adj" fmla="val 21464"/>
            </a:avLst>
          </a:prstGeom>
          <a:pattFill prst="openDmnd">
            <a:fgClr>
              <a:schemeClr val="accent1">
                <a:lumMod val="40000"/>
                <a:lumOff val="60000"/>
              </a:schemeClr>
            </a:fgClr>
            <a:bgClr>
              <a:schemeClr val="bg1"/>
            </a:bgClr>
          </a:patt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市工研</a:t>
            </a:r>
            <a:r>
              <a:rPr lang="en-US" altLang="ja-JP"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DB</a:t>
            </a:r>
          </a:p>
          <a:p>
            <a:pPr algn="ctr"/>
            <a:endParaRPr kumimoji="1" lang="en-US" altLang="ja-JP"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万件</a:t>
            </a:r>
            <a:endPar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268787" y="1744496"/>
            <a:ext cx="1467124" cy="1739338"/>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200"/>
              </a:lnSpc>
            </a:pPr>
            <a:r>
              <a:rPr lang="ja-JP" altLang="en-US" sz="9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例：「特殊めっき」で検索</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○産技研でａ件ヒット</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○市工研で</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件ヒット</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9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9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件の検索結果</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を共有可能</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（スケールメリット）</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804694" y="2457575"/>
            <a:ext cx="529721" cy="382658"/>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766010" y="2399083"/>
            <a:ext cx="529721" cy="382658"/>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719275" y="2356542"/>
            <a:ext cx="529721" cy="382658"/>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677646" y="2306213"/>
            <a:ext cx="529721" cy="382658"/>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正方形/長方形 46"/>
          <p:cNvSpPr/>
          <p:nvPr/>
        </p:nvSpPr>
        <p:spPr>
          <a:xfrm>
            <a:off x="793297" y="3286004"/>
            <a:ext cx="529721" cy="382658"/>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a:xfrm>
            <a:off x="746562" y="3243463"/>
            <a:ext cx="529721" cy="382658"/>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p:cNvSpPr/>
          <p:nvPr/>
        </p:nvSpPr>
        <p:spPr>
          <a:xfrm>
            <a:off x="704933" y="3193134"/>
            <a:ext cx="529721" cy="382658"/>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0" name="直線矢印コネクタ 49"/>
          <p:cNvCxnSpPr>
            <a:stCxn id="42" idx="3"/>
          </p:cNvCxnSpPr>
          <p:nvPr/>
        </p:nvCxnSpPr>
        <p:spPr>
          <a:xfrm flipH="1">
            <a:off x="1334414" y="2614165"/>
            <a:ext cx="401496" cy="0"/>
          </a:xfrm>
          <a:prstGeom prst="straightConnector1">
            <a:avLst/>
          </a:prstGeom>
          <a:ln w="19050">
            <a:solidFill>
              <a:schemeClr val="accent1">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flipH="1">
            <a:off x="1334414" y="3397657"/>
            <a:ext cx="401496" cy="0"/>
          </a:xfrm>
          <a:prstGeom prst="straightConnector1">
            <a:avLst/>
          </a:prstGeom>
          <a:ln w="19050">
            <a:solidFill>
              <a:schemeClr val="accent1">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52" name="正方形/長方形 51"/>
          <p:cNvSpPr/>
          <p:nvPr/>
        </p:nvSpPr>
        <p:spPr>
          <a:xfrm>
            <a:off x="2837175" y="1760113"/>
            <a:ext cx="1883921" cy="1739338"/>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200"/>
              </a:lnSpc>
            </a:pPr>
            <a:r>
              <a:rPr lang="ja-JP" altLang="en-US" sz="9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例：「特殊高分子製造」で検索</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○「高分子製造」でａ件ヒット</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○「特殊高分子」で</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件ヒット</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u="sng"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lang="en-US" altLang="ja-JP" sz="900" u="sng"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u="sng"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9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件の組み合わせ</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を</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共有可能</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（強み別に何通りものマッチング）</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正方形/長方形 52"/>
          <p:cNvSpPr/>
          <p:nvPr/>
        </p:nvSpPr>
        <p:spPr>
          <a:xfrm>
            <a:off x="3373083" y="2473192"/>
            <a:ext cx="529721" cy="382658"/>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p:cNvSpPr/>
          <p:nvPr/>
        </p:nvSpPr>
        <p:spPr>
          <a:xfrm>
            <a:off x="3334400" y="2414700"/>
            <a:ext cx="529721" cy="382658"/>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54"/>
          <p:cNvSpPr/>
          <p:nvPr/>
        </p:nvSpPr>
        <p:spPr>
          <a:xfrm>
            <a:off x="3287665" y="2372159"/>
            <a:ext cx="529721" cy="382658"/>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3246035" y="2321830"/>
            <a:ext cx="529721" cy="382658"/>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正方形/長方形 56"/>
          <p:cNvSpPr/>
          <p:nvPr/>
        </p:nvSpPr>
        <p:spPr>
          <a:xfrm>
            <a:off x="3361687" y="3301621"/>
            <a:ext cx="529721" cy="382658"/>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正方形/長方形 57"/>
          <p:cNvSpPr/>
          <p:nvPr/>
        </p:nvSpPr>
        <p:spPr>
          <a:xfrm>
            <a:off x="3314952" y="3259080"/>
            <a:ext cx="529721" cy="382658"/>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p:cNvSpPr/>
          <p:nvPr/>
        </p:nvSpPr>
        <p:spPr>
          <a:xfrm>
            <a:off x="3273322" y="3208751"/>
            <a:ext cx="529721" cy="382658"/>
          </a:xfrm>
          <a:prstGeom prst="rect">
            <a:avLst/>
          </a:prstGeom>
          <a:solidFill>
            <a:schemeClr val="accent1">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0" name="直線矢印コネクタ 59"/>
          <p:cNvCxnSpPr/>
          <p:nvPr/>
        </p:nvCxnSpPr>
        <p:spPr>
          <a:xfrm>
            <a:off x="2757383" y="2590412"/>
            <a:ext cx="401496" cy="0"/>
          </a:xfrm>
          <a:prstGeom prst="straightConnector1">
            <a:avLst/>
          </a:prstGeom>
          <a:ln w="19050">
            <a:solidFill>
              <a:schemeClr val="accent1">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a:off x="2765911" y="3389491"/>
            <a:ext cx="401496" cy="0"/>
          </a:xfrm>
          <a:prstGeom prst="straightConnector1">
            <a:avLst/>
          </a:prstGeom>
          <a:ln w="19050">
            <a:solidFill>
              <a:schemeClr val="accent1">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62" name="星 32 61"/>
          <p:cNvSpPr/>
          <p:nvPr/>
        </p:nvSpPr>
        <p:spPr>
          <a:xfrm>
            <a:off x="1745056" y="2781742"/>
            <a:ext cx="954957" cy="341605"/>
          </a:xfrm>
          <a:prstGeom prst="star3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22"/>
          <p:cNvSpPr txBox="1"/>
          <p:nvPr/>
        </p:nvSpPr>
        <p:spPr>
          <a:xfrm>
            <a:off x="1791018" y="2841736"/>
            <a:ext cx="913531" cy="27091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altLang="en-US" sz="10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共有可能</a:t>
            </a:r>
            <a:endParaRPr lang="ja-JP" sz="10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8" name="表 37"/>
          <p:cNvGraphicFramePr>
            <a:graphicFrameLocks noGrp="1"/>
          </p:cNvGraphicFramePr>
          <p:nvPr>
            <p:extLst>
              <p:ext uri="{D42A27DB-BD31-4B8C-83A1-F6EECF244321}">
                <p14:modId xmlns:p14="http://schemas.microsoft.com/office/powerpoint/2010/main" val="2394210504"/>
              </p:ext>
            </p:extLst>
          </p:nvPr>
        </p:nvGraphicFramePr>
        <p:xfrm>
          <a:off x="5054444" y="1777014"/>
          <a:ext cx="4595284" cy="2331595"/>
        </p:xfrm>
        <a:graphic>
          <a:graphicData uri="http://schemas.openxmlformats.org/drawingml/2006/table">
            <a:tbl>
              <a:tblPr>
                <a:effectLst/>
              </a:tblPr>
              <a:tblGrid>
                <a:gridCol w="316442"/>
                <a:gridCol w="1021941"/>
                <a:gridCol w="3256901"/>
              </a:tblGrid>
              <a:tr h="131384">
                <a:tc>
                  <a:txBody>
                    <a:bodyPr/>
                    <a:lstStyle/>
                    <a:p>
                      <a:pPr>
                        <a:lnSpc>
                          <a:spcPts val="1400"/>
                        </a:lnSpc>
                      </a:pP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pP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実用化製品等</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9000" marR="39000">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pP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概　要</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905">
                <a:tc rowSpan="2">
                  <a:txBody>
                    <a:bodyPr/>
                    <a:lstStyle/>
                    <a:p>
                      <a:pPr algn="ctr">
                        <a:lnSpc>
                          <a:spcPts val="1400"/>
                        </a:lnSpc>
                      </a:pP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産技研</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400"/>
                        </a:lnSpc>
                      </a:pPr>
                      <a:r>
                        <a:rPr lang="ja-JP" altLang="en-US" sz="10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車両用</a:t>
                      </a:r>
                      <a:endParaRPr lang="en-US" altLang="ja-JP" sz="10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400"/>
                        </a:lnSpc>
                      </a:pPr>
                      <a:r>
                        <a:rPr lang="ja-JP" altLang="en-US" sz="10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衝突緩衝装置</a:t>
                      </a:r>
                      <a:endParaRPr lang="en-US" altLang="ja-JP" sz="10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9000" marR="39000"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100"/>
                        </a:lnSpc>
                      </a:pPr>
                      <a:r>
                        <a:rPr lang="ja-JP" altLang="en-US"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衝撃に関する解析・評価技術や緩衝設計技法を活かし、車両衝突緩衝体を実用化・販売（右上写真（右））</a:t>
                      </a:r>
                      <a:endParaRPr lang="en-US" altLang="ja-JP"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9000" marR="39000"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2253">
                <a:tc vMerge="1">
                  <a:txBody>
                    <a:bodyPr/>
                    <a:lstStyle/>
                    <a:p>
                      <a:pPr algn="ctr">
                        <a:lnSpc>
                          <a:spcPts val="1400"/>
                        </a:lnSpc>
                      </a:pP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400"/>
                        </a:lnSpc>
                      </a:pPr>
                      <a:r>
                        <a:rPr kumimoji="1" lang="ja-JP" alt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ガス透過性</a:t>
                      </a:r>
                      <a:endParaRPr kumimoji="1" lang="en-US" alt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400"/>
                        </a:lnSpc>
                      </a:pPr>
                      <a:r>
                        <a:rPr kumimoji="1" lang="ja-JP" altLang="en-US"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防水シート</a:t>
                      </a:r>
                      <a:endPar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9000" marR="39000"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100"/>
                        </a:lnSpc>
                      </a:pPr>
                      <a:r>
                        <a:rPr kumimoji="1" lang="ja-JP"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複数企業</a:t>
                      </a:r>
                      <a:r>
                        <a:rPr kumimoji="1" lang="ja-JP" altLang="en-US"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と共</a:t>
                      </a:r>
                      <a:r>
                        <a:rPr kumimoji="1" lang="ja-JP"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同開発した廃棄物最終処分場用の遮水性、ガス透過性</a:t>
                      </a:r>
                      <a:r>
                        <a:rPr kumimoji="1" lang="ja-JP" altLang="en-US"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シート。</a:t>
                      </a:r>
                      <a:r>
                        <a:rPr kumimoji="1" lang="ja-JP"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東日本大震災被災地域において、環境省等発注の除染廃棄物仮置場の上部シートとして採用。</a:t>
                      </a:r>
                      <a:r>
                        <a:rPr kumimoji="1"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a:t>
                      </a:r>
                      <a:r>
                        <a:rPr kumimoji="1" lang="ja-JP"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ja-JP" altLang="en-US"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施工</a:t>
                      </a:r>
                      <a:r>
                        <a:rPr kumimoji="1" lang="ja-JP"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実績：約</a:t>
                      </a:r>
                      <a:r>
                        <a:rPr kumimoji="1"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kumimoji="1" lang="ja-JP"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kumimoji="1" lang="ja-JP" altLang="en-US"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kumimoji="1" lang="ja-JP"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kumimoji="1" lang="ja-JP" altLang="en-US"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の売上げ</a:t>
                      </a:r>
                      <a:r>
                        <a:rPr kumimoji="1" lang="ja-JP"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9000" marR="39000"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544">
                <a:tc rowSpan="2">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市工研</a:t>
                      </a:r>
                    </a:p>
                    <a:p>
                      <a:pPr algn="ctr">
                        <a:lnSpc>
                          <a:spcPts val="1400"/>
                        </a:lnSpc>
                      </a:pP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400"/>
                        </a:lnSpc>
                      </a:pPr>
                      <a:r>
                        <a:rPr lang="ja-JP" altLang="en-US" sz="10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ラクトビオン酸</a:t>
                      </a:r>
                      <a:endPar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9000" marR="39000"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1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カスピ海ヨーグルトに含まれる酸性オリゴ糖であるラクトビオン酸に関する研究成果を活かし、安全な生産法を開発し、乳飲料や栄養補助食品を商品化</a:t>
                      </a:r>
                      <a:r>
                        <a:rPr lang="ja-JP" altLang="en-US" sz="9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・販売（右上写真（左））</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9000" marR="39000"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7452">
                <a:tc vMerge="1">
                  <a:txBody>
                    <a:bodyPr/>
                    <a:lstStyle/>
                    <a:p>
                      <a:pPr algn="ctr">
                        <a:lnSpc>
                          <a:spcPts val="1400"/>
                        </a:lnSpc>
                      </a:pP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4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モップに絡む</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4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毛髪処理法</a:t>
                      </a:r>
                      <a:endPar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9000" marR="39000"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1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清掃用レンタル商品の汚染モップの毛髪付着に関して、毛髪の成分・構造を考慮した薬剤の組み合わせによる溶解処理技術等を開発し、毛髪の完全除去に成功。コスト削減等に寄与</a:t>
                      </a:r>
                      <a:endParaRPr kumimoji="1" lang="ja-JP" altLang="en-US" sz="9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9000" marR="39000"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67" name="図 66" descr="説明: C:\Users\Pack\Desktop\201311日本試験機工業会\原稿\写真（開発品）\ショックプロテクターSP100_603hachiojip.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50300" y="1074420"/>
            <a:ext cx="940242" cy="645717"/>
          </a:xfrm>
          <a:prstGeom prst="rect">
            <a:avLst/>
          </a:prstGeom>
          <a:noFill/>
          <a:ln>
            <a:noFill/>
          </a:ln>
        </p:spPr>
      </p:pic>
      <p:sp>
        <p:nvSpPr>
          <p:cNvPr id="65" name="角丸四角形 64"/>
          <p:cNvSpPr/>
          <p:nvPr/>
        </p:nvSpPr>
        <p:spPr>
          <a:xfrm>
            <a:off x="186684" y="4316806"/>
            <a:ext cx="9564487" cy="2541194"/>
          </a:xfrm>
          <a:prstGeom prst="roundRect">
            <a:avLst>
              <a:gd name="adj" fmla="val 4712"/>
            </a:avLst>
          </a:prstGeom>
          <a:no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p:cNvSpPr/>
          <p:nvPr/>
        </p:nvSpPr>
        <p:spPr>
          <a:xfrm>
            <a:off x="186685" y="4300922"/>
            <a:ext cx="4167348" cy="271068"/>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600"/>
              </a:lnSpc>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■設備・機器・資格等の</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優位性</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（他公設試との比較）</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2" name="表 71"/>
          <p:cNvGraphicFramePr>
            <a:graphicFrameLocks noGrp="1"/>
          </p:cNvGraphicFramePr>
          <p:nvPr>
            <p:extLst>
              <p:ext uri="{D42A27DB-BD31-4B8C-83A1-F6EECF244321}">
                <p14:modId xmlns:p14="http://schemas.microsoft.com/office/powerpoint/2010/main" val="3299844081"/>
              </p:ext>
            </p:extLst>
          </p:nvPr>
        </p:nvGraphicFramePr>
        <p:xfrm>
          <a:off x="284153" y="4542852"/>
          <a:ext cx="4484550" cy="2219271"/>
        </p:xfrm>
        <a:graphic>
          <a:graphicData uri="http://schemas.openxmlformats.org/drawingml/2006/table">
            <a:tbl>
              <a:tblPr>
                <a:effectLst/>
              </a:tblPr>
              <a:tblGrid>
                <a:gridCol w="305538"/>
                <a:gridCol w="986728"/>
                <a:gridCol w="3192284"/>
              </a:tblGrid>
              <a:tr h="212640">
                <a:tc>
                  <a:txBody>
                    <a:bodyPr/>
                    <a:lstStyle/>
                    <a:p>
                      <a:pPr>
                        <a:lnSpc>
                          <a:spcPts val="1400"/>
                        </a:lnSpc>
                      </a:pP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marT="36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100"/>
                        </a:lnSpc>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設備・機器</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18000">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100"/>
                        </a:lnSpc>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概　要</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marT="36000" marB="18000">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5654">
                <a:tc rowSpan="5">
                  <a:txBody>
                    <a:bodyPr/>
                    <a:lstStyle/>
                    <a:p>
                      <a:pPr algn="ctr">
                        <a:lnSpc>
                          <a:spcPts val="1400"/>
                        </a:lnSpc>
                      </a:pP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産技研</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200"/>
                        </a:lnSpc>
                      </a:pPr>
                      <a:r>
                        <a:rPr lang="ja-JP" altLang="en-US"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人工気象室</a:t>
                      </a:r>
                      <a:endParaRPr lang="en-US" altLang="ja-JP"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pPr>
                      <a:r>
                        <a:rPr lang="ja-JP" altLang="en-US"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（大型）</a:t>
                      </a:r>
                      <a:endParaRPr lang="en-US" altLang="ja-JP"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様々な温湿度環境や雨、風、雪、日射等の気象条件を人工的につくり出し、耐環境測定が可能。関西では産技研のみ。</a:t>
                      </a:r>
                      <a:endParaRPr lang="en-US" altLang="ja-JP"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85457">
                <a:tc vMerge="1">
                  <a:txBody>
                    <a:bodyPr/>
                    <a:lstStyle/>
                    <a:p>
                      <a:pPr algn="ctr">
                        <a:lnSpc>
                          <a:spcPts val="1400"/>
                        </a:lnSpc>
                      </a:pP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球面収差補正</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機能付走査</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透過電子顕微鏡</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ナノより小さい原子レベルで材料内部の構造や界面状態、元素組成を知ることが可能。電池開発における電池の劣化状況把握等に活用。西日本では産技研のみ。</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5654">
                <a:tc vMerge="1">
                  <a:txBody>
                    <a:bodyPr/>
                    <a:lstStyle/>
                    <a:p>
                      <a:pPr algn="ctr">
                        <a:lnSpc>
                          <a:spcPts val="1400"/>
                        </a:lnSpc>
                      </a:pP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200"/>
                        </a:lnSpc>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電波暗室（</a:t>
                      </a:r>
                      <a:r>
                        <a:rPr kumimoji="1"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EMC)</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様々な電子機器から発生する電磁波を測定。</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10m</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試験法に対応できる大型設備は関西では産技研のみ。</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5654">
                <a:tc vMerge="1">
                  <a:txBody>
                    <a:bodyPr/>
                    <a:lstStyle/>
                    <a:p>
                      <a:pPr marL="0" marR="0" indent="0" algn="ctr" defTabSz="914400" rtl="0" eaLnBrk="1" fontAlgn="auto" latinLnBrk="0" hangingPunct="1">
                        <a:lnSpc>
                          <a:spcPts val="1400"/>
                        </a:lnSpc>
                        <a:spcBef>
                          <a:spcPts val="0"/>
                        </a:spcBef>
                        <a:spcAft>
                          <a:spcPts val="0"/>
                        </a:spcAft>
                        <a:buClrTx/>
                        <a:buSzTx/>
                        <a:buFontTx/>
                        <a:buNone/>
                        <a:tabLst/>
                        <a:defRPr/>
                      </a:pP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200"/>
                        </a:lnSpc>
                      </a:pPr>
                      <a:r>
                        <a:rPr lang="en-US" altLang="ja-JP" sz="900" spc="3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iNARTE</a:t>
                      </a:r>
                      <a:r>
                        <a:rPr lang="ja-JP" altLang="en-US"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認定</a:t>
                      </a:r>
                      <a:endParaRPr lang="en-US" altLang="ja-JP"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pPr>
                      <a:r>
                        <a:rPr lang="ja-JP" altLang="en-US"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エンジニア</a:t>
                      </a:r>
                      <a:endParaRPr lang="en-US" altLang="ja-JP" sz="90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200"/>
                        </a:lnSpc>
                      </a:pPr>
                      <a:r>
                        <a:rPr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電磁波障害に関する実務的な対応技術の高さを証明する国際資格。</a:t>
                      </a:r>
                      <a:r>
                        <a:rPr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名在籍。</a:t>
                      </a:r>
                      <a:endParaRPr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9591">
                <a:tc vMerge="1">
                  <a:txBody>
                    <a:bodyPr/>
                    <a:lstStyle/>
                    <a:p>
                      <a:pPr marL="0" marR="0" indent="0" algn="ctr" defTabSz="914400" rtl="0" eaLnBrk="1" fontAlgn="auto" latinLnBrk="0" hangingPunct="1">
                        <a:lnSpc>
                          <a:spcPts val="1400"/>
                        </a:lnSpc>
                        <a:spcBef>
                          <a:spcPts val="0"/>
                        </a:spcBef>
                        <a:spcAft>
                          <a:spcPts val="0"/>
                        </a:spcAft>
                        <a:buClrTx/>
                        <a:buSzTx/>
                        <a:buFontTx/>
                        <a:buNone/>
                        <a:tabLst/>
                        <a:defRPr/>
                      </a:pP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200"/>
                        </a:lnSpc>
                      </a:pPr>
                      <a:r>
                        <a:rPr lang="ja-JP" altLang="en-US" sz="900" spc="-3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テクニカルエンジニア</a:t>
                      </a:r>
                      <a:r>
                        <a:rPr lang="ja-JP" altLang="en-US" sz="800" spc="-7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（情報処理技術者）</a:t>
                      </a:r>
                      <a:endParaRPr lang="en-US" altLang="ja-JP" sz="800" spc="-7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200"/>
                        </a:lnSpc>
                      </a:pPr>
                      <a:r>
                        <a:rPr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情報システム基盤の構築・運用において中心的役割を果たすとともに、固有技術の専門家として開発・導入を支援。</a:t>
                      </a:r>
                      <a:endParaRPr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78" name="表 77"/>
          <p:cNvGraphicFramePr>
            <a:graphicFrameLocks noGrp="1"/>
          </p:cNvGraphicFramePr>
          <p:nvPr>
            <p:extLst>
              <p:ext uri="{D42A27DB-BD31-4B8C-83A1-F6EECF244321}">
                <p14:modId xmlns:p14="http://schemas.microsoft.com/office/powerpoint/2010/main" val="1332085684"/>
              </p:ext>
            </p:extLst>
          </p:nvPr>
        </p:nvGraphicFramePr>
        <p:xfrm>
          <a:off x="5149039" y="4485429"/>
          <a:ext cx="4484550" cy="2286880"/>
        </p:xfrm>
        <a:graphic>
          <a:graphicData uri="http://schemas.openxmlformats.org/drawingml/2006/table">
            <a:tbl>
              <a:tblPr>
                <a:effectLst/>
              </a:tblPr>
              <a:tblGrid>
                <a:gridCol w="305538"/>
                <a:gridCol w="986728"/>
                <a:gridCol w="3192284"/>
              </a:tblGrid>
              <a:tr h="219059">
                <a:tc>
                  <a:txBody>
                    <a:bodyPr/>
                    <a:lstStyle/>
                    <a:p>
                      <a:pPr>
                        <a:lnSpc>
                          <a:spcPts val="1400"/>
                        </a:lnSpc>
                      </a:pP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marT="36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100"/>
                        </a:lnSpc>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設備・機器</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18000">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100"/>
                        </a:lnSpc>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概　要</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marT="36000" marB="18000">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0113">
                <a:tc rowSpan="4">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市工研</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200"/>
                        </a:lnSpc>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次世代光デバイス評価センター</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年、関西初の</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LED</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光源及び照明器具の総合的な性能評価施設として開設。</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LED</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光源の光量や色の測定依頼をほぼ毎日実施。国際基準にも適合した</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JNLA</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認定取得予定。</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0113">
                <a:tc vMerge="1">
                  <a:txBody>
                    <a:bodyPr/>
                    <a:lstStyle/>
                    <a:p>
                      <a:pPr marL="0" marR="0" indent="0" algn="ctr" defTabSz="914400" rtl="0" eaLnBrk="1" fontAlgn="auto" latinLnBrk="0" hangingPunct="1">
                        <a:lnSpc>
                          <a:spcPts val="1400"/>
                        </a:lnSpc>
                        <a:spcBef>
                          <a:spcPts val="0"/>
                        </a:spcBef>
                        <a:spcAft>
                          <a:spcPts val="0"/>
                        </a:spcAft>
                        <a:buClrTx/>
                        <a:buSzTx/>
                        <a:buFontTx/>
                        <a:buNone/>
                        <a:tabLst/>
                        <a:defRPr/>
                      </a:pP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200"/>
                        </a:lnSpc>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電池開発評価センター</a:t>
                      </a:r>
                    </a:p>
                  </a:txBody>
                  <a:tcPr marL="39000" marR="39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200"/>
                        </a:lnSpc>
                      </a:pPr>
                      <a:r>
                        <a:rPr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電池原材料から出発して、コイン型やラミネート型の電池を開発する「塗工・組立・特性評価」の全工程を行える。依頼者自ら操作できるように機器開放。関西では市工研のみ。</a:t>
                      </a:r>
                      <a:endParaRPr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0113">
                <a:tc vMerge="1">
                  <a:txBody>
                    <a:bodyPr/>
                    <a:lstStyle/>
                    <a:p>
                      <a:pPr marL="0" marR="0" indent="0" algn="ctr" defTabSz="914400" rtl="0" eaLnBrk="1" fontAlgn="auto" latinLnBrk="0" hangingPunct="1">
                        <a:lnSpc>
                          <a:spcPts val="1400"/>
                        </a:lnSpc>
                        <a:spcBef>
                          <a:spcPts val="0"/>
                        </a:spcBef>
                        <a:spcAft>
                          <a:spcPts val="0"/>
                        </a:spcAft>
                        <a:buClrTx/>
                        <a:buSzTx/>
                        <a:buFontTx/>
                        <a:buNone/>
                        <a:tabLst/>
                        <a:defRPr/>
                      </a:pP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ja-JP" altLang="en-US" sz="900" b="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高性能</a:t>
                      </a:r>
                      <a:r>
                        <a:rPr lang="en-US" altLang="ja-JP" sz="900" b="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600MHz</a:t>
                      </a:r>
                      <a:r>
                        <a:rPr lang="ja-JP" altLang="en-US" sz="900" b="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超伝導</a:t>
                      </a:r>
                      <a:r>
                        <a:rPr lang="en-US" altLang="ja-JP" sz="900" b="0" spc="3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NMR</a:t>
                      </a:r>
                      <a:endParaRPr lang="en-US" altLang="ja-JP" sz="900" b="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生命科学、化学、医薬品・食品開発、材料科学といった幅広い分野における</a:t>
                      </a:r>
                      <a:r>
                        <a:rPr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複雑な化学物質の構造解析に威力を発揮。大型の</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高性能</a:t>
                      </a:r>
                      <a:r>
                        <a:rPr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600MHzNMR</a:t>
                      </a:r>
                      <a:r>
                        <a:rPr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は関西では市工研のみ。</a:t>
                      </a:r>
                    </a:p>
                  </a:txBody>
                  <a:tcPr marL="39000" marR="39000" marT="36000" marB="36000"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85531">
                <a:tc vMerge="1">
                  <a:txBody>
                    <a:bodyPr/>
                    <a:lstStyle/>
                    <a:p>
                      <a:pPr marL="0" marR="0" indent="0" algn="ctr" defTabSz="914400" rtl="0" eaLnBrk="1" fontAlgn="auto" latinLnBrk="0" hangingPunct="1">
                        <a:lnSpc>
                          <a:spcPts val="1400"/>
                        </a:lnSpc>
                        <a:spcBef>
                          <a:spcPts val="0"/>
                        </a:spcBef>
                        <a:spcAft>
                          <a:spcPts val="0"/>
                        </a:spcAft>
                        <a:buClrTx/>
                        <a:buSzTx/>
                        <a:buFontTx/>
                        <a:buNone/>
                        <a:tabLst/>
                        <a:defRPr/>
                      </a:pP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200"/>
                        </a:lnSpc>
                      </a:pPr>
                      <a:r>
                        <a:rPr lang="ja-JP" altLang="en-US" sz="900" b="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スーパーキセノン</a:t>
                      </a:r>
                      <a:endParaRPr lang="en-US" altLang="ja-JP" sz="900" b="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pPr>
                      <a:r>
                        <a:rPr lang="ja-JP" altLang="en-US" sz="900" b="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ウェザーメーター</a:t>
                      </a:r>
                      <a:endParaRPr lang="en-US" altLang="ja-JP" sz="900" b="0" spc="3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200"/>
                        </a:lnSpc>
                      </a:pPr>
                      <a:r>
                        <a:rPr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人工の光、熱、水を使って、屋外環境における材料・製品の劣化を再現しかつ促進させ、耐候性を短期間で評価。</a:t>
                      </a:r>
                      <a:r>
                        <a:rPr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ISO</a:t>
                      </a:r>
                      <a:r>
                        <a:rPr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国際規格や</a:t>
                      </a:r>
                      <a:r>
                        <a:rPr lang="en-US" altLang="ja-JP" sz="900" b="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JIS</a:t>
                      </a:r>
                      <a:r>
                        <a:rPr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規格に対応し、年間</a:t>
                      </a:r>
                      <a:r>
                        <a:rPr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365</a:t>
                      </a:r>
                      <a:r>
                        <a:rPr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日フル稼働。</a:t>
                      </a:r>
                      <a:endParaRPr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64" name="Picture 254"/>
          <p:cNvPicPr>
            <a:picLocks noChangeAspect="1" noChangeArrowheads="1"/>
          </p:cNvPicPr>
          <p:nvPr/>
        </p:nvPicPr>
        <p:blipFill>
          <a:blip r:embed="rId3" cstate="print">
            <a:lum bright="16000"/>
            <a:extLst>
              <a:ext uri="{28A0092B-C50C-407E-A947-70E740481C1C}">
                <a14:useLocalDpi xmlns:a14="http://schemas.microsoft.com/office/drawing/2010/main" val="0"/>
              </a:ext>
            </a:extLst>
          </a:blip>
          <a:srcRect/>
          <a:stretch>
            <a:fillRect/>
          </a:stretch>
        </p:blipFill>
        <p:spPr bwMode="auto">
          <a:xfrm>
            <a:off x="8102265" y="534383"/>
            <a:ext cx="949358" cy="791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スライド番号プレースホルダー 2"/>
          <p:cNvSpPr>
            <a:spLocks noGrp="1"/>
          </p:cNvSpPr>
          <p:nvPr>
            <p:ph type="sldNum" sz="quarter" idx="12"/>
          </p:nvPr>
        </p:nvSpPr>
        <p:spPr>
          <a:xfrm>
            <a:off x="9616248" y="6520259"/>
            <a:ext cx="305304" cy="365125"/>
          </a:xfrm>
          <a:solidFill>
            <a:schemeClr val="bg1"/>
          </a:solidFill>
        </p:spPr>
        <p:txBody>
          <a:bodyPr lIns="0" tIns="0" rIns="0" bIns="0"/>
          <a:lstStyle/>
          <a:p>
            <a:r>
              <a:rPr lang="en-US" altLang="ja-JP" dirty="0" smtClean="0">
                <a:solidFill>
                  <a:srgbClr val="984807"/>
                </a:solidFill>
              </a:rPr>
              <a:t>85</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8579346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0" y="3260"/>
            <a:ext cx="9906000" cy="369332"/>
          </a:xfrm>
          <a:prstGeom prst="rect">
            <a:avLst/>
          </a:prstGeom>
          <a:solidFill>
            <a:srgbClr val="002060"/>
          </a:solidFill>
        </p:spPr>
        <p:txBody>
          <a:bodyPr wrap="square" rtlCol="0">
            <a:spAutoFit/>
          </a:bodyPr>
          <a:lstStyle/>
          <a:p>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参考資料④　大阪の製造業の現状と課題</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9416551" y="72510"/>
            <a:ext cx="399395" cy="230832"/>
          </a:xfrm>
          <a:prstGeom prst="rect">
            <a:avLst/>
          </a:prstGeom>
          <a:solidFill>
            <a:schemeClr val="bg1"/>
          </a:solidFill>
        </p:spPr>
        <p:txBody>
          <a:bodyPr wrap="square" rtlCol="0">
            <a:spAutoFit/>
          </a:bodyPr>
          <a:lstStyle/>
          <a:p>
            <a:pPr algn="ct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17</a:t>
            </a:r>
          </a:p>
        </p:txBody>
      </p:sp>
      <p:sp>
        <p:nvSpPr>
          <p:cNvPr id="22" name="角丸四角形 21"/>
          <p:cNvSpPr/>
          <p:nvPr/>
        </p:nvSpPr>
        <p:spPr>
          <a:xfrm>
            <a:off x="325901" y="3537817"/>
            <a:ext cx="3924464" cy="3213857"/>
          </a:xfrm>
          <a:prstGeom prst="roundRect">
            <a:avLst>
              <a:gd name="adj" fmla="val 4004"/>
            </a:avLst>
          </a:prstGeom>
          <a:solidFill>
            <a:schemeClr val="bg1"/>
          </a:solidFill>
          <a:ln w="158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lstStyle/>
          <a:p>
            <a:pPr algn="ct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研究開発意欲が旺盛な企業が多い</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200"/>
              </a:lnSpc>
            </a:pP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8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（大阪府企業採択数／全国採択数）</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年度補正　ものづくり中小企業・小規模</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者</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試作開発等支援補助</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金</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○採択数全国１位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1,212</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10,516</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年度補正　ものづくり中小企業製品開発等</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支援補助金</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○実証等支援　採択数　全国１位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82</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666</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○試作開発　採択数　全国３位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151</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2,327</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■戦略的基盤技術高度化支援事業</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○過去</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）の採択数</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全国２位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417</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年度二次募集は震災地域対象のため除いている）</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325902" y="467320"/>
            <a:ext cx="3924463" cy="3041253"/>
          </a:xfrm>
          <a:prstGeom prst="roundRect">
            <a:avLst>
              <a:gd name="adj" fmla="val 2911"/>
            </a:avLst>
          </a:prstGeom>
          <a:solidFill>
            <a:schemeClr val="bg1"/>
          </a:solidFill>
          <a:ln w="158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製造業　事業所数は全国一</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967" y="1011693"/>
            <a:ext cx="319442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正方形/長方形 10"/>
          <p:cNvSpPr/>
          <p:nvPr/>
        </p:nvSpPr>
        <p:spPr>
          <a:xfrm>
            <a:off x="1968159" y="1032959"/>
            <a:ext cx="1383764" cy="249432"/>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200"/>
              </a:lnSpc>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20,983</a:t>
            </a:r>
          </a:p>
        </p:txBody>
      </p:sp>
      <p:sp>
        <p:nvSpPr>
          <p:cNvPr id="12" name="正方形/長方形 11"/>
          <p:cNvSpPr/>
          <p:nvPr/>
        </p:nvSpPr>
        <p:spPr>
          <a:xfrm>
            <a:off x="378453" y="3274659"/>
            <a:ext cx="3520616" cy="263159"/>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gn="r">
              <a:lnSpc>
                <a:spcPts val="1200"/>
              </a:lnSpc>
            </a:pP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経済センサス</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活動調査　産業別集計（製造業</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2413170" y="816258"/>
            <a:ext cx="1508937" cy="263159"/>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gn="r">
              <a:lnSpc>
                <a:spcPts val="1200"/>
              </a:lnSpc>
            </a:pP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従業者４人以上</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6648" y="947836"/>
            <a:ext cx="4534324" cy="5633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p:cNvSpPr/>
          <p:nvPr/>
        </p:nvSpPr>
        <p:spPr>
          <a:xfrm>
            <a:off x="4630494" y="816258"/>
            <a:ext cx="2741427" cy="32015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21" name="角丸四角形 20"/>
          <p:cNvSpPr/>
          <p:nvPr/>
        </p:nvSpPr>
        <p:spPr>
          <a:xfrm>
            <a:off x="4457695" y="467319"/>
            <a:ext cx="5231540" cy="6263064"/>
          </a:xfrm>
          <a:prstGeom prst="roundRect">
            <a:avLst>
              <a:gd name="adj" fmla="val 1853"/>
            </a:avLst>
          </a:prstGeom>
          <a:noFill/>
          <a:ln w="158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各業種がバランスよく集積している</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製造品出荷額等の特化計数（従業者</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人以上　平成</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6993811" y="4732583"/>
            <a:ext cx="2393866" cy="146619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18" name="正方形/長方形 17"/>
          <p:cNvSpPr/>
          <p:nvPr/>
        </p:nvSpPr>
        <p:spPr>
          <a:xfrm>
            <a:off x="6095633" y="6467225"/>
            <a:ext cx="3520616" cy="263159"/>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gn="r">
              <a:lnSpc>
                <a:spcPts val="1200"/>
              </a:lnSpc>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年経済センサス活動調査産業横断的統計（製造業</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7027389" y="4878187"/>
            <a:ext cx="2788557" cy="1089924"/>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400"/>
              </a:lnSpc>
              <a:defRPr sz="1000"/>
            </a:pP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特化</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係数</a:t>
            </a:r>
          </a:p>
          <a:p>
            <a:pPr>
              <a:lnSpc>
                <a:spcPts val="1400"/>
              </a:lnSpc>
              <a:defRPr sz="1000"/>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ある業種において、全国の製造品出荷額等</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sz="1000"/>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構成比</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に対する、各都府県の当該業種の</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製造品</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sz="1000"/>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出荷</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額等の構成比の比率。この数値が１を</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超える</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sz="1000"/>
            </a:pP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下回る</a:t>
            </a: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と、当該業種の構成比が、その都府県</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defRPr sz="1000"/>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おいて</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相対的に高く</a:t>
            </a: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低く</a:t>
            </a: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特化している</a:t>
            </a:r>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いない</a:t>
            </a: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400"/>
              </a:lnSpc>
              <a:defRPr sz="1000"/>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こと</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を示す。</a:t>
            </a:r>
          </a:p>
        </p:txBody>
      </p:sp>
      <p:sp>
        <p:nvSpPr>
          <p:cNvPr id="16" name="スライド番号プレースホルダー 2"/>
          <p:cNvSpPr>
            <a:spLocks noGrp="1"/>
          </p:cNvSpPr>
          <p:nvPr>
            <p:ph type="sldNum" sz="quarter" idx="12"/>
          </p:nvPr>
        </p:nvSpPr>
        <p:spPr>
          <a:xfrm>
            <a:off x="9616248" y="6520259"/>
            <a:ext cx="305304" cy="365125"/>
          </a:xfrm>
          <a:solidFill>
            <a:schemeClr val="bg1"/>
          </a:solidFill>
        </p:spPr>
        <p:txBody>
          <a:bodyPr lIns="0" tIns="0" rIns="0" bIns="0"/>
          <a:lstStyle/>
          <a:p>
            <a:r>
              <a:rPr lang="en-US" altLang="ja-JP" dirty="0" smtClean="0">
                <a:solidFill>
                  <a:srgbClr val="984807"/>
                </a:solidFill>
              </a:rPr>
              <a:t>86</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95603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278642" y="668563"/>
            <a:ext cx="9283031" cy="584775"/>
          </a:xfrm>
          <a:prstGeom prst="rect">
            <a:avLst/>
          </a:prstGeom>
        </p:spPr>
        <p:txBody>
          <a:bodyPr wrap="square">
            <a:spAutoFit/>
          </a:bodyPr>
          <a:lstStyle/>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事業費・職員数の規模は、東京都に及ばないものの、</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両研究所を合わせた業務収入などの実績は日本一に</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グラフ 4"/>
          <p:cNvGraphicFramePr/>
          <p:nvPr>
            <p:extLst>
              <p:ext uri="{D42A27DB-BD31-4B8C-83A1-F6EECF244321}">
                <p14:modId xmlns:p14="http://schemas.microsoft.com/office/powerpoint/2010/main" val="1549337898"/>
              </p:ext>
            </p:extLst>
          </p:nvPr>
        </p:nvGraphicFramePr>
        <p:xfrm>
          <a:off x="427843" y="1231020"/>
          <a:ext cx="4680520" cy="17281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p:cNvGraphicFramePr/>
          <p:nvPr>
            <p:extLst>
              <p:ext uri="{D42A27DB-BD31-4B8C-83A1-F6EECF244321}">
                <p14:modId xmlns:p14="http://schemas.microsoft.com/office/powerpoint/2010/main" val="2882586925"/>
              </p:ext>
            </p:extLst>
          </p:nvPr>
        </p:nvGraphicFramePr>
        <p:xfrm>
          <a:off x="427843" y="4798631"/>
          <a:ext cx="4680520" cy="1728192"/>
        </p:xfrm>
        <a:graphic>
          <a:graphicData uri="http://schemas.openxmlformats.org/drawingml/2006/chart">
            <c:chart xmlns:c="http://schemas.openxmlformats.org/drawingml/2006/chart" xmlns:r="http://schemas.openxmlformats.org/officeDocument/2006/relationships" r:id="rId4"/>
          </a:graphicData>
        </a:graphic>
      </p:graphicFrame>
      <p:sp>
        <p:nvSpPr>
          <p:cNvPr id="13" name="正方形/長方形 12"/>
          <p:cNvSpPr/>
          <p:nvPr/>
        </p:nvSpPr>
        <p:spPr>
          <a:xfrm>
            <a:off x="468706" y="6460902"/>
            <a:ext cx="9320831" cy="253916"/>
          </a:xfrm>
          <a:prstGeom prst="rect">
            <a:avLst/>
          </a:prstGeom>
        </p:spPr>
        <p:txBody>
          <a:bodyPr wrap="square">
            <a:spAutoFit/>
          </a:bodyPr>
          <a:lstStyle/>
          <a:p>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事業費、事業収入はＨ</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予算。競争的資金収入、博士号取得者はＨ</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実績。職</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員数はＨ</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27.3.31</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現在。</a:t>
            </a:r>
          </a:p>
        </p:txBody>
      </p:sp>
      <p:graphicFrame>
        <p:nvGraphicFramePr>
          <p:cNvPr id="6" name="グラフ 5"/>
          <p:cNvGraphicFramePr/>
          <p:nvPr>
            <p:extLst>
              <p:ext uri="{D42A27DB-BD31-4B8C-83A1-F6EECF244321}">
                <p14:modId xmlns:p14="http://schemas.microsoft.com/office/powerpoint/2010/main" val="3906044442"/>
              </p:ext>
            </p:extLst>
          </p:nvPr>
        </p:nvGraphicFramePr>
        <p:xfrm>
          <a:off x="428497" y="3068960"/>
          <a:ext cx="4680520" cy="1544106"/>
        </p:xfrm>
        <a:graphic>
          <a:graphicData uri="http://schemas.openxmlformats.org/drawingml/2006/chart">
            <c:chart xmlns:c="http://schemas.openxmlformats.org/drawingml/2006/chart" xmlns:r="http://schemas.openxmlformats.org/officeDocument/2006/relationships" r:id="rId5"/>
          </a:graphicData>
        </a:graphic>
      </p:graphicFrame>
      <p:sp>
        <p:nvSpPr>
          <p:cNvPr id="14" name="フローチャート : 結合子 13"/>
          <p:cNvSpPr/>
          <p:nvPr/>
        </p:nvSpPr>
        <p:spPr>
          <a:xfrm>
            <a:off x="427843" y="3859854"/>
            <a:ext cx="1326147" cy="257442"/>
          </a:xfrm>
          <a:prstGeom prst="flowChartConnector">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Rectangle 4"/>
          <p:cNvSpPr>
            <a:spLocks noChangeArrowheads="1"/>
          </p:cNvSpPr>
          <p:nvPr/>
        </p:nvSpPr>
        <p:spPr bwMode="auto">
          <a:xfrm>
            <a:off x="0" y="116632"/>
            <a:ext cx="9906000" cy="360000"/>
          </a:xfrm>
          <a:prstGeom prst="rect">
            <a:avLst/>
          </a:prstGeom>
          <a:solidFill>
            <a:schemeClr val="tx2">
              <a:lumMod val="50000"/>
            </a:schemeClr>
          </a:solidFill>
          <a:ln>
            <a:noFill/>
          </a:ln>
          <a:extLst/>
        </p:spPr>
        <p:txBody>
          <a:bodyPr lIns="68415" tIns="0" rIns="68415" bIns="0" anchor="ctr"/>
          <a:lstStyle/>
          <a:p>
            <a:pPr algn="ctr"/>
            <a:r>
              <a:rPr lang="ja-JP" altLang="en-US" sz="1600" b="1" dirty="0" smtClean="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スーパー公設試の規模・活動（実績比較）</a:t>
            </a:r>
            <a:endParaRPr lang="ja-JP" altLang="en-US" sz="16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グラフ 8"/>
          <p:cNvGraphicFramePr/>
          <p:nvPr>
            <p:extLst>
              <p:ext uri="{D42A27DB-BD31-4B8C-83A1-F6EECF244321}">
                <p14:modId xmlns:p14="http://schemas.microsoft.com/office/powerpoint/2010/main" val="1475507856"/>
              </p:ext>
            </p:extLst>
          </p:nvPr>
        </p:nvGraphicFramePr>
        <p:xfrm>
          <a:off x="5265041" y="3888432"/>
          <a:ext cx="4524503" cy="1916832"/>
        </p:xfrm>
        <a:graphic>
          <a:graphicData uri="http://schemas.openxmlformats.org/drawingml/2006/chart">
            <c:chart xmlns:c="http://schemas.openxmlformats.org/drawingml/2006/chart" xmlns:r="http://schemas.openxmlformats.org/officeDocument/2006/relationships" r:id="rId6"/>
          </a:graphicData>
        </a:graphic>
      </p:graphicFrame>
      <p:sp>
        <p:nvSpPr>
          <p:cNvPr id="18" name="フローチャート : 結合子 17"/>
          <p:cNvSpPr/>
          <p:nvPr/>
        </p:nvSpPr>
        <p:spPr>
          <a:xfrm>
            <a:off x="5160903" y="4691980"/>
            <a:ext cx="1387442" cy="235058"/>
          </a:xfrm>
          <a:prstGeom prst="flowChartConnector">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a:solidFill>
                <a:prstClr val="white"/>
              </a:solidFill>
            </a:endParaRPr>
          </a:p>
        </p:txBody>
      </p:sp>
      <p:graphicFrame>
        <p:nvGraphicFramePr>
          <p:cNvPr id="4" name="グラフ 3"/>
          <p:cNvGraphicFramePr/>
          <p:nvPr>
            <p:extLst>
              <p:ext uri="{D42A27DB-BD31-4B8C-83A1-F6EECF244321}">
                <p14:modId xmlns:p14="http://schemas.microsoft.com/office/powerpoint/2010/main" val="1574538511"/>
              </p:ext>
            </p:extLst>
          </p:nvPr>
        </p:nvGraphicFramePr>
        <p:xfrm>
          <a:off x="5180864" y="1628800"/>
          <a:ext cx="4602511" cy="1872208"/>
        </p:xfrm>
        <a:graphic>
          <a:graphicData uri="http://schemas.openxmlformats.org/drawingml/2006/chart">
            <c:chart xmlns:c="http://schemas.openxmlformats.org/drawingml/2006/chart" xmlns:r="http://schemas.openxmlformats.org/officeDocument/2006/relationships" r:id="rId7"/>
          </a:graphicData>
        </a:graphic>
      </p:graphicFrame>
      <p:sp>
        <p:nvSpPr>
          <p:cNvPr id="20" name="フローチャート : 結合子 19"/>
          <p:cNvSpPr/>
          <p:nvPr/>
        </p:nvSpPr>
        <p:spPr>
          <a:xfrm>
            <a:off x="5196553" y="2583991"/>
            <a:ext cx="1400499" cy="254091"/>
          </a:xfrm>
          <a:prstGeom prst="flowChartConnector">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a:solidFill>
                <a:prstClr val="white"/>
              </a:solidFill>
            </a:endParaRPr>
          </a:p>
        </p:txBody>
      </p:sp>
      <p:sp>
        <p:nvSpPr>
          <p:cNvPr id="16"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t>6</a:t>
            </a:r>
            <a:endParaRPr kumimoji="1" lang="ja-JP" altLang="en-US" dirty="0"/>
          </a:p>
        </p:txBody>
      </p:sp>
    </p:spTree>
    <p:extLst>
      <p:ext uri="{BB962C8B-B14F-4D97-AF65-F5344CB8AC3E}">
        <p14:creationId xmlns:p14="http://schemas.microsoft.com/office/powerpoint/2010/main" val="9081524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0" y="3260"/>
            <a:ext cx="9906000" cy="369332"/>
          </a:xfrm>
          <a:prstGeom prst="rect">
            <a:avLst/>
          </a:prstGeom>
          <a:solidFill>
            <a:srgbClr val="002060"/>
          </a:solidFill>
        </p:spPr>
        <p:txBody>
          <a:bodyPr wrap="square" rtlCol="0">
            <a:spAutoFit/>
          </a:bodyPr>
          <a:lstStyle/>
          <a:p>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参考資料④　大阪の製造業の現状と課題</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9416551" y="72510"/>
            <a:ext cx="399395" cy="230832"/>
          </a:xfrm>
          <a:prstGeom prst="rect">
            <a:avLst/>
          </a:prstGeom>
          <a:solidFill>
            <a:schemeClr val="bg1"/>
          </a:solidFill>
        </p:spPr>
        <p:txBody>
          <a:bodyPr wrap="square" rtlCol="0">
            <a:spAutoFit/>
          </a:bodyPr>
          <a:lstStyle/>
          <a:p>
            <a:pPr algn="ct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18</a:t>
            </a:r>
          </a:p>
        </p:txBody>
      </p:sp>
      <p:sp>
        <p:nvSpPr>
          <p:cNvPr id="21" name="角丸四角形 20"/>
          <p:cNvSpPr/>
          <p:nvPr/>
        </p:nvSpPr>
        <p:spPr>
          <a:xfrm>
            <a:off x="4506537" y="467320"/>
            <a:ext cx="5301729" cy="3041253"/>
          </a:xfrm>
          <a:prstGeom prst="roundRect">
            <a:avLst>
              <a:gd name="adj" fmla="val 2911"/>
            </a:avLst>
          </a:prstGeom>
          <a:noFill/>
          <a:ln w="158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製品自体の付加価値が低下</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「製造段階の競争力」が</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、北米</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企業に続いてはいるものの低下傾向</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・アジア企業が追い上げる中</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先進国</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の競争力は</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相対的</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に低下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・単なるものづくりで</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限界を迎えて</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おり</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設計プロセス改善、</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新技術領域</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参入</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売り方</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の変革</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等</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が求められている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2000"/>
              </a:lnSpc>
            </a:pP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8370029" y="2787781"/>
            <a:ext cx="399395" cy="230832"/>
          </a:xfrm>
          <a:prstGeom prst="rect">
            <a:avLst/>
          </a:prstGeom>
          <a:solidFill>
            <a:schemeClr val="bg1"/>
          </a:solidFill>
        </p:spPr>
        <p:txBody>
          <a:bodyPr wrap="square" rtlCol="0">
            <a:spAutoFit/>
          </a:bodyPr>
          <a:lstStyle/>
          <a:p>
            <a:pPr algn="ct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12</a:t>
            </a:r>
          </a:p>
        </p:txBody>
      </p:sp>
      <p:pic>
        <p:nvPicPr>
          <p:cNvPr id="2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3522" y="1364395"/>
            <a:ext cx="3025699" cy="1826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正方形/長方形 25"/>
          <p:cNvSpPr/>
          <p:nvPr/>
        </p:nvSpPr>
        <p:spPr>
          <a:xfrm>
            <a:off x="9180335" y="1787808"/>
            <a:ext cx="368886" cy="1009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7182091" y="1380632"/>
            <a:ext cx="657320" cy="288032"/>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600"/>
              </a:lnSpc>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北米企業</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8409263" y="2598267"/>
            <a:ext cx="771072" cy="288032"/>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600"/>
              </a:lnSpc>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7131365" y="1744198"/>
            <a:ext cx="657320" cy="288032"/>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600"/>
              </a:lnSpc>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欧州企業</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7131365" y="2239743"/>
            <a:ext cx="741285" cy="288032"/>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600"/>
              </a:lnSpc>
            </a:pP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a:t>
            </a: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325901" y="467320"/>
            <a:ext cx="4097243" cy="3041253"/>
          </a:xfrm>
          <a:prstGeom prst="roundRect">
            <a:avLst>
              <a:gd name="adj" fmla="val 2911"/>
            </a:avLst>
          </a:prstGeom>
          <a:solidFill>
            <a:schemeClr val="bg1"/>
          </a:solidFill>
          <a:ln w="158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製造業　事業所数は減少傾向</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378453" y="3274659"/>
            <a:ext cx="3520616" cy="263159"/>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gn="r">
              <a:lnSpc>
                <a:spcPts val="1200"/>
              </a:lnSpc>
            </a:pP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センサス</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活動調査　産業別集計（製造業</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1929389" y="880056"/>
            <a:ext cx="1508937" cy="263159"/>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gn="r">
              <a:lnSpc>
                <a:spcPts val="1200"/>
              </a:lnSpc>
            </a:pP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従業者４人以上</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18" name="グラフ 17"/>
          <p:cNvGraphicFramePr>
            <a:graphicFrameLocks noGrp="1"/>
          </p:cNvGraphicFramePr>
          <p:nvPr>
            <p:extLst>
              <p:ext uri="{D42A27DB-BD31-4B8C-83A1-F6EECF244321}">
                <p14:modId xmlns:p14="http://schemas.microsoft.com/office/powerpoint/2010/main" val="1575857871"/>
              </p:ext>
            </p:extLst>
          </p:nvPr>
        </p:nvGraphicFramePr>
        <p:xfrm>
          <a:off x="378454" y="1040130"/>
          <a:ext cx="3871912" cy="2353306"/>
        </p:xfrm>
        <a:graphic>
          <a:graphicData uri="http://schemas.openxmlformats.org/drawingml/2006/chart">
            <c:chart xmlns:c="http://schemas.openxmlformats.org/drawingml/2006/chart" xmlns:r="http://schemas.openxmlformats.org/officeDocument/2006/relationships" r:id="rId3"/>
          </a:graphicData>
        </a:graphic>
      </p:graphicFrame>
      <p:sp>
        <p:nvSpPr>
          <p:cNvPr id="19" name="正方形/長方形 18"/>
          <p:cNvSpPr/>
          <p:nvPr/>
        </p:nvSpPr>
        <p:spPr>
          <a:xfrm>
            <a:off x="1426606" y="1248764"/>
            <a:ext cx="502783" cy="263159"/>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200"/>
              </a:lnSpc>
            </a:pP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905637" y="1588447"/>
            <a:ext cx="622941" cy="263159"/>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200"/>
              </a:lnSpc>
            </a:pPr>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2181074" y="2209882"/>
            <a:ext cx="502783" cy="263159"/>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200"/>
              </a:lnSpc>
            </a:pP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愛知県</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2288133" y="2596283"/>
            <a:ext cx="502783" cy="263159"/>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200"/>
              </a:lnSpc>
            </a:pP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3511558" y="829704"/>
            <a:ext cx="822194" cy="322818"/>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gn="ctr">
              <a:lnSpc>
                <a:spcPts val="1000"/>
              </a:lnSpc>
            </a:pP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pP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事業所数</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255142" y="820396"/>
            <a:ext cx="822194" cy="322818"/>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gn="ctr">
              <a:lnSpc>
                <a:spcPts val="1000"/>
              </a:lnSpc>
            </a:pP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府県</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pP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事業所数</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7017613" y="3188716"/>
            <a:ext cx="2162722" cy="288032"/>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gn="ctr">
              <a:lnSpc>
                <a:spcPts val="1600"/>
              </a:lnSpc>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製造段階での競争力指数</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4630730" y="3256122"/>
            <a:ext cx="1927348" cy="263159"/>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200"/>
              </a:lnSpc>
            </a:pP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年版ものづくり白書より抜粋）</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310084" y="3598951"/>
            <a:ext cx="5483775" cy="3163357"/>
          </a:xfrm>
          <a:prstGeom prst="roundRect">
            <a:avLst>
              <a:gd name="adj" fmla="val 2911"/>
            </a:avLst>
          </a:prstGeom>
          <a:noFill/>
          <a:ln w="158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受注先開拓のためには新製品・技術開発の支援が必要</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1677997" y="6231901"/>
            <a:ext cx="2455335" cy="288032"/>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gn="ctr">
              <a:lnSpc>
                <a:spcPts val="1600"/>
              </a:lnSpc>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受注先を開拓していくために求められる支援策</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1077336" y="6506754"/>
            <a:ext cx="4665109" cy="263159"/>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200"/>
              </a:lnSpc>
            </a:pP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（「中小工業における規模間業績格差の要因について」大阪産業経済リサーチセンター　</a:t>
            </a: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H26.3</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6122" y="4593266"/>
            <a:ext cx="3351538" cy="191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角丸四角形 41"/>
          <p:cNvSpPr/>
          <p:nvPr/>
        </p:nvSpPr>
        <p:spPr>
          <a:xfrm>
            <a:off x="5883804" y="3598951"/>
            <a:ext cx="3924463" cy="3170961"/>
          </a:xfrm>
          <a:prstGeom prst="roundRect">
            <a:avLst>
              <a:gd name="adj" fmla="val 2911"/>
            </a:avLst>
          </a:prstGeom>
          <a:noFill/>
          <a:ln w="158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全国・関西</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海外輸出企業は増加傾向</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pP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JETRO</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大阪本部の調査（</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月）によると、</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関西中小企業の</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29.4%</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が新たに海外進出の意向。</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全国平均を上回る高さ。</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8248650" y="6515206"/>
            <a:ext cx="1595999" cy="263159"/>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1200"/>
              </a:lnSpc>
            </a:pP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年版中小企業白書）</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4" name="グラフ 43"/>
          <p:cNvGraphicFramePr>
            <a:graphicFrameLocks/>
          </p:cNvGraphicFramePr>
          <p:nvPr>
            <p:extLst>
              <p:ext uri="{D42A27DB-BD31-4B8C-83A1-F6EECF244321}">
                <p14:modId xmlns:p14="http://schemas.microsoft.com/office/powerpoint/2010/main" val="1159093034"/>
              </p:ext>
            </p:extLst>
          </p:nvPr>
        </p:nvGraphicFramePr>
        <p:xfrm>
          <a:off x="434545" y="3949304"/>
          <a:ext cx="5550329" cy="2344817"/>
        </p:xfrm>
        <a:graphic>
          <a:graphicData uri="http://schemas.openxmlformats.org/drawingml/2006/chart">
            <c:chart xmlns:c="http://schemas.openxmlformats.org/drawingml/2006/chart" xmlns:r="http://schemas.openxmlformats.org/officeDocument/2006/relationships" r:id="rId5"/>
          </a:graphicData>
        </a:graphic>
      </p:graphicFrame>
      <p:sp>
        <p:nvSpPr>
          <p:cNvPr id="2" name="円/楕円 1"/>
          <p:cNvSpPr/>
          <p:nvPr/>
        </p:nvSpPr>
        <p:spPr>
          <a:xfrm>
            <a:off x="3797300" y="5180629"/>
            <a:ext cx="536452" cy="105127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smtClean="0">
              <a:solidFill>
                <a:srgbClr val="00B050"/>
              </a:solidFill>
            </a:endParaRPr>
          </a:p>
        </p:txBody>
      </p:sp>
      <p:sp>
        <p:nvSpPr>
          <p:cNvPr id="45" name="スライド番号プレースホルダー 2"/>
          <p:cNvSpPr>
            <a:spLocks noGrp="1"/>
          </p:cNvSpPr>
          <p:nvPr>
            <p:ph type="sldNum" sz="quarter" idx="12"/>
          </p:nvPr>
        </p:nvSpPr>
        <p:spPr>
          <a:xfrm>
            <a:off x="9616248" y="6520259"/>
            <a:ext cx="305304" cy="365125"/>
          </a:xfrm>
          <a:solidFill>
            <a:schemeClr val="bg1"/>
          </a:solidFill>
        </p:spPr>
        <p:txBody>
          <a:bodyPr lIns="0" tIns="0" rIns="0" bIns="0"/>
          <a:lstStyle/>
          <a:p>
            <a:r>
              <a:rPr lang="en-US" altLang="ja-JP" dirty="0" smtClean="0">
                <a:solidFill>
                  <a:srgbClr val="984807"/>
                </a:solidFill>
              </a:rPr>
              <a:t>87</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15882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6758" y="174799"/>
            <a:ext cx="9906000" cy="360000"/>
          </a:xfrm>
          <a:prstGeom prst="rect">
            <a:avLst/>
          </a:prstGeom>
          <a:solidFill>
            <a:schemeClr val="tx2">
              <a:lumMod val="50000"/>
            </a:schemeClr>
          </a:solidFill>
          <a:ln>
            <a:noFill/>
          </a:ln>
          <a:extLst/>
        </p:spPr>
        <p:txBody>
          <a:bodyPr lIns="68415" tIns="0" rIns="68415" bIns="0" anchor="ctr"/>
          <a:lstStyle/>
          <a:p>
            <a:pPr algn="ctr" defTabSz="914400">
              <a:defRPr/>
            </a:pPr>
            <a:r>
              <a:rPr kumimoji="0" lang="ja-JP" altLang="en-US" sz="16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企業ヒアリングなど</a:t>
            </a:r>
            <a:r>
              <a:rPr kumimoji="0" lang="ja-JP" altLang="en-US" sz="16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6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16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16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88</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689088" y="838199"/>
            <a:ext cx="8512384" cy="1828801"/>
          </a:xfrm>
          <a:prstGeom prst="roundRect">
            <a:avLst>
              <a:gd name="adj" fmla="val 5419"/>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今までのものづくりを進化させるだけでなく、年々、早くなっている技術開発スピードに対応した、全く</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新し</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視点の技術を発展させたよう</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開発支援が必要。</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利用業界団体</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試験会社がネットや電話一本で対応しているのに対し、両研究所では実際に行かないと</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いけない。スピード</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対応が求められる中</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どう</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にかしてほしいところ。</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商工会議所所属　企業</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800"/>
              </a:lnSpc>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国</a:t>
            </a:r>
            <a:r>
              <a:rPr lang="ja-JP"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の補助事業の申請に使うため、両研究所の評価レポートを一本化してほしい。</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中小製造業</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多く</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の小規模零細企業</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購入</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できないような機器を整備するなど、場所（施設）や機器、</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研究員に</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ついて</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現状</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を維持してほしい</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利用業界団体</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697966" y="2933701"/>
            <a:ext cx="8513248" cy="1628774"/>
          </a:xfrm>
          <a:prstGeom prst="roundRect">
            <a:avLst>
              <a:gd name="adj" fmla="val 5691"/>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新規材料の研究開発について支援してもらった後、その後の金型や成型、製品化まで支援して</a:t>
            </a:r>
            <a:r>
              <a:rPr lang="ja-JP"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もらうなど、研究</a:t>
            </a:r>
            <a:r>
              <a:rPr lang="ja-JP"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から実用化まで</a:t>
            </a:r>
            <a:r>
              <a:rPr lang="ja-JP"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一気通貫」で支援するような仕組みがほしい</a:t>
            </a:r>
            <a:r>
              <a:rPr lang="ja-JP"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利用業界団体</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800"/>
              </a:lnSpc>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共同</a:t>
            </a:r>
            <a:r>
              <a:rPr lang="ja-JP"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研究では、商品化まで支援してもらうとともに、全ての工程において支援してもらえれば助かる</a:t>
            </a:r>
            <a:r>
              <a:rPr lang="ja-JP"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商工会議所</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所属　企業</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800"/>
              </a:lnSpc>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製品化</a:t>
            </a:r>
            <a:r>
              <a:rPr lang="ja-JP"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・上市の段階まで伴走支援するスキームを創設されたい</a:t>
            </a:r>
            <a:r>
              <a:rPr lang="ja-JP"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大阪商工</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会議所</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こう</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いう技術ニーズが世の中にあるが、貴社の技術で対応出来ないか」など、企業間のニーズと</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シーズのマッチングについて</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、紹介</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いただけ</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るような</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機能があれば有り難い</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中小製造業</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689094" y="4848225"/>
            <a:ext cx="8512376" cy="1438275"/>
          </a:xfrm>
          <a:prstGeom prst="roundRect">
            <a:avLst>
              <a:gd name="adj" fmla="val 7036"/>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異業種</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による研究などを実施する場の提供と支援をしてもらいたい。</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利用業界団体</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8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両研究所</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には優秀な人材がたくさんいるので、海外派遣や他の公設試</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、支援機関、企業</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との</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人材交流</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もっと行う</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べき</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府内産業支援機関、利用業界団体</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8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でどのような最先端研究をしているのかを探索し、日本用にモディファイし、必要なシーズを</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府内中小企業へ移転</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してほしい</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業界</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団体</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1" name="正方形/長方形 10"/>
          <p:cNvSpPr/>
          <p:nvPr/>
        </p:nvSpPr>
        <p:spPr>
          <a:xfrm>
            <a:off x="3872880" y="6372224"/>
            <a:ext cx="5510708" cy="331043"/>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r">
              <a:lnSpc>
                <a:spcPts val="1700"/>
              </a:lnSpc>
            </a:pP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「法人統合に関する計画（案）」</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より抜粋（ヒアリング実施時期：</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7880840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767" y="70024"/>
            <a:ext cx="9906000" cy="360000"/>
          </a:xfrm>
          <a:prstGeom prst="rect">
            <a:avLst/>
          </a:prstGeom>
          <a:solidFill>
            <a:schemeClr val="tx2">
              <a:lumMod val="50000"/>
            </a:schemeClr>
          </a:solidFill>
          <a:ln>
            <a:noFill/>
          </a:ln>
          <a:extLst/>
        </p:spPr>
        <p:txBody>
          <a:bodyPr lIns="68415" tIns="0" rIns="68415" bIns="0" anchor="ctr"/>
          <a:lstStyle/>
          <a:p>
            <a:pPr algn="ctr" defTabSz="914400">
              <a:defRPr/>
            </a:pPr>
            <a:r>
              <a:rPr kumimoji="0" lang="ja-JP" altLang="en-US" sz="16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企業ヒアリングなど（</a:t>
            </a:r>
            <a:r>
              <a:rPr kumimoji="0" lang="en-US" altLang="ja-JP" sz="16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1600" b="1"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 name="スライド番号プレースホルダー 2"/>
          <p:cNvSpPr>
            <a:spLocks noGrp="1"/>
          </p:cNvSpPr>
          <p:nvPr>
            <p:ph type="sldNum" sz="quarter" idx="12"/>
          </p:nvPr>
        </p:nvSpPr>
        <p:spPr>
          <a:xfrm>
            <a:off x="7610152" y="6520259"/>
            <a:ext cx="2311400" cy="365125"/>
          </a:xfrm>
        </p:spPr>
        <p:txBody>
          <a:bodyPr/>
          <a:lstStyle/>
          <a:p>
            <a:r>
              <a:rPr kumimoji="1" lang="en-US" altLang="ja-JP" dirty="0" smtClean="0">
                <a:solidFill>
                  <a:srgbClr val="984807"/>
                </a:solidFill>
                <a:latin typeface="Meiryo UI" panose="020B0604030504040204" pitchFamily="50" charset="-128"/>
                <a:ea typeface="Meiryo UI" panose="020B0604030504040204" pitchFamily="50" charset="-128"/>
                <a:cs typeface="Meiryo UI" panose="020B0604030504040204" pitchFamily="50" charset="-128"/>
              </a:rPr>
              <a:t>89</a:t>
            </a:r>
            <a:endParaRPr kumimoji="1" lang="ja-JP" altLang="en-US" dirty="0">
              <a:solidFill>
                <a:srgbClr val="98480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1630198" y="523876"/>
            <a:ext cx="6491154" cy="6315074"/>
          </a:xfrm>
          <a:prstGeom prst="roundRect">
            <a:avLst>
              <a:gd name="adj" fmla="val 1998"/>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6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産業技術総合研究所・市立工業研究所の統合に関する意見書</a:t>
            </a:r>
          </a:p>
          <a:p>
            <a:pPr>
              <a:lnSpc>
                <a:spcPts val="1200"/>
              </a:lnSpc>
            </a:pP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2">
              <a:lnSpc>
                <a:spcPts val="16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p>
          <a:p>
            <a:pPr lvl="2">
              <a:lnSpc>
                <a:spcPts val="16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国立</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研究開発</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　情報</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通信研究機構</a:t>
            </a:r>
          </a:p>
          <a:p>
            <a:pPr lvl="2">
              <a:lnSpc>
                <a:spcPts val="16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脳</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情報通信融合研究</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センター　副センター</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長</a:t>
            </a:r>
          </a:p>
          <a:p>
            <a:pPr lvl="2">
              <a:lnSpc>
                <a:spcPts val="16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田口</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隆久</a:t>
            </a:r>
          </a:p>
          <a:p>
            <a:pPr>
              <a:lnSpc>
                <a:spcPts val="1200"/>
              </a:lnSpc>
            </a:pP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当該</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二研究所の統合に関し、意見を述べたい。私は、前職である国立研究開発法人産業技術総合研究所関西センター所長として両研究所とは様々な交流し、また、現在、両研究所の評価委員会委員長として、研究業績について細部まで理解しており、これらの経験を踏まえて、当該統合がもたらす多大な効果について申し上げる。</a:t>
            </a:r>
          </a:p>
          <a:p>
            <a:pPr>
              <a:lnSpc>
                <a:spcPts val="16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両研究所</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ような地域に根差した公設研究所は、その第一の目的は地域の産業振興に資することである。両研究所ともこの点については日頃より熱心に取り組んでおり、技術相談、受託研究、共同研究、機器開放などにおいて、全国的にも質量ともにトップレベルである。両者の統合により、全国最大の東京都立産業技術研究センターに比肩する規模となり、まさに副首都にふさわしいスーパー公設試となる。単なる規模だけではなく、両者には物理系と化学系という異なる得意分野があり、統合によって、両者を包含した幅広い産業技術分野のサービスを府下の企業があまねく受けることができるようになる。大阪府の産業政策上も重要な役割を担うことが大いに期待できる。</a:t>
            </a:r>
          </a:p>
          <a:p>
            <a:pPr>
              <a:lnSpc>
                <a:spcPts val="16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第二</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目的は、府下企業の振興支援に加えて、企業と連携しつつ大阪発のイノベーションを先導することである。そのためには、両研究所の研究開発能力が重要になるが、論文発表、成果発信、外部資金獲得などの面から見ても、すでに我が国最高水準の公設試である。さらに、統合により、</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名強の研究者が同一組織内で活動することにより、異分野融合が加速され、イノベーションに結実する可能性も大いに増大することが期待される。</a:t>
            </a:r>
          </a:p>
          <a:p>
            <a:pPr>
              <a:lnSpc>
                <a:spcPts val="16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第三</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目的は、大阪が先導して関西経済を牽引するための一翼を担うことである。両研究所の統合により、新法人が関西の産業技術支援体制の中心となり、地域の公設研との連携強化を図り、関西広域連携の実質的強化に資することが十分に期待される。また、新法人が率先して海外連携を主導することも充分に可能である。</a:t>
            </a:r>
          </a:p>
          <a:p>
            <a:pPr>
              <a:lnSpc>
                <a:spcPts val="16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これら</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理由により、新法人は、スーパー公設試として、大阪のみならず、関西の産業振興に貢献することが期待できるため、早期の統合を目指すべきであると考える。もちろん、両組織がただ並立するだけではこれらの効果は生まれにくいため、研究所のみならず、行政側も積極的に協力し、一体感のある研究所マネージメントができる体制や環境をいちはやく構築すべく努めなければならない。</a:t>
            </a:r>
          </a:p>
          <a:p>
            <a:pPr>
              <a:lnSpc>
                <a:spcPts val="1600"/>
              </a:lnSpc>
            </a:pP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063388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3678</TotalTime>
  <Words>11916</Words>
  <Application>Microsoft Office PowerPoint</Application>
  <PresentationFormat>A4 210 x 297 mm</PresentationFormat>
  <Paragraphs>3293</Paragraphs>
  <Slides>92</Slides>
  <Notes>32</Notes>
  <HiddenSlides>0</HiddenSlides>
  <MMClips>0</MMClips>
  <ScaleCrop>false</ScaleCrop>
  <HeadingPairs>
    <vt:vector size="4" baseType="variant">
      <vt:variant>
        <vt:lpstr>テーマ</vt:lpstr>
      </vt:variant>
      <vt:variant>
        <vt:i4>7</vt:i4>
      </vt:variant>
      <vt:variant>
        <vt:lpstr>スライド タイトル</vt:lpstr>
      </vt:variant>
      <vt:variant>
        <vt:i4>92</vt:i4>
      </vt:variant>
    </vt:vector>
  </HeadingPairs>
  <TitlesOfParts>
    <vt:vector size="99" baseType="lpstr">
      <vt:lpstr>Office ​​テーマ</vt:lpstr>
      <vt:lpstr>15_Office ​​テーマ</vt:lpstr>
      <vt:lpstr>Office テーマ</vt:lpstr>
      <vt:lpstr>2_Office ​​テーマ</vt:lpstr>
      <vt:lpstr>4_Office ​​テーマ</vt:lpstr>
      <vt:lpstr>18_Office ​​テーマ</vt:lpstr>
      <vt:lpstr>1_Office ​​テーマ</vt:lpstr>
      <vt:lpstr>PowerPoint プレゼンテーション</vt:lpstr>
      <vt:lpstr>PowerPoint プレゼンテーション</vt:lpstr>
      <vt:lpstr>PowerPoint プレゼンテーション</vt:lpstr>
      <vt:lpstr>はじめに</vt:lpstr>
      <vt:lpstr>これまでの経緯</vt:lpstr>
      <vt:lpstr>外部有識者等からの意見聴取など</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両研究所の強み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ビッグデータを活用した研究開発</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嶋田　和弘</dc:creator>
  <cp:lastModifiedBy>正川　勲</cp:lastModifiedBy>
  <cp:revision>537</cp:revision>
  <cp:lastPrinted>2016-08-19T08:15:25Z</cp:lastPrinted>
  <dcterms:created xsi:type="dcterms:W3CDTF">2016-07-13T10:08:27Z</dcterms:created>
  <dcterms:modified xsi:type="dcterms:W3CDTF">2016-08-22T01:35:33Z</dcterms:modified>
</cp:coreProperties>
</file>