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0" autoAdjust="0"/>
    <p:restoredTop sz="94660"/>
  </p:normalViewPr>
  <p:slideViewPr>
    <p:cSldViewPr>
      <p:cViewPr>
        <p:scale>
          <a:sx n="66" d="100"/>
          <a:sy n="66" d="100"/>
        </p:scale>
        <p:origin x="-1506" y="-90"/>
      </p:cViewPr>
      <p:guideLst>
        <p:guide orient="horz" pos="2160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C7DD-7A1A-4550-89B9-BECE385A2EED}" type="datetimeFigureOut">
              <a:rPr kumimoji="1" lang="ja-JP" altLang="en-US" smtClean="0"/>
              <a:t>2015/12/22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4997-D2DA-445D-828E-2835766CE9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12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C7DD-7A1A-4550-89B9-BECE385A2EED}" type="datetimeFigureOut">
              <a:rPr kumimoji="1" lang="ja-JP" altLang="en-US" smtClean="0"/>
              <a:t>2015/12/22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4997-D2DA-445D-828E-2835766CE9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10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C7DD-7A1A-4550-89B9-BECE385A2EED}" type="datetimeFigureOut">
              <a:rPr kumimoji="1" lang="ja-JP" altLang="en-US" smtClean="0"/>
              <a:t>2015/12/22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4997-D2DA-445D-828E-2835766CE9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9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C7DD-7A1A-4550-89B9-BECE385A2EED}" type="datetimeFigureOut">
              <a:rPr kumimoji="1" lang="ja-JP" altLang="en-US" smtClean="0"/>
              <a:t>2015/12/22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4997-D2DA-445D-828E-2835766CE9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13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C7DD-7A1A-4550-89B9-BECE385A2EED}" type="datetimeFigureOut">
              <a:rPr kumimoji="1" lang="ja-JP" altLang="en-US" smtClean="0"/>
              <a:t>2015/12/22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4997-D2DA-445D-828E-2835766CE9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91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C7DD-7A1A-4550-89B9-BECE385A2EED}" type="datetimeFigureOut">
              <a:rPr kumimoji="1" lang="ja-JP" altLang="en-US" smtClean="0"/>
              <a:t>2015/12/22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4997-D2DA-445D-828E-2835766CE9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15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C7DD-7A1A-4550-89B9-BECE385A2EED}" type="datetimeFigureOut">
              <a:rPr kumimoji="1" lang="ja-JP" altLang="en-US" smtClean="0"/>
              <a:t>2015/12/22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4997-D2DA-445D-828E-2835766CE9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35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C7DD-7A1A-4550-89B9-BECE385A2EED}" type="datetimeFigureOut">
              <a:rPr kumimoji="1" lang="ja-JP" altLang="en-US" smtClean="0"/>
              <a:t>2015/12/22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4997-D2DA-445D-828E-2835766CE9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66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C7DD-7A1A-4550-89B9-BECE385A2EED}" type="datetimeFigureOut">
              <a:rPr kumimoji="1" lang="ja-JP" altLang="en-US" smtClean="0"/>
              <a:t>2015/12/22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4997-D2DA-445D-828E-2835766CE9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71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C7DD-7A1A-4550-89B9-BECE385A2EED}" type="datetimeFigureOut">
              <a:rPr kumimoji="1" lang="ja-JP" altLang="en-US" smtClean="0"/>
              <a:t>2015/12/22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4997-D2DA-445D-828E-2835766CE9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6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C7DD-7A1A-4550-89B9-BECE385A2EED}" type="datetimeFigureOut">
              <a:rPr kumimoji="1" lang="ja-JP" altLang="en-US" smtClean="0"/>
              <a:t>2015/12/22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4997-D2DA-445D-828E-2835766CE9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7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EC7DD-7A1A-4550-89B9-BECE385A2EED}" type="datetimeFigureOut">
              <a:rPr kumimoji="1" lang="ja-JP" altLang="en-US" smtClean="0"/>
              <a:t>2015/12/22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B4997-D2DA-445D-828E-2835766CE9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74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906000" cy="404664"/>
          </a:xfrm>
          <a:prstGeom prst="rect">
            <a:avLst/>
          </a:prstGeom>
          <a:gradFill>
            <a:gsLst>
              <a:gs pos="0">
                <a:srgbClr val="333399">
                  <a:lumMod val="41000"/>
                  <a:lumOff val="59000"/>
                </a:srgbClr>
              </a:gs>
              <a:gs pos="50000">
                <a:srgbClr val="FFFFFF"/>
              </a:gs>
              <a:gs pos="100000">
                <a:srgbClr val="333399">
                  <a:lumMod val="40000"/>
                  <a:lumOff val="6000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ja-JP" altLang="en-US" sz="2000" b="1" kern="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副首都化に係る論点（</a:t>
            </a:r>
            <a:r>
              <a:rPr kumimoji="0" lang="ja-JP" altLang="en-US" sz="2000" b="1" kern="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たたき台</a:t>
            </a:r>
            <a:r>
              <a:rPr kumimoji="0" lang="ja-JP" altLang="en-US" sz="2000" b="1" kern="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）</a:t>
            </a:r>
            <a:r>
              <a:rPr kumimoji="0" lang="ja-JP" altLang="en-US" sz="2000" b="1" kern="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0" lang="ja-JP" altLang="en-US" sz="2000" kern="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-7044" y="771074"/>
            <a:ext cx="9936000" cy="108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  <a:cs typeface="Meiryo UI" pitchFamily="50" charset="-128"/>
              </a:rPr>
              <a:t>１．</a:t>
            </a:r>
            <a:r>
              <a:rPr lang="ja-JP" altLang="ja-JP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  <a:cs typeface="Meiryo UI" pitchFamily="50" charset="-128"/>
              </a:rPr>
              <a:t>「</a:t>
            </a:r>
            <a:r>
              <a:rPr lang="ja-JP" altLang="en-US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  <a:cs typeface="Meiryo UI" pitchFamily="50" charset="-128"/>
              </a:rPr>
              <a:t>首都・副首都</a:t>
            </a:r>
            <a:r>
              <a:rPr lang="ja-JP" altLang="ja-JP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  <a:cs typeface="Meiryo UI" pitchFamily="50" charset="-128"/>
              </a:rPr>
              <a:t>」</a:t>
            </a:r>
            <a:r>
              <a:rPr lang="ja-JP" altLang="en-US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  <a:cs typeface="Meiryo UI" pitchFamily="50" charset="-128"/>
              </a:rPr>
              <a:t>とは何か？</a:t>
            </a:r>
            <a:endParaRPr lang="en-US" altLang="ja-JP" sz="1600" b="1" dirty="0">
              <a:solidFill>
                <a:prstClr val="black"/>
              </a:solidFill>
              <a:latin typeface="HGS創英角ｺﾞｼｯｸUB" pitchFamily="50" charset="-128"/>
              <a:ea typeface="HGS創英角ｺﾞｼｯｸUB" pitchFamily="50" charset="-128"/>
              <a:cs typeface="Meiryo UI" pitchFamily="50" charset="-128"/>
            </a:endParaRPr>
          </a:p>
          <a:p>
            <a:endParaRPr lang="en-US" altLang="ja-JP" sz="15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5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○　「首都・副首都」の</a:t>
            </a:r>
            <a:r>
              <a:rPr lang="ja-JP" altLang="en-US" sz="15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概念</a:t>
            </a:r>
            <a:r>
              <a:rPr lang="ja-JP" altLang="en-US" sz="15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・位置づけとは（法制面、</a:t>
            </a:r>
            <a:r>
              <a:rPr lang="ja-JP" altLang="en-US" sz="15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実体</a:t>
            </a:r>
            <a:r>
              <a:rPr lang="ja-JP" altLang="en-US" sz="15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面など）</a:t>
            </a:r>
            <a:endParaRPr lang="en-US" altLang="ja-JP" sz="15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7044" y="2051698"/>
            <a:ext cx="9936000" cy="118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  <a:cs typeface="Meiryo UI" pitchFamily="50" charset="-128"/>
              </a:rPr>
              <a:t>２．なぜ「副首都」が必要か？</a:t>
            </a:r>
            <a:endParaRPr lang="en-US" altLang="ja-JP" dirty="0" smtClean="0">
              <a:solidFill>
                <a:prstClr val="black"/>
              </a:solidFill>
              <a:latin typeface="HGS創英角ｺﾞｼｯｸUB" pitchFamily="50" charset="-128"/>
              <a:ea typeface="HGS創英角ｺﾞｼｯｸUB" pitchFamily="50" charset="-128"/>
              <a:cs typeface="Meiryo UI" pitchFamily="50" charset="-128"/>
            </a:endParaRPr>
          </a:p>
          <a:p>
            <a:endParaRPr lang="en-US" altLang="ja-JP" sz="15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5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5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　我が国における「副首都」の必要性は（国土構造のデュアル化、日本（特に西日本）の成長けん引、首都機能の</a:t>
            </a:r>
            <a:endParaRPr lang="en-US" altLang="ja-JP" sz="15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r"/>
            <a:r>
              <a:rPr lang="ja-JP" altLang="en-US" sz="15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5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バックアップなど）</a:t>
            </a:r>
            <a:endParaRPr lang="en-US" altLang="ja-JP" sz="15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-7044" y="3434712"/>
            <a:ext cx="9936000" cy="165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  <a:cs typeface="Meiryo UI" pitchFamily="50" charset="-128"/>
              </a:rPr>
              <a:t>３</a:t>
            </a:r>
            <a:r>
              <a:rPr lang="ja-JP" altLang="en-US" dirty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  <a:cs typeface="Meiryo UI" pitchFamily="50" charset="-128"/>
              </a:rPr>
              <a:t>．</a:t>
            </a:r>
            <a:r>
              <a:rPr lang="ja-JP" altLang="en-US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  <a:cs typeface="Meiryo UI" pitchFamily="50" charset="-128"/>
              </a:rPr>
              <a:t>「副首都」に求められる機能とは？大阪はそれにふさわしいのか？</a:t>
            </a:r>
            <a:endParaRPr lang="en-US" altLang="ja-JP" dirty="0" smtClean="0">
              <a:solidFill>
                <a:prstClr val="black"/>
              </a:solidFill>
              <a:latin typeface="HGS創英角ｺﾞｼｯｸUB" pitchFamily="50" charset="-128"/>
              <a:ea typeface="HGS創英角ｺﾞｼｯｸUB" pitchFamily="50" charset="-128"/>
              <a:cs typeface="Meiryo UI" pitchFamily="50" charset="-128"/>
            </a:endParaRPr>
          </a:p>
          <a:p>
            <a:endParaRPr lang="en-US" altLang="ja-JP" sz="15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5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○　副首都に求められる機能</a:t>
            </a:r>
            <a:r>
              <a:rPr lang="ja-JP" altLang="en-US" sz="15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15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政治、行政、経済、文化・学術、交通、情報・メディア、都市インフラなど）</a:t>
            </a:r>
            <a:endParaRPr lang="en-US" altLang="ja-JP" sz="15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15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5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○　副首都としての大阪のポテンシャル</a:t>
            </a:r>
            <a:endParaRPr lang="en-US" altLang="ja-JP" sz="15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-7044" y="5308097"/>
            <a:ext cx="9936000" cy="108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  <a:cs typeface="Meiryo UI" pitchFamily="50" charset="-128"/>
              </a:rPr>
              <a:t>４．「副首都」にふさわしい行政機構のあり方とは？</a:t>
            </a:r>
            <a:endParaRPr lang="en-US" altLang="ja-JP" dirty="0" smtClean="0">
              <a:solidFill>
                <a:prstClr val="black"/>
              </a:solidFill>
              <a:latin typeface="HGS創英角ｺﾞｼｯｸUB" pitchFamily="50" charset="-128"/>
              <a:ea typeface="HGS創英角ｺﾞｼｯｸUB" pitchFamily="50" charset="-128"/>
              <a:cs typeface="Meiryo UI" pitchFamily="50" charset="-128"/>
            </a:endParaRPr>
          </a:p>
          <a:p>
            <a:endParaRPr lang="en-US" altLang="ja-JP" sz="15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5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○　副首都にふさわしい広域自治体と基礎自治体のあり方、行政サービスの最適化</a:t>
            </a:r>
            <a:endParaRPr lang="en-US" altLang="ja-JP" sz="15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421512" y="14309"/>
            <a:ext cx="1481138" cy="38068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 smtClean="0">
                <a:solidFill>
                  <a:schemeClr val="tx1"/>
                </a:solidFill>
              </a:rPr>
              <a:t>資料４</a:t>
            </a:r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758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2133</TotalTime>
  <Words>57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和田　充</cp:lastModifiedBy>
  <cp:revision>181</cp:revision>
  <cp:lastPrinted>2015-12-22T02:52:12Z</cp:lastPrinted>
  <dcterms:created xsi:type="dcterms:W3CDTF">2015-11-17T06:10:47Z</dcterms:created>
  <dcterms:modified xsi:type="dcterms:W3CDTF">2015-12-22T07:28:21Z</dcterms:modified>
</cp:coreProperties>
</file>