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600" r:id="rId2"/>
    <p:sldId id="598" r:id="rId3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大阪市" initials="大阪市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784" autoAdjust="0"/>
  </p:normalViewPr>
  <p:slideViewPr>
    <p:cSldViewPr>
      <p:cViewPr varScale="1">
        <p:scale>
          <a:sx n="70" d="100"/>
          <a:sy n="70" d="100"/>
        </p:scale>
        <p:origin x="1230" y="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7047" cy="34036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993" y="0"/>
            <a:ext cx="4307047" cy="34036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127375" y="511175"/>
            <a:ext cx="3684588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5" y="3233421"/>
            <a:ext cx="7951470" cy="3063240"/>
          </a:xfrm>
          <a:prstGeom prst="rect">
            <a:avLst/>
          </a:prstGeom>
        </p:spPr>
        <p:txBody>
          <a:bodyPr vert="horz" lIns="91433" tIns="45716" rIns="91433" bIns="4571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6465659"/>
            <a:ext cx="4307047" cy="34036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993" y="6465659"/>
            <a:ext cx="4307047" cy="34036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4588" cy="25511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67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4588" cy="25511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857FC-A8D3-4B1E-B1C5-FE88ACE180B7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140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2018/1/12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>
            <a:spLocks noChangeArrowheads="1"/>
          </p:cNvSpPr>
          <p:nvPr/>
        </p:nvSpPr>
        <p:spPr bwMode="auto">
          <a:xfrm>
            <a:off x="0" y="0"/>
            <a:ext cx="5313363" cy="400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第６回</a:t>
            </a:r>
            <a:r>
              <a:rPr lang="ja-JP" altLang="en-US" sz="20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大都市制度（特別区設置）協議会資料</a:t>
            </a:r>
            <a:endParaRPr lang="en-US" altLang="ja-JP" sz="20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" name="フローチャート : 端子 7"/>
          <p:cNvSpPr/>
          <p:nvPr/>
        </p:nvSpPr>
        <p:spPr>
          <a:xfrm>
            <a:off x="553414" y="2852936"/>
            <a:ext cx="9049005" cy="720080"/>
          </a:xfrm>
          <a:prstGeom prst="flowChartTerminator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  <a:defRPr/>
            </a:pPr>
            <a:r>
              <a:rPr lang="ja-JP" altLang="en-US" sz="3600" b="1" dirty="0">
                <a:solidFill>
                  <a:prstClr val="black"/>
                </a:solidFill>
                <a:latin typeface="+mn-ea"/>
              </a:rPr>
              <a:t>国</a:t>
            </a:r>
            <a:r>
              <a:rPr lang="ja-JP" altLang="en-US" sz="3600" b="1" dirty="0" smtClean="0">
                <a:solidFill>
                  <a:prstClr val="black"/>
                </a:solidFill>
                <a:latin typeface="+mn-ea"/>
              </a:rPr>
              <a:t>との調整状況について</a:t>
            </a:r>
            <a:endParaRPr lang="en-US" altLang="ja-JP" sz="3600" b="1" dirty="0" smtClean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5013325"/>
            <a:ext cx="9906000" cy="1728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年１月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endParaRPr lang="en-US" altLang="ja-JP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大都市制度（特別区設置）協議会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事務局：副首都推進局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　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018243" y="377019"/>
            <a:ext cx="1584176" cy="648072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料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960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81000" y="5383137"/>
            <a:ext cx="9324528" cy="1399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381000" y="2934187"/>
            <a:ext cx="9324528" cy="217491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4445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0" y="-136"/>
            <a:ext cx="9906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0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国との調整状況について</a:t>
            </a:r>
          </a:p>
        </p:txBody>
      </p:sp>
      <p:sp>
        <p:nvSpPr>
          <p:cNvPr id="25" name="角丸四角形 13"/>
          <p:cNvSpPr/>
          <p:nvPr/>
        </p:nvSpPr>
        <p:spPr>
          <a:xfrm>
            <a:off x="381000" y="659281"/>
            <a:ext cx="9324528" cy="19660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629999" y="3140855"/>
            <a:ext cx="4308004" cy="18735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2000"/>
              </a:lnSpc>
            </a:pPr>
            <a:r>
              <a:rPr lang="ja-JP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＜１回目＞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別添</a:t>
            </a:r>
            <a:r>
              <a:rPr lang="ja-JP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参照》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７府省　２０</a:t>
            </a:r>
            <a:r>
              <a:rPr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ja-JP" altLang="ja-JP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０項目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【内訳】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質問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１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９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項目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</a:t>
            </a:r>
            <a:r>
              <a:rPr lang="ja-JP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事務移譲の方法２項目、組織体制の整備２項目、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資料記載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内容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の確認等</a:t>
            </a:r>
            <a:r>
              <a:rPr lang="ja-JP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１５項目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１１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項目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lang="ja-JP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（事務分担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１項目、事務移譲の方法１項目、組織体制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の整備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 ２項目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、資料記載内容７項目</a:t>
            </a:r>
            <a:r>
              <a:rPr lang="ja-JP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9" name="コンテンツ プレースホルダー 2"/>
          <p:cNvSpPr txBox="1">
            <a:spLocks/>
          </p:cNvSpPr>
          <p:nvPr/>
        </p:nvSpPr>
        <p:spPr bwMode="auto">
          <a:xfrm>
            <a:off x="180893" y="489075"/>
            <a:ext cx="1090538" cy="360040"/>
          </a:xfrm>
          <a:prstGeom prst="rect">
            <a:avLst/>
          </a:prstGeom>
          <a:solidFill>
            <a:srgbClr val="0070C0"/>
          </a:solidFill>
          <a:ln w="12700"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経　過　</a:t>
            </a:r>
            <a:endParaRPr lang="en-US" altLang="ja-JP" sz="18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3" name="コンテンツ プレースホルダー 2"/>
          <p:cNvSpPr txBox="1">
            <a:spLocks/>
          </p:cNvSpPr>
          <p:nvPr/>
        </p:nvSpPr>
        <p:spPr bwMode="auto">
          <a:xfrm>
            <a:off x="180893" y="2714396"/>
            <a:ext cx="2843080" cy="369283"/>
          </a:xfrm>
          <a:prstGeom prst="rect">
            <a:avLst/>
          </a:prstGeom>
          <a:solidFill>
            <a:srgbClr val="0070C0"/>
          </a:solidFill>
          <a:ln w="12700"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各府省の質問・意見の状況　</a:t>
            </a:r>
            <a:endParaRPr lang="en-US" altLang="ja-JP" sz="18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5" name="コンテンツ プレースホルダー 2"/>
          <p:cNvSpPr txBox="1">
            <a:spLocks/>
          </p:cNvSpPr>
          <p:nvPr/>
        </p:nvSpPr>
        <p:spPr bwMode="auto">
          <a:xfrm>
            <a:off x="180893" y="5199033"/>
            <a:ext cx="1603227" cy="350160"/>
          </a:xfrm>
          <a:prstGeom prst="rect">
            <a:avLst/>
          </a:prstGeom>
          <a:solidFill>
            <a:srgbClr val="0070C0"/>
          </a:solidFill>
          <a:ln w="12700"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調整の状況　</a:t>
            </a:r>
            <a:endParaRPr lang="en-US" altLang="ja-JP" sz="18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1288529" y="686587"/>
            <a:ext cx="5289590" cy="410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62560" tIns="81280" rIns="162560" bIns="81280" numCol="1" anchor="ctr" anchorCtr="0" compatLnSpc="1">
            <a:prstTxWarp prst="textNoShape">
              <a:avLst/>
            </a:prstTxWarp>
            <a:spAutoFit/>
          </a:bodyPr>
          <a:lstStyle/>
          <a:p>
            <a:pPr defTabSz="162562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９月２９日</a:t>
            </a:r>
            <a:r>
              <a:rPr kumimoji="0" lang="ja-JP" altLang="ja-JP" sz="1600" spc="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600" spc="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ja-JP" altLang="ja-JP" sz="1600" spc="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特別区素案を第３回協議会で提示</a:t>
            </a:r>
            <a:endParaRPr kumimoji="0" lang="ja-JP" altLang="ja-JP" sz="1600" spc="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6" name="図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3071" y="1052736"/>
            <a:ext cx="1902940" cy="19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3535962" y="1196752"/>
            <a:ext cx="2497158" cy="410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62560" tIns="81280" rIns="162560" bIns="81280" numCol="1" anchor="ctr" anchorCtr="0" compatLnSpc="1">
            <a:prstTxWarp prst="textNoShape">
              <a:avLst/>
            </a:prstTxWarp>
            <a:spAutoFit/>
          </a:bodyPr>
          <a:lstStyle/>
          <a:p>
            <a:pPr defTabSz="162562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600" b="1" u="sng" spc="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国との調整をスタート</a:t>
            </a:r>
            <a:endParaRPr kumimoji="0" lang="ja-JP" altLang="ja-JP" sz="1600" b="1" u="sng" spc="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762910" y="1511118"/>
            <a:ext cx="8043262" cy="1149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62560" tIns="81280" rIns="162560" bIns="81280" numCol="1" anchor="ctr" anchorCtr="0" compatLnSpc="1">
            <a:prstTxWarp prst="textNoShape">
              <a:avLst/>
            </a:prstTxWarp>
            <a:spAutoFit/>
          </a:bodyPr>
          <a:lstStyle>
            <a:lvl1pPr indent="177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16093" defTabSz="1625620">
              <a:lnSpc>
                <a:spcPts val="1900"/>
              </a:lnSpc>
            </a:pPr>
            <a:r>
              <a:rPr kumimoji="0" lang="ja-JP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１１月</a:t>
            </a:r>
            <a:r>
              <a:rPr kumimoji="0"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６</a:t>
            </a:r>
            <a:r>
              <a:rPr kumimoji="0" lang="ja-JP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kumimoji="0"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kumimoji="0" lang="ja-JP" altLang="ja-JP" sz="1600" spc="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「各府省の質問・意見」（１回目）の</a:t>
            </a:r>
            <a:r>
              <a:rPr kumimoji="0" lang="ja-JP" altLang="en-US" sz="1600" spc="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受領</a:t>
            </a:r>
            <a:endParaRPr kumimoji="0" lang="en-US" altLang="ja-JP" sz="1600" spc="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316093" defTabSz="1625620">
              <a:lnSpc>
                <a:spcPts val="1900"/>
              </a:lnSpc>
            </a:pPr>
            <a:r>
              <a:rPr kumimoji="0" lang="ja-JP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１１月２９日</a:t>
            </a:r>
            <a:r>
              <a:rPr kumimoji="0" lang="ja-JP" altLang="ja-JP" sz="1600" spc="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600" spc="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ja-JP" altLang="ja-JP" sz="1600" spc="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総務省あて、回答を送付</a:t>
            </a:r>
            <a:endParaRPr kumimoji="0" lang="ja-JP" altLang="ja-JP" sz="1600" spc="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316093" defTabSz="1625620">
              <a:lnSpc>
                <a:spcPts val="1900"/>
              </a:lnSpc>
            </a:pPr>
            <a:r>
              <a:rPr kumimoji="0" lang="ja-JP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kumimoji="0"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0" lang="ja-JP" altLang="ja-JP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kumimoji="0" lang="ja-JP" altLang="ja-JP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0" lang="ja-JP" altLang="en-US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kumimoji="0" lang="ja-JP" altLang="ja-JP" sz="16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kumimoji="0" lang="ja-JP" altLang="en-US" sz="1600" spc="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600" spc="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ja-JP" altLang="ja-JP" sz="1600" spc="3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kumimoji="0" lang="ja-JP" altLang="ja-JP" sz="1600" spc="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各府省の再質問・意見」（２回目）の</a:t>
            </a:r>
            <a:r>
              <a:rPr kumimoji="0" lang="ja-JP" altLang="en-US" sz="1600" spc="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受領</a:t>
            </a:r>
            <a:endParaRPr kumimoji="0" lang="en-US" altLang="ja-JP" sz="1600" spc="3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indent="316093" defTabSz="1625620">
              <a:lnSpc>
                <a:spcPts val="1900"/>
              </a:lnSpc>
            </a:pPr>
            <a:r>
              <a:rPr kumimoji="0"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１月１０日</a:t>
            </a:r>
            <a:r>
              <a:rPr kumimoji="0" lang="ja-JP" altLang="en-US" sz="1600" spc="3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総務省あて、回答を送付</a:t>
            </a:r>
            <a:r>
              <a:rPr kumimoji="0" lang="ja-JP" altLang="en-US" sz="1600" spc="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5187002" y="3140855"/>
            <a:ext cx="4294459" cy="1585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2000"/>
              </a:lnSpc>
            </a:pPr>
            <a:r>
              <a:rPr lang="ja-JP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回目＞　</a:t>
            </a:r>
            <a:r>
              <a:rPr lang="ja-JP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別添２</a:t>
            </a:r>
            <a:r>
              <a:rPr lang="ja-JP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参照》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ja-JP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府省　</a:t>
            </a:r>
            <a:r>
              <a:rPr lang="ja-JP" altLang="en-US" sz="14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２件</a:t>
            </a:r>
            <a:r>
              <a:rPr lang="ja-JP" altLang="en-US" sz="14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３項目</a:t>
            </a:r>
            <a:endParaRPr lang="en-US" altLang="ja-JP" sz="14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【内訳】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質問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３項目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 </a:t>
            </a:r>
            <a:r>
              <a:rPr lang="ja-JP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組織体制の整備１項目、事務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移譲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の方法１項目、施設の　　　　　　　　　　　　　　　　　　　　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整備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１項目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０項目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138110" y="4796075"/>
            <a:ext cx="4389706" cy="204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○各府省から意見等がないものは、事務分担等に関し特段の意見がないものと扱い</a:t>
            </a:r>
            <a:endParaRPr kumimoji="1"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75872" y="5561944"/>
            <a:ext cx="8354257" cy="114390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3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区素案で示した制度内容について、特段意見はなかった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上記質問・意見のあった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事項のほか財政制度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に関して、関係府省と現在協議中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）一部の事務に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関し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処理特例による特別区への権限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移譲の可否や補助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金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交付の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仕組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みなど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⇒今後も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引き続き国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との調整を行い、適宜その状況を協議会に報告し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議論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いただく</a:t>
            </a:r>
            <a:r>
              <a:rPr lang="ja-JP" altLang="en-US" sz="1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　　</a:t>
            </a:r>
            <a:endParaRPr lang="en-US" altLang="ja-JP" sz="16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053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15660</TotalTime>
  <Words>136</Words>
  <Application>Microsoft Office PowerPoint</Application>
  <PresentationFormat>A4 210 x 297 mm</PresentationFormat>
  <Paragraphs>41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ＭＳ ゴシック</vt:lpstr>
      <vt:lpstr>メイリオ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2018-01-12T09:04:19Z</cp:lastPrinted>
  <dcterms:created xsi:type="dcterms:W3CDTF">2013-07-16T06:48:23Z</dcterms:created>
  <dcterms:modified xsi:type="dcterms:W3CDTF">2018-01-12T09:12:24Z</dcterms:modified>
</cp:coreProperties>
</file>